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Lst>
  <p:sldSz cx="9144000" cy="6858000" type="screen4x3"/>
  <p:notesSz cx="6858000" cy="9144000"/>
  <p:embeddedFontLst>
    <p:embeddedFont>
      <p:font typeface="Segoe Light" panose="000B0500000000000000" pitchFamily="34" charset="0"/>
      <p:regular r:id="rId32"/>
      <p:italic r:id="rId33"/>
    </p:embeddedFont>
    <p:embeddedFont>
      <p:font typeface="Calibri" panose="020F050202020403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535" autoAdjust="0"/>
    <p:restoredTop sz="95165" autoAdjust="0"/>
  </p:normalViewPr>
  <p:slideViewPr>
    <p:cSldViewPr>
      <p:cViewPr varScale="1">
        <p:scale>
          <a:sx n="85" d="100"/>
          <a:sy n="85" d="100"/>
        </p:scale>
        <p:origin x="446" y="53"/>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notesViewPr>
    <p:cSldViewPr>
      <p:cViewPr varScale="1">
        <p:scale>
          <a:sx n="64" d="100"/>
          <a:sy n="64" d="100"/>
        </p:scale>
        <p:origin x="165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580A4-E0D3-424E-8280-AC7B6CF3605D}" type="datetimeFigureOut">
              <a:rPr lang="en-CA" smtClean="0"/>
              <a:t>19/03/2014</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AEEBBA-4BE6-4868-B96C-1EFBA8B820E6}" type="slidenum">
              <a:rPr lang="en-CA" smtClean="0"/>
              <a:t>‹#›</a:t>
            </a:fld>
            <a:endParaRPr lang="en-CA" dirty="0"/>
          </a:p>
        </p:txBody>
      </p:sp>
    </p:spTree>
    <p:extLst>
      <p:ext uri="{BB962C8B-B14F-4D97-AF65-F5344CB8AC3E}">
        <p14:creationId xmlns:p14="http://schemas.microsoft.com/office/powerpoint/2010/main" val="71008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331090"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go.microsoft.com/fwlink/?LinkID=331085"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go.microsoft.com/fwlink/?LinkID=266738"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go.microsoft.com/fwlink/?LinkID=331089"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go.microsoft.com/fwlink/?LinkID=33109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b="1" dirty="0">
                <a:latin typeface="Arial"/>
                <a:ea typeface="Calibri"/>
                <a:cs typeface="Times New Roman"/>
              </a:rPr>
              <a:t>Presentation: </a:t>
            </a:r>
            <a:r>
              <a:rPr lang="en-CA" sz="1000" dirty="0">
                <a:latin typeface="Arial"/>
                <a:ea typeface="Calibri"/>
                <a:cs typeface="Times New Roman"/>
              </a:rPr>
              <a:t>75 minutes</a:t>
            </a:r>
          </a:p>
          <a:p>
            <a:pPr>
              <a:lnSpc>
                <a:spcPct val="115000"/>
              </a:lnSpc>
              <a:spcAft>
                <a:spcPts val="1000"/>
              </a:spcAft>
            </a:pPr>
            <a:r>
              <a:rPr lang="en-CA" sz="1000" b="1" dirty="0">
                <a:latin typeface="Arial"/>
                <a:ea typeface="Calibri"/>
                <a:cs typeface="Times New Roman"/>
              </a:rPr>
              <a:t>Lab:</a:t>
            </a:r>
            <a:r>
              <a:rPr lang="en-CA" sz="1000" dirty="0">
                <a:latin typeface="Arial"/>
                <a:ea typeface="Calibri"/>
                <a:cs typeface="Times New Roman"/>
              </a:rPr>
              <a:t> 50 minutes</a:t>
            </a:r>
          </a:p>
          <a:p>
            <a:pPr>
              <a:lnSpc>
                <a:spcPct val="115000"/>
              </a:lnSpc>
              <a:spcAft>
                <a:spcPts val="1000"/>
              </a:spcAft>
            </a:pPr>
            <a:r>
              <a:rPr lang="en-CA" sz="1000" dirty="0">
                <a:latin typeface="Arial"/>
                <a:ea typeface="Calibri"/>
                <a:cs typeface="Segoe UI"/>
              </a:rPr>
              <a:t>After completing this module, students should be able to:</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the structure of Active Directory</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Domain Services (AD DS).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Describe the purpose of domain controllers.</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Install a domain controller.</a:t>
            </a:r>
            <a:endParaRPr lang="en-CA" sz="1000" dirty="0" smtClean="0">
              <a:effectLst/>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Required Materials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teach this module, you need the Microsoft</a:t>
            </a:r>
            <a:r>
              <a:rPr lang="en-CA" sz="1000" baseline="30000" dirty="0">
                <a:latin typeface="Arial"/>
                <a:ea typeface="Calibri"/>
                <a:cs typeface="Segoe UI"/>
              </a:rPr>
              <a:t>®</a:t>
            </a:r>
            <a:r>
              <a:rPr lang="en-CA" sz="1000" dirty="0">
                <a:latin typeface="Arial"/>
                <a:ea typeface="Calibri"/>
                <a:cs typeface="Segoe UI"/>
              </a:rPr>
              <a:t> Office PowerPoint</a:t>
            </a:r>
            <a:r>
              <a:rPr lang="en-CA" sz="1000" baseline="30000" dirty="0">
                <a:latin typeface="Arial"/>
                <a:ea typeface="Calibri"/>
                <a:cs typeface="Segoe UI"/>
              </a:rPr>
              <a:t>®</a:t>
            </a:r>
            <a:r>
              <a:rPr lang="en-CA" sz="1000" dirty="0">
                <a:latin typeface="Arial"/>
                <a:ea typeface="Calibri"/>
                <a:cs typeface="Segoe UI"/>
              </a:rPr>
              <a:t> file 20410D_02.pptx.</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Important:</a:t>
            </a:r>
            <a:r>
              <a:rPr lang="en-CA" sz="1000" dirty="0">
                <a:latin typeface="Arial"/>
                <a:ea typeface="Calibri"/>
                <a:cs typeface="Segoe UI"/>
              </a:rPr>
              <a:t> </a:t>
            </a:r>
            <a:r>
              <a:rPr lang="en-CA" sz="1000" dirty="0">
                <a:latin typeface="Arial"/>
                <a:ea typeface="Calibri"/>
                <a:cs typeface="Times New Roman"/>
              </a:rPr>
              <a:t>We recommend </a:t>
            </a:r>
            <a:r>
              <a:rPr lang="en-CA" sz="1000" dirty="0">
                <a:latin typeface="Arial"/>
                <a:ea typeface="Calibri"/>
                <a:cs typeface="Segoe UI"/>
              </a:rPr>
              <a:t>that you use Office PowerPoint 2007 or a newer version to display the slides for this course. If you use PowerPoint Viewer or an earlier version of PowerPoint, all the features of the slides might not be displayed correctly.</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Preparation Tasks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To prepare for this module:</a:t>
            </a:r>
            <a:endParaRPr lang="en-CA" sz="1000" dirty="0">
              <a:latin typeface="Arial"/>
              <a:ea typeface="Calibri"/>
              <a:cs typeface="Times New Roman"/>
            </a:endParaRPr>
          </a:p>
          <a:p>
            <a:pPr marL="342900" lvl="0" indent="-342900">
              <a:spcAft>
                <a:spcPts val="995"/>
              </a:spcAft>
              <a:buFont typeface="Symbol"/>
              <a:buChar char=""/>
            </a:pPr>
            <a:r>
              <a:rPr lang="en-CA" sz="1000" dirty="0" smtClean="0">
                <a:effectLst/>
                <a:latin typeface="Arial"/>
                <a:ea typeface="Times New Roman"/>
                <a:cs typeface="Segoe UI"/>
              </a:rPr>
              <a:t>Read all of the materials for this module.</a:t>
            </a:r>
            <a:endParaRPr lang="en-CA" sz="1000" dirty="0" smtClean="0">
              <a:effectLst/>
              <a:latin typeface="Arial"/>
            </a:endParaRPr>
          </a:p>
          <a:p>
            <a:pPr marL="342900" lvl="0" indent="-342900">
              <a:spcAft>
                <a:spcPts val="995"/>
              </a:spcAft>
              <a:buFont typeface="Symbol"/>
              <a:buChar char=""/>
            </a:pPr>
            <a:r>
              <a:rPr lang="en-CA" sz="1000" dirty="0" smtClean="0">
                <a:effectLst/>
                <a:latin typeface="Arial"/>
                <a:ea typeface="Times New Roman"/>
                <a:cs typeface="Segoe UI"/>
              </a:rPr>
              <a:t>Practice performing </a:t>
            </a:r>
            <a:r>
              <a:rPr lang="en-CA" sz="1000" dirty="0" smtClean="0">
                <a:effectLst/>
                <a:latin typeface="Arial"/>
              </a:rPr>
              <a:t>the demonstrations and </a:t>
            </a:r>
            <a:r>
              <a:rPr lang="en-CA" sz="1000" dirty="0" smtClean="0">
                <a:effectLst/>
                <a:latin typeface="Arial"/>
                <a:ea typeface="Times New Roman"/>
                <a:cs typeface="Segoe UI"/>
              </a:rPr>
              <a:t>the lab exercises.</a:t>
            </a:r>
            <a:endParaRPr lang="en-CA" sz="1000" dirty="0" smtClean="0">
              <a:effectLst/>
              <a:latin typeface="Arial"/>
            </a:endParaRPr>
          </a:p>
          <a:p>
            <a:pPr marL="342900" lvl="0" indent="-342900">
              <a:spcAft>
                <a:spcPts val="995"/>
              </a:spcAft>
              <a:buFont typeface="Symbol"/>
              <a:buChar char=""/>
            </a:pPr>
            <a:r>
              <a:rPr lang="en-CA" sz="1000" dirty="0" smtClean="0">
                <a:effectLst/>
                <a:latin typeface="Arial"/>
                <a:ea typeface="Times New Roman"/>
                <a:cs typeface="Segoe UI"/>
              </a:rPr>
              <a:t>Work through the Module Review and Takeaways section, and determine how you will use this section to reinforce student learning and promote knowledge transfer to on‑the‑job performance.</a:t>
            </a:r>
            <a:endParaRPr lang="en-CA" sz="1000" dirty="0">
              <a:effectLst/>
              <a:latin typeface="Arial"/>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27634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these features are meant to address the growing trend toward workers bringing their own devices to the workplace.</a:t>
            </a:r>
          </a:p>
        </p:txBody>
      </p:sp>
      <p:sp>
        <p:nvSpPr>
          <p:cNvPr id="4" name="Slide Number Placeholder 3"/>
          <p:cNvSpPr>
            <a:spLocks noGrp="1"/>
          </p:cNvSpPr>
          <p:nvPr>
            <p:ph type="sldNum" sz="quarter" idx="10"/>
          </p:nvPr>
        </p:nvSpPr>
        <p:spPr/>
        <p:txBody>
          <a:bodyPr/>
          <a:lstStyle/>
          <a:p>
            <a:fld id="{34AEEBBA-4BE6-4868-B96C-1EFBA8B820E6}"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48567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contents.</a:t>
            </a:r>
          </a:p>
        </p:txBody>
      </p:sp>
      <p:sp>
        <p:nvSpPr>
          <p:cNvPr id="4" name="Slide Number Placeholder 3"/>
          <p:cNvSpPr>
            <a:spLocks noGrp="1"/>
          </p:cNvSpPr>
          <p:nvPr>
            <p:ph type="sldNum" sz="quarter" idx="10"/>
          </p:nvPr>
        </p:nvSpPr>
        <p:spPr/>
        <p:txBody>
          <a:bodyPr/>
          <a:lstStyle/>
          <a:p>
            <a:fld id="{34AEEBBA-4BE6-4868-B96C-1EFBA8B820E6}"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30790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Emphasize that the database and services are stored on servers called domain controllers.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Domain controllers—servers that perform the AD DS role—host the Active Directory database, SYSVOL, the Kerberos authentication service, and other Active Directory services. For redundancy purposes, it is best to have at least two available domain controllers.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Highlight that all domain controllers in a domain essentially are equal. Each domain controller contains a copy of the directory store, and updates can be made to the AD DS data on all domain controllers except for RODCs.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Emphasize the importance of having multiple domain controllers in each domain. This provides load balancing, but more importantly, it also provides recoverability if a server failure occurs.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that all domain controllers engage in authentication and authorization, therefore the system has redundancy, with fewer fail points.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This topic does not provide much information about best practices. If students are interested, you can go into more detail about installing domain controllers in remote sites to protect against an unavailable wide area network (WAN) connection. You also can talk about increasing the number of domain controllers to account for redundancy and performance.</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020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role of the global catalog server when searching for objects across domains in a forest. Define a global catalog as a domain controller that replicates the partial attribute set for each domain in the forest. The domain controller does not need the partial attribute set for its own domain because it already has the full copy of the domain database, and needs only the changes made to other domains. That is why, in a single-domain environment, making every domain controller a global catalog server adds no significant replication.</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Should a domain controller be a global catalog?</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Global catalog placement affects how long a user’s sign-in takes. Therefore, global catalog placement must be planned carefully. In a single-domain environment, every domain controller should host the global catalog because every domain controller already holds a complete copy of the domain. In a multi‑domain scenario, you need to consider user sign-in times, program dependencies, global catalog high availability, and replication traffic when planning global catalog placement.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92564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this slide to illustrate how the sign‑in process works.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 the first phase, the user account is authenticated to the domain controller.</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In the second phase, the user account applies to the domain controller for a ticket to gain authorization to connect with the local computer.</a:t>
            </a:r>
            <a:endParaRPr lang="en-CA" sz="1000" dirty="0" smtClean="0">
              <a:effectLst/>
              <a:latin typeface="Arial"/>
              <a:ea typeface="Times New Roman"/>
              <a:cs typeface="Times New Roman"/>
            </a:endParaRPr>
          </a:p>
          <a:p>
            <a:pPr>
              <a:lnSpc>
                <a:spcPct val="115000"/>
              </a:lnSpc>
              <a:spcAft>
                <a:spcPts val="1000"/>
              </a:spcAft>
            </a:pPr>
            <a:r>
              <a:rPr lang="en-CA" sz="1000" dirty="0">
                <a:latin typeface="Arial"/>
                <a:ea typeface="Calibri"/>
                <a:cs typeface="Times New Roman"/>
              </a:rPr>
              <a:t>A centralized directory service such as AD DS provides a single identity store, authentication service, and point of management for administration.</a:t>
            </a:r>
          </a:p>
          <a:p>
            <a:pPr>
              <a:lnSpc>
                <a:spcPct val="115000"/>
              </a:lnSpc>
              <a:spcAft>
                <a:spcPts val="1000"/>
              </a:spcAft>
            </a:pPr>
            <a:r>
              <a:rPr lang="en-CA" sz="1000" dirty="0">
                <a:latin typeface="Arial"/>
                <a:ea typeface="Calibri"/>
                <a:cs typeface="Times New Roman"/>
              </a:rPr>
              <a:t>Emphasize the advantages of a single identity store for security and manageability.</a:t>
            </a:r>
          </a:p>
          <a:p>
            <a:pPr>
              <a:lnSpc>
                <a:spcPct val="115000"/>
              </a:lnSpc>
              <a:spcAft>
                <a:spcPts val="1000"/>
              </a:spcAft>
            </a:pPr>
            <a:r>
              <a:rPr lang="en-CA" sz="1000" dirty="0">
                <a:latin typeface="Arial"/>
                <a:ea typeface="Calibri"/>
                <a:cs typeface="Times New Roman"/>
              </a:rPr>
              <a:t>Review the following information to prepare for this topic:</a:t>
            </a:r>
          </a:p>
          <a:p>
            <a:pPr marL="342900" lvl="0" indent="-342900">
              <a:lnSpc>
                <a:spcPct val="115000"/>
              </a:lnSpc>
              <a:buFont typeface="Symbol"/>
              <a:buChar char=""/>
            </a:pPr>
            <a:r>
              <a:rPr lang="en-US" sz="1000" dirty="0" smtClean="0">
                <a:effectLst/>
                <a:latin typeface="Arial"/>
                <a:ea typeface="Times New Roman"/>
                <a:cs typeface="Segoe UI"/>
              </a:rPr>
              <a:t>Security Identifiers Technical Reference: </a:t>
            </a:r>
            <a:endParaRPr lang="en-CA" sz="1000" dirty="0" smtClean="0">
              <a:effectLst/>
              <a:latin typeface="Arial"/>
              <a:ea typeface="Times New Roman"/>
              <a:cs typeface="Times New Roman"/>
            </a:endParaRPr>
          </a:p>
          <a:p>
            <a:pPr marL="360000">
              <a:lnSpc>
                <a:spcPct val="115000"/>
              </a:lnSpc>
              <a:spcAft>
                <a:spcPts val="995"/>
              </a:spcAft>
            </a:pPr>
            <a:r>
              <a:rPr lang="en-US" sz="1000" u="sng" dirty="0" smtClean="0">
                <a:effectLst/>
                <a:latin typeface="Arial"/>
                <a:ea typeface="Times New Roman"/>
                <a:cs typeface="Segoe UI"/>
                <a:hlinkClick r:id="rId3"/>
              </a:rPr>
              <a:t>http://go.microsoft.com/fwlink/?LinkID=331090</a:t>
            </a:r>
            <a:endParaRPr lang="en-CA" sz="1000" dirty="0" smtClean="0">
              <a:effectLst/>
              <a:latin typeface="Arial"/>
              <a:ea typeface="Times New Roman"/>
              <a:cs typeface="Times New Roman"/>
            </a:endParaRPr>
          </a:p>
          <a:p>
            <a:pPr marL="342900" lvl="0" indent="-342900">
              <a:lnSpc>
                <a:spcPct val="115000"/>
              </a:lnSpc>
              <a:buFont typeface="Symbol"/>
              <a:buChar char=""/>
            </a:pPr>
            <a:r>
              <a:rPr lang="en-US" sz="1000" dirty="0" smtClean="0">
                <a:effectLst/>
                <a:latin typeface="Arial"/>
                <a:ea typeface="Times New Roman"/>
                <a:cs typeface="Segoe UI"/>
              </a:rPr>
              <a:t>Well-known security identifiers in Windows operating systems:</a:t>
            </a:r>
            <a:endParaRPr lang="en-CA" sz="1000" dirty="0" smtClean="0">
              <a:effectLst/>
              <a:latin typeface="Arial"/>
              <a:ea typeface="Times New Roman"/>
              <a:cs typeface="Times New Roman"/>
            </a:endParaRPr>
          </a:p>
          <a:p>
            <a:pPr marL="360000">
              <a:lnSpc>
                <a:spcPts val="1300"/>
              </a:lnSpc>
              <a:spcAft>
                <a:spcPts val="0"/>
              </a:spcAft>
            </a:pPr>
            <a:r>
              <a:rPr lang="en-US" sz="1000" u="sng" dirty="0" smtClean="0">
                <a:effectLst/>
                <a:latin typeface="Arial"/>
                <a:ea typeface="Times New Roman"/>
                <a:cs typeface="Segoe UI"/>
                <a:hlinkClick r:id="rId4"/>
              </a:rPr>
              <a:t>http://go.microsoft.com/fwlink/?LinkID=331085</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928482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Demonstrate the SRV records in DNS briefly, or as appropriate for the level of student experience or interest.</a:t>
            </a:r>
          </a:p>
          <a:p>
            <a:pPr>
              <a:lnSpc>
                <a:spcPct val="115000"/>
              </a:lnSpc>
              <a:spcAft>
                <a:spcPts val="1000"/>
              </a:spcAft>
            </a:pPr>
            <a:r>
              <a:rPr lang="en-CA" sz="1000" dirty="0">
                <a:latin typeface="Arial"/>
                <a:ea typeface="Calibri"/>
                <a:cs typeface="Times New Roman"/>
              </a:rPr>
              <a:t>After showing the sub‑domains that start with an underscore, explain that domain controllers register several SRV records so that you can search them in multiple ways. Look for an SRV record in </a:t>
            </a:r>
            <a:r>
              <a:rPr lang="en-CA" sz="1000" b="1" dirty="0">
                <a:latin typeface="Arial"/>
                <a:ea typeface="Calibri"/>
                <a:cs typeface="Times New Roman"/>
              </a:rPr>
              <a:t>_tcp.Default‑First‑Site‑Name._sites.adatum.com</a:t>
            </a:r>
            <a:r>
              <a:rPr lang="en-CA" sz="1000" dirty="0">
                <a:latin typeface="Arial"/>
                <a:ea typeface="Calibri"/>
                <a:cs typeface="Times New Roman"/>
              </a:rPr>
              <a:t> that is offering the Kerberos authentication service. Examine the record, and show that server LON‑DC1.adatum.com is offering the Kerberos authentication service over TCP port 88, and that the server is answering for the site Default‑First‑Site‑Name. This is the preferred domain controller to connect to because the domain controller is in the same AD DS site as the client computer.</a:t>
            </a:r>
          </a:p>
          <a:p>
            <a:pPr>
              <a:lnSpc>
                <a:spcPct val="115000"/>
              </a:lnSpc>
              <a:spcAft>
                <a:spcPts val="1000"/>
              </a:spcAft>
            </a:pPr>
            <a:r>
              <a:rPr lang="en-CA" sz="1000" dirty="0">
                <a:latin typeface="Arial"/>
                <a:ea typeface="Calibri"/>
                <a:cs typeface="Times New Roman"/>
              </a:rPr>
              <a:t>Point out that, because domain controllers register SRV records in many different ways, you can find an alternative if the preferred domain controller is not available. Alternatively, you could go to C:\windows\system32\config, open netlogon.dns with Notepad, and show all of the SRV records that each domain controller will register in DNS.</a:t>
            </a:r>
          </a:p>
          <a:p>
            <a:pPr>
              <a:lnSpc>
                <a:spcPct val="115000"/>
              </a:lnSpc>
              <a:spcAft>
                <a:spcPts val="1000"/>
              </a:spcAft>
            </a:pPr>
            <a:r>
              <a:rPr lang="en-CA" sz="1000" dirty="0">
                <a:solidFill>
                  <a:srgbClr val="000000"/>
                </a:solidFill>
                <a:latin typeface="Arial"/>
                <a:ea typeface="Calibri"/>
                <a:cs typeface="Segoe UI"/>
              </a:rPr>
              <a:t>Note that SRV records are registered in DNS by the Net Logon service that is running on each domain controller. If the SRV records are not entered in DNS correctly, you can trigger the domain controller to reregister those records by restarting the </a:t>
            </a:r>
            <a:r>
              <a:rPr lang="en-CA" sz="1000" dirty="0">
                <a:latin typeface="Arial"/>
                <a:ea typeface="Calibri"/>
                <a:cs typeface="Times New Roman"/>
              </a:rPr>
              <a:t>Net Logon</a:t>
            </a:r>
            <a:r>
              <a:rPr lang="en-CA" sz="1000" dirty="0">
                <a:solidFill>
                  <a:srgbClr val="000000"/>
                </a:solidFill>
                <a:latin typeface="Arial"/>
                <a:ea typeface="Calibri"/>
                <a:cs typeface="Segoe UI"/>
              </a:rPr>
              <a:t> service on that domain controller. This reregisters only the SRV records. If you want to reregister the host record information in DNS, you must run </a:t>
            </a:r>
            <a:r>
              <a:rPr lang="en-CA" sz="1000" b="1" dirty="0">
                <a:latin typeface="Arial"/>
                <a:ea typeface="Calibri"/>
                <a:cs typeface="Times New Roman"/>
              </a:rPr>
              <a:t>ipconfig /registerdns</a:t>
            </a:r>
            <a:r>
              <a:rPr lang="en-CA" sz="1000" dirty="0">
                <a:solidFill>
                  <a:srgbClr val="000000"/>
                </a:solidFill>
                <a:latin typeface="Arial"/>
                <a:ea typeface="Calibri"/>
                <a:cs typeface="Segoe UI"/>
              </a:rPr>
              <a:t> from the command </a:t>
            </a:r>
            <a:r>
              <a:rPr lang="en-CA" sz="1000" dirty="0">
                <a:latin typeface="Arial"/>
                <a:ea typeface="Calibri"/>
                <a:cs typeface="Times New Roman"/>
              </a:rPr>
              <a:t>prompt</a:t>
            </a:r>
            <a:r>
              <a:rPr lang="en-CA" sz="1000" dirty="0">
                <a:solidFill>
                  <a:srgbClr val="000000"/>
                </a:solidFill>
                <a:latin typeface="Arial"/>
                <a:ea typeface="Calibri"/>
                <a:cs typeface="Segoe UI"/>
              </a:rPr>
              <a:t>, just as you would for any other computer.</a:t>
            </a:r>
            <a:endParaRPr lang="en-CA" sz="1000" dirty="0">
              <a:latin typeface="Arial"/>
              <a:ea typeface="Calibri"/>
              <a:cs typeface="Times New Roman"/>
            </a:endParaRPr>
          </a:p>
          <a:p>
            <a:pPr>
              <a:lnSpc>
                <a:spcPct val="115000"/>
              </a:lnSpc>
              <a:spcAft>
                <a:spcPts val="1000"/>
              </a:spcAft>
            </a:pPr>
            <a:endParaRPr lang="en-CA" sz="1000" b="1" dirty="0" smtClean="0">
              <a:latin typeface="Arial"/>
              <a:ea typeface="Calibri"/>
              <a:cs typeface="Times New Roman"/>
            </a:endParaRPr>
          </a:p>
          <a:p>
            <a:pPr>
              <a:lnSpc>
                <a:spcPct val="115000"/>
              </a:lnSpc>
              <a:spcAft>
                <a:spcPts val="1000"/>
              </a:spcAft>
            </a:pPr>
            <a:r>
              <a:rPr lang="en-CA" sz="1000" b="1" dirty="0" smtClean="0">
                <a:latin typeface="Arial"/>
                <a:ea typeface="Calibri"/>
                <a:cs typeface="Times New Roman"/>
              </a:rPr>
              <a:t>Preparation </a:t>
            </a:r>
            <a:r>
              <a:rPr lang="en-CA" sz="1000" b="1" dirty="0">
                <a:latin typeface="Arial"/>
                <a:ea typeface="Calibri"/>
                <a:cs typeface="Times New Roman"/>
              </a:rPr>
              <a:t>Steps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Start the 20410D‑LON‑DC1</a:t>
            </a:r>
            <a:r>
              <a:rPr lang="en-CA" sz="1000" b="1" dirty="0">
                <a:latin typeface="Arial"/>
                <a:ea typeface="Calibri"/>
                <a:cs typeface="Times New Roman"/>
              </a:rPr>
              <a:t> </a:t>
            </a:r>
            <a:r>
              <a:rPr lang="en-CA" sz="1000" dirty="0">
                <a:latin typeface="Arial"/>
                <a:ea typeface="Calibri"/>
                <a:cs typeface="Segoe UI"/>
              </a:rPr>
              <a:t>virtual machine</a:t>
            </a:r>
            <a:r>
              <a:rPr lang="en-CA" sz="1000" dirty="0">
                <a:latin typeface="Arial"/>
                <a:ea typeface="Calibri"/>
                <a:cs typeface="Times New Roman"/>
              </a:rPr>
              <a:t>.</a:t>
            </a:r>
          </a:p>
          <a:p>
            <a:pPr>
              <a:lnSpc>
                <a:spcPct val="115000"/>
              </a:lnSpc>
              <a:spcAft>
                <a:spcPts val="1000"/>
              </a:spcAft>
            </a:pPr>
            <a:r>
              <a:rPr lang="en-CA" sz="1000" b="1" dirty="0" smtClean="0">
                <a:latin typeface="Arial"/>
                <a:ea typeface="Calibri"/>
                <a:cs typeface="Times New Roman"/>
              </a:rPr>
              <a:t>Demonstration Steps</a:t>
            </a:r>
            <a:endParaRPr lang="en-CA" sz="1000" dirty="0" smtClean="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View the SRV records by using DNS Manager</a:t>
            </a:r>
            <a:endParaRPr lang="en-CA" sz="1000" b="1" dirty="0" smtClean="0">
              <a:effectLst/>
              <a:latin typeface="Arial"/>
              <a:ea typeface="Times New Roman"/>
              <a:cs typeface="Segoe UI"/>
            </a:endParaRPr>
          </a:p>
          <a:p>
            <a:pPr marL="342900" lvl="0" indent="-342900">
              <a:lnSpc>
                <a:spcPct val="115000"/>
              </a:lnSpc>
              <a:spcAft>
                <a:spcPts val="995"/>
              </a:spcAft>
              <a:buFont typeface="+mj-lt"/>
              <a:buAutoNum type="arabicPeriod"/>
              <a:tabLst>
                <a:tab pos="228600" algn="l"/>
                <a:tab pos="228600" algn="l"/>
                <a:tab pos="685800" algn="l"/>
              </a:tabLst>
            </a:pPr>
            <a:r>
              <a:rPr lang="en-US" sz="1000" dirty="0" smtClean="0">
                <a:effectLst/>
                <a:latin typeface="Arial"/>
                <a:ea typeface="Calibri"/>
                <a:cs typeface="Times New Roman"/>
              </a:rPr>
              <a:t>On LON‑DC1, sign in with the user account </a:t>
            </a:r>
            <a:r>
              <a:rPr lang="en-US" sz="1000" b="1" dirty="0" smtClean="0">
                <a:effectLst/>
                <a:latin typeface="Arial"/>
                <a:ea typeface="Calibri"/>
                <a:cs typeface="Times New Roman"/>
              </a:rPr>
              <a:t>Adatum\Administrator</a:t>
            </a:r>
            <a:r>
              <a:rPr lang="en-US" sz="1000" dirty="0" smtClean="0">
                <a:effectLst/>
                <a:latin typeface="Arial"/>
                <a:ea typeface="Calibri"/>
                <a:cs typeface="Times New Roman"/>
              </a:rPr>
              <a:t> and the password </a:t>
            </a:r>
            <a:r>
              <a:rPr lang="en-US" sz="1000" b="1" dirty="0" smtClean="0">
                <a:effectLst/>
                <a:latin typeface="Arial"/>
                <a:ea typeface="Calibri"/>
                <a:cs typeface="Times New Roman"/>
              </a:rPr>
              <a:t>Pa$$w0rd</a:t>
            </a:r>
            <a:r>
              <a:rPr lang="en-US" sz="1000" dirty="0" smtClean="0">
                <a:effectLst/>
                <a:latin typeface="Arial"/>
                <a:ea typeface="Calibri"/>
                <a:cs typeface="Times New Roman"/>
              </a:rPr>
              <a:t>.</a:t>
            </a:r>
            <a:endParaRPr lang="en-CA" sz="1000" dirty="0" smtClean="0">
              <a:effectLst/>
              <a:latin typeface="Arial"/>
              <a:ea typeface="Calibri"/>
              <a:cs typeface="Times New Roman"/>
            </a:endParaRPr>
          </a:p>
          <a:p>
            <a:pPr marL="342900" lvl="0" indent="-342900">
              <a:lnSpc>
                <a:spcPct val="115000"/>
              </a:lnSpc>
              <a:spcAft>
                <a:spcPts val="995"/>
              </a:spcAft>
              <a:buFont typeface="+mj-lt"/>
              <a:buAutoNum type="arabicPeriod"/>
              <a:tabLst>
                <a:tab pos="228600" algn="l"/>
                <a:tab pos="228600" algn="l"/>
                <a:tab pos="685800" algn="l"/>
              </a:tabLst>
            </a:pPr>
            <a:r>
              <a:rPr lang="en-US" sz="1000" dirty="0" smtClean="0">
                <a:effectLst/>
                <a:latin typeface="Arial"/>
                <a:ea typeface="Calibri"/>
                <a:cs typeface="Times New Roman"/>
              </a:rPr>
              <a:t>In Server Manager, click the </a:t>
            </a:r>
            <a:r>
              <a:rPr lang="en-US" sz="1000" b="1" dirty="0" smtClean="0">
                <a:effectLst/>
                <a:latin typeface="Arial"/>
                <a:ea typeface="Calibri"/>
                <a:cs typeface="Times New Roman"/>
              </a:rPr>
              <a:t>Tools</a:t>
            </a:r>
            <a:r>
              <a:rPr lang="en-US" sz="1000" dirty="0" smtClean="0">
                <a:effectLst/>
                <a:latin typeface="Arial"/>
                <a:ea typeface="Calibri"/>
                <a:cs typeface="Times New Roman"/>
              </a:rPr>
              <a:t> menu.</a:t>
            </a:r>
            <a:endParaRPr lang="en-CA" sz="1000" dirty="0" smtClean="0">
              <a:effectLst/>
              <a:latin typeface="Arial"/>
              <a:ea typeface="Calibri"/>
              <a:cs typeface="Times New Roman"/>
            </a:endParaRPr>
          </a:p>
          <a:p>
            <a:pPr marL="342900" lvl="0" indent="-342900">
              <a:lnSpc>
                <a:spcPct val="115000"/>
              </a:lnSpc>
              <a:spcAft>
                <a:spcPts val="995"/>
              </a:spcAft>
              <a:buFont typeface="+mj-lt"/>
              <a:buAutoNum type="arabicPeriod"/>
              <a:tabLst>
                <a:tab pos="228600" algn="l"/>
                <a:tab pos="228600" algn="l"/>
                <a:tab pos="685800" algn="l"/>
              </a:tabLst>
            </a:pPr>
            <a:endParaRPr lang="en-CA" sz="1000" dirty="0">
              <a:effectLst/>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1553221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tabLst>
                <a:tab pos="228600" algn="l"/>
                <a:tab pos="228600" algn="l"/>
                <a:tab pos="685800" algn="l"/>
              </a:tabLs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the Tools</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list, click </a:t>
            </a:r>
            <a:r>
              <a:rPr lang="en-US" sz="1000" b="1" dirty="0">
                <a:solidFill>
                  <a:prstClr val="black"/>
                </a:solidFill>
                <a:latin typeface="Arial"/>
                <a:ea typeface="Calibri"/>
                <a:cs typeface="Times New Roman"/>
              </a:rPr>
              <a:t>DNS</a:t>
            </a:r>
            <a:r>
              <a:rPr lang="en-US" sz="1000" dirty="0">
                <a:solidFill>
                  <a:prstClr val="black"/>
                </a:solidFill>
                <a:latin typeface="Arial"/>
                <a:ea typeface="Calibri"/>
                <a:cs typeface="Times New Roman"/>
              </a:rPr>
              <a:t>.</a:t>
            </a:r>
            <a:endParaRPr lang="en-CA"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3"/>
              <a:tabLst>
                <a:tab pos="228600" algn="l"/>
                <a:tab pos="228600" algn="l"/>
                <a:tab pos="685800" algn="l"/>
              </a:tabLst>
            </a:pPr>
            <a:r>
              <a:rPr lang="en-US" sz="1000" dirty="0">
                <a:solidFill>
                  <a:prstClr val="black"/>
                </a:solidFill>
                <a:latin typeface="Arial"/>
                <a:ea typeface="Calibri"/>
                <a:cs typeface="Times New Roman"/>
              </a:rPr>
              <a:t>In the DNS Manager window, in the tree menu, go to </a:t>
            </a:r>
            <a:r>
              <a:rPr lang="en-US" sz="1000" b="1" dirty="0">
                <a:solidFill>
                  <a:prstClr val="black"/>
                </a:solidFill>
                <a:latin typeface="Arial"/>
                <a:ea typeface="Calibri"/>
                <a:cs typeface="Times New Roman"/>
              </a:rPr>
              <a:t>LON‑DC1\Forward Lookup Zones\adatum.com</a:t>
            </a:r>
            <a:r>
              <a:rPr lang="en-US" sz="1000" dirty="0">
                <a:solidFill>
                  <a:prstClr val="black"/>
                </a:solidFill>
                <a:latin typeface="Arial"/>
                <a:ea typeface="Calibri"/>
                <a:cs typeface="Times New Roman"/>
              </a:rPr>
              <a:t>. Show the following four DNS subzones</a:t>
            </a:r>
            <a:r>
              <a:rPr lang="en-US" sz="1000" dirty="0" smtClean="0">
                <a:solidFill>
                  <a:prstClr val="black"/>
                </a:solidFill>
                <a:latin typeface="Arial"/>
                <a:ea typeface="Calibri"/>
                <a:cs typeface="Times New Roman"/>
              </a:rPr>
              <a:t>:</a:t>
            </a:r>
            <a:endParaRPr lang="en-CA" sz="1000" dirty="0">
              <a:solidFill>
                <a:prstClr val="black"/>
              </a:solidFill>
              <a:latin typeface="Arial"/>
              <a:ea typeface="Calibri"/>
              <a:cs typeface="Times New Roman"/>
            </a:endParaRPr>
          </a:p>
          <a:p>
            <a:pPr marL="648000" lvl="1" indent="-284400">
              <a:lnSpc>
                <a:spcPct val="115000"/>
              </a:lnSpc>
              <a:spcAft>
                <a:spcPts val="995"/>
              </a:spcAft>
              <a:buFont typeface="Symbol"/>
              <a:buChar char=""/>
              <a:tabLst>
                <a:tab pos="228600" algn="l"/>
                <a:tab pos="228600" algn="l"/>
                <a:tab pos="685800" algn="l"/>
              </a:tabLst>
            </a:pPr>
            <a:r>
              <a:rPr lang="en-US" sz="1000" dirty="0">
                <a:solidFill>
                  <a:prstClr val="black"/>
                </a:solidFill>
                <a:latin typeface="Arial"/>
                <a:ea typeface="Calibri"/>
                <a:cs typeface="Times New Roman"/>
              </a:rPr>
              <a:t>_msdcs</a:t>
            </a:r>
            <a:endParaRPr lang="en-CA" sz="1000" dirty="0">
              <a:solidFill>
                <a:prstClr val="black"/>
              </a:solidFill>
              <a:latin typeface="Arial"/>
              <a:ea typeface="Calibri"/>
              <a:cs typeface="Times New Roman"/>
            </a:endParaRPr>
          </a:p>
          <a:p>
            <a:pPr marL="648000" lvl="1" indent="-284400">
              <a:lnSpc>
                <a:spcPct val="115000"/>
              </a:lnSpc>
              <a:spcAft>
                <a:spcPts val="995"/>
              </a:spcAft>
              <a:buFont typeface="Symbol"/>
              <a:buChar char=""/>
              <a:tabLst>
                <a:tab pos="228600" algn="l"/>
                <a:tab pos="228600" algn="l"/>
                <a:tab pos="685800" algn="l"/>
              </a:tabLst>
            </a:pPr>
            <a:r>
              <a:rPr lang="en-US" sz="1000" dirty="0">
                <a:solidFill>
                  <a:prstClr val="black"/>
                </a:solidFill>
                <a:latin typeface="Arial"/>
                <a:ea typeface="Calibri"/>
                <a:cs typeface="Times New Roman"/>
              </a:rPr>
              <a:t>_sites</a:t>
            </a:r>
          </a:p>
          <a:p>
            <a:pPr marL="648000" lvl="1" indent="-284400">
              <a:lnSpc>
                <a:spcPct val="115000"/>
              </a:lnSpc>
              <a:spcAft>
                <a:spcPts val="995"/>
              </a:spcAft>
              <a:buFont typeface="Symbol"/>
              <a:buChar char=""/>
              <a:tabLst>
                <a:tab pos="228600" algn="l"/>
                <a:tab pos="228600" algn="l"/>
                <a:tab pos="685800" algn="l"/>
              </a:tabLst>
            </a:pPr>
            <a:r>
              <a:rPr lang="en-US" sz="1000" dirty="0">
                <a:solidFill>
                  <a:prstClr val="black"/>
                </a:solidFill>
                <a:latin typeface="Arial"/>
                <a:ea typeface="Calibri"/>
                <a:cs typeface="Times New Roman"/>
              </a:rPr>
              <a:t>_tcp</a:t>
            </a:r>
          </a:p>
          <a:p>
            <a:pPr marL="648000" lvl="1" indent="-284400">
              <a:lnSpc>
                <a:spcPct val="115000"/>
              </a:lnSpc>
              <a:spcAft>
                <a:spcPts val="995"/>
              </a:spcAft>
              <a:buFont typeface="Symbol"/>
              <a:buChar char=""/>
              <a:tabLst>
                <a:tab pos="228600" algn="l"/>
                <a:tab pos="228600" algn="l"/>
                <a:tab pos="685800" algn="l"/>
              </a:tabLst>
            </a:pPr>
            <a:r>
              <a:rPr lang="en-US" sz="1000" dirty="0">
                <a:solidFill>
                  <a:prstClr val="black"/>
                </a:solidFill>
                <a:latin typeface="Arial"/>
                <a:ea typeface="Calibri"/>
                <a:cs typeface="Times New Roman"/>
              </a:rPr>
              <a:t>_udp</a:t>
            </a:r>
          </a:p>
          <a:p>
            <a:pPr marL="342900" lvl="0" indent="-342900">
              <a:lnSpc>
                <a:spcPct val="115000"/>
              </a:lnSpc>
              <a:spcAft>
                <a:spcPts val="995"/>
              </a:spcAft>
              <a:buFont typeface="+mj-lt"/>
              <a:buAutoNum type="arabicPeriod" startAt="3"/>
              <a:tabLst>
                <a:tab pos="228600" algn="l"/>
                <a:tab pos="228600" algn="l"/>
                <a:tab pos="685800" algn="l"/>
              </a:tabLst>
            </a:pPr>
            <a:r>
              <a:rPr lang="en-US" sz="1000" dirty="0" smtClean="0">
                <a:solidFill>
                  <a:prstClr val="black"/>
                </a:solidFill>
                <a:latin typeface="Arial"/>
                <a:ea typeface="Calibri"/>
                <a:cs typeface="Times New Roman"/>
              </a:rPr>
              <a:t>Expand </a:t>
            </a:r>
            <a:r>
              <a:rPr lang="en-US" sz="1000" b="1" dirty="0">
                <a:solidFill>
                  <a:prstClr val="black"/>
                </a:solidFill>
                <a:latin typeface="Arial"/>
                <a:ea typeface="Calibri"/>
                <a:cs typeface="Times New Roman"/>
              </a:rPr>
              <a:t>Forward Lookup Zones</a:t>
            </a:r>
            <a:r>
              <a:rPr lang="en-US" sz="1000" dirty="0">
                <a:solidFill>
                  <a:prstClr val="black"/>
                </a:solidFill>
                <a:latin typeface="Arial"/>
                <a:ea typeface="Calibri"/>
                <a:cs typeface="Times New Roman"/>
              </a:rPr>
              <a:t>, expand</a:t>
            </a:r>
            <a:r>
              <a:rPr lang="en-US" sz="1000" b="1" dirty="0">
                <a:solidFill>
                  <a:prstClr val="black"/>
                </a:solidFill>
                <a:latin typeface="Arial"/>
                <a:ea typeface="Calibri"/>
                <a:cs typeface="Times New Roman"/>
              </a:rPr>
              <a:t> adatum.com</a:t>
            </a:r>
            <a:r>
              <a:rPr lang="en-US" sz="1000" dirty="0">
                <a:solidFill>
                  <a:prstClr val="black"/>
                </a:solidFill>
                <a:latin typeface="Arial"/>
                <a:ea typeface="Calibri"/>
                <a:cs typeface="Times New Roman"/>
              </a:rPr>
              <a:t>, expand</a:t>
            </a:r>
            <a:r>
              <a:rPr lang="en-US" sz="1000" b="1" dirty="0">
                <a:solidFill>
                  <a:prstClr val="black"/>
                </a:solidFill>
                <a:latin typeface="Arial"/>
                <a:ea typeface="Calibri"/>
                <a:cs typeface="Times New Roman"/>
              </a:rPr>
              <a:t> _sites</a:t>
            </a:r>
            <a:r>
              <a:rPr lang="en-US" sz="1000" dirty="0">
                <a:solidFill>
                  <a:prstClr val="black"/>
                </a:solidFill>
                <a:latin typeface="Arial"/>
                <a:ea typeface="Calibri"/>
                <a:cs typeface="Times New Roman"/>
              </a:rPr>
              <a:t>, expand</a:t>
            </a:r>
            <a:r>
              <a:rPr lang="en-US" sz="1000" b="1" dirty="0">
                <a:solidFill>
                  <a:prstClr val="black"/>
                </a:solidFill>
                <a:latin typeface="Arial"/>
                <a:ea typeface="Calibri"/>
                <a:cs typeface="Times New Roman"/>
              </a:rPr>
              <a:t> Default‑First‑Site‑Name</a:t>
            </a:r>
            <a:r>
              <a:rPr lang="en-US" sz="1000" dirty="0">
                <a:solidFill>
                  <a:prstClr val="black"/>
                </a:solidFill>
                <a:latin typeface="Arial"/>
                <a:ea typeface="Calibri"/>
                <a:cs typeface="Times New Roman"/>
              </a:rPr>
              <a:t>, expand</a:t>
            </a:r>
            <a:r>
              <a:rPr lang="en-US" sz="1000" b="1" dirty="0">
                <a:solidFill>
                  <a:prstClr val="black"/>
                </a:solidFill>
                <a:latin typeface="Arial"/>
                <a:ea typeface="Calibri"/>
                <a:cs typeface="Times New Roman"/>
              </a:rPr>
              <a:t> _tcp</a:t>
            </a:r>
            <a:r>
              <a:rPr lang="en-US" sz="1000" dirty="0">
                <a:solidFill>
                  <a:prstClr val="black"/>
                </a:solidFill>
                <a:latin typeface="Arial"/>
                <a:ea typeface="Calibri"/>
                <a:cs typeface="Times New Roman"/>
              </a:rPr>
              <a:t>, and then, in the right pane, show the following record: </a:t>
            </a:r>
            <a:r>
              <a:rPr lang="en-US" sz="1000" b="1" dirty="0">
                <a:solidFill>
                  <a:prstClr val="black"/>
                </a:solidFill>
                <a:latin typeface="Arial"/>
                <a:ea typeface="Calibri"/>
                <a:cs typeface="Times New Roman"/>
              </a:rPr>
              <a:t>_ldap Service Location (SRV) [0][100][389] </a:t>
            </a:r>
            <a:r>
              <a:rPr lang="en-US" sz="1000" b="1" dirty="0" smtClean="0">
                <a:solidFill>
                  <a:prstClr val="black"/>
                </a:solidFill>
                <a:latin typeface="Arial"/>
                <a:ea typeface="Calibri"/>
                <a:cs typeface="Times New Roman"/>
              </a:rPr>
              <a:t>lon‑dc1.adatum.com</a:t>
            </a:r>
            <a:r>
              <a:rPr lang="en-US" sz="1000" dirty="0" smtClean="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3"/>
              <a:tabLst>
                <a:tab pos="228600" algn="l"/>
                <a:tab pos="228600" algn="l"/>
                <a:tab pos="685800" algn="l"/>
              </a:tabLst>
            </a:pPr>
            <a:r>
              <a:rPr lang="en-US" sz="1000" dirty="0" smtClean="0">
                <a:solidFill>
                  <a:prstClr val="black"/>
                </a:solidFill>
                <a:latin typeface="Arial"/>
                <a:ea typeface="Calibri"/>
                <a:cs typeface="Times New Roman"/>
              </a:rPr>
              <a:t>If </a:t>
            </a:r>
            <a:r>
              <a:rPr lang="en-US" sz="1000" dirty="0">
                <a:solidFill>
                  <a:prstClr val="black"/>
                </a:solidFill>
                <a:latin typeface="Arial"/>
                <a:ea typeface="Calibri"/>
                <a:cs typeface="Times New Roman"/>
              </a:rPr>
              <a:t>students have sufficient expertise and interest, open </a:t>
            </a:r>
            <a:r>
              <a:rPr lang="en-US" sz="1000" b="1" dirty="0">
                <a:solidFill>
                  <a:prstClr val="black"/>
                </a:solidFill>
                <a:latin typeface="Arial"/>
                <a:ea typeface="Calibri"/>
                <a:cs typeface="Times New Roman"/>
              </a:rPr>
              <a:t>c:\windows\system32\config</a:t>
            </a:r>
            <a:r>
              <a:rPr lang="en-US" sz="1000" dirty="0">
                <a:solidFill>
                  <a:prstClr val="black"/>
                </a:solidFill>
                <a:latin typeface="Arial"/>
                <a:ea typeface="Calibri"/>
                <a:cs typeface="Times New Roman"/>
              </a:rPr>
              <a:t>, and then open the </a:t>
            </a:r>
            <a:r>
              <a:rPr lang="en-US" sz="1000" b="1" dirty="0">
                <a:solidFill>
                  <a:prstClr val="black"/>
                </a:solidFill>
                <a:latin typeface="Arial"/>
                <a:ea typeface="Calibri"/>
                <a:cs typeface="Times New Roman"/>
              </a:rPr>
              <a:t>netlogon.dns</a:t>
            </a:r>
            <a:r>
              <a:rPr lang="en-US" sz="1000" dirty="0">
                <a:solidFill>
                  <a:prstClr val="black"/>
                </a:solidFill>
                <a:latin typeface="Arial"/>
                <a:ea typeface="Calibri"/>
                <a:cs typeface="Times New Roman"/>
              </a:rPr>
              <a:t> file in </a:t>
            </a:r>
            <a:r>
              <a:rPr lang="en-US" sz="1000" dirty="0" smtClean="0">
                <a:solidFill>
                  <a:prstClr val="black"/>
                </a:solidFill>
                <a:latin typeface="Arial"/>
                <a:ea typeface="Calibri"/>
                <a:cs typeface="Times New Roman"/>
              </a:rPr>
              <a:t>Notepad.</a:t>
            </a:r>
          </a:p>
          <a:p>
            <a:pPr marL="324000" lvl="0">
              <a:lnSpc>
                <a:spcPct val="115000"/>
              </a:lnSpc>
              <a:spcAft>
                <a:spcPts val="995"/>
              </a:spcAft>
              <a:tabLst>
                <a:tab pos="228600" algn="l"/>
                <a:tab pos="228600" algn="l"/>
                <a:tab pos="685800" algn="l"/>
              </a:tabLst>
            </a:pPr>
            <a:r>
              <a:rPr lang="en-US" sz="1000" dirty="0" smtClean="0">
                <a:solidFill>
                  <a:prstClr val="black"/>
                </a:solidFill>
                <a:latin typeface="Arial"/>
                <a:ea typeface="Calibri"/>
                <a:cs typeface="Times New Roman"/>
              </a:rPr>
              <a:t>Show </a:t>
            </a:r>
            <a:r>
              <a:rPr lang="en-US" sz="1000" dirty="0">
                <a:solidFill>
                  <a:prstClr val="black"/>
                </a:solidFill>
                <a:latin typeface="Arial"/>
                <a:ea typeface="Calibri"/>
                <a:cs typeface="Times New Roman"/>
              </a:rPr>
              <a:t>all the SRV records that this domain controller will register in DNS</a:t>
            </a:r>
            <a:r>
              <a:rPr lang="en-US" sz="1000" dirty="0" smtClean="0">
                <a:solidFill>
                  <a:prstClr val="black"/>
                </a:solidFill>
                <a:latin typeface="Arial"/>
                <a:ea typeface="Calibri"/>
                <a:cs typeface="Times New Roman"/>
              </a:rPr>
              <a:t>.</a:t>
            </a:r>
          </a:p>
          <a:p>
            <a:pPr marL="228600" lvl="0" indent="-228600">
              <a:lnSpc>
                <a:spcPts val="1300"/>
              </a:lnSpc>
              <a:spcAft>
                <a:spcPts val="600"/>
              </a:spcAft>
              <a:tabLst>
                <a:tab pos="228600" algn="l"/>
                <a:tab pos="685800" algn="l"/>
              </a:tabLst>
            </a:pPr>
            <a:endParaRPr lang="en-US" sz="1000" dirty="0">
              <a:solidFill>
                <a:prstClr val="black"/>
              </a:solidFill>
              <a:latin typeface="Arial"/>
              <a:cs typeface="Times New Roman"/>
            </a:endParaRPr>
          </a:p>
          <a:p>
            <a:pPr marL="228600" indent="-228600">
              <a:lnSpc>
                <a:spcPts val="1300"/>
              </a:lnSpc>
              <a:spcAft>
                <a:spcPts val="600"/>
              </a:spcAft>
              <a:tabLst>
                <a:tab pos="228600" algn="l"/>
                <a:tab pos="685800" algn="l"/>
              </a:tabLst>
            </a:pPr>
            <a:r>
              <a:rPr lang="en-CA" sz="1000" dirty="0">
                <a:latin typeface="Arial" panose="020B0604020202020204" pitchFamily="34" charset="0"/>
                <a:cs typeface="Arial" panose="020B0604020202020204" pitchFamily="34" charset="0"/>
              </a:rPr>
              <a:t>After you complete the demonstration, revert the virtual machine</a:t>
            </a:r>
            <a:r>
              <a:rPr lang="en-CA" sz="1000" dirty="0" smtClean="0">
                <a:latin typeface="Arial" panose="020B0604020202020204" pitchFamily="34" charset="0"/>
                <a:cs typeface="Arial" panose="020B0604020202020204" pitchFamily="34" charset="0"/>
              </a:rPr>
              <a:t>.</a:t>
            </a:r>
          </a:p>
          <a:p>
            <a:pPr marL="228600" indent="-228600">
              <a:lnSpc>
                <a:spcPts val="1300"/>
              </a:lnSpc>
              <a:spcAft>
                <a:spcPts val="600"/>
              </a:spcAft>
              <a:tabLst>
                <a:tab pos="228600" algn="l"/>
                <a:tab pos="685800" algn="l"/>
              </a:tabLst>
            </a:pPr>
            <a:endParaRPr lang="en-CA" sz="1000" dirty="0">
              <a:latin typeface="Arial" panose="020B0604020202020204" pitchFamily="34" charset="0"/>
              <a:cs typeface="Arial" panose="020B0604020202020204" pitchFamily="34" charset="0"/>
            </a:endParaRPr>
          </a:p>
          <a:p>
            <a:pPr marL="228600" lvl="0" indent="-228600">
              <a:lnSpc>
                <a:spcPts val="1300"/>
              </a:lnSpc>
              <a:spcAft>
                <a:spcPts val="600"/>
              </a:spcAft>
              <a:tabLst>
                <a:tab pos="228600" algn="l"/>
                <a:tab pos="685800" algn="l"/>
              </a:tabLst>
            </a:pPr>
            <a:endParaRPr lang="en-CA" dirty="0"/>
          </a:p>
        </p:txBody>
      </p:sp>
      <p:sp>
        <p:nvSpPr>
          <p:cNvPr id="4" name="Slide Number Placeholder 3"/>
          <p:cNvSpPr>
            <a:spLocks noGrp="1"/>
          </p:cNvSpPr>
          <p:nvPr>
            <p:ph type="sldNum" sz="quarter" idx="10"/>
          </p:nvPr>
        </p:nvSpPr>
        <p:spPr/>
        <p:txBody>
          <a:bodyPr/>
          <a:lstStyle/>
          <a:p>
            <a:fld id="{34AEEBBA-4BE6-4868-B96C-1EFBA8B820E6}" type="slidenum">
              <a:rPr lang="en-CA" smtClean="0"/>
              <a:t>16</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47528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Discuss each operations master role in as much depth as you think is appropriate for students.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Be sure to point out that most master roles are so specific that the master could be offline for a while without causing any problems. For example, you do not need the schema master until you make changes to the schema, and you do not need the domain naming master until you add or remove a domain in the forest.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Point out that other domain services may be slow or disrupted if a domain controller is offline and not available. Be sure to point out that these roles all run on a domain controller, so the loss of a domain controller could cause serious problems.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Domain operations master </a:t>
            </a:r>
            <a:r>
              <a:rPr lang="en-CA" sz="1000" dirty="0">
                <a:latin typeface="Arial"/>
                <a:ea typeface="Calibri"/>
                <a:cs typeface="Times New Roman"/>
              </a:rPr>
              <a:t>roles</a:t>
            </a:r>
            <a:r>
              <a:rPr lang="en-CA" sz="1000" dirty="0">
                <a:latin typeface="Arial"/>
                <a:ea typeface="Calibri"/>
                <a:cs typeface="Segoe UI"/>
              </a:rPr>
              <a:t> are needed on a more regular basis than those in the forest root domain, particularly the primary domain controller (PDC) emulator.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RID master provides a pool of RIDs to each domain controller. If this master is not available, eventually a domain controller will attempt to create an account and will be unable to do so.</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Describe the three PDC functions to the level of detail that is provided in the student handbook. Enforce that if the PDC emulator master is not available or is slow to respond, you are more likely to have issues in the domain.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can find which domain controllers are operations master holders by using the following command:</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netdom query fsmo</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Times New Roman"/>
              </a:rPr>
              <a:t>Review the following article, "Operations master roles," to prepare for this topic:</a:t>
            </a:r>
          </a:p>
          <a:p>
            <a:pPr>
              <a:lnSpc>
                <a:spcPct val="115000"/>
              </a:lnSpc>
              <a:spcAft>
                <a:spcPts val="1000"/>
              </a:spcAft>
            </a:pPr>
            <a:r>
              <a:rPr lang="en-CA" sz="1000" u="sng" dirty="0">
                <a:latin typeface="Arial"/>
                <a:ea typeface="Calibri"/>
                <a:cs typeface="Segoe UI"/>
                <a:hlinkClick r:id="rId3"/>
              </a:rPr>
              <a:t>http://go.microsoft.com/fwlink/?LinkID=266738</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99089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Depending on students’ experience with AD DS, you might have to explain in more detail the implications of starting the Active Directory Domain Services Installation Wizard from Server Manager and not by using the </a:t>
            </a:r>
            <a:r>
              <a:rPr lang="en-CA" sz="1000" b="1" dirty="0">
                <a:latin typeface="Arial"/>
                <a:ea typeface="Calibri"/>
                <a:cs typeface="Times New Roman"/>
              </a:rPr>
              <a:t>dcpromo</a:t>
            </a:r>
            <a:r>
              <a:rPr lang="en-CA" sz="1000" dirty="0">
                <a:latin typeface="Arial"/>
                <a:ea typeface="Calibri"/>
                <a:cs typeface="Segoe UI"/>
              </a:rPr>
              <a:t> </a:t>
            </a:r>
            <a:r>
              <a:rPr lang="en-CA" sz="1000" dirty="0">
                <a:latin typeface="Arial"/>
                <a:ea typeface="Calibri"/>
                <a:cs typeface="Times New Roman"/>
              </a:rPr>
              <a:t>tool.</a:t>
            </a:r>
          </a:p>
          <a:p>
            <a:pPr>
              <a:lnSpc>
                <a:spcPct val="115000"/>
              </a:lnSpc>
              <a:spcAft>
                <a:spcPts val="1000"/>
              </a:spcAft>
            </a:pPr>
            <a:r>
              <a:rPr lang="en-CA" sz="1000" dirty="0">
                <a:latin typeface="Arial"/>
                <a:ea typeface="Calibri"/>
                <a:cs typeface="Segoe UI"/>
              </a:rPr>
              <a:t>You used to be able to start the Active Directory Installation Wizard by using </a:t>
            </a:r>
            <a:r>
              <a:rPr lang="en-CA" sz="1000" b="1" dirty="0">
                <a:latin typeface="Arial"/>
                <a:ea typeface="Calibri"/>
                <a:cs typeface="Times New Roman"/>
              </a:rPr>
              <a:t>dcpromo</a:t>
            </a:r>
            <a:r>
              <a:rPr lang="en-CA" sz="1000" dirty="0">
                <a:latin typeface="Arial"/>
                <a:ea typeface="Calibri"/>
                <a:cs typeface="Segoe UI"/>
              </a:rPr>
              <a:t>, but in Windows Server 2012 this tool is used only for an unattended installation while IT departments migrate their processes to Windows PowerShell</a:t>
            </a:r>
            <a:r>
              <a:rPr lang="en-CA" sz="1000" baseline="30000" dirty="0">
                <a:latin typeface="Arial"/>
                <a:ea typeface="Calibri"/>
                <a:cs typeface="Segoe UI"/>
              </a:rPr>
              <a:t>®</a:t>
            </a:r>
            <a:r>
              <a:rPr lang="en-CA" sz="1000" dirty="0">
                <a:latin typeface="Arial"/>
                <a:ea typeface="Calibri"/>
                <a:cs typeface="Segoe UI"/>
              </a:rPr>
              <a: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Mention to students that you can promote a server to be a domain controller remotely by using Server Manager running on Windows Server 2012.</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614023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Segoe UI"/>
              </a:rPr>
              <a:t>Use Server Manager to describe the initial process of installing an AD DS domain controller. Explain that the Active Directory </a:t>
            </a:r>
            <a:r>
              <a:rPr lang="en-CA" sz="1000" dirty="0">
                <a:solidFill>
                  <a:srgbClr val="000000"/>
                </a:solidFill>
                <a:latin typeface="Arial"/>
                <a:ea typeface="Calibri"/>
                <a:cs typeface="Segoe UI"/>
              </a:rPr>
              <a:t>Domain Services </a:t>
            </a:r>
            <a:r>
              <a:rPr lang="en-CA" sz="1000" dirty="0">
                <a:latin typeface="Arial"/>
                <a:ea typeface="Calibri"/>
                <a:cs typeface="Segoe UI"/>
              </a:rPr>
              <a:t>Installation Wizard has been depreciated. However, you still can run the command, </a:t>
            </a:r>
            <a:r>
              <a:rPr lang="en-CA" sz="1000" b="1" dirty="0">
                <a:latin typeface="Arial"/>
                <a:ea typeface="Calibri"/>
                <a:cs typeface="Times New Roman"/>
              </a:rPr>
              <a:t>dcpromo</a:t>
            </a:r>
            <a:r>
              <a:rPr lang="en-CA" sz="1000" dirty="0">
                <a:latin typeface="Arial"/>
                <a:ea typeface="Calibri"/>
                <a:cs typeface="Segoe UI"/>
              </a:rPr>
              <a:t>, with an answer file and that this functionality was retained to allow companies that use automation to convert to </a:t>
            </a:r>
            <a:r>
              <a:rPr lang="en-CA" sz="1000" dirty="0">
                <a:solidFill>
                  <a:srgbClr val="000000"/>
                </a:solidFill>
                <a:latin typeface="Arial"/>
                <a:ea typeface="Calibri"/>
                <a:cs typeface="Segoe UI"/>
              </a:rPr>
              <a:t>Windows</a:t>
            </a:r>
            <a:r>
              <a:rPr lang="en-CA" sz="1000" dirty="0">
                <a:latin typeface="Arial"/>
                <a:ea typeface="Calibri"/>
                <a:cs typeface="Segoe UI"/>
              </a:rPr>
              <a:t> PowerShell deployments. Explain that the initial pass installs the files for AD DS, and then you can continue to configure the AD DS installation.</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78803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4AEEBBA-4BE6-4868-B96C-1EFBA8B820E6}"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30244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solidFill>
                  <a:srgbClr val="000000"/>
                </a:solidFill>
                <a:latin typeface="Arial"/>
                <a:ea typeface="Calibri"/>
                <a:cs typeface="Segoe UI"/>
              </a:rPr>
              <a:t>Explain the supported methods for installing the domain controller role on Windows Server 2012 servers remotely.</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Refer to the links on the following web page to prepare for this topic:</a:t>
            </a:r>
            <a:endParaRPr lang="en-CA" sz="1000" dirty="0">
              <a:latin typeface="Arial"/>
              <a:ea typeface="Calibri"/>
              <a:cs typeface="Times New Roman"/>
            </a:endParaRPr>
          </a:p>
          <a:p>
            <a:pPr>
              <a:lnSpc>
                <a:spcPct val="115000"/>
              </a:lnSpc>
              <a:spcAft>
                <a:spcPts val="1000"/>
              </a:spcAft>
            </a:pPr>
            <a:r>
              <a:rPr lang="en-CA" sz="1000" dirty="0">
                <a:solidFill>
                  <a:srgbClr val="000000"/>
                </a:solidFill>
                <a:latin typeface="Arial"/>
                <a:ea typeface="Calibri"/>
                <a:cs typeface="Segoe UI"/>
              </a:rPr>
              <a:t>AD DS Deployment Cmdlets in Windows PowerShell, at </a:t>
            </a:r>
            <a:r>
              <a:rPr lang="en-CA" sz="1000" u="sng" dirty="0">
                <a:latin typeface="Arial"/>
                <a:ea typeface="Calibri"/>
                <a:cs typeface="Segoe UI"/>
                <a:hlinkClick r:id="rId3"/>
              </a:rPr>
              <a:t>http://go.microsoft.com/fwlink/?LinkID=331089</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403646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Describe the different methods for upgrading a forest and domain, and discuss the risks and benefits of each method. </a:t>
            </a:r>
          </a:p>
          <a:p>
            <a:pPr>
              <a:lnSpc>
                <a:spcPct val="115000"/>
              </a:lnSpc>
              <a:spcAft>
                <a:spcPts val="1000"/>
              </a:spcAft>
            </a:pPr>
            <a:r>
              <a:rPr lang="en-CA" sz="1000" dirty="0">
                <a:latin typeface="Arial"/>
                <a:ea typeface="Calibri"/>
                <a:cs typeface="Times New Roman"/>
              </a:rPr>
              <a:t>Explain that the process is the same whether you upgrade from Windows Server 2008 or Windows Server 2008 R2 to Windows Server 2012 or Windows Server 2012 R2. </a:t>
            </a:r>
          </a:p>
          <a:p>
            <a:pPr>
              <a:lnSpc>
                <a:spcPct val="115000"/>
              </a:lnSpc>
              <a:spcAft>
                <a:spcPts val="1000"/>
              </a:spcAft>
            </a:pPr>
            <a:r>
              <a:rPr lang="en-CA" sz="1000" dirty="0">
                <a:latin typeface="Arial"/>
                <a:ea typeface="Calibri"/>
                <a:cs typeface="Times New Roman"/>
              </a:rPr>
              <a:t>The process is also the same when you upgrade from Windows Server 2012 to Windows Server 2012 R2.</a:t>
            </a:r>
          </a:p>
        </p:txBody>
      </p:sp>
      <p:sp>
        <p:nvSpPr>
          <p:cNvPr id="4" name="Slide Number Placeholder 3"/>
          <p:cNvSpPr>
            <a:spLocks noGrp="1"/>
          </p:cNvSpPr>
          <p:nvPr>
            <p:ph type="sldNum" sz="quarter" idx="10"/>
          </p:nvPr>
        </p:nvSpPr>
        <p:spPr/>
        <p:txBody>
          <a:bodyPr/>
          <a:lstStyle/>
          <a:p>
            <a:fld id="{34AEEBBA-4BE6-4868-B96C-1EFBA8B820E6}" type="slidenum">
              <a:rPr lang="en-CA" smtClean="0"/>
              <a:t>21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4047312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P</a:t>
            </a:r>
            <a:r>
              <a:rPr lang="en-CA" sz="1000" dirty="0">
                <a:solidFill>
                  <a:srgbClr val="000000"/>
                </a:solidFill>
                <a:latin typeface="Arial"/>
                <a:ea typeface="Calibri"/>
                <a:cs typeface="Segoe UI"/>
              </a:rPr>
              <a:t>oint out to students that because they are installing the domain controller by using the IFM method, they should select the </a:t>
            </a:r>
            <a:r>
              <a:rPr lang="en-CA" sz="1000" dirty="0">
                <a:latin typeface="Arial"/>
                <a:ea typeface="Calibri"/>
                <a:cs typeface="Times New Roman"/>
              </a:rPr>
              <a:t>Install from media path</a:t>
            </a:r>
            <a:r>
              <a:rPr lang="en-CA" sz="1000" dirty="0">
                <a:solidFill>
                  <a:srgbClr val="000000"/>
                </a:solidFill>
                <a:latin typeface="Arial"/>
                <a:ea typeface="Calibri"/>
                <a:cs typeface="Segoe UI"/>
              </a:rPr>
              <a:t> check box. Then they type the path to the snapshot file into the </a:t>
            </a:r>
            <a:r>
              <a:rPr lang="en-CA" sz="1000" dirty="0">
                <a:latin typeface="Arial"/>
                <a:ea typeface="Calibri"/>
                <a:cs typeface="Times New Roman"/>
              </a:rPr>
              <a:t>Install From Media Path</a:t>
            </a:r>
            <a:r>
              <a:rPr lang="en-CA" sz="1000" dirty="0">
                <a:solidFill>
                  <a:srgbClr val="000000"/>
                </a:solidFill>
                <a:latin typeface="Arial"/>
                <a:ea typeface="Calibri"/>
                <a:cs typeface="Segoe UI"/>
              </a:rPr>
              <a:t> box.</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768703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students with an overview of Windows Azure Active Directory (Windows Azure AD). Stress that this does not replace an on-premises AD DS solution, but instead provides identity management for cloud-based applications. Explain that Windows Azure AD is hosted on Microsoft hardware, and that subscribers are responsible for managing only their users, not the underlying software or hardware.</a:t>
            </a:r>
          </a:p>
          <a:p>
            <a:pPr>
              <a:lnSpc>
                <a:spcPct val="115000"/>
              </a:lnSpc>
              <a:spcAft>
                <a:spcPts val="600"/>
              </a:spcAft>
            </a:pPr>
            <a:r>
              <a:rPr lang="en-CA" sz="1000" dirty="0">
                <a:latin typeface="Arial"/>
                <a:ea typeface="Calibri"/>
                <a:cs typeface="Times New Roman"/>
              </a:rPr>
              <a:t>Review the following website to prepare for this topic:</a:t>
            </a:r>
          </a:p>
          <a:p>
            <a:pPr>
              <a:lnSpc>
                <a:spcPct val="115000"/>
              </a:lnSpc>
              <a:spcAft>
                <a:spcPts val="1000"/>
              </a:spcAft>
            </a:pPr>
            <a:r>
              <a:rPr lang="en-CA" sz="1000" dirty="0">
                <a:latin typeface="Arial"/>
                <a:ea typeface="Calibri"/>
                <a:cs typeface="Times New Roman"/>
              </a:rPr>
              <a:t>Active Directory, </a:t>
            </a:r>
            <a:r>
              <a:rPr lang="en-CA" sz="1000" u="sng" dirty="0">
                <a:latin typeface="Arial"/>
                <a:ea typeface="Calibri"/>
                <a:cs typeface="Segoe UI"/>
                <a:hlinkClick r:id="rId3"/>
              </a:rPr>
              <a:t>http://go.microsoft.com/fwlink/?LinkID=331091</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71485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deploying Windows Server 2012 Active Directory in Windows Azure is not the same as using Windows Azure AD.</a:t>
            </a:r>
            <a:r>
              <a:rPr lang="en-CA" sz="1000" dirty="0">
                <a:solidFill>
                  <a:srgbClr val="B3B3B3"/>
                </a:solidFill>
                <a:latin typeface="Arial"/>
                <a:ea typeface="Calibri"/>
                <a:cs typeface="Times New Roman"/>
              </a:rPr>
              <a:t> </a:t>
            </a:r>
            <a:r>
              <a:rPr lang="en-CA" sz="1000" dirty="0">
                <a:latin typeface="Arial"/>
                <a:ea typeface="Calibri"/>
                <a:cs typeface="Times New Roman"/>
              </a:rPr>
              <a:t>Explain that potential issues with deploying AD DS in the cloud are addressed in Windows Server 2012.</a:t>
            </a:r>
          </a:p>
        </p:txBody>
      </p:sp>
      <p:sp>
        <p:nvSpPr>
          <p:cNvPr id="4" name="Slide Number Placeholder 3"/>
          <p:cNvSpPr>
            <a:spLocks noGrp="1"/>
          </p:cNvSpPr>
          <p:nvPr>
            <p:ph type="sldNum" sz="quarter" idx="10"/>
          </p:nvPr>
        </p:nvSpPr>
        <p:spPr/>
        <p:txBody>
          <a:bodyPr/>
          <a:lstStyle/>
          <a:p>
            <a:fld id="{34AEEBBA-4BE6-4868-B96C-1EFBA8B820E6}"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3348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Before students begin the lab, read the lab scenario and display the next slide. Before each exercise, read the scenario associated with the exercise to the class. The scenarios give context to the lab and exercises, and help to facilitate the discussion at the end of the lab. Remind students to complete the discussion questions after the last lab exercise.</a:t>
            </a:r>
          </a:p>
          <a:p>
            <a:pPr>
              <a:lnSpc>
                <a:spcPct val="115000"/>
              </a:lnSpc>
              <a:spcAft>
                <a:spcPts val="1000"/>
              </a:spcAft>
            </a:pPr>
            <a:r>
              <a:rPr lang="en-CA" sz="1000" b="1" dirty="0">
                <a:latin typeface="Arial"/>
                <a:ea typeface="Calibri"/>
                <a:cs typeface="Segoe UI"/>
              </a:rPr>
              <a:t>Exercise 1: Installing a Domain Controller </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Users are experiencing slow sign-ins in London during peak use times. The server team has determined that the domain controllers are overwhelmed when many users authenticate simultaneously. To improve sign-in performance, you will add a new domain controller in the London data center.</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Segoe UI"/>
              </a:rPr>
              <a:t>Exercise 2: Installing a Domain Controller by Using IFM</a:t>
            </a:r>
            <a:endParaRPr lang="en-CA" sz="1000" b="1" dirty="0">
              <a:latin typeface="Arial"/>
              <a:ea typeface="Calibri"/>
              <a:cs typeface="Times New Roman"/>
            </a:endParaRPr>
          </a:p>
          <a:p>
            <a:pPr>
              <a:lnSpc>
                <a:spcPct val="115000"/>
              </a:lnSpc>
              <a:spcAft>
                <a:spcPts val="1000"/>
              </a:spcAft>
            </a:pPr>
            <a:r>
              <a:rPr lang="en-CA" sz="1000" dirty="0">
                <a:latin typeface="Arial"/>
                <a:ea typeface="Calibri"/>
                <a:cs typeface="Segoe UI"/>
              </a:rPr>
              <a:t>Your manager has assigned you to manage one of the new branch offices that are being configured. A faster network connection will be installed in a few weeks. Until then, network connectivity will be very slow.</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branch office requires a domain controller to support local sign‑ins. To avoid problems with the slow network connection, you will use IFM to install the domain controller in the branch office.</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Segoe UI"/>
              </a:rPr>
              <a:t>Instructor Note: </a:t>
            </a:r>
            <a:r>
              <a:rPr lang="en-CA" sz="1000" dirty="0">
                <a:latin typeface="Arial"/>
                <a:ea typeface="Calibri"/>
                <a:cs typeface="Segoe UI"/>
              </a:rPr>
              <a:t>Once the domain controller is established by using the IFM media, when it reboots it connects to other domain controllers and receives any updates and changes that occurred since the IFM backup was created.</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204448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CA" dirty="0"/>
          </a:p>
        </p:txBody>
      </p:sp>
      <p:sp>
        <p:nvSpPr>
          <p:cNvPr id="4" name="Slide Number Placeholder 3"/>
          <p:cNvSpPr>
            <a:spLocks noGrp="1"/>
          </p:cNvSpPr>
          <p:nvPr>
            <p:ph type="sldNum" sz="quarter" idx="10"/>
          </p:nvPr>
        </p:nvSpPr>
        <p:spPr/>
        <p:txBody>
          <a:bodyPr/>
          <a:lstStyle/>
          <a:p>
            <a:fld id="{34AEEBBA-4BE6-4868-B96C-1EFBA8B820E6}"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62532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835696"/>
            <a:ext cx="6153912" cy="6604000"/>
          </a:xfrm>
        </p:spPr>
        <p:txBody>
          <a:bodyPr>
            <a:noAutofit/>
          </a:bodyPr>
          <a:lstStyle/>
          <a:p>
            <a:pPr>
              <a:lnSpc>
                <a:spcPct val="115000"/>
              </a:lnSpc>
              <a:spcAft>
                <a:spcPts val="800"/>
              </a:spcAft>
            </a:pPr>
            <a:r>
              <a:rPr lang="en-CA" sz="1000" b="1" dirty="0">
                <a:latin typeface="Arial"/>
                <a:ea typeface="Calibri"/>
                <a:cs typeface="Times New Roman"/>
              </a:rPr>
              <a:t>Lab Review Questions</a:t>
            </a:r>
          </a:p>
          <a:p>
            <a:pPr>
              <a:lnSpc>
                <a:spcPct val="115000"/>
              </a:lnSpc>
              <a:spcAft>
                <a:spcPts val="8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Why did you use Server Manager and not </a:t>
            </a:r>
            <a:r>
              <a:rPr lang="en-CA" sz="1000" b="1" dirty="0">
                <a:latin typeface="Arial"/>
                <a:ea typeface="Calibri"/>
                <a:cs typeface="Times New Roman"/>
              </a:rPr>
              <a:t>dcpromo</a:t>
            </a:r>
            <a:r>
              <a:rPr lang="en-CA" sz="1000" dirty="0">
                <a:latin typeface="Arial"/>
                <a:ea typeface="Calibri"/>
                <a:cs typeface="Segoe UI"/>
              </a:rPr>
              <a:t> when you promoted a server to be a domain controller?</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In Windows Server 2012, the </a:t>
            </a:r>
            <a:r>
              <a:rPr lang="en-CA" sz="1000" b="1" dirty="0">
                <a:latin typeface="Arial"/>
                <a:ea typeface="Calibri"/>
                <a:cs typeface="Times New Roman"/>
              </a:rPr>
              <a:t>dcpromo</a:t>
            </a:r>
            <a:r>
              <a:rPr lang="en-CA" sz="1000" dirty="0">
                <a:solidFill>
                  <a:srgbClr val="000000"/>
                </a:solidFill>
                <a:latin typeface="Arial"/>
                <a:ea typeface="Calibri"/>
                <a:cs typeface="Segoe UI"/>
              </a:rPr>
              <a:t> tool is deprecated and its uses are limited. </a:t>
            </a:r>
            <a:r>
              <a:rPr lang="en-CA" sz="1000" dirty="0">
                <a:latin typeface="Arial"/>
                <a:ea typeface="Calibri"/>
                <a:cs typeface="Segoe UI"/>
              </a:rPr>
              <a:t>It is used only at a command prompt, </a:t>
            </a:r>
            <a:r>
              <a:rPr lang="en-CA" sz="1000" dirty="0">
                <a:solidFill>
                  <a:srgbClr val="000000"/>
                </a:solidFill>
                <a:latin typeface="Arial"/>
                <a:ea typeface="Calibri"/>
                <a:cs typeface="Segoe UI"/>
              </a:rPr>
              <a:t>for example, </a:t>
            </a:r>
            <a:r>
              <a:rPr lang="en-CA" sz="1000" dirty="0">
                <a:latin typeface="Arial"/>
                <a:ea typeface="Calibri"/>
                <a:cs typeface="Segoe UI"/>
              </a:rPr>
              <a:t>to perform an unattended installation of AD DS, or to do a complete domain controller promotion from a command-line interface.</a:t>
            </a:r>
            <a:r>
              <a:rPr lang="en-CA" sz="1000" dirty="0">
                <a:solidFill>
                  <a:srgbClr val="000000"/>
                </a:solidFill>
                <a:latin typeface="Arial"/>
                <a:ea typeface="Calibri"/>
                <a:cs typeface="Segoe UI"/>
              </a:rPr>
              <a:t> Although Server Manager is the preferred tool to use to </a:t>
            </a:r>
            <a:r>
              <a:rPr lang="en-CA" sz="1000" dirty="0">
                <a:latin typeface="Arial"/>
                <a:ea typeface="Calibri"/>
                <a:cs typeface="Segoe UI"/>
              </a:rPr>
              <a:t>promote a server</a:t>
            </a:r>
            <a:r>
              <a:rPr lang="en-CA" sz="1000" dirty="0">
                <a:solidFill>
                  <a:srgbClr val="000000"/>
                </a:solidFill>
                <a:latin typeface="Arial"/>
                <a:ea typeface="Calibri"/>
                <a:cs typeface="Segoe UI"/>
              </a:rPr>
              <a:t>, you also can use Windows PowerShell or another type of scripted procedure. </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are the three operations masters found in each domain?</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pPr>
            <a:r>
              <a:rPr lang="en-CA" sz="1000" dirty="0">
                <a:latin typeface="Arial"/>
                <a:ea typeface="Calibri"/>
                <a:cs typeface="Segoe UI"/>
              </a:rPr>
              <a:t>The three operations masters are:</a:t>
            </a:r>
            <a:endParaRPr lang="en-CA" sz="1000" dirty="0">
              <a:latin typeface="Arial"/>
              <a:ea typeface="Calibri"/>
              <a:cs typeface="Times New Roman"/>
            </a:endParaRPr>
          </a:p>
          <a:p>
            <a:pPr marL="342900" lvl="0" indent="-342900">
              <a:lnSpc>
                <a:spcPct val="115000"/>
              </a:lnSpc>
              <a:buFont typeface="Symbol"/>
              <a:buChar char=""/>
            </a:pPr>
            <a:r>
              <a:rPr lang="en-US" sz="1000" dirty="0" smtClean="0">
                <a:effectLst/>
                <a:latin typeface="Arial"/>
                <a:ea typeface="Times New Roman"/>
                <a:cs typeface="Segoe UI"/>
              </a:rPr>
              <a:t>RID master</a:t>
            </a:r>
            <a:endParaRPr lang="en-CA" sz="1000" dirty="0" smtClean="0">
              <a:effectLst/>
              <a:latin typeface="Arial"/>
              <a:ea typeface="Times New Roman"/>
              <a:cs typeface="Times New Roman"/>
            </a:endParaRPr>
          </a:p>
          <a:p>
            <a:pPr marL="342900" lvl="0" indent="-342900">
              <a:lnSpc>
                <a:spcPct val="115000"/>
              </a:lnSpc>
              <a:buFont typeface="Symbol"/>
              <a:buChar char=""/>
            </a:pPr>
            <a:r>
              <a:rPr lang="en-US" sz="1000" dirty="0" smtClean="0">
                <a:effectLst/>
                <a:latin typeface="Arial"/>
                <a:ea typeface="Times New Roman"/>
                <a:cs typeface="Segoe UI"/>
              </a:rPr>
              <a:t>Infrastructure master</a:t>
            </a:r>
            <a:endParaRPr lang="en-CA"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effectLst/>
                <a:latin typeface="Arial"/>
                <a:ea typeface="Times New Roman"/>
                <a:cs typeface="Segoe UI"/>
              </a:rPr>
              <a:t>PDC emulator masters</a:t>
            </a:r>
            <a:endParaRPr lang="en-CA" sz="1000" dirty="0" smtClean="0">
              <a:effectLst/>
              <a:latin typeface="Arial"/>
              <a:ea typeface="Times New Roman"/>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are the two operations masters that are present in a forest?</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The two operations masters that are present in a forest are the schema master and the domain naming master.</a:t>
            </a:r>
            <a:endParaRPr lang="en-CA" sz="1000" dirty="0">
              <a:latin typeface="Arial"/>
              <a:ea typeface="Calibri"/>
              <a:cs typeface="Times New Roman"/>
            </a:endParaRPr>
          </a:p>
          <a:p>
            <a:pPr>
              <a:lnSpc>
                <a:spcPct val="115000"/>
              </a:lnSpc>
              <a:spcAft>
                <a:spcPts val="8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What is the benefit of performing an IFM install of a domain controller</a:t>
            </a:r>
            <a:r>
              <a:rPr lang="en-CA" sz="1000" dirty="0" smtClean="0">
                <a:latin typeface="Arial"/>
                <a:ea typeface="Calibri"/>
                <a:cs typeface="Segoe UI"/>
              </a:rPr>
              <a:t>?</a:t>
            </a:r>
          </a:p>
          <a:p>
            <a:pPr lvl="0">
              <a:lnSpc>
                <a:spcPct val="115000"/>
              </a:lnSpc>
              <a:spcAft>
                <a:spcPts val="8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Segoe UI"/>
              </a:rPr>
              <a:t>When you have an unreliable wide area network (WAN) link, performing an IFM install reduces the use of the WAN link and provides for a more reliable installation process</a:t>
            </a:r>
            <a:endParaRPr lang="en-CA" sz="1000" dirty="0">
              <a:latin typeface="Arial"/>
              <a:ea typeface="Calibri"/>
              <a:cs typeface="Times New Roman"/>
            </a:endParaRP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3625091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1835696"/>
            <a:ext cx="6153912" cy="6984776"/>
          </a:xfrm>
        </p:spPr>
        <p:txBody>
          <a:bodyPr>
            <a:noAutofit/>
          </a:bodyPr>
          <a:lstStyle/>
          <a:p>
            <a:pPr>
              <a:lnSpc>
                <a:spcPct val="115000"/>
              </a:lnSpc>
              <a:spcAft>
                <a:spcPts val="600"/>
              </a:spcAft>
            </a:pPr>
            <a:r>
              <a:rPr lang="en-CA" sz="1000" b="1" dirty="0" smtClean="0">
                <a:latin typeface="Arial"/>
                <a:ea typeface="Calibri"/>
                <a:cs typeface="Times New Roman"/>
              </a:rPr>
              <a:t>Module Review Questions</a:t>
            </a:r>
          </a:p>
          <a:p>
            <a:pPr lvl="0">
              <a:lnSpc>
                <a:spcPct val="115000"/>
              </a:lnSpc>
              <a:spcAft>
                <a:spcPts val="1000"/>
              </a:spcAft>
            </a:pPr>
            <a:r>
              <a:rPr lang="en-CA" sz="1000" dirty="0" smtClean="0">
                <a:solidFill>
                  <a:prstClr val="black"/>
                </a:solidFill>
                <a:latin typeface="Arial"/>
                <a:ea typeface="Calibri"/>
                <a:cs typeface="Segoe UI"/>
              </a:rPr>
              <a:t>Point </a:t>
            </a:r>
            <a:r>
              <a:rPr lang="en-CA" sz="1000" dirty="0">
                <a:latin typeface="Arial"/>
                <a:ea typeface="Calibri"/>
                <a:cs typeface="Segoe UI"/>
              </a:rPr>
              <a:t>students to the appropriate section in the course so that they are able to answer the questions that this section presents.</a:t>
            </a:r>
            <a:endParaRPr lang="en-CA" sz="1000" dirty="0"/>
          </a:p>
          <a:p>
            <a:pPr>
              <a:lnSpc>
                <a:spcPct val="115000"/>
              </a:lnSpc>
              <a:spcAft>
                <a:spcPts val="700"/>
              </a:spcAft>
            </a:pPr>
            <a:r>
              <a:rPr lang="en-CA" sz="1000" b="1" dirty="0" smtClean="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are the two main purposes of OUs?</a:t>
            </a: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T</a:t>
            </a:r>
            <a:r>
              <a:rPr lang="en-CA" sz="1000" dirty="0">
                <a:latin typeface="Arial"/>
                <a:ea typeface="Calibri"/>
                <a:cs typeface="Times New Roman"/>
              </a:rPr>
              <a:t>he two main purposes of OUs are to provide a framework for delegations of administration and to provide a structure to enable the targeted GPO deployment.</a:t>
            </a:r>
          </a:p>
          <a:p>
            <a:pPr>
              <a:lnSpc>
                <a:spcPct val="115000"/>
              </a:lnSpc>
              <a:spcAft>
                <a:spcPts val="7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Why would you need to deploy an additional tree in the AD DS forest?</a:t>
            </a: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would deploy an additional tree in the AD DS forest if you needed more than one DNS namespace.</a:t>
            </a:r>
          </a:p>
          <a:p>
            <a:pPr>
              <a:lnSpc>
                <a:spcPct val="115000"/>
              </a:lnSpc>
              <a:spcAft>
                <a:spcPts val="7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Which deployment method would you use if you had to install an additional domain controller in a remote location that had a limited WAN connection?</a:t>
            </a: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would use the IFM option, because it eliminates the need to copy the entire AD DS database over the WAN link.</a:t>
            </a:r>
          </a:p>
          <a:p>
            <a:pPr>
              <a:lnSpc>
                <a:spcPct val="115000"/>
              </a:lnSpc>
              <a:spcAft>
                <a:spcPts val="7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If you needed to promote a Server Core installation of Windows Server 2012 to be a domain controller, which tool or tools could you use?</a:t>
            </a:r>
          </a:p>
          <a:p>
            <a:pPr>
              <a:lnSpc>
                <a:spcPct val="115000"/>
              </a:lnSpc>
              <a:spcAft>
                <a:spcPts val="7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600"/>
              </a:spcAft>
            </a:pPr>
            <a:r>
              <a:rPr lang="en-CA" sz="1000" dirty="0">
                <a:latin typeface="Arial"/>
                <a:ea typeface="Calibri"/>
                <a:cs typeface="Segoe UI"/>
              </a:rPr>
              <a:t>T</a:t>
            </a:r>
            <a:r>
              <a:rPr lang="en-CA" sz="1000" dirty="0">
                <a:latin typeface="Arial"/>
                <a:ea typeface="Calibri"/>
                <a:cs typeface="Times New Roman"/>
              </a:rPr>
              <a:t>o promote a Server Core installation of Windows Server 2012 to a domain controller, you could use the following tools:</a:t>
            </a:r>
          </a:p>
          <a:p>
            <a:pPr marL="342900" lvl="0" indent="-342900">
              <a:lnSpc>
                <a:spcPct val="115000"/>
              </a:lnSpc>
              <a:spcAft>
                <a:spcPts val="600"/>
              </a:spcAft>
              <a:buFont typeface="Symbol"/>
              <a:buChar char=""/>
            </a:pPr>
            <a:r>
              <a:rPr lang="en-US" sz="1000" dirty="0" smtClean="0">
                <a:effectLst/>
                <a:latin typeface="Arial"/>
                <a:ea typeface="Times New Roman"/>
                <a:cs typeface="Times New Roman"/>
              </a:rPr>
              <a:t>Server Manager, which allows you to install AD DS remotely</a:t>
            </a:r>
          </a:p>
          <a:p>
            <a:pPr marL="342900" lvl="0" indent="-342900">
              <a:lnSpc>
                <a:spcPct val="115000"/>
              </a:lnSpc>
              <a:spcAft>
                <a:spcPts val="600"/>
              </a:spcAft>
              <a:buFont typeface="Symbol"/>
              <a:buChar char=""/>
            </a:pPr>
            <a:r>
              <a:rPr lang="en-US" sz="1000" dirty="0" smtClean="0">
                <a:latin typeface="Arial"/>
                <a:ea typeface="Times New Roman"/>
                <a:cs typeface="Times New Roman"/>
              </a:rPr>
              <a:t>Windows </a:t>
            </a:r>
            <a:r>
              <a:rPr lang="en-US" sz="1000" dirty="0">
                <a:latin typeface="Arial"/>
                <a:ea typeface="Times New Roman"/>
                <a:cs typeface="Times New Roman"/>
              </a:rPr>
              <a:t>PowerShell </a:t>
            </a:r>
            <a:r>
              <a:rPr lang="en-US" sz="1000" dirty="0" smtClean="0">
                <a:latin typeface="Arial"/>
                <a:ea typeface="Times New Roman"/>
                <a:cs typeface="Times New Roman"/>
              </a:rPr>
              <a:t>4.0</a:t>
            </a:r>
          </a:p>
          <a:p>
            <a:pPr marL="342900" lvl="0" indent="-342900">
              <a:lnSpc>
                <a:spcPct val="115000"/>
              </a:lnSpc>
              <a:spcAft>
                <a:spcPts val="995"/>
              </a:spcAft>
              <a:buFont typeface="Symbol"/>
              <a:buChar char=""/>
            </a:pPr>
            <a:r>
              <a:rPr lang="en-US" sz="1000" dirty="0" smtClean="0">
                <a:solidFill>
                  <a:srgbClr val="000000"/>
                </a:solidFill>
                <a:latin typeface="Arial"/>
                <a:ea typeface="Times New Roman"/>
                <a:cs typeface="Times New Roman"/>
              </a:rPr>
              <a:t>The </a:t>
            </a:r>
            <a:r>
              <a:rPr lang="en-US" sz="1000" dirty="0">
                <a:solidFill>
                  <a:srgbClr val="000000"/>
                </a:solidFill>
                <a:latin typeface="Arial"/>
                <a:ea typeface="Times New Roman"/>
                <a:cs typeface="Times New Roman"/>
              </a:rPr>
              <a:t>command </a:t>
            </a:r>
            <a:r>
              <a:rPr lang="en-US" sz="1000" b="1" dirty="0">
                <a:solidFill>
                  <a:prstClr val="black"/>
                </a:solidFill>
                <a:latin typeface="Arial"/>
                <a:ea typeface="Times New Roman"/>
                <a:cs typeface="Times New Roman"/>
              </a:rPr>
              <a:t>dcpromo /unattend</a:t>
            </a:r>
            <a:r>
              <a:rPr lang="en-US" sz="1000" dirty="0">
                <a:solidFill>
                  <a:prstClr val="black"/>
                </a:solidFill>
                <a:latin typeface="Arial"/>
                <a:ea typeface="Times New Roman"/>
                <a:cs typeface="Times New Roman"/>
              </a:rPr>
              <a:t>, run</a:t>
            </a:r>
            <a:r>
              <a:rPr lang="en-US" sz="1000" dirty="0">
                <a:solidFill>
                  <a:srgbClr val="000000"/>
                </a:solidFill>
                <a:latin typeface="Arial"/>
                <a:ea typeface="Times New Roman"/>
                <a:cs typeface="Times New Roman"/>
              </a:rPr>
              <a:t> on the Server Core </a:t>
            </a:r>
            <a:r>
              <a:rPr lang="en-US" sz="1000" dirty="0" smtClean="0">
                <a:solidFill>
                  <a:srgbClr val="000000"/>
                </a:solidFill>
                <a:latin typeface="Arial"/>
                <a:ea typeface="Times New Roman"/>
                <a:cs typeface="Times New Roman"/>
              </a:rPr>
              <a:t>server</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smtClean="0">
                <a:latin typeface="Arial"/>
              </a:rPr>
              <a:t>(More notes on the next slide)</a:t>
            </a:r>
            <a:endParaRPr lang="en-CA" sz="1000" dirty="0">
              <a:latin typeface="Arial"/>
            </a:endParaRPr>
          </a:p>
        </p:txBody>
      </p:sp>
    </p:spTree>
    <p:extLst>
      <p:ext uri="{BB962C8B-B14F-4D97-AF65-F5344CB8AC3E}">
        <p14:creationId xmlns:p14="http://schemas.microsoft.com/office/powerpoint/2010/main" val="964895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CA" sz="1000" b="1" dirty="0" smtClean="0">
                <a:solidFill>
                  <a:prstClr val="black"/>
                </a:solidFill>
                <a:latin typeface="Arial"/>
                <a:ea typeface="Calibri"/>
                <a:cs typeface="Times New Roman"/>
              </a:rPr>
              <a:t>Question</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If you wish to run a Domain Controller in the cloud, which service should you consider using, Windows Azure AD or Windows Azure IaaS virtual machines?</a:t>
            </a:r>
          </a:p>
          <a:p>
            <a:pPr lvl="0">
              <a:lnSpc>
                <a:spcPct val="115000"/>
              </a:lnSpc>
              <a:spcAft>
                <a:spcPts val="1000"/>
              </a:spcAft>
            </a:pPr>
            <a:r>
              <a:rPr lang="en-CA" sz="1000" b="1" dirty="0">
                <a:solidFill>
                  <a:prstClr val="black"/>
                </a:solidFill>
                <a:latin typeface="Arial"/>
                <a:ea typeface="Calibri"/>
                <a:cs typeface="Times New Roman"/>
              </a:rPr>
              <a:t>Answer</a:t>
            </a:r>
            <a:endParaRPr lang="en-CA" sz="1000" dirty="0">
              <a:solidFill>
                <a:prstClr val="black"/>
              </a:solidFill>
              <a:latin typeface="Arial"/>
              <a:ea typeface="Calibri"/>
              <a:cs typeface="Times New Roman"/>
            </a:endParaRPr>
          </a:p>
          <a:p>
            <a:pPr lvl="0">
              <a:lnSpc>
                <a:spcPct val="115000"/>
              </a:lnSpc>
              <a:spcAft>
                <a:spcPts val="1000"/>
              </a:spcAft>
            </a:pPr>
            <a:r>
              <a:rPr lang="en-CA" sz="1000" dirty="0">
                <a:solidFill>
                  <a:prstClr val="black"/>
                </a:solidFill>
                <a:latin typeface="Arial"/>
                <a:ea typeface="Calibri"/>
                <a:cs typeface="Times New Roman"/>
              </a:rPr>
              <a:t>Answers will vary depending on student’s needs. Windows Azure AD is designed to provide identity and access management for web-based applications. Using Windows Azure IaaS allows you to deploy a full-featured Active Directory domain </a:t>
            </a:r>
            <a:r>
              <a:rPr lang="en-CA" sz="1000" dirty="0" smtClean="0">
                <a:solidFill>
                  <a:prstClr val="black"/>
                </a:solidFill>
                <a:latin typeface="Arial"/>
                <a:ea typeface="Calibri"/>
                <a:cs typeface="Times New Roman"/>
              </a:rPr>
              <a:t>controller.</a:t>
            </a:r>
          </a:p>
        </p:txBody>
      </p:sp>
      <p:sp>
        <p:nvSpPr>
          <p:cNvPr id="4" name="Slide Number Placeholder 3"/>
          <p:cNvSpPr>
            <a:spLocks noGrp="1"/>
          </p:cNvSpPr>
          <p:nvPr>
            <p:ph type="sldNum" sz="quarter" idx="10"/>
          </p:nvPr>
        </p:nvSpPr>
        <p:spPr/>
        <p:txBody>
          <a:bodyPr/>
          <a:lstStyle/>
          <a:p>
            <a:fld id="{34AEEBBA-4BE6-4868-B96C-1EFBA8B820E6}" type="slidenum">
              <a:rPr lang="en-CA" smtClean="0"/>
              <a:t>29</a:t>
            </a:fld>
            <a:endParaRPr lang="en-CA"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45741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Aft>
                <a:spcPts val="0"/>
              </a:spcAft>
            </a:pPr>
            <a:r>
              <a:rPr lang="en-US" sz="1000" dirty="0" smtClean="0">
                <a:effectLst/>
                <a:latin typeface="Arial"/>
                <a:ea typeface="Times New Roman"/>
                <a:cs typeface="Segoe UI"/>
              </a:rPr>
              <a:t>Do not spend too much time on each topic. Remember that this is a class on Windows Server</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2012, and not a class on AD DS.</a:t>
            </a:r>
            <a:endParaRPr lang="en-CA"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07242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logical and physical components that make-up AD DS. Provide brief descriptions of each.</a:t>
            </a:r>
          </a:p>
        </p:txBody>
      </p:sp>
      <p:sp>
        <p:nvSpPr>
          <p:cNvPr id="4" name="Slide Number Placeholder 3"/>
          <p:cNvSpPr>
            <a:spLocks noGrp="1"/>
          </p:cNvSpPr>
          <p:nvPr>
            <p:ph type="sldNum" sz="quarter" idx="10"/>
          </p:nvPr>
        </p:nvSpPr>
        <p:spPr/>
        <p:txBody>
          <a:bodyPr/>
          <a:lstStyle/>
          <a:p>
            <a:fld id="{34AEEBBA-4BE6-4868-B96C-1EFBA8B820E6}"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77378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that a multimaster replication model means that every domain controller can make changes to most directory objects. Emphasize that the AD DS domain provides structure for managing users and computers.</a:t>
            </a:r>
          </a:p>
        </p:txBody>
      </p:sp>
      <p:sp>
        <p:nvSpPr>
          <p:cNvPr id="4" name="Slide Number Placeholder 3"/>
          <p:cNvSpPr>
            <a:spLocks noGrp="1"/>
          </p:cNvSpPr>
          <p:nvPr>
            <p:ph type="sldNum" sz="quarter" idx="10"/>
          </p:nvPr>
        </p:nvSpPr>
        <p:spPr/>
        <p:txBody>
          <a:bodyPr/>
          <a:lstStyle/>
          <a:p>
            <a:fld id="{34AEEBBA-4BE6-4868-B96C-1EFBA8B820E6}" type="slidenum">
              <a:rPr lang="en-CA" smtClean="0"/>
              <a:t>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416771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Clearly establish for students the difference between OUs and containers: explain that containers are not OUs. Although containers can hold objects, they cannot have Group Policy Objects (GPOs) linked to them. Therefore, if you want to assign a GPO to an object, other than Domain level GPOs, it must be in an OU.</a:t>
            </a:r>
          </a:p>
          <a:p>
            <a:pPr>
              <a:lnSpc>
                <a:spcPct val="115000"/>
              </a:lnSpc>
              <a:spcAft>
                <a:spcPts val="1000"/>
              </a:spcAft>
            </a:pPr>
            <a:r>
              <a:rPr lang="en-CA" sz="1000" dirty="0">
                <a:latin typeface="Arial"/>
                <a:ea typeface="Calibri"/>
                <a:cs typeface="Times New Roman"/>
              </a:rPr>
              <a:t>Be sure to point out the visual difference between an OU and a container: OUs are represented by a folder with a book on it, and containers are represented by a blank folder.</a:t>
            </a:r>
          </a:p>
          <a:p>
            <a:pPr>
              <a:lnSpc>
                <a:spcPct val="115000"/>
              </a:lnSpc>
              <a:spcAft>
                <a:spcPts val="1000"/>
              </a:spcAft>
            </a:pPr>
            <a:r>
              <a:rPr lang="en-CA" sz="1000" dirty="0">
                <a:latin typeface="Arial"/>
                <a:ea typeface="Calibri"/>
                <a:cs typeface="Times New Roman"/>
              </a:rPr>
              <a:t>Explain to students that objects become orphaned most likely when an administrator on one domain controller deletes a container object, typically an OU, and an administrator on a different domain controller creates a child object, such as a user, in that container before the deletion has been replicated.</a:t>
            </a:r>
          </a:p>
          <a:p>
            <a:pPr>
              <a:lnSpc>
                <a:spcPct val="115000"/>
              </a:lnSpc>
              <a:spcAft>
                <a:spcPts val="1000"/>
              </a:spcAft>
            </a:pPr>
            <a:r>
              <a:rPr lang="en-CA" sz="1000" dirty="0">
                <a:latin typeface="Arial"/>
                <a:ea typeface="Calibri"/>
                <a:cs typeface="Times New Roman"/>
              </a:rPr>
              <a:t>Remind students that the OU structure usually does not match the organizational chart, but is designed to support the delegation of administration, and should be a framework to support GPO linking. In a large organization, one with 50,000 users and computers, for example, it is much more manageable to divide those objects into OUs instead of trying to manage them in one very large unit.</a:t>
            </a:r>
          </a:p>
          <a:p>
            <a:pPr>
              <a:lnSpc>
                <a:spcPct val="115000"/>
              </a:lnSpc>
              <a:spcAft>
                <a:spcPts val="1000"/>
              </a:spcAft>
            </a:pPr>
            <a:r>
              <a:rPr lang="en-CA" sz="1000" dirty="0">
                <a:latin typeface="Arial"/>
                <a:ea typeface="Calibri"/>
                <a:cs typeface="Times New Roman"/>
              </a:rPr>
              <a:t>Discuss some of the criteria that might drive the OU structure design, such as geographical location, department, object type, and cost center.</a:t>
            </a:r>
          </a:p>
        </p:txBody>
      </p:sp>
      <p:sp>
        <p:nvSpPr>
          <p:cNvPr id="4" name="Slide Number Placeholder 3"/>
          <p:cNvSpPr>
            <a:spLocks noGrp="1"/>
          </p:cNvSpPr>
          <p:nvPr>
            <p:ph type="sldNum" sz="quarter" idx="10"/>
          </p:nvPr>
        </p:nvSpPr>
        <p:spPr/>
        <p:txBody>
          <a:bodyPr/>
          <a:lstStyle/>
          <a:p>
            <a:fld id="{34AEEBBA-4BE6-4868-B96C-1EFBA8B820E6}"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2235123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Segoe UI"/>
              </a:rPr>
              <a:t>Use this slide to explain the relationships among the forest root domain, a child domain, and another tree. Emphasize that there is no administrative difference between the child domain and another tree, apart from the names.</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4AEEBBA-4BE6-4868-B96C-1EFBA8B820E6}"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410355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solidFill>
                  <a:srgbClr val="000000"/>
                </a:solidFill>
                <a:latin typeface="Arial"/>
                <a:ea typeface="Calibri"/>
                <a:cs typeface="Segoe UI"/>
              </a:rPr>
              <a:t>Reinforce the concept that the schema defines the rules and syntax of the AD DS database, and provides the blueprint for the objects within it.</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Optionally, you can demonstrate the Active Directory Schema snap-in to show how the objects are defined from attributes.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Segoe UI"/>
              </a:rPr>
              <a:t>You also can show the hierarchy of objects and the inherited attributes. For example, </a:t>
            </a:r>
            <a:r>
              <a:rPr lang="en-CA" sz="1000" dirty="0">
                <a:latin typeface="Arial"/>
                <a:ea typeface="Calibri"/>
                <a:cs typeface="Times New Roman"/>
              </a:rPr>
              <a:t>the parent object for User is Organizational Person, the parent object for Organizational Person is Person, and the parent object for Person is an object called Top.</a:t>
            </a:r>
          </a:p>
          <a:p>
            <a:pPr>
              <a:lnSpc>
                <a:spcPct val="115000"/>
              </a:lnSpc>
              <a:spcAft>
                <a:spcPts val="1000"/>
              </a:spcAft>
            </a:pPr>
            <a:r>
              <a:rPr lang="en-CA" sz="1000" dirty="0">
                <a:latin typeface="Arial"/>
                <a:ea typeface="Calibri"/>
                <a:cs typeface="Times New Roman"/>
              </a:rPr>
              <a:t>Point out that attributes are defined at each level in the hierarchy. This means that the User object contains all of the attributes that are defined on the User class, and all of the attributes defined farther up the objects hierarchy (Organizational Person, Person, Top).</a:t>
            </a:r>
          </a:p>
        </p:txBody>
      </p:sp>
      <p:sp>
        <p:nvSpPr>
          <p:cNvPr id="4" name="Slide Number Placeholder 3"/>
          <p:cNvSpPr>
            <a:spLocks noGrp="1"/>
          </p:cNvSpPr>
          <p:nvPr>
            <p:ph type="sldNum" sz="quarter" idx="10"/>
          </p:nvPr>
        </p:nvSpPr>
        <p:spPr/>
        <p:txBody>
          <a:bodyPr/>
          <a:lstStyle/>
          <a:p>
            <a:fld id="{34AEEBBA-4BE6-4868-B96C-1EFBA8B820E6}"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62727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Briefly review the points on the slide.</a:t>
            </a:r>
          </a:p>
        </p:txBody>
      </p:sp>
      <p:sp>
        <p:nvSpPr>
          <p:cNvPr id="4" name="Slide Number Placeholder 3"/>
          <p:cNvSpPr>
            <a:spLocks noGrp="1"/>
          </p:cNvSpPr>
          <p:nvPr>
            <p:ph type="sldNum" sz="quarter" idx="10"/>
          </p:nvPr>
        </p:nvSpPr>
        <p:spPr/>
        <p:txBody>
          <a:bodyPr/>
          <a:lstStyle/>
          <a:p>
            <a:fld id="{34AEEBBA-4BE6-4868-B96C-1EFBA8B820E6}"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000000"/>
                </a:solidFill>
                <a:latin typeface="Arial"/>
              </a:rPr>
              <a:t>20410D</a:t>
            </a:r>
            <a:endParaRPr lang="en-CA"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smtClean="0">
                <a:solidFill>
                  <a:srgbClr val="336699"/>
                </a:solidFill>
                <a:latin typeface="Arial"/>
              </a:rPr>
              <a:t>2: Introduction to Active Directory Domain Services</a:t>
            </a:r>
            <a:endParaRPr lang="en-CA" sz="1200" b="1" dirty="0">
              <a:solidFill>
                <a:srgbClr val="336699"/>
              </a:solidFill>
              <a:latin typeface="Arial"/>
            </a:endParaRPr>
          </a:p>
        </p:txBody>
      </p:sp>
    </p:spTree>
    <p:extLst>
      <p:ext uri="{BB962C8B-B14F-4D97-AF65-F5344CB8AC3E}">
        <p14:creationId xmlns:p14="http://schemas.microsoft.com/office/powerpoint/2010/main" val="15097845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0996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CA" sz="2600" dirty="0" smtClean="0"/>
              <a:t>Module 2</a:t>
            </a:r>
            <a:endParaRPr lang="en-CA" sz="2600" dirty="0"/>
          </a:p>
        </p:txBody>
      </p:sp>
      <p:sp>
        <p:nvSpPr>
          <p:cNvPr id="3" name="Subtitle 2"/>
          <p:cNvSpPr>
            <a:spLocks noGrp="1"/>
          </p:cNvSpPr>
          <p:nvPr>
            <p:ph type="subTitle" sz="quarter" idx="1"/>
          </p:nvPr>
        </p:nvSpPr>
        <p:spPr/>
        <p:txBody>
          <a:bodyPr/>
          <a:lstStyle/>
          <a:p>
            <a:r>
              <a:rPr lang="en-CA" dirty="0" smtClean="0"/>
              <a:t>Introduction to Active Directory Domain Services
</a:t>
            </a:r>
            <a:endParaRPr lang="en-CA" dirty="0"/>
          </a:p>
        </p:txBody>
      </p:sp>
    </p:spTree>
    <p:extLst>
      <p:ext uri="{BB962C8B-B14F-4D97-AF65-F5344CB8AC3E}">
        <p14:creationId xmlns:p14="http://schemas.microsoft.com/office/powerpoint/2010/main" val="120731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7600167f-4dff-49fa-a869-c49d0a0641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New for Windows Server 2012 R2 Active Directory?</a:t>
            </a:r>
            <a:endParaRPr lang="en-CA" dirty="0"/>
          </a:p>
        </p:txBody>
      </p:sp>
      <p:sp>
        <p:nvSpPr>
          <p:cNvPr id="4" name="Content Placeholder 2"/>
          <p:cNvSpPr>
            <a:spLocks noGrp="1"/>
          </p:cNvSpPr>
          <p:nvPr/>
        </p:nvSpPr>
        <p:spPr bwMode="auto">
          <a:xfrm>
            <a:off x="468457" y="874482"/>
            <a:ext cx="8075232" cy="57227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2600" dirty="0" smtClean="0"/>
              <a:t>Improvements for using consumer devices </a:t>
            </a:r>
          </a:p>
          <a:p>
            <a:pPr marL="0" indent="0" algn="ctr">
              <a:buNone/>
            </a:pPr>
            <a:r>
              <a:rPr lang="en-US" sz="2600" dirty="0" smtClean="0"/>
              <a:t>in the enterprise:</a:t>
            </a:r>
          </a:p>
          <a:p>
            <a:pPr marL="0" indent="0">
              <a:buNone/>
            </a:pPr>
            <a:r>
              <a:rPr lang="en-US" sz="2600" b="1" dirty="0" smtClean="0"/>
              <a:t>Workplace Join</a:t>
            </a:r>
          </a:p>
          <a:p>
            <a:pPr>
              <a:spcBef>
                <a:spcPts val="400"/>
              </a:spcBef>
            </a:pPr>
            <a:r>
              <a:rPr lang="en-US" sz="2600" dirty="0" smtClean="0"/>
              <a:t>Allows consumer devices to </a:t>
            </a:r>
            <a:r>
              <a:rPr lang="en-US" sz="2600" dirty="0"/>
              <a:t>participate in </a:t>
            </a:r>
            <a:r>
              <a:rPr lang="en-US" sz="2600" dirty="0" smtClean="0"/>
              <a:t>the domain</a:t>
            </a:r>
          </a:p>
          <a:p>
            <a:pPr marL="0" indent="0">
              <a:spcBef>
                <a:spcPts val="1800"/>
              </a:spcBef>
              <a:buNone/>
            </a:pPr>
            <a:r>
              <a:rPr lang="en-US" sz="2600" b="1" dirty="0" smtClean="0"/>
              <a:t>Web </a:t>
            </a:r>
            <a:r>
              <a:rPr lang="en-US" sz="2600" b="1" dirty="0"/>
              <a:t>Application </a:t>
            </a:r>
            <a:r>
              <a:rPr lang="en-US" sz="2600" b="1" dirty="0" smtClean="0"/>
              <a:t>Proxy</a:t>
            </a:r>
          </a:p>
          <a:p>
            <a:pPr>
              <a:spcBef>
                <a:spcPts val="400"/>
              </a:spcBef>
            </a:pPr>
            <a:r>
              <a:rPr lang="en-US" sz="2600" dirty="0" smtClean="0"/>
              <a:t>Allows applications to be published to the Internet</a:t>
            </a:r>
          </a:p>
          <a:p>
            <a:pPr marL="0" indent="0">
              <a:spcBef>
                <a:spcPts val="1800"/>
              </a:spcBef>
              <a:buNone/>
            </a:pPr>
            <a:r>
              <a:rPr lang="en-US" sz="2600" b="1" dirty="0"/>
              <a:t>Multi-Factor Access </a:t>
            </a:r>
            <a:r>
              <a:rPr lang="en-US" sz="2600" b="1" dirty="0" smtClean="0"/>
              <a:t>Control</a:t>
            </a:r>
          </a:p>
          <a:p>
            <a:pPr>
              <a:spcBef>
                <a:spcPts val="400"/>
              </a:spcBef>
            </a:pPr>
            <a:r>
              <a:rPr lang="en-US" sz="2600" dirty="0" smtClean="0"/>
              <a:t>Allows claims using different factors</a:t>
            </a:r>
          </a:p>
          <a:p>
            <a:pPr marL="0" indent="0">
              <a:spcBef>
                <a:spcPts val="1800"/>
              </a:spcBef>
              <a:buNone/>
            </a:pPr>
            <a:r>
              <a:rPr lang="en-US" sz="2600" b="1" dirty="0" smtClean="0"/>
              <a:t>Multi-Factor Authentication</a:t>
            </a:r>
          </a:p>
          <a:p>
            <a:pPr>
              <a:spcBef>
                <a:spcPts val="400"/>
              </a:spcBef>
            </a:pPr>
            <a:r>
              <a:rPr lang="en-US" sz="2600" dirty="0" smtClean="0"/>
              <a:t>Allows you to specify the use of multiple factors for authentication</a:t>
            </a:r>
          </a:p>
          <a:p>
            <a:endParaRPr lang="en-US" sz="3200" dirty="0"/>
          </a:p>
        </p:txBody>
      </p:sp>
    </p:spTree>
    <p:extLst>
      <p:ext uri="{BB962C8B-B14F-4D97-AF65-F5344CB8AC3E}">
        <p14:creationId xmlns:p14="http://schemas.microsoft.com/office/powerpoint/2010/main" val="363008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0680cba-cd17-48d7-a9da-1093e1fd19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2: Overview of Domain Controllers</a:t>
            </a:r>
            <a:endParaRPr lang="en-CA" dirty="0"/>
          </a:p>
        </p:txBody>
      </p:sp>
      <p:sp>
        <p:nvSpPr>
          <p:cNvPr id="3" name="Text Placeholder 2"/>
          <p:cNvSpPr>
            <a:spLocks noGrp="1"/>
          </p:cNvSpPr>
          <p:nvPr>
            <p:ph type="body" idx="1"/>
          </p:nvPr>
        </p:nvSpPr>
        <p:spPr/>
        <p:txBody>
          <a:bodyPr/>
          <a:lstStyle/>
          <a:p>
            <a:r>
              <a:rPr lang="en-CA" dirty="0" smtClean="0"/>
              <a:t>What Is a Domain Controller?
What Is the Global Catalog?
The AD DS Sign-in Process
Demonstration: Viewing the SRV Records in DNS
What Are Operations Masters?</a:t>
            </a:r>
            <a:endParaRPr lang="en-CA" dirty="0"/>
          </a:p>
        </p:txBody>
      </p:sp>
    </p:spTree>
    <p:extLst>
      <p:ext uri="{BB962C8B-B14F-4D97-AF65-F5344CB8AC3E}">
        <p14:creationId xmlns:p14="http://schemas.microsoft.com/office/powerpoint/2010/main" val="343088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353bf62-c801-4df4-9b97-64d3c0146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Domain Controller?</a:t>
            </a:r>
            <a:endParaRPr lang="en-CA" dirty="0"/>
          </a:p>
        </p:txBody>
      </p:sp>
      <p:sp>
        <p:nvSpPr>
          <p:cNvPr id="4" name="TextBox 3"/>
          <p:cNvSpPr txBox="1">
            <a:spLocks noChangeArrowheads="1"/>
          </p:cNvSpPr>
          <p:nvPr/>
        </p:nvSpPr>
        <p:spPr bwMode="auto">
          <a:xfrm>
            <a:off x="303767" y="1074522"/>
            <a:ext cx="8105715" cy="4921543"/>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tabLst>
                <a:tab pos="2222500" algn="l"/>
              </a:tabLst>
            </a:pPr>
            <a:r>
              <a:rPr lang="en-US" sz="2800" b="0" dirty="0" smtClean="0">
                <a:latin typeface="Segoe UI" pitchFamily="34" charset="0"/>
                <a:ea typeface="Segoe UI" pitchFamily="34" charset="0"/>
                <a:cs typeface="Segoe UI" pitchFamily="34" charset="0"/>
              </a:rPr>
              <a:t>Domain controllers</a:t>
            </a:r>
          </a:p>
          <a:p>
            <a:pPr marL="342900" indent="-342900">
              <a:lnSpc>
                <a:spcPct val="110000"/>
              </a:lnSpc>
              <a:spcBef>
                <a:spcPct val="40000"/>
              </a:spcBef>
              <a:buClr>
                <a:srgbClr val="006699"/>
              </a:buClr>
              <a:buFont typeface="Arial" panose="020B0604020202020204" pitchFamily="34" charset="0"/>
              <a:buChar char="•"/>
            </a:pPr>
            <a:r>
              <a:rPr lang="en-US" sz="2400" b="0" dirty="0">
                <a:latin typeface="Segoe UI" pitchFamily="34" charset="0"/>
                <a:ea typeface="Segoe UI" pitchFamily="34" charset="0"/>
                <a:cs typeface="Segoe UI" pitchFamily="34" charset="0"/>
              </a:rPr>
              <a:t>Servers that host the AD DS database (</a:t>
            </a:r>
            <a:r>
              <a:rPr lang="en-US" sz="2400" b="0" dirty="0" smtClean="0">
                <a:latin typeface="Segoe UI" pitchFamily="34" charset="0"/>
                <a:ea typeface="Segoe UI" pitchFamily="34" charset="0"/>
                <a:cs typeface="Segoe UI" pitchFamily="34" charset="0"/>
              </a:rPr>
              <a:t>Ntds.dit) </a:t>
            </a:r>
            <a:r>
              <a:rPr lang="en-US" sz="2400" b="0" dirty="0">
                <a:latin typeface="Segoe UI" pitchFamily="34" charset="0"/>
                <a:ea typeface="Segoe UI" pitchFamily="34" charset="0"/>
                <a:cs typeface="Segoe UI" pitchFamily="34" charset="0"/>
              </a:rPr>
              <a:t>and SYSVOL</a:t>
            </a:r>
          </a:p>
          <a:p>
            <a:pPr marL="342900" indent="-342900">
              <a:lnSpc>
                <a:spcPct val="110000"/>
              </a:lnSpc>
              <a:spcBef>
                <a:spcPct val="40000"/>
              </a:spcBef>
              <a:buClr>
                <a:srgbClr val="006699"/>
              </a:buClr>
              <a:buFont typeface="Arial" panose="020B0604020202020204" pitchFamily="34" charset="0"/>
              <a:buChar char="•"/>
            </a:pPr>
            <a:r>
              <a:rPr lang="en-US" sz="2400" b="0" dirty="0">
                <a:latin typeface="Segoe UI" pitchFamily="34" charset="0"/>
                <a:ea typeface="Segoe UI" pitchFamily="34" charset="0"/>
                <a:cs typeface="Segoe UI" pitchFamily="34" charset="0"/>
              </a:rPr>
              <a:t>Kerberos authentication service and </a:t>
            </a:r>
            <a:r>
              <a:rPr lang="en-US" sz="2400" b="0" dirty="0" smtClean="0">
                <a:latin typeface="Segoe UI" pitchFamily="34" charset="0"/>
                <a:ea typeface="Segoe UI" pitchFamily="34" charset="0"/>
                <a:cs typeface="Segoe UI" pitchFamily="34" charset="0"/>
              </a:rPr>
              <a:t>KDC </a:t>
            </a:r>
            <a:r>
              <a:rPr lang="en-US" sz="2400" b="0" dirty="0">
                <a:latin typeface="Segoe UI" pitchFamily="34" charset="0"/>
                <a:ea typeface="Segoe UI" pitchFamily="34" charset="0"/>
                <a:cs typeface="Segoe UI" pitchFamily="34" charset="0"/>
              </a:rPr>
              <a:t>services perform authentication</a:t>
            </a:r>
          </a:p>
          <a:p>
            <a:pPr marL="342900" indent="-342900">
              <a:spcBef>
                <a:spcPct val="40000"/>
              </a:spcBef>
              <a:buClr>
                <a:srgbClr val="006699"/>
              </a:buClr>
              <a:buFont typeface="Arial" panose="020B0604020202020204" pitchFamily="34" charset="0"/>
              <a:buChar char="•"/>
            </a:pPr>
            <a:r>
              <a:rPr lang="en-US" sz="2400" b="0" dirty="0">
                <a:latin typeface="Segoe UI" pitchFamily="34" charset="0"/>
                <a:ea typeface="Segoe UI" pitchFamily="34" charset="0"/>
                <a:cs typeface="Segoe UI" pitchFamily="34" charset="0"/>
              </a:rPr>
              <a:t>Best practices:</a:t>
            </a:r>
          </a:p>
          <a:p>
            <a:pPr marL="685800" lvl="1" indent="-228600">
              <a:spcBef>
                <a:spcPct val="40000"/>
              </a:spcBef>
              <a:buClr>
                <a:srgbClr val="006699"/>
              </a:buClr>
              <a:buFontTx/>
              <a:buChar char="•"/>
            </a:pPr>
            <a:r>
              <a:rPr lang="en-US" sz="2400" b="0" dirty="0">
                <a:latin typeface="Segoe UI" pitchFamily="34" charset="0"/>
                <a:ea typeface="Segoe UI" pitchFamily="34" charset="0"/>
                <a:cs typeface="Segoe UI" pitchFamily="34" charset="0"/>
              </a:rPr>
              <a:t>Availability: </a:t>
            </a:r>
            <a:endParaRPr lang="en-US" sz="2400" b="0" dirty="0" smtClean="0">
              <a:latin typeface="Segoe UI" pitchFamily="34" charset="0"/>
              <a:ea typeface="Segoe UI" pitchFamily="34" charset="0"/>
              <a:cs typeface="Segoe UI" pitchFamily="34" charset="0"/>
            </a:endParaRPr>
          </a:p>
          <a:p>
            <a:pPr marL="687600" lvl="1" indent="0">
              <a:spcBef>
                <a:spcPct val="40000"/>
              </a:spcBef>
              <a:buClr>
                <a:srgbClr val="006699"/>
              </a:buClr>
              <a:buNone/>
            </a:pPr>
            <a:r>
              <a:rPr lang="en-US" sz="2400" b="0" dirty="0" smtClean="0">
                <a:latin typeface="Segoe UI" pitchFamily="34" charset="0"/>
                <a:ea typeface="Segoe UI" pitchFamily="34" charset="0"/>
                <a:cs typeface="Segoe UI" pitchFamily="34" charset="0"/>
              </a:rPr>
              <a:t>At </a:t>
            </a:r>
            <a:r>
              <a:rPr lang="en-US" sz="2400" b="0" dirty="0">
                <a:latin typeface="Segoe UI" pitchFamily="34" charset="0"/>
                <a:ea typeface="Segoe UI" pitchFamily="34" charset="0"/>
                <a:cs typeface="Segoe UI" pitchFamily="34" charset="0"/>
              </a:rPr>
              <a:t>least two domain controllers in a domain</a:t>
            </a:r>
          </a:p>
          <a:p>
            <a:pPr marL="685800" lvl="1" indent="-228600">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Security:</a:t>
            </a:r>
          </a:p>
          <a:p>
            <a:pPr marL="687600" lvl="1" indent="0">
              <a:spcBef>
                <a:spcPct val="40000"/>
              </a:spcBef>
              <a:buClr>
                <a:srgbClr val="006699"/>
              </a:buClr>
              <a:buNone/>
            </a:pPr>
            <a:r>
              <a:rPr lang="en-US" sz="2400" b="0" dirty="0" smtClean="0">
                <a:latin typeface="Segoe UI" pitchFamily="34" charset="0"/>
                <a:ea typeface="Segoe UI" pitchFamily="34" charset="0"/>
                <a:cs typeface="Segoe UI" pitchFamily="34" charset="0"/>
              </a:rPr>
              <a:t>RODC </a:t>
            </a:r>
            <a:r>
              <a:rPr lang="en-US" sz="2400" b="0" dirty="0">
                <a:latin typeface="Segoe UI" pitchFamily="34" charset="0"/>
                <a:ea typeface="Segoe UI" pitchFamily="34" charset="0"/>
                <a:cs typeface="Segoe UI" pitchFamily="34" charset="0"/>
              </a:rPr>
              <a:t>and BitLocker</a:t>
            </a:r>
          </a:p>
          <a:p>
            <a:pPr marL="0" indent="0">
              <a:lnSpc>
                <a:spcPct val="100000"/>
              </a:lnSpc>
              <a:spcBef>
                <a:spcPct val="0"/>
              </a:spcBef>
              <a:buFontTx/>
              <a:buNone/>
              <a:tabLst>
                <a:tab pos="2222500" algn="l"/>
              </a:tabLst>
            </a:pPr>
            <a:endParaRPr lang="en-US" sz="2800" b="0" dirty="0" smtClean="0">
              <a:latin typeface="Segoe UI" pitchFamily="34" charset="0"/>
              <a:ea typeface="Segoe UI" pitchFamily="34" charset="0"/>
              <a:cs typeface="Segoe UI" pitchFamily="34" charset="0"/>
            </a:endParaRPr>
          </a:p>
          <a:p>
            <a:pPr marL="0" indent="0">
              <a:lnSpc>
                <a:spcPct val="100000"/>
              </a:lnSpc>
              <a:spcBef>
                <a:spcPct val="0"/>
              </a:spcBef>
              <a:buFontTx/>
              <a:buNone/>
            </a:pPr>
            <a:endParaRPr lang="en-US" sz="240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6882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b2e7debd-3a38-40a7-aedd-c3cd6f70d6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Global Catalog?</a:t>
            </a:r>
            <a:endParaRPr lang="en-CA" dirty="0"/>
          </a:p>
        </p:txBody>
      </p:sp>
      <p:sp>
        <p:nvSpPr>
          <p:cNvPr id="4" name="text box"/>
          <p:cNvSpPr txBox="1">
            <a:spLocks/>
          </p:cNvSpPr>
          <p:nvPr/>
        </p:nvSpPr>
        <p:spPr>
          <a:xfrm>
            <a:off x="4139103" y="709524"/>
            <a:ext cx="4778062" cy="1879601"/>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pPr>
            <a:r>
              <a:rPr lang="en-US" sz="2400" b="0" dirty="0" smtClean="0">
                <a:latin typeface="Segoe UI" pitchFamily="34" charset="0"/>
                <a:ea typeface="Segoe UI" pitchFamily="34" charset="0"/>
                <a:cs typeface="Segoe UI" pitchFamily="34" charset="0"/>
              </a:rPr>
              <a:t>The global </a:t>
            </a:r>
            <a:r>
              <a:rPr lang="en-US" sz="2400" b="0" dirty="0">
                <a:latin typeface="Segoe UI" pitchFamily="34" charset="0"/>
                <a:ea typeface="Segoe UI" pitchFamily="34" charset="0"/>
                <a:cs typeface="Segoe UI" pitchFamily="34" charset="0"/>
              </a:rPr>
              <a:t>c</a:t>
            </a:r>
            <a:r>
              <a:rPr lang="en-US" sz="2400" b="0" dirty="0" smtClean="0">
                <a:latin typeface="Segoe UI" pitchFamily="34" charset="0"/>
                <a:ea typeface="Segoe UI" pitchFamily="34" charset="0"/>
                <a:cs typeface="Segoe UI" pitchFamily="34" charset="0"/>
              </a:rPr>
              <a:t>atalog:</a:t>
            </a:r>
          </a:p>
          <a:p>
            <a:pPr lvl="1">
              <a:spcBef>
                <a:spcPts val="600"/>
              </a:spcBef>
            </a:pPr>
            <a:r>
              <a:rPr lang="en-US" sz="2400" b="0" dirty="0" smtClean="0">
                <a:latin typeface="Segoe UI" pitchFamily="34" charset="0"/>
                <a:ea typeface="Segoe UI" pitchFamily="34" charset="0"/>
                <a:cs typeface="Segoe UI" pitchFamily="34" charset="0"/>
              </a:rPr>
              <a:t>Hosts a partial attribute set for other domains in the forest</a:t>
            </a:r>
          </a:p>
          <a:p>
            <a:pPr lvl="1">
              <a:spcBef>
                <a:spcPts val="600"/>
              </a:spcBef>
            </a:pPr>
            <a:r>
              <a:rPr lang="en-US" sz="2400" b="0" dirty="0" smtClean="0">
                <a:latin typeface="Segoe UI" pitchFamily="34" charset="0"/>
                <a:ea typeface="Segoe UI" pitchFamily="34" charset="0"/>
                <a:cs typeface="Segoe UI" pitchFamily="34" charset="0"/>
              </a:rPr>
              <a:t>Supports queries for objects throughout the forest</a:t>
            </a:r>
          </a:p>
        </p:txBody>
      </p:sp>
      <p:grpSp>
        <p:nvGrpSpPr>
          <p:cNvPr id="5" name="globe, mag glass arrow etc"/>
          <p:cNvGrpSpPr/>
          <p:nvPr/>
        </p:nvGrpSpPr>
        <p:grpSpPr>
          <a:xfrm>
            <a:off x="2111589" y="4574435"/>
            <a:ext cx="1655550" cy="1805153"/>
            <a:chOff x="2111589" y="4574435"/>
            <a:chExt cx="1655550" cy="1805153"/>
          </a:xfrm>
        </p:grpSpPr>
        <p:sp>
          <p:nvSpPr>
            <p:cNvPr id="6" name="arrow"/>
            <p:cNvSpPr>
              <a:spLocks noChangeArrowheads="1"/>
            </p:cNvSpPr>
            <p:nvPr/>
          </p:nvSpPr>
          <p:spPr bwMode="auto">
            <a:xfrm rot="8412092">
              <a:off x="2111589" y="4574435"/>
              <a:ext cx="337606" cy="812787"/>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sz="2400">
                <a:latin typeface="Segoe UI" pitchFamily="34" charset="0"/>
                <a:ea typeface="Segoe UI" pitchFamily="34" charset="0"/>
                <a:cs typeface="Segoe UI" pitchFamily="34" charset="0"/>
              </a:endParaRPr>
            </a:p>
          </p:txBody>
        </p:sp>
        <p:pic>
          <p:nvPicPr>
            <p:cNvPr id="7" name="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4074" y="5121077"/>
              <a:ext cx="589943" cy="589943"/>
            </a:xfrm>
            <a:prstGeom prst="rect">
              <a:avLst/>
            </a:prstGeom>
          </p:spPr>
        </p:pic>
        <p:pic>
          <p:nvPicPr>
            <p:cNvPr id="8" name="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1032" y="5393823"/>
              <a:ext cx="541387" cy="756436"/>
            </a:xfrm>
            <a:prstGeom prst="rect">
              <a:avLst/>
            </a:prstGeom>
          </p:spPr>
        </p:pic>
        <p:sp>
          <p:nvSpPr>
            <p:cNvPr id="9" name="&quot;AD DS&quot;"/>
            <p:cNvSpPr txBox="1"/>
            <p:nvPr/>
          </p:nvSpPr>
          <p:spPr>
            <a:xfrm>
              <a:off x="2927783" y="5684435"/>
              <a:ext cx="839356" cy="276999"/>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b="1" dirty="0" smtClean="0"/>
                <a:t>AD DS</a:t>
              </a:r>
              <a:r>
                <a:rPr lang="en-CA" dirty="0" smtClean="0"/>
                <a:t> </a:t>
              </a:r>
              <a:endParaRPr lang="en-CA" dirty="0"/>
            </a:p>
          </p:txBody>
        </p:sp>
        <p:pic>
          <p:nvPicPr>
            <p:cNvPr id="10" name="mag glas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1613" y="5515158"/>
              <a:ext cx="695048" cy="864430"/>
            </a:xfrm>
            <a:prstGeom prst="rect">
              <a:avLst/>
            </a:prstGeom>
          </p:spPr>
        </p:pic>
      </p:grpSp>
      <p:sp>
        <p:nvSpPr>
          <p:cNvPr id="11" name="a blue Isosceles Triangle 95"/>
          <p:cNvSpPr/>
          <p:nvPr/>
        </p:nvSpPr>
        <p:spPr>
          <a:xfrm>
            <a:off x="308194" y="936107"/>
            <a:ext cx="4044245" cy="3614136"/>
          </a:xfrm>
          <a:prstGeom prst="triangle">
            <a:avLst>
              <a:gd name="adj" fmla="val 48593"/>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CA" dirty="0"/>
          </a:p>
        </p:txBody>
      </p:sp>
      <p:sp>
        <p:nvSpPr>
          <p:cNvPr id="12" name="a &quot;Global catalog server&quot;"/>
          <p:cNvSpPr>
            <a:spLocks noChangeArrowheads="1"/>
          </p:cNvSpPr>
          <p:nvPr/>
        </p:nvSpPr>
        <p:spPr bwMode="auto">
          <a:xfrm>
            <a:off x="542978" y="4148044"/>
            <a:ext cx="2889456" cy="376476"/>
          </a:xfrm>
          <a:prstGeom prst="roundRect">
            <a:avLst>
              <a:gd name="adj" fmla="val 4167"/>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defRPr/>
            </a:pPr>
            <a:r>
              <a:rPr lang="en-US" sz="2400" b="0" dirty="0">
                <a:latin typeface="Segoe UI" pitchFamily="34" charset="0"/>
                <a:ea typeface="Segoe UI" pitchFamily="34" charset="0"/>
                <a:cs typeface="Segoe UI" pitchFamily="34" charset="0"/>
              </a:rPr>
              <a:t>Global </a:t>
            </a:r>
            <a:r>
              <a:rPr lang="en-US" sz="2400" b="0" dirty="0" smtClean="0">
                <a:latin typeface="Segoe UI" pitchFamily="34" charset="0"/>
                <a:ea typeface="Segoe UI" pitchFamily="34" charset="0"/>
                <a:cs typeface="Segoe UI" pitchFamily="34" charset="0"/>
              </a:rPr>
              <a:t>catalog </a:t>
            </a:r>
            <a:r>
              <a:rPr lang="en-US" sz="2400" b="0" dirty="0">
                <a:latin typeface="Segoe UI" pitchFamily="34" charset="0"/>
                <a:ea typeface="Segoe UI" pitchFamily="34" charset="0"/>
                <a:cs typeface="Segoe UI" pitchFamily="34" charset="0"/>
              </a:rPr>
              <a:t>s</a:t>
            </a:r>
            <a:r>
              <a:rPr lang="en-US" sz="2400" b="0" dirty="0" smtClean="0">
                <a:latin typeface="Segoe UI" pitchFamily="34" charset="0"/>
                <a:ea typeface="Segoe UI" pitchFamily="34" charset="0"/>
                <a:cs typeface="Segoe UI" pitchFamily="34" charset="0"/>
              </a:rPr>
              <a:t>erver</a:t>
            </a:r>
            <a:endParaRPr lang="en-US" sz="2400" b="0" dirty="0">
              <a:latin typeface="Segoe UI" pitchFamily="34" charset="0"/>
              <a:ea typeface="Segoe UI" pitchFamily="34" charset="0"/>
              <a:cs typeface="Segoe UI" pitchFamily="34" charset="0"/>
            </a:endParaRPr>
          </a:p>
        </p:txBody>
      </p:sp>
      <p:grpSp>
        <p:nvGrpSpPr>
          <p:cNvPr id="13" name="a   4 databases w labelsGroup 84"/>
          <p:cNvGrpSpPr/>
          <p:nvPr/>
        </p:nvGrpSpPr>
        <p:grpSpPr>
          <a:xfrm>
            <a:off x="355562" y="2073742"/>
            <a:ext cx="1426424" cy="2062526"/>
            <a:chOff x="2010385" y="2968129"/>
            <a:chExt cx="1428323" cy="2280136"/>
          </a:xfrm>
        </p:grpSpPr>
        <p:pic>
          <p:nvPicPr>
            <p:cNvPr id="14" name="Picture 13"/>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2012361" y="4309561"/>
              <a:ext cx="1426346" cy="93870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2359" y="3862433"/>
              <a:ext cx="1426345" cy="938704"/>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0385" y="3412872"/>
              <a:ext cx="1426345" cy="938704"/>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2362" y="2968129"/>
              <a:ext cx="1426346" cy="938704"/>
            </a:xfrm>
            <a:prstGeom prst="rect">
              <a:avLst/>
            </a:prstGeom>
          </p:spPr>
        </p:pic>
        <p:sp>
          <p:nvSpPr>
            <p:cNvPr id="18" name="&quot;schema"/>
            <p:cNvSpPr/>
            <p:nvPr/>
          </p:nvSpPr>
          <p:spPr>
            <a:xfrm>
              <a:off x="2329935" y="3537888"/>
              <a:ext cx="746389" cy="272199"/>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Schema</a:t>
              </a:r>
              <a:endParaRPr lang="en-CA" sz="1600" dirty="0"/>
            </a:p>
          </p:txBody>
        </p:sp>
        <p:sp>
          <p:nvSpPr>
            <p:cNvPr id="19" name="&quot;configuration"/>
            <p:cNvSpPr/>
            <p:nvPr/>
          </p:nvSpPr>
          <p:spPr>
            <a:xfrm>
              <a:off x="2046554" y="3932849"/>
              <a:ext cx="1343500" cy="272199"/>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Configuration</a:t>
              </a:r>
              <a:endParaRPr lang="en-CA" sz="1600" dirty="0"/>
            </a:p>
          </p:txBody>
        </p:sp>
        <p:sp>
          <p:nvSpPr>
            <p:cNvPr id="20" name="&quot;domain A"/>
            <p:cNvSpPr/>
            <p:nvPr/>
          </p:nvSpPr>
          <p:spPr>
            <a:xfrm>
              <a:off x="2236969" y="4398339"/>
              <a:ext cx="956661" cy="272199"/>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Domain A</a:t>
              </a:r>
              <a:endParaRPr lang="en-CA" sz="1600" dirty="0"/>
            </a:p>
          </p:txBody>
        </p:sp>
        <p:sp>
          <p:nvSpPr>
            <p:cNvPr id="21" name="&quot;domain B"/>
            <p:cNvSpPr/>
            <p:nvPr/>
          </p:nvSpPr>
          <p:spPr>
            <a:xfrm>
              <a:off x="2225447" y="4831805"/>
              <a:ext cx="943820" cy="272199"/>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Domain B</a:t>
              </a:r>
              <a:endParaRPr lang="en-CA" sz="1600" dirty="0"/>
            </a:p>
          </p:txBody>
        </p:sp>
      </p:grpSp>
      <p:pic>
        <p:nvPicPr>
          <p:cNvPr id="22" name="a serve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89194" y="2790179"/>
            <a:ext cx="713755" cy="1265772"/>
          </a:xfrm>
          <a:prstGeom prst="rect">
            <a:avLst/>
          </a:prstGeom>
        </p:spPr>
      </p:pic>
      <p:sp>
        <p:nvSpPr>
          <p:cNvPr id="23" name="b blue Isosceles Triangle 95"/>
          <p:cNvSpPr/>
          <p:nvPr/>
        </p:nvSpPr>
        <p:spPr>
          <a:xfrm>
            <a:off x="4572000" y="2653736"/>
            <a:ext cx="3876329" cy="3805014"/>
          </a:xfrm>
          <a:prstGeom prst="triangle">
            <a:avLst>
              <a:gd name="adj" fmla="val 48912"/>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CA" dirty="0"/>
          </a:p>
        </p:txBody>
      </p:sp>
      <p:grpSp>
        <p:nvGrpSpPr>
          <p:cNvPr id="24" name="3 pucks and labels, , B (yellow)"/>
          <p:cNvGrpSpPr/>
          <p:nvPr/>
        </p:nvGrpSpPr>
        <p:grpSpPr>
          <a:xfrm>
            <a:off x="4555319" y="4192458"/>
            <a:ext cx="1481790" cy="1704532"/>
            <a:chOff x="4414162" y="3099085"/>
            <a:chExt cx="1481790" cy="1704532"/>
          </a:xfrm>
        </p:grpSpPr>
        <p:pic>
          <p:nvPicPr>
            <p:cNvPr id="25" name="yellow puck"/>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4414164" y="3954500"/>
              <a:ext cx="1481788" cy="849117"/>
            </a:xfrm>
            <a:prstGeom prst="rect">
              <a:avLst/>
            </a:prstGeom>
          </p:spPr>
        </p:pic>
        <p:pic>
          <p:nvPicPr>
            <p:cNvPr id="26"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162" y="3449347"/>
              <a:ext cx="1481790" cy="946930"/>
            </a:xfrm>
            <a:prstGeom prst="rect">
              <a:avLst/>
            </a:prstGeom>
          </p:spPr>
        </p:pic>
        <p:pic>
          <p:nvPicPr>
            <p:cNvPr id="27"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164" y="3099085"/>
              <a:ext cx="1481788" cy="849117"/>
            </a:xfrm>
            <a:prstGeom prst="rect">
              <a:avLst/>
            </a:prstGeom>
          </p:spPr>
        </p:pic>
        <p:sp>
          <p:nvSpPr>
            <p:cNvPr id="28" name="&quot;domain B"/>
            <p:cNvSpPr/>
            <p:nvPr/>
          </p:nvSpPr>
          <p:spPr>
            <a:xfrm>
              <a:off x="4689244" y="4450117"/>
              <a:ext cx="942566"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Domain B</a:t>
              </a:r>
              <a:endParaRPr lang="en-CA" sz="1600" dirty="0"/>
            </a:p>
          </p:txBody>
        </p:sp>
        <p:sp>
          <p:nvSpPr>
            <p:cNvPr id="29" name="&quot;configuration"/>
            <p:cNvSpPr/>
            <p:nvPr/>
          </p:nvSpPr>
          <p:spPr>
            <a:xfrm>
              <a:off x="4471499" y="4006828"/>
              <a:ext cx="1341714"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Configuration</a:t>
              </a:r>
              <a:endParaRPr lang="en-CA" sz="1600" dirty="0"/>
            </a:p>
          </p:txBody>
        </p:sp>
        <p:sp>
          <p:nvSpPr>
            <p:cNvPr id="30" name="&quot;schema"/>
            <p:cNvSpPr/>
            <p:nvPr/>
          </p:nvSpPr>
          <p:spPr>
            <a:xfrm>
              <a:off x="4775740" y="3628759"/>
              <a:ext cx="745397"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Schema</a:t>
              </a:r>
              <a:endParaRPr lang="en-CA" sz="1600" dirty="0"/>
            </a:p>
          </p:txBody>
        </p:sp>
      </p:grpSp>
      <p:grpSp>
        <p:nvGrpSpPr>
          <p:cNvPr id="31" name="3 pucks and labels, B (yellow)"/>
          <p:cNvGrpSpPr/>
          <p:nvPr/>
        </p:nvGrpSpPr>
        <p:grpSpPr>
          <a:xfrm>
            <a:off x="6528134" y="2769456"/>
            <a:ext cx="1487259" cy="1695836"/>
            <a:chOff x="4414162" y="3107781"/>
            <a:chExt cx="1487259" cy="1695836"/>
          </a:xfrm>
        </p:grpSpPr>
        <p:pic>
          <p:nvPicPr>
            <p:cNvPr id="32" name="yellow puck"/>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4414164" y="3954500"/>
              <a:ext cx="1481788" cy="849117"/>
            </a:xfrm>
            <a:prstGeom prst="rect">
              <a:avLst/>
            </a:prstGeom>
          </p:spPr>
        </p:pic>
        <p:pic>
          <p:nvPicPr>
            <p:cNvPr id="33"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4162" y="3449347"/>
              <a:ext cx="1481790" cy="946930"/>
            </a:xfrm>
            <a:prstGeom prst="rect">
              <a:avLst/>
            </a:prstGeom>
            <a:effectLst>
              <a:reflection endPos="0" dir="5400000" sy="-100000" algn="bl" rotWithShape="0"/>
            </a:effectLst>
          </p:spPr>
        </p:pic>
        <p:pic>
          <p:nvPicPr>
            <p:cNvPr id="34"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19633" y="3107781"/>
              <a:ext cx="1481788" cy="849117"/>
            </a:xfrm>
            <a:prstGeom prst="rect">
              <a:avLst/>
            </a:prstGeom>
          </p:spPr>
        </p:pic>
        <p:sp>
          <p:nvSpPr>
            <p:cNvPr id="35" name="&quot;domain B"/>
            <p:cNvSpPr/>
            <p:nvPr/>
          </p:nvSpPr>
          <p:spPr>
            <a:xfrm>
              <a:off x="4689244" y="4450117"/>
              <a:ext cx="942566"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Domain B</a:t>
              </a:r>
              <a:endParaRPr lang="en-CA" sz="1600" dirty="0"/>
            </a:p>
          </p:txBody>
        </p:sp>
        <p:sp>
          <p:nvSpPr>
            <p:cNvPr id="36" name="&quot;configuration"/>
            <p:cNvSpPr/>
            <p:nvPr/>
          </p:nvSpPr>
          <p:spPr>
            <a:xfrm>
              <a:off x="4500074" y="4014448"/>
              <a:ext cx="1341714"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Configuration</a:t>
              </a:r>
              <a:endParaRPr lang="en-CA" sz="1600" dirty="0"/>
            </a:p>
          </p:txBody>
        </p:sp>
        <p:sp>
          <p:nvSpPr>
            <p:cNvPr id="37" name="&quot;schema"/>
            <p:cNvSpPr/>
            <p:nvPr/>
          </p:nvSpPr>
          <p:spPr>
            <a:xfrm>
              <a:off x="4775740" y="3628759"/>
              <a:ext cx="745397"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Schema</a:t>
              </a:r>
              <a:endParaRPr lang="en-CA" sz="1600" dirty="0"/>
            </a:p>
          </p:txBody>
        </p:sp>
      </p:grpSp>
      <p:pic>
        <p:nvPicPr>
          <p:cNvPr id="38" name="b serve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4370" y="5139673"/>
            <a:ext cx="713755" cy="1265772"/>
          </a:xfrm>
          <a:prstGeom prst="rect">
            <a:avLst/>
          </a:prstGeom>
        </p:spPr>
      </p:pic>
      <p:pic>
        <p:nvPicPr>
          <p:cNvPr id="39" name="b serve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24236" y="4316417"/>
            <a:ext cx="713755" cy="1265772"/>
          </a:xfrm>
          <a:prstGeom prst="rect">
            <a:avLst/>
          </a:prstGeom>
        </p:spPr>
      </p:pic>
      <p:grpSp>
        <p:nvGrpSpPr>
          <p:cNvPr id="40" name="3 pucks and labels, A (green) alt text here" descr="An illustration of a two-domain forest with the schema, configuration, and domain partition stored on each domain controller. One domain controller is also a global catalog server, so it has information from the domain partitions for both domains.&#10;&#10;"/>
          <p:cNvGrpSpPr/>
          <p:nvPr/>
        </p:nvGrpSpPr>
        <p:grpSpPr>
          <a:xfrm>
            <a:off x="2266621" y="883036"/>
            <a:ext cx="1490207" cy="1692862"/>
            <a:chOff x="4207357" y="2063541"/>
            <a:chExt cx="1490207" cy="1692862"/>
          </a:xfrm>
        </p:grpSpPr>
        <p:pic>
          <p:nvPicPr>
            <p:cNvPr id="41"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5776" y="2907286"/>
              <a:ext cx="1481788" cy="849117"/>
            </a:xfrm>
            <a:prstGeom prst="rect">
              <a:avLst/>
            </a:prstGeom>
          </p:spPr>
        </p:pic>
        <p:pic>
          <p:nvPicPr>
            <p:cNvPr id="42"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7357" y="2413803"/>
              <a:ext cx="1481790" cy="946930"/>
            </a:xfrm>
            <a:prstGeom prst="rect">
              <a:avLst/>
            </a:prstGeom>
          </p:spPr>
        </p:pic>
        <p:pic>
          <p:nvPicPr>
            <p:cNvPr id="43" name="green puck"/>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7359" y="2063541"/>
              <a:ext cx="1481788" cy="849117"/>
            </a:xfrm>
            <a:prstGeom prst="rect">
              <a:avLst/>
            </a:prstGeom>
          </p:spPr>
        </p:pic>
        <p:sp>
          <p:nvSpPr>
            <p:cNvPr id="44" name="&quot;domain B"/>
            <p:cNvSpPr/>
            <p:nvPr/>
          </p:nvSpPr>
          <p:spPr>
            <a:xfrm>
              <a:off x="4463389" y="3395523"/>
              <a:ext cx="955390"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Domain A</a:t>
              </a:r>
              <a:endParaRPr lang="en-CA" sz="1600" dirty="0"/>
            </a:p>
          </p:txBody>
        </p:sp>
        <p:sp>
          <p:nvSpPr>
            <p:cNvPr id="45" name="&quot;configuration"/>
            <p:cNvSpPr/>
            <p:nvPr/>
          </p:nvSpPr>
          <p:spPr>
            <a:xfrm>
              <a:off x="4293269" y="2971284"/>
              <a:ext cx="1341714"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Configuration</a:t>
              </a:r>
              <a:endParaRPr lang="en-CA" sz="1600" dirty="0"/>
            </a:p>
          </p:txBody>
        </p:sp>
        <p:sp>
          <p:nvSpPr>
            <p:cNvPr id="46" name="&quot;schema"/>
            <p:cNvSpPr/>
            <p:nvPr/>
          </p:nvSpPr>
          <p:spPr>
            <a:xfrm>
              <a:off x="4568935" y="2593215"/>
              <a:ext cx="745397" cy="246221"/>
            </a:xfrm>
            <a:prstGeom prst="rect">
              <a:avLst/>
            </a:prstGeom>
          </p:spPr>
          <p:txBody>
            <a:bodyPr wrap="non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itchFamily="34" charset="0"/>
                  <a:ea typeface="Segoe UI" pitchFamily="34" charset="0"/>
                  <a:cs typeface="Segoe UI" pitchFamily="34" charset="0"/>
                </a:rPr>
                <a:t>Schema</a:t>
              </a:r>
              <a:endParaRPr lang="en-CA" sz="1600" dirty="0"/>
            </a:p>
          </p:txBody>
        </p:sp>
      </p:grpSp>
      <p:pic>
        <p:nvPicPr>
          <p:cNvPr id="47" name="a serve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02880" y="2407246"/>
            <a:ext cx="713755" cy="1265772"/>
          </a:xfrm>
          <a:prstGeom prst="rect">
            <a:avLst/>
          </a:prstGeom>
        </p:spPr>
      </p:pic>
    </p:spTree>
    <p:extLst>
      <p:ext uri="{BB962C8B-B14F-4D97-AF65-F5344CB8AC3E}">
        <p14:creationId xmlns:p14="http://schemas.microsoft.com/office/powerpoint/2010/main" val="126148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33a5a02-eefd-45e0-990d-3d14f9ceb3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AD DS Sign-in Process</a:t>
            </a:r>
            <a:endParaRPr lang="en-CA" dirty="0"/>
          </a:p>
        </p:txBody>
      </p:sp>
      <p:grpSp>
        <p:nvGrpSpPr>
          <p:cNvPr id="4" name="alt text here, all graphics grouped into this one large group" descr="An illustration of the AD DS sign-in process that is described in the text. Arrows point between a client, a domain controller, and a separate server."/>
          <p:cNvGrpSpPr/>
          <p:nvPr/>
        </p:nvGrpSpPr>
        <p:grpSpPr>
          <a:xfrm>
            <a:off x="5371672" y="1965268"/>
            <a:ext cx="3457720" cy="4063114"/>
            <a:chOff x="4885843" y="1511572"/>
            <a:chExt cx="3970295" cy="4351672"/>
          </a:xfrm>
        </p:grpSpPr>
        <p:sp>
          <p:nvSpPr>
            <p:cNvPr id="5" name="Isosceles Triangle 4"/>
            <p:cNvSpPr/>
            <p:nvPr/>
          </p:nvSpPr>
          <p:spPr>
            <a:xfrm>
              <a:off x="4885843" y="1798010"/>
              <a:ext cx="3970295" cy="3576829"/>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CA"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0112" y="4102148"/>
              <a:ext cx="1127342" cy="127269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3602" y="4399206"/>
              <a:ext cx="700773" cy="110722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1363" y="4228632"/>
              <a:ext cx="649666" cy="113579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9329" y="1511572"/>
              <a:ext cx="618693" cy="109719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3837" y="1807124"/>
              <a:ext cx="365808" cy="594654"/>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56018" y="2096201"/>
              <a:ext cx="385461" cy="408870"/>
            </a:xfrm>
            <a:prstGeom prst="rect">
              <a:avLst/>
            </a:prstGeom>
          </p:spPr>
        </p:pic>
        <p:cxnSp>
          <p:nvCxnSpPr>
            <p:cNvPr id="12" name="down"/>
            <p:cNvCxnSpPr/>
            <p:nvPr/>
          </p:nvCxnSpPr>
          <p:spPr>
            <a:xfrm flipH="1">
              <a:off x="5978284" y="2702602"/>
              <a:ext cx="783146" cy="1271763"/>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over"/>
            <p:cNvCxnSpPr/>
            <p:nvPr/>
          </p:nvCxnSpPr>
          <p:spPr>
            <a:xfrm>
              <a:off x="6330534" y="4636488"/>
              <a:ext cx="1025040" cy="1"/>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up" descr="&#10;"/>
            <p:cNvCxnSpPr/>
            <p:nvPr/>
          </p:nvCxnSpPr>
          <p:spPr>
            <a:xfrm flipH="1">
              <a:off x="5769248" y="2524241"/>
              <a:ext cx="809278" cy="1314448"/>
            </a:xfrm>
            <a:prstGeom prst="straightConnector1">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26"/>
            <p:cNvSpPr txBox="1"/>
            <p:nvPr/>
          </p:nvSpPr>
          <p:spPr>
            <a:xfrm>
              <a:off x="7442269" y="2185687"/>
              <a:ext cx="1409077" cy="725195"/>
            </a:xfrm>
            <a:prstGeom prst="rect">
              <a:avLst/>
            </a:prstGeom>
            <a:no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200" b="0" dirty="0" smtClean="0">
                  <a:latin typeface="Segoe UI" pitchFamily="34" charset="0"/>
                  <a:ea typeface="Segoe UI" pitchFamily="34" charset="0"/>
                  <a:cs typeface="Segoe UI" pitchFamily="34" charset="0"/>
                </a:rPr>
                <a:t>Domain controller</a:t>
              </a:r>
              <a:endParaRPr lang="en-CA" sz="2200" b="0" dirty="0">
                <a:latin typeface="Segoe UI" pitchFamily="34" charset="0"/>
                <a:ea typeface="Segoe UI" pitchFamily="34" charset="0"/>
                <a:cs typeface="Segoe UI" pitchFamily="34" charset="0"/>
              </a:endParaRPr>
            </a:p>
          </p:txBody>
        </p:sp>
        <p:sp>
          <p:nvSpPr>
            <p:cNvPr id="16" name="TextBox 27"/>
            <p:cNvSpPr txBox="1"/>
            <p:nvPr/>
          </p:nvSpPr>
          <p:spPr>
            <a:xfrm>
              <a:off x="7310701" y="5490369"/>
              <a:ext cx="1208681" cy="362598"/>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CA" sz="2200" b="0" dirty="0" smtClean="0">
                  <a:latin typeface="Segoe UI" pitchFamily="34" charset="0"/>
                  <a:ea typeface="Segoe UI" pitchFamily="34" charset="0"/>
                  <a:cs typeface="Segoe UI" pitchFamily="34" charset="0"/>
                </a:rPr>
                <a:t>Server</a:t>
              </a:r>
              <a:endParaRPr lang="en-CA" sz="2200" b="0" dirty="0">
                <a:latin typeface="Segoe UI" pitchFamily="34" charset="0"/>
                <a:ea typeface="Segoe UI" pitchFamily="34" charset="0"/>
                <a:cs typeface="Segoe UI" pitchFamily="34" charset="0"/>
              </a:endParaRPr>
            </a:p>
          </p:txBody>
        </p:sp>
        <p:sp>
          <p:nvSpPr>
            <p:cNvPr id="17" name="TextBox 28"/>
            <p:cNvSpPr txBox="1"/>
            <p:nvPr/>
          </p:nvSpPr>
          <p:spPr>
            <a:xfrm>
              <a:off x="4959783" y="5500646"/>
              <a:ext cx="1966086" cy="362598"/>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CA" sz="2200" b="0" dirty="0" smtClean="0">
                  <a:latin typeface="Segoe UI" pitchFamily="34" charset="0"/>
                  <a:ea typeface="Segoe UI" pitchFamily="34" charset="0"/>
                  <a:cs typeface="Segoe UI" pitchFamily="34" charset="0"/>
                </a:rPr>
                <a:t>Workstation</a:t>
              </a:r>
              <a:endParaRPr lang="en-CA" sz="2200" b="0" dirty="0">
                <a:latin typeface="Segoe UI" pitchFamily="34" charset="0"/>
                <a:ea typeface="Segoe UI" pitchFamily="34" charset="0"/>
                <a:cs typeface="Segoe UI" pitchFamily="34" charset="0"/>
              </a:endParaRPr>
            </a:p>
          </p:txBody>
        </p:sp>
      </p:grpSp>
      <p:sp>
        <p:nvSpPr>
          <p:cNvPr id="18" name="text box on the left"/>
          <p:cNvSpPr/>
          <p:nvPr/>
        </p:nvSpPr>
        <p:spPr>
          <a:xfrm>
            <a:off x="320171" y="799384"/>
            <a:ext cx="5182749" cy="52414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lnSpc>
                <a:spcPct val="90000"/>
              </a:lnSpc>
              <a:spcBef>
                <a:spcPts val="0"/>
              </a:spcBef>
              <a:spcAft>
                <a:spcPts val="600"/>
              </a:spcAft>
              <a:buClr>
                <a:srgbClr val="006699"/>
              </a:buClr>
            </a:pPr>
            <a:r>
              <a:rPr lang="en-US" sz="2400" b="0" dirty="0" smtClean="0">
                <a:solidFill>
                  <a:srgbClr val="000000"/>
                </a:solidFill>
                <a:latin typeface="Segoe UI" pitchFamily="34" charset="0"/>
                <a:ea typeface="Segoe UI" pitchFamily="34" charset="0"/>
                <a:cs typeface="Segoe UI" pitchFamily="34" charset="0"/>
              </a:rPr>
              <a:t>The AD DS sign-in process:</a:t>
            </a:r>
          </a:p>
          <a:p>
            <a:pPr marL="342900" lvl="0" indent="-342900">
              <a:spcBef>
                <a:spcPts val="400"/>
              </a:spcBef>
              <a:buClr>
                <a:srgbClr val="006699"/>
              </a:buClr>
              <a:buFont typeface="+mj-lt"/>
              <a:buAutoNum type="arabicPeriod"/>
            </a:pPr>
            <a:r>
              <a:rPr lang="en-US" sz="2400" b="0" dirty="0" smtClean="0">
                <a:solidFill>
                  <a:srgbClr val="000000"/>
                </a:solidFill>
                <a:latin typeface="Segoe UI" pitchFamily="34" charset="0"/>
                <a:ea typeface="Segoe UI" pitchFamily="34" charset="0"/>
                <a:cs typeface="Segoe UI" pitchFamily="34" charset="0"/>
              </a:rPr>
              <a:t>The user account is </a:t>
            </a:r>
            <a:r>
              <a:rPr lang="en-US" sz="2400" b="0" dirty="0">
                <a:solidFill>
                  <a:srgbClr val="000000"/>
                </a:solidFill>
                <a:latin typeface="Segoe UI" pitchFamily="34" charset="0"/>
                <a:ea typeface="Segoe UI" pitchFamily="34" charset="0"/>
                <a:cs typeface="Segoe UI" pitchFamily="34" charset="0"/>
              </a:rPr>
              <a:t>authenticated to the domain </a:t>
            </a:r>
            <a:r>
              <a:rPr lang="en-US" sz="2400" b="0" dirty="0" smtClean="0">
                <a:solidFill>
                  <a:srgbClr val="000000"/>
                </a:solidFill>
                <a:latin typeface="Segoe UI" pitchFamily="34" charset="0"/>
                <a:ea typeface="Segoe UI" pitchFamily="34" charset="0"/>
                <a:cs typeface="Segoe UI" pitchFamily="34" charset="0"/>
              </a:rPr>
              <a:t>controller.</a:t>
            </a:r>
            <a:endParaRPr lang="en-US" sz="2400" b="0" dirty="0">
              <a:solidFill>
                <a:srgbClr val="000000"/>
              </a:solidFill>
              <a:latin typeface="Segoe UI" pitchFamily="34" charset="0"/>
              <a:ea typeface="Segoe UI" pitchFamily="34" charset="0"/>
              <a:cs typeface="Segoe UI" pitchFamily="34" charset="0"/>
            </a:endParaRPr>
          </a:p>
          <a:p>
            <a:pPr marL="342900" lvl="0" indent="-342900">
              <a:spcBef>
                <a:spcPts val="4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The domain controller returns </a:t>
            </a:r>
            <a:r>
              <a:rPr lang="en-US" sz="2400" b="0" dirty="0" smtClean="0">
                <a:solidFill>
                  <a:srgbClr val="000000"/>
                </a:solidFill>
                <a:latin typeface="Segoe UI" pitchFamily="34" charset="0"/>
                <a:ea typeface="Segoe UI" pitchFamily="34" charset="0"/>
                <a:cs typeface="Segoe UI" pitchFamily="34" charset="0"/>
              </a:rPr>
              <a:t>a TGT </a:t>
            </a:r>
            <a:r>
              <a:rPr lang="en-US" sz="2400" b="0" dirty="0">
                <a:solidFill>
                  <a:srgbClr val="000000"/>
                </a:solidFill>
                <a:latin typeface="Segoe UI" pitchFamily="34" charset="0"/>
                <a:ea typeface="Segoe UI" pitchFamily="34" charset="0"/>
                <a:cs typeface="Segoe UI" pitchFamily="34" charset="0"/>
              </a:rPr>
              <a:t>back to </a:t>
            </a:r>
            <a:r>
              <a:rPr lang="en-US" sz="2400" b="0" dirty="0" smtClean="0">
                <a:solidFill>
                  <a:srgbClr val="000000"/>
                </a:solidFill>
                <a:latin typeface="Segoe UI" pitchFamily="34" charset="0"/>
                <a:ea typeface="Segoe UI" pitchFamily="34" charset="0"/>
                <a:cs typeface="Segoe UI" pitchFamily="34" charset="0"/>
              </a:rPr>
              <a:t>client.</a:t>
            </a:r>
            <a:endParaRPr lang="en-US" sz="2400" b="0" dirty="0">
              <a:solidFill>
                <a:srgbClr val="000000"/>
              </a:solidFill>
              <a:latin typeface="Segoe UI" pitchFamily="34" charset="0"/>
              <a:ea typeface="Segoe UI" pitchFamily="34" charset="0"/>
              <a:cs typeface="Segoe UI" pitchFamily="34" charset="0"/>
            </a:endParaRPr>
          </a:p>
          <a:p>
            <a:pPr marL="342900" lvl="0" indent="-342900">
              <a:spcBef>
                <a:spcPts val="4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The client uses TGT to apply for access to the </a:t>
            </a:r>
            <a:r>
              <a:rPr lang="en-US" sz="2400" b="0" dirty="0" smtClean="0">
                <a:solidFill>
                  <a:srgbClr val="000000"/>
                </a:solidFill>
                <a:latin typeface="Segoe UI" pitchFamily="34" charset="0"/>
                <a:ea typeface="Segoe UI" pitchFamily="34" charset="0"/>
                <a:cs typeface="Segoe UI" pitchFamily="34" charset="0"/>
              </a:rPr>
              <a:t>workstation.</a:t>
            </a:r>
            <a:endParaRPr lang="en-US" sz="2400" b="0" dirty="0">
              <a:solidFill>
                <a:srgbClr val="000000"/>
              </a:solidFill>
              <a:latin typeface="Segoe UI" pitchFamily="34" charset="0"/>
              <a:ea typeface="Segoe UI" pitchFamily="34" charset="0"/>
              <a:cs typeface="Segoe UI" pitchFamily="34" charset="0"/>
            </a:endParaRPr>
          </a:p>
          <a:p>
            <a:pPr marL="342900" lvl="0" indent="-342900">
              <a:spcBef>
                <a:spcPts val="4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The domain controller grants access to the </a:t>
            </a:r>
            <a:r>
              <a:rPr lang="en-US" sz="2400" b="0" dirty="0" smtClean="0">
                <a:solidFill>
                  <a:srgbClr val="000000"/>
                </a:solidFill>
                <a:latin typeface="Segoe UI" pitchFamily="34" charset="0"/>
                <a:ea typeface="Segoe UI" pitchFamily="34" charset="0"/>
                <a:cs typeface="Segoe UI" pitchFamily="34" charset="0"/>
              </a:rPr>
              <a:t>workstation. </a:t>
            </a:r>
            <a:endParaRPr lang="en-US" sz="2400" b="0" dirty="0">
              <a:solidFill>
                <a:srgbClr val="000000"/>
              </a:solidFill>
              <a:latin typeface="Segoe UI" pitchFamily="34" charset="0"/>
              <a:ea typeface="Segoe UI" pitchFamily="34" charset="0"/>
              <a:cs typeface="Segoe UI" pitchFamily="34" charset="0"/>
            </a:endParaRPr>
          </a:p>
          <a:p>
            <a:pPr marL="342900" lvl="0" indent="-342900">
              <a:spcBef>
                <a:spcPts val="4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The client uses TGT to apply for access to the </a:t>
            </a:r>
            <a:r>
              <a:rPr lang="en-US" sz="2400" b="0" dirty="0" smtClean="0">
                <a:solidFill>
                  <a:srgbClr val="000000"/>
                </a:solidFill>
                <a:latin typeface="Segoe UI" pitchFamily="34" charset="0"/>
                <a:ea typeface="Segoe UI" pitchFamily="34" charset="0"/>
                <a:cs typeface="Segoe UI" pitchFamily="34" charset="0"/>
              </a:rPr>
              <a:t>server.</a:t>
            </a:r>
            <a:endParaRPr lang="en-US" sz="2400" b="0" dirty="0">
              <a:solidFill>
                <a:srgbClr val="000000"/>
              </a:solidFill>
              <a:latin typeface="Segoe UI" pitchFamily="34" charset="0"/>
              <a:ea typeface="Segoe UI" pitchFamily="34" charset="0"/>
              <a:cs typeface="Segoe UI" pitchFamily="34" charset="0"/>
            </a:endParaRPr>
          </a:p>
          <a:p>
            <a:pPr marL="342900" lvl="0" indent="-342900">
              <a:spcBef>
                <a:spcPts val="4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The domain controller returns access to the </a:t>
            </a:r>
            <a:r>
              <a:rPr lang="en-US" sz="2400" b="0" dirty="0" smtClean="0">
                <a:solidFill>
                  <a:srgbClr val="000000"/>
                </a:solidFill>
                <a:latin typeface="Segoe UI" pitchFamily="34" charset="0"/>
                <a:ea typeface="Segoe UI" pitchFamily="34" charset="0"/>
                <a:cs typeface="Segoe UI" pitchFamily="34" charset="0"/>
              </a:rPr>
              <a:t>server.</a:t>
            </a:r>
            <a:endParaRPr lang="en-US" sz="23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692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9ffbc7e-9b80-4cb5-894f-01bdcace2a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Demonstration: Viewing the SRV Records in DNS</a:t>
            </a:r>
            <a:endParaRPr lang="en-CA" dirty="0"/>
          </a:p>
        </p:txBody>
      </p:sp>
      <p:sp>
        <p:nvSpPr>
          <p:cNvPr id="4" name="Content Placeholder 1"/>
          <p:cNvSpPr>
            <a:spLocks noGrp="1"/>
          </p:cNvSpPr>
          <p:nvPr/>
        </p:nvSpPr>
        <p:spPr bwMode="auto">
          <a:xfrm>
            <a:off x="360000" y="1049350"/>
            <a:ext cx="810043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DNS Manager to view </a:t>
            </a:r>
            <a:r>
              <a:rPr lang="en-US" dirty="0"/>
              <a:t>SRV </a:t>
            </a:r>
            <a:r>
              <a:rPr lang="en-US" dirty="0" smtClean="0"/>
              <a:t>records</a:t>
            </a:r>
            <a:endParaRPr lang="en-US" dirty="0"/>
          </a:p>
        </p:txBody>
      </p:sp>
    </p:spTree>
    <p:extLst>
      <p:ext uri="{BB962C8B-B14F-4D97-AF65-F5344CB8AC3E}">
        <p14:creationId xmlns:p14="http://schemas.microsoft.com/office/powerpoint/2010/main" val="242542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736428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359b1312-e05f-4941-888f-ed8aceda76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Operations Masters?</a:t>
            </a:r>
            <a:endParaRPr lang="en-CA" dirty="0"/>
          </a:p>
        </p:txBody>
      </p:sp>
      <p:sp>
        <p:nvSpPr>
          <p:cNvPr id="4" name="AutoShape 3"/>
          <p:cNvSpPr>
            <a:spLocks noChangeArrowheads="1"/>
          </p:cNvSpPr>
          <p:nvPr/>
        </p:nvSpPr>
        <p:spPr bwMode="auto">
          <a:xfrm>
            <a:off x="341363" y="855896"/>
            <a:ext cx="7749222" cy="3128061"/>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buClr>
                <a:srgbClr val="0070C0"/>
              </a:buClr>
              <a:buSzPct val="120000"/>
            </a:pPr>
            <a:r>
              <a:rPr lang="en-US" sz="2400" b="0" dirty="0" smtClean="0">
                <a:latin typeface="Segoe UI" pitchFamily="34" charset="0"/>
                <a:ea typeface="Segoe UI" pitchFamily="34" charset="0"/>
                <a:cs typeface="Segoe UI" pitchFamily="34" charset="0"/>
              </a:rPr>
              <a:t>In the multi-master </a:t>
            </a:r>
            <a:r>
              <a:rPr lang="en-US" sz="2400" b="0" dirty="0">
                <a:latin typeface="Segoe UI" pitchFamily="34" charset="0"/>
                <a:ea typeface="Segoe UI" pitchFamily="34" charset="0"/>
                <a:cs typeface="Segoe UI" pitchFamily="34" charset="0"/>
              </a:rPr>
              <a:t>replication </a:t>
            </a:r>
            <a:r>
              <a:rPr lang="en-US" sz="2400" b="0" dirty="0" smtClean="0">
                <a:latin typeface="Segoe UI" pitchFamily="34" charset="0"/>
                <a:ea typeface="Segoe UI" pitchFamily="34" charset="0"/>
                <a:cs typeface="Segoe UI" pitchFamily="34" charset="0"/>
              </a:rPr>
              <a:t>model, </a:t>
            </a:r>
            <a:r>
              <a:rPr lang="en-US" sz="2400" b="0" dirty="0">
                <a:latin typeface="Segoe UI" pitchFamily="34" charset="0"/>
                <a:ea typeface="Segoe UI" pitchFamily="34" charset="0"/>
                <a:cs typeface="Segoe UI" pitchFamily="34" charset="0"/>
              </a:rPr>
              <a:t>some operations must be single </a:t>
            </a:r>
            <a:r>
              <a:rPr lang="en-US" sz="2400" b="0" dirty="0" smtClean="0">
                <a:latin typeface="Segoe UI" pitchFamily="34" charset="0"/>
                <a:ea typeface="Segoe UI" pitchFamily="34" charset="0"/>
                <a:cs typeface="Segoe UI" pitchFamily="34" charset="0"/>
              </a:rPr>
              <a:t>master</a:t>
            </a:r>
          </a:p>
          <a:p>
            <a:pPr>
              <a:spcBef>
                <a:spcPts val="1200"/>
              </a:spcBef>
              <a:buClr>
                <a:srgbClr val="0070C0"/>
              </a:buClr>
              <a:buSzPct val="120000"/>
            </a:pPr>
            <a:r>
              <a:rPr lang="en-US" sz="2400" b="0" dirty="0">
                <a:latin typeface="Segoe UI" pitchFamily="34" charset="0"/>
                <a:ea typeface="Segoe UI" pitchFamily="34" charset="0"/>
                <a:cs typeface="Segoe UI" pitchFamily="34" charset="0"/>
              </a:rPr>
              <a:t>Many terms are used for single master operations in</a:t>
            </a:r>
            <a:br>
              <a:rPr lang="en-US" sz="2400" b="0" dirty="0">
                <a:latin typeface="Segoe UI" pitchFamily="34" charset="0"/>
                <a:ea typeface="Segoe UI" pitchFamily="34" charset="0"/>
                <a:cs typeface="Segoe UI" pitchFamily="34" charset="0"/>
              </a:rPr>
            </a:br>
            <a:r>
              <a:rPr lang="en-US" sz="2400" b="0" dirty="0">
                <a:latin typeface="Segoe UI" pitchFamily="34" charset="0"/>
                <a:ea typeface="Segoe UI" pitchFamily="34" charset="0"/>
                <a:cs typeface="Segoe UI" pitchFamily="34" charset="0"/>
              </a:rPr>
              <a:t>AD DS, </a:t>
            </a:r>
            <a:r>
              <a:rPr lang="en-US" sz="2400" b="0" dirty="0" smtClean="0">
                <a:latin typeface="Segoe UI" pitchFamily="34" charset="0"/>
                <a:ea typeface="Segoe UI" pitchFamily="34" charset="0"/>
                <a:cs typeface="Segoe UI" pitchFamily="34" charset="0"/>
              </a:rPr>
              <a:t>including:</a:t>
            </a:r>
          </a:p>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Operations master (or operations master roles)</a:t>
            </a:r>
          </a:p>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Single master roles</a:t>
            </a:r>
          </a:p>
          <a:p>
            <a:pPr marL="169863" lvl="1" indent="-169863" eaLnBrk="0" hangingPunct="0">
              <a:lnSpc>
                <a:spcPct val="90000"/>
              </a:lnSpc>
              <a:spcBef>
                <a:spcPct val="400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Flexible </a:t>
            </a:r>
            <a:r>
              <a:rPr lang="en-US" altLang="zh-TW" sz="2200" b="0" dirty="0">
                <a:solidFill>
                  <a:srgbClr val="000000"/>
                </a:solidFill>
                <a:latin typeface="Segoe UI" pitchFamily="34" charset="0"/>
                <a:ea typeface="Segoe UI" pitchFamily="34" charset="0"/>
                <a:cs typeface="Segoe UI" pitchFamily="34" charset="0"/>
              </a:rPr>
              <a:t>single master operations </a:t>
            </a:r>
            <a:r>
              <a:rPr lang="en-US" altLang="zh-TW" sz="2200" b="0" dirty="0" smtClean="0">
                <a:solidFill>
                  <a:srgbClr val="000000"/>
                </a:solidFill>
                <a:latin typeface="Segoe UI" pitchFamily="34" charset="0"/>
                <a:ea typeface="Segoe UI" pitchFamily="34" charset="0"/>
                <a:cs typeface="Segoe UI" pitchFamily="34" charset="0"/>
              </a:rPr>
              <a:t>(FSMOs)</a:t>
            </a:r>
            <a:endParaRPr lang="en-US" altLang="zh-TW" sz="2200" b="0" dirty="0">
              <a:solidFill>
                <a:srgbClr val="000000"/>
              </a:solidFill>
              <a:latin typeface="Segoe UI" pitchFamily="34" charset="0"/>
              <a:ea typeface="Segoe UI" pitchFamily="34" charset="0"/>
              <a:cs typeface="Segoe UI" pitchFamily="34" charset="0"/>
            </a:endParaRPr>
          </a:p>
          <a:p>
            <a:pPr>
              <a:buClr>
                <a:srgbClr val="0070C0"/>
              </a:buClr>
              <a:buSzPct val="120000"/>
            </a:pPr>
            <a:endParaRPr lang="en-US" sz="2400" dirty="0" smtClean="0">
              <a:latin typeface="Segoe UI" pitchFamily="34" charset="0"/>
              <a:ea typeface="Segoe UI" pitchFamily="34" charset="0"/>
              <a:cs typeface="Segoe UI" pitchFamily="34" charset="0"/>
            </a:endParaRPr>
          </a:p>
          <a:p>
            <a:pPr algn="ctr">
              <a:buClr>
                <a:srgbClr val="0070C0"/>
              </a:buClr>
              <a:buSzPct val="120000"/>
            </a:pPr>
            <a:endParaRPr lang="en-US" sz="2400" dirty="0" smtClean="0">
              <a:latin typeface="Segoe UI" pitchFamily="34" charset="0"/>
              <a:ea typeface="Segoe UI" pitchFamily="34" charset="0"/>
              <a:cs typeface="Segoe UI" pitchFamily="34" charset="0"/>
            </a:endParaRPr>
          </a:p>
          <a:p>
            <a:pPr>
              <a:buClr>
                <a:srgbClr val="0070C0"/>
              </a:buClr>
              <a:buSzPct val="120000"/>
            </a:pPr>
            <a:endParaRPr lang="en-US" sz="2400" dirty="0">
              <a:latin typeface="Segoe UI" pitchFamily="34" charset="0"/>
              <a:ea typeface="Segoe UI" pitchFamily="34" charset="0"/>
              <a:cs typeface="Segoe UI" pitchFamily="34" charset="0"/>
            </a:endParaRPr>
          </a:p>
          <a:p>
            <a:pPr>
              <a:buClr>
                <a:srgbClr val="0070C0"/>
              </a:buClr>
              <a:buSzPct val="120000"/>
            </a:pPr>
            <a:endParaRPr lang="en-US" sz="2400" dirty="0">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610303" y="4038601"/>
            <a:ext cx="7662138" cy="51237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buClr>
                <a:srgbClr val="0070C0"/>
              </a:buClr>
              <a:buSzPct val="120000"/>
            </a:pPr>
            <a:r>
              <a:rPr lang="en-US" sz="2400" b="0" dirty="0" smtClean="0">
                <a:latin typeface="Segoe UI" pitchFamily="34" charset="0"/>
                <a:ea typeface="Segoe UI" pitchFamily="34" charset="0"/>
                <a:cs typeface="Segoe UI" pitchFamily="34" charset="0"/>
              </a:rPr>
              <a:t>The </a:t>
            </a:r>
            <a:r>
              <a:rPr lang="en-US" sz="2400" b="0" dirty="0">
                <a:latin typeface="Segoe UI" pitchFamily="34" charset="0"/>
                <a:ea typeface="Segoe UI" pitchFamily="34" charset="0"/>
                <a:cs typeface="Segoe UI" pitchFamily="34" charset="0"/>
              </a:rPr>
              <a:t>five </a:t>
            </a:r>
            <a:r>
              <a:rPr lang="en-US" sz="2400" b="0" dirty="0" smtClean="0">
                <a:latin typeface="Segoe UI" pitchFamily="34" charset="0"/>
                <a:ea typeface="Segoe UI" pitchFamily="34" charset="0"/>
                <a:cs typeface="Segoe UI" pitchFamily="34" charset="0"/>
              </a:rPr>
              <a:t>FSMOs are:</a:t>
            </a:r>
            <a:endParaRPr lang="en-US" sz="24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02901" y="4550970"/>
            <a:ext cx="3874612"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69863" lvl="1" indent="-169863" eaLnBrk="0" hangingPunct="0">
              <a:lnSpc>
                <a:spcPct val="90000"/>
              </a:lnSpc>
              <a:spcBef>
                <a:spcPct val="400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Forest:</a:t>
            </a:r>
          </a:p>
          <a:p>
            <a:pPr marL="360000" lvl="2" indent="-169863" eaLnBrk="0" hangingPunct="0">
              <a:lnSpc>
                <a:spcPct val="90000"/>
              </a:lnSpc>
              <a:spcBef>
                <a:spcPct val="400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Domain naming master</a:t>
            </a:r>
          </a:p>
          <a:p>
            <a:pPr marL="360000" lvl="2" indent="-169863" eaLnBrk="0" hangingPunct="0">
              <a:lnSpc>
                <a:spcPct val="90000"/>
              </a:lnSpc>
              <a:spcBef>
                <a:spcPct val="400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Schema master</a:t>
            </a:r>
            <a:endParaRPr lang="en-US" altLang="zh-TW" sz="2400" b="0" dirty="0">
              <a:solidFill>
                <a:srgbClr val="000000"/>
              </a:solidFill>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4484914" y="4550970"/>
            <a:ext cx="3787527"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69863" lvl="1" indent="-169863" eaLnBrk="0" hangingPunct="0">
              <a:lnSpc>
                <a:spcPct val="90000"/>
              </a:lnSpc>
              <a:spcBef>
                <a:spcPct val="400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Domain:</a:t>
            </a:r>
          </a:p>
          <a:p>
            <a:pPr marL="360000" lvl="2" indent="-169863" eaLnBrk="0" hangingPunct="0">
              <a:spcBef>
                <a:spcPts val="6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RID master</a:t>
            </a:r>
          </a:p>
          <a:p>
            <a:pPr marL="360000" lvl="2" indent="-169863" eaLnBrk="0" hangingPunct="0">
              <a:spcBef>
                <a:spcPts val="6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Infrastructure master</a:t>
            </a:r>
          </a:p>
          <a:p>
            <a:pPr marL="360000" lvl="2" indent="-169863" eaLnBrk="0" hangingPunct="0">
              <a:spcBef>
                <a:spcPts val="600"/>
              </a:spcBef>
              <a:buClr>
                <a:srgbClr val="006699"/>
              </a:buClr>
              <a:buFontTx/>
              <a:buChar char="•"/>
            </a:pPr>
            <a:r>
              <a:rPr lang="en-US" altLang="zh-TW" sz="2400" b="0" dirty="0" smtClean="0">
                <a:solidFill>
                  <a:srgbClr val="000000"/>
                </a:solidFill>
                <a:latin typeface="Segoe UI" pitchFamily="34" charset="0"/>
                <a:ea typeface="Segoe UI" pitchFamily="34" charset="0"/>
                <a:cs typeface="Segoe UI" pitchFamily="34" charset="0"/>
              </a:rPr>
              <a:t>PDC Emulator master</a:t>
            </a:r>
            <a:endParaRPr lang="en-US" altLang="zh-TW" sz="24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530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3: Installing a Domain Controller</a:t>
            </a:r>
            <a:endParaRPr lang="en-CA" dirty="0"/>
          </a:p>
        </p:txBody>
      </p:sp>
      <p:sp>
        <p:nvSpPr>
          <p:cNvPr id="3" name="Text Placeholder 2"/>
          <p:cNvSpPr>
            <a:spLocks noGrp="1"/>
          </p:cNvSpPr>
          <p:nvPr>
            <p:ph type="body" idx="1"/>
          </p:nvPr>
        </p:nvSpPr>
        <p:spPr/>
        <p:txBody>
          <a:bodyPr/>
          <a:lstStyle/>
          <a:p>
            <a:r>
              <a:rPr lang="en-CA" dirty="0" smtClean="0"/>
              <a:t>Installing a Domain Controller from Server Manager
Installing a Domain Controller on a Server Core Installation of Windows Server 2012
Upgrading a Domain Controller
Installing a Domain Controller by Using Install from Media
What Is Windows Azure Active Directory?
Deploying Domain Controllers in Windows Azure</a:t>
            </a:r>
            <a:endParaRPr lang="en-CA" dirty="0"/>
          </a:p>
        </p:txBody>
      </p:sp>
    </p:spTree>
    <p:extLst>
      <p:ext uri="{BB962C8B-B14F-4D97-AF65-F5344CB8AC3E}">
        <p14:creationId xmlns:p14="http://schemas.microsoft.com/office/powerpoint/2010/main" val="690332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88089" cy="740664"/>
          </a:xfrm>
        </p:spPr>
        <p:txBody>
          <a:bodyPr/>
          <a:lstStyle/>
          <a:p>
            <a:r>
              <a:rPr lang="en-CA" dirty="0" smtClean="0"/>
              <a:t>Installing a Domain Controller from Server Manager</a:t>
            </a:r>
            <a:endParaRPr lang="en-CA" dirty="0"/>
          </a:p>
        </p:txBody>
      </p:sp>
      <p:sp>
        <p:nvSpPr>
          <p:cNvPr id="4" name="TextBox 2"/>
          <p:cNvSpPr txBox="1"/>
          <p:nvPr/>
        </p:nvSpPr>
        <p:spPr>
          <a:xfrm>
            <a:off x="625643" y="917316"/>
            <a:ext cx="7964904"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smtClean="0">
                <a:latin typeface="Segoe UI" pitchFamily="34" charset="0"/>
                <a:ea typeface="Segoe UI" pitchFamily="34" charset="0"/>
                <a:cs typeface="Segoe UI" pitchFamily="34" charset="0"/>
              </a:rPr>
              <a:t>Deployment Configuration section of </a:t>
            </a:r>
            <a:r>
              <a:rPr lang="en-US" sz="2400" b="0" dirty="0">
                <a:latin typeface="Segoe UI" pitchFamily="34" charset="0"/>
                <a:ea typeface="Segoe UI" pitchFamily="34" charset="0"/>
                <a:cs typeface="Segoe UI" pitchFamily="34" charset="0"/>
              </a:rPr>
              <a:t>the </a:t>
            </a:r>
            <a:endParaRPr lang="en-US" sz="2400" b="0" dirty="0" smtClean="0">
              <a:latin typeface="Segoe UI" pitchFamily="34" charset="0"/>
              <a:ea typeface="Segoe UI" pitchFamily="34" charset="0"/>
              <a:cs typeface="Segoe UI" pitchFamily="34" charset="0"/>
            </a:endParaRPr>
          </a:p>
          <a:p>
            <a:pPr algn="ctr"/>
            <a:r>
              <a:rPr lang="en-US" sz="2400" b="0" dirty="0" smtClean="0">
                <a:latin typeface="Segoe UI" pitchFamily="34" charset="0"/>
                <a:ea typeface="Segoe UI" pitchFamily="34" charset="0"/>
                <a:cs typeface="Segoe UI" pitchFamily="34" charset="0"/>
              </a:rPr>
              <a:t>Active </a:t>
            </a:r>
            <a:r>
              <a:rPr lang="en-US" sz="2400" b="0" dirty="0">
                <a:latin typeface="Segoe UI" pitchFamily="34" charset="0"/>
                <a:ea typeface="Segoe UI" pitchFamily="34" charset="0"/>
                <a:cs typeface="Segoe UI" pitchFamily="34" charset="0"/>
              </a:rPr>
              <a:t>Directory Domain Services Configuration Wizard</a:t>
            </a:r>
            <a:endParaRPr lang="en-CA" sz="2400" b="0" dirty="0">
              <a:latin typeface="Segoe UI" pitchFamily="34" charset="0"/>
              <a:ea typeface="Segoe UI" pitchFamily="34" charset="0"/>
              <a:cs typeface="Segoe UI" pitchFamily="34" charset="0"/>
            </a:endParaRPr>
          </a:p>
        </p:txBody>
      </p:sp>
      <p:pic>
        <p:nvPicPr>
          <p:cNvPr id="5" name="Picture 4" descr="Screen shot of the Deployment Configuration section of the Active Directory Domain Services Configuration Wizard."/>
          <p:cNvPicPr/>
          <p:nvPr/>
        </p:nvPicPr>
        <p:blipFill>
          <a:blip r:embed="rId3">
            <a:extLst>
              <a:ext uri="{28A0092B-C50C-407E-A947-70E740481C1C}">
                <a14:useLocalDpi xmlns:a14="http://schemas.microsoft.com/office/drawing/2010/main" val="0"/>
              </a:ext>
            </a:extLst>
          </a:blip>
          <a:srcRect/>
          <a:stretch>
            <a:fillRect/>
          </a:stretch>
        </p:blipFill>
        <p:spPr bwMode="auto">
          <a:xfrm>
            <a:off x="1433944" y="2020824"/>
            <a:ext cx="6768223" cy="4077543"/>
          </a:xfrm>
          <a:prstGeom prst="rect">
            <a:avLst/>
          </a:prstGeom>
          <a:noFill/>
          <a:ln w="9525">
            <a:solidFill>
              <a:schemeClr val="tx1"/>
            </a:solidFill>
            <a:miter lim="800000"/>
            <a:headEnd/>
            <a:tailEnd/>
          </a:ln>
          <a:extLst/>
        </p:spPr>
      </p:pic>
    </p:spTree>
    <p:extLst>
      <p:ext uri="{BB962C8B-B14F-4D97-AF65-F5344CB8AC3E}">
        <p14:creationId xmlns:p14="http://schemas.microsoft.com/office/powerpoint/2010/main" val="295621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Overview</a:t>
            </a:r>
            <a:endParaRPr lang="en-CA" dirty="0"/>
          </a:p>
        </p:txBody>
      </p:sp>
      <p:sp>
        <p:nvSpPr>
          <p:cNvPr id="3" name="Text Placeholder 2"/>
          <p:cNvSpPr>
            <a:spLocks noGrp="1"/>
          </p:cNvSpPr>
          <p:nvPr>
            <p:ph type="body" idx="1"/>
          </p:nvPr>
        </p:nvSpPr>
        <p:spPr/>
        <p:txBody>
          <a:bodyPr/>
          <a:lstStyle/>
          <a:p>
            <a:r>
              <a:rPr lang="en-CA" dirty="0" smtClean="0"/>
              <a:t>Overview of AD DS
Overview of Domain Controllers
Installing a Domain Controller</a:t>
            </a:r>
            <a:endParaRPr lang="en-CA" dirty="0"/>
          </a:p>
        </p:txBody>
      </p:sp>
    </p:spTree>
    <p:extLst>
      <p:ext uri="{BB962C8B-B14F-4D97-AF65-F5344CB8AC3E}">
        <p14:creationId xmlns:p14="http://schemas.microsoft.com/office/powerpoint/2010/main" val="267811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a Domain Controller on a Server Core Installation of Windows Server 2012</a:t>
            </a:r>
            <a:endParaRPr lang="en-CA" dirty="0"/>
          </a:p>
        </p:txBody>
      </p:sp>
      <p:sp>
        <p:nvSpPr>
          <p:cNvPr id="4" name="AutoShape 3"/>
          <p:cNvSpPr>
            <a:spLocks noChangeArrowheads="1"/>
          </p:cNvSpPr>
          <p:nvPr/>
        </p:nvSpPr>
        <p:spPr bwMode="auto">
          <a:xfrm>
            <a:off x="315352" y="901042"/>
            <a:ext cx="8396848" cy="569631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300" b="0" dirty="0" smtClean="0">
                <a:latin typeface="Segoe UI" pitchFamily="34" charset="0"/>
                <a:ea typeface="Segoe UI" pitchFamily="34" charset="0"/>
                <a:cs typeface="Segoe UI" pitchFamily="34" charset="0"/>
              </a:rPr>
              <a:t>Installing AD DS is a two-step process regardless of which installation method you use</a:t>
            </a:r>
          </a:p>
          <a:p>
            <a:pPr marL="180000" indent="-180000">
              <a:spcBef>
                <a:spcPts val="600"/>
              </a:spcBef>
              <a:buClr>
                <a:srgbClr val="006699"/>
              </a:buClr>
              <a:buFont typeface="Arial" pitchFamily="34" charset="0"/>
              <a:buChar char="•"/>
            </a:pPr>
            <a:r>
              <a:rPr lang="en-US" sz="2300" b="0" dirty="0">
                <a:solidFill>
                  <a:srgbClr val="000000"/>
                </a:solidFill>
                <a:latin typeface="Segoe UI" pitchFamily="34" charset="0"/>
                <a:ea typeface="Segoe UI" pitchFamily="34" charset="0"/>
                <a:cs typeface="Segoe UI" pitchFamily="34" charset="0"/>
              </a:rPr>
              <a:t>Method 1, use Server Manager on a Windows 2012 server with a GUI interface to connect to the system</a:t>
            </a: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a:t>
            </a:r>
            <a:r>
              <a:rPr lang="en-US" sz="2300" b="0" dirty="0" smtClean="0">
                <a:latin typeface="Segoe UI" pitchFamily="34" charset="0"/>
                <a:ea typeface="Segoe UI" pitchFamily="34" charset="0"/>
                <a:cs typeface="Segoe UI" pitchFamily="34" charset="0"/>
              </a:rPr>
              <a:t>files </a:t>
            </a:r>
            <a:r>
              <a:rPr lang="en-US" sz="2300" b="0" dirty="0">
                <a:latin typeface="Segoe UI" pitchFamily="34" charset="0"/>
                <a:ea typeface="Segoe UI" pitchFamily="34" charset="0"/>
                <a:cs typeface="Segoe UI" pitchFamily="34" charset="0"/>
              </a:rPr>
              <a:t>by installing </a:t>
            </a:r>
            <a:r>
              <a:rPr lang="en-US" sz="2300" b="0" dirty="0" smtClean="0">
                <a:latin typeface="Segoe UI" pitchFamily="34" charset="0"/>
                <a:ea typeface="Segoe UI" pitchFamily="34" charset="0"/>
                <a:cs typeface="Segoe UI" pitchFamily="34" charset="0"/>
              </a:rPr>
              <a:t>the </a:t>
            </a:r>
          </a:p>
          <a:p>
            <a:pPr marL="720000" lvl="2"/>
            <a:r>
              <a:rPr lang="en-US" sz="2300" b="0" dirty="0" smtClean="0">
                <a:latin typeface="Segoe UI" pitchFamily="34" charset="0"/>
                <a:ea typeface="Segoe UI" pitchFamily="34" charset="0"/>
                <a:cs typeface="Segoe UI" pitchFamily="34" charset="0"/>
              </a:rPr>
              <a:t>Active </a:t>
            </a:r>
            <a:r>
              <a:rPr lang="en-US" sz="2300" b="0" dirty="0">
                <a:latin typeface="Segoe UI" pitchFamily="34" charset="0"/>
                <a:ea typeface="Segoe UI" pitchFamily="34" charset="0"/>
                <a:cs typeface="Segoe UI" pitchFamily="34" charset="0"/>
              </a:rPr>
              <a:t>Directory Domain Services role</a:t>
            </a:r>
            <a:endParaRPr lang="en-US" sz="2300" b="0" dirty="0" smtClean="0">
              <a:latin typeface="Segoe UI" pitchFamily="34" charset="0"/>
              <a:ea typeface="Segoe UI" pitchFamily="34" charset="0"/>
              <a:cs typeface="Segoe UI" pitchFamily="34" charset="0"/>
            </a:endParaRPr>
          </a:p>
          <a:p>
            <a:pPr marL="720000" lvl="1" indent="-457200">
              <a:spcBef>
                <a:spcPts val="600"/>
              </a:spcBef>
              <a:buFont typeface="+mj-lt"/>
              <a:buAutoNum type="arabicPeriod"/>
            </a:pPr>
            <a:r>
              <a:rPr lang="en-US" sz="2300" b="0" dirty="0" smtClean="0">
                <a:latin typeface="Segoe UI" pitchFamily="34" charset="0"/>
                <a:ea typeface="Segoe UI" pitchFamily="34" charset="0"/>
                <a:cs typeface="Segoe UI" pitchFamily="34" charset="0"/>
              </a:rPr>
              <a:t>Install </a:t>
            </a:r>
            <a:r>
              <a:rPr lang="en-US" sz="2300" b="0" dirty="0">
                <a:latin typeface="Segoe UI" pitchFamily="34" charset="0"/>
                <a:ea typeface="Segoe UI" pitchFamily="34" charset="0"/>
                <a:cs typeface="Segoe UI" pitchFamily="34" charset="0"/>
              </a:rPr>
              <a:t>the </a:t>
            </a:r>
            <a:r>
              <a:rPr lang="en-US" sz="2300" b="0" dirty="0" smtClean="0">
                <a:latin typeface="Segoe UI" pitchFamily="34" charset="0"/>
                <a:ea typeface="Segoe UI" pitchFamily="34" charset="0"/>
                <a:cs typeface="Segoe UI" pitchFamily="34" charset="0"/>
              </a:rPr>
              <a:t>domain controller role by running the</a:t>
            </a:r>
            <a:r>
              <a:rPr lang="en-US" sz="2300" b="0" dirty="0">
                <a:latin typeface="Segoe UI" pitchFamily="34" charset="0"/>
                <a:ea typeface="Segoe UI" pitchFamily="34" charset="0"/>
                <a:cs typeface="Segoe UI" pitchFamily="34" charset="0"/>
              </a:rPr>
              <a:t/>
            </a:r>
            <a:br>
              <a:rPr lang="en-US" sz="2300" b="0" dirty="0">
                <a:latin typeface="Segoe UI" pitchFamily="34" charset="0"/>
                <a:ea typeface="Segoe UI" pitchFamily="34" charset="0"/>
                <a:cs typeface="Segoe UI" pitchFamily="34" charset="0"/>
              </a:rPr>
            </a:br>
            <a:r>
              <a:rPr lang="en-US" sz="2300" b="0" dirty="0" smtClean="0">
                <a:latin typeface="Segoe UI" pitchFamily="34" charset="0"/>
                <a:ea typeface="Segoe UI" pitchFamily="34" charset="0"/>
                <a:cs typeface="Segoe UI" pitchFamily="34" charset="0"/>
              </a:rPr>
              <a:t>Active </a:t>
            </a:r>
            <a:r>
              <a:rPr lang="en-US" sz="2300" b="0" dirty="0">
                <a:latin typeface="Segoe UI" pitchFamily="34" charset="0"/>
                <a:ea typeface="Segoe UI" pitchFamily="34" charset="0"/>
                <a:cs typeface="Segoe UI" pitchFamily="34" charset="0"/>
              </a:rPr>
              <a:t>Directory Domain Services Configuration Wizard </a:t>
            </a:r>
          </a:p>
          <a:p>
            <a:pPr marL="180000" indent="-180000">
              <a:spcBef>
                <a:spcPts val="600"/>
              </a:spcBef>
              <a:buClr>
                <a:srgbClr val="006699"/>
              </a:buClr>
              <a:buFont typeface="Arial" pitchFamily="34" charset="0"/>
              <a:buChar char="•"/>
            </a:pPr>
            <a:r>
              <a:rPr lang="en-US" sz="2300" b="0" dirty="0">
                <a:solidFill>
                  <a:srgbClr val="000000"/>
                </a:solidFill>
                <a:latin typeface="Segoe UI" pitchFamily="34" charset="0"/>
                <a:ea typeface="Segoe UI" pitchFamily="34" charset="0"/>
                <a:cs typeface="Segoe UI" pitchFamily="34" charset="0"/>
              </a:rPr>
              <a:t>Method 2, Use </a:t>
            </a:r>
            <a:r>
              <a:rPr lang="en-US" sz="2300" b="0" dirty="0" smtClean="0">
                <a:solidFill>
                  <a:srgbClr val="000000"/>
                </a:solidFill>
                <a:latin typeface="Segoe UI" pitchFamily="34" charset="0"/>
                <a:ea typeface="Segoe UI" pitchFamily="34" charset="0"/>
                <a:cs typeface="Segoe UI" pitchFamily="34" charset="0"/>
              </a:rPr>
              <a:t>Windows PowerShell locally, or remotely using WinRM</a:t>
            </a:r>
            <a:endParaRPr lang="en-US" sz="2300" b="0" dirty="0">
              <a:solidFill>
                <a:srgbClr val="000000"/>
              </a:solidFill>
              <a:latin typeface="Segoe UI" pitchFamily="34" charset="0"/>
              <a:ea typeface="Segoe UI" pitchFamily="34" charset="0"/>
              <a:cs typeface="Segoe UI" pitchFamily="34" charset="0"/>
            </a:endParaRPr>
          </a:p>
          <a:p>
            <a:pPr marL="720000" lvl="1" indent="-457200">
              <a:spcBef>
                <a:spcPts val="600"/>
              </a:spcBef>
              <a:buFont typeface="+mj-lt"/>
              <a:buAutoNum type="arabicPeriod"/>
            </a:pPr>
            <a:r>
              <a:rPr lang="en-US" sz="2300" b="0" dirty="0">
                <a:latin typeface="Segoe UI" pitchFamily="34" charset="0"/>
                <a:ea typeface="Segoe UI" pitchFamily="34" charset="0"/>
                <a:cs typeface="Segoe UI" pitchFamily="34" charset="0"/>
              </a:rPr>
              <a:t>Install the </a:t>
            </a:r>
            <a:r>
              <a:rPr lang="en-US" sz="2300" b="0" dirty="0" smtClean="0">
                <a:latin typeface="Segoe UI" pitchFamily="34" charset="0"/>
                <a:ea typeface="Segoe UI" pitchFamily="34" charset="0"/>
                <a:cs typeface="Segoe UI" pitchFamily="34" charset="0"/>
              </a:rPr>
              <a:t>files by running the command </a:t>
            </a:r>
            <a:r>
              <a:rPr lang="en-US" sz="2300" b="0" dirty="0">
                <a:latin typeface="Segoe UI" pitchFamily="34" charset="0"/>
                <a:ea typeface="Segoe UI" pitchFamily="34" charset="0"/>
                <a:cs typeface="Segoe UI" pitchFamily="34" charset="0"/>
              </a:rPr>
              <a:t/>
            </a:r>
            <a:br>
              <a:rPr lang="en-US" sz="2300" b="0" dirty="0">
                <a:latin typeface="Segoe UI" pitchFamily="34" charset="0"/>
                <a:ea typeface="Segoe UI" pitchFamily="34" charset="0"/>
                <a:cs typeface="Segoe UI" pitchFamily="34" charset="0"/>
              </a:rPr>
            </a:br>
            <a:r>
              <a:rPr lang="en-US" sz="2300" dirty="0">
                <a:latin typeface="Segoe UI" pitchFamily="34" charset="0"/>
                <a:ea typeface="Segoe UI" pitchFamily="34" charset="0"/>
                <a:cs typeface="Segoe UI" pitchFamily="34" charset="0"/>
              </a:rPr>
              <a:t>Install-WindowsFeature </a:t>
            </a:r>
            <a:r>
              <a:rPr lang="en-US" sz="2300" dirty="0" smtClean="0">
                <a:latin typeface="Segoe UI" pitchFamily="34" charset="0"/>
                <a:ea typeface="Segoe UI" pitchFamily="34" charset="0"/>
                <a:cs typeface="Segoe UI" pitchFamily="34" charset="0"/>
              </a:rPr>
              <a:t>AD-Domain-Services</a:t>
            </a:r>
            <a:endParaRPr lang="en-US" sz="2300" dirty="0">
              <a:latin typeface="Segoe UI" pitchFamily="34" charset="0"/>
              <a:ea typeface="Segoe UI" pitchFamily="34" charset="0"/>
              <a:cs typeface="Segoe UI" pitchFamily="34" charset="0"/>
            </a:endParaRPr>
          </a:p>
          <a:p>
            <a:pPr marL="720000" lvl="1" indent="-457200">
              <a:spcBef>
                <a:spcPts val="600"/>
              </a:spcBef>
              <a:buFont typeface="+mj-lt"/>
              <a:buAutoNum type="arabicPeriod"/>
            </a:pPr>
            <a:r>
              <a:rPr lang="en-US" sz="2300" b="0" dirty="0" smtClean="0">
                <a:latin typeface="Segoe UI" pitchFamily="34" charset="0"/>
                <a:ea typeface="Segoe UI" pitchFamily="34" charset="0"/>
                <a:cs typeface="Segoe UI" pitchFamily="34" charset="0"/>
              </a:rPr>
              <a:t>Install </a:t>
            </a:r>
            <a:r>
              <a:rPr lang="en-US" sz="2300" b="0" dirty="0">
                <a:latin typeface="Segoe UI" pitchFamily="34" charset="0"/>
                <a:ea typeface="Segoe UI" pitchFamily="34" charset="0"/>
                <a:cs typeface="Segoe UI" pitchFamily="34" charset="0"/>
              </a:rPr>
              <a:t>the </a:t>
            </a:r>
            <a:r>
              <a:rPr lang="en-US" sz="2300" b="0" dirty="0" smtClean="0">
                <a:latin typeface="Segoe UI" pitchFamily="34" charset="0"/>
                <a:ea typeface="Segoe UI" pitchFamily="34" charset="0"/>
                <a:cs typeface="Segoe UI" pitchFamily="34" charset="0"/>
              </a:rPr>
              <a:t>domain controller role by running the </a:t>
            </a:r>
            <a:r>
              <a:rPr lang="en-US" sz="2300" b="0" dirty="0">
                <a:latin typeface="Segoe UI" pitchFamily="34" charset="0"/>
                <a:ea typeface="Segoe UI" pitchFamily="34" charset="0"/>
                <a:cs typeface="Segoe UI" pitchFamily="34" charset="0"/>
              </a:rPr>
              <a:t>command </a:t>
            </a:r>
            <a:r>
              <a:rPr lang="en-US" sz="2300" dirty="0" smtClean="0">
                <a:latin typeface="Segoe UI" pitchFamily="34" charset="0"/>
                <a:ea typeface="Segoe UI" pitchFamily="34" charset="0"/>
                <a:cs typeface="Segoe UI" pitchFamily="34" charset="0"/>
              </a:rPr>
              <a:t>Install-ADDSDomainController</a:t>
            </a:r>
            <a:endParaRPr lang="en-US" sz="23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5818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ffe63282-d2f0-48e7-bbdd-4a86c74dbc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Upgrading a Domain Controller</a:t>
            </a:r>
            <a:endParaRPr lang="en-CA" dirty="0"/>
          </a:p>
        </p:txBody>
      </p:sp>
      <p:sp>
        <p:nvSpPr>
          <p:cNvPr id="4" name="Rounded Rectangle 3"/>
          <p:cNvSpPr>
            <a:spLocks noChangeArrowheads="1"/>
          </p:cNvSpPr>
          <p:nvPr/>
        </p:nvSpPr>
        <p:spPr bwMode="auto">
          <a:xfrm>
            <a:off x="205908" y="743712"/>
            <a:ext cx="8375515" cy="5795350"/>
          </a:xfrm>
          <a:prstGeom prst="roundRect">
            <a:avLst>
              <a:gd name="adj" fmla="val 8866"/>
            </a:avLst>
          </a:prstGeom>
          <a:noFill/>
          <a:ln w="9525" algn="ctr">
            <a:noFill/>
            <a:round/>
            <a:headEnd/>
            <a:tailEnd/>
          </a:ln>
          <a:effectLst/>
        </p:spPr>
        <p:txBody>
          <a:bodyPr tIns="0" bIns="0"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600"/>
              </a:spcBef>
              <a:buClr>
                <a:srgbClr val="006699"/>
              </a:buClr>
            </a:pPr>
            <a:r>
              <a:rPr lang="en-US" sz="2400" b="0" dirty="0">
                <a:latin typeface="Segoe UI" pitchFamily="34" charset="0"/>
                <a:ea typeface="Segoe UI" pitchFamily="34" charset="0"/>
                <a:cs typeface="Segoe UI" pitchFamily="34" charset="0"/>
              </a:rPr>
              <a:t>Options to upgrade AD DS to Windows Server </a:t>
            </a:r>
            <a:r>
              <a:rPr lang="en-US" sz="2400" b="0" dirty="0" smtClean="0">
                <a:latin typeface="Segoe UI" pitchFamily="34" charset="0"/>
                <a:ea typeface="Segoe UI" pitchFamily="34" charset="0"/>
                <a:cs typeface="Segoe UI" pitchFamily="34" charset="0"/>
              </a:rPr>
              <a:t>2012:</a:t>
            </a:r>
            <a:endParaRPr lang="en-US" sz="2400" b="0" dirty="0" smtClean="0">
              <a:solidFill>
                <a:srgbClr val="000000"/>
              </a:solidFill>
              <a:latin typeface="Segoe UI" pitchFamily="34" charset="0"/>
              <a:ea typeface="Segoe UI" pitchFamily="34" charset="0"/>
              <a:cs typeface="Segoe UI" pitchFamily="34" charset="0"/>
            </a:endParaRPr>
          </a:p>
          <a:p>
            <a:pPr marL="180000" indent="-180000" fontAlgn="base">
              <a:spcBef>
                <a:spcPts val="600"/>
              </a:spcBef>
              <a:spcAft>
                <a:spcPct val="0"/>
              </a:spcAft>
              <a:buClr>
                <a:srgbClr val="006699"/>
              </a:buClr>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In-place </a:t>
            </a:r>
            <a:r>
              <a:rPr lang="en-US" sz="2400" b="0" dirty="0">
                <a:solidFill>
                  <a:srgbClr val="000000"/>
                </a:solidFill>
                <a:latin typeface="Segoe UI" pitchFamily="34" charset="0"/>
                <a:ea typeface="Segoe UI" pitchFamily="34" charset="0"/>
                <a:cs typeface="Segoe UI" pitchFamily="34" charset="0"/>
              </a:rPr>
              <a:t>upgrade </a:t>
            </a:r>
            <a:r>
              <a:rPr lang="en-US" sz="2400" b="0" dirty="0" smtClean="0">
                <a:solidFill>
                  <a:srgbClr val="000000"/>
                </a:solidFill>
                <a:latin typeface="Segoe UI" pitchFamily="34" charset="0"/>
                <a:ea typeface="Segoe UI" pitchFamily="34" charset="0"/>
                <a:cs typeface="Segoe UI" pitchFamily="34" charset="0"/>
              </a:rPr>
              <a:t>from </a:t>
            </a:r>
            <a:r>
              <a:rPr lang="en-US" sz="2400" b="0" dirty="0">
                <a:solidFill>
                  <a:srgbClr val="000000"/>
                </a:solidFill>
                <a:latin typeface="Segoe UI" pitchFamily="34" charset="0"/>
                <a:ea typeface="Segoe UI" pitchFamily="34" charset="0"/>
                <a:cs typeface="Segoe UI" pitchFamily="34" charset="0"/>
              </a:rPr>
              <a:t>Windows Server </a:t>
            </a:r>
            <a:r>
              <a:rPr lang="en-US" sz="2400" b="0" dirty="0" smtClean="0">
                <a:solidFill>
                  <a:srgbClr val="000000"/>
                </a:solidFill>
                <a:latin typeface="Segoe UI" pitchFamily="34" charset="0"/>
                <a:ea typeface="Segoe UI" pitchFamily="34" charset="0"/>
                <a:cs typeface="Segoe UI" pitchFamily="34" charset="0"/>
              </a:rPr>
              <a:t>2008 to Windows Server 2012</a:t>
            </a:r>
            <a:endParaRPr lang="en-US" sz="2400" b="0" dirty="0">
              <a:solidFill>
                <a:srgbClr val="000000"/>
              </a:solidFill>
              <a:latin typeface="Segoe UI" pitchFamily="34" charset="0"/>
              <a:ea typeface="Segoe UI" pitchFamily="34" charset="0"/>
              <a:cs typeface="Segoe UI" pitchFamily="34" charset="0"/>
            </a:endParaRPr>
          </a:p>
          <a:p>
            <a:pPr marL="571500" lvl="1" indent="-228600" fontAlgn="base">
              <a:spcBef>
                <a:spcPts val="300"/>
              </a:spcBef>
              <a:spcAft>
                <a:spcPct val="0"/>
              </a:spcAft>
              <a:buClr>
                <a:srgbClr val="006699"/>
              </a:buClr>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Benefit: Except for the prerequisite </a:t>
            </a:r>
            <a:r>
              <a:rPr lang="en-US" sz="2400" b="0" dirty="0">
                <a:solidFill>
                  <a:srgbClr val="000000"/>
                </a:solidFill>
                <a:latin typeface="Segoe UI" pitchFamily="34" charset="0"/>
                <a:ea typeface="Segoe UI" pitchFamily="34" charset="0"/>
                <a:cs typeface="Segoe UI" pitchFamily="34" charset="0"/>
              </a:rPr>
              <a:t>checks, </a:t>
            </a:r>
            <a:r>
              <a:rPr lang="en-US" sz="2400" b="0" dirty="0" smtClean="0">
                <a:solidFill>
                  <a:srgbClr val="000000"/>
                </a:solidFill>
                <a:latin typeface="Segoe UI" pitchFamily="34" charset="0"/>
                <a:ea typeface="Segoe UI" pitchFamily="34" charset="0"/>
                <a:cs typeface="Segoe UI" pitchFamily="34" charset="0"/>
              </a:rPr>
              <a:t>all the </a:t>
            </a:r>
            <a:r>
              <a:rPr lang="en-US" sz="2400" b="0" dirty="0">
                <a:solidFill>
                  <a:srgbClr val="000000"/>
                </a:solidFill>
                <a:latin typeface="Segoe UI" pitchFamily="34" charset="0"/>
                <a:ea typeface="Segoe UI" pitchFamily="34" charset="0"/>
                <a:cs typeface="Segoe UI" pitchFamily="34" charset="0"/>
              </a:rPr>
              <a:t>files and programs stay </a:t>
            </a:r>
            <a:r>
              <a:rPr lang="en-US" sz="2400" b="0" dirty="0" smtClean="0">
                <a:solidFill>
                  <a:srgbClr val="000000"/>
                </a:solidFill>
                <a:latin typeface="Segoe UI" pitchFamily="34" charset="0"/>
                <a:ea typeface="Segoe UI" pitchFamily="34" charset="0"/>
                <a:cs typeface="Segoe UI" pitchFamily="34" charset="0"/>
              </a:rPr>
              <a:t>in place </a:t>
            </a:r>
            <a:r>
              <a:rPr lang="en-US" sz="2400" b="0" dirty="0">
                <a:solidFill>
                  <a:srgbClr val="000000"/>
                </a:solidFill>
                <a:latin typeface="Segoe UI" pitchFamily="34" charset="0"/>
                <a:ea typeface="Segoe UI" pitchFamily="34" charset="0"/>
                <a:cs typeface="Segoe UI" pitchFamily="34" charset="0"/>
              </a:rPr>
              <a:t>and there is no additional work required</a:t>
            </a:r>
          </a:p>
          <a:p>
            <a:pPr marL="571500" lvl="1" indent="-228600" fontAlgn="base">
              <a:spcBef>
                <a:spcPts val="300"/>
              </a:spcBef>
              <a:spcAft>
                <a:spcPct val="0"/>
              </a:spcAft>
              <a:buClr>
                <a:srgbClr val="006699"/>
              </a:buClr>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Risk: May </a:t>
            </a:r>
            <a:r>
              <a:rPr lang="en-US" sz="2400" b="0" dirty="0">
                <a:solidFill>
                  <a:srgbClr val="000000"/>
                </a:solidFill>
                <a:latin typeface="Segoe UI" pitchFamily="34" charset="0"/>
                <a:ea typeface="Segoe UI" pitchFamily="34" charset="0"/>
                <a:cs typeface="Segoe UI" pitchFamily="34" charset="0"/>
              </a:rPr>
              <a:t>leave </a:t>
            </a:r>
            <a:r>
              <a:rPr lang="en-US" sz="2400" b="0" dirty="0" smtClean="0">
                <a:solidFill>
                  <a:srgbClr val="000000"/>
                </a:solidFill>
                <a:latin typeface="Segoe UI" pitchFamily="34" charset="0"/>
                <a:ea typeface="Segoe UI" pitchFamily="34" charset="0"/>
                <a:cs typeface="Segoe UI" pitchFamily="34" charset="0"/>
              </a:rPr>
              <a:t>legacy files </a:t>
            </a:r>
            <a:r>
              <a:rPr lang="en-US" sz="2400" b="0" dirty="0">
                <a:solidFill>
                  <a:srgbClr val="000000"/>
                </a:solidFill>
                <a:latin typeface="Segoe UI" pitchFamily="34" charset="0"/>
                <a:ea typeface="Segoe UI" pitchFamily="34" charset="0"/>
                <a:cs typeface="Segoe UI" pitchFamily="34" charset="0"/>
              </a:rPr>
              <a:t>and </a:t>
            </a:r>
            <a:r>
              <a:rPr lang="en-US" sz="2400" b="0" dirty="0" smtClean="0">
                <a:solidFill>
                  <a:srgbClr val="000000"/>
                </a:solidFill>
                <a:latin typeface="Segoe UI" pitchFamily="34" charset="0"/>
                <a:ea typeface="Segoe UI" pitchFamily="34" charset="0"/>
                <a:cs typeface="Segoe UI" pitchFamily="34" charset="0"/>
              </a:rPr>
              <a:t>DLLs</a:t>
            </a:r>
            <a:endParaRPr lang="en-US" sz="2400" b="0" dirty="0">
              <a:solidFill>
                <a:srgbClr val="000000"/>
              </a:solidFill>
              <a:latin typeface="Segoe UI" pitchFamily="34" charset="0"/>
              <a:ea typeface="Segoe UI" pitchFamily="34" charset="0"/>
              <a:cs typeface="Segoe UI" pitchFamily="34" charset="0"/>
            </a:endParaRPr>
          </a:p>
          <a:p>
            <a:pPr marL="180000" indent="-180000" fontAlgn="base">
              <a:spcBef>
                <a:spcPts val="600"/>
              </a:spcBef>
              <a:spcAft>
                <a:spcPct val="0"/>
              </a:spcAft>
              <a:buClr>
                <a:srgbClr val="006699"/>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Introduce a new Windows Server </a:t>
            </a:r>
            <a:r>
              <a:rPr lang="en-US" sz="2400" b="0" dirty="0" smtClean="0">
                <a:solidFill>
                  <a:srgbClr val="000000"/>
                </a:solidFill>
                <a:latin typeface="Segoe UI" pitchFamily="34" charset="0"/>
                <a:ea typeface="Segoe UI" pitchFamily="34" charset="0"/>
                <a:cs typeface="Segoe UI" pitchFamily="34" charset="0"/>
              </a:rPr>
              <a:t>2012 </a:t>
            </a:r>
            <a:r>
              <a:rPr lang="en-US" sz="2400" b="0" dirty="0">
                <a:solidFill>
                  <a:srgbClr val="000000"/>
                </a:solidFill>
                <a:latin typeface="Segoe UI" pitchFamily="34" charset="0"/>
                <a:ea typeface="Segoe UI" pitchFamily="34" charset="0"/>
                <a:cs typeface="Segoe UI" pitchFamily="34" charset="0"/>
              </a:rPr>
              <a:t>server into the domain and promote it to be a </a:t>
            </a:r>
            <a:r>
              <a:rPr lang="en-US" sz="2400" b="0" dirty="0" smtClean="0">
                <a:solidFill>
                  <a:srgbClr val="000000"/>
                </a:solidFill>
                <a:latin typeface="Segoe UI" pitchFamily="34" charset="0"/>
                <a:ea typeface="Segoe UI" pitchFamily="34" charset="0"/>
                <a:cs typeface="Segoe UI" pitchFamily="34" charset="0"/>
              </a:rPr>
              <a:t>domain controller</a:t>
            </a:r>
            <a:endParaRPr lang="en-US" sz="2400" b="0" dirty="0">
              <a:solidFill>
                <a:srgbClr val="000000"/>
              </a:solidFill>
              <a:latin typeface="Segoe UI" pitchFamily="34" charset="0"/>
              <a:ea typeface="Segoe UI" pitchFamily="34" charset="0"/>
              <a:cs typeface="Segoe UI" pitchFamily="34" charset="0"/>
            </a:endParaRPr>
          </a:p>
          <a:p>
            <a:pPr marL="571500" lvl="1" indent="-228600">
              <a:spcBef>
                <a:spcPts val="300"/>
              </a:spcBef>
              <a:buClr>
                <a:srgbClr val="006699"/>
              </a:buClr>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This option is usually </a:t>
            </a:r>
            <a:r>
              <a:rPr lang="en-US" sz="2400" b="0" dirty="0" smtClean="0">
                <a:solidFill>
                  <a:srgbClr val="000000"/>
                </a:solidFill>
                <a:latin typeface="Segoe UI" pitchFamily="34" charset="0"/>
                <a:ea typeface="Segoe UI" pitchFamily="34" charset="0"/>
                <a:cs typeface="Segoe UI" pitchFamily="34" charset="0"/>
              </a:rPr>
              <a:t>preferable</a:t>
            </a:r>
          </a:p>
          <a:p>
            <a:pPr marL="571500" lvl="1" indent="-228600">
              <a:spcBef>
                <a:spcPts val="300"/>
              </a:spcBef>
              <a:buClr>
                <a:srgbClr val="006699"/>
              </a:buClr>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Benefit: The new server has no accumulated legacy files and settings</a:t>
            </a:r>
          </a:p>
          <a:p>
            <a:pPr marL="571500" lvl="1" indent="-228600" fontAlgn="base">
              <a:spcBef>
                <a:spcPts val="300"/>
              </a:spcBef>
              <a:spcAft>
                <a:spcPct val="0"/>
              </a:spcAft>
              <a:buClr>
                <a:srgbClr val="006699"/>
              </a:buClr>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Risk: May </a:t>
            </a:r>
            <a:r>
              <a:rPr lang="en-US" sz="2400" b="0" dirty="0">
                <a:solidFill>
                  <a:srgbClr val="000000"/>
                </a:solidFill>
                <a:latin typeface="Segoe UI" pitchFamily="34" charset="0"/>
                <a:ea typeface="Segoe UI" pitchFamily="34" charset="0"/>
                <a:cs typeface="Segoe UI" pitchFamily="34" charset="0"/>
              </a:rPr>
              <a:t>need additional work to migrate </a:t>
            </a:r>
            <a:r>
              <a:rPr lang="en-US" sz="2400" b="0" dirty="0" smtClean="0">
                <a:solidFill>
                  <a:srgbClr val="000000"/>
                </a:solidFill>
                <a:latin typeface="Segoe UI" pitchFamily="34" charset="0"/>
                <a:ea typeface="Segoe UI" pitchFamily="34" charset="0"/>
                <a:cs typeface="Segoe UI" pitchFamily="34" charset="0"/>
              </a:rPr>
              <a:t>administrators</a:t>
            </a:r>
            <a:r>
              <a:rPr lang="en-US" sz="2400" b="0" dirty="0">
                <a:solidFill>
                  <a:srgbClr val="000000"/>
                </a:solidFill>
                <a:latin typeface="Segoe UI" pitchFamily="34" charset="0"/>
                <a:ea typeface="Segoe UI" pitchFamily="34" charset="0"/>
                <a:cs typeface="Segoe UI" pitchFamily="34" charset="0"/>
              </a:rPr>
              <a:t>’ </a:t>
            </a:r>
            <a:r>
              <a:rPr lang="en-US" sz="2400" b="0" dirty="0" smtClean="0">
                <a:solidFill>
                  <a:srgbClr val="000000"/>
                </a:solidFill>
                <a:latin typeface="Segoe UI" pitchFamily="34" charset="0"/>
                <a:ea typeface="Segoe UI" pitchFamily="34" charset="0"/>
                <a:cs typeface="Segoe UI" pitchFamily="34" charset="0"/>
              </a:rPr>
              <a:t>files and settings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2124000"/>
            <a:ext cx="289016" cy="28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4896000"/>
            <a:ext cx="288000" cy="286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000" y="3240000"/>
            <a:ext cx="288000" cy="288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000" y="5652000"/>
            <a:ext cx="288000" cy="288000"/>
          </a:xfrm>
          <a:prstGeom prst="rect">
            <a:avLst/>
          </a:prstGeom>
        </p:spPr>
      </p:pic>
    </p:spTree>
    <p:extLst>
      <p:ext uri="{BB962C8B-B14F-4D97-AF65-F5344CB8AC3E}">
        <p14:creationId xmlns:p14="http://schemas.microsoft.com/office/powerpoint/2010/main" val="270327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Installing a Domain Controller by Using Install from Media</a:t>
            </a:r>
            <a:endParaRPr lang="en-CA" dirty="0"/>
          </a:p>
        </p:txBody>
      </p:sp>
      <p:sp>
        <p:nvSpPr>
          <p:cNvPr id="4" name="TextBox 1"/>
          <p:cNvSpPr txBox="1"/>
          <p:nvPr/>
        </p:nvSpPr>
        <p:spPr>
          <a:xfrm>
            <a:off x="609600" y="994527"/>
            <a:ext cx="8085667"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400" b="0" dirty="0">
                <a:latin typeface="Segoe UI" pitchFamily="34" charset="0"/>
                <a:ea typeface="Segoe UI" pitchFamily="34" charset="0"/>
                <a:cs typeface="Segoe UI" pitchFamily="34" charset="0"/>
              </a:rPr>
              <a:t>Install from Media section on the Additional Options page </a:t>
            </a:r>
            <a:r>
              <a:rPr lang="en-CA" sz="2400" b="0" dirty="0" smtClean="0">
                <a:latin typeface="Segoe UI" pitchFamily="34" charset="0"/>
                <a:ea typeface="Segoe UI" pitchFamily="34" charset="0"/>
                <a:cs typeface="Segoe UI" pitchFamily="34" charset="0"/>
              </a:rPr>
              <a:t>of the Active </a:t>
            </a:r>
            <a:r>
              <a:rPr lang="en-CA" sz="2400" b="0" dirty="0">
                <a:latin typeface="Segoe UI" pitchFamily="34" charset="0"/>
                <a:ea typeface="Segoe UI" pitchFamily="34" charset="0"/>
                <a:cs typeface="Segoe UI" pitchFamily="34" charset="0"/>
              </a:rPr>
              <a:t>Directory Domain Services Configuration </a:t>
            </a:r>
            <a:r>
              <a:rPr lang="en-CA" sz="2400" b="0" dirty="0" smtClean="0">
                <a:latin typeface="Segoe UI" pitchFamily="34" charset="0"/>
                <a:ea typeface="Segoe UI" pitchFamily="34" charset="0"/>
                <a:cs typeface="Segoe UI" pitchFamily="34" charset="0"/>
              </a:rPr>
              <a:t>Wizard</a:t>
            </a:r>
            <a:endParaRPr lang="en-CA" sz="2400" b="0" dirty="0">
              <a:latin typeface="Segoe UI" pitchFamily="34" charset="0"/>
              <a:ea typeface="Segoe UI" pitchFamily="34" charset="0"/>
              <a:cs typeface="Segoe UI" pitchFamily="34" charset="0"/>
            </a:endParaRPr>
          </a:p>
        </p:txBody>
      </p:sp>
      <p:pic>
        <p:nvPicPr>
          <p:cNvPr id="5" name="Picture 4" descr="Screen shot of the Install from Media section on the Additional Options page of the Active Directory Domain Services Configuration Wizard. Under Specify IFM options, the Install From Media Path check box is selected."/>
          <p:cNvPicPr>
            <a:picLocks noChangeAspect="1"/>
          </p:cNvPicPr>
          <p:nvPr/>
        </p:nvPicPr>
        <p:blipFill>
          <a:blip r:embed="rId3"/>
          <a:stretch>
            <a:fillRect/>
          </a:stretch>
        </p:blipFill>
        <p:spPr>
          <a:xfrm>
            <a:off x="692227" y="2462069"/>
            <a:ext cx="8120063" cy="3052763"/>
          </a:xfrm>
          <a:prstGeom prst="rect">
            <a:avLst/>
          </a:prstGeom>
          <a:ln>
            <a:solidFill>
              <a:schemeClr val="tx1">
                <a:lumMod val="50000"/>
                <a:lumOff val="50000"/>
              </a:schemeClr>
            </a:solidFill>
          </a:ln>
        </p:spPr>
      </p:pic>
    </p:spTree>
    <p:extLst>
      <p:ext uri="{BB962C8B-B14F-4D97-AF65-F5344CB8AC3E}">
        <p14:creationId xmlns:p14="http://schemas.microsoft.com/office/powerpoint/2010/main" val="2826605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aba2467-46ea-4ebe-86d0-bab4fb246c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Windows Azure Active Directory?</a:t>
            </a:r>
            <a:endParaRPr lang="en-CA" dirty="0"/>
          </a:p>
        </p:txBody>
      </p:sp>
      <p:pic>
        <p:nvPicPr>
          <p:cNvPr id="4" name="clou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374701"/>
            <a:ext cx="2510697" cy="1610106"/>
          </a:xfrm>
          <a:prstGeom prst="rect">
            <a:avLst/>
          </a:prstGeom>
        </p:spPr>
      </p:pic>
      <p:sp>
        <p:nvSpPr>
          <p:cNvPr id="5" name="Isosceles Triangle 4"/>
          <p:cNvSpPr/>
          <p:nvPr/>
        </p:nvSpPr>
        <p:spPr>
          <a:xfrm>
            <a:off x="3491976" y="1753884"/>
            <a:ext cx="1987812" cy="1913544"/>
          </a:xfrm>
          <a:prstGeom prst="triangl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CA" dirty="0"/>
          </a:p>
        </p:txBody>
      </p:sp>
      <p:pic>
        <p:nvPicPr>
          <p:cNvPr id="6" name="cloud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886417">
            <a:off x="5658409" y="3590277"/>
            <a:ext cx="1636559" cy="1008089"/>
          </a:xfrm>
          <a:prstGeom prst="rect">
            <a:avLst/>
          </a:prstGeom>
        </p:spPr>
      </p:pic>
      <p:grpSp>
        <p:nvGrpSpPr>
          <p:cNvPr id="7" name="arrows"/>
          <p:cNvGrpSpPr/>
          <p:nvPr/>
        </p:nvGrpSpPr>
        <p:grpSpPr>
          <a:xfrm>
            <a:off x="1891776" y="1791984"/>
            <a:ext cx="5974230" cy="3692977"/>
            <a:chOff x="1955128" y="1820506"/>
            <a:chExt cx="5974230" cy="3692977"/>
          </a:xfrm>
        </p:grpSpPr>
        <p:cxnSp>
          <p:nvCxnSpPr>
            <p:cNvPr id="8" name="Straight Arrow Connector 7"/>
            <p:cNvCxnSpPr/>
            <p:nvPr/>
          </p:nvCxnSpPr>
          <p:spPr>
            <a:xfrm flipH="1" flipV="1">
              <a:off x="5046187" y="2739178"/>
              <a:ext cx="1640215" cy="1031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52800" y="1893126"/>
              <a:ext cx="914400" cy="4819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02357" y="2642437"/>
              <a:ext cx="201144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68863" y="1820506"/>
              <a:ext cx="823912" cy="5464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55128" y="3062822"/>
              <a:ext cx="1931072" cy="6709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210934" y="3709239"/>
              <a:ext cx="1253491" cy="18042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562600" y="3720874"/>
              <a:ext cx="453483" cy="25124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176883" y="4216400"/>
              <a:ext cx="752475" cy="20660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29485" y="4477877"/>
              <a:ext cx="498475" cy="4680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400800" y="4580851"/>
              <a:ext cx="19050" cy="6674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alt text here Servers" descr="Illustration of various services that connect to Windows Azure AD. Windows Azure AD is in the center. The services that can use Windows Azure AD for identity management are arranged around it. These services are:&#10;• Office 365&#10;• Exchange Online&#10;• SharePoint Online&#10;• Lync Online&#10;• Windows Azure Apps&#10;• Internet connected apps&#10;&#10;The graphic also depicts an on-premises AD DS synchronizing with Windows Azure AD."/>
          <p:cNvGrpSpPr/>
          <p:nvPr/>
        </p:nvGrpSpPr>
        <p:grpSpPr>
          <a:xfrm>
            <a:off x="1404711" y="1333220"/>
            <a:ext cx="6709406" cy="4874288"/>
            <a:chOff x="1662278" y="1300987"/>
            <a:chExt cx="6709406" cy="4874288"/>
          </a:xfrm>
        </p:grpSpPr>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1300987"/>
              <a:ext cx="507328" cy="899695"/>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9620" y="1904022"/>
              <a:ext cx="507328" cy="899695"/>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2278" y="3519479"/>
              <a:ext cx="507328" cy="899695"/>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9687" y="5275580"/>
              <a:ext cx="507328" cy="899695"/>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5420" y="5002881"/>
              <a:ext cx="507328" cy="899695"/>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5513" y="4698549"/>
              <a:ext cx="507328" cy="899695"/>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64356" y="3751393"/>
              <a:ext cx="507328" cy="89969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0591" y="2200682"/>
              <a:ext cx="507328" cy="89969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3326" y="1309903"/>
              <a:ext cx="507328" cy="899695"/>
            </a:xfrm>
            <a:prstGeom prst="rect">
              <a:avLst/>
            </a:prstGeom>
          </p:spPr>
        </p:pic>
      </p:grpSp>
      <p:grpSp>
        <p:nvGrpSpPr>
          <p:cNvPr id="28" name="Labels"/>
          <p:cNvGrpSpPr/>
          <p:nvPr/>
        </p:nvGrpSpPr>
        <p:grpSpPr>
          <a:xfrm>
            <a:off x="958910" y="1295400"/>
            <a:ext cx="7053943" cy="5167966"/>
            <a:chOff x="914400" y="1085607"/>
            <a:chExt cx="7053943" cy="5167966"/>
          </a:xfrm>
        </p:grpSpPr>
        <p:sp>
          <p:nvSpPr>
            <p:cNvPr id="29" name="TextBox 26"/>
            <p:cNvSpPr txBox="1"/>
            <p:nvPr/>
          </p:nvSpPr>
          <p:spPr>
            <a:xfrm>
              <a:off x="3359573" y="1085607"/>
              <a:ext cx="996989"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CA" b="0" dirty="0" smtClean="0">
                  <a:solidFill>
                    <a:schemeClr val="tx1">
                      <a:lumMod val="95000"/>
                      <a:lumOff val="5000"/>
                    </a:schemeClr>
                  </a:solidFill>
                  <a:latin typeface="Segoe UI" pitchFamily="34" charset="0"/>
                  <a:ea typeface="Segoe UI" pitchFamily="34" charset="0"/>
                  <a:cs typeface="Segoe UI" pitchFamily="34" charset="0"/>
                </a:rPr>
                <a:t>Exchange Online</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0" name="TextBox 27"/>
            <p:cNvSpPr txBox="1"/>
            <p:nvPr/>
          </p:nvSpPr>
          <p:spPr>
            <a:xfrm>
              <a:off x="5882820" y="1331829"/>
              <a:ext cx="1140615"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CA" b="0" dirty="0" smtClean="0">
                  <a:solidFill>
                    <a:schemeClr val="tx1">
                      <a:lumMod val="95000"/>
                      <a:lumOff val="5000"/>
                    </a:schemeClr>
                  </a:solidFill>
                  <a:latin typeface="Segoe UI" pitchFamily="34" charset="0"/>
                  <a:ea typeface="Segoe UI" pitchFamily="34" charset="0"/>
                  <a:cs typeface="Segoe UI" pitchFamily="34" charset="0"/>
                </a:rPr>
                <a:t>SharePoint Online </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1" name="TextBox 28"/>
            <p:cNvSpPr txBox="1"/>
            <p:nvPr/>
          </p:nvSpPr>
          <p:spPr>
            <a:xfrm>
              <a:off x="3308119" y="5284076"/>
              <a:ext cx="1354433"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CA" b="0" dirty="0" smtClean="0">
                  <a:solidFill>
                    <a:schemeClr val="tx1">
                      <a:lumMod val="95000"/>
                      <a:lumOff val="5000"/>
                    </a:schemeClr>
                  </a:solidFill>
                  <a:latin typeface="Segoe UI" pitchFamily="34" charset="0"/>
                  <a:ea typeface="Segoe UI" pitchFamily="34" charset="0"/>
                  <a:cs typeface="Segoe UI" pitchFamily="34" charset="0"/>
                </a:rPr>
                <a:t>On-premises </a:t>
              </a:r>
            </a:p>
            <a:p>
              <a:r>
                <a:rPr lang="en-CA" b="0" dirty="0" smtClean="0">
                  <a:solidFill>
                    <a:schemeClr val="tx1">
                      <a:lumMod val="95000"/>
                      <a:lumOff val="5000"/>
                    </a:schemeClr>
                  </a:solidFill>
                  <a:latin typeface="Segoe UI" pitchFamily="34" charset="0"/>
                  <a:ea typeface="Segoe UI" pitchFamily="34" charset="0"/>
                  <a:cs typeface="Segoe UI" pitchFamily="34" charset="0"/>
                </a:rPr>
                <a:t>AD DS</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2" name="TextBox 29"/>
            <p:cNvSpPr txBox="1"/>
            <p:nvPr/>
          </p:nvSpPr>
          <p:spPr>
            <a:xfrm>
              <a:off x="1821207" y="2517238"/>
              <a:ext cx="105727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CA" b="0" dirty="0" smtClean="0">
                  <a:solidFill>
                    <a:schemeClr val="tx1">
                      <a:lumMod val="95000"/>
                      <a:lumOff val="5000"/>
                    </a:schemeClr>
                  </a:solidFill>
                  <a:latin typeface="Segoe UI" pitchFamily="34" charset="0"/>
                  <a:ea typeface="Segoe UI" pitchFamily="34" charset="0"/>
                  <a:cs typeface="Segoe UI" pitchFamily="34" charset="0"/>
                </a:rPr>
                <a:t>Office 365</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3" name="TextBox 30"/>
            <p:cNvSpPr txBox="1"/>
            <p:nvPr/>
          </p:nvSpPr>
          <p:spPr>
            <a:xfrm>
              <a:off x="6727960" y="2273040"/>
              <a:ext cx="685800"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CA" b="0" dirty="0" smtClean="0">
                  <a:solidFill>
                    <a:schemeClr val="tx1">
                      <a:lumMod val="95000"/>
                      <a:lumOff val="5000"/>
                    </a:schemeClr>
                  </a:solidFill>
                  <a:latin typeface="Segoe UI" pitchFamily="34" charset="0"/>
                  <a:ea typeface="Segoe UI" pitchFamily="34" charset="0"/>
                  <a:cs typeface="Segoe UI" pitchFamily="34" charset="0"/>
                </a:rPr>
                <a:t>Lync Online</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4" name="TextBox 31"/>
            <p:cNvSpPr txBox="1"/>
            <p:nvPr/>
          </p:nvSpPr>
          <p:spPr>
            <a:xfrm>
              <a:off x="6570671" y="5422576"/>
              <a:ext cx="1397672"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CA" b="0" dirty="0" smtClean="0">
                  <a:solidFill>
                    <a:schemeClr val="tx1">
                      <a:lumMod val="95000"/>
                      <a:lumOff val="5000"/>
                    </a:schemeClr>
                  </a:solidFill>
                  <a:latin typeface="Segoe UI" pitchFamily="34" charset="0"/>
                  <a:ea typeface="Segoe UI" pitchFamily="34" charset="0"/>
                  <a:cs typeface="Segoe UI" pitchFamily="34" charset="0"/>
                </a:rPr>
                <a:t>Internet connected apps</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5" name="TextBox 32"/>
            <p:cNvSpPr txBox="1"/>
            <p:nvPr/>
          </p:nvSpPr>
          <p:spPr>
            <a:xfrm>
              <a:off x="6068736" y="3860614"/>
              <a:ext cx="83820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CA" b="0" dirty="0" smtClean="0">
                  <a:solidFill>
                    <a:schemeClr val="tx1">
                      <a:lumMod val="95000"/>
                      <a:lumOff val="5000"/>
                    </a:schemeClr>
                  </a:solidFill>
                  <a:latin typeface="Segoe UI" pitchFamily="34" charset="0"/>
                  <a:ea typeface="Segoe UI" pitchFamily="34" charset="0"/>
                  <a:cs typeface="Segoe UI" pitchFamily="34" charset="0"/>
                </a:rPr>
                <a:t>Internet </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6" name="TextBox 33"/>
            <p:cNvSpPr txBox="1"/>
            <p:nvPr/>
          </p:nvSpPr>
          <p:spPr>
            <a:xfrm>
              <a:off x="914400" y="4206371"/>
              <a:ext cx="1458232"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CA" b="0" dirty="0" smtClean="0">
                  <a:solidFill>
                    <a:schemeClr val="tx1">
                      <a:lumMod val="95000"/>
                      <a:lumOff val="5000"/>
                    </a:schemeClr>
                  </a:solidFill>
                  <a:latin typeface="Segoe UI" pitchFamily="34" charset="0"/>
                  <a:ea typeface="Segoe UI" pitchFamily="34" charset="0"/>
                  <a:cs typeface="Segoe UI" pitchFamily="34" charset="0"/>
                </a:rPr>
                <a:t>Windows Azure Apps</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sp>
          <p:nvSpPr>
            <p:cNvPr id="37" name="TextBox 34"/>
            <p:cNvSpPr txBox="1"/>
            <p:nvPr/>
          </p:nvSpPr>
          <p:spPr>
            <a:xfrm>
              <a:off x="3688797" y="2878302"/>
              <a:ext cx="1521279"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CA" sz="1600" b="0" dirty="0" smtClean="0">
                  <a:solidFill>
                    <a:schemeClr val="tx1">
                      <a:lumMod val="95000"/>
                      <a:lumOff val="5000"/>
                    </a:schemeClr>
                  </a:solidFill>
                  <a:latin typeface="Segoe UI" pitchFamily="34" charset="0"/>
                  <a:ea typeface="Segoe UI" pitchFamily="34" charset="0"/>
                  <a:cs typeface="Segoe UI" pitchFamily="34" charset="0"/>
                </a:rPr>
                <a:t>Windows Azure Active Directory</a:t>
              </a:r>
              <a:endParaRPr lang="en-CA" sz="1600" b="0" dirty="0">
                <a:solidFill>
                  <a:schemeClr val="tx1">
                    <a:lumMod val="95000"/>
                    <a:lumOff val="5000"/>
                  </a:schemeClr>
                </a:solidFill>
                <a:latin typeface="Segoe UI" pitchFamily="34" charset="0"/>
                <a:ea typeface="Segoe UI" pitchFamily="34" charset="0"/>
                <a:cs typeface="Segoe UI" pitchFamily="34" charset="0"/>
              </a:endParaRPr>
            </a:p>
          </p:txBody>
        </p:sp>
        <p:sp>
          <p:nvSpPr>
            <p:cNvPr id="38" name="TextBox 35"/>
            <p:cNvSpPr txBox="1"/>
            <p:nvPr/>
          </p:nvSpPr>
          <p:spPr>
            <a:xfrm rot="18240000">
              <a:off x="3126650" y="4167201"/>
              <a:ext cx="1253272"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lIns="0" tIns="0" rIns="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CA" b="0" dirty="0" smtClean="0">
                  <a:solidFill>
                    <a:schemeClr val="tx1">
                      <a:lumMod val="95000"/>
                      <a:lumOff val="5000"/>
                    </a:schemeClr>
                  </a:solidFill>
                  <a:latin typeface="Segoe UI" pitchFamily="34" charset="0"/>
                  <a:ea typeface="Segoe UI" pitchFamily="34" charset="0"/>
                  <a:cs typeface="Segoe UI" pitchFamily="34" charset="0"/>
                </a:rPr>
                <a:t>Synchronize</a:t>
              </a:r>
              <a:endParaRPr lang="en-CA" b="0" dirty="0">
                <a:solidFill>
                  <a:schemeClr val="tx1">
                    <a:lumMod val="95000"/>
                    <a:lumOff val="5000"/>
                  </a:scheme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856224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91e9586-5fb8-4e79-895b-aede0f080b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Deploying Domain Controllers in Windows Azure</a:t>
            </a:r>
            <a:endParaRPr lang="en-CA" dirty="0"/>
          </a:p>
        </p:txBody>
      </p:sp>
      <p:sp>
        <p:nvSpPr>
          <p:cNvPr id="4" name="Content Placeholder 2"/>
          <p:cNvSpPr>
            <a:spLocks noGrp="1"/>
          </p:cNvSpPr>
          <p:nvPr/>
        </p:nvSpPr>
        <p:spPr bwMode="auto">
          <a:xfrm>
            <a:off x="434512" y="1231608"/>
            <a:ext cx="8119156" cy="37449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Windows </a:t>
            </a:r>
            <a:r>
              <a:rPr lang="en-US" sz="2400" dirty="0"/>
              <a:t>Server 2012 is cloud-ready and virtualization safe</a:t>
            </a:r>
          </a:p>
          <a:p>
            <a:pPr>
              <a:spcBef>
                <a:spcPts val="1800"/>
              </a:spcBef>
            </a:pPr>
            <a:r>
              <a:rPr lang="en-US" sz="2400" dirty="0"/>
              <a:t>Considerations for </a:t>
            </a:r>
            <a:r>
              <a:rPr lang="en-US" sz="2400" dirty="0" smtClean="0"/>
              <a:t>deploying in Windows Azure </a:t>
            </a:r>
            <a:r>
              <a:rPr lang="en-US" sz="2400" dirty="0"/>
              <a:t>include:</a:t>
            </a:r>
          </a:p>
          <a:p>
            <a:pPr lvl="1"/>
            <a:r>
              <a:rPr lang="en-US" dirty="0" smtClean="0"/>
              <a:t>Rollback</a:t>
            </a:r>
          </a:p>
          <a:p>
            <a:pPr lvl="1"/>
            <a:r>
              <a:rPr lang="en-US" dirty="0" smtClean="0"/>
              <a:t>Resource limitations</a:t>
            </a:r>
          </a:p>
          <a:p>
            <a:pPr>
              <a:spcBef>
                <a:spcPts val="1800"/>
              </a:spcBef>
            </a:pPr>
            <a:r>
              <a:rPr lang="en-US" sz="2400" dirty="0" smtClean="0"/>
              <a:t>Virtualization considerations for deploying AD DS</a:t>
            </a:r>
            <a:endParaRPr lang="en-US" sz="2400" dirty="0"/>
          </a:p>
          <a:p>
            <a:pPr lvl="1"/>
            <a:r>
              <a:rPr lang="en-US" dirty="0" smtClean="0"/>
              <a:t>Time synchronization</a:t>
            </a:r>
            <a:endParaRPr lang="en-US" dirty="0"/>
          </a:p>
          <a:p>
            <a:pPr lvl="1"/>
            <a:r>
              <a:rPr lang="en-US" dirty="0" smtClean="0"/>
              <a:t>Single </a:t>
            </a:r>
            <a:r>
              <a:rPr lang="en-US" dirty="0"/>
              <a:t>point of </a:t>
            </a:r>
            <a:r>
              <a:rPr lang="en-US" dirty="0" smtClean="0"/>
              <a:t>failure</a:t>
            </a:r>
            <a:endParaRPr lang="en-US" dirty="0"/>
          </a:p>
        </p:txBody>
      </p:sp>
    </p:spTree>
    <p:extLst>
      <p:ext uri="{BB962C8B-B14F-4D97-AF65-F5344CB8AC3E}">
        <p14:creationId xmlns:p14="http://schemas.microsoft.com/office/powerpoint/2010/main" val="1320200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3f09f13-a59a-4263-b2b9-03d09f5ff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Installing Domain Controllers</a:t>
            </a:r>
            <a:endParaRPr lang="en-CA" dirty="0"/>
          </a:p>
        </p:txBody>
      </p:sp>
      <p:sp>
        <p:nvSpPr>
          <p:cNvPr id="3" name="Text Placeholder 2"/>
          <p:cNvSpPr>
            <a:spLocks noGrp="1"/>
          </p:cNvSpPr>
          <p:nvPr>
            <p:ph type="body" idx="1"/>
          </p:nvPr>
        </p:nvSpPr>
        <p:spPr>
          <a:xfrm>
            <a:off x="458788" y="1021215"/>
            <a:ext cx="8119156" cy="967625"/>
          </a:xfrm>
        </p:spPr>
        <p:txBody>
          <a:bodyPr/>
          <a:lstStyle/>
          <a:p>
            <a:r>
              <a:rPr lang="en-CA" sz="2600" dirty="0" smtClean="0"/>
              <a:t>Exercise 1: Installing a Domain Controller
Exercise 2: Installing a Domain Controller by Using IFM</a:t>
            </a:r>
            <a:endParaRPr lang="en-CA" sz="2600" dirty="0"/>
          </a:p>
        </p:txBody>
      </p:sp>
      <p:sp>
        <p:nvSpPr>
          <p:cNvPr id="4" name="TextBox 3"/>
          <p:cNvSpPr txBox="1"/>
          <p:nvPr/>
        </p:nvSpPr>
        <p:spPr>
          <a:xfrm>
            <a:off x="458788" y="3573016"/>
            <a:ext cx="2920287" cy="461665"/>
          </a:xfrm>
          <a:prstGeom prst="rect">
            <a:avLst/>
          </a:prstGeom>
          <a:noFill/>
        </p:spPr>
        <p:txBody>
          <a:bodyPr vert="horz" wrap="none" rtlCol="0">
            <a:spAutoFit/>
          </a:bodyPr>
          <a:lstStyle/>
          <a:p>
            <a:r>
              <a:rPr lang="en-CA" sz="2400" b="1" dirty="0" smtClean="0">
                <a:latin typeface="Segoe UI"/>
              </a:rPr>
              <a:t>Logon Information</a:t>
            </a:r>
            <a:endParaRPr lang="en-CA" sz="2400" b="1" dirty="0">
              <a:latin typeface="Segoe UI"/>
            </a:endParaRPr>
          </a:p>
        </p:txBody>
      </p:sp>
      <p:sp>
        <p:nvSpPr>
          <p:cNvPr id="5" name="TextBox 4"/>
          <p:cNvSpPr txBox="1"/>
          <p:nvPr/>
        </p:nvSpPr>
        <p:spPr>
          <a:xfrm>
            <a:off x="479071" y="4154304"/>
            <a:ext cx="5724644" cy="1938992"/>
          </a:xfrm>
          <a:prstGeom prst="rect">
            <a:avLst/>
          </a:prstGeom>
          <a:noFill/>
        </p:spPr>
        <p:txBody>
          <a:bodyPr vert="horz" wrap="none" rtlCol="0">
            <a:spAutoFit/>
          </a:bodyPr>
          <a:lstStyle/>
          <a:p>
            <a:pPr defTabSz="648000">
              <a:tabLst>
                <a:tab pos="2516188" algn="l"/>
              </a:tabLst>
            </a:pPr>
            <a:r>
              <a:rPr lang="en-US" sz="2000" b="0" i="0" u="none" strike="noStrike" baseline="0" dirty="0" smtClean="0">
                <a:latin typeface="Segoe UI"/>
              </a:rPr>
              <a:t>Virtual machines	</a:t>
            </a:r>
            <a:r>
              <a:rPr lang="en-US" sz="2000" b="1" i="0" u="none" strike="noStrike" baseline="0" dirty="0" smtClean="0">
                <a:latin typeface="Segoe UI"/>
              </a:rPr>
              <a:t>20410D‑LON‑DC1</a:t>
            </a:r>
          </a:p>
          <a:p>
            <a:pPr defTabSz="648000">
              <a:tabLst>
                <a:tab pos="2516188" algn="l"/>
              </a:tabLst>
            </a:pPr>
            <a:r>
              <a:rPr lang="en-US" sz="2000" b="1" dirty="0">
                <a:latin typeface="Segoe UI"/>
              </a:rPr>
              <a:t>	</a:t>
            </a:r>
            <a:r>
              <a:rPr lang="en-US" sz="2000" b="1" i="0" u="none" strike="noStrike" baseline="0" dirty="0" smtClean="0">
                <a:latin typeface="Segoe UI"/>
              </a:rPr>
              <a:t>20410D‑LON‑SVR1</a:t>
            </a:r>
          </a:p>
          <a:p>
            <a:pPr defTabSz="648000">
              <a:tabLst>
                <a:tab pos="2516188" algn="l"/>
              </a:tabLst>
            </a:pPr>
            <a:r>
              <a:rPr lang="en-US" sz="2000" b="1" dirty="0">
                <a:latin typeface="Segoe UI"/>
              </a:rPr>
              <a:t>	</a:t>
            </a:r>
            <a:r>
              <a:rPr lang="en-US" sz="2000" b="1" i="0" u="none" strike="noStrike" baseline="0" dirty="0" smtClean="0">
                <a:latin typeface="Segoe UI"/>
              </a:rPr>
              <a:t>20410D‑LON‑RTR</a:t>
            </a:r>
            <a:endParaRPr lang="en-US" sz="2000" b="1" dirty="0">
              <a:latin typeface="Segoe UI"/>
            </a:endParaRPr>
          </a:p>
          <a:p>
            <a:pPr defTabSz="648000">
              <a:tabLst>
                <a:tab pos="2516188" algn="l"/>
              </a:tabLst>
            </a:pPr>
            <a:r>
              <a:rPr lang="en-US" sz="2000" b="1" i="0" u="none" strike="noStrike" baseline="0" dirty="0" smtClean="0">
                <a:latin typeface="Segoe UI"/>
              </a:rPr>
              <a:t>	20410D‑LON‑SVR2</a:t>
            </a:r>
            <a:r>
              <a:rPr lang="en-US" sz="2000" b="0" i="0" u="none" strike="noStrike" baseline="0" dirty="0" smtClean="0">
                <a:latin typeface="Segoe UI"/>
              </a:rPr>
              <a:t>	</a:t>
            </a:r>
          </a:p>
          <a:p>
            <a:pPr>
              <a:tabLst>
                <a:tab pos="2514600" algn="l"/>
              </a:tabLst>
            </a:pPr>
            <a:r>
              <a:rPr lang="en-US" sz="2000" dirty="0">
                <a:latin typeface="Segoe UI" panose="020B0502040204020203" pitchFamily="34" charset="0"/>
              </a:rPr>
              <a:t>User name	</a:t>
            </a:r>
            <a:r>
              <a:rPr lang="en-US" sz="2000" b="1" dirty="0" err="1">
                <a:latin typeface="Segoe UI" panose="020B0502040204020203" pitchFamily="34" charset="0"/>
              </a:rPr>
              <a:t>Adatum</a:t>
            </a:r>
            <a:r>
              <a:rPr lang="en-US" sz="2000" b="1" dirty="0">
                <a:latin typeface="Segoe UI" panose="020B0502040204020203" pitchFamily="34" charset="0"/>
              </a:rPr>
              <a:t>\Administrator</a:t>
            </a:r>
            <a:r>
              <a:rPr lang="en-US" sz="2000" dirty="0">
                <a:latin typeface="Segoe UI" panose="020B0502040204020203" pitchFamily="34" charset="0"/>
              </a:rPr>
              <a:t>	</a:t>
            </a:r>
          </a:p>
          <a:p>
            <a:pPr>
              <a:tabLst>
                <a:tab pos="2514600" algn="l"/>
              </a:tabLst>
            </a:pPr>
            <a:r>
              <a:rPr lang="en-US" sz="2000" dirty="0">
                <a:latin typeface="Segoe UI" panose="020B0502040204020203" pitchFamily="34" charset="0"/>
              </a:rPr>
              <a:t>Password	</a:t>
            </a:r>
            <a:r>
              <a:rPr lang="en-US" sz="2000" b="1" dirty="0">
                <a:latin typeface="Segoe UI" panose="020B0502040204020203" pitchFamily="34" charset="0"/>
              </a:rPr>
              <a:t>Pa$$w0rd</a:t>
            </a:r>
            <a:endParaRPr lang="fr-CA" sz="2000" b="1" dirty="0">
              <a:solidFill>
                <a:srgbClr val="000000"/>
              </a:solidFill>
              <a:latin typeface="Segoe UI" panose="020B0502040204020203" pitchFamily="34" charset="0"/>
            </a:endParaRPr>
          </a:p>
        </p:txBody>
      </p:sp>
      <p:sp>
        <p:nvSpPr>
          <p:cNvPr id="6" name="TextBox 5"/>
          <p:cNvSpPr txBox="1"/>
          <p:nvPr/>
        </p:nvSpPr>
        <p:spPr>
          <a:xfrm>
            <a:off x="458788" y="6163356"/>
            <a:ext cx="3516860" cy="400110"/>
          </a:xfrm>
          <a:prstGeom prst="rect">
            <a:avLst/>
          </a:prstGeom>
          <a:noFill/>
        </p:spPr>
        <p:txBody>
          <a:bodyPr vert="horz" wrap="none" rtlCol="0">
            <a:spAutoFit/>
          </a:bodyPr>
          <a:lstStyle/>
          <a:p>
            <a:r>
              <a:rPr lang="en-CA" sz="2000" b="1" dirty="0" smtClean="0">
                <a:latin typeface="Segoe UI"/>
              </a:rPr>
              <a:t>Estimated Time: 50 minutes</a:t>
            </a:r>
            <a:endParaRPr lang="en-CA" sz="2000" b="1" dirty="0">
              <a:latin typeface="Segoe UI"/>
            </a:endParaRPr>
          </a:p>
        </p:txBody>
      </p:sp>
    </p:spTree>
    <p:extLst>
      <p:ext uri="{BB962C8B-B14F-4D97-AF65-F5344CB8AC3E}">
        <p14:creationId xmlns:p14="http://schemas.microsoft.com/office/powerpoint/2010/main" val="4123629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Scenario</a:t>
            </a:r>
            <a:endParaRPr lang="en-CA" dirty="0"/>
          </a:p>
        </p:txBody>
      </p:sp>
      <p:sp>
        <p:nvSpPr>
          <p:cNvPr id="4" name="TextBox 3"/>
          <p:cNvSpPr txBox="1"/>
          <p:nvPr/>
        </p:nvSpPr>
        <p:spPr>
          <a:xfrm>
            <a:off x="458788" y="1021215"/>
            <a:ext cx="8119156" cy="1815882"/>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Times New Roman"/>
              </a:rPr>
              <a:t>Your manager has asked you </a:t>
            </a:r>
            <a:r>
              <a:rPr lang="en-US" sz="2800" dirty="0" smtClean="0">
                <a:effectLst/>
                <a:latin typeface="Segoe UI"/>
                <a:ea typeface="Times New Roman"/>
                <a:cs typeface="Segoe UI"/>
              </a:rPr>
              <a:t>to install a new domain controller in the datacenter to improve sign-in performance and to create a new domain controller for a branch office by using IFM</a:t>
            </a:r>
            <a:endParaRPr lang="en-CA" sz="2800" dirty="0">
              <a:effectLst/>
              <a:latin typeface="Segoe UI"/>
              <a:ea typeface="Times New Roman"/>
              <a:cs typeface="Times New Roman"/>
            </a:endParaRPr>
          </a:p>
        </p:txBody>
      </p:sp>
    </p:spTree>
    <p:extLst>
      <p:ext uri="{BB962C8B-B14F-4D97-AF65-F5344CB8AC3E}">
        <p14:creationId xmlns:p14="http://schemas.microsoft.com/office/powerpoint/2010/main" val="214172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5513d01-e2c6-4659-b9c0-66464d68d9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Review</a:t>
            </a:r>
            <a:endParaRPr lang="en-CA" dirty="0"/>
          </a:p>
        </p:txBody>
      </p:sp>
      <p:sp>
        <p:nvSpPr>
          <p:cNvPr id="3" name="Text Placeholder 2"/>
          <p:cNvSpPr>
            <a:spLocks noGrp="1"/>
          </p:cNvSpPr>
          <p:nvPr>
            <p:ph type="body" idx="1"/>
          </p:nvPr>
        </p:nvSpPr>
        <p:spPr/>
        <p:txBody>
          <a:bodyPr/>
          <a:lstStyle/>
          <a:p>
            <a:r>
              <a:rPr lang="en-CA" dirty="0" smtClean="0"/>
              <a:t>Why did you use Server Manager and not </a:t>
            </a:r>
            <a:r>
              <a:rPr lang="en-CA" b="1" dirty="0" smtClean="0"/>
              <a:t>dcpromo</a:t>
            </a:r>
            <a:r>
              <a:rPr lang="en-CA" dirty="0" smtClean="0"/>
              <a:t> when you promoted a server to be a domain controller?
What are the three operations masters found in each domain?
What are the two operations masters that are present in a forest?
What is the benefit of performing an IFM install of a domain controller?</a:t>
            </a:r>
            <a:endParaRPr lang="en-CA" dirty="0"/>
          </a:p>
        </p:txBody>
      </p:sp>
    </p:spTree>
    <p:extLst>
      <p:ext uri="{BB962C8B-B14F-4D97-AF65-F5344CB8AC3E}">
        <p14:creationId xmlns:p14="http://schemas.microsoft.com/office/powerpoint/2010/main" val="3794394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Module Review and Takeaways</a:t>
            </a:r>
            <a:endParaRPr lang="en-CA" dirty="0"/>
          </a:p>
        </p:txBody>
      </p:sp>
      <p:sp>
        <p:nvSpPr>
          <p:cNvPr id="3" name="Text Placeholder 2"/>
          <p:cNvSpPr>
            <a:spLocks noGrp="1"/>
          </p:cNvSpPr>
          <p:nvPr>
            <p:ph type="body" idx="1"/>
          </p:nvPr>
        </p:nvSpPr>
        <p:spPr/>
        <p:txBody>
          <a:bodyPr/>
          <a:lstStyle/>
          <a:p>
            <a:r>
              <a:rPr lang="en-CA" dirty="0" smtClean="0"/>
              <a:t>Review Questions</a:t>
            </a:r>
            <a:endParaRPr lang="en-CA" dirty="0"/>
          </a:p>
        </p:txBody>
      </p:sp>
    </p:spTree>
    <p:extLst>
      <p:ext uri="{BB962C8B-B14F-4D97-AF65-F5344CB8AC3E}">
        <p14:creationId xmlns:p14="http://schemas.microsoft.com/office/powerpoint/2010/main" val="1820097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8703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 1: Overview of AD DS</a:t>
            </a:r>
            <a:endParaRPr lang="en-CA" dirty="0"/>
          </a:p>
        </p:txBody>
      </p:sp>
      <p:sp>
        <p:nvSpPr>
          <p:cNvPr id="3" name="Text Placeholder 2"/>
          <p:cNvSpPr>
            <a:spLocks noGrp="1"/>
          </p:cNvSpPr>
          <p:nvPr>
            <p:ph type="body" idx="1"/>
          </p:nvPr>
        </p:nvSpPr>
        <p:spPr/>
        <p:txBody>
          <a:bodyPr/>
          <a:lstStyle/>
          <a:p>
            <a:r>
              <a:rPr lang="en-CA" dirty="0" smtClean="0"/>
              <a:t>Overview of AD DS
What Are AD DS Domains?
What Are OUs?
What Is an AD DS Forest?
What Is the AD DS Schema?
What Is New for Windows Server 2012 Active Directory?
What Is New for Windows Server 2012 R2 Active Directory?</a:t>
            </a:r>
            <a:endParaRPr lang="en-CA" dirty="0"/>
          </a:p>
        </p:txBody>
      </p:sp>
    </p:spTree>
    <p:extLst>
      <p:ext uri="{BB962C8B-B14F-4D97-AF65-F5344CB8AC3E}">
        <p14:creationId xmlns:p14="http://schemas.microsoft.com/office/powerpoint/2010/main" val="341660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66d8e2-d667-4923-b250-b8ac5062bc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 of AD DS</a:t>
            </a:r>
            <a:endParaRPr lang="en-CA" dirty="0"/>
          </a:p>
        </p:txBody>
      </p:sp>
      <p:graphicFrame>
        <p:nvGraphicFramePr>
          <p:cNvPr id="4" name="Group 81"/>
          <p:cNvGraphicFramePr>
            <a:graphicFrameLocks/>
          </p:cNvGraphicFramePr>
          <p:nvPr>
            <p:extLst>
              <p:ext uri="{D42A27DB-BD31-4B8C-83A1-F6EECF244321}">
                <p14:modId xmlns:p14="http://schemas.microsoft.com/office/powerpoint/2010/main" val="1985749716"/>
              </p:ext>
            </p:extLst>
          </p:nvPr>
        </p:nvGraphicFramePr>
        <p:xfrm>
          <a:off x="978882" y="1885937"/>
          <a:ext cx="6929441" cy="4154424"/>
        </p:xfrm>
        <a:graphic>
          <a:graphicData uri="http://schemas.openxmlformats.org/drawingml/2006/table">
            <a:tbl>
              <a:tblPr>
                <a:tableStyleId>{5DA37D80-6434-44D0-A028-1B22A696006F}</a:tableStyleId>
              </a:tblPr>
              <a:tblGrid>
                <a:gridCol w="3553180"/>
                <a:gridCol w="3376261"/>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0" i="0" u="none" strike="noStrike" cap="none" normalizeH="0" baseline="0" dirty="0" smtClean="0">
                          <a:ln>
                            <a:noFill/>
                          </a:ln>
                          <a:effectLst/>
                          <a:latin typeface="Segoe UI" pitchFamily="34" charset="0"/>
                          <a:ea typeface="Segoe UI" pitchFamily="34" charset="0"/>
                          <a:cs typeface="Segoe UI" pitchFamily="34" charset="0"/>
                        </a:rPr>
                        <a:t>Logical components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0" i="0" u="none" strike="noStrike" cap="none" normalizeH="0" baseline="0" dirty="0" smtClean="0">
                          <a:ln>
                            <a:noFill/>
                          </a:ln>
                          <a:effectLst/>
                          <a:latin typeface="Segoe UI" pitchFamily="34" charset="0"/>
                          <a:ea typeface="Segoe UI" pitchFamily="34" charset="0"/>
                          <a:cs typeface="Segoe UI" pitchFamily="34" charset="0"/>
                        </a:rPr>
                        <a:t>Physical components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175000">
                <a:tc>
                  <a:txBody>
                    <a:bodyPr/>
                    <a:lstStyle/>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Schema</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Domains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Domain trees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Forests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OUs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Containers</a:t>
                      </a:r>
                    </a:p>
                  </a:txBody>
                  <a:tcPr marT="91440" marB="91440" horzOverflow="overflow"/>
                </a:tc>
                <a:tc>
                  <a:txBody>
                    <a:bodyPr/>
                    <a:lstStyle/>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Domain controllers </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defRPr/>
                      </a:pPr>
                      <a:r>
                        <a:rPr lang="en-US" sz="2400" kern="1200" dirty="0" smtClean="0">
                          <a:solidFill>
                            <a:schemeClr val="tx1"/>
                          </a:solidFill>
                          <a:effectLst/>
                          <a:latin typeface="Segoe UI" pitchFamily="34" charset="0"/>
                          <a:ea typeface="Segoe UI" pitchFamily="34" charset="0"/>
                          <a:cs typeface="Segoe UI" pitchFamily="34" charset="0"/>
                        </a:rPr>
                        <a:t>Data stores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Global catalog servers</a:t>
                      </a:r>
                    </a:p>
                    <a:p>
                      <a:pPr marL="233363" marR="0" lvl="0" indent="-233363" algn="l" defTabSz="914400" rtl="0" eaLnBrk="1" fontAlgn="base" latinLnBrk="0" hangingPunct="1">
                        <a:lnSpc>
                          <a:spcPct val="100000"/>
                        </a:lnSpc>
                        <a:spcBef>
                          <a:spcPts val="600"/>
                        </a:spcBef>
                        <a:spcAft>
                          <a:spcPct val="0"/>
                        </a:spcAft>
                        <a:buClr>
                          <a:schemeClr val="hlink"/>
                        </a:buClr>
                        <a:buSzPct val="90000"/>
                        <a:buFontTx/>
                        <a:buChar char="•"/>
                        <a:tabLst/>
                      </a:pPr>
                      <a:r>
                        <a:rPr lang="en-US" sz="2400" kern="1200" dirty="0" smtClean="0">
                          <a:solidFill>
                            <a:schemeClr val="tx1"/>
                          </a:solidFill>
                          <a:effectLst/>
                          <a:latin typeface="Segoe UI" pitchFamily="34" charset="0"/>
                          <a:ea typeface="Segoe UI" pitchFamily="34" charset="0"/>
                          <a:cs typeface="Segoe UI" pitchFamily="34" charset="0"/>
                        </a:rPr>
                        <a:t>RODCs </a:t>
                      </a:r>
                      <a:endParaRPr kumimoji="0" lang="en-US" sz="2400" u="none" strike="noStrike" cap="none" normalizeH="0" baseline="0" dirty="0" smtClean="0">
                        <a:ln>
                          <a:noFill/>
                        </a:ln>
                        <a:effectLst/>
                        <a:latin typeface="Segoe UI" pitchFamily="34" charset="0"/>
                        <a:ea typeface="Segoe UI" pitchFamily="34" charset="0"/>
                        <a:cs typeface="Segoe UI" pitchFamily="34" charset="0"/>
                      </a:endParaRPr>
                    </a:p>
                    <a:p>
                      <a:pPr marL="233363" marR="0" lvl="0" indent="-233363" algn="l" defTabSz="914400" rtl="0" eaLnBrk="1" fontAlgn="base" latinLnBrk="0" hangingPunct="1">
                        <a:lnSpc>
                          <a:spcPct val="100000"/>
                        </a:lnSpc>
                        <a:spcBef>
                          <a:spcPts val="600"/>
                        </a:spcBef>
                        <a:spcAft>
                          <a:spcPct val="0"/>
                        </a:spcAft>
                        <a:buClr>
                          <a:schemeClr val="hlink"/>
                        </a:buClr>
                        <a:buSzPct val="90000"/>
                        <a:buFontTx/>
                        <a:buNone/>
                        <a:tabLst/>
                      </a:pP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r>
            </a:tbl>
          </a:graphicData>
        </a:graphic>
      </p:graphicFrame>
      <p:sp>
        <p:nvSpPr>
          <p:cNvPr id="5" name="AutoShape 29"/>
          <p:cNvSpPr>
            <a:spLocks noChangeArrowheads="1"/>
          </p:cNvSpPr>
          <p:nvPr/>
        </p:nvSpPr>
        <p:spPr bwMode="auto">
          <a:xfrm>
            <a:off x="342647" y="739659"/>
            <a:ext cx="8399416" cy="1097042"/>
          </a:xfrm>
          <a:prstGeom prst="roundRect">
            <a:avLst>
              <a:gd name="adj" fmla="val 8718"/>
            </a:avLst>
          </a:prstGeom>
          <a:no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800" b="0" dirty="0" smtClean="0">
                <a:latin typeface="Segoe UI" pitchFamily="34" charset="0"/>
                <a:ea typeface="Segoe UI" pitchFamily="34" charset="0"/>
                <a:cs typeface="Segoe UI" pitchFamily="34" charset="0"/>
              </a:rPr>
              <a:t>AD DS is </a:t>
            </a:r>
            <a:r>
              <a:rPr lang="en-US" sz="2800" b="0" dirty="0">
                <a:latin typeface="Segoe UI" pitchFamily="34" charset="0"/>
                <a:ea typeface="Segoe UI" pitchFamily="34" charset="0"/>
                <a:cs typeface="Segoe UI" pitchFamily="34" charset="0"/>
              </a:rPr>
              <a:t>composed of both </a:t>
            </a:r>
            <a:r>
              <a:rPr lang="en-US" sz="2800" b="0" dirty="0" smtClean="0">
                <a:latin typeface="Segoe UI" pitchFamily="34" charset="0"/>
                <a:ea typeface="Segoe UI" pitchFamily="34" charset="0"/>
                <a:cs typeface="Segoe UI" pitchFamily="34" charset="0"/>
              </a:rPr>
              <a:t>logical </a:t>
            </a:r>
            <a:r>
              <a:rPr lang="en-US" sz="2800" b="0" dirty="0">
                <a:latin typeface="Segoe UI" pitchFamily="34" charset="0"/>
                <a:ea typeface="Segoe UI" pitchFamily="34" charset="0"/>
                <a:cs typeface="Segoe UI" pitchFamily="34" charset="0"/>
              </a:rPr>
              <a:t>and </a:t>
            </a:r>
            <a:r>
              <a:rPr lang="en-US" sz="2800" b="0" dirty="0" smtClean="0">
                <a:latin typeface="Segoe UI" pitchFamily="34" charset="0"/>
                <a:ea typeface="Segoe UI" pitchFamily="34" charset="0"/>
                <a:cs typeface="Segoe UI" pitchFamily="34" charset="0"/>
              </a:rPr>
              <a:t>physical components</a:t>
            </a:r>
            <a:endParaRPr lang="en-US" sz="28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522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c778dc-bb23-4c31-9c73-a24a2ff1b0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AD DS Domains?</a:t>
            </a:r>
            <a:endParaRPr lang="en-CA" dirty="0"/>
          </a:p>
        </p:txBody>
      </p:sp>
      <p:sp>
        <p:nvSpPr>
          <p:cNvPr id="4" name="bottom bullets"/>
          <p:cNvSpPr>
            <a:spLocks noChangeArrowheads="1"/>
          </p:cNvSpPr>
          <p:nvPr/>
        </p:nvSpPr>
        <p:spPr bwMode="auto">
          <a:xfrm>
            <a:off x="260117" y="2698609"/>
            <a:ext cx="5447396" cy="3527976"/>
          </a:xfrm>
          <a:prstGeom prst="roundRect">
            <a:avLst>
              <a:gd name="adj" fmla="val 8866"/>
            </a:avLst>
          </a:prstGeom>
          <a:ln>
            <a:headEnd/>
            <a:tailEnd/>
          </a:ln>
        </p:spPr>
        <p:style>
          <a:lnRef idx="2">
            <a:schemeClr val="accent1"/>
          </a:lnRef>
          <a:fillRef idx="1">
            <a:schemeClr val="lt1"/>
          </a:fillRef>
          <a:effectRef idx="0">
            <a:schemeClr val="accent1"/>
          </a:effectRef>
          <a:fontRef idx="minor">
            <a:schemeClr val="dk1"/>
          </a:fontRef>
        </p:style>
        <p:txBody>
          <a:bodyPr tIns="0" numCol="1" spcCol="274320" anchor="t" anchorCtr="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80000" indent="-180000">
              <a:spcAft>
                <a:spcPts val="300"/>
              </a:spcAft>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The </a:t>
            </a:r>
            <a:r>
              <a:rPr lang="en-US" sz="2400" b="0" dirty="0">
                <a:solidFill>
                  <a:srgbClr val="000000"/>
                </a:solidFill>
                <a:latin typeface="Segoe UI" pitchFamily="34" charset="0"/>
                <a:ea typeface="Segoe UI" pitchFamily="34" charset="0"/>
                <a:cs typeface="Segoe UI" pitchFamily="34" charset="0"/>
              </a:rPr>
              <a:t>domain is a replication boundary</a:t>
            </a:r>
          </a:p>
          <a:p>
            <a:pPr marL="180000" indent="-180000">
              <a:spcAft>
                <a:spcPts val="300"/>
              </a:spcAft>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The domain is an administrative center for configuring and managing objects</a:t>
            </a:r>
          </a:p>
          <a:p>
            <a:pPr marL="180000" indent="-180000">
              <a:spcAft>
                <a:spcPts val="300"/>
              </a:spcAft>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Any domain controller can authenticate any sign-in </a:t>
            </a:r>
            <a:endParaRPr lang="en-US" sz="2400" b="0" dirty="0" smtClean="0">
              <a:solidFill>
                <a:srgbClr val="000000"/>
              </a:solidFill>
              <a:latin typeface="Segoe UI" pitchFamily="34" charset="0"/>
              <a:ea typeface="Segoe UI" pitchFamily="34" charset="0"/>
              <a:cs typeface="Segoe UI" pitchFamily="34" charset="0"/>
            </a:endParaRPr>
          </a:p>
          <a:p>
            <a:pPr marL="180000" lvl="1">
              <a:spcAft>
                <a:spcPts val="300"/>
              </a:spcAft>
              <a:buClr>
                <a:srgbClr val="0070C0"/>
              </a:buClr>
              <a:buSzPct val="120000"/>
            </a:pPr>
            <a:r>
              <a:rPr lang="en-US" sz="2400" b="0" dirty="0" smtClean="0">
                <a:solidFill>
                  <a:srgbClr val="000000"/>
                </a:solidFill>
                <a:latin typeface="Segoe UI" pitchFamily="34" charset="0"/>
                <a:ea typeface="Segoe UI" pitchFamily="34" charset="0"/>
                <a:cs typeface="Segoe UI" pitchFamily="34" charset="0"/>
              </a:rPr>
              <a:t>anywhere </a:t>
            </a:r>
            <a:r>
              <a:rPr lang="en-US" sz="2400" b="0" dirty="0">
                <a:solidFill>
                  <a:srgbClr val="000000"/>
                </a:solidFill>
                <a:latin typeface="Segoe UI" pitchFamily="34" charset="0"/>
                <a:ea typeface="Segoe UI" pitchFamily="34" charset="0"/>
                <a:cs typeface="Segoe UI" pitchFamily="34" charset="0"/>
              </a:rPr>
              <a:t>in the </a:t>
            </a:r>
            <a:r>
              <a:rPr lang="en-US" sz="2400" b="0" dirty="0" smtClean="0">
                <a:solidFill>
                  <a:srgbClr val="000000"/>
                </a:solidFill>
                <a:latin typeface="Segoe UI" pitchFamily="34" charset="0"/>
                <a:ea typeface="Segoe UI" pitchFamily="34" charset="0"/>
                <a:cs typeface="Segoe UI" pitchFamily="34" charset="0"/>
              </a:rPr>
              <a:t>domain</a:t>
            </a:r>
          </a:p>
          <a:p>
            <a:pPr marL="180000" indent="-180000">
              <a:spcAft>
                <a:spcPts val="300"/>
              </a:spcAft>
              <a:buClr>
                <a:srgbClr val="0070C0"/>
              </a:buClr>
              <a:buSzPct val="120000"/>
              <a:buFont typeface="Arial" pitchFamily="34" charset="0"/>
              <a:buChar char="•"/>
            </a:pPr>
            <a:r>
              <a:rPr lang="en-CA" sz="2400" b="0" dirty="0">
                <a:solidFill>
                  <a:srgbClr val="000000"/>
                </a:solidFill>
                <a:latin typeface="Segoe UI" pitchFamily="34" charset="0"/>
                <a:ea typeface="Segoe UI" pitchFamily="34" charset="0"/>
                <a:cs typeface="Segoe UI" pitchFamily="34" charset="0"/>
              </a:rPr>
              <a:t>The </a:t>
            </a:r>
            <a:r>
              <a:rPr lang="en-CA" sz="2400" b="0" dirty="0" smtClean="0">
                <a:solidFill>
                  <a:srgbClr val="000000"/>
                </a:solidFill>
                <a:latin typeface="Segoe UI" pitchFamily="34" charset="0"/>
                <a:ea typeface="Segoe UI" pitchFamily="34" charset="0"/>
                <a:cs typeface="Segoe UI" pitchFamily="34" charset="0"/>
              </a:rPr>
              <a:t>domain provides authorization</a:t>
            </a:r>
            <a:endParaRPr lang="en-US" sz="2400" b="0" dirty="0">
              <a:solidFill>
                <a:srgbClr val="000000"/>
              </a:solidFill>
              <a:latin typeface="Segoe UI" pitchFamily="34" charset="0"/>
              <a:ea typeface="Segoe UI" pitchFamily="34" charset="0"/>
              <a:cs typeface="Segoe UI" pitchFamily="34" charset="0"/>
            </a:endParaRPr>
          </a:p>
        </p:txBody>
      </p:sp>
      <p:grpSp>
        <p:nvGrpSpPr>
          <p:cNvPr id="5" name="alt text here  diagram of AD DS" descr="A simple diagram of an AD DS domain (represented by a triangle) which contains users, computers, and groups."/>
          <p:cNvGrpSpPr/>
          <p:nvPr/>
        </p:nvGrpSpPr>
        <p:grpSpPr>
          <a:xfrm>
            <a:off x="5309064" y="2449719"/>
            <a:ext cx="3422982" cy="3323944"/>
            <a:chOff x="5318605" y="2548745"/>
            <a:chExt cx="3422982" cy="3323944"/>
          </a:xfrm>
        </p:grpSpPr>
        <p:sp>
          <p:nvSpPr>
            <p:cNvPr id="6" name="triangle"/>
            <p:cNvSpPr>
              <a:spLocks noChangeAspect="1"/>
            </p:cNvSpPr>
            <p:nvPr/>
          </p:nvSpPr>
          <p:spPr>
            <a:xfrm>
              <a:off x="5318605" y="2548745"/>
              <a:ext cx="3422982" cy="2849531"/>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CA" dirty="0"/>
            </a:p>
          </p:txBody>
        </p:sp>
        <p:sp>
          <p:nvSpPr>
            <p:cNvPr id="7" name="&quot;AD DS"/>
            <p:cNvSpPr>
              <a:spLocks noChangeArrowheads="1"/>
            </p:cNvSpPr>
            <p:nvPr/>
          </p:nvSpPr>
          <p:spPr bwMode="auto">
            <a:xfrm>
              <a:off x="7376637" y="3973510"/>
              <a:ext cx="1056840" cy="362366"/>
            </a:xfrm>
            <a:prstGeom prst="roundRect">
              <a:avLst>
                <a:gd name="adj" fmla="val 5798"/>
              </a:avLst>
            </a:prstGeom>
            <a:solidFill>
              <a:schemeClr val="lt1"/>
            </a:solid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fontAlgn="base">
                <a:spcBef>
                  <a:spcPct val="0"/>
                </a:spcBef>
                <a:spcAft>
                  <a:spcPts val="600"/>
                </a:spcAft>
                <a:buClr>
                  <a:srgbClr val="0070C0"/>
                </a:buClr>
                <a:buSzPct val="120000"/>
              </a:pPr>
              <a:r>
                <a:rPr lang="en-US" sz="2400" b="0" dirty="0" smtClean="0">
                  <a:solidFill>
                    <a:srgbClr val="000000"/>
                  </a:solidFill>
                  <a:latin typeface="Segoe UI" pitchFamily="34" charset="0"/>
                  <a:ea typeface="Segoe UI" pitchFamily="34" charset="0"/>
                  <a:cs typeface="Segoe UI" pitchFamily="34" charset="0"/>
                </a:rPr>
                <a:t>AD DS</a:t>
              </a:r>
              <a:endParaRPr lang="en-US" sz="24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p:txBody>
        </p:sp>
        <p:grpSp>
          <p:nvGrpSpPr>
            <p:cNvPr id="8" name="computers"/>
            <p:cNvGrpSpPr/>
            <p:nvPr/>
          </p:nvGrpSpPr>
          <p:grpSpPr>
            <a:xfrm>
              <a:off x="5537882" y="4545870"/>
              <a:ext cx="1389288" cy="1326819"/>
              <a:chOff x="7662969" y="4596840"/>
              <a:chExt cx="1389288" cy="1326819"/>
            </a:xfrm>
          </p:grpSpPr>
          <p:sp>
            <p:nvSpPr>
              <p:cNvPr id="17" name="&quot;Computers"/>
              <p:cNvSpPr>
                <a:spLocks noChangeArrowheads="1"/>
              </p:cNvSpPr>
              <p:nvPr/>
            </p:nvSpPr>
            <p:spPr bwMode="auto">
              <a:xfrm>
                <a:off x="7662969" y="5561293"/>
                <a:ext cx="1389288"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fontAlgn="base">
                  <a:spcBef>
                    <a:spcPct val="0"/>
                  </a:spcBef>
                  <a:spcAft>
                    <a:spcPts val="600"/>
                  </a:spcAft>
                  <a:buClr>
                    <a:srgbClr val="0070C0"/>
                  </a:buClr>
                  <a:buSzPct val="120000"/>
                </a:pPr>
                <a:r>
                  <a:rPr lang="en-US" sz="2000" b="0" dirty="0" smtClean="0">
                    <a:solidFill>
                      <a:srgbClr val="000000"/>
                    </a:solidFill>
                    <a:latin typeface="Segoe UI" pitchFamily="34" charset="0"/>
                    <a:ea typeface="Segoe UI" pitchFamily="34" charset="0"/>
                    <a:cs typeface="Segoe UI" pitchFamily="34" charset="0"/>
                  </a:rPr>
                  <a:t>Computers</a:t>
                </a:r>
                <a:endParaRPr lang="en-US" sz="2000" b="0" dirty="0">
                  <a:solidFill>
                    <a:srgbClr val="000000"/>
                  </a:solidFill>
                  <a:latin typeface="Segoe UI" pitchFamily="34" charset="0"/>
                  <a:ea typeface="Segoe UI" pitchFamily="34" charset="0"/>
                  <a:cs typeface="Segoe UI" pitchFamily="34" charset="0"/>
                </a:endParaRPr>
              </a:p>
            </p:txBody>
          </p:sp>
          <p:pic>
            <p:nvPicPr>
              <p:cNvPr id="18" name="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1461" y="4626008"/>
                <a:ext cx="528210" cy="923459"/>
              </a:xfrm>
              <a:prstGeom prst="rect">
                <a:avLst/>
              </a:prstGeom>
            </p:spPr>
          </p:pic>
          <p:pic>
            <p:nvPicPr>
              <p:cNvPr id="19" name="folder w documen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6843" y="4596840"/>
                <a:ext cx="409622" cy="543989"/>
              </a:xfrm>
              <a:prstGeom prst="rect">
                <a:avLst/>
              </a:prstGeom>
            </p:spPr>
          </p:pic>
          <p:pic>
            <p:nvPicPr>
              <p:cNvPr id="20" name="lock"/>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2309" y="4961839"/>
                <a:ext cx="441154" cy="591399"/>
              </a:xfrm>
              <a:prstGeom prst="rect">
                <a:avLst/>
              </a:prstGeom>
            </p:spPr>
          </p:pic>
        </p:grpSp>
        <p:grpSp>
          <p:nvGrpSpPr>
            <p:cNvPr id="9" name="users"/>
            <p:cNvGrpSpPr/>
            <p:nvPr/>
          </p:nvGrpSpPr>
          <p:grpSpPr>
            <a:xfrm>
              <a:off x="6596357" y="2718311"/>
              <a:ext cx="920159" cy="1255199"/>
              <a:chOff x="5368956" y="4601713"/>
              <a:chExt cx="920159" cy="1255199"/>
            </a:xfrm>
          </p:grpSpPr>
          <p:sp>
            <p:nvSpPr>
              <p:cNvPr id="14" name="&quot;Users"/>
              <p:cNvSpPr>
                <a:spLocks noChangeArrowheads="1"/>
              </p:cNvSpPr>
              <p:nvPr/>
            </p:nvSpPr>
            <p:spPr bwMode="auto">
              <a:xfrm>
                <a:off x="5368956" y="5494546"/>
                <a:ext cx="661627"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fontAlgn="base">
                  <a:spcBef>
                    <a:spcPct val="0"/>
                  </a:spcBef>
                  <a:spcAft>
                    <a:spcPts val="600"/>
                  </a:spcAft>
                  <a:buClr>
                    <a:srgbClr val="0070C0"/>
                  </a:buClr>
                  <a:buSzPct val="120000"/>
                </a:pPr>
                <a:r>
                  <a:rPr lang="en-US" sz="2000" b="0" dirty="0" smtClean="0">
                    <a:solidFill>
                      <a:srgbClr val="000000"/>
                    </a:solidFill>
                    <a:latin typeface="Segoe UI" pitchFamily="34" charset="0"/>
                    <a:ea typeface="Segoe UI" pitchFamily="34" charset="0"/>
                    <a:cs typeface="Segoe UI" pitchFamily="34" charset="0"/>
                  </a:rPr>
                  <a:t>Users</a:t>
                </a:r>
                <a:endParaRPr lang="en-US" sz="2000" b="0" dirty="0">
                  <a:solidFill>
                    <a:srgbClr val="000000"/>
                  </a:solidFill>
                  <a:latin typeface="Segoe UI" pitchFamily="34" charset="0"/>
                  <a:ea typeface="Segoe UI" pitchFamily="34" charset="0"/>
                  <a:cs typeface="Segoe UI" pitchFamily="34" charset="0"/>
                </a:endParaRPr>
              </a:p>
            </p:txBody>
          </p:sp>
          <p:pic>
            <p:nvPicPr>
              <p:cNvPr id="15" name="workstati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9474" y="4601713"/>
                <a:ext cx="681396" cy="769246"/>
              </a:xfrm>
              <a:prstGeom prst="rect">
                <a:avLst/>
              </a:prstGeom>
            </p:spPr>
          </p:pic>
          <p:pic>
            <p:nvPicPr>
              <p:cNvPr id="16" name="use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72052" y="4768271"/>
                <a:ext cx="517063" cy="816956"/>
              </a:xfrm>
              <a:prstGeom prst="rect">
                <a:avLst/>
              </a:prstGeom>
            </p:spPr>
          </p:pic>
        </p:grpSp>
        <p:grpSp>
          <p:nvGrpSpPr>
            <p:cNvPr id="10" name="groups"/>
            <p:cNvGrpSpPr/>
            <p:nvPr/>
          </p:nvGrpSpPr>
          <p:grpSpPr>
            <a:xfrm>
              <a:off x="7376637" y="4575038"/>
              <a:ext cx="1117188" cy="1297651"/>
              <a:chOff x="6857913" y="2113829"/>
              <a:chExt cx="1117188" cy="1297651"/>
            </a:xfrm>
          </p:grpSpPr>
          <p:sp>
            <p:nvSpPr>
              <p:cNvPr id="11" name="&quot;Gropus"/>
              <p:cNvSpPr>
                <a:spLocks noChangeArrowheads="1"/>
              </p:cNvSpPr>
              <p:nvPr/>
            </p:nvSpPr>
            <p:spPr bwMode="auto">
              <a:xfrm>
                <a:off x="7097479" y="3049114"/>
                <a:ext cx="877622"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fontAlgn="base">
                  <a:spcBef>
                    <a:spcPct val="0"/>
                  </a:spcBef>
                  <a:spcAft>
                    <a:spcPts val="600"/>
                  </a:spcAft>
                  <a:buClr>
                    <a:srgbClr val="0070C0"/>
                  </a:buClr>
                  <a:buSzPct val="120000"/>
                </a:pPr>
                <a:r>
                  <a:rPr lang="en-US" sz="2000" b="0" dirty="0" smtClean="0">
                    <a:solidFill>
                      <a:srgbClr val="000000"/>
                    </a:solidFill>
                    <a:latin typeface="Segoe UI" pitchFamily="34" charset="0"/>
                    <a:ea typeface="Segoe UI" pitchFamily="34" charset="0"/>
                    <a:cs typeface="Segoe UI" pitchFamily="34" charset="0"/>
                  </a:rPr>
                  <a:t>Groups</a:t>
                </a: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p:txBody>
          </p:sp>
          <p:pic>
            <p:nvPicPr>
              <p:cNvPr id="12" name="gropu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3594" y="2113829"/>
                <a:ext cx="542797" cy="720000"/>
              </a:xfrm>
              <a:prstGeom prst="rect">
                <a:avLst/>
              </a:prstGeom>
            </p:spPr>
          </p:pic>
          <p:pic>
            <p:nvPicPr>
              <p:cNvPr id="13" name="grou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57913" y="2393771"/>
                <a:ext cx="542797" cy="720000"/>
              </a:xfrm>
              <a:prstGeom prst="rect">
                <a:avLst/>
              </a:prstGeom>
            </p:spPr>
          </p:pic>
        </p:grpSp>
      </p:grpSp>
      <p:sp>
        <p:nvSpPr>
          <p:cNvPr id="21" name="top bullets"/>
          <p:cNvSpPr>
            <a:spLocks noChangeArrowheads="1"/>
          </p:cNvSpPr>
          <p:nvPr/>
        </p:nvSpPr>
        <p:spPr bwMode="auto">
          <a:xfrm>
            <a:off x="327023" y="825303"/>
            <a:ext cx="8039008" cy="1888295"/>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180000" indent="-180000" fontAlgn="base">
              <a:spcBef>
                <a:spcPct val="0"/>
              </a:spcBef>
              <a:spcAft>
                <a:spcPts val="300"/>
              </a:spcAft>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AD DS requires one or more domain controllers</a:t>
            </a:r>
          </a:p>
          <a:p>
            <a:pPr marL="180000" indent="-180000" fontAlgn="base">
              <a:spcBef>
                <a:spcPct val="0"/>
              </a:spcBef>
              <a:spcAft>
                <a:spcPts val="300"/>
              </a:spcAft>
              <a:buClr>
                <a:srgbClr val="0070C0"/>
              </a:buClr>
              <a:buSzPct val="120000"/>
              <a:buFont typeface="Arial" pitchFamily="34" charset="0"/>
              <a:buChar char="•"/>
            </a:pPr>
            <a:r>
              <a:rPr lang="en-US" sz="2400" b="0" dirty="0" smtClean="0">
                <a:solidFill>
                  <a:srgbClr val="000000"/>
                </a:solidFill>
                <a:latin typeface="Segoe UI" pitchFamily="34" charset="0"/>
                <a:ea typeface="Segoe UI" pitchFamily="34" charset="0"/>
                <a:cs typeface="Segoe UI" pitchFamily="34" charset="0"/>
              </a:rPr>
              <a:t>All domain controllers hold a copy of the domain </a:t>
            </a:r>
            <a:br>
              <a:rPr lang="en-US" sz="2400" b="0" dirty="0" smtClean="0">
                <a:solidFill>
                  <a:srgbClr val="000000"/>
                </a:solidFill>
                <a:latin typeface="Segoe UI" pitchFamily="34" charset="0"/>
                <a:ea typeface="Segoe UI" pitchFamily="34" charset="0"/>
                <a:cs typeface="Segoe UI" pitchFamily="34" charset="0"/>
              </a:rPr>
            </a:br>
            <a:r>
              <a:rPr lang="en-US" sz="2400" b="0" dirty="0" smtClean="0">
                <a:solidFill>
                  <a:srgbClr val="000000"/>
                </a:solidFill>
                <a:latin typeface="Segoe UI" pitchFamily="34" charset="0"/>
                <a:ea typeface="Segoe UI" pitchFamily="34" charset="0"/>
                <a:cs typeface="Segoe UI" pitchFamily="34" charset="0"/>
              </a:rPr>
              <a:t>database, which is continually synchronized</a:t>
            </a:r>
          </a:p>
          <a:p>
            <a:pPr marL="180000" indent="-180000">
              <a:spcAft>
                <a:spcPts val="300"/>
              </a:spcAft>
              <a:buClr>
                <a:srgbClr val="0070C0"/>
              </a:buClr>
              <a:buSzPct val="120000"/>
              <a:buFont typeface="Arial" pitchFamily="34" charset="0"/>
              <a:buChar char="•"/>
            </a:pPr>
            <a:r>
              <a:rPr lang="en-US" sz="2400" b="0" dirty="0">
                <a:solidFill>
                  <a:srgbClr val="000000"/>
                </a:solidFill>
                <a:latin typeface="Segoe UI" pitchFamily="34" charset="0"/>
                <a:ea typeface="Segoe UI" pitchFamily="34" charset="0"/>
                <a:cs typeface="Segoe UI" pitchFamily="34" charset="0"/>
              </a:rPr>
              <a:t>The domain is the context within which user accounts, computer accounts, and groups are </a:t>
            </a:r>
            <a:r>
              <a:rPr lang="en-US" sz="2400" b="0" dirty="0" smtClean="0">
                <a:solidFill>
                  <a:srgbClr val="000000"/>
                </a:solidFill>
                <a:latin typeface="Segoe UI" pitchFamily="34" charset="0"/>
                <a:ea typeface="Segoe UI" pitchFamily="34" charset="0"/>
                <a:cs typeface="Segoe UI" pitchFamily="34" charset="0"/>
              </a:rPr>
              <a:t>created</a:t>
            </a:r>
          </a:p>
          <a:p>
            <a:pPr marL="285750" indent="-285750" fontAlgn="base">
              <a:spcBef>
                <a:spcPct val="0"/>
              </a:spcBef>
              <a:spcAft>
                <a:spcPts val="600"/>
              </a:spcAft>
              <a:buClr>
                <a:srgbClr val="0070C0"/>
              </a:buClr>
              <a:buSzPct val="120000"/>
              <a:buFont typeface="Arial" pitchFamily="34" charset="0"/>
              <a:buChar char="•"/>
            </a:pPr>
            <a:endParaRPr lang="en-US" sz="24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97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832d31d-07bb-4ba1-bbd0-83dea35c6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OUs?</a:t>
            </a:r>
            <a:endParaRPr lang="en-CA" dirty="0"/>
          </a:p>
        </p:txBody>
      </p:sp>
      <p:sp>
        <p:nvSpPr>
          <p:cNvPr id="4" name="Rounded Rectangle 3"/>
          <p:cNvSpPr>
            <a:spLocks noChangeArrowheads="1"/>
          </p:cNvSpPr>
          <p:nvPr/>
        </p:nvSpPr>
        <p:spPr bwMode="auto">
          <a:xfrm>
            <a:off x="301133" y="828529"/>
            <a:ext cx="4678468" cy="3148385"/>
          </a:xfrm>
          <a:prstGeom prst="roundRect">
            <a:avLst>
              <a:gd name="adj" fmla="val 6533"/>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80000" indent="-180000">
              <a:lnSpc>
                <a:spcPct val="90000"/>
              </a:lnSpc>
              <a:spcBef>
                <a:spcPts val="600"/>
              </a:spcBef>
              <a:buClr>
                <a:srgbClr val="006699"/>
              </a:buClr>
              <a:buFontTx/>
              <a:buChar char="•"/>
            </a:pPr>
            <a:r>
              <a:rPr lang="en-US" sz="2400" b="0" dirty="0" smtClean="0">
                <a:latin typeface="Segoe UI" pitchFamily="34" charset="0"/>
                <a:ea typeface="Segoe UI" pitchFamily="34" charset="0"/>
                <a:cs typeface="Segoe UI" pitchFamily="34" charset="0"/>
              </a:rPr>
              <a:t>Containers </a:t>
            </a:r>
            <a:r>
              <a:rPr lang="en-US" sz="2400" b="0" dirty="0">
                <a:latin typeface="Segoe UI" pitchFamily="34" charset="0"/>
                <a:ea typeface="Segoe UI" pitchFamily="34" charset="0"/>
                <a:cs typeface="Segoe UI" pitchFamily="34" charset="0"/>
              </a:rPr>
              <a:t>that </a:t>
            </a:r>
            <a:r>
              <a:rPr lang="en-US" sz="2400" b="0" dirty="0" smtClean="0">
                <a:latin typeface="Segoe UI" pitchFamily="34" charset="0"/>
                <a:ea typeface="Segoe UI" pitchFamily="34" charset="0"/>
                <a:cs typeface="Segoe UI" pitchFamily="34" charset="0"/>
              </a:rPr>
              <a:t>can </a:t>
            </a:r>
            <a:r>
              <a:rPr lang="en-US" sz="2400" b="0" dirty="0">
                <a:latin typeface="Segoe UI" pitchFamily="34" charset="0"/>
                <a:ea typeface="Segoe UI" pitchFamily="34" charset="0"/>
                <a:cs typeface="Segoe UI" pitchFamily="34" charset="0"/>
              </a:rPr>
              <a:t>be used to group objects within a domain</a:t>
            </a:r>
          </a:p>
          <a:p>
            <a:pPr marL="180000" indent="-1800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Create OUs to:</a:t>
            </a:r>
          </a:p>
          <a:p>
            <a:pPr marL="468000" lvl="1" indent="-180000">
              <a:lnSpc>
                <a:spcPct val="90000"/>
              </a:lnSpc>
              <a:spcBef>
                <a:spcPts val="600"/>
              </a:spcBef>
              <a:buClr>
                <a:srgbClr val="006699"/>
              </a:buClr>
              <a:buFontTx/>
              <a:buChar char="•"/>
            </a:pPr>
            <a:r>
              <a:rPr lang="en-US" sz="2200" b="0" dirty="0" smtClean="0">
                <a:latin typeface="Segoe UI" pitchFamily="34" charset="0"/>
                <a:ea typeface="Segoe UI" pitchFamily="34" charset="0"/>
                <a:cs typeface="Segoe UI" pitchFamily="34" charset="0"/>
              </a:rPr>
              <a:t>Configure </a:t>
            </a:r>
            <a:r>
              <a:rPr lang="en-US" sz="2200" b="0" dirty="0">
                <a:latin typeface="Segoe UI" pitchFamily="34" charset="0"/>
                <a:ea typeface="Segoe UI" pitchFamily="34" charset="0"/>
                <a:cs typeface="Segoe UI" pitchFamily="34" charset="0"/>
              </a:rPr>
              <a:t>objects </a:t>
            </a:r>
            <a:r>
              <a:rPr lang="en-US" sz="2200" b="0" dirty="0" smtClean="0">
                <a:latin typeface="Segoe UI" pitchFamily="34" charset="0"/>
                <a:ea typeface="Segoe UI" pitchFamily="34" charset="0"/>
                <a:cs typeface="Segoe UI" pitchFamily="34" charset="0"/>
              </a:rPr>
              <a:t>by assigning GPOs </a:t>
            </a:r>
            <a:endParaRPr lang="en-US" sz="2200" b="0" dirty="0">
              <a:latin typeface="Segoe UI" pitchFamily="34" charset="0"/>
              <a:ea typeface="Segoe UI" pitchFamily="34" charset="0"/>
              <a:cs typeface="Segoe UI" pitchFamily="34" charset="0"/>
            </a:endParaRPr>
          </a:p>
          <a:p>
            <a:pPr marL="468000" lvl="1" indent="-180000">
              <a:lnSpc>
                <a:spcPct val="90000"/>
              </a:lnSpc>
              <a:spcBef>
                <a:spcPts val="600"/>
              </a:spcBef>
              <a:buClr>
                <a:srgbClr val="006699"/>
              </a:buClr>
              <a:buFontTx/>
              <a:buChar char="•"/>
            </a:pPr>
            <a:r>
              <a:rPr lang="en-US" sz="2200" b="0" dirty="0">
                <a:latin typeface="Segoe UI" pitchFamily="34" charset="0"/>
                <a:ea typeface="Segoe UI" pitchFamily="34" charset="0"/>
                <a:cs typeface="Segoe UI" pitchFamily="34" charset="0"/>
              </a:rPr>
              <a:t>Delegate administrative </a:t>
            </a:r>
            <a:r>
              <a:rPr lang="en-US" sz="2200" b="0" dirty="0" smtClean="0">
                <a:latin typeface="Segoe UI" pitchFamily="34" charset="0"/>
                <a:ea typeface="Segoe UI" pitchFamily="34" charset="0"/>
                <a:cs typeface="Segoe UI" pitchFamily="34" charset="0"/>
              </a:rPr>
              <a:t>permissions</a:t>
            </a:r>
            <a:endParaRPr lang="en-US" sz="2200" b="0" dirty="0">
              <a:latin typeface="Segoe UI" pitchFamily="34" charset="0"/>
              <a:ea typeface="Segoe UI" pitchFamily="34" charset="0"/>
              <a:cs typeface="Segoe UI" pitchFamily="34" charset="0"/>
            </a:endParaRPr>
          </a:p>
        </p:txBody>
      </p:sp>
      <p:grpSp>
        <p:nvGrpSpPr>
          <p:cNvPr id="5" name="alt text Group 14" descr="Screen shot of a possible OU structure with several levels of OUs. The structure has both OUs and containers. OUs are represented by a folder with a book on it, and containers are represented by a blank folder."/>
          <p:cNvGrpSpPr/>
          <p:nvPr/>
        </p:nvGrpSpPr>
        <p:grpSpPr>
          <a:xfrm>
            <a:off x="5392563" y="784050"/>
            <a:ext cx="3085231" cy="5512245"/>
            <a:chOff x="5396216" y="825375"/>
            <a:chExt cx="3424256" cy="5902596"/>
          </a:xfrm>
        </p:grpSpPr>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72874" b="18382"/>
            <a:stretch/>
          </p:blipFill>
          <p:spPr bwMode="auto">
            <a:xfrm>
              <a:off x="5396216" y="4666264"/>
              <a:ext cx="3424256" cy="89150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81630"/>
            <a:stretch/>
          </p:blipFill>
          <p:spPr bwMode="auto">
            <a:xfrm>
              <a:off x="5396216" y="825375"/>
              <a:ext cx="3424256" cy="1872967"/>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48222" b="36312"/>
            <a:stretch/>
          </p:blipFill>
          <p:spPr bwMode="auto">
            <a:xfrm>
              <a:off x="5396216" y="3089455"/>
              <a:ext cx="3424256" cy="157680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t="38956" b="57435"/>
            <a:stretch/>
          </p:blipFill>
          <p:spPr bwMode="auto">
            <a:xfrm>
              <a:off x="5396216" y="2721521"/>
              <a:ext cx="3424256" cy="367935"/>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t="87685" b="838"/>
            <a:stretch/>
          </p:blipFill>
          <p:spPr bwMode="auto">
            <a:xfrm>
              <a:off x="5396216" y="5557768"/>
              <a:ext cx="3424256" cy="1170203"/>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pic>
      </p:grpSp>
      <p:sp>
        <p:nvSpPr>
          <p:cNvPr id="11" name="TextBox 1"/>
          <p:cNvSpPr txBox="1"/>
          <p:nvPr/>
        </p:nvSpPr>
        <p:spPr>
          <a:xfrm>
            <a:off x="953492" y="4246109"/>
            <a:ext cx="3750734" cy="7571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r">
              <a:lnSpc>
                <a:spcPct val="90000"/>
              </a:lnSpc>
              <a:spcBef>
                <a:spcPct val="40000"/>
              </a:spcBef>
              <a:buClr>
                <a:srgbClr val="006699"/>
              </a:buClr>
            </a:pPr>
            <a:r>
              <a:rPr lang="en-US" sz="2400" b="0" dirty="0">
                <a:latin typeface="Segoe UI" pitchFamily="34" charset="0"/>
                <a:ea typeface="Segoe UI" pitchFamily="34" charset="0"/>
                <a:cs typeface="Segoe UI" pitchFamily="34" charset="0"/>
              </a:rPr>
              <a:t>OUs are </a:t>
            </a:r>
            <a:r>
              <a:rPr lang="en-CA" sz="2400" b="0" dirty="0">
                <a:latin typeface="Segoe UI" pitchFamily="34" charset="0"/>
                <a:ea typeface="Segoe UI" pitchFamily="34" charset="0"/>
                <a:cs typeface="Segoe UI" pitchFamily="34" charset="0"/>
              </a:rPr>
              <a:t>represented by a folder with a </a:t>
            </a:r>
            <a:r>
              <a:rPr lang="en-CA" sz="2400" b="0" dirty="0" smtClean="0">
                <a:latin typeface="Segoe UI" pitchFamily="34" charset="0"/>
                <a:ea typeface="Segoe UI" pitchFamily="34" charset="0"/>
                <a:cs typeface="Segoe UI" pitchFamily="34" charset="0"/>
              </a:rPr>
              <a:t>book </a:t>
            </a:r>
            <a:r>
              <a:rPr lang="en-CA" sz="2400" b="0" dirty="0">
                <a:latin typeface="Segoe UI" pitchFamily="34" charset="0"/>
                <a:ea typeface="Segoe UI" pitchFamily="34" charset="0"/>
                <a:cs typeface="Segoe UI" pitchFamily="34" charset="0"/>
              </a:rPr>
              <a:t>on </a:t>
            </a:r>
            <a:r>
              <a:rPr lang="en-CA" sz="2400" b="0" dirty="0" smtClean="0">
                <a:latin typeface="Segoe UI" pitchFamily="34" charset="0"/>
                <a:ea typeface="Segoe UI" pitchFamily="34" charset="0"/>
                <a:cs typeface="Segoe UI" pitchFamily="34" charset="0"/>
              </a:rPr>
              <a:t>it</a:t>
            </a:r>
            <a:endParaRPr lang="en-US" sz="2400" b="0" dirty="0" smtClean="0">
              <a:latin typeface="Segoe UI" pitchFamily="34" charset="0"/>
              <a:ea typeface="Segoe UI" pitchFamily="34" charset="0"/>
              <a:cs typeface="Segoe UI" pitchFamily="34" charset="0"/>
            </a:endParaRPr>
          </a:p>
        </p:txBody>
      </p:sp>
      <p:sp>
        <p:nvSpPr>
          <p:cNvPr id="12" name="TextBox 9"/>
          <p:cNvSpPr txBox="1"/>
          <p:nvPr/>
        </p:nvSpPr>
        <p:spPr>
          <a:xfrm>
            <a:off x="716014" y="5146143"/>
            <a:ext cx="3848705" cy="7571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90000"/>
              </a:lnSpc>
              <a:spcBef>
                <a:spcPct val="40000"/>
              </a:spcBef>
              <a:buClr>
                <a:srgbClr val="006699"/>
              </a:buClr>
            </a:pPr>
            <a:r>
              <a:rPr lang="en-US" sz="2400" b="0" dirty="0" smtClean="0">
                <a:latin typeface="Segoe UI" pitchFamily="34" charset="0"/>
                <a:ea typeface="Segoe UI" pitchFamily="34" charset="0"/>
                <a:cs typeface="Segoe UI" pitchFamily="34" charset="0"/>
              </a:rPr>
              <a:t>Containers are </a:t>
            </a:r>
            <a:r>
              <a:rPr lang="en-CA" sz="2400" b="0" dirty="0" smtClean="0">
                <a:latin typeface="Segoe UI" pitchFamily="34" charset="0"/>
                <a:ea typeface="Segoe UI" pitchFamily="34" charset="0"/>
                <a:cs typeface="Segoe UI" pitchFamily="34" charset="0"/>
              </a:rPr>
              <a:t>represented </a:t>
            </a:r>
            <a:r>
              <a:rPr lang="en-CA" sz="2400" b="0" dirty="0">
                <a:latin typeface="Segoe UI" pitchFamily="34" charset="0"/>
                <a:ea typeface="Segoe UI" pitchFamily="34" charset="0"/>
                <a:cs typeface="Segoe UI" pitchFamily="34" charset="0"/>
              </a:rPr>
              <a:t>by a blank </a:t>
            </a:r>
            <a:r>
              <a:rPr lang="en-CA" sz="2400" b="0" dirty="0" smtClean="0">
                <a:latin typeface="Segoe UI" pitchFamily="34" charset="0"/>
                <a:ea typeface="Segoe UI" pitchFamily="34" charset="0"/>
                <a:cs typeface="Segoe UI" pitchFamily="34" charset="0"/>
              </a:rPr>
              <a:t>folder</a:t>
            </a:r>
            <a:endParaRPr lang="en-CA" sz="2400" b="0" dirty="0">
              <a:latin typeface="Segoe UI" pitchFamily="34" charset="0"/>
              <a:ea typeface="Segoe UI" pitchFamily="34" charset="0"/>
              <a:cs typeface="Segoe UI" pitchFamily="34" charset="0"/>
            </a:endParaRPr>
          </a:p>
        </p:txBody>
      </p:sp>
      <p:cxnSp>
        <p:nvCxnSpPr>
          <p:cNvPr id="13" name="Straight Arrow Connector 12"/>
          <p:cNvCxnSpPr/>
          <p:nvPr/>
        </p:nvCxnSpPr>
        <p:spPr bwMode="auto">
          <a:xfrm flipV="1">
            <a:off x="4704226" y="3438146"/>
            <a:ext cx="1083926" cy="932789"/>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a:off x="4564719" y="5646057"/>
            <a:ext cx="1206015" cy="481868"/>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1865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04c9f98-d43c-405c-8c97-72715e7924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AD DS Forest?</a:t>
            </a:r>
            <a:endParaRPr lang="en-CA" dirty="0"/>
          </a:p>
        </p:txBody>
      </p:sp>
      <p:grpSp>
        <p:nvGrpSpPr>
          <p:cNvPr id="4" name="alt text - everything in this one large group" descr="A diagram of a forest root domain named adatum.com, with a child domain named atl.adatum.com and a second domain tree named fabrikam.com."/>
          <p:cNvGrpSpPr/>
          <p:nvPr/>
        </p:nvGrpSpPr>
        <p:grpSpPr>
          <a:xfrm>
            <a:off x="373385" y="1058219"/>
            <a:ext cx="7732353" cy="5143563"/>
            <a:chOff x="373385" y="1058219"/>
            <a:chExt cx="7732353" cy="5143563"/>
          </a:xfrm>
        </p:grpSpPr>
        <p:grpSp>
          <p:nvGrpSpPr>
            <p:cNvPr id="5" name="Group 4"/>
            <p:cNvGrpSpPr/>
            <p:nvPr/>
          </p:nvGrpSpPr>
          <p:grpSpPr>
            <a:xfrm>
              <a:off x="3203643" y="1904999"/>
              <a:ext cx="1431426" cy="784141"/>
              <a:chOff x="3203643" y="1904999"/>
              <a:chExt cx="1431426" cy="784141"/>
            </a:xfrm>
          </p:grpSpPr>
          <p:sp>
            <p:nvSpPr>
              <p:cNvPr id="31" name="arrow"/>
              <p:cNvSpPr>
                <a:spLocks noChangeShapeType="1"/>
              </p:cNvSpPr>
              <p:nvPr/>
            </p:nvSpPr>
            <p:spPr bwMode="auto">
              <a:xfrm flipV="1">
                <a:off x="3236980" y="2065519"/>
                <a:ext cx="1398089" cy="623621"/>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32" name="arrow"/>
              <p:cNvSpPr>
                <a:spLocks noChangeShapeType="1"/>
              </p:cNvSpPr>
              <p:nvPr/>
            </p:nvSpPr>
            <p:spPr bwMode="auto">
              <a:xfrm flipV="1">
                <a:off x="3203643" y="1904999"/>
                <a:ext cx="1431426" cy="631741"/>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grpSp>
          <p:nvGrpSpPr>
            <p:cNvPr id="6" name="Group 5"/>
            <p:cNvGrpSpPr/>
            <p:nvPr/>
          </p:nvGrpSpPr>
          <p:grpSpPr>
            <a:xfrm>
              <a:off x="5359351" y="3188526"/>
              <a:ext cx="737375" cy="940958"/>
              <a:chOff x="5359351" y="3188526"/>
              <a:chExt cx="737375" cy="940958"/>
            </a:xfrm>
          </p:grpSpPr>
          <p:sp>
            <p:nvSpPr>
              <p:cNvPr id="29" name="arrow"/>
              <p:cNvSpPr>
                <a:spLocks noChangeAspect="1" noChangeShapeType="1"/>
              </p:cNvSpPr>
              <p:nvPr/>
            </p:nvSpPr>
            <p:spPr bwMode="auto">
              <a:xfrm flipH="1" flipV="1">
                <a:off x="5628413" y="3188526"/>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sp>
            <p:nvSpPr>
              <p:cNvPr id="30" name="arrow"/>
              <p:cNvSpPr>
                <a:spLocks noChangeAspect="1" noChangeShapeType="1"/>
              </p:cNvSpPr>
              <p:nvPr/>
            </p:nvSpPr>
            <p:spPr bwMode="auto">
              <a:xfrm flipH="1" flipV="1">
                <a:off x="5359351" y="3265884"/>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latin typeface="Segoe UI" pitchFamily="34" charset="0"/>
                  <a:ea typeface="Segoe UI" pitchFamily="34" charset="0"/>
                  <a:cs typeface="Segoe UI" pitchFamily="34" charset="0"/>
                </a:endParaRPr>
              </a:p>
            </p:txBody>
          </p:sp>
        </p:grpSp>
        <p:grpSp>
          <p:nvGrpSpPr>
            <p:cNvPr id="7" name="Tree Root Domain"/>
            <p:cNvGrpSpPr/>
            <p:nvPr/>
          </p:nvGrpSpPr>
          <p:grpSpPr>
            <a:xfrm>
              <a:off x="373385" y="2057400"/>
              <a:ext cx="3288059" cy="2256575"/>
              <a:chOff x="373385" y="2057400"/>
              <a:chExt cx="3288059" cy="2256575"/>
            </a:xfrm>
          </p:grpSpPr>
          <p:sp>
            <p:nvSpPr>
              <p:cNvPr id="23" name="Text Box 12"/>
              <p:cNvSpPr txBox="1">
                <a:spLocks noChangeArrowheads="1"/>
              </p:cNvSpPr>
              <p:nvPr/>
            </p:nvSpPr>
            <p:spPr bwMode="auto">
              <a:xfrm>
                <a:off x="373385" y="2436659"/>
                <a:ext cx="1694053"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a:latin typeface="Segoe UI" pitchFamily="34" charset="0"/>
                    <a:ea typeface="Segoe UI" pitchFamily="34" charset="0"/>
                    <a:cs typeface="Segoe UI" pitchFamily="34" charset="0"/>
                  </a:rPr>
                  <a:t>Tree </a:t>
                </a:r>
                <a:r>
                  <a:rPr lang="en-US" sz="2800" b="0" dirty="0" smtClean="0">
                    <a:latin typeface="Segoe UI" pitchFamily="34" charset="0"/>
                    <a:ea typeface="Segoe UI" pitchFamily="34" charset="0"/>
                    <a:cs typeface="Segoe UI" pitchFamily="34" charset="0"/>
                  </a:rPr>
                  <a:t>root </a:t>
                </a:r>
                <a:endParaRPr lang="en-US" sz="2800" b="0" dirty="0">
                  <a:latin typeface="Segoe UI" pitchFamily="34" charset="0"/>
                  <a:ea typeface="Segoe UI" pitchFamily="34" charset="0"/>
                  <a:cs typeface="Segoe UI" pitchFamily="34" charset="0"/>
                </a:endParaRPr>
              </a:p>
              <a:p>
                <a:pPr eaLnBrk="1" hangingPunct="1"/>
                <a:r>
                  <a:rPr lang="en-US" sz="2800" b="0" dirty="0" smtClean="0">
                    <a:latin typeface="Segoe UI" pitchFamily="34" charset="0"/>
                    <a:ea typeface="Segoe UI" pitchFamily="34" charset="0"/>
                    <a:cs typeface="Segoe UI" pitchFamily="34" charset="0"/>
                  </a:rPr>
                  <a:t>domain</a:t>
                </a:r>
                <a:endParaRPr lang="en-US" sz="2800" b="0" dirty="0">
                  <a:latin typeface="Segoe UI" pitchFamily="34" charset="0"/>
                  <a:ea typeface="Segoe UI" pitchFamily="34" charset="0"/>
                  <a:cs typeface="Segoe UI" pitchFamily="34" charset="0"/>
                </a:endParaRPr>
              </a:p>
            </p:txBody>
          </p:sp>
          <p:sp>
            <p:nvSpPr>
              <p:cNvPr id="24" name="Text Box 39"/>
              <p:cNvSpPr txBox="1">
                <a:spLocks noChangeArrowheads="1"/>
              </p:cNvSpPr>
              <p:nvPr/>
            </p:nvSpPr>
            <p:spPr bwMode="auto">
              <a:xfrm>
                <a:off x="1325548" y="3827688"/>
                <a:ext cx="233589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smtClean="0">
                    <a:latin typeface="Segoe UI" pitchFamily="34" charset="0"/>
                    <a:ea typeface="Segoe UI" pitchFamily="34" charset="0"/>
                    <a:cs typeface="Segoe UI" pitchFamily="34" charset="0"/>
                  </a:rPr>
                  <a:t>fabrikam.com</a:t>
                </a:r>
                <a:endParaRPr lang="en-US" sz="2800" b="0" dirty="0">
                  <a:latin typeface="Segoe UI" pitchFamily="34" charset="0"/>
                  <a:ea typeface="Segoe UI" pitchFamily="34" charset="0"/>
                  <a:cs typeface="Segoe UI" pitchFamily="34" charset="0"/>
                </a:endParaRPr>
              </a:p>
            </p:txBody>
          </p:sp>
          <p:sp>
            <p:nvSpPr>
              <p:cNvPr id="25" name="triangle"/>
              <p:cNvSpPr>
                <a:spLocks noChangeArrowheads="1"/>
              </p:cNvSpPr>
              <p:nvPr/>
            </p:nvSpPr>
            <p:spPr bwMode="auto">
              <a:xfrm>
                <a:off x="1560310" y="2057400"/>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8270" y="2332621"/>
                <a:ext cx="420261" cy="745291"/>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1427" y="2359595"/>
                <a:ext cx="365271" cy="593781"/>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2537" y="2705267"/>
                <a:ext cx="482531" cy="511834"/>
              </a:xfrm>
              <a:prstGeom prst="rect">
                <a:avLst/>
              </a:prstGeom>
            </p:spPr>
          </p:pic>
        </p:grpSp>
        <p:grpSp>
          <p:nvGrpSpPr>
            <p:cNvPr id="8" name="Child Domain"/>
            <p:cNvGrpSpPr/>
            <p:nvPr/>
          </p:nvGrpSpPr>
          <p:grpSpPr>
            <a:xfrm>
              <a:off x="5283005" y="3443817"/>
              <a:ext cx="2629246" cy="2757965"/>
              <a:chOff x="5283005" y="3443817"/>
              <a:chExt cx="2629246" cy="2757965"/>
            </a:xfrm>
          </p:grpSpPr>
          <p:sp>
            <p:nvSpPr>
              <p:cNvPr id="16" name="c atl.adatum.com"/>
              <p:cNvSpPr txBox="1">
                <a:spLocks noChangeArrowheads="1"/>
              </p:cNvSpPr>
              <p:nvPr/>
            </p:nvSpPr>
            <p:spPr bwMode="auto">
              <a:xfrm>
                <a:off x="5283005" y="5230457"/>
                <a:ext cx="262924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a:latin typeface="Segoe UI" pitchFamily="34" charset="0"/>
                    <a:ea typeface="Segoe UI" pitchFamily="34" charset="0"/>
                    <a:cs typeface="Segoe UI" pitchFamily="34" charset="0"/>
                  </a:rPr>
                  <a:t>a</a:t>
                </a:r>
                <a:r>
                  <a:rPr lang="en-US" sz="2800" b="0" dirty="0" smtClean="0">
                    <a:latin typeface="Segoe UI" pitchFamily="34" charset="0"/>
                    <a:ea typeface="Segoe UI" pitchFamily="34" charset="0"/>
                    <a:cs typeface="Segoe UI" pitchFamily="34" charset="0"/>
                  </a:rPr>
                  <a:t>tl.adatum.com</a:t>
                </a:r>
                <a:endParaRPr lang="en-US" sz="2800" b="0" dirty="0">
                  <a:latin typeface="Segoe UI" pitchFamily="34" charset="0"/>
                  <a:ea typeface="Segoe UI" pitchFamily="34" charset="0"/>
                  <a:cs typeface="Segoe UI" pitchFamily="34" charset="0"/>
                </a:endParaRPr>
              </a:p>
            </p:txBody>
          </p:sp>
          <p:sp>
            <p:nvSpPr>
              <p:cNvPr id="17" name="c triangle"/>
              <p:cNvSpPr>
                <a:spLocks noChangeArrowheads="1"/>
              </p:cNvSpPr>
              <p:nvPr/>
            </p:nvSpPr>
            <p:spPr bwMode="auto">
              <a:xfrm>
                <a:off x="5567979" y="3443817"/>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8" name="c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5939" y="3719038"/>
                <a:ext cx="420261" cy="745291"/>
              </a:xfrm>
              <a:prstGeom prst="rect">
                <a:avLst/>
              </a:prstGeom>
            </p:spPr>
          </p:pic>
          <p:pic>
            <p:nvPicPr>
              <p:cNvPr id="19" name="c dateab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9096" y="3746012"/>
                <a:ext cx="365271" cy="593781"/>
              </a:xfrm>
              <a:prstGeom prst="rect">
                <a:avLst/>
              </a:prstGeom>
            </p:spPr>
          </p:pic>
          <p:pic>
            <p:nvPicPr>
              <p:cNvPr id="20" name="c folde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3997" y="4476606"/>
                <a:ext cx="640074" cy="630287"/>
              </a:xfrm>
              <a:prstGeom prst="rect">
                <a:avLst/>
              </a:prstGeom>
            </p:spPr>
          </p:pic>
          <p:pic>
            <p:nvPicPr>
              <p:cNvPr id="21" name="c lock"/>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3571" y="4546038"/>
                <a:ext cx="515518" cy="714755"/>
              </a:xfrm>
              <a:prstGeom prst="rect">
                <a:avLst/>
              </a:prstGeom>
            </p:spPr>
          </p:pic>
          <p:sp>
            <p:nvSpPr>
              <p:cNvPr id="22" name="&quot;child domain &quot;"/>
              <p:cNvSpPr txBox="1">
                <a:spLocks noChangeArrowheads="1"/>
              </p:cNvSpPr>
              <p:nvPr/>
            </p:nvSpPr>
            <p:spPr bwMode="auto">
              <a:xfrm>
                <a:off x="5358559" y="5715495"/>
                <a:ext cx="2435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smtClean="0">
                    <a:latin typeface="Segoe UI" pitchFamily="34" charset="0"/>
                    <a:ea typeface="Segoe UI" pitchFamily="34" charset="0"/>
                    <a:cs typeface="Segoe UI" pitchFamily="34" charset="0"/>
                  </a:rPr>
                  <a:t>Child domain </a:t>
                </a:r>
                <a:endParaRPr lang="en-US" sz="2800" b="0" dirty="0">
                  <a:latin typeface="Segoe UI" pitchFamily="34" charset="0"/>
                  <a:ea typeface="Segoe UI" pitchFamily="34" charset="0"/>
                  <a:cs typeface="Segoe UI" pitchFamily="34" charset="0"/>
                </a:endParaRPr>
              </a:p>
            </p:txBody>
          </p:sp>
        </p:grpSp>
        <p:grpSp>
          <p:nvGrpSpPr>
            <p:cNvPr id="9" name="Forest Root Domain"/>
            <p:cNvGrpSpPr/>
            <p:nvPr/>
          </p:nvGrpSpPr>
          <p:grpSpPr>
            <a:xfrm>
              <a:off x="4381888" y="1058219"/>
              <a:ext cx="3723850" cy="2213051"/>
              <a:chOff x="4381888" y="1058219"/>
              <a:chExt cx="3723850" cy="2213051"/>
            </a:xfrm>
          </p:grpSpPr>
          <p:sp>
            <p:nvSpPr>
              <p:cNvPr id="10" name="b triangle"/>
              <p:cNvSpPr>
                <a:spLocks noChangeArrowheads="1"/>
              </p:cNvSpPr>
              <p:nvPr/>
            </p:nvSpPr>
            <p:spPr bwMode="auto">
              <a:xfrm>
                <a:off x="4381888" y="1058219"/>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CA" sz="1600" b="1" i="0" u="none" strike="noStrike" kern="0" cap="none" spc="0" normalizeH="0" baseline="0" noProof="0" dirty="0">
                  <a:ln>
                    <a:noFill/>
                  </a:ln>
                  <a:solidFill>
                    <a:srgbClr val="000000"/>
                  </a:solidFill>
                  <a:effectLst/>
                  <a:uLnTx/>
                  <a:uFillTx/>
                  <a:latin typeface="Segoe UI" pitchFamily="34" charset="0"/>
                  <a:ea typeface="Segoe UI" pitchFamily="34" charset="0"/>
                  <a:cs typeface="Segoe UI" pitchFamily="34" charset="0"/>
                </a:endParaRPr>
              </a:p>
            </p:txBody>
          </p:sp>
          <p:pic>
            <p:nvPicPr>
              <p:cNvPr id="11" nam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848" y="1333440"/>
                <a:ext cx="420261" cy="745291"/>
              </a:xfrm>
              <a:prstGeom prst="rect">
                <a:avLst/>
              </a:prstGeom>
            </p:spPr>
          </p:pic>
          <p:sp>
            <p:nvSpPr>
              <p:cNvPr id="12" name="b  &quot;adatum.com&quot;"/>
              <p:cNvSpPr txBox="1">
                <a:spLocks noChangeArrowheads="1"/>
              </p:cNvSpPr>
              <p:nvPr/>
            </p:nvSpPr>
            <p:spPr bwMode="auto">
              <a:xfrm>
                <a:off x="4401014" y="2784983"/>
                <a:ext cx="215956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smtClean="0">
                    <a:latin typeface="Segoe UI" pitchFamily="34" charset="0"/>
                    <a:ea typeface="Segoe UI" pitchFamily="34" charset="0"/>
                    <a:cs typeface="Segoe UI" pitchFamily="34" charset="0"/>
                  </a:rPr>
                  <a:t>adatum.com</a:t>
                </a:r>
                <a:endParaRPr lang="en-US" sz="2800" b="0" dirty="0">
                  <a:latin typeface="Segoe UI" pitchFamily="34" charset="0"/>
                  <a:ea typeface="Segoe UI" pitchFamily="34" charset="0"/>
                  <a:cs typeface="Segoe UI" pitchFamily="34" charset="0"/>
                </a:endParaRPr>
              </a:p>
            </p:txBody>
          </p:sp>
          <p:pic>
            <p:nvPicPr>
              <p:cNvPr id="13" name="b 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3005" y="1360414"/>
                <a:ext cx="365271" cy="593781"/>
              </a:xfrm>
              <a:prstGeom prst="rect">
                <a:avLst/>
              </a:prstGeom>
            </p:spPr>
          </p:pic>
          <p:pic>
            <p:nvPicPr>
              <p:cNvPr id="14" name="b data cube"/>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4115" y="1706086"/>
                <a:ext cx="482531" cy="511834"/>
              </a:xfrm>
              <a:prstGeom prst="rect">
                <a:avLst/>
              </a:prstGeom>
            </p:spPr>
          </p:pic>
          <p:sp>
            <p:nvSpPr>
              <p:cNvPr id="15" name="b &quot;Forest Root &quot;"/>
              <p:cNvSpPr txBox="1">
                <a:spLocks noChangeArrowheads="1"/>
              </p:cNvSpPr>
              <p:nvPr/>
            </p:nvSpPr>
            <p:spPr bwMode="auto">
              <a:xfrm>
                <a:off x="6096726" y="1577664"/>
                <a:ext cx="2009012"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800" b="0" dirty="0">
                    <a:latin typeface="Segoe UI" pitchFamily="34" charset="0"/>
                    <a:ea typeface="Segoe UI" pitchFamily="34" charset="0"/>
                    <a:cs typeface="Segoe UI" pitchFamily="34" charset="0"/>
                  </a:rPr>
                  <a:t>Forest </a:t>
                </a:r>
                <a:r>
                  <a:rPr lang="en-US" sz="2800" b="0" dirty="0" smtClean="0">
                    <a:latin typeface="Segoe UI" pitchFamily="34" charset="0"/>
                    <a:ea typeface="Segoe UI" pitchFamily="34" charset="0"/>
                    <a:cs typeface="Segoe UI" pitchFamily="34" charset="0"/>
                  </a:rPr>
                  <a:t>root </a:t>
                </a:r>
                <a:endParaRPr lang="en-US" sz="2800" b="0" dirty="0">
                  <a:latin typeface="Segoe UI" pitchFamily="34" charset="0"/>
                  <a:ea typeface="Segoe UI" pitchFamily="34" charset="0"/>
                  <a:cs typeface="Segoe UI" pitchFamily="34" charset="0"/>
                </a:endParaRPr>
              </a:p>
              <a:p>
                <a:pPr eaLnBrk="1" hangingPunct="1"/>
                <a:r>
                  <a:rPr lang="en-US" sz="2800" b="0" dirty="0" smtClean="0">
                    <a:latin typeface="Segoe UI" pitchFamily="34" charset="0"/>
                    <a:ea typeface="Segoe UI" pitchFamily="34" charset="0"/>
                    <a:cs typeface="Segoe UI" pitchFamily="34" charset="0"/>
                  </a:rPr>
                  <a:t>domain</a:t>
                </a:r>
                <a:endParaRPr lang="en-US" sz="2800" b="0" dirty="0">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407608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818e18f-0a98-4179-9402-69fa22e691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the AD DS Schema?</a:t>
            </a:r>
            <a:endParaRPr lang="en-CA" dirty="0"/>
          </a:p>
        </p:txBody>
      </p:sp>
      <p:pic>
        <p:nvPicPr>
          <p:cNvPr id="4" name="alt text here Picture 3" descr="An illustration of the relationships between the schema objects, classes, and attributes that define the objects within AD 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0" y="1804525"/>
            <a:ext cx="8249306" cy="428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a:spLocks noChangeArrowheads="1"/>
          </p:cNvSpPr>
          <p:nvPr/>
        </p:nvSpPr>
        <p:spPr bwMode="auto">
          <a:xfrm>
            <a:off x="356049" y="1037432"/>
            <a:ext cx="8353509" cy="433460"/>
          </a:xfrm>
          <a:prstGeom prst="roundRect">
            <a:avLst>
              <a:gd name="adj" fmla="val 6533"/>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600"/>
              </a:spcBef>
              <a:buClr>
                <a:srgbClr val="006699"/>
              </a:buClr>
            </a:pPr>
            <a:r>
              <a:rPr lang="en-US" sz="2400" b="0" dirty="0" smtClean="0">
                <a:latin typeface="Segoe UI" pitchFamily="34" charset="0"/>
                <a:ea typeface="Segoe UI" pitchFamily="34" charset="0"/>
                <a:cs typeface="Segoe UI" pitchFamily="34" charset="0"/>
              </a:rPr>
              <a:t>The schema defines the objects that can be stored in AD DS</a:t>
            </a:r>
            <a:endParaRPr lang="en-US" sz="22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528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896b5cb-5330-457e-a2b3-039bac651a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New for Windows Server 2012 Active Directory?</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Windows Server 2012 </a:t>
            </a:r>
            <a:r>
              <a:rPr lang="en-CA" dirty="0" smtClean="0"/>
              <a:t>AD, </a:t>
            </a:r>
            <a:r>
              <a:rPr lang="en-CA" dirty="0"/>
              <a:t>it is easier to</a:t>
            </a:r>
          </a:p>
          <a:p>
            <a:r>
              <a:rPr lang="en-CA" sz="2400" dirty="0" smtClean="0"/>
              <a:t>Detect </a:t>
            </a:r>
            <a:r>
              <a:rPr lang="en-CA" sz="2400" dirty="0"/>
              <a:t>events such as a snapshot rollback</a:t>
            </a:r>
          </a:p>
          <a:p>
            <a:r>
              <a:rPr lang="en-CA" sz="2400" dirty="0"/>
              <a:t>Install and configure cloned virtual </a:t>
            </a:r>
            <a:r>
              <a:rPr lang="en-CA" sz="2400" dirty="0" smtClean="0"/>
              <a:t>machines</a:t>
            </a:r>
            <a:endParaRPr lang="en-CA" sz="2400" dirty="0"/>
          </a:p>
          <a:p>
            <a:r>
              <a:rPr lang="en-CA" sz="2400" dirty="0"/>
              <a:t>Prepare the system before installing or upgrading domain controllers</a:t>
            </a:r>
          </a:p>
          <a:p>
            <a:r>
              <a:rPr lang="en-CA" sz="2400" dirty="0"/>
              <a:t>Use Windows PowerShell scripts to automate multiple AD </a:t>
            </a:r>
            <a:r>
              <a:rPr lang="en-CA" sz="2400" dirty="0" smtClean="0"/>
              <a:t>DS </a:t>
            </a:r>
            <a:r>
              <a:rPr lang="en-CA" sz="2400" dirty="0"/>
              <a:t>installations</a:t>
            </a:r>
          </a:p>
          <a:p>
            <a:r>
              <a:rPr lang="en-CA" sz="2400" dirty="0"/>
              <a:t>Control who can access resources </a:t>
            </a:r>
          </a:p>
          <a:p>
            <a:r>
              <a:rPr lang="en-CA" sz="2400" dirty="0" smtClean="0"/>
              <a:t>Recover </a:t>
            </a:r>
            <a:r>
              <a:rPr lang="en-CA" sz="2400" dirty="0"/>
              <a:t>objects from the Active Directory Recycle Bin</a:t>
            </a:r>
          </a:p>
          <a:p>
            <a:r>
              <a:rPr lang="en-CA" sz="2400" dirty="0"/>
              <a:t>Use and manage the RID pool</a:t>
            </a:r>
          </a:p>
          <a:p>
            <a:r>
              <a:rPr lang="en-CA" sz="2400" dirty="0"/>
              <a:t>Defer index creation </a:t>
            </a:r>
          </a:p>
          <a:p>
            <a:endParaRPr lang="en-US" dirty="0"/>
          </a:p>
        </p:txBody>
      </p:sp>
    </p:spTree>
    <p:extLst>
      <p:ext uri="{BB962C8B-B14F-4D97-AF65-F5344CB8AC3E}">
        <p14:creationId xmlns:p14="http://schemas.microsoft.com/office/powerpoint/2010/main" val="3726759002"/>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99</TotalTime>
  <Words>3106</Words>
  <Application>Microsoft Office PowerPoint</Application>
  <PresentationFormat>On-screen Show (4:3)</PresentationFormat>
  <Paragraphs>439</Paragraphs>
  <Slides>29</Slides>
  <Notes>29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Segoe Light</vt:lpstr>
      <vt:lpstr>Calibri</vt:lpstr>
      <vt:lpstr>Wingdings</vt:lpstr>
      <vt:lpstr>Symbol</vt:lpstr>
      <vt:lpstr>Segoe UI</vt:lpstr>
      <vt:lpstr>Segoe UI Light</vt:lpstr>
      <vt:lpstr>Arial</vt:lpstr>
      <vt:lpstr>Times New Roman</vt:lpstr>
      <vt:lpstr>Verdana</vt:lpstr>
      <vt:lpstr>Presentation1</vt:lpstr>
      <vt:lpstr>Module 2</vt:lpstr>
      <vt:lpstr>Module Overview</vt:lpstr>
      <vt:lpstr>Lesson 1: Overview of AD DS</vt:lpstr>
      <vt:lpstr>Overview of AD DS</vt:lpstr>
      <vt:lpstr>What Are AD DS Domains?</vt:lpstr>
      <vt:lpstr>What Are OUs?</vt:lpstr>
      <vt:lpstr>What Is an AD DS Forest?</vt:lpstr>
      <vt:lpstr>What Is the AD DS Schema?</vt:lpstr>
      <vt:lpstr>What Is New for Windows Server 2012 Active Directory?</vt:lpstr>
      <vt:lpstr>What Is New for Windows Server 2012 R2 Active Directory?</vt:lpstr>
      <vt:lpstr>Lesson 2: Overview of Domain Controllers</vt:lpstr>
      <vt:lpstr>What Is a Domain Controller?</vt:lpstr>
      <vt:lpstr>What Is the Global Catalog?</vt:lpstr>
      <vt:lpstr>The AD DS Sign-in Process</vt:lpstr>
      <vt:lpstr>Demonstration: Viewing the SRV Records in DNS</vt:lpstr>
      <vt:lpstr>PowerPoint Presentation</vt:lpstr>
      <vt:lpstr>What Are Operations Masters?</vt:lpstr>
      <vt:lpstr>Lesson 3: Installing a Domain Controller</vt:lpstr>
      <vt:lpstr>Installing a Domain Controller from Server Manager</vt:lpstr>
      <vt:lpstr>Installing a Domain Controller on a Server Core Installation of Windows Server 2012</vt:lpstr>
      <vt:lpstr>Upgrading a Domain Controller</vt:lpstr>
      <vt:lpstr>Installing a Domain Controller by Using Install from Media</vt:lpstr>
      <vt:lpstr>What Is Windows Azure Active Directory?</vt:lpstr>
      <vt:lpstr>Deploying Domain Controllers in Windows Azure</vt:lpstr>
      <vt:lpstr>Lab: Installing Domain Controllers</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Colleen Walsh</dc:creator>
  <cp:lastModifiedBy>Susie Carr</cp:lastModifiedBy>
  <cp:revision>15</cp:revision>
  <dcterms:created xsi:type="dcterms:W3CDTF">2014-03-05T21:20:57Z</dcterms:created>
  <dcterms:modified xsi:type="dcterms:W3CDTF">2014-03-20T03:33:48Z</dcterms:modified>
</cp:coreProperties>
</file>