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1"/>
  </p:notesMasterIdLst>
  <p:sldIdLst>
    <p:sldId id="256" r:id="rId2"/>
    <p:sldId id="257" r:id="rId3"/>
    <p:sldId id="258" r:id="rId4"/>
    <p:sldId id="259" r:id="rId5"/>
    <p:sldId id="260" r:id="rId6"/>
    <p:sldId id="261" r:id="rId7"/>
    <p:sldId id="262" r:id="rId8"/>
    <p:sldId id="263" r:id="rId9"/>
    <p:sldId id="295" r:id="rId10"/>
    <p:sldId id="296" r:id="rId11"/>
    <p:sldId id="297" r:id="rId12"/>
    <p:sldId id="264" r:id="rId13"/>
    <p:sldId id="298"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99"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301" r:id="rId41"/>
    <p:sldId id="302" r:id="rId42"/>
    <p:sldId id="290" r:id="rId43"/>
    <p:sldId id="291" r:id="rId44"/>
    <p:sldId id="293" r:id="rId45"/>
    <p:sldId id="294" r:id="rId46"/>
    <p:sldId id="304" r:id="rId47"/>
    <p:sldId id="305" r:id="rId48"/>
    <p:sldId id="306" r:id="rId49"/>
    <p:sldId id="307" r:id="rId50"/>
  </p:sldIdLst>
  <p:sldSz cx="9144000" cy="6858000" type="screen4x3"/>
  <p:notesSz cx="6858000" cy="9144000"/>
  <p:embeddedFontLst>
    <p:embeddedFont>
      <p:font typeface="Calibri" panose="020F0502020204030204" pitchFamily="34" charset="0"/>
      <p:regular r:id="rId52"/>
      <p:bold r:id="rId53"/>
      <p:italic r:id="rId54"/>
      <p:boldItalic r:id="rId55"/>
    </p:embeddedFont>
    <p:embeddedFont>
      <p:font typeface="Segoe Light" panose="000B0500000000000000" pitchFamily="34" charset="0"/>
      <p:regular r:id="rId56"/>
      <p:italic r:id="rId57"/>
    </p:embeddedFont>
    <p:embeddedFont>
      <p:font typeface="Lucida Sans Typewriter" panose="020B0509030504030204" pitchFamily="49" charset="0"/>
      <p:regular r:id="rId58"/>
      <p:bold r:id="rId59"/>
      <p:italic r:id="rId60"/>
      <p:boldItalic r:id="rId61"/>
    </p:embeddedFont>
    <p:embeddedFont>
      <p:font typeface="Segoe UI Light" panose="020B0502040204020203" pitchFamily="34" charset="0"/>
      <p:regular r:id="rId62"/>
    </p:embeddedFont>
    <p:embeddedFont>
      <p:font typeface="Segoe UI" panose="020B0502040204020203" pitchFamily="34" charset="0"/>
      <p:regular r:id="rId63"/>
      <p:bold r:id="rId64"/>
      <p:italic r:id="rId65"/>
      <p:boldItalic r:id="rId66"/>
    </p:embeddedFont>
    <p:embeddedFont>
      <p:font typeface="Segoe" panose="020B0502040504020203" pitchFamily="34" charset="0"/>
      <p:regular r:id="rId67"/>
      <p:bold r:id="rId68"/>
      <p:italic r:id="rId69"/>
      <p:boldItalic r:id="rId70"/>
    </p:embeddedFont>
    <p:embeddedFont>
      <p:font typeface="Verdana" panose="020B0604030504040204" pitchFamily="34" charset="0"/>
      <p:regular r:id="rId71"/>
      <p:bold r:id="rId72"/>
      <p:italic r:id="rId73"/>
      <p:boldItalic r:id="rId7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535" autoAdjust="0"/>
    <p:restoredTop sz="95165" autoAdjust="0"/>
  </p:normalViewPr>
  <p:slideViewPr>
    <p:cSldViewPr>
      <p:cViewPr varScale="1">
        <p:scale>
          <a:sx n="85" d="100"/>
          <a:sy n="85" d="100"/>
        </p:scale>
        <p:origin x="446" y="53"/>
      </p:cViewPr>
      <p:guideLst>
        <p:guide orient="horz" pos="2160"/>
        <p:guide pos="2880"/>
      </p:guideLst>
    </p:cSldViewPr>
  </p:slideViewPr>
  <p:notesTextViewPr>
    <p:cViewPr>
      <p:scale>
        <a:sx n="1" d="1"/>
        <a:sy n="1" d="1"/>
      </p:scale>
      <p:origin x="0" y="0"/>
    </p:cViewPr>
  </p:notesTextViewPr>
  <p:sorterViewPr>
    <p:cViewPr>
      <p:scale>
        <a:sx n="150" d="100"/>
        <a:sy n="150" d="100"/>
      </p:scale>
      <p:origin x="0" y="26106"/>
    </p:cViewPr>
  </p:sorterViewPr>
  <p:notesViewPr>
    <p:cSldViewPr>
      <p:cViewPr varScale="1">
        <p:scale>
          <a:sx n="64" d="100"/>
          <a:sy n="64" d="100"/>
        </p:scale>
        <p:origin x="1656"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font" Target="fonts/font12.fntdata"/><Relationship Id="rId68" Type="http://schemas.openxmlformats.org/officeDocument/2006/relationships/font" Target="fonts/font17.fntdata"/><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74"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61"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73" Type="http://schemas.openxmlformats.org/officeDocument/2006/relationships/font" Target="fonts/font22.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font" Target="fonts/font18.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72"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font" Target="fonts/font19.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96753B-D19B-4CD3-964E-1CC38735F8E1}" type="datetimeFigureOut">
              <a:rPr lang="en-CA" smtClean="0"/>
              <a:t>10/03/2014</a:t>
            </a:fld>
            <a:endParaRPr lang="en-CA"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25D2D6-B00A-4B22-9A9A-ED999C7BB1C0}" type="slidenum">
              <a:rPr lang="en-CA" smtClean="0"/>
              <a:t>‹#›</a:t>
            </a:fld>
            <a:endParaRPr lang="en-CA" dirty="0"/>
          </a:p>
        </p:txBody>
      </p:sp>
    </p:spTree>
    <p:extLst>
      <p:ext uri="{BB962C8B-B14F-4D97-AF65-F5344CB8AC3E}">
        <p14:creationId xmlns:p14="http://schemas.microsoft.com/office/powerpoint/2010/main" val="2958078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go.microsoft.com/fwlink/?LinkID=331092"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b="1" dirty="0">
                <a:latin typeface="Arial"/>
                <a:ea typeface="Calibri"/>
                <a:cs typeface="Times New Roman"/>
              </a:rPr>
              <a:t>Presentation: </a:t>
            </a:r>
            <a:r>
              <a:rPr lang="en-CA" sz="1000" dirty="0">
                <a:latin typeface="Arial"/>
                <a:ea typeface="Calibri"/>
                <a:cs typeface="Times New Roman"/>
              </a:rPr>
              <a:t>75 minutes</a:t>
            </a:r>
          </a:p>
          <a:p>
            <a:pPr>
              <a:lnSpc>
                <a:spcPct val="115000"/>
              </a:lnSpc>
              <a:spcAft>
                <a:spcPts val="1000"/>
              </a:spcAft>
            </a:pPr>
            <a:r>
              <a:rPr lang="en-CA" sz="1000" b="1" dirty="0">
                <a:latin typeface="Arial"/>
                <a:ea typeface="Calibri"/>
                <a:cs typeface="Times New Roman"/>
              </a:rPr>
              <a:t>Lab: </a:t>
            </a:r>
            <a:r>
              <a:rPr lang="en-CA" sz="1000" dirty="0">
                <a:latin typeface="Arial"/>
                <a:ea typeface="Calibri"/>
                <a:cs typeface="Times New Roman"/>
              </a:rPr>
              <a:t>70 minutes</a:t>
            </a:r>
          </a:p>
          <a:p>
            <a:pPr>
              <a:lnSpc>
                <a:spcPct val="115000"/>
              </a:lnSpc>
              <a:spcAft>
                <a:spcPts val="1000"/>
              </a:spcAft>
            </a:pPr>
            <a:r>
              <a:rPr lang="en-CA" sz="1000" dirty="0">
                <a:latin typeface="Arial"/>
                <a:ea typeface="Calibri"/>
                <a:cs typeface="Segoe UI"/>
              </a:rPr>
              <a:t>After completing this module, students should be able to:</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Manage user accounts with graphical tools.</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Manage groups with graphical tools.</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Manage computer accounts.</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Delegate permission to perform Active Directory</a:t>
            </a:r>
            <a:r>
              <a:rPr lang="en-US" sz="1000" baseline="30000" dirty="0" smtClean="0">
                <a:effectLst/>
                <a:latin typeface="Arial"/>
                <a:ea typeface="Times New Roman"/>
                <a:cs typeface="Segoe UI"/>
              </a:rPr>
              <a:t>®</a:t>
            </a:r>
            <a:r>
              <a:rPr lang="en-US" sz="1000" dirty="0" smtClean="0">
                <a:effectLst/>
                <a:latin typeface="Arial"/>
                <a:ea typeface="Times New Roman"/>
                <a:cs typeface="Segoe UI"/>
              </a:rPr>
              <a:t> Domain Services (AD DS) administration.</a:t>
            </a:r>
            <a:endParaRPr lang="en-CA" sz="1000" dirty="0" smtClean="0">
              <a:effectLst/>
              <a:latin typeface="Arial"/>
              <a:ea typeface="Times New Roman"/>
              <a:cs typeface="Times New Roman"/>
            </a:endParaRPr>
          </a:p>
          <a:p>
            <a:pPr>
              <a:lnSpc>
                <a:spcPct val="115000"/>
              </a:lnSpc>
              <a:spcAft>
                <a:spcPts val="1000"/>
              </a:spcAft>
            </a:pPr>
            <a:r>
              <a:rPr lang="en-CA" sz="1000" b="1" dirty="0">
                <a:latin typeface="Arial"/>
                <a:ea typeface="Calibri"/>
                <a:cs typeface="Times New Roman"/>
              </a:rPr>
              <a:t>Required </a:t>
            </a:r>
            <a:r>
              <a:rPr lang="en-CA" sz="1000" b="1" dirty="0" smtClean="0">
                <a:latin typeface="Arial"/>
                <a:ea typeface="Calibri"/>
                <a:cs typeface="Times New Roman"/>
              </a:rPr>
              <a:t>Materials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To teach this module, you need the Microsoft</a:t>
            </a:r>
            <a:r>
              <a:rPr lang="en-CA" sz="1000" baseline="30000" dirty="0">
                <a:latin typeface="Arial"/>
                <a:ea typeface="Calibri"/>
                <a:cs typeface="Segoe UI"/>
              </a:rPr>
              <a:t>® </a:t>
            </a:r>
            <a:r>
              <a:rPr lang="en-CA" sz="1000" dirty="0">
                <a:latin typeface="Arial"/>
                <a:ea typeface="Calibri"/>
                <a:cs typeface="Segoe UI"/>
              </a:rPr>
              <a:t>Office PowerPoint</a:t>
            </a:r>
            <a:r>
              <a:rPr lang="en-CA" sz="1000" baseline="30000" dirty="0">
                <a:latin typeface="Arial"/>
                <a:ea typeface="Calibri"/>
                <a:cs typeface="Segoe UI"/>
              </a:rPr>
              <a:t>® </a:t>
            </a:r>
            <a:r>
              <a:rPr lang="en-CA" sz="1000" dirty="0">
                <a:latin typeface="Arial"/>
                <a:ea typeface="Calibri"/>
                <a:cs typeface="Segoe UI"/>
              </a:rPr>
              <a:t>file 20410D_03.pptx.</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Important: </a:t>
            </a:r>
            <a:r>
              <a:rPr lang="en-CA" sz="1000" dirty="0">
                <a:latin typeface="Arial"/>
                <a:ea typeface="Calibri"/>
                <a:cs typeface="Times New Roman"/>
              </a:rPr>
              <a:t>We recommend </a:t>
            </a:r>
            <a:r>
              <a:rPr lang="en-CA" sz="1000" dirty="0">
                <a:latin typeface="Arial"/>
                <a:ea typeface="Calibri"/>
                <a:cs typeface="Segoe UI"/>
              </a:rPr>
              <a:t>that you use Office PowerPoint 2007 or a newer version to display the slides for this course. If you use PowerPoint Viewer or an older version of PowerPoint, all the features of the slides might not be displayed correctly.</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Preparation </a:t>
            </a:r>
            <a:r>
              <a:rPr lang="en-CA" sz="1000" b="1" dirty="0" smtClean="0">
                <a:latin typeface="Arial"/>
                <a:ea typeface="Calibri"/>
                <a:cs typeface="Times New Roman"/>
              </a:rPr>
              <a:t>Tasks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To prepare for this module:</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Read all of the materials for this module.</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Practice performing the </a:t>
            </a:r>
            <a:r>
              <a:rPr lang="en-US" sz="1000" dirty="0" smtClean="0">
                <a:effectLst/>
                <a:latin typeface="Arial"/>
                <a:cs typeface="Times New Roman"/>
              </a:rPr>
              <a:t>demonstrations and</a:t>
            </a:r>
            <a:r>
              <a:rPr lang="en-US" sz="1000" dirty="0" smtClean="0">
                <a:effectLst/>
                <a:latin typeface="Arial"/>
                <a:ea typeface="Times New Roman"/>
                <a:cs typeface="Segoe UI"/>
              </a:rPr>
              <a:t> lab exercises.</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Work through the Module Review and Takeaways section, and determine how you will use this section to reinforce student learning and promote knowledge transfer to on‑the‑job performance.</a:t>
            </a: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2115176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1000"/>
              </a:spcAft>
            </a:pPr>
            <a:r>
              <a:rPr lang="en-US" sz="1000" b="1" dirty="0">
                <a:latin typeface="Arial"/>
                <a:ea typeface="Times New Roman"/>
                <a:cs typeface="Segoe UI"/>
              </a:rPr>
              <a:t>View the WINDOWS POWERSHELL HISTORY</a:t>
            </a:r>
            <a:endParaRPr lang="en-CA" sz="1000" b="1" dirty="0">
              <a:latin typeface="Arial"/>
              <a:ea typeface="Times New Roman"/>
              <a:cs typeface="Segoe UI"/>
            </a:endParaRPr>
          </a:p>
          <a:p>
            <a:pPr marL="342900" lvl="0" indent="-342900">
              <a:lnSpc>
                <a:spcPct val="115000"/>
              </a:lnSpc>
              <a:spcAft>
                <a:spcPts val="995"/>
              </a:spcAft>
              <a:buFont typeface="+mj-lt"/>
              <a:buAutoNum type="arabicPeriod"/>
            </a:pPr>
            <a:r>
              <a:rPr lang="en-US" sz="1000" dirty="0">
                <a:latin typeface="Arial"/>
                <a:ea typeface="Times New Roman"/>
                <a:cs typeface="Times New Roman"/>
              </a:rPr>
              <a:t>If you have not already done so, maximize Active Directory Administrative Center.</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smtClean="0">
                <a:latin typeface="Arial"/>
                <a:ea typeface="Times New Roman"/>
                <a:cs typeface="Times New Roman"/>
              </a:rPr>
              <a:t>At </a:t>
            </a:r>
            <a:r>
              <a:rPr lang="en-US" sz="1000" dirty="0">
                <a:latin typeface="Arial"/>
                <a:ea typeface="Times New Roman"/>
                <a:cs typeface="Times New Roman"/>
              </a:rPr>
              <a:t>the bottom of the Active Directory Administrative Center window, click </a:t>
            </a:r>
            <a:r>
              <a:rPr lang="en-US" sz="1000" b="1" dirty="0">
                <a:latin typeface="Arial"/>
                <a:ea typeface="Times New Roman"/>
                <a:cs typeface="Times New Roman"/>
              </a:rPr>
              <a:t>WINDOWS POWERSHELL HISTORY</a:t>
            </a:r>
            <a:r>
              <a:rPr lang="en-US" sz="1000" dirty="0">
                <a:latin typeface="Arial"/>
                <a:ea typeface="Times New Roman"/>
                <a:cs typeface="Times New Roman"/>
              </a:rPr>
              <a:t> to expand the history section.</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latin typeface="Arial"/>
                <a:ea typeface="Times New Roman"/>
                <a:cs typeface="Times New Roman"/>
              </a:rPr>
              <a:t>Discuss the following commands and switches:</a:t>
            </a:r>
            <a:endParaRPr lang="en-CA" sz="1000" dirty="0">
              <a:latin typeface="Arial"/>
              <a:ea typeface="Times New Roman"/>
              <a:cs typeface="Times New Roman"/>
            </a:endParaRPr>
          </a:p>
          <a:p>
            <a:pPr marL="742950" lvl="1" indent="-285750">
              <a:lnSpc>
                <a:spcPct val="115000"/>
              </a:lnSpc>
              <a:spcAft>
                <a:spcPts val="995"/>
              </a:spcAft>
              <a:buFont typeface="+mj-lt"/>
              <a:buAutoNum type="alphaLcPeriod"/>
            </a:pPr>
            <a:r>
              <a:rPr lang="en-US" sz="1000" dirty="0">
                <a:latin typeface="Arial"/>
                <a:ea typeface="Times New Roman"/>
                <a:cs typeface="Times New Roman"/>
              </a:rPr>
              <a:t>The </a:t>
            </a:r>
            <a:r>
              <a:rPr lang="en-US" sz="1000" b="1" dirty="0">
                <a:latin typeface="Arial"/>
                <a:ea typeface="Times New Roman"/>
                <a:cs typeface="Times New Roman"/>
              </a:rPr>
              <a:t>Remove-ADObject</a:t>
            </a:r>
            <a:r>
              <a:rPr lang="en-US" sz="1000" dirty="0">
                <a:latin typeface="Arial"/>
                <a:ea typeface="Times New Roman"/>
                <a:cs typeface="Times New Roman"/>
              </a:rPr>
              <a:t> command and the switches used with it to delete Ed Meadows.</a:t>
            </a:r>
            <a:endParaRPr lang="en-CA" sz="1000" dirty="0">
              <a:latin typeface="Arial"/>
              <a:ea typeface="Times New Roman"/>
              <a:cs typeface="Times New Roman"/>
            </a:endParaRPr>
          </a:p>
          <a:p>
            <a:pPr marL="742950" lvl="1" indent="-285750">
              <a:lnSpc>
                <a:spcPct val="115000"/>
              </a:lnSpc>
              <a:spcAft>
                <a:spcPts val="995"/>
              </a:spcAft>
              <a:buFont typeface="+mj-lt"/>
              <a:buAutoNum type="alphaLcPeriod"/>
            </a:pPr>
            <a:r>
              <a:rPr lang="en-US" sz="1000" dirty="0">
                <a:latin typeface="Arial"/>
                <a:ea typeface="Times New Roman"/>
                <a:cs typeface="Times New Roman"/>
              </a:rPr>
              <a:t>The </a:t>
            </a:r>
            <a:r>
              <a:rPr lang="en-US" sz="1000" b="1" dirty="0">
                <a:latin typeface="Arial"/>
                <a:ea typeface="Times New Roman"/>
                <a:cs typeface="Times New Roman"/>
              </a:rPr>
              <a:t>New-ADUser</a:t>
            </a:r>
            <a:r>
              <a:rPr lang="en-US" sz="1000" dirty="0">
                <a:latin typeface="Arial"/>
                <a:ea typeface="Times New Roman"/>
                <a:cs typeface="Times New Roman"/>
              </a:rPr>
              <a:t> command and the switches used with it to recreate Ed Meadows.</a:t>
            </a:r>
            <a:endParaRPr lang="en-CA" sz="1000" dirty="0">
              <a:latin typeface="Arial"/>
              <a:ea typeface="Times New Roman"/>
              <a:cs typeface="Times New Roman"/>
            </a:endParaRPr>
          </a:p>
          <a:p>
            <a:pPr marL="742950" lvl="1" indent="-285750">
              <a:lnSpc>
                <a:spcPct val="115000"/>
              </a:lnSpc>
              <a:spcAft>
                <a:spcPts val="995"/>
              </a:spcAft>
              <a:buFont typeface="+mj-lt"/>
              <a:buAutoNum type="alphaLcPeriod"/>
            </a:pPr>
            <a:r>
              <a:rPr lang="en-US" sz="1000" dirty="0">
                <a:latin typeface="Arial"/>
                <a:ea typeface="Times New Roman"/>
                <a:cs typeface="Times New Roman"/>
              </a:rPr>
              <a:t>The additional commands used to configure the Ed Meadows account.</a:t>
            </a:r>
            <a:endParaRPr lang="en-CA" sz="1000" dirty="0">
              <a:latin typeface="Arial"/>
              <a:ea typeface="Times New Roman"/>
              <a:cs typeface="Times New Roman"/>
            </a:endParaRPr>
          </a:p>
          <a:p>
            <a:pPr marL="742950" lvl="1" indent="-285750">
              <a:lnSpc>
                <a:spcPct val="115000"/>
              </a:lnSpc>
              <a:spcAft>
                <a:spcPts val="995"/>
              </a:spcAft>
              <a:buFont typeface="+mj-lt"/>
              <a:buAutoNum type="alphaLcPeriod"/>
            </a:pPr>
            <a:r>
              <a:rPr lang="en-US" sz="1000" dirty="0">
                <a:latin typeface="Arial"/>
                <a:ea typeface="Times New Roman"/>
                <a:cs typeface="Times New Roman"/>
              </a:rPr>
              <a:t>The </a:t>
            </a:r>
            <a:r>
              <a:rPr lang="en-US" sz="1000" b="1" dirty="0">
                <a:latin typeface="Arial"/>
                <a:ea typeface="Times New Roman"/>
                <a:cs typeface="Times New Roman"/>
              </a:rPr>
              <a:t>Move-ADObject</a:t>
            </a:r>
            <a:r>
              <a:rPr lang="en-US" sz="1000" dirty="0">
                <a:latin typeface="Arial"/>
                <a:ea typeface="Times New Roman"/>
                <a:cs typeface="Times New Roman"/>
              </a:rPr>
              <a:t> command and the switches used with it to move Ed Meadows.</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latin typeface="Arial"/>
                <a:ea typeface="Times New Roman"/>
                <a:cs typeface="Times New Roman"/>
              </a:rPr>
              <a:t>Close the Active Directory Administrative Center.</a:t>
            </a:r>
            <a:endParaRPr lang="en-CA" sz="1000" dirty="0">
              <a:latin typeface="Arial"/>
              <a:ea typeface="Times New Roman"/>
              <a:cs typeface="Times New Roman"/>
            </a:endParaRPr>
          </a:p>
          <a:p>
            <a:pPr lvl="0">
              <a:lnSpc>
                <a:spcPts val="1300"/>
              </a:lnSpc>
              <a:spcBef>
                <a:spcPts val="900"/>
              </a:spcBef>
              <a:spcAft>
                <a:spcPts val="300"/>
              </a:spcAft>
            </a:pPr>
            <a:r>
              <a:rPr lang="en-US" sz="1000" b="1" dirty="0">
                <a:latin typeface="Arial"/>
                <a:ea typeface="Times New Roman"/>
                <a:cs typeface="Segoe UI"/>
              </a:rPr>
              <a:t>Find users who have not signed in during the last 30 days</a:t>
            </a:r>
            <a:endParaRPr lang="en-CA" sz="1000" b="1" dirty="0">
              <a:latin typeface="Arial"/>
              <a:ea typeface="Times New Roman"/>
              <a:cs typeface="Segoe UI"/>
            </a:endParaRPr>
          </a:p>
          <a:p>
            <a:pPr marL="342900" lvl="0" indent="-342900">
              <a:lnSpc>
                <a:spcPct val="115000"/>
              </a:lnSpc>
              <a:spcAft>
                <a:spcPts val="995"/>
              </a:spcAft>
              <a:buFont typeface="+mj-lt"/>
              <a:buAutoNum type="arabicPeriod"/>
            </a:pPr>
            <a:r>
              <a:rPr lang="en-US" sz="1000" dirty="0">
                <a:latin typeface="Arial"/>
                <a:ea typeface="Times New Roman"/>
                <a:cs typeface="Times New Roman"/>
              </a:rPr>
              <a:t>On the taskbar, click the </a:t>
            </a:r>
            <a:r>
              <a:rPr lang="en-US" sz="1000" b="1" dirty="0">
                <a:latin typeface="Arial"/>
                <a:ea typeface="Times New Roman"/>
                <a:cs typeface="Times New Roman"/>
              </a:rPr>
              <a:t>Windows PowerShell</a:t>
            </a:r>
            <a:r>
              <a:rPr lang="en-US" sz="1000" dirty="0">
                <a:latin typeface="Arial"/>
                <a:ea typeface="Times New Roman"/>
                <a:cs typeface="Times New Roman"/>
              </a:rPr>
              <a:t> icon.</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a:pPr>
            <a:r>
              <a:rPr lang="en-US" sz="1000" dirty="0">
                <a:latin typeface="Arial"/>
                <a:ea typeface="Times New Roman"/>
                <a:cs typeface="Times New Roman"/>
              </a:rPr>
              <a:t>To create a variable to specify the past 30 days, type the following command, and then press Enter:</a:t>
            </a:r>
            <a:endParaRPr lang="en-CA" sz="1000" dirty="0">
              <a:latin typeface="Arial"/>
              <a:ea typeface="Times New Roman"/>
              <a:cs typeface="Times New Roman"/>
            </a:endParaRPr>
          </a:p>
          <a:p>
            <a:pPr marL="342000" marR="73025" lvl="0">
              <a:lnSpc>
                <a:spcPct val="115000"/>
              </a:lnSpc>
              <a:spcBef>
                <a:spcPts val="600"/>
              </a:spcBef>
              <a:spcAft>
                <a:spcPts val="995"/>
              </a:spcAft>
            </a:pPr>
            <a:r>
              <a:rPr lang="en-US" sz="1000" b="1" dirty="0">
                <a:latin typeface="Lucida Sans Typewriter" panose="020B0509030504030204" pitchFamily="49" charset="0"/>
                <a:ea typeface="Times New Roman"/>
                <a:cs typeface="Times New Roman"/>
              </a:rPr>
              <a:t>$logonDate = (get‑date).AddDays(‑30)</a:t>
            </a:r>
            <a:endParaRPr lang="en-CA" sz="1000" b="1" dirty="0">
              <a:latin typeface="Lucida Sans Typewriter" panose="020B0509030504030204" pitchFamily="49" charset="0"/>
              <a:ea typeface="Times New Roman"/>
              <a:cs typeface="Times New Roman"/>
            </a:endParaRPr>
          </a:p>
          <a:p>
            <a:pPr marL="342900" indent="-342900">
              <a:lnSpc>
                <a:spcPct val="115000"/>
              </a:lnSpc>
              <a:spcAft>
                <a:spcPts val="995"/>
              </a:spcAft>
              <a:buFont typeface="+mj-lt"/>
              <a:buAutoNum type="arabicPeriod" startAt="3"/>
            </a:pPr>
            <a:r>
              <a:rPr lang="en-US" sz="1000" dirty="0">
                <a:latin typeface="Arial"/>
                <a:ea typeface="Times New Roman"/>
                <a:cs typeface="Times New Roman"/>
              </a:rPr>
              <a:t>To find all the user accounts that have not signed in during the past 30 days, type the following command, and then press Enter:</a:t>
            </a:r>
            <a:endParaRPr lang="en-CA" sz="1000" dirty="0">
              <a:latin typeface="Arial"/>
              <a:ea typeface="Times New Roman"/>
              <a:cs typeface="Times New Roman"/>
            </a:endParaRPr>
          </a:p>
          <a:p>
            <a:pPr marL="342000" marR="73025">
              <a:lnSpc>
                <a:spcPct val="115000"/>
              </a:lnSpc>
              <a:spcBef>
                <a:spcPts val="600"/>
              </a:spcBef>
              <a:spcAft>
                <a:spcPts val="995"/>
              </a:spcAft>
            </a:pPr>
            <a:r>
              <a:rPr lang="en-US" sz="1000" b="1" dirty="0">
                <a:latin typeface="Lucida Sans Typewriter" panose="020B0509030504030204" pitchFamily="49" charset="0"/>
                <a:ea typeface="Times New Roman"/>
                <a:cs typeface="Times New Roman"/>
              </a:rPr>
              <a:t>Get‑ADUser ‑Filter{lastLogon ‑le $logonDate}</a:t>
            </a:r>
            <a:endParaRPr lang="en-CA" sz="1000" b="1" dirty="0">
              <a:latin typeface="Lucida Sans Typewriter" panose="020B0509030504030204" pitchFamily="49" charset="0"/>
              <a:ea typeface="Times New Roman"/>
              <a:cs typeface="Times New Roman"/>
            </a:endParaRPr>
          </a:p>
          <a:p>
            <a:pPr marL="342000" lvl="0">
              <a:lnSpc>
                <a:spcPts val="1300"/>
              </a:lnSpc>
              <a:spcAft>
                <a:spcPts val="600"/>
              </a:spcAft>
            </a:pPr>
            <a:r>
              <a:rPr lang="en-US" sz="1000" dirty="0">
                <a:latin typeface="Arial"/>
                <a:ea typeface="Times New Roman"/>
                <a:cs typeface="Times New Roman"/>
              </a:rPr>
              <a:t>The results include nearly every account in the domain because most of the accounts have never signed in</a:t>
            </a:r>
            <a:r>
              <a:rPr lang="en-US" sz="1000" dirty="0" smtClean="0">
                <a:latin typeface="Arial"/>
                <a:ea typeface="Times New Roman"/>
                <a:cs typeface="Times New Roman"/>
              </a:rPr>
              <a:t>.</a:t>
            </a:r>
            <a:endParaRPr lang="en-CA"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10</a:t>
            </a:fld>
            <a:endParaRPr lang="en-CA"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1838613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prstClr val="black"/>
                </a:solidFill>
                <a:latin typeface="Arial"/>
                <a:ea typeface="Times New Roman"/>
                <a:cs typeface="Segoe UI"/>
              </a:rPr>
              <a:t>Find and delete all disabled user accounts</a:t>
            </a:r>
            <a:endParaRPr lang="en-CA"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To find all the disabled user accounts, type the following command, and then press Enter:</a:t>
            </a:r>
            <a:endParaRPr lang="en-CA" sz="1000" dirty="0">
              <a:solidFill>
                <a:prstClr val="black"/>
              </a:solidFill>
              <a:latin typeface="Arial"/>
              <a:ea typeface="Times New Roman"/>
              <a:cs typeface="Times New Roman"/>
            </a:endParaRPr>
          </a:p>
          <a:p>
            <a:pPr marL="342000" marR="73025">
              <a:lnSpc>
                <a:spcPct val="115000"/>
              </a:lnSpc>
              <a:spcBef>
                <a:spcPts val="600"/>
              </a:spcBef>
              <a:spcAft>
                <a:spcPts val="995"/>
              </a:spcAft>
            </a:pPr>
            <a:r>
              <a:rPr lang="en-US" sz="1000" b="1" dirty="0">
                <a:solidFill>
                  <a:prstClr val="black"/>
                </a:solidFill>
                <a:latin typeface="Lucida Sans Typewriter" panose="020B0509030504030204" pitchFamily="49" charset="0"/>
                <a:ea typeface="Times New Roman"/>
                <a:cs typeface="Times New Roman"/>
              </a:rPr>
              <a:t>Get-ADUser ‑Filter{enabled ‑ne $True}</a:t>
            </a:r>
            <a:endParaRPr lang="en-CA" sz="1000" b="1" dirty="0">
              <a:solidFill>
                <a:prstClr val="black"/>
              </a:solidFill>
              <a:latin typeface="Lucida Sans Typewriter" panose="020B0509030504030204" pitchFamily="49" charset="0"/>
              <a:ea typeface="Times New Roman"/>
              <a:cs typeface="Times New Roman"/>
            </a:endParaRPr>
          </a:p>
          <a:p>
            <a:pPr marL="342000" lvl="0">
              <a:lnSpc>
                <a:spcPct val="115000"/>
              </a:lnSpc>
              <a:spcAft>
                <a:spcPts val="995"/>
              </a:spcAft>
            </a:pPr>
            <a:r>
              <a:rPr lang="en-US" sz="1000" dirty="0">
                <a:solidFill>
                  <a:prstClr val="black"/>
                </a:solidFill>
                <a:latin typeface="Arial"/>
                <a:ea typeface="Times New Roman"/>
                <a:cs typeface="Times New Roman"/>
              </a:rPr>
              <a:t>The results should list four accounts in the Sales OU and two system accounts in the Users container, Guest and krbtgt.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smtClean="0">
                <a:solidFill>
                  <a:prstClr val="black"/>
                </a:solidFill>
                <a:latin typeface="Arial"/>
                <a:ea typeface="Times New Roman"/>
                <a:cs typeface="Times New Roman"/>
              </a:rPr>
              <a:t>To </a:t>
            </a:r>
            <a:r>
              <a:rPr lang="en-US" sz="1000" dirty="0">
                <a:solidFill>
                  <a:prstClr val="black"/>
                </a:solidFill>
                <a:latin typeface="Arial"/>
                <a:ea typeface="Times New Roman"/>
                <a:cs typeface="Times New Roman"/>
              </a:rPr>
              <a:t>delete the disabled user accounts in the Sales OU without being prompted for confirmation, type the following command, and then press Enter:</a:t>
            </a:r>
            <a:endParaRPr lang="en-CA" sz="1000" dirty="0">
              <a:solidFill>
                <a:prstClr val="black"/>
              </a:solidFill>
              <a:latin typeface="Arial"/>
              <a:ea typeface="Times New Roman"/>
              <a:cs typeface="Times New Roman"/>
            </a:endParaRPr>
          </a:p>
          <a:p>
            <a:pPr marL="342000" marR="73025">
              <a:lnSpc>
                <a:spcPct val="115000"/>
              </a:lnSpc>
              <a:spcBef>
                <a:spcPts val="600"/>
              </a:spcBef>
              <a:spcAft>
                <a:spcPts val="995"/>
              </a:spcAft>
            </a:pPr>
            <a:r>
              <a:rPr lang="en-US" sz="1000" b="1" dirty="0">
                <a:solidFill>
                  <a:prstClr val="black"/>
                </a:solidFill>
                <a:latin typeface="Lucida Sans Typewriter" panose="020B0509030504030204" pitchFamily="49" charset="0"/>
                <a:ea typeface="Times New Roman"/>
                <a:cs typeface="Times New Roman"/>
              </a:rPr>
              <a:t>Get-ADUser ‑SearchBase "OU=Sales,DC=Adatum,DC=com" ‑Filter{enabled ‑ne $true} | Remove‑adobject ‑Confirm:$False</a:t>
            </a:r>
            <a:endParaRPr lang="en-CA" sz="1000" b="1" dirty="0">
              <a:solidFill>
                <a:prstClr val="black"/>
              </a:solidFill>
              <a:latin typeface="Lucida Sans Typewriter" panose="020B0509030504030204" pitchFamily="49" charset="0"/>
              <a:ea typeface="Times New Roman"/>
              <a:cs typeface="Times New Roman"/>
            </a:endParaRPr>
          </a:p>
          <a:p>
            <a:pPr marL="342000">
              <a:lnSpc>
                <a:spcPct val="115000"/>
              </a:lnSpc>
              <a:spcAft>
                <a:spcPts val="995"/>
              </a:spcAft>
            </a:pPr>
            <a:r>
              <a:rPr lang="en-US" sz="1000" dirty="0">
                <a:solidFill>
                  <a:prstClr val="black"/>
                </a:solidFill>
                <a:latin typeface="Arial"/>
                <a:ea typeface="Times New Roman"/>
                <a:cs typeface="Times New Roman"/>
              </a:rPr>
              <a:t>If this command runs successfully, there is no output.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solidFill>
                  <a:srgbClr val="000000"/>
                </a:solidFill>
                <a:latin typeface="Arial"/>
                <a:ea typeface="Times New Roman"/>
                <a:cs typeface="Times New Roman"/>
              </a:rPr>
              <a:t>To verify that the disabled accounts have been deleted, type the following command, and then press Enter:</a:t>
            </a:r>
            <a:endParaRPr lang="en-CA" sz="1000" dirty="0">
              <a:solidFill>
                <a:prstClr val="black"/>
              </a:solidFill>
              <a:latin typeface="Arial"/>
              <a:ea typeface="Times New Roman"/>
              <a:cs typeface="Times New Roman"/>
            </a:endParaRPr>
          </a:p>
          <a:p>
            <a:pPr marL="342000" marR="73025">
              <a:lnSpc>
                <a:spcPct val="115000"/>
              </a:lnSpc>
              <a:spcBef>
                <a:spcPts val="600"/>
              </a:spcBef>
              <a:spcAft>
                <a:spcPts val="995"/>
              </a:spcAft>
            </a:pPr>
            <a:r>
              <a:rPr lang="en-US" sz="1000" b="1" dirty="0">
                <a:solidFill>
                  <a:prstClr val="black"/>
                </a:solidFill>
                <a:latin typeface="Lucida Sans Typewriter" panose="020B0509030504030204" pitchFamily="49" charset="0"/>
                <a:ea typeface="Times New Roman"/>
                <a:cs typeface="Times New Roman"/>
              </a:rPr>
              <a:t>Get-ADUser ‑Filter{enabled ‑ne $True}</a:t>
            </a:r>
            <a:endParaRPr lang="en-CA" sz="1000" b="1" dirty="0">
              <a:solidFill>
                <a:prstClr val="black"/>
              </a:solidFill>
              <a:latin typeface="Lucida Sans Typewriter" panose="020B0509030504030204" pitchFamily="49" charset="0"/>
              <a:ea typeface="Times New Roman"/>
              <a:cs typeface="Times New Roman"/>
            </a:endParaRPr>
          </a:p>
          <a:p>
            <a:pPr marL="342000">
              <a:lnSpc>
                <a:spcPct val="115000"/>
              </a:lnSpc>
              <a:spcAft>
                <a:spcPts val="995"/>
              </a:spcAft>
            </a:pPr>
            <a:r>
              <a:rPr lang="en-US" sz="1000" dirty="0">
                <a:solidFill>
                  <a:prstClr val="black"/>
                </a:solidFill>
                <a:latin typeface="Arial"/>
                <a:ea typeface="Times New Roman"/>
                <a:cs typeface="Times New Roman"/>
              </a:rPr>
              <a:t>The results should list the two system accounts in the Users container, Guest and krbtgt.</a:t>
            </a:r>
          </a:p>
          <a:p>
            <a:pPr>
              <a:lnSpc>
                <a:spcPts val="1300"/>
              </a:lnSpc>
              <a:spcAft>
                <a:spcPts val="600"/>
              </a:spcAft>
            </a:pPr>
            <a:endParaRPr lang="en-CA" sz="1000" dirty="0" smtClean="0">
              <a:latin typeface="Arial"/>
              <a:ea typeface="Calibri"/>
              <a:cs typeface="Segoe UI"/>
            </a:endParaRPr>
          </a:p>
          <a:p>
            <a:pPr>
              <a:lnSpc>
                <a:spcPts val="1300"/>
              </a:lnSpc>
              <a:spcAft>
                <a:spcPts val="600"/>
              </a:spcAft>
            </a:pPr>
            <a:r>
              <a:rPr lang="en-CA" sz="1000" dirty="0" smtClean="0">
                <a:latin typeface="Arial"/>
                <a:ea typeface="Calibri"/>
                <a:cs typeface="Segoe UI"/>
              </a:rPr>
              <a:t>Leave </a:t>
            </a:r>
            <a:r>
              <a:rPr lang="en-CA" sz="1000" dirty="0">
                <a:latin typeface="Arial"/>
                <a:ea typeface="Calibri"/>
                <a:cs typeface="Segoe UI"/>
              </a:rPr>
              <a:t>the virtual machine running for the next demonstration.</a:t>
            </a:r>
            <a:endParaRPr lang="en-CA" sz="1000" dirty="0">
              <a:latin typeface="Arial"/>
              <a:ea typeface="Calibri"/>
              <a:cs typeface="Times New Roman"/>
            </a:endParaRPr>
          </a:p>
          <a:p>
            <a:pPr marL="457200" lvl="0">
              <a:lnSpc>
                <a:spcPts val="1300"/>
              </a:lnSpc>
              <a:spcAft>
                <a:spcPts val="600"/>
              </a:spcAft>
            </a:pPr>
            <a:endParaRPr lang="en-CA" dirty="0"/>
          </a:p>
        </p:txBody>
      </p:sp>
      <p:sp>
        <p:nvSpPr>
          <p:cNvPr id="4" name="Slide Number Placeholder 3"/>
          <p:cNvSpPr>
            <a:spLocks noGrp="1"/>
          </p:cNvSpPr>
          <p:nvPr>
            <p:ph type="sldNum" sz="quarter" idx="10"/>
          </p:nvPr>
        </p:nvSpPr>
        <p:spPr/>
        <p:txBody>
          <a:bodyPr/>
          <a:lstStyle/>
          <a:p>
            <a:fld id="{BC25D2D6-B00A-4B22-9A9A-ED999C7BB1C0}" type="slidenum">
              <a:rPr lang="en-CA" smtClean="0"/>
              <a:t>11</a:t>
            </a:fld>
            <a:endParaRPr lang="en-CA"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3714184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ts val="1300"/>
              </a:lnSpc>
              <a:spcBef>
                <a:spcPts val="900"/>
              </a:spcBef>
              <a:spcAft>
                <a:spcPts val="300"/>
              </a:spcAft>
            </a:pPr>
            <a:r>
              <a:rPr lang="en-US" sz="1000" b="1" dirty="0" smtClean="0">
                <a:effectLst/>
                <a:latin typeface="Arial"/>
                <a:ea typeface="Times New Roman"/>
                <a:cs typeface="Segoe UI"/>
              </a:rPr>
              <a:t>Discussion Prompt</a:t>
            </a:r>
            <a:endParaRPr lang="en-CA" sz="1000" b="1" dirty="0" smtClean="0">
              <a:effectLst/>
              <a:latin typeface="Arial"/>
              <a:ea typeface="Times New Roman"/>
              <a:cs typeface="Segoe UI"/>
            </a:endParaRPr>
          </a:p>
          <a:p>
            <a:pPr>
              <a:lnSpc>
                <a:spcPct val="115000"/>
              </a:lnSpc>
              <a:spcAft>
                <a:spcPts val="1000"/>
              </a:spcAft>
            </a:pPr>
            <a:r>
              <a:rPr lang="en-CA" sz="1000" dirty="0">
                <a:latin typeface="Arial"/>
                <a:ea typeface="Calibri"/>
                <a:cs typeface="Segoe UI"/>
              </a:rPr>
              <a:t>Discuss the reasons for using template accounts. Typically, you use template accounts to save the time needed to fill out the properties on the user accounts. Explain that using Windows PowerShell to create users from a template copies only the specified properties. The properties that cannot be copied include the Member Of property. If you want to include the group memberships from a template, then you need to use either Active Directory Users and Computers or the </a:t>
            </a:r>
            <a:r>
              <a:rPr lang="en-CA" sz="1000" dirty="0">
                <a:latin typeface="Arial"/>
                <a:ea typeface="Calibri"/>
                <a:cs typeface="Times New Roman"/>
              </a:rPr>
              <a:t>Active Directory Administrative Center.</a:t>
            </a:r>
          </a:p>
          <a:p>
            <a:pPr>
              <a:lnSpc>
                <a:spcPct val="115000"/>
              </a:lnSpc>
              <a:spcAft>
                <a:spcPts val="1000"/>
              </a:spcAft>
            </a:pPr>
            <a:r>
              <a:rPr lang="en-CA" sz="1000" dirty="0">
                <a:latin typeface="Arial"/>
                <a:ea typeface="Calibri"/>
                <a:cs typeface="Segoe UI"/>
              </a:rPr>
              <a:t>Reference:</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For a full list of the properties that can be copied from a template for a new user, refer to "</a:t>
            </a:r>
            <a:r>
              <a:rPr lang="en-CA" sz="1000" dirty="0">
                <a:latin typeface="Arial"/>
                <a:ea typeface="Calibri"/>
                <a:cs typeface="Times New Roman"/>
              </a:rPr>
              <a:t>Copy a User's Properties" at </a:t>
            </a:r>
            <a:r>
              <a:rPr lang="en-CA" sz="1000" u="sng" dirty="0">
                <a:latin typeface="Arial"/>
                <a:ea typeface="Calibri"/>
                <a:cs typeface="Segoe UI"/>
                <a:hlinkClick r:id="rId3"/>
              </a:rPr>
              <a:t>http://go.microsoft.com/fwlink/?LinkID=331092</a:t>
            </a:r>
            <a:r>
              <a:rPr lang="en-CA" sz="1000" dirty="0">
                <a:latin typeface="Arial"/>
                <a:ea typeface="Calibri"/>
                <a:cs typeface="Times New Roman"/>
              </a:rPr>
              <a:t>.</a:t>
            </a:r>
          </a:p>
          <a:p>
            <a:pPr>
              <a:lnSpc>
                <a:spcPct val="115000"/>
              </a:lnSpc>
              <a:spcAft>
                <a:spcPts val="1000"/>
              </a:spcAft>
            </a:pPr>
            <a:endParaRPr lang="en-CA" sz="1000" b="1" dirty="0" smtClean="0">
              <a:latin typeface="Arial"/>
              <a:ea typeface="Calibri"/>
              <a:cs typeface="Times New Roman"/>
            </a:endParaRPr>
          </a:p>
          <a:p>
            <a:pPr>
              <a:lnSpc>
                <a:spcPct val="115000"/>
              </a:lnSpc>
              <a:spcAft>
                <a:spcPts val="1000"/>
              </a:spcAft>
            </a:pPr>
            <a:r>
              <a:rPr lang="en-CA" sz="1000" b="1" dirty="0" smtClean="0">
                <a:latin typeface="Arial"/>
                <a:ea typeface="Calibri"/>
                <a:cs typeface="Times New Roman"/>
              </a:rPr>
              <a:t>Preparation </a:t>
            </a:r>
            <a:r>
              <a:rPr lang="en-CA" sz="1000" b="1" dirty="0">
                <a:latin typeface="Arial"/>
                <a:ea typeface="Calibri"/>
                <a:cs typeface="Times New Roman"/>
              </a:rPr>
              <a:t>Steps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Ensure that the required virtual machine, 20410D‑LON‑DC1, is running.</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Demonstration Steps</a:t>
            </a:r>
            <a:endParaRPr lang="en-CA"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Create a template account</a:t>
            </a:r>
            <a:endParaRPr lang="en-CA" sz="1000" b="1" dirty="0" smtClean="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On LON‑DC1, in Server Manager, click </a:t>
            </a:r>
            <a:r>
              <a:rPr lang="en-US" sz="1000" b="1" dirty="0" smtClean="0">
                <a:effectLst/>
                <a:latin typeface="Arial"/>
                <a:ea typeface="Times New Roman"/>
                <a:cs typeface="Times New Roman"/>
              </a:rPr>
              <a:t>Tools</a:t>
            </a:r>
            <a:r>
              <a:rPr lang="en-US" sz="1000" dirty="0" smtClean="0">
                <a:solidFill>
                  <a:srgbClr val="000000"/>
                </a:solidFill>
                <a:effectLst/>
                <a:latin typeface="Arial"/>
                <a:ea typeface="Times New Roman"/>
                <a:cs typeface="Times New Roman"/>
              </a:rPr>
              <a:t>, and then click </a:t>
            </a:r>
            <a:r>
              <a:rPr lang="en-US" sz="1000" b="1" dirty="0" smtClean="0">
                <a:effectLst/>
                <a:latin typeface="Arial"/>
                <a:ea typeface="Times New Roman"/>
                <a:cs typeface="Times New Roman"/>
              </a:rPr>
              <a:t>Active Directory Administrative Center</a:t>
            </a:r>
            <a:r>
              <a:rPr lang="en-US" sz="1000" dirty="0" smtClean="0">
                <a:solidFill>
                  <a:srgbClr val="000000"/>
                </a:solidFill>
                <a:effectLst/>
                <a:latin typeface="Arial"/>
                <a:ea typeface="Times New Roman"/>
                <a:cs typeface="Times New Roman"/>
              </a:rPr>
              <a:t>. </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Active Directory Administrative Center, click </a:t>
            </a:r>
            <a:r>
              <a:rPr lang="en-US" sz="1000" b="1" dirty="0" smtClean="0">
                <a:effectLst/>
                <a:latin typeface="Arial"/>
                <a:ea typeface="Times New Roman"/>
                <a:cs typeface="Times New Roman"/>
              </a:rPr>
              <a:t>Adatum (local)</a:t>
            </a:r>
            <a:r>
              <a:rPr lang="en-US" sz="1000" dirty="0" smtClean="0">
                <a:solidFill>
                  <a:srgbClr val="000000"/>
                </a:solidFill>
                <a:effectLst/>
                <a:latin typeface="Arial"/>
                <a:ea typeface="Times New Roman"/>
                <a:cs typeface="Segoe UI"/>
              </a:rPr>
              <a:t>, and then double</a:t>
            </a:r>
            <a:r>
              <a:rPr lang="en-US" sz="1000" dirty="0" smtClean="0">
                <a:effectLst/>
                <a:latin typeface="Arial"/>
                <a:ea typeface="Times New Roman"/>
                <a:cs typeface="Times New Roman"/>
              </a:rPr>
              <a:t>‑</a:t>
            </a:r>
            <a:r>
              <a:rPr lang="en-US" sz="1000" dirty="0" smtClean="0">
                <a:solidFill>
                  <a:srgbClr val="000000"/>
                </a:solidFill>
                <a:effectLst/>
                <a:latin typeface="Arial"/>
                <a:ea typeface="Times New Roman"/>
                <a:cs typeface="Segoe UI"/>
              </a:rPr>
              <a:t>click </a:t>
            </a:r>
            <a:r>
              <a:rPr lang="en-US" sz="1000" b="1" dirty="0" smtClean="0">
                <a:effectLst/>
                <a:latin typeface="Arial"/>
                <a:ea typeface="Times New Roman"/>
                <a:cs typeface="Times New Roman"/>
              </a:rPr>
              <a:t>Sales.</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Action pane, click </a:t>
            </a:r>
            <a:r>
              <a:rPr lang="en-US" sz="1000" b="1" dirty="0" smtClean="0">
                <a:effectLst/>
                <a:latin typeface="Arial"/>
                <a:ea typeface="Times New Roman"/>
                <a:cs typeface="Times New Roman"/>
              </a:rPr>
              <a:t>New</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User</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Create User</a:t>
            </a:r>
            <a:r>
              <a:rPr lang="en-US" sz="1000" dirty="0" smtClean="0">
                <a:solidFill>
                  <a:srgbClr val="000000"/>
                </a:solidFill>
                <a:effectLst/>
                <a:latin typeface="Arial"/>
                <a:ea typeface="Times New Roman"/>
                <a:cs typeface="Segoe UI"/>
              </a:rPr>
              <a:t> dialog box, in </a:t>
            </a:r>
            <a:r>
              <a:rPr lang="en-US" sz="1000" b="1" dirty="0" smtClean="0">
                <a:effectLst/>
                <a:latin typeface="Arial"/>
                <a:ea typeface="Times New Roman"/>
                <a:cs typeface="Times New Roman"/>
              </a:rPr>
              <a:t>First name</a:t>
            </a:r>
            <a:r>
              <a:rPr lang="en-US" sz="1000" dirty="0" smtClean="0">
                <a:solidFill>
                  <a:srgbClr val="000000"/>
                </a:solidFill>
                <a:effectLst/>
                <a:latin typeface="Arial"/>
                <a:ea typeface="Times New Roman"/>
                <a:cs typeface="Segoe UI"/>
              </a:rPr>
              <a:t>, type </a:t>
            </a:r>
            <a:r>
              <a:rPr lang="en-US" sz="1000" b="1" dirty="0" smtClean="0">
                <a:effectLst/>
                <a:latin typeface="Arial"/>
                <a:ea typeface="Times New Roman"/>
                <a:cs typeface="Times New Roman"/>
              </a:rPr>
              <a:t>_LondonSales</a:t>
            </a:r>
            <a:r>
              <a:rPr lang="en-US" sz="1000" dirty="0" smtClean="0">
                <a:effectLst/>
                <a:latin typeface="Arial"/>
                <a:ea typeface="Times New Roman"/>
                <a:cs typeface="Times New Roman"/>
              </a:rPr>
              <a:t>, in </a:t>
            </a:r>
            <a:r>
              <a:rPr lang="en-US" sz="1000" b="1" dirty="0" smtClean="0">
                <a:effectLst/>
                <a:latin typeface="Arial"/>
                <a:ea typeface="Times New Roman"/>
                <a:cs typeface="Times New Roman"/>
              </a:rPr>
              <a:t>Last name</a:t>
            </a:r>
            <a:r>
              <a:rPr lang="en-US" sz="1000" dirty="0" smtClean="0">
                <a:effectLst/>
                <a:latin typeface="Arial"/>
                <a:ea typeface="Times New Roman"/>
                <a:cs typeface="Times New Roman"/>
              </a:rPr>
              <a:t>, type </a:t>
            </a:r>
            <a:r>
              <a:rPr lang="en-US" sz="1000" b="1" dirty="0" smtClean="0">
                <a:effectLst/>
                <a:latin typeface="Arial"/>
                <a:ea typeface="Times New Roman"/>
                <a:cs typeface="Times New Roman"/>
              </a:rPr>
              <a:t>Template</a:t>
            </a:r>
            <a:r>
              <a:rPr lang="en-US" sz="1000" dirty="0" smtClean="0">
                <a:solidFill>
                  <a:srgbClr val="000000"/>
                </a:solidFill>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a:t>
            </a:r>
            <a:r>
              <a:rPr lang="en-US" sz="1000" b="1" dirty="0" smtClean="0">
                <a:effectLst/>
                <a:latin typeface="Arial"/>
                <a:ea typeface="Times New Roman"/>
                <a:cs typeface="Times New Roman"/>
              </a:rPr>
              <a:t>User UPN logon</a:t>
            </a:r>
            <a:r>
              <a:rPr lang="en-US" sz="1000" dirty="0" smtClean="0">
                <a:solidFill>
                  <a:srgbClr val="000000"/>
                </a:solidFill>
                <a:effectLst/>
                <a:latin typeface="Arial"/>
                <a:ea typeface="Times New Roman"/>
                <a:cs typeface="Segoe UI"/>
              </a:rPr>
              <a:t>, type </a:t>
            </a:r>
            <a:r>
              <a:rPr lang="en-US" sz="1000" b="1" dirty="0" smtClean="0">
                <a:effectLst/>
                <a:latin typeface="Arial"/>
                <a:ea typeface="Times New Roman"/>
                <a:cs typeface="Times New Roman"/>
              </a:rPr>
              <a:t>_LondonSales</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Select </a:t>
            </a:r>
            <a:r>
              <a:rPr lang="en-US" sz="1000" b="1" dirty="0" smtClean="0">
                <a:effectLst/>
                <a:latin typeface="Arial"/>
                <a:ea typeface="Times New Roman"/>
                <a:cs typeface="Times New Roman"/>
              </a:rPr>
              <a:t>Protect from accidental deletion</a:t>
            </a:r>
            <a:r>
              <a:rPr lang="en-US" sz="1000" dirty="0" smtClean="0">
                <a:solidFill>
                  <a:srgbClr val="000000"/>
                </a:solidFill>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Under Organization, in </a:t>
            </a:r>
            <a:r>
              <a:rPr lang="en-US" sz="1000" b="1" dirty="0" smtClean="0">
                <a:effectLst/>
                <a:latin typeface="Arial"/>
                <a:ea typeface="Times New Roman"/>
                <a:cs typeface="Times New Roman"/>
              </a:rPr>
              <a:t>Department</a:t>
            </a:r>
            <a:r>
              <a:rPr lang="en-US" sz="1000" dirty="0" smtClean="0">
                <a:solidFill>
                  <a:srgbClr val="000000"/>
                </a:solidFill>
                <a:effectLst/>
                <a:latin typeface="Arial"/>
                <a:ea typeface="Times New Roman"/>
                <a:cs typeface="Segoe UI"/>
              </a:rPr>
              <a:t>, type </a:t>
            </a:r>
            <a:r>
              <a:rPr lang="en-US" sz="1000" b="1" dirty="0" smtClean="0">
                <a:effectLst/>
                <a:latin typeface="Arial"/>
                <a:ea typeface="Times New Roman"/>
                <a:cs typeface="Times New Roman"/>
              </a:rPr>
              <a:t>Sales</a:t>
            </a:r>
            <a:r>
              <a:rPr lang="en-US" sz="1000" dirty="0" smtClean="0">
                <a:solidFill>
                  <a:srgbClr val="000000"/>
                </a:solidFill>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a:t>
            </a:r>
            <a:r>
              <a:rPr lang="en-US" sz="1000" b="1" dirty="0" smtClean="0">
                <a:effectLst/>
                <a:latin typeface="Arial"/>
                <a:ea typeface="Times New Roman"/>
                <a:cs typeface="Times New Roman"/>
              </a:rPr>
              <a:t>Company,</a:t>
            </a:r>
            <a:r>
              <a:rPr lang="en-US" sz="1000" dirty="0" smtClean="0">
                <a:solidFill>
                  <a:srgbClr val="000000"/>
                </a:solidFill>
                <a:effectLst/>
                <a:latin typeface="Arial"/>
                <a:ea typeface="Times New Roman"/>
                <a:cs typeface="Segoe UI"/>
              </a:rPr>
              <a:t> type </a:t>
            </a:r>
            <a:r>
              <a:rPr lang="en-US" sz="1000" b="1" dirty="0" smtClean="0">
                <a:effectLst/>
                <a:latin typeface="Arial"/>
                <a:ea typeface="Times New Roman"/>
                <a:cs typeface="Times New Roman"/>
              </a:rPr>
              <a:t>A. Datum</a:t>
            </a:r>
            <a:r>
              <a:rPr lang="en-US" sz="1000" dirty="0" smtClean="0">
                <a:solidFill>
                  <a:srgbClr val="000000"/>
                </a:solidFill>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12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Tree>
    <p:extLst>
      <p:ext uri="{BB962C8B-B14F-4D97-AF65-F5344CB8AC3E}">
        <p14:creationId xmlns:p14="http://schemas.microsoft.com/office/powerpoint/2010/main" val="1821385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Segoe UI"/>
              </a:rPr>
              <a:t>In </a:t>
            </a:r>
            <a:r>
              <a:rPr lang="en-US" sz="1000" b="1" dirty="0">
                <a:solidFill>
                  <a:prstClr val="black"/>
                </a:solidFill>
                <a:latin typeface="Arial"/>
                <a:ea typeface="Times New Roman"/>
                <a:cs typeface="Times New Roman"/>
              </a:rPr>
              <a:t>City</a:t>
            </a:r>
            <a:r>
              <a:rPr lang="en-US" sz="1000" dirty="0">
                <a:solidFill>
                  <a:srgbClr val="000000"/>
                </a:solidFill>
                <a:latin typeface="Arial"/>
                <a:ea typeface="Times New Roman"/>
                <a:cs typeface="Segoe UI"/>
              </a:rPr>
              <a:t>, type </a:t>
            </a:r>
            <a:r>
              <a:rPr lang="en-US" sz="1000" b="1" dirty="0">
                <a:solidFill>
                  <a:prstClr val="black"/>
                </a:solidFill>
                <a:latin typeface="Arial"/>
                <a:ea typeface="Times New Roman"/>
                <a:cs typeface="Times New Roman"/>
              </a:rPr>
              <a:t>London</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Segoe UI"/>
              </a:rPr>
              <a:t>In </a:t>
            </a:r>
            <a:r>
              <a:rPr lang="en-US" sz="1000" b="1" dirty="0">
                <a:solidFill>
                  <a:prstClr val="black"/>
                </a:solidFill>
                <a:latin typeface="Arial"/>
                <a:ea typeface="Times New Roman"/>
                <a:cs typeface="Times New Roman"/>
              </a:rPr>
              <a:t>Description</a:t>
            </a:r>
            <a:r>
              <a:rPr lang="en-US" sz="1000" dirty="0">
                <a:solidFill>
                  <a:srgbClr val="000000"/>
                </a:solidFill>
                <a:latin typeface="Arial"/>
                <a:ea typeface="Times New Roman"/>
                <a:cs typeface="Segoe UI"/>
              </a:rPr>
              <a:t>, type </a:t>
            </a:r>
            <a:r>
              <a:rPr lang="en-US" sz="1000" b="1" dirty="0">
                <a:solidFill>
                  <a:prstClr val="black"/>
                </a:solidFill>
                <a:latin typeface="Arial"/>
                <a:ea typeface="Times New Roman"/>
                <a:cs typeface="Times New Roman"/>
              </a:rPr>
              <a:t>London Sales users</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Member of</a:t>
            </a:r>
            <a:r>
              <a:rPr lang="en-US" sz="1000" dirty="0">
                <a:solidFill>
                  <a:srgbClr val="000000"/>
                </a:solidFill>
                <a:latin typeface="Arial"/>
                <a:ea typeface="Times New Roman"/>
                <a:cs typeface="Segoe UI"/>
              </a:rPr>
              <a:t> section, click </a:t>
            </a:r>
            <a:r>
              <a:rPr lang="en-US" sz="1000" b="1" dirty="0">
                <a:solidFill>
                  <a:prstClr val="black"/>
                </a:solidFill>
                <a:latin typeface="Arial"/>
                <a:ea typeface="Times New Roman"/>
                <a:cs typeface="Times New Roman"/>
              </a:rPr>
              <a:t>Add</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Segoe UI"/>
              </a:rPr>
              <a:t>In </a:t>
            </a:r>
            <a:r>
              <a:rPr lang="en-US" sz="1000" b="1" dirty="0">
                <a:solidFill>
                  <a:prstClr val="black"/>
                </a:solidFill>
                <a:latin typeface="Arial"/>
                <a:ea typeface="Times New Roman"/>
                <a:cs typeface="Times New Roman"/>
              </a:rPr>
              <a:t>Enter the object names to select</a:t>
            </a:r>
            <a:r>
              <a:rPr lang="en-US" sz="1000" dirty="0">
                <a:solidFill>
                  <a:srgbClr val="000000"/>
                </a:solidFill>
                <a:latin typeface="Arial"/>
                <a:ea typeface="Times New Roman"/>
                <a:cs typeface="Segoe UI"/>
              </a:rPr>
              <a:t>, type </a:t>
            </a:r>
            <a:r>
              <a:rPr lang="en-US" sz="1000" b="1" dirty="0">
                <a:solidFill>
                  <a:prstClr val="black"/>
                </a:solidFill>
                <a:latin typeface="Arial"/>
                <a:ea typeface="Times New Roman"/>
                <a:cs typeface="Times New Roman"/>
              </a:rPr>
              <a:t>Sales</a:t>
            </a:r>
            <a:r>
              <a:rPr lang="en-US" sz="1000" dirty="0">
                <a:solidFill>
                  <a:prstClr val="black"/>
                </a:solidFill>
                <a:latin typeface="Arial"/>
                <a:ea typeface="Times New Roman"/>
                <a:cs typeface="Times New Roman"/>
              </a:rPr>
              <a:t>,</a:t>
            </a:r>
            <a:r>
              <a:rPr lang="en-US" sz="1000" dirty="0">
                <a:solidFill>
                  <a:srgbClr val="000000"/>
                </a:solidFill>
                <a:latin typeface="Arial"/>
                <a:ea typeface="Times New Roman"/>
                <a:cs typeface="Segoe UI"/>
              </a:rPr>
              <a:t> and then click</a:t>
            </a:r>
            <a:r>
              <a:rPr lang="en-US" sz="1000" b="1" dirty="0">
                <a:solidFill>
                  <a:prstClr val="black"/>
                </a:solidFill>
                <a:latin typeface="Arial"/>
                <a:ea typeface="Times New Roman"/>
                <a:cs typeface="Times New Roman"/>
              </a:rPr>
              <a:t> OK</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Create User _LondonSales Template</a:t>
            </a:r>
            <a:r>
              <a:rPr lang="en-US" sz="1000" dirty="0">
                <a:solidFill>
                  <a:srgbClr val="000000"/>
                </a:solidFill>
                <a:latin typeface="Arial"/>
                <a:ea typeface="Times New Roman"/>
                <a:cs typeface="Segoe UI"/>
              </a:rPr>
              <a:t> dialog box, click</a:t>
            </a:r>
            <a:r>
              <a:rPr lang="en-US" sz="1000" b="1" dirty="0">
                <a:solidFill>
                  <a:prstClr val="black"/>
                </a:solidFill>
                <a:latin typeface="Arial"/>
                <a:ea typeface="Times New Roman"/>
                <a:cs typeface="Times New Roman"/>
              </a:rPr>
              <a:t> OK</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Create a user from the _LondonSales template</a:t>
            </a:r>
            <a:endParaRPr lang="en-CA"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Windows PowerShell window, create a variable ($LondonSales) to hold the _LondonSales properties by using the following command, and then press Enter:</a:t>
            </a:r>
            <a:endParaRPr lang="en-CA" sz="1000" dirty="0">
              <a:solidFill>
                <a:prstClr val="black"/>
              </a:solidFill>
              <a:latin typeface="Arial"/>
              <a:ea typeface="Times New Roman"/>
              <a:cs typeface="Times New Roman"/>
            </a:endParaRPr>
          </a:p>
          <a:p>
            <a:pPr marL="342000" marR="73025">
              <a:lnSpc>
                <a:spcPct val="115000"/>
              </a:lnSpc>
              <a:spcBef>
                <a:spcPts val="600"/>
              </a:spcBef>
              <a:spcAft>
                <a:spcPts val="995"/>
              </a:spcAft>
            </a:pPr>
            <a:r>
              <a:rPr lang="en-US" sz="1000" b="1" dirty="0">
                <a:solidFill>
                  <a:prstClr val="black"/>
                </a:solidFill>
                <a:latin typeface="Lucida Sans Typewriter" panose="020B0509030504030204" pitchFamily="49" charset="0"/>
                <a:ea typeface="Times New Roman"/>
                <a:cs typeface="Times New Roman"/>
              </a:rPr>
              <a:t>$LondonSales = Get‑ADUser ‑Identity "_LondonSales" ‑Properties Department,Company,City</a:t>
            </a:r>
            <a:endParaRPr lang="en-CA" sz="1000" b="1" dirty="0">
              <a:solidFill>
                <a:prstClr val="black"/>
              </a:solidFill>
              <a:latin typeface="Lucida Sans Typewriter" panose="020B0509030504030204" pitchFamily="49" charset="0"/>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To create a new Sales user in the Sales OU, type the following command, and then press Enter:</a:t>
            </a:r>
            <a:endParaRPr lang="en-CA" sz="1000" dirty="0">
              <a:solidFill>
                <a:prstClr val="black"/>
              </a:solidFill>
              <a:latin typeface="Arial"/>
              <a:ea typeface="Times New Roman"/>
              <a:cs typeface="Times New Roman"/>
            </a:endParaRPr>
          </a:p>
          <a:p>
            <a:pPr marL="342000" marR="73025">
              <a:lnSpc>
                <a:spcPct val="115000"/>
              </a:lnSpc>
              <a:spcBef>
                <a:spcPts val="600"/>
              </a:spcBef>
              <a:spcAft>
                <a:spcPts val="995"/>
              </a:spcAft>
            </a:pPr>
            <a:r>
              <a:rPr lang="en-US" sz="1000" b="1" dirty="0">
                <a:solidFill>
                  <a:prstClr val="black"/>
                </a:solidFill>
                <a:latin typeface="Lucida Sans Typewriter" panose="020B0509030504030204" pitchFamily="49" charset="0"/>
                <a:ea typeface="Times New Roman"/>
                <a:cs typeface="Times New Roman"/>
              </a:rPr>
              <a:t>New‑ADUser ‑Name "Dan Park" ‑SamAccountName "Dan" ‑Path "OU=Sales,DC=Adatum,DC=com" ‑AccountPassword (ConvertTo‑SecureString ‑AsPlaintext "Pa$$w0rd" ‑Force) ‑GivenName "Dan" ‑Surname "Park" ‑DisplayName "Dan Park" ‑Enabled $True ‑UserPrincipalName "Dan@Adatum.com" ‑ChangePasswordAtLogon $true ‑Instance $LondonSales</a:t>
            </a:r>
            <a:endParaRPr lang="en-CA" sz="1000" b="1" dirty="0">
              <a:solidFill>
                <a:prstClr val="black"/>
              </a:solidFill>
              <a:latin typeface="Lucida Sans Typewriter" panose="020B0509030504030204" pitchFamily="49" charset="0"/>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Verify the User Properties</a:t>
            </a:r>
            <a:endParaRPr lang="en-CA"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Windows PowerShell window, type the following command, and then press Enter:</a:t>
            </a:r>
            <a:endParaRPr lang="en-CA" sz="1000" dirty="0">
              <a:solidFill>
                <a:prstClr val="black"/>
              </a:solidFill>
              <a:latin typeface="Arial"/>
              <a:ea typeface="Times New Roman"/>
              <a:cs typeface="Times New Roman"/>
            </a:endParaRPr>
          </a:p>
          <a:p>
            <a:pPr marL="342000" marR="73025">
              <a:lnSpc>
                <a:spcPct val="115000"/>
              </a:lnSpc>
              <a:spcBef>
                <a:spcPts val="600"/>
              </a:spcBef>
              <a:spcAft>
                <a:spcPts val="995"/>
              </a:spcAft>
            </a:pPr>
            <a:r>
              <a:rPr lang="en-US" sz="1000" b="1" dirty="0">
                <a:solidFill>
                  <a:prstClr val="black"/>
                </a:solidFill>
                <a:latin typeface="Lucida Sans Typewriter" panose="020B0509030504030204" pitchFamily="49" charset="0"/>
                <a:ea typeface="Times New Roman"/>
                <a:cs typeface="Times New Roman"/>
              </a:rPr>
              <a:t>Get-ADUser –Identity “Dan” –Properties *</a:t>
            </a:r>
            <a:endParaRPr lang="en-CA" sz="1000" b="1" dirty="0">
              <a:solidFill>
                <a:prstClr val="black"/>
              </a:solidFill>
              <a:latin typeface="Lucida Sans Typewriter" panose="020B0509030504030204" pitchFamily="49" charset="0"/>
              <a:ea typeface="Times New Roman"/>
              <a:cs typeface="Times New Roman"/>
            </a:endParaRPr>
          </a:p>
          <a:p>
            <a:pPr marL="342900" lvl="0" indent="-342900">
              <a:lnSpc>
                <a:spcPct val="115000"/>
              </a:lnSpc>
              <a:spcAft>
                <a:spcPts val="995"/>
              </a:spcAft>
              <a:buFont typeface="+mj-lt"/>
              <a:buAutoNum type="arabicPeriod" startAt="2"/>
            </a:pPr>
            <a:r>
              <a:rPr lang="en-US" sz="1000" dirty="0">
                <a:solidFill>
                  <a:srgbClr val="000000"/>
                </a:solidFill>
                <a:latin typeface="Arial"/>
                <a:ea typeface="Times New Roman"/>
                <a:cs typeface="Times New Roman"/>
              </a:rPr>
              <a:t>Verify that the properties that you defined in the template were copied to the new user</a:t>
            </a:r>
            <a:r>
              <a:rPr lang="en-US" sz="1000" dirty="0" smtClean="0">
                <a:solidFill>
                  <a:srgbClr val="000000"/>
                </a:solidFill>
                <a:latin typeface="Arial"/>
                <a:ea typeface="Times New Roman"/>
                <a:cs typeface="Times New Roman"/>
              </a:rPr>
              <a:t>.</a:t>
            </a:r>
          </a:p>
          <a:p>
            <a:pPr>
              <a:lnSpc>
                <a:spcPct val="115000"/>
              </a:lnSpc>
              <a:spcAft>
                <a:spcPts val="995"/>
              </a:spcAft>
            </a:pPr>
            <a:endParaRPr lang="en-CA" sz="1000" dirty="0" smtClean="0">
              <a:latin typeface="Arial"/>
              <a:ea typeface="Calibri"/>
              <a:cs typeface="Segoe UI"/>
            </a:endParaRPr>
          </a:p>
          <a:p>
            <a:pPr>
              <a:lnSpc>
                <a:spcPct val="115000"/>
              </a:lnSpc>
              <a:spcAft>
                <a:spcPts val="995"/>
              </a:spcAft>
            </a:pPr>
            <a:r>
              <a:rPr lang="en-CA" sz="1000" dirty="0" smtClean="0">
                <a:latin typeface="Arial"/>
                <a:ea typeface="Calibri"/>
                <a:cs typeface="Segoe UI"/>
              </a:rPr>
              <a:t>Leave </a:t>
            </a:r>
            <a:r>
              <a:rPr lang="en-CA" sz="1000" dirty="0">
                <a:latin typeface="Arial"/>
                <a:ea typeface="Calibri"/>
                <a:cs typeface="Segoe UI"/>
              </a:rPr>
              <a:t>the virtual machine running for the next demonstration.</a:t>
            </a:r>
            <a:endParaRPr lang="en-CA" sz="1000" dirty="0">
              <a:latin typeface="Arial"/>
              <a:ea typeface="Calibri"/>
              <a:cs typeface="Times New Roman"/>
            </a:endParaRPr>
          </a:p>
          <a:p>
            <a:pPr marL="342900" lvl="0" indent="-342900">
              <a:lnSpc>
                <a:spcPct val="115000"/>
              </a:lnSpc>
              <a:spcAft>
                <a:spcPts val="995"/>
              </a:spcAft>
              <a:buFont typeface="+mj-lt"/>
              <a:buAutoNum type="arabicPeriod"/>
            </a:pPr>
            <a:endParaRPr lang="en-CA" dirty="0"/>
          </a:p>
        </p:txBody>
      </p:sp>
      <p:sp>
        <p:nvSpPr>
          <p:cNvPr id="4" name="Slide Number Placeholder 3"/>
          <p:cNvSpPr>
            <a:spLocks noGrp="1"/>
          </p:cNvSpPr>
          <p:nvPr>
            <p:ph type="sldNum" sz="quarter" idx="10"/>
          </p:nvPr>
        </p:nvSpPr>
        <p:spPr/>
        <p:txBody>
          <a:bodyPr/>
          <a:lstStyle/>
          <a:p>
            <a:fld id="{BC25D2D6-B00A-4B22-9A9A-ED999C7BB1C0}" type="slidenum">
              <a:rPr lang="en-CA" smtClean="0"/>
              <a:t>13</a:t>
            </a:fld>
            <a:endParaRPr lang="en-CA"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3647175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Some students who are inexperienced with Windows Server often have difficulty grasping the concept of groups within groups. Consider using your whiteboard to go through the following example:</a:t>
            </a:r>
            <a:endParaRPr lang="en-CA"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Draw three domains as triangles, and add a file resource to each domain.</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Ask your students how many file permissions are required if each domain hosts 100 users who each need access to the three file resources in your three domains.</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Group the three sets of 100 users, and repeat the question.</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Group the groups, and repeat the question.</a:t>
            </a:r>
            <a:endParaRPr lang="en-CA" sz="1000" dirty="0" smtClean="0">
              <a:effectLst/>
              <a:latin typeface="Arial"/>
              <a:ea typeface="Times New Roman"/>
              <a:cs typeface="Times New Roman"/>
            </a:endParaRPr>
          </a:p>
          <a:p>
            <a:pPr>
              <a:lnSpc>
                <a:spcPct val="115000"/>
              </a:lnSpc>
              <a:spcAft>
                <a:spcPts val="1000"/>
              </a:spcAft>
            </a:pPr>
            <a:r>
              <a:rPr lang="en-CA" sz="1000" dirty="0">
                <a:latin typeface="Arial"/>
                <a:ea typeface="Calibri"/>
                <a:cs typeface="Segoe UI"/>
              </a:rPr>
              <a:t>This elegantly demonstrates the benefit of nesting groups.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Now all you need to do is to explain the particulars of the types and scopes in Windows Server. As with Lesson 1, consider making the demonstration the focus of this lesson.</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14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1616248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Explain to students that they can use distribution groups to send email messages to collections of users, but only with messaging programs such as Microsoft Exchange Server. Stress that distribution lists are not security-enabled, so they cannot be listed in discretionary access control lists (DACLs).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Also explain to students that they can use security groups to assign rights and permissions to both groups of users and groups of computers. A security group is security-enabled, and you can use it to assign permissions to local and network resources.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15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3961088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Use the table to describe group scopes. Consider drawing a diagram with several domains that shows where you can create groups, and the implications of each group scope.</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16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2393775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This slide and the next five explain the example in the student notes. This slide summarizes the example, and the next five slides build up the example frame by frame. The five frames are:</a:t>
            </a:r>
            <a:endParaRPr lang="en-CA"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Identities</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Global groups</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Domain-local groups</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Assigned resource access</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A copy of the summary, as shown in the first slide above</a:t>
            </a:r>
            <a:endParaRPr lang="en-CA" sz="1000" dirty="0" smtClean="0">
              <a:effectLst/>
              <a:latin typeface="Arial"/>
              <a:ea typeface="Times New Roman"/>
              <a:cs typeface="Times New Roman"/>
            </a:endParaRPr>
          </a:p>
          <a:p>
            <a:pPr>
              <a:lnSpc>
                <a:spcPct val="115000"/>
              </a:lnSpc>
              <a:spcAft>
                <a:spcPts val="1000"/>
              </a:spcAft>
            </a:pPr>
            <a:r>
              <a:rPr lang="en-CA" sz="1000" dirty="0">
                <a:latin typeface="Arial"/>
                <a:ea typeface="Calibri"/>
                <a:cs typeface="Segoe UI"/>
              </a:rPr>
              <a:t>Alternatively, draw an illustration on the whiteboard by using the following guidelines to illustrate the advantage of group nesting:</a:t>
            </a:r>
            <a:endParaRPr lang="en-CA"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Draw three domain objects, each containing five users. Draw a file object in one of the three domains.</a:t>
            </a:r>
            <a:endParaRPr lang="en-CA" sz="1000" dirty="0" smtClean="0">
              <a:effectLst/>
              <a:latin typeface="Arial"/>
              <a:ea typeface="Times New Roman"/>
              <a:cs typeface="Times New Roman"/>
            </a:endParaRPr>
          </a:p>
          <a:p>
            <a:pPr marL="342000">
              <a:lnSpc>
                <a:spcPct val="115000"/>
              </a:lnSpc>
              <a:spcAft>
                <a:spcPts val="995"/>
              </a:spcAft>
            </a:pPr>
            <a:r>
              <a:rPr lang="en-CA" sz="1000" b="1" dirty="0">
                <a:latin typeface="Arial"/>
                <a:ea typeface="Calibri"/>
                <a:cs typeface="Times New Roman"/>
              </a:rPr>
              <a:t>Question:</a:t>
            </a:r>
            <a:r>
              <a:rPr lang="en-CA" sz="1000" dirty="0">
                <a:latin typeface="Arial"/>
                <a:ea typeface="Calibri"/>
                <a:cs typeface="Segoe UI"/>
              </a:rPr>
              <a:t> How many file permissions do you need to create to assign permissions on this file for each user?</a:t>
            </a:r>
            <a:endParaRPr lang="en-CA" sz="1000" dirty="0">
              <a:latin typeface="Arial"/>
              <a:ea typeface="Calibri"/>
              <a:cs typeface="Times New Roman"/>
            </a:endParaRPr>
          </a:p>
          <a:p>
            <a:pPr marL="342000">
              <a:lnSpc>
                <a:spcPct val="115000"/>
              </a:lnSpc>
              <a:spcAft>
                <a:spcPts val="995"/>
              </a:spcAft>
            </a:pPr>
            <a:r>
              <a:rPr lang="en-CA" sz="1000" b="1" dirty="0">
                <a:latin typeface="Arial"/>
                <a:ea typeface="Calibri"/>
                <a:cs typeface="Times New Roman"/>
              </a:rPr>
              <a:t>Answer:</a:t>
            </a:r>
            <a:r>
              <a:rPr lang="en-CA" sz="1000" dirty="0">
                <a:latin typeface="Arial"/>
                <a:ea typeface="Calibri"/>
                <a:cs typeface="Segoe UI"/>
              </a:rPr>
              <a:t> You need to create 15 file permissions.</a:t>
            </a:r>
            <a:endParaRPr lang="en-CA" sz="1000" dirty="0">
              <a:latin typeface="Arial"/>
              <a:ea typeface="Calibri"/>
              <a:cs typeface="Times New Roman"/>
            </a:endParaRPr>
          </a:p>
          <a:p>
            <a:pPr marL="342900" indent="-342900">
              <a:lnSpc>
                <a:spcPct val="115000"/>
              </a:lnSpc>
              <a:spcAft>
                <a:spcPts val="995"/>
              </a:spcAft>
              <a:buFont typeface="+mj-lt"/>
              <a:buAutoNum type="arabicPeriod" startAt="2"/>
            </a:pPr>
            <a:r>
              <a:rPr lang="en-US" sz="1000" dirty="0">
                <a:latin typeface="Arial"/>
                <a:ea typeface="Times New Roman"/>
                <a:cs typeface="Segoe UI"/>
              </a:rPr>
              <a:t>Draw a circle around the five users in each domain, and explain that the circles represent global groups.</a:t>
            </a:r>
            <a:endParaRPr lang="en-CA" sz="1000" dirty="0">
              <a:latin typeface="Arial"/>
              <a:ea typeface="Times New Roman"/>
              <a:cs typeface="Segoe UI"/>
            </a:endParaRPr>
          </a:p>
          <a:p>
            <a:pPr marL="342000">
              <a:lnSpc>
                <a:spcPct val="115000"/>
              </a:lnSpc>
              <a:spcAft>
                <a:spcPts val="995"/>
              </a:spcAft>
            </a:pPr>
            <a:r>
              <a:rPr lang="en-CA" sz="1000" b="1" dirty="0">
                <a:latin typeface="Arial"/>
                <a:ea typeface="Calibri"/>
                <a:cs typeface="Times New Roman"/>
              </a:rPr>
              <a:t>Question:</a:t>
            </a:r>
            <a:r>
              <a:rPr lang="en-CA" sz="1000" dirty="0">
                <a:latin typeface="Arial"/>
                <a:ea typeface="Calibri"/>
                <a:cs typeface="Segoe UI"/>
              </a:rPr>
              <a:t> How many permissions on the file do you need to assign at the global group level?</a:t>
            </a:r>
            <a:endParaRPr lang="en-CA" sz="1000" dirty="0">
              <a:latin typeface="Arial"/>
              <a:ea typeface="Calibri"/>
              <a:cs typeface="Times New Roman"/>
            </a:endParaRPr>
          </a:p>
          <a:p>
            <a:pPr marL="342000">
              <a:lnSpc>
                <a:spcPct val="115000"/>
              </a:lnSpc>
              <a:spcAft>
                <a:spcPts val="995"/>
              </a:spcAft>
            </a:pPr>
            <a:r>
              <a:rPr lang="en-CA" sz="1000" b="1" dirty="0">
                <a:latin typeface="Arial"/>
                <a:ea typeface="Calibri"/>
                <a:cs typeface="Times New Roman"/>
              </a:rPr>
              <a:t>Answer:</a:t>
            </a:r>
            <a:r>
              <a:rPr lang="en-CA" sz="1000" dirty="0">
                <a:latin typeface="Arial"/>
                <a:ea typeface="Calibri"/>
                <a:cs typeface="Segoe UI"/>
              </a:rPr>
              <a:t> You need to assign three permissions.</a:t>
            </a:r>
            <a:endParaRPr lang="en-CA" sz="1000" dirty="0">
              <a:latin typeface="Arial"/>
              <a:ea typeface="Calibri"/>
              <a:cs typeface="Times New Roman"/>
            </a:endParaRPr>
          </a:p>
          <a:p>
            <a:pPr marL="342900" lvl="0" indent="-342900">
              <a:lnSpc>
                <a:spcPct val="115000"/>
              </a:lnSpc>
              <a:spcAft>
                <a:spcPts val="995"/>
              </a:spcAft>
              <a:buFont typeface="+mj-lt"/>
              <a:buAutoNum type="arabicPeriod" startAt="3"/>
            </a:pPr>
            <a:r>
              <a:rPr lang="en-US" sz="1000" dirty="0" smtClean="0">
                <a:effectLst/>
                <a:latin typeface="Arial"/>
                <a:ea typeface="Times New Roman"/>
                <a:cs typeface="Segoe UI"/>
              </a:rPr>
              <a:t>Draw a circle adjacent to the file. Draw arrows from your global groups to this circle, indicating that you have added these groups to a local group in the resource holding domain.</a:t>
            </a:r>
            <a:endParaRPr lang="en-CA" sz="1000" dirty="0" smtClean="0">
              <a:effectLst/>
              <a:latin typeface="Arial"/>
              <a:ea typeface="Times New Roman"/>
              <a:cs typeface="Times New Roman"/>
            </a:endParaRPr>
          </a:p>
          <a:p>
            <a:pPr marL="342000">
              <a:lnSpc>
                <a:spcPct val="115000"/>
              </a:lnSpc>
              <a:spcAft>
                <a:spcPts val="1000"/>
              </a:spcAft>
            </a:pPr>
            <a:r>
              <a:rPr lang="en-CA" sz="1000" b="1" dirty="0">
                <a:latin typeface="Arial"/>
                <a:ea typeface="Calibri"/>
                <a:cs typeface="Times New Roman"/>
              </a:rPr>
              <a:t>Question:</a:t>
            </a:r>
            <a:r>
              <a:rPr lang="en-CA" sz="1000" dirty="0">
                <a:latin typeface="Arial"/>
                <a:ea typeface="Calibri"/>
                <a:cs typeface="Segoe UI"/>
              </a:rPr>
              <a:t> How many permissions must you assign to the local group?</a:t>
            </a:r>
            <a:endParaRPr lang="en-CA" sz="1000" dirty="0">
              <a:latin typeface="Arial"/>
              <a:ea typeface="Calibri"/>
              <a:cs typeface="Times New Roman"/>
            </a:endParaRPr>
          </a:p>
          <a:p>
            <a:pPr marL="342000">
              <a:lnSpc>
                <a:spcPct val="115000"/>
              </a:lnSpc>
              <a:spcAft>
                <a:spcPts val="1000"/>
              </a:spcAft>
            </a:pPr>
            <a:r>
              <a:rPr lang="en-CA" sz="1000" b="1" dirty="0">
                <a:latin typeface="Arial"/>
                <a:ea typeface="Calibri"/>
                <a:cs typeface="Times New Roman"/>
              </a:rPr>
              <a:t>Answer:</a:t>
            </a:r>
            <a:r>
              <a:rPr lang="en-CA" sz="1000" dirty="0">
                <a:latin typeface="Arial"/>
                <a:ea typeface="Calibri"/>
                <a:cs typeface="Segoe UI"/>
              </a:rPr>
              <a:t> You must assign one permission to the local group.</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17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3286598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This is the 1</a:t>
            </a:r>
            <a:r>
              <a:rPr lang="en-CA" sz="1000" baseline="30000" dirty="0">
                <a:latin typeface="Arial"/>
                <a:ea typeface="Calibri"/>
                <a:cs typeface="Times New Roman"/>
              </a:rPr>
              <a:t>st</a:t>
            </a:r>
            <a:r>
              <a:rPr lang="en-CA" sz="1000" dirty="0">
                <a:latin typeface="Arial"/>
                <a:ea typeface="Calibri"/>
                <a:cs typeface="Times New Roman"/>
              </a:rPr>
              <a:t> of 5 frames.</a:t>
            </a:r>
          </a:p>
          <a:p>
            <a:pPr>
              <a:lnSpc>
                <a:spcPct val="115000"/>
              </a:lnSpc>
              <a:spcAft>
                <a:spcPts val="1000"/>
              </a:spcAft>
            </a:pPr>
            <a:r>
              <a:rPr lang="en-CA" sz="1000" dirty="0">
                <a:latin typeface="Arial"/>
                <a:ea typeface="Calibri"/>
                <a:cs typeface="Times New Roman"/>
              </a:rPr>
              <a:t>Identities are assigned to users or groups.</a:t>
            </a:r>
          </a:p>
        </p:txBody>
      </p:sp>
      <p:sp>
        <p:nvSpPr>
          <p:cNvPr id="4" name="Slide Number Placeholder 3"/>
          <p:cNvSpPr>
            <a:spLocks noGrp="1"/>
          </p:cNvSpPr>
          <p:nvPr>
            <p:ph type="sldNum" sz="quarter" idx="10"/>
          </p:nvPr>
        </p:nvSpPr>
        <p:spPr/>
        <p:txBody>
          <a:bodyPr/>
          <a:lstStyle/>
          <a:p>
            <a:fld id="{BC25D2D6-B00A-4B22-9A9A-ED999C7BB1C0}" type="slidenum">
              <a:rPr lang="en-CA" smtClean="0"/>
              <a:t>18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3558530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This is the 2</a:t>
            </a:r>
            <a:r>
              <a:rPr lang="en-CA" sz="1000" baseline="30000" dirty="0">
                <a:latin typeface="Arial"/>
                <a:ea typeface="Calibri"/>
                <a:cs typeface="Times New Roman"/>
              </a:rPr>
              <a:t>nd</a:t>
            </a:r>
            <a:r>
              <a:rPr lang="en-CA" sz="1000" dirty="0">
                <a:latin typeface="Arial"/>
                <a:ea typeface="Calibri"/>
                <a:cs typeface="Times New Roman"/>
              </a:rPr>
              <a:t> of 5 frames.</a:t>
            </a:r>
          </a:p>
          <a:p>
            <a:pPr>
              <a:lnSpc>
                <a:spcPct val="115000"/>
              </a:lnSpc>
              <a:spcAft>
                <a:spcPts val="1000"/>
              </a:spcAft>
            </a:pPr>
            <a:r>
              <a:rPr lang="en-CA" sz="1000" dirty="0">
                <a:latin typeface="Arial"/>
                <a:ea typeface="Calibri"/>
                <a:cs typeface="Times New Roman"/>
              </a:rPr>
              <a:t>The users and computers have been collected into two separate groups, the Sales (global group) and the Auditors (global group).</a:t>
            </a:r>
          </a:p>
        </p:txBody>
      </p:sp>
      <p:sp>
        <p:nvSpPr>
          <p:cNvPr id="4" name="Slide Number Placeholder 3"/>
          <p:cNvSpPr>
            <a:spLocks noGrp="1"/>
          </p:cNvSpPr>
          <p:nvPr>
            <p:ph type="sldNum" sz="quarter" idx="10"/>
          </p:nvPr>
        </p:nvSpPr>
        <p:spPr/>
        <p:txBody>
          <a:bodyPr/>
          <a:lstStyle/>
          <a:p>
            <a:fld id="{BC25D2D6-B00A-4B22-9A9A-ED999C7BB1C0}" type="slidenum">
              <a:rPr lang="en-CA" smtClean="0"/>
              <a:t>19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425071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Emphasize that managing users and computers has gotten much more complex with the proliferation of consumer devices in the workplace. Instead of just managing a relatively simple system of users and workstations, students may be managing multiple device types, operating systems, locations, multiple devices per user, various levels of access requirements, various levels of security depending on access level required, and many other factors.</a:t>
            </a:r>
          </a:p>
        </p:txBody>
      </p:sp>
      <p:sp>
        <p:nvSpPr>
          <p:cNvPr id="4" name="Slide Number Placeholder 3"/>
          <p:cNvSpPr>
            <a:spLocks noGrp="1"/>
          </p:cNvSpPr>
          <p:nvPr>
            <p:ph type="sldNum" sz="quarter" idx="10"/>
          </p:nvPr>
        </p:nvSpPr>
        <p:spPr/>
        <p:txBody>
          <a:bodyPr/>
          <a:lstStyle/>
          <a:p>
            <a:fld id="{BC25D2D6-B00A-4B22-9A9A-ED999C7BB1C0}" type="slidenum">
              <a:rPr lang="en-CA" smtClean="0"/>
              <a:t>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2537889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This is the 3</a:t>
            </a:r>
            <a:r>
              <a:rPr lang="en-CA" sz="1000" baseline="30000" dirty="0">
                <a:latin typeface="Arial"/>
                <a:ea typeface="Calibri"/>
                <a:cs typeface="Times New Roman"/>
              </a:rPr>
              <a:t>rd</a:t>
            </a:r>
            <a:r>
              <a:rPr lang="en-CA" sz="1000" dirty="0">
                <a:latin typeface="Arial"/>
                <a:ea typeface="Calibri"/>
                <a:cs typeface="Times New Roman"/>
              </a:rPr>
              <a:t> of 5 frames.</a:t>
            </a:r>
          </a:p>
          <a:p>
            <a:pPr>
              <a:lnSpc>
                <a:spcPct val="115000"/>
              </a:lnSpc>
              <a:spcAft>
                <a:spcPts val="1000"/>
              </a:spcAft>
            </a:pPr>
            <a:r>
              <a:rPr lang="en-CA" sz="1000" dirty="0">
                <a:latin typeface="Arial"/>
                <a:ea typeface="Calibri"/>
                <a:cs typeface="Times New Roman"/>
              </a:rPr>
              <a:t>The two global groups have been combined into one </a:t>
            </a:r>
            <a:r>
              <a:rPr lang="en-CA" sz="1000" dirty="0">
                <a:solidFill>
                  <a:srgbClr val="000000"/>
                </a:solidFill>
                <a:latin typeface="Arial"/>
                <a:ea typeface="Calibri"/>
                <a:cs typeface="Times New Roman"/>
              </a:rPr>
              <a:t>domain local group, which is called ACL_Sales_Read.</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20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916373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This is the 4</a:t>
            </a:r>
            <a:r>
              <a:rPr lang="en-CA" sz="1000" baseline="30000" dirty="0">
                <a:latin typeface="Arial"/>
                <a:ea typeface="Calibri"/>
                <a:cs typeface="Times New Roman"/>
              </a:rPr>
              <a:t>th</a:t>
            </a:r>
            <a:r>
              <a:rPr lang="en-CA" sz="1000" dirty="0">
                <a:latin typeface="Arial"/>
                <a:ea typeface="Calibri"/>
                <a:cs typeface="Times New Roman"/>
              </a:rPr>
              <a:t> of 5 frames.</a:t>
            </a:r>
          </a:p>
          <a:p>
            <a:pPr>
              <a:lnSpc>
                <a:spcPct val="115000"/>
              </a:lnSpc>
              <a:spcAft>
                <a:spcPts val="1000"/>
              </a:spcAft>
            </a:pPr>
            <a:r>
              <a:rPr lang="en-CA" sz="1000" dirty="0">
                <a:latin typeface="Arial"/>
                <a:ea typeface="Calibri"/>
                <a:cs typeface="Times New Roman"/>
              </a:rPr>
              <a:t>The domain-local group has been given access to a resource</a:t>
            </a:r>
            <a:r>
              <a:rPr lang="en-CA" sz="1000" dirty="0">
                <a:solidFill>
                  <a:srgbClr val="000000"/>
                </a:solidFill>
                <a:latin typeface="Arial"/>
                <a:ea typeface="Calibri"/>
                <a:cs typeface="Times New Roman"/>
              </a:rPr>
              <a:t>.</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21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1154363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This is the 5</a:t>
            </a:r>
            <a:r>
              <a:rPr lang="en-CA" sz="1000" baseline="30000" dirty="0">
                <a:latin typeface="Arial"/>
                <a:ea typeface="Calibri"/>
                <a:cs typeface="Times New Roman"/>
              </a:rPr>
              <a:t>th</a:t>
            </a:r>
            <a:r>
              <a:rPr lang="en-CA" sz="1000" dirty="0">
                <a:latin typeface="Arial"/>
                <a:ea typeface="Calibri"/>
                <a:cs typeface="Times New Roman"/>
              </a:rPr>
              <a:t> of 5 frames.</a:t>
            </a:r>
          </a:p>
          <a:p>
            <a:pPr>
              <a:lnSpc>
                <a:spcPct val="115000"/>
              </a:lnSpc>
              <a:spcAft>
                <a:spcPts val="1000"/>
              </a:spcAft>
            </a:pPr>
            <a:r>
              <a:rPr lang="en-CA" sz="1000" dirty="0">
                <a:latin typeface="Arial"/>
                <a:ea typeface="Calibri"/>
                <a:cs typeface="Times New Roman"/>
              </a:rPr>
              <a:t>This is a summary of the example. It is the same as the slide in the Student Manual.</a:t>
            </a:r>
          </a:p>
        </p:txBody>
      </p:sp>
      <p:sp>
        <p:nvSpPr>
          <p:cNvPr id="4" name="Slide Number Placeholder 3"/>
          <p:cNvSpPr>
            <a:spLocks noGrp="1"/>
          </p:cNvSpPr>
          <p:nvPr>
            <p:ph type="sldNum" sz="quarter" idx="10"/>
          </p:nvPr>
        </p:nvSpPr>
        <p:spPr/>
        <p:txBody>
          <a:bodyPr/>
          <a:lstStyle/>
          <a:p>
            <a:fld id="{BC25D2D6-B00A-4B22-9A9A-ED999C7BB1C0}" type="slidenum">
              <a:rPr lang="en-CA" smtClean="0"/>
              <a:t>22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3881677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Show your students the groups mentioned on the slide as you discuss them.</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23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3639622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Show your students the identities that are mentioned on the slide, as you discuss them.</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24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1667193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b="1" dirty="0" smtClean="0">
                <a:latin typeface="Arial"/>
                <a:ea typeface="Calibri"/>
                <a:cs typeface="Times New Roman"/>
              </a:rPr>
              <a:t>Preparation </a:t>
            </a:r>
            <a:r>
              <a:rPr lang="en-CA" sz="1000" b="1" dirty="0">
                <a:latin typeface="Arial"/>
                <a:ea typeface="Calibri"/>
                <a:cs typeface="Times New Roman"/>
              </a:rPr>
              <a:t>Steps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The required virtual machine, 20410D‑LON‑DC1, should be running after the previous demonstration.</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Demonstration Steps</a:t>
            </a:r>
            <a:endParaRPr lang="en-CA"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Create a new group</a:t>
            </a:r>
            <a:endParaRPr lang="en-CA" sz="1000" b="1" dirty="0" smtClean="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LON‑DC1, switch to </a:t>
            </a:r>
            <a:r>
              <a:rPr lang="en-US" sz="1000" b="1" dirty="0" smtClean="0">
                <a:effectLst/>
                <a:latin typeface="Arial"/>
                <a:ea typeface="Times New Roman"/>
                <a:cs typeface="Times New Roman"/>
              </a:rPr>
              <a:t>Active Directory Administrative Center</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Expand Adatum (Local), and then click </a:t>
            </a:r>
            <a:r>
              <a:rPr lang="en-US" sz="1000" b="1" dirty="0" smtClean="0">
                <a:effectLst/>
                <a:latin typeface="Arial"/>
                <a:ea typeface="Times New Roman"/>
                <a:cs typeface="Times New Roman"/>
              </a:rPr>
              <a:t>IT</a:t>
            </a:r>
            <a:r>
              <a:rPr lang="en-US" sz="1000" dirty="0" smtClean="0">
                <a:solidFill>
                  <a:srgbClr val="000000"/>
                </a:solidFill>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Tasks list, under IT, point to </a:t>
            </a:r>
            <a:r>
              <a:rPr lang="en-US" sz="1000" b="1" dirty="0" smtClean="0">
                <a:effectLst/>
                <a:latin typeface="Arial"/>
                <a:ea typeface="Times New Roman"/>
                <a:cs typeface="Times New Roman"/>
              </a:rPr>
              <a:t>New</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Group</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Create Group</a:t>
            </a:r>
            <a:r>
              <a:rPr lang="en-US" sz="1000" dirty="0" smtClean="0">
                <a:effectLst/>
                <a:latin typeface="Arial"/>
                <a:ea typeface="Times New Roman"/>
                <a:cs typeface="Segoe UI"/>
              </a:rPr>
              <a:t> dialog box, in </a:t>
            </a:r>
            <a:r>
              <a:rPr lang="en-US" sz="1000" b="1" dirty="0" smtClean="0">
                <a:effectLst/>
                <a:latin typeface="Arial"/>
                <a:ea typeface="Times New Roman"/>
                <a:cs typeface="Times New Roman"/>
              </a:rPr>
              <a:t>Group name</a:t>
            </a:r>
            <a:r>
              <a:rPr lang="en-US" sz="1000" dirty="0" smtClean="0">
                <a:effectLst/>
                <a:latin typeface="Arial"/>
                <a:ea typeface="Times New Roman"/>
                <a:cs typeface="Segoe UI"/>
              </a:rPr>
              <a:t>, type </a:t>
            </a:r>
            <a:r>
              <a:rPr lang="en-US" sz="1000" b="1" dirty="0" smtClean="0">
                <a:effectLst/>
                <a:latin typeface="Arial"/>
                <a:ea typeface="Times New Roman"/>
                <a:cs typeface="Times New Roman"/>
              </a:rPr>
              <a:t>IT</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Managers</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Add members to the group</a:t>
            </a:r>
            <a:endParaRPr lang="en-CA" sz="1000" b="1" dirty="0" smtClean="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Scroll down, and under Members, click </a:t>
            </a:r>
            <a:r>
              <a:rPr lang="en-US" sz="1000" b="1" dirty="0" smtClean="0">
                <a:effectLst/>
                <a:latin typeface="Arial"/>
                <a:ea typeface="Times New Roman"/>
                <a:cs typeface="Times New Roman"/>
              </a:rPr>
              <a:t>Add</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Select Users, Contacts, Computers, Service Accounts, or Groups</a:t>
            </a:r>
            <a:r>
              <a:rPr lang="en-US" sz="1000" dirty="0" smtClean="0">
                <a:effectLst/>
                <a:latin typeface="Arial"/>
                <a:ea typeface="Times New Roman"/>
                <a:cs typeface="Segoe UI"/>
              </a:rPr>
              <a:t> dialog box, in </a:t>
            </a:r>
            <a:r>
              <a:rPr lang="en-US" sz="1000" b="1" dirty="0" smtClean="0">
                <a:effectLst/>
                <a:latin typeface="Arial"/>
                <a:ea typeface="Times New Roman"/>
                <a:cs typeface="Times New Roman"/>
              </a:rPr>
              <a:t>Enter the object names to select (examples)</a:t>
            </a:r>
            <a:r>
              <a:rPr lang="en-US" sz="1000" dirty="0" smtClean="0">
                <a:effectLst/>
                <a:latin typeface="Arial"/>
                <a:ea typeface="Times New Roman"/>
                <a:cs typeface="Segoe UI"/>
              </a:rPr>
              <a:t>, type </a:t>
            </a:r>
            <a:r>
              <a:rPr lang="en-US" sz="1000" b="1" dirty="0" smtClean="0">
                <a:effectLst/>
                <a:latin typeface="Arial"/>
                <a:ea typeface="Times New Roman"/>
                <a:cs typeface="Times New Roman"/>
              </a:rPr>
              <a:t>April; Don</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Check Names</a:t>
            </a:r>
            <a:r>
              <a:rPr lang="en-US" sz="1000" dirty="0" smtClean="0">
                <a:effectLst/>
                <a:latin typeface="Arial"/>
                <a:ea typeface="Times New Roman"/>
                <a:cs typeface="Segoe UI"/>
              </a:rPr>
              <a:t>, and then click</a:t>
            </a:r>
            <a:r>
              <a:rPr lang="en-US" sz="1000" b="1" dirty="0" smtClean="0">
                <a:effectLst/>
                <a:latin typeface="Arial"/>
                <a:ea typeface="Times New Roman"/>
                <a:cs typeface="Times New Roman"/>
              </a:rPr>
              <a:t> OK</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Create Group IT Managers</a:t>
            </a:r>
            <a:r>
              <a:rPr lang="en-US" sz="1000" dirty="0" smtClean="0">
                <a:effectLst/>
                <a:latin typeface="Arial"/>
                <a:ea typeface="Times New Roman"/>
                <a:cs typeface="Segoe UI"/>
              </a:rPr>
              <a:t> dialog box, click</a:t>
            </a:r>
            <a:r>
              <a:rPr lang="en-US" sz="1000" b="1" dirty="0" smtClean="0">
                <a:effectLst/>
                <a:latin typeface="Arial"/>
                <a:ea typeface="Times New Roman"/>
                <a:cs typeface="Times New Roman"/>
              </a:rPr>
              <a:t> OK</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Add a user to the group</a:t>
            </a:r>
            <a:endParaRPr lang="en-CA" sz="1000" b="1" dirty="0" smtClean="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details pane, right‑click </a:t>
            </a:r>
            <a:r>
              <a:rPr lang="en-US" sz="1000" b="1" dirty="0" smtClean="0">
                <a:effectLst/>
                <a:latin typeface="Arial"/>
                <a:ea typeface="Times New Roman"/>
                <a:cs typeface="Times New Roman"/>
              </a:rPr>
              <a:t>Ed Meadows</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Add to group</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Select Groups</a:t>
            </a:r>
            <a:r>
              <a:rPr lang="en-US" sz="1000" dirty="0" smtClean="0">
                <a:effectLst/>
                <a:latin typeface="Arial"/>
                <a:ea typeface="Times New Roman"/>
                <a:cs typeface="Segoe UI"/>
              </a:rPr>
              <a:t> dialog box, in </a:t>
            </a:r>
            <a:r>
              <a:rPr lang="en-US" sz="1000" b="1" dirty="0" smtClean="0">
                <a:effectLst/>
                <a:latin typeface="Arial"/>
                <a:ea typeface="Times New Roman"/>
                <a:cs typeface="Times New Roman"/>
              </a:rPr>
              <a:t>Enter the object names to select (examples)</a:t>
            </a:r>
            <a:r>
              <a:rPr lang="en-US" sz="1000" dirty="0" smtClean="0">
                <a:effectLst/>
                <a:latin typeface="Arial"/>
                <a:ea typeface="Times New Roman"/>
                <a:cs typeface="Segoe UI"/>
              </a:rPr>
              <a:t>, type </a:t>
            </a:r>
            <a:r>
              <a:rPr lang="en-US" sz="1000" b="1" dirty="0" smtClean="0">
                <a:effectLst/>
                <a:latin typeface="Arial"/>
                <a:ea typeface="Times New Roman"/>
                <a:cs typeface="Times New Roman"/>
              </a:rPr>
              <a:t>IT Managers.</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Check Names</a:t>
            </a:r>
            <a:r>
              <a:rPr lang="en-US" sz="1000" dirty="0" smtClean="0">
                <a:effectLst/>
                <a:latin typeface="Arial"/>
                <a:ea typeface="Times New Roman"/>
                <a:cs typeface="Segoe UI"/>
              </a:rPr>
              <a:t>, and then click</a:t>
            </a:r>
            <a:r>
              <a:rPr lang="en-US" sz="1000" b="1" dirty="0" smtClean="0">
                <a:effectLst/>
                <a:latin typeface="Arial"/>
                <a:ea typeface="Times New Roman"/>
                <a:cs typeface="Times New Roman"/>
              </a:rPr>
              <a:t> OK</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a:lnSpc>
                <a:spcPts val="1300"/>
              </a:lnSpc>
              <a:spcBef>
                <a:spcPts val="900"/>
              </a:spcBef>
              <a:spcAft>
                <a:spcPts val="300"/>
              </a:spcAft>
            </a:pP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25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Tree>
    <p:extLst>
      <p:ext uri="{BB962C8B-B14F-4D97-AF65-F5344CB8AC3E}">
        <p14:creationId xmlns:p14="http://schemas.microsoft.com/office/powerpoint/2010/main" val="2973812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prstClr val="black"/>
                </a:solidFill>
                <a:latin typeface="Arial"/>
                <a:ea typeface="Times New Roman"/>
                <a:cs typeface="Segoe UI"/>
              </a:rPr>
              <a:t>Change the group type and scope</a:t>
            </a:r>
            <a:endParaRPr lang="en-CA"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details pane, double‑click </a:t>
            </a:r>
            <a:r>
              <a:rPr lang="en-US" sz="1000" b="1" dirty="0">
                <a:solidFill>
                  <a:prstClr val="black"/>
                </a:solidFill>
                <a:latin typeface="Arial"/>
                <a:ea typeface="Times New Roman"/>
                <a:cs typeface="Times New Roman"/>
              </a:rPr>
              <a:t>IT</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Managers</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IT Managers </a:t>
            </a:r>
            <a:r>
              <a:rPr lang="en-US" sz="1000" dirty="0">
                <a:solidFill>
                  <a:prstClr val="black"/>
                </a:solidFill>
                <a:latin typeface="Arial"/>
                <a:ea typeface="Times New Roman"/>
                <a:cs typeface="Segoe UI"/>
              </a:rPr>
              <a:t>dialog box, under </a:t>
            </a:r>
            <a:r>
              <a:rPr lang="en-US" sz="1000" b="1" dirty="0">
                <a:solidFill>
                  <a:prstClr val="black"/>
                </a:solidFill>
                <a:latin typeface="Arial"/>
                <a:ea typeface="Times New Roman"/>
                <a:cs typeface="Times New Roman"/>
              </a:rPr>
              <a:t>Group scope</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Universal</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Under </a:t>
            </a:r>
            <a:r>
              <a:rPr lang="en-US" sz="1000" b="1" dirty="0">
                <a:solidFill>
                  <a:prstClr val="black"/>
                </a:solidFill>
                <a:latin typeface="Arial"/>
                <a:ea typeface="Times New Roman"/>
                <a:cs typeface="Times New Roman"/>
              </a:rPr>
              <a:t>Group type</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Distribution</a:t>
            </a:r>
            <a:r>
              <a:rPr lang="en-US" sz="1000" dirty="0">
                <a:solidFill>
                  <a:prstClr val="black"/>
                </a:solidFill>
                <a:latin typeface="Arial"/>
                <a:ea typeface="Times New Roman"/>
                <a:cs typeface="Segoe UI"/>
              </a:rPr>
              <a:t>, and then click</a:t>
            </a:r>
            <a:r>
              <a:rPr lang="en-US" sz="1000" b="1" dirty="0">
                <a:solidFill>
                  <a:prstClr val="black"/>
                </a:solidFill>
                <a:latin typeface="Arial"/>
                <a:ea typeface="Times New Roman"/>
                <a:cs typeface="Times New Roman"/>
              </a:rPr>
              <a:t> OK</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Modify the group’s Managed By property</a:t>
            </a:r>
            <a:endParaRPr lang="en-CA"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details pane, double‑click </a:t>
            </a:r>
            <a:r>
              <a:rPr lang="en-US" sz="1000" b="1" dirty="0">
                <a:solidFill>
                  <a:prstClr val="black"/>
                </a:solidFill>
                <a:latin typeface="Arial"/>
                <a:ea typeface="Times New Roman"/>
                <a:cs typeface="Times New Roman"/>
              </a:rPr>
              <a:t>IT</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Managers</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details pane, under Managed By, click </a:t>
            </a:r>
            <a:r>
              <a:rPr lang="en-US" sz="1000" b="1" dirty="0">
                <a:solidFill>
                  <a:prstClr val="black"/>
                </a:solidFill>
                <a:latin typeface="Arial"/>
                <a:ea typeface="Times New Roman"/>
                <a:cs typeface="Times New Roman"/>
              </a:rPr>
              <a:t>Edit</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Select User,</a:t>
            </a:r>
            <a:r>
              <a:rPr lang="en-US" sz="1000" dirty="0">
                <a:solidFill>
                  <a:srgbClr val="000000"/>
                </a:solidFill>
                <a:latin typeface="Arial"/>
                <a:ea typeface="Times New Roman"/>
                <a:cs typeface="Times New Roman"/>
              </a:rPr>
              <a:t> </a:t>
            </a:r>
            <a:r>
              <a:rPr lang="en-US" sz="1000" b="1" dirty="0">
                <a:solidFill>
                  <a:prstClr val="black"/>
                </a:solidFill>
                <a:latin typeface="Arial"/>
                <a:ea typeface="Times New Roman"/>
                <a:cs typeface="Times New Roman"/>
              </a:rPr>
              <a:t>Contact or</a:t>
            </a:r>
            <a:r>
              <a:rPr lang="en-US" sz="1000" dirty="0">
                <a:solidFill>
                  <a:srgbClr val="000000"/>
                </a:solidFill>
                <a:latin typeface="Arial"/>
                <a:ea typeface="Times New Roman"/>
                <a:cs typeface="Times New Roman"/>
              </a:rPr>
              <a:t> </a:t>
            </a:r>
            <a:r>
              <a:rPr lang="en-US" sz="1000" b="1" dirty="0">
                <a:solidFill>
                  <a:prstClr val="black"/>
                </a:solidFill>
                <a:latin typeface="Arial"/>
                <a:ea typeface="Times New Roman"/>
                <a:cs typeface="Times New Roman"/>
              </a:rPr>
              <a:t>Groups</a:t>
            </a:r>
            <a:r>
              <a:rPr lang="en-US" sz="1000" dirty="0">
                <a:solidFill>
                  <a:prstClr val="black"/>
                </a:solidFill>
                <a:latin typeface="Arial"/>
                <a:ea typeface="Times New Roman"/>
                <a:cs typeface="Segoe UI"/>
              </a:rPr>
              <a:t> dialog box, in </a:t>
            </a:r>
            <a:r>
              <a:rPr lang="en-US" sz="1000" b="1" dirty="0">
                <a:solidFill>
                  <a:prstClr val="black"/>
                </a:solidFill>
                <a:latin typeface="Arial"/>
                <a:ea typeface="Times New Roman"/>
                <a:cs typeface="Times New Roman"/>
              </a:rPr>
              <a:t>Enter the object names to select (examples)</a:t>
            </a:r>
            <a:r>
              <a:rPr lang="en-US" sz="1000" dirty="0">
                <a:solidFill>
                  <a:prstClr val="black"/>
                </a:solidFill>
                <a:latin typeface="Arial"/>
                <a:ea typeface="Times New Roman"/>
                <a:cs typeface="Segoe UI"/>
              </a:rPr>
              <a:t>, type </a:t>
            </a:r>
            <a:r>
              <a:rPr lang="en-US" sz="1000" b="1" dirty="0">
                <a:solidFill>
                  <a:prstClr val="black"/>
                </a:solidFill>
                <a:latin typeface="Arial"/>
                <a:ea typeface="Times New Roman"/>
                <a:cs typeface="Times New Roman"/>
              </a:rPr>
              <a:t>Ed Meadows</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Check Names</a:t>
            </a:r>
            <a:r>
              <a:rPr lang="en-US" sz="1000" dirty="0">
                <a:solidFill>
                  <a:prstClr val="black"/>
                </a:solidFill>
                <a:latin typeface="Arial"/>
                <a:ea typeface="Times New Roman"/>
                <a:cs typeface="Segoe UI"/>
              </a:rPr>
              <a:t>, and then click</a:t>
            </a:r>
            <a:r>
              <a:rPr lang="en-US" sz="1000" b="1" dirty="0">
                <a:solidFill>
                  <a:prstClr val="black"/>
                </a:solidFill>
                <a:latin typeface="Arial"/>
                <a:ea typeface="Times New Roman"/>
                <a:cs typeface="Times New Roman"/>
              </a:rPr>
              <a:t> OK</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Select </a:t>
            </a:r>
            <a:r>
              <a:rPr lang="en-US" sz="1000" b="1" dirty="0">
                <a:solidFill>
                  <a:prstClr val="black"/>
                </a:solidFill>
                <a:latin typeface="Arial"/>
                <a:ea typeface="Times New Roman"/>
                <a:cs typeface="Times New Roman"/>
              </a:rPr>
              <a:t>Manager can update membership list</a:t>
            </a:r>
            <a:r>
              <a:rPr lang="en-US" sz="1000" dirty="0">
                <a:solidFill>
                  <a:prstClr val="black"/>
                </a:solidFill>
                <a:latin typeface="Arial"/>
                <a:ea typeface="Times New Roman"/>
                <a:cs typeface="Segoe UI"/>
              </a:rPr>
              <a:t>, and then click</a:t>
            </a:r>
            <a:r>
              <a:rPr lang="en-US" sz="1000" b="1" dirty="0">
                <a:solidFill>
                  <a:prstClr val="black"/>
                </a:solidFill>
                <a:latin typeface="Arial"/>
                <a:ea typeface="Times New Roman"/>
                <a:cs typeface="Times New Roman"/>
              </a:rPr>
              <a:t> OK</a:t>
            </a:r>
            <a:r>
              <a:rPr lang="en-US" sz="1000" dirty="0" smtClean="0">
                <a:solidFill>
                  <a:prstClr val="black"/>
                </a:solidFill>
                <a:latin typeface="Arial"/>
                <a:ea typeface="Times New Roman"/>
                <a:cs typeface="Segoe UI"/>
              </a:rPr>
              <a:t>.</a:t>
            </a:r>
          </a:p>
          <a:p>
            <a:pPr marL="342900" lvl="0" indent="-342900">
              <a:lnSpc>
                <a:spcPct val="115000"/>
              </a:lnSpc>
              <a:spcAft>
                <a:spcPts val="995"/>
              </a:spcAft>
              <a:buFont typeface="+mj-lt"/>
              <a:buAutoNum type="arabicPeriod"/>
            </a:pPr>
            <a:endParaRPr lang="en-US" sz="1000" dirty="0">
              <a:solidFill>
                <a:prstClr val="black"/>
              </a:solidFill>
              <a:latin typeface="Arial"/>
              <a:cs typeface="Segoe UI"/>
            </a:endParaRPr>
          </a:p>
          <a:p>
            <a:pPr>
              <a:lnSpc>
                <a:spcPct val="115000"/>
              </a:lnSpc>
              <a:spcAft>
                <a:spcPts val="995"/>
              </a:spcAft>
            </a:pPr>
            <a:r>
              <a:rPr lang="en-CA" sz="1000" dirty="0">
                <a:latin typeface="Arial"/>
                <a:ea typeface="Calibri"/>
                <a:cs typeface="Segoe UI"/>
              </a:rPr>
              <a:t>Leave the virtual machine running for the next demonstration.</a:t>
            </a:r>
            <a:endParaRPr lang="en-CA" sz="1000" dirty="0">
              <a:latin typeface="Arial"/>
              <a:ea typeface="Calibri"/>
              <a:cs typeface="Times New Roman"/>
            </a:endParaRPr>
          </a:p>
          <a:p>
            <a:pPr marL="342900" lvl="0" indent="-342900">
              <a:lnSpc>
                <a:spcPct val="115000"/>
              </a:lnSpc>
              <a:spcAft>
                <a:spcPts val="995"/>
              </a:spcAft>
              <a:buFont typeface="+mj-lt"/>
              <a:buAutoNum type="arabicPeriod"/>
            </a:pPr>
            <a:endParaRPr lang="en-CA" dirty="0"/>
          </a:p>
        </p:txBody>
      </p:sp>
      <p:sp>
        <p:nvSpPr>
          <p:cNvPr id="4" name="Slide Number Placeholder 3"/>
          <p:cNvSpPr>
            <a:spLocks noGrp="1"/>
          </p:cNvSpPr>
          <p:nvPr>
            <p:ph type="sldNum" sz="quarter" idx="10"/>
          </p:nvPr>
        </p:nvSpPr>
        <p:spPr/>
        <p:txBody>
          <a:bodyPr/>
          <a:lstStyle/>
          <a:p>
            <a:fld id="{BC25D2D6-B00A-4B22-9A9A-ED999C7BB1C0}" type="slidenum">
              <a:rPr lang="en-CA" smtClean="0"/>
              <a:t>26</a:t>
            </a:fld>
            <a:endParaRPr lang="en-CA"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18234916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There are no demonstrations in this lesson. As you proceed through the content, consider performing small, impromptu demonstrations to help reinforce the content.</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27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3521770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Segoe UI"/>
              </a:rPr>
              <a:t>Consider opening Active Directory Users and Computers or Active Directory Administrative Center and demonstrating the default location for computer objects.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Explain that the Distinguished Name “cn=Computers,DC=Adatum,DC=com” provides a full description of the Computers object. The common named object (cn) </a:t>
            </a:r>
            <a:r>
              <a:rPr lang="en-CA" sz="1000" b="1" dirty="0">
                <a:latin typeface="Arial"/>
                <a:ea typeface="Calibri"/>
                <a:cs typeface="Times New Roman"/>
              </a:rPr>
              <a:t>Computers</a:t>
            </a:r>
            <a:r>
              <a:rPr lang="en-CA" sz="1000" dirty="0">
                <a:latin typeface="Arial"/>
                <a:ea typeface="Calibri"/>
                <a:cs typeface="Segoe UI"/>
              </a:rPr>
              <a:t> is a container located in the domain component (DC) </a:t>
            </a:r>
            <a:r>
              <a:rPr lang="en-CA" sz="1000" b="1" dirty="0">
                <a:latin typeface="Arial"/>
                <a:ea typeface="Calibri"/>
                <a:cs typeface="Times New Roman"/>
              </a:rPr>
              <a:t>Adatum</a:t>
            </a:r>
            <a:r>
              <a:rPr lang="en-CA" sz="1000" dirty="0">
                <a:latin typeface="Arial"/>
                <a:ea typeface="Calibri"/>
                <a:cs typeface="Segoe UI"/>
              </a:rPr>
              <a:t>, which is in the domain component named </a:t>
            </a:r>
            <a:r>
              <a:rPr lang="en-CA" sz="1000" b="1" dirty="0">
                <a:latin typeface="Arial"/>
                <a:ea typeface="Calibri"/>
                <a:cs typeface="Times New Roman"/>
              </a:rPr>
              <a:t>com</a:t>
            </a:r>
            <a:r>
              <a:rPr lang="en-CA" sz="1000" dirty="0">
                <a:latin typeface="Arial"/>
                <a:ea typeface="Calibri"/>
                <a:cs typeface="Segoe UI"/>
              </a:rPr>
              <a:t>.</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28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3374941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Emphasize the best practice of creating custom OUs for computer objects, rather than relying on the default Computers container.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Help students understand just enough about delegation (assigning permissions to OUs) and about configuration (linking GPOs to OUs) to understand how they might choose to design OU branches for clients and servers. Later modules go into more detail about Group Policy and delegation, and their impact on OU design. Do not go into too much detail here, but rather use the opportunity to introduce students to these concepts.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29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585626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Segoe UI"/>
              </a:rPr>
              <a:t>One way to approach this lesson’s content is to focus on the demonstrations. Start the demonstrations, and then discuss the content in the topics as you proceed. This might take a couple of practices before you can perform the demonstrations without referring to the notes pages, but it makes the lesson a more engaging experience for students.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3855054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Consider demonstrating the process of delegating control over computer creation and deletion.</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30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589245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Explain that offline domain join was introduced to help with joining computers to the domain over unreliable connections. In Windows 8 and Windows Server 2012, domain join was expanded to include the DirectAccess feature. This enables computers to join the domain without communicating with a domain controller; and once the DirectAccess settings are applied, the computers can interact with the domain through any Internet connection.</a:t>
            </a:r>
          </a:p>
          <a:p>
            <a:pPr>
              <a:lnSpc>
                <a:spcPct val="115000"/>
              </a:lnSpc>
              <a:spcAft>
                <a:spcPts val="1000"/>
              </a:spcAft>
            </a:pPr>
            <a:r>
              <a:rPr lang="en-CA" sz="1000" dirty="0">
                <a:latin typeface="Arial"/>
                <a:ea typeface="Calibri"/>
                <a:cs typeface="Times New Roman"/>
              </a:rPr>
              <a:t>Discuss the scenarios for offline domain join. Ask students how they might use this feature in their own environments. Students from organizations that do not have branch offices will find this feature less useful than students from organizations that have remote branches.</a:t>
            </a:r>
          </a:p>
        </p:txBody>
      </p:sp>
      <p:sp>
        <p:nvSpPr>
          <p:cNvPr id="4" name="Slide Number Placeholder 3"/>
          <p:cNvSpPr>
            <a:spLocks noGrp="1"/>
          </p:cNvSpPr>
          <p:nvPr>
            <p:ph type="sldNum" sz="quarter" idx="10"/>
          </p:nvPr>
        </p:nvSpPr>
        <p:spPr/>
        <p:txBody>
          <a:bodyPr/>
          <a:lstStyle/>
          <a:p>
            <a:fld id="{BC25D2D6-B00A-4B22-9A9A-ED999C7BB1C0}" type="slidenum">
              <a:rPr lang="en-CA" smtClean="0"/>
              <a:t>31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14924549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123728"/>
            <a:ext cx="6153912" cy="6696744"/>
          </a:xfrm>
        </p:spPr>
        <p:txBody>
          <a:bodyPr>
            <a:noAutofit/>
          </a:bodyPr>
          <a:lstStyle/>
          <a:p>
            <a:pPr>
              <a:lnSpc>
                <a:spcPct val="115000"/>
              </a:lnSpc>
              <a:spcAft>
                <a:spcPts val="1000"/>
              </a:spcAft>
            </a:pPr>
            <a:r>
              <a:rPr lang="en-CA" sz="1000" dirty="0">
                <a:latin typeface="Arial"/>
                <a:ea typeface="Calibri"/>
                <a:cs typeface="Segoe UI"/>
              </a:rPr>
              <a:t>Explain that the secure channel between a computer and a domain controller is used for all communication with the domain, including user sign-in authentication to the computer. The secure channel is established when the computer authenticates to the domain by using its user name and password. Like users, computers have sign-in names and passwords. If the computer is unable to sign in successfully, the secure channel is not established. The effect is similar to when a user enters the wrong user name or password. In both circumstances, the user is not able to authenticate to the domain.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There are several scenarios during which the secure channel can be broken. Three of these are listed on the slide.</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The slide does not list </a:t>
            </a:r>
            <a:r>
              <a:rPr lang="en-CA" sz="1000" i="1" dirty="0">
                <a:latin typeface="Arial"/>
                <a:ea typeface="Calibri"/>
                <a:cs typeface="Times New Roman"/>
              </a:rPr>
              <a:t>Administrator errors in AD DS</a:t>
            </a:r>
            <a:r>
              <a:rPr lang="en-CA" sz="1000" dirty="0">
                <a:latin typeface="Arial"/>
                <a:ea typeface="Calibri"/>
                <a:cs typeface="Segoe UI"/>
              </a:rPr>
              <a:t>. These can include dangerous Active Directory actions, such as rolling back a domain controller that is running a snapshot. You should mention that there are several ways for an administrator to damage AD DS (manually, automatically, intentionally, or accidentally), and damage might become apparent when broken secure channels appear.</a:t>
            </a:r>
            <a:endParaRPr lang="en-CA"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Discussion Prompt</a:t>
            </a:r>
            <a:endParaRPr lang="en-CA" sz="1000" b="1" dirty="0" smtClean="0">
              <a:effectLst/>
              <a:latin typeface="Arial"/>
              <a:ea typeface="Times New Roman"/>
              <a:cs typeface="Segoe UI"/>
            </a:endParaRPr>
          </a:p>
          <a:p>
            <a:pPr>
              <a:lnSpc>
                <a:spcPct val="115000"/>
              </a:lnSpc>
              <a:spcAft>
                <a:spcPts val="600"/>
              </a:spcAft>
            </a:pPr>
            <a:r>
              <a:rPr lang="en-CA" sz="1000" dirty="0">
                <a:latin typeface="Arial"/>
                <a:ea typeface="Calibri"/>
                <a:cs typeface="Segoe UI"/>
              </a:rPr>
              <a:t>Ask students:</a:t>
            </a:r>
            <a:endParaRPr lang="en-CA" sz="1000" dirty="0">
              <a:latin typeface="Arial"/>
              <a:ea typeface="Calibri"/>
              <a:cs typeface="Times New Roman"/>
            </a:endParaRPr>
          </a:p>
          <a:p>
            <a:pPr marL="342900" lvl="0" indent="-342900">
              <a:lnSpc>
                <a:spcPct val="115000"/>
              </a:lnSpc>
              <a:spcAft>
                <a:spcPts val="600"/>
              </a:spcAft>
              <a:buFont typeface="Symbol"/>
              <a:buChar char=""/>
            </a:pPr>
            <a:r>
              <a:rPr lang="en-US" sz="1000" dirty="0" smtClean="0">
                <a:effectLst/>
                <a:latin typeface="Arial"/>
                <a:ea typeface="Times New Roman"/>
                <a:cs typeface="Segoe UI"/>
              </a:rPr>
              <a:t>What scenarios have you encountered in which you identified that the secure channel was broken?</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How did you know the secure channel was broken?</a:t>
            </a:r>
            <a:endParaRPr lang="en-CA" sz="1000" dirty="0" smtClean="0">
              <a:effectLst/>
              <a:latin typeface="Arial"/>
              <a:ea typeface="Times New Roman"/>
              <a:cs typeface="Times New Roman"/>
            </a:endParaRPr>
          </a:p>
          <a:p>
            <a:pPr>
              <a:lnSpc>
                <a:spcPct val="115000"/>
              </a:lnSpc>
              <a:spcAft>
                <a:spcPts val="600"/>
              </a:spcAft>
            </a:pPr>
            <a:r>
              <a:rPr lang="en-CA" sz="1000" dirty="0">
                <a:latin typeface="Arial"/>
                <a:ea typeface="Calibri"/>
                <a:cs typeface="Segoe UI"/>
              </a:rPr>
              <a:t>After students have shared their experiences, ask the question a slightly different way:</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What scenarios have caused you to remove a computer from the domain, and then rejoin it to the domain?</a:t>
            </a:r>
            <a:endParaRPr lang="en-CA" sz="1000" dirty="0" smtClean="0">
              <a:effectLst/>
              <a:latin typeface="Arial"/>
              <a:ea typeface="Times New Roman"/>
              <a:cs typeface="Times New Roman"/>
            </a:endParaRPr>
          </a:p>
          <a:p>
            <a:pPr>
              <a:lnSpc>
                <a:spcPct val="115000"/>
              </a:lnSpc>
              <a:spcAft>
                <a:spcPts val="995"/>
              </a:spcAft>
            </a:pPr>
            <a:r>
              <a:rPr lang="en-CA" sz="1000" dirty="0">
                <a:latin typeface="Arial"/>
                <a:ea typeface="Calibri"/>
                <a:cs typeface="Segoe UI"/>
              </a:rPr>
              <a:t>This is a very common technique that administrators use to reset a secure channel. They often do not realize what they are actually doing when they remove the computer and then rejoin the domain.</a:t>
            </a:r>
            <a:endParaRPr lang="en-CA" sz="1000" dirty="0">
              <a:latin typeface="Arial"/>
              <a:ea typeface="Calibri"/>
              <a:cs typeface="Times New Roman"/>
            </a:endParaRPr>
          </a:p>
          <a:p>
            <a:pPr>
              <a:lnSpc>
                <a:spcPct val="115000"/>
              </a:lnSpc>
              <a:spcAft>
                <a:spcPts val="600"/>
              </a:spcAft>
            </a:pPr>
            <a:r>
              <a:rPr lang="en-CA" sz="1000" dirty="0">
                <a:latin typeface="Arial"/>
                <a:ea typeface="Calibri"/>
                <a:cs typeface="Segoe UI"/>
              </a:rPr>
              <a:t>If students have not already mentioned the sign-in message that states, “The trust relationship between the workstation and the primary domain failed,” ask students the following question:</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Have you ever tried to sign in to the domain and received a message telling you that the computer could not talk to the domain? What messages did you receive?</a:t>
            </a:r>
            <a:endParaRPr lang="en-CA" sz="1000" dirty="0" smtClean="0">
              <a:effectLst/>
              <a:latin typeface="Arial"/>
              <a:ea typeface="Times New Roman"/>
              <a:cs typeface="Times New Roman"/>
            </a:endParaRPr>
          </a:p>
          <a:p>
            <a:pPr lvl="0">
              <a:lnSpc>
                <a:spcPct val="115000"/>
              </a:lnSpc>
              <a:spcAft>
                <a:spcPts val="1000"/>
              </a:spcAft>
            </a:pPr>
            <a:r>
              <a:rPr lang="en-CA" sz="1000" dirty="0">
                <a:latin typeface="Arial"/>
                <a:ea typeface="Calibri"/>
                <a:cs typeface="Segoe UI"/>
              </a:rPr>
              <a:t>Help students delineate messages such as “A domain controller is not available,” which is typically </a:t>
            </a:r>
            <a:r>
              <a:rPr lang="en-CA" sz="1000" dirty="0" smtClean="0">
                <a:latin typeface="Arial"/>
                <a:ea typeface="Calibri"/>
                <a:cs typeface="Segoe UI"/>
              </a:rPr>
              <a:t>the </a:t>
            </a:r>
            <a:r>
              <a:rPr lang="en-CA" sz="1000" dirty="0">
                <a:solidFill>
                  <a:prstClr val="black"/>
                </a:solidFill>
                <a:latin typeface="Arial"/>
                <a:ea typeface="Calibri"/>
                <a:cs typeface="Segoe UI"/>
              </a:rPr>
              <a:t>result of networking connectivity problems, from messages that mention trust with the domain or otherwise indicate problems with the secure channel.</a:t>
            </a:r>
            <a:endParaRPr lang="en-CA" sz="1000" dirty="0">
              <a:solidFill>
                <a:prstClr val="black"/>
              </a:solidFill>
              <a:latin typeface="Arial"/>
              <a:ea typeface="Calibri"/>
              <a:cs typeface="Times New Roman"/>
            </a:endParaRPr>
          </a:p>
          <a:p>
            <a:pPr lvl="0">
              <a:lnSpc>
                <a:spcPct val="115000"/>
              </a:lnSpc>
              <a:spcAft>
                <a:spcPts val="1000"/>
              </a:spcAft>
            </a:pPr>
            <a:r>
              <a:rPr lang="en-CA" sz="1000" dirty="0">
                <a:solidFill>
                  <a:srgbClr val="000000"/>
                </a:solidFill>
                <a:latin typeface="Arial"/>
                <a:ea typeface="Calibri"/>
                <a:cs typeface="Segoe UI"/>
              </a:rPr>
              <a:t>The following topic discusses the steps to take when one of these scenarios </a:t>
            </a:r>
            <a:r>
              <a:rPr lang="en-CA" sz="1000" dirty="0" smtClean="0">
                <a:solidFill>
                  <a:srgbClr val="000000"/>
                </a:solidFill>
                <a:latin typeface="Arial"/>
                <a:ea typeface="Calibri"/>
                <a:cs typeface="Segoe UI"/>
              </a:rPr>
              <a:t>happens.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32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23659753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Segoe UI"/>
              </a:rPr>
              <a:t>A </a:t>
            </a:r>
            <a:r>
              <a:rPr lang="en-CA" sz="1000" i="1" dirty="0">
                <a:latin typeface="Arial"/>
                <a:ea typeface="Calibri"/>
                <a:cs typeface="Times New Roman"/>
              </a:rPr>
              <a:t>broken</a:t>
            </a:r>
            <a:r>
              <a:rPr lang="en-CA" sz="1000" dirty="0">
                <a:latin typeface="Arial"/>
                <a:ea typeface="Calibri"/>
                <a:cs typeface="Segoe UI"/>
              </a:rPr>
              <a:t> computer account manifests itself with a variety of symptoms, error messages, and event‑log entries.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Mention that users might be able to sign in to a machine with a broken secure channel by using cached credentials, but they will experience other strange behavior, because authentication cannot use Kerberos version 5 (V5) protocol without a functioning secure channel.</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Because </a:t>
            </a:r>
            <a:r>
              <a:rPr lang="en-CA" sz="1000" b="1" dirty="0">
                <a:latin typeface="Arial"/>
                <a:ea typeface="Calibri"/>
                <a:cs typeface="Times New Roman"/>
              </a:rPr>
              <a:t>nltest </a:t>
            </a:r>
            <a:r>
              <a:rPr lang="en-CA" sz="1000" dirty="0">
                <a:latin typeface="Arial"/>
                <a:ea typeface="Calibri"/>
                <a:cs typeface="Segoe UI"/>
              </a:rPr>
              <a:t>and</a:t>
            </a:r>
            <a:r>
              <a:rPr lang="en-CA" sz="1000" b="1" dirty="0">
                <a:latin typeface="Arial"/>
                <a:ea typeface="Calibri"/>
                <a:cs typeface="Times New Roman"/>
              </a:rPr>
              <a:t> netdom</a:t>
            </a:r>
            <a:r>
              <a:rPr lang="en-CA" sz="1000" dirty="0">
                <a:latin typeface="Arial"/>
                <a:ea typeface="Calibri"/>
                <a:cs typeface="Segoe UI"/>
              </a:rPr>
              <a:t> reset the secure channel without requiring a reboot, you should try those commands first. If you are not successful with those two commands, only then should you use </a:t>
            </a:r>
            <a:r>
              <a:rPr lang="en-CA" sz="1000" b="1" dirty="0">
                <a:latin typeface="Arial"/>
                <a:ea typeface="Calibri"/>
                <a:cs typeface="Times New Roman"/>
              </a:rPr>
              <a:t>dsmod</a:t>
            </a:r>
            <a:r>
              <a:rPr lang="en-CA" sz="1000" dirty="0">
                <a:latin typeface="Arial"/>
                <a:ea typeface="Calibri"/>
                <a:cs typeface="Segoe UI"/>
              </a:rPr>
              <a:t>, or the Reset Account </a:t>
            </a:r>
            <a:r>
              <a:rPr lang="en-CA" sz="1000" dirty="0">
                <a:latin typeface="Arial"/>
                <a:ea typeface="Calibri"/>
                <a:cs typeface="Times New Roman"/>
              </a:rPr>
              <a:t>selection in Active Directory Users and Computers or Active Directory Administrative Center</a:t>
            </a:r>
            <a:r>
              <a:rPr lang="en-CA" sz="1000" dirty="0">
                <a:latin typeface="Arial"/>
                <a:ea typeface="Calibri"/>
                <a:cs typeface="Segoe UI"/>
              </a:rPr>
              <a:t> to reset the computer account.</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Resetting the secure channel requires the Reset Password permission on the computer object.</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33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19611797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This topic is a high-level overview of the new features in Windows Server 2012 R2 that help support consumer devices in a bring-your-own-device scenario.</a:t>
            </a:r>
          </a:p>
        </p:txBody>
      </p:sp>
      <p:sp>
        <p:nvSpPr>
          <p:cNvPr id="4" name="Slide Number Placeholder 3"/>
          <p:cNvSpPr>
            <a:spLocks noGrp="1"/>
          </p:cNvSpPr>
          <p:nvPr>
            <p:ph type="sldNum" sz="quarter" idx="10"/>
          </p:nvPr>
        </p:nvSpPr>
        <p:spPr/>
        <p:txBody>
          <a:bodyPr/>
          <a:lstStyle/>
          <a:p>
            <a:fld id="{BC25D2D6-B00A-4B22-9A9A-ED999C7BB1C0}" type="slidenum">
              <a:rPr lang="en-CA" smtClean="0"/>
              <a:t>34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42857762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Consider starting the demonstration topic, and then discussing the content in the other three topics. Start the lesson by asking your students to consider at what point a single administrator is unable to manage a network alone, and how best to allocate administrative tasks to other administrators.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35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19947314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the design of an organizational unit (OU) hierarchy. Discuss your experience with OU design, and students’ environments and the reasons they have created OUs. Explain that you should create OUs with a specific management goal in mind, with ease of management as a goal.</a:t>
            </a:r>
          </a:p>
        </p:txBody>
      </p:sp>
      <p:sp>
        <p:nvSpPr>
          <p:cNvPr id="4" name="Slide Number Placeholder 3"/>
          <p:cNvSpPr>
            <a:spLocks noGrp="1"/>
          </p:cNvSpPr>
          <p:nvPr>
            <p:ph type="sldNum" sz="quarter" idx="10"/>
          </p:nvPr>
        </p:nvSpPr>
        <p:spPr/>
        <p:txBody>
          <a:bodyPr/>
          <a:lstStyle/>
          <a:p>
            <a:fld id="{BC25D2D6-B00A-4B22-9A9A-ED999C7BB1C0}" type="slidenum">
              <a:rPr lang="en-CA" smtClean="0"/>
              <a:t>36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40141251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Consider demonstrating the process of viewing permissions.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37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36365847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Consider demonstrating the process of viewing effective permissions.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38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36478258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ts val="1300"/>
              </a:lnSpc>
              <a:spcBef>
                <a:spcPts val="900"/>
              </a:spcBef>
              <a:spcAft>
                <a:spcPts val="300"/>
              </a:spcAft>
            </a:pPr>
            <a:r>
              <a:rPr lang="en-US" sz="1000" b="1" dirty="0" smtClean="0">
                <a:effectLst/>
                <a:latin typeface="Arial"/>
                <a:ea typeface="Times New Roman"/>
                <a:cs typeface="Segoe UI"/>
              </a:rPr>
              <a:t>Discussion Prompt</a:t>
            </a:r>
            <a:endParaRPr lang="en-CA" sz="1000" b="1" dirty="0" smtClean="0">
              <a:effectLst/>
              <a:latin typeface="Arial"/>
              <a:ea typeface="Times New Roman"/>
              <a:cs typeface="Segoe UI"/>
            </a:endParaRPr>
          </a:p>
          <a:p>
            <a:pPr>
              <a:lnSpc>
                <a:spcPct val="115000"/>
              </a:lnSpc>
              <a:spcAft>
                <a:spcPts val="1000"/>
              </a:spcAft>
            </a:pPr>
            <a:r>
              <a:rPr lang="en-CA" sz="1000" dirty="0">
                <a:latin typeface="Arial"/>
                <a:ea typeface="Calibri"/>
                <a:cs typeface="Segoe UI"/>
              </a:rPr>
              <a:t>You can manage delegation of control in Active Directory Domain Services (AD DS) either manually or by using the Delegation of Control Wizard. </a:t>
            </a:r>
            <a:r>
              <a:rPr lang="en-CA" sz="1000" dirty="0">
                <a:latin typeface="Arial"/>
                <a:ea typeface="Calibri"/>
                <a:cs typeface="Times New Roman"/>
              </a:rPr>
              <a:t>If you have a complex permission scenario, you may need to configure the permissions manually,</a:t>
            </a:r>
            <a:r>
              <a:rPr lang="en-CA" sz="1000" dirty="0">
                <a:latin typeface="Arial"/>
                <a:ea typeface="Calibri"/>
                <a:cs typeface="Segoe UI"/>
              </a:rPr>
              <a:t> but it is usually easier to </a:t>
            </a:r>
            <a:r>
              <a:rPr lang="en-CA" sz="1000" dirty="0">
                <a:latin typeface="Arial"/>
                <a:ea typeface="Calibri"/>
                <a:cs typeface="Times New Roman"/>
              </a:rPr>
              <a:t>assign permissions in AD DS</a:t>
            </a:r>
            <a:r>
              <a:rPr lang="en-CA" sz="1000" dirty="0">
                <a:latin typeface="Arial"/>
                <a:ea typeface="Calibri"/>
                <a:cs typeface="Segoe UI"/>
              </a:rPr>
              <a:t> by using the </a:t>
            </a:r>
            <a:r>
              <a:rPr lang="en-CA" sz="1000" dirty="0">
                <a:latin typeface="Arial"/>
                <a:ea typeface="Calibri"/>
                <a:cs typeface="Times New Roman"/>
              </a:rPr>
              <a:t>Delegation of Control Wizard.</a:t>
            </a:r>
          </a:p>
          <a:p>
            <a:pPr>
              <a:lnSpc>
                <a:spcPct val="115000"/>
              </a:lnSpc>
              <a:spcAft>
                <a:spcPts val="1000"/>
              </a:spcAft>
            </a:pPr>
            <a:r>
              <a:rPr lang="en-CA" sz="1000" b="1" dirty="0" smtClean="0">
                <a:latin typeface="Arial"/>
                <a:ea typeface="Calibri"/>
                <a:cs typeface="Times New Roman"/>
              </a:rPr>
              <a:t>Preparation </a:t>
            </a:r>
            <a:r>
              <a:rPr lang="en-CA" sz="1000" b="1" dirty="0">
                <a:latin typeface="Arial"/>
                <a:ea typeface="Calibri"/>
                <a:cs typeface="Times New Roman"/>
              </a:rPr>
              <a:t>Steps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The required virtual machine, 20410D‑LON‑DC1, should be running after the previous demonstration.</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Demonstration Steps</a:t>
            </a:r>
            <a:endParaRPr lang="en-CA"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Create an OU</a:t>
            </a:r>
            <a:endParaRPr lang="en-CA" sz="1000" b="1" dirty="0" smtClean="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LON‑DC1, in Server Manager, click </a:t>
            </a:r>
            <a:r>
              <a:rPr lang="en-US" sz="1000" b="1" dirty="0" smtClean="0">
                <a:effectLst/>
                <a:latin typeface="Arial"/>
                <a:ea typeface="Times New Roman"/>
                <a:cs typeface="Times New Roman"/>
              </a:rPr>
              <a:t>Tools</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Active Directory Users and Computers</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Expand the </a:t>
            </a:r>
            <a:r>
              <a:rPr lang="en-US" sz="1000" b="1" dirty="0" smtClean="0">
                <a:effectLst/>
                <a:latin typeface="Arial"/>
                <a:ea typeface="Times New Roman"/>
                <a:cs typeface="Times New Roman"/>
              </a:rPr>
              <a:t>Adatum.com</a:t>
            </a:r>
            <a:r>
              <a:rPr lang="en-US" sz="1000" dirty="0" smtClean="0">
                <a:effectLst/>
                <a:latin typeface="Arial"/>
                <a:ea typeface="Times New Roman"/>
                <a:cs typeface="Segoe UI"/>
              </a:rPr>
              <a:t> domain.</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Right click </a:t>
            </a:r>
            <a:r>
              <a:rPr lang="en-US" sz="1000" b="1" dirty="0" smtClean="0">
                <a:effectLst/>
                <a:latin typeface="Arial"/>
                <a:ea typeface="Times New Roman"/>
                <a:cs typeface="Times New Roman"/>
              </a:rPr>
              <a:t>Adatum.com, </a:t>
            </a:r>
            <a:r>
              <a:rPr lang="en-US" sz="1000" dirty="0" smtClean="0">
                <a:effectLst/>
                <a:latin typeface="Arial"/>
                <a:ea typeface="Times New Roman"/>
                <a:cs typeface="Segoe UI"/>
              </a:rPr>
              <a:t>point to </a:t>
            </a:r>
            <a:r>
              <a:rPr lang="en-US" sz="1000" b="1" dirty="0" smtClean="0">
                <a:effectLst/>
                <a:latin typeface="Arial"/>
                <a:ea typeface="Times New Roman"/>
                <a:cs typeface="Times New Roman"/>
              </a:rPr>
              <a:t>New</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Organizational Unit</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New Object – Organizational Unit</a:t>
            </a:r>
            <a:r>
              <a:rPr lang="en-US" sz="1000" dirty="0" smtClean="0">
                <a:effectLst/>
                <a:latin typeface="Arial"/>
                <a:ea typeface="Times New Roman"/>
                <a:cs typeface="Segoe UI"/>
              </a:rPr>
              <a:t> dialog box, in </a:t>
            </a:r>
            <a:r>
              <a:rPr lang="en-US" sz="1000" b="1" dirty="0" smtClean="0">
                <a:effectLst/>
                <a:latin typeface="Arial"/>
                <a:ea typeface="Times New Roman"/>
                <a:cs typeface="Times New Roman"/>
              </a:rPr>
              <a:t>Name</a:t>
            </a:r>
            <a:r>
              <a:rPr lang="en-US" sz="1000" dirty="0" smtClean="0">
                <a:effectLst/>
                <a:latin typeface="Arial"/>
                <a:ea typeface="Times New Roman"/>
                <a:cs typeface="Segoe UI"/>
              </a:rPr>
              <a:t>, type </a:t>
            </a:r>
            <a:r>
              <a:rPr lang="en-US" sz="1000" b="1" dirty="0" smtClean="0">
                <a:effectLst/>
                <a:latin typeface="Arial"/>
                <a:ea typeface="Times New Roman"/>
                <a:cs typeface="Times New Roman"/>
              </a:rPr>
              <a:t>Executives</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000">
              <a:lnSpc>
                <a:spcPct val="115000"/>
              </a:lnSpc>
              <a:spcAft>
                <a:spcPts val="995"/>
              </a:spcAft>
            </a:pPr>
            <a:r>
              <a:rPr lang="en-US" sz="1000" b="1" dirty="0" smtClean="0">
                <a:effectLst/>
                <a:latin typeface="Arial"/>
                <a:ea typeface="Times New Roman"/>
                <a:cs typeface="Times New Roman"/>
              </a:rPr>
              <a:t>Note: </a:t>
            </a:r>
            <a:r>
              <a:rPr lang="en-US" sz="1000" dirty="0" smtClean="0">
                <a:effectLst/>
                <a:latin typeface="Arial"/>
                <a:ea typeface="Times New Roman"/>
                <a:cs typeface="Times New Roman"/>
              </a:rPr>
              <a:t>Discuss the purpose of the </a:t>
            </a:r>
            <a:r>
              <a:rPr lang="en-US" sz="1000" b="1" dirty="0" smtClean="0">
                <a:effectLst/>
                <a:latin typeface="Arial"/>
                <a:ea typeface="Times New Roman"/>
                <a:cs typeface="Times New Roman"/>
              </a:rPr>
              <a:t>Protect Container From Accidental Deletion</a:t>
            </a:r>
            <a:r>
              <a:rPr lang="en-US" sz="1000" dirty="0" smtClean="0">
                <a:effectLst/>
                <a:latin typeface="Arial"/>
                <a:ea typeface="Times New Roman"/>
                <a:cs typeface="Times New Roman"/>
              </a:rPr>
              <a:t> setting.</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New Object – Organizational Unit</a:t>
            </a:r>
            <a:r>
              <a:rPr lang="en-US" sz="1000" dirty="0" smtClean="0">
                <a:effectLst/>
                <a:latin typeface="Arial"/>
                <a:ea typeface="Times New Roman"/>
                <a:cs typeface="Segoe UI"/>
              </a:rPr>
              <a:t> dialog box, click</a:t>
            </a:r>
            <a:r>
              <a:rPr lang="en-US" sz="1000" b="1" dirty="0" smtClean="0">
                <a:effectLst/>
                <a:latin typeface="Arial"/>
                <a:ea typeface="Times New Roman"/>
                <a:cs typeface="Times New Roman"/>
              </a:rPr>
              <a:t> OK</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Move users into the Executives OU</a:t>
            </a:r>
            <a:endParaRPr lang="en-CA" sz="1000" b="1" dirty="0" smtClean="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the </a:t>
            </a:r>
            <a:r>
              <a:rPr lang="en-US" sz="1000" b="1" dirty="0" smtClean="0">
                <a:effectLst/>
                <a:latin typeface="Arial"/>
                <a:ea typeface="Times New Roman"/>
                <a:cs typeface="Times New Roman"/>
              </a:rPr>
              <a:t>Managers</a:t>
            </a:r>
            <a:r>
              <a:rPr lang="en-US" sz="1000" dirty="0" smtClean="0">
                <a:effectLst/>
                <a:latin typeface="Arial"/>
                <a:ea typeface="Times New Roman"/>
                <a:cs typeface="Times New Roman"/>
              </a:rPr>
              <a:t> OU</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Carol Troup</a:t>
            </a:r>
            <a:r>
              <a:rPr lang="en-US" sz="1000" dirty="0" smtClean="0">
                <a:effectLst/>
                <a:latin typeface="Arial"/>
                <a:ea typeface="Times New Roman"/>
                <a:cs typeface="Times New Roman"/>
              </a:rPr>
              <a:t>,</a:t>
            </a:r>
            <a:r>
              <a:rPr lang="en-US" sz="1000" dirty="0" smtClean="0">
                <a:effectLst/>
                <a:latin typeface="Arial"/>
                <a:ea typeface="Times New Roman"/>
                <a:cs typeface="Segoe UI"/>
              </a:rPr>
              <a:t> and then </a:t>
            </a:r>
            <a:r>
              <a:rPr lang="en-US" sz="1000" dirty="0" smtClean="0">
                <a:effectLst/>
                <a:latin typeface="Arial"/>
                <a:ea typeface="Times New Roman"/>
                <a:cs typeface="Times New Roman"/>
              </a:rPr>
              <a:t>hold down Shift while clicking </a:t>
            </a:r>
            <a:r>
              <a:rPr lang="en-US" sz="1000" b="1" dirty="0" smtClean="0">
                <a:effectLst/>
                <a:latin typeface="Arial"/>
                <a:ea typeface="Times New Roman"/>
                <a:cs typeface="Times New Roman"/>
              </a:rPr>
              <a:t>Euan Garden</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Right click </a:t>
            </a:r>
            <a:r>
              <a:rPr lang="en-US" sz="1000" b="1" dirty="0" smtClean="0">
                <a:effectLst/>
                <a:latin typeface="Arial"/>
                <a:ea typeface="Times New Roman"/>
                <a:cs typeface="Times New Roman"/>
              </a:rPr>
              <a:t>Euan Garden</a:t>
            </a:r>
            <a:r>
              <a:rPr lang="en-US" sz="1000" dirty="0" smtClean="0">
                <a:effectLst/>
                <a:latin typeface="Arial"/>
                <a:ea typeface="Times New Roman"/>
                <a:cs typeface="Times New Roman"/>
              </a:rPr>
              <a:t>,</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Move</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Move </a:t>
            </a:r>
            <a:r>
              <a:rPr lang="en-US" sz="1000" dirty="0" smtClean="0">
                <a:effectLst/>
                <a:latin typeface="Arial"/>
                <a:ea typeface="Times New Roman"/>
                <a:cs typeface="Segoe UI"/>
              </a:rPr>
              <a:t>dialog box, click </a:t>
            </a:r>
            <a:r>
              <a:rPr lang="en-US" sz="1000" b="1" dirty="0" smtClean="0">
                <a:effectLst/>
                <a:latin typeface="Arial"/>
                <a:ea typeface="Times New Roman"/>
                <a:cs typeface="Times New Roman"/>
              </a:rPr>
              <a:t>Executives</a:t>
            </a:r>
            <a:r>
              <a:rPr lang="en-US" sz="1000" dirty="0" smtClean="0">
                <a:effectLst/>
                <a:latin typeface="Arial"/>
                <a:ea typeface="Times New Roman"/>
                <a:cs typeface="Segoe UI"/>
              </a:rPr>
              <a:t>, and then click</a:t>
            </a:r>
            <a:r>
              <a:rPr lang="en-US" sz="1000" b="1" dirty="0" smtClean="0">
                <a:effectLst/>
                <a:latin typeface="Arial"/>
                <a:ea typeface="Times New Roman"/>
                <a:cs typeface="Times New Roman"/>
              </a:rPr>
              <a:t> OK</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a:lnSpc>
                <a:spcPts val="1300"/>
              </a:lnSpc>
              <a:spcBef>
                <a:spcPts val="900"/>
              </a:spcBef>
              <a:spcAft>
                <a:spcPts val="300"/>
              </a:spcAft>
            </a:pP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39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Tree>
    <p:extLst>
      <p:ext uri="{BB962C8B-B14F-4D97-AF65-F5344CB8AC3E}">
        <p14:creationId xmlns:p14="http://schemas.microsoft.com/office/powerpoint/2010/main" val="970236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Consider demonstrating each tool as you discuss it.</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74400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1691680"/>
            <a:ext cx="6153912" cy="6912768"/>
          </a:xfrm>
        </p:spPr>
        <p:txBody>
          <a:bodyPr>
            <a:noAutofit/>
          </a:bodyPr>
          <a:lstStyle/>
          <a:p>
            <a:pPr lvl="0">
              <a:lnSpc>
                <a:spcPts val="1300"/>
              </a:lnSpc>
              <a:spcBef>
                <a:spcPts val="900"/>
              </a:spcBef>
              <a:spcAft>
                <a:spcPts val="300"/>
              </a:spcAft>
            </a:pPr>
            <a:r>
              <a:rPr lang="en-US" sz="1000" b="1" dirty="0">
                <a:solidFill>
                  <a:prstClr val="black"/>
                </a:solidFill>
                <a:latin typeface="Arial"/>
                <a:ea typeface="Times New Roman"/>
                <a:cs typeface="Segoe UI"/>
              </a:rPr>
              <a:t>Delegate a standard task</a:t>
            </a:r>
            <a:endParaRPr lang="en-CA" sz="1000" b="1" dirty="0">
              <a:solidFill>
                <a:prstClr val="black"/>
              </a:solidFill>
              <a:latin typeface="Arial"/>
              <a:ea typeface="Times New Roman"/>
              <a:cs typeface="Segoe UI"/>
            </a:endParaRPr>
          </a:p>
          <a:p>
            <a:pPr marL="342900" lvl="0" indent="-342900">
              <a:lnSpc>
                <a:spcPct val="115000"/>
              </a:lnSpc>
              <a:spcAft>
                <a:spcPts val="600"/>
              </a:spcAft>
              <a:buFont typeface="+mj-lt"/>
              <a:buAutoNum type="arabicPeriod"/>
            </a:pPr>
            <a:r>
              <a:rPr lang="en-US" sz="1000" dirty="0">
                <a:solidFill>
                  <a:prstClr val="black"/>
                </a:solidFill>
                <a:latin typeface="Arial"/>
                <a:ea typeface="Times New Roman"/>
                <a:cs typeface="Segoe UI"/>
              </a:rPr>
              <a:t>In the navigation pane, right‑click </a:t>
            </a:r>
            <a:r>
              <a:rPr lang="en-US" sz="1000" b="1" dirty="0">
                <a:solidFill>
                  <a:prstClr val="black"/>
                </a:solidFill>
                <a:latin typeface="Arial"/>
                <a:ea typeface="Times New Roman"/>
                <a:cs typeface="Times New Roman"/>
              </a:rPr>
              <a:t>Executives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Delegate Control</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600"/>
              </a:spcAft>
              <a:buFont typeface="+mj-lt"/>
              <a:buAutoNum type="arabicPeriod"/>
            </a:pPr>
            <a:r>
              <a:rPr lang="en-US" sz="1000" dirty="0">
                <a:solidFill>
                  <a:prstClr val="black"/>
                </a:solidFill>
                <a:latin typeface="Arial"/>
                <a:ea typeface="Times New Roman"/>
                <a:cs typeface="Segoe UI"/>
              </a:rPr>
              <a:t>In the </a:t>
            </a:r>
            <a:r>
              <a:rPr lang="en-US" sz="1000" dirty="0">
                <a:solidFill>
                  <a:prstClr val="black"/>
                </a:solidFill>
                <a:latin typeface="Arial"/>
                <a:ea typeface="Times New Roman"/>
                <a:cs typeface="Times New Roman"/>
              </a:rPr>
              <a:t>Delegation of Control Wizard</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600"/>
              </a:spcAft>
              <a:buFont typeface="+mj-lt"/>
              <a:buAutoNum type="arabicPeriod"/>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Users or Groups</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600"/>
              </a:spcAft>
              <a:buFont typeface="+mj-lt"/>
              <a:buAutoNum type="arabicPeriod"/>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Select Users, Computers, or Groups</a:t>
            </a:r>
            <a:r>
              <a:rPr lang="en-US" sz="1000" dirty="0">
                <a:solidFill>
                  <a:srgbClr val="000000"/>
                </a:solidFill>
                <a:latin typeface="Arial"/>
                <a:ea typeface="Times New Roman"/>
                <a:cs typeface="Times New Roman"/>
              </a:rPr>
              <a:t> dialog box, </a:t>
            </a:r>
            <a:r>
              <a:rPr lang="en-US" sz="1000" dirty="0">
                <a:solidFill>
                  <a:prstClr val="black"/>
                </a:solidFill>
                <a:latin typeface="Arial"/>
                <a:ea typeface="Times New Roman"/>
                <a:cs typeface="Segoe UI"/>
              </a:rPr>
              <a:t>in </a:t>
            </a:r>
            <a:r>
              <a:rPr lang="en-US" sz="1000" b="1" dirty="0">
                <a:solidFill>
                  <a:prstClr val="black"/>
                </a:solidFill>
                <a:latin typeface="Arial"/>
                <a:ea typeface="Times New Roman"/>
                <a:cs typeface="Times New Roman"/>
              </a:rPr>
              <a:t>Enter the object names to select (examples)</a:t>
            </a:r>
            <a:r>
              <a:rPr lang="en-US" sz="1000" dirty="0">
                <a:solidFill>
                  <a:prstClr val="black"/>
                </a:solidFill>
                <a:latin typeface="Arial"/>
                <a:ea typeface="Times New Roman"/>
                <a:cs typeface="Segoe UI"/>
              </a:rPr>
              <a:t>, type </a:t>
            </a:r>
            <a:r>
              <a:rPr lang="en-US" sz="1000" b="1" dirty="0">
                <a:solidFill>
                  <a:prstClr val="black"/>
                </a:solidFill>
                <a:latin typeface="Arial"/>
                <a:ea typeface="Times New Roman"/>
                <a:cs typeface="Times New Roman"/>
              </a:rPr>
              <a:t>IT</a:t>
            </a:r>
            <a:r>
              <a:rPr lang="en-US" sz="1000" dirty="0">
                <a:solidFill>
                  <a:prstClr val="black"/>
                </a:solidFill>
                <a:latin typeface="Arial"/>
                <a:ea typeface="Times New Roman"/>
                <a:cs typeface="Segoe UI"/>
              </a:rPr>
              <a:t>, and then click</a:t>
            </a:r>
            <a:r>
              <a:rPr lang="en-US" sz="1000" b="1" dirty="0">
                <a:solidFill>
                  <a:prstClr val="black"/>
                </a:solidFill>
                <a:latin typeface="Arial"/>
                <a:ea typeface="Times New Roman"/>
                <a:cs typeface="Times New Roman"/>
              </a:rPr>
              <a:t> OK</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600"/>
              </a:spcAft>
              <a:buFont typeface="+mj-lt"/>
              <a:buAutoNum type="arabicPeriod"/>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Users or Groups</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400"/>
              </a:spcAft>
              <a:buFont typeface="+mj-lt"/>
              <a:buAutoNum type="arabicPeriod"/>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Tasks to Delegate</a:t>
            </a:r>
            <a:r>
              <a:rPr lang="en-US" sz="1000" dirty="0">
                <a:solidFill>
                  <a:prstClr val="black"/>
                </a:solidFill>
                <a:latin typeface="Arial"/>
                <a:ea typeface="Times New Roman"/>
                <a:cs typeface="Segoe UI"/>
              </a:rPr>
              <a:t> page, in the </a:t>
            </a:r>
            <a:r>
              <a:rPr lang="en-US" sz="1000" b="1" dirty="0">
                <a:solidFill>
                  <a:prstClr val="black"/>
                </a:solidFill>
                <a:latin typeface="Arial"/>
                <a:ea typeface="Times New Roman"/>
                <a:cs typeface="Times New Roman"/>
              </a:rPr>
              <a:t>Delegate the following common tasks</a:t>
            </a:r>
            <a:r>
              <a:rPr lang="en-US" sz="1000" dirty="0">
                <a:solidFill>
                  <a:prstClr val="black"/>
                </a:solidFill>
                <a:latin typeface="Arial"/>
                <a:ea typeface="Times New Roman"/>
                <a:cs typeface="Segoe UI"/>
              </a:rPr>
              <a:t> list, select the following options, and then click </a:t>
            </a:r>
            <a:r>
              <a:rPr lang="en-US" sz="1000" b="1" dirty="0">
                <a:solidFill>
                  <a:prstClr val="black"/>
                </a:solidFill>
                <a:latin typeface="Arial"/>
                <a:ea typeface="Times New Roman"/>
                <a:cs typeface="Times New Roman"/>
              </a:rPr>
              <a:t>Next</a:t>
            </a:r>
            <a:endParaRPr lang="en-CA" sz="1000" dirty="0">
              <a:solidFill>
                <a:prstClr val="black"/>
              </a:solidFill>
              <a:latin typeface="Arial"/>
              <a:ea typeface="Times New Roman"/>
              <a:cs typeface="Times New Roman"/>
            </a:endParaRPr>
          </a:p>
          <a:p>
            <a:pPr marL="648000" lvl="1" indent="-285750">
              <a:lnSpc>
                <a:spcPct val="115000"/>
              </a:lnSpc>
              <a:spcAft>
                <a:spcPts val="400"/>
              </a:spcAft>
              <a:buSzPts val="800"/>
              <a:buFont typeface="Courier New"/>
              <a:buChar char="o"/>
            </a:pPr>
            <a:r>
              <a:rPr lang="en-US" sz="1000" b="1" dirty="0">
                <a:solidFill>
                  <a:prstClr val="black"/>
                </a:solidFill>
                <a:latin typeface="Arial"/>
                <a:ea typeface="Times New Roman"/>
                <a:cs typeface="Times New Roman"/>
              </a:rPr>
              <a:t>Create, delete, and manage user accounts</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648000" lvl="1" indent="-285750">
              <a:lnSpc>
                <a:spcPct val="115000"/>
              </a:lnSpc>
              <a:spcAft>
                <a:spcPts val="400"/>
              </a:spcAft>
              <a:buSzPts val="800"/>
              <a:buFont typeface="Courier New"/>
              <a:buChar char="o"/>
            </a:pPr>
            <a:r>
              <a:rPr lang="en-US" sz="1000" b="1" dirty="0">
                <a:solidFill>
                  <a:prstClr val="black"/>
                </a:solidFill>
                <a:latin typeface="Arial"/>
                <a:ea typeface="Times New Roman"/>
                <a:cs typeface="Times New Roman"/>
              </a:rPr>
              <a:t>Reset user passwords and force password change at next logon</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648000" lvl="1" indent="-285750">
              <a:lnSpc>
                <a:spcPct val="115000"/>
              </a:lnSpc>
              <a:spcAft>
                <a:spcPts val="995"/>
              </a:spcAft>
              <a:buSzPts val="800"/>
              <a:buFont typeface="Courier New"/>
              <a:buChar char="o"/>
            </a:pPr>
            <a:r>
              <a:rPr lang="en-US" sz="1000" b="1" dirty="0">
                <a:solidFill>
                  <a:prstClr val="black"/>
                </a:solidFill>
                <a:latin typeface="Arial"/>
                <a:ea typeface="Times New Roman"/>
                <a:cs typeface="Times New Roman"/>
              </a:rPr>
              <a:t>Read all user information</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Completing the Delegation of Control Wizard</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Finish</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Delegate a custom task</a:t>
            </a:r>
            <a:endParaRPr lang="en-CA" sz="1000" b="1" dirty="0">
              <a:solidFill>
                <a:prstClr val="black"/>
              </a:solidFill>
              <a:latin typeface="Arial"/>
              <a:ea typeface="Times New Roman"/>
              <a:cs typeface="Segoe UI"/>
            </a:endParaRPr>
          </a:p>
          <a:p>
            <a:pPr marL="342900" lvl="0" indent="-342900">
              <a:lnSpc>
                <a:spcPct val="115000"/>
              </a:lnSpc>
              <a:spcAft>
                <a:spcPts val="600"/>
              </a:spcAft>
              <a:buFont typeface="+mj-lt"/>
              <a:buAutoNum type="arabicPeriod"/>
            </a:pPr>
            <a:r>
              <a:rPr lang="en-US" sz="1000" dirty="0">
                <a:solidFill>
                  <a:prstClr val="black"/>
                </a:solidFill>
                <a:latin typeface="Arial"/>
                <a:ea typeface="Times New Roman"/>
                <a:cs typeface="Segoe UI"/>
              </a:rPr>
              <a:t>In the navigation pane, right‑click </a:t>
            </a:r>
            <a:r>
              <a:rPr lang="en-US" sz="1000" b="1" dirty="0">
                <a:solidFill>
                  <a:prstClr val="black"/>
                </a:solidFill>
                <a:latin typeface="Arial"/>
                <a:ea typeface="Times New Roman"/>
                <a:cs typeface="Times New Roman"/>
              </a:rPr>
              <a:t>Executives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Delegate Control</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600"/>
              </a:spcAft>
              <a:buFont typeface="+mj-lt"/>
              <a:buAutoNum type="arabicPeriod"/>
            </a:pPr>
            <a:r>
              <a:rPr lang="en-US" sz="1000" dirty="0">
                <a:solidFill>
                  <a:prstClr val="black"/>
                </a:solidFill>
                <a:latin typeface="Arial"/>
                <a:ea typeface="Times New Roman"/>
                <a:cs typeface="Segoe UI"/>
              </a:rPr>
              <a:t>In the </a:t>
            </a:r>
            <a:r>
              <a:rPr lang="en-US" sz="1000" dirty="0">
                <a:solidFill>
                  <a:prstClr val="black"/>
                </a:solidFill>
                <a:latin typeface="Arial"/>
                <a:ea typeface="Times New Roman"/>
                <a:cs typeface="Times New Roman"/>
              </a:rPr>
              <a:t>Delegation of Control Wizard</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600"/>
              </a:spcAft>
              <a:buFont typeface="+mj-lt"/>
              <a:buAutoNum type="arabicPeriod"/>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Users or Groups</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Select Users, Computers, or Groups</a:t>
            </a:r>
            <a:r>
              <a:rPr lang="en-US" sz="1000" dirty="0">
                <a:solidFill>
                  <a:prstClr val="black"/>
                </a:solidFill>
                <a:latin typeface="Arial"/>
                <a:ea typeface="Times New Roman"/>
                <a:cs typeface="Segoe UI"/>
              </a:rPr>
              <a:t> dialog box, in </a:t>
            </a:r>
            <a:r>
              <a:rPr lang="en-US" sz="1000" b="1" dirty="0">
                <a:solidFill>
                  <a:prstClr val="black"/>
                </a:solidFill>
                <a:latin typeface="Arial"/>
                <a:ea typeface="Times New Roman"/>
                <a:cs typeface="Times New Roman"/>
              </a:rPr>
              <a:t>Enter the object names to select (examples)</a:t>
            </a:r>
            <a:r>
              <a:rPr lang="en-US" sz="1000" dirty="0">
                <a:solidFill>
                  <a:prstClr val="black"/>
                </a:solidFill>
                <a:latin typeface="Arial"/>
                <a:ea typeface="Times New Roman"/>
                <a:cs typeface="Segoe UI"/>
              </a:rPr>
              <a:t>, type </a:t>
            </a:r>
            <a:r>
              <a:rPr lang="en-US" sz="1000" b="1" dirty="0">
                <a:solidFill>
                  <a:prstClr val="black"/>
                </a:solidFill>
                <a:latin typeface="Arial"/>
                <a:ea typeface="Times New Roman"/>
                <a:cs typeface="Times New Roman"/>
              </a:rPr>
              <a:t>IT</a:t>
            </a:r>
            <a:r>
              <a:rPr lang="en-US" sz="1000" dirty="0">
                <a:solidFill>
                  <a:prstClr val="black"/>
                </a:solidFill>
                <a:latin typeface="Arial"/>
                <a:ea typeface="Times New Roman"/>
                <a:cs typeface="Segoe UI"/>
              </a:rPr>
              <a:t>, and then click</a:t>
            </a:r>
            <a:r>
              <a:rPr lang="en-US" sz="1000" b="1" dirty="0">
                <a:solidFill>
                  <a:prstClr val="black"/>
                </a:solidFill>
                <a:latin typeface="Arial"/>
                <a:ea typeface="Times New Roman"/>
                <a:cs typeface="Times New Roman"/>
              </a:rPr>
              <a:t> OK</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00"/>
              </a:spcAft>
              <a:buFont typeface="+mj-lt"/>
              <a:buAutoNum type="arabicPeriod"/>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Users or Groups</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Tasks</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to Delegate</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Create a custom task to delegate</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On the </a:t>
            </a:r>
            <a:r>
              <a:rPr lang="en-US" sz="1000" b="1" dirty="0">
                <a:solidFill>
                  <a:prstClr val="black"/>
                </a:solidFill>
                <a:latin typeface="Arial"/>
                <a:ea typeface="Times New Roman"/>
                <a:cs typeface="Times New Roman"/>
              </a:rPr>
              <a:t>Active Directory Object Type</a:t>
            </a:r>
            <a:r>
              <a:rPr lang="en-US" sz="1000" dirty="0">
                <a:solidFill>
                  <a:srgbClr val="000000"/>
                </a:solidFill>
                <a:latin typeface="Arial"/>
                <a:ea typeface="Times New Roman"/>
                <a:cs typeface="Times New Roman"/>
              </a:rPr>
              <a:t> page, </a:t>
            </a:r>
            <a:r>
              <a:rPr lang="en-US" sz="1000" dirty="0">
                <a:solidFill>
                  <a:prstClr val="black"/>
                </a:solidFill>
                <a:latin typeface="Arial"/>
                <a:ea typeface="Times New Roman"/>
                <a:cs typeface="Segoe UI"/>
              </a:rPr>
              <a:t>click </a:t>
            </a:r>
            <a:r>
              <a:rPr lang="en-US" sz="1000" b="1" dirty="0">
                <a:solidFill>
                  <a:prstClr val="black"/>
                </a:solidFill>
                <a:latin typeface="Arial"/>
                <a:ea typeface="Times New Roman"/>
                <a:cs typeface="Times New Roman"/>
              </a:rPr>
              <a:t>Only the following objects in the folder</a:t>
            </a:r>
            <a:r>
              <a:rPr lang="en-US" sz="1000" dirty="0" smtClean="0">
                <a:solidFill>
                  <a:prstClr val="black"/>
                </a:solidFill>
                <a:latin typeface="Arial"/>
                <a:ea typeface="Times New Roman"/>
                <a:cs typeface="Segoe UI"/>
              </a:rPr>
              <a:t>.</a:t>
            </a:r>
          </a:p>
          <a:p>
            <a:pPr marL="342900" lvl="0" indent="-342900">
              <a:lnSpc>
                <a:spcPct val="115000"/>
              </a:lnSpc>
              <a:spcAft>
                <a:spcPts val="900"/>
              </a:spcAft>
              <a:buFont typeface="+mj-lt"/>
              <a:buAutoNum type="arabicPeriod" startAt="8"/>
            </a:pPr>
            <a:r>
              <a:rPr lang="en-US" sz="1000" dirty="0">
                <a:solidFill>
                  <a:prstClr val="black"/>
                </a:solidFill>
                <a:latin typeface="Arial"/>
                <a:ea typeface="Times New Roman"/>
                <a:cs typeface="Segoe UI"/>
              </a:rPr>
              <a:t>In the list, select </a:t>
            </a:r>
            <a:r>
              <a:rPr lang="en-US" sz="1000" b="1" dirty="0">
                <a:solidFill>
                  <a:prstClr val="black"/>
                </a:solidFill>
                <a:latin typeface="Arial"/>
                <a:ea typeface="Times New Roman"/>
                <a:cs typeface="Times New Roman"/>
              </a:rPr>
              <a:t>Computer objects</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00"/>
              </a:spcAft>
              <a:buFont typeface="+mj-lt"/>
              <a:buAutoNum type="arabicPeriod" startAt="8"/>
            </a:pPr>
            <a:r>
              <a:rPr lang="en-US" sz="1000" dirty="0">
                <a:solidFill>
                  <a:prstClr val="black"/>
                </a:solidFill>
                <a:latin typeface="Arial"/>
                <a:ea typeface="Times New Roman"/>
                <a:cs typeface="Segoe UI"/>
              </a:rPr>
              <a:t>Select </a:t>
            </a:r>
            <a:r>
              <a:rPr lang="en-US" sz="1000" b="1" dirty="0">
                <a:solidFill>
                  <a:prstClr val="black"/>
                </a:solidFill>
                <a:latin typeface="Arial"/>
                <a:ea typeface="Times New Roman"/>
                <a:cs typeface="Times New Roman"/>
              </a:rPr>
              <a:t>Create selected objects in this folder</a:t>
            </a:r>
            <a:r>
              <a:rPr lang="en-US" sz="1000" dirty="0">
                <a:solidFill>
                  <a:prstClr val="black"/>
                </a:solidFill>
                <a:latin typeface="Arial"/>
                <a:ea typeface="Times New Roman"/>
                <a:cs typeface="Segoe UI"/>
              </a:rPr>
              <a:t> and </a:t>
            </a:r>
            <a:r>
              <a:rPr lang="en-US" sz="1000" b="1" dirty="0">
                <a:solidFill>
                  <a:prstClr val="black"/>
                </a:solidFill>
                <a:latin typeface="Arial"/>
                <a:ea typeface="Times New Roman"/>
                <a:cs typeface="Times New Roman"/>
              </a:rPr>
              <a:t>Delete selected objects in this folder</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lvl="0">
              <a:lnSpc>
                <a:spcPct val="115000"/>
              </a:lnSpc>
              <a:spcAft>
                <a:spcPts val="995"/>
              </a:spcAft>
            </a:pPr>
            <a:endParaRPr lang="en-CA"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40</a:t>
            </a:fld>
            <a:endParaRPr lang="en-CA"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9606306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srgbClr val="000000"/>
                </a:solidFill>
                <a:latin typeface="Arial"/>
                <a:ea typeface="Times New Roman"/>
                <a:cs typeface="Times New Roman"/>
              </a:rPr>
              <a:t>On the </a:t>
            </a:r>
            <a:r>
              <a:rPr lang="en-US" sz="1000" b="1" dirty="0">
                <a:solidFill>
                  <a:prstClr val="black"/>
                </a:solidFill>
                <a:latin typeface="Arial"/>
                <a:ea typeface="Times New Roman"/>
                <a:cs typeface="Times New Roman"/>
              </a:rPr>
              <a:t>Permissions</a:t>
            </a:r>
            <a:r>
              <a:rPr lang="en-US" sz="1000" dirty="0">
                <a:solidFill>
                  <a:srgbClr val="000000"/>
                </a:solidFill>
                <a:latin typeface="Arial"/>
                <a:ea typeface="Times New Roman"/>
                <a:cs typeface="Times New Roman"/>
              </a:rPr>
              <a:t> page, </a:t>
            </a: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Permissions </a:t>
            </a:r>
            <a:r>
              <a:rPr lang="en-US" sz="1000" dirty="0">
                <a:solidFill>
                  <a:prstClr val="black"/>
                </a:solidFill>
                <a:latin typeface="Arial"/>
                <a:ea typeface="Times New Roman"/>
                <a:cs typeface="Segoe UI"/>
              </a:rPr>
              <a:t>list, select </a:t>
            </a:r>
            <a:r>
              <a:rPr lang="en-US" sz="1000" b="1" dirty="0">
                <a:solidFill>
                  <a:prstClr val="black"/>
                </a:solidFill>
                <a:latin typeface="Arial"/>
                <a:ea typeface="Times New Roman"/>
                <a:cs typeface="Times New Roman"/>
              </a:rPr>
              <a:t>Full</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Control</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Completing the Delegation of Control Wizard</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Finish</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lvl="0">
              <a:lnSpc>
                <a:spcPts val="1300"/>
              </a:lnSpc>
              <a:spcBef>
                <a:spcPts val="900"/>
              </a:spcBef>
              <a:spcAft>
                <a:spcPts val="600"/>
              </a:spcAft>
            </a:pPr>
            <a:r>
              <a:rPr lang="en-US" sz="1000" b="1" dirty="0" smtClean="0">
                <a:solidFill>
                  <a:prstClr val="black"/>
                </a:solidFill>
                <a:latin typeface="Arial"/>
                <a:ea typeface="Times New Roman"/>
                <a:cs typeface="Segoe UI"/>
              </a:rPr>
              <a:t>View AD DS permissions resulting from these delegations</a:t>
            </a:r>
            <a:endParaRPr lang="en-CA" sz="1000" b="1" dirty="0" smtClean="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smtClean="0">
                <a:solidFill>
                  <a:prstClr val="black"/>
                </a:solidFill>
                <a:latin typeface="Arial"/>
                <a:ea typeface="Times New Roman"/>
                <a:cs typeface="Segoe UI"/>
              </a:rPr>
              <a:t>On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View</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Advanced Features</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the navigation pane, right‑click </a:t>
            </a:r>
            <a:r>
              <a:rPr lang="en-US" sz="1000" b="1" dirty="0">
                <a:solidFill>
                  <a:prstClr val="black"/>
                </a:solidFill>
                <a:latin typeface="Arial"/>
                <a:ea typeface="Times New Roman"/>
                <a:cs typeface="Times New Roman"/>
              </a:rPr>
              <a:t>Executives</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Properties</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the</a:t>
            </a:r>
            <a:r>
              <a:rPr lang="en-US" sz="1000" b="1" dirty="0">
                <a:solidFill>
                  <a:prstClr val="black"/>
                </a:solidFill>
                <a:latin typeface="Arial"/>
                <a:ea typeface="Times New Roman"/>
                <a:cs typeface="Times New Roman"/>
              </a:rPr>
              <a:t> Executives Properties</a:t>
            </a:r>
            <a:r>
              <a:rPr lang="en-US" sz="1000" dirty="0">
                <a:solidFill>
                  <a:srgbClr val="000000"/>
                </a:solidFill>
                <a:latin typeface="Arial"/>
                <a:ea typeface="Times New Roman"/>
                <a:cs typeface="Segoe UI"/>
              </a:rPr>
              <a:t> dialog box, on the </a:t>
            </a:r>
            <a:r>
              <a:rPr lang="en-US" sz="1000" b="1" dirty="0">
                <a:solidFill>
                  <a:prstClr val="black"/>
                </a:solidFill>
                <a:latin typeface="Arial"/>
                <a:ea typeface="Times New Roman"/>
                <a:cs typeface="Times New Roman"/>
              </a:rPr>
              <a:t>Security </a:t>
            </a:r>
            <a:r>
              <a:rPr lang="en-US" sz="1000" dirty="0">
                <a:solidFill>
                  <a:srgbClr val="000000"/>
                </a:solidFill>
                <a:latin typeface="Arial"/>
                <a:ea typeface="Times New Roman"/>
                <a:cs typeface="Segoe UI"/>
              </a:rPr>
              <a:t>tab, click </a:t>
            </a:r>
            <a:r>
              <a:rPr lang="en-US" sz="1000" b="1" dirty="0">
                <a:solidFill>
                  <a:prstClr val="black"/>
                </a:solidFill>
                <a:latin typeface="Arial"/>
                <a:ea typeface="Times New Roman"/>
                <a:cs typeface="Times New Roman"/>
              </a:rPr>
              <a:t>Advanced</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000" lvl="0">
              <a:lnSpc>
                <a:spcPct val="115000"/>
              </a:lnSpc>
              <a:spcAft>
                <a:spcPts val="995"/>
              </a:spcAft>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Advanced Security Settings for Executives</a:t>
            </a:r>
            <a:r>
              <a:rPr lang="en-US" sz="1000" dirty="0">
                <a:solidFill>
                  <a:srgbClr val="000000"/>
                </a:solidFill>
                <a:latin typeface="Arial"/>
                <a:ea typeface="Times New Roman"/>
                <a:cs typeface="Segoe UI"/>
              </a:rPr>
              <a:t> dialog box, notice the Allow permissions that are assigned to IT (ADATUM\IT). These were created during the delegation process.</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Segoe UI"/>
              </a:rPr>
              <a:t>Click </a:t>
            </a:r>
            <a:r>
              <a:rPr lang="en-US" sz="1000" b="1" dirty="0">
                <a:solidFill>
                  <a:prstClr val="black"/>
                </a:solidFill>
                <a:latin typeface="Arial"/>
                <a:ea typeface="Times New Roman"/>
                <a:cs typeface="Times New Roman"/>
              </a:rPr>
              <a:t>Cancel</a:t>
            </a:r>
            <a:r>
              <a:rPr lang="en-US" sz="1000" dirty="0">
                <a:solidFill>
                  <a:srgbClr val="000000"/>
                </a:solidFill>
                <a:latin typeface="Arial"/>
                <a:ea typeface="Times New Roman"/>
                <a:cs typeface="Segoe UI"/>
              </a:rPr>
              <a:t> twice, and then </a:t>
            </a:r>
            <a:r>
              <a:rPr lang="en-US" sz="1000" dirty="0" smtClean="0">
                <a:solidFill>
                  <a:srgbClr val="000000"/>
                </a:solidFill>
                <a:latin typeface="Arial"/>
                <a:ea typeface="Times New Roman"/>
                <a:cs typeface="Segoe UI"/>
              </a:rPr>
              <a:t>close all open windows except Server Manager.</a:t>
            </a:r>
          </a:p>
          <a:p>
            <a:pPr marL="342900" lvl="0" indent="-342900">
              <a:lnSpc>
                <a:spcPct val="115000"/>
              </a:lnSpc>
              <a:spcAft>
                <a:spcPts val="995"/>
              </a:spcAft>
              <a:buFont typeface="+mj-lt"/>
              <a:buAutoNum type="arabicPeriod" startAt="4"/>
            </a:pPr>
            <a:endParaRPr lang="en-US" sz="1000" dirty="0">
              <a:solidFill>
                <a:srgbClr val="000000"/>
              </a:solidFill>
              <a:latin typeface="Arial"/>
              <a:cs typeface="Segoe UI"/>
            </a:endParaRPr>
          </a:p>
          <a:p>
            <a:pPr>
              <a:lnSpc>
                <a:spcPct val="115000"/>
              </a:lnSpc>
              <a:spcAft>
                <a:spcPts val="995"/>
              </a:spcAft>
            </a:pPr>
            <a:r>
              <a:rPr lang="en-CA" sz="1000" dirty="0" smtClean="0">
                <a:solidFill>
                  <a:srgbClr val="000000"/>
                </a:solidFill>
                <a:latin typeface="Arial"/>
                <a:ea typeface="Calibri"/>
                <a:cs typeface="Segoe UI"/>
              </a:rPr>
              <a:t>After </a:t>
            </a:r>
            <a:r>
              <a:rPr lang="en-CA" sz="1000" dirty="0">
                <a:solidFill>
                  <a:srgbClr val="000000"/>
                </a:solidFill>
                <a:latin typeface="Arial"/>
                <a:ea typeface="Calibri"/>
                <a:cs typeface="Segoe UI"/>
              </a:rPr>
              <a:t>you complete the demonstration, revert all virtual machines.</a:t>
            </a:r>
            <a:endParaRPr lang="en-CA" sz="1000" dirty="0">
              <a:latin typeface="Arial"/>
              <a:ea typeface="Calibri"/>
              <a:cs typeface="Times New Roman"/>
            </a:endParaRPr>
          </a:p>
          <a:p>
            <a:pPr lvl="0">
              <a:lnSpc>
                <a:spcPct val="115000"/>
              </a:lnSpc>
              <a:spcAft>
                <a:spcPts val="995"/>
              </a:spcAft>
            </a:pPr>
            <a:endParaRPr lang="en-CA" dirty="0"/>
          </a:p>
        </p:txBody>
      </p:sp>
      <p:sp>
        <p:nvSpPr>
          <p:cNvPr id="4" name="Slide Number Placeholder 3"/>
          <p:cNvSpPr>
            <a:spLocks noGrp="1"/>
          </p:cNvSpPr>
          <p:nvPr>
            <p:ph type="sldNum" sz="quarter" idx="10"/>
          </p:nvPr>
        </p:nvSpPr>
        <p:spPr/>
        <p:txBody>
          <a:bodyPr/>
          <a:lstStyle/>
          <a:p>
            <a:fld id="{BC25D2D6-B00A-4B22-9A9A-ED999C7BB1C0}" type="slidenum">
              <a:rPr lang="en-CA" smtClean="0"/>
              <a:t>41</a:t>
            </a:fld>
            <a:endParaRPr lang="en-CA"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2277204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Times New Roman"/>
                <a:cs typeface="Segoe UI"/>
              </a:rPr>
              <a:t>Before students begin the lab, read the lab scenario and display the next slide. Before each exercise, read the scenario associated with the exercise to the class. The scenarios give context to the lab and exercises, and help to facilitate the discussion at the end of the lab. Remind students to complete the discussion questions after the last lab exercise.</a:t>
            </a:r>
            <a:endParaRPr lang="en-CA" sz="1000" dirty="0">
              <a:latin typeface="Arial"/>
              <a:ea typeface="Calibri"/>
              <a:cs typeface="Times New Roman"/>
            </a:endParaRPr>
          </a:p>
          <a:p>
            <a:pPr>
              <a:lnSpc>
                <a:spcPct val="115000"/>
              </a:lnSpc>
              <a:spcAft>
                <a:spcPts val="1000"/>
              </a:spcAft>
            </a:pPr>
            <a:r>
              <a:rPr lang="en-CA" sz="1000" b="1" dirty="0">
                <a:solidFill>
                  <a:srgbClr val="000000"/>
                </a:solidFill>
                <a:latin typeface="Arial"/>
                <a:ea typeface="Calibri"/>
                <a:cs typeface="Segoe UI"/>
              </a:rPr>
              <a:t>Exercise 1: Delegating Administration for a Branch Office</a:t>
            </a:r>
            <a:endParaRPr lang="en-CA" sz="1000" b="1" dirty="0">
              <a:latin typeface="Arial"/>
              <a:ea typeface="Calibri"/>
              <a:cs typeface="Times New Roman"/>
            </a:endParaRPr>
          </a:p>
          <a:p>
            <a:pPr>
              <a:lnSpc>
                <a:spcPct val="115000"/>
              </a:lnSpc>
              <a:spcAft>
                <a:spcPts val="1000"/>
              </a:spcAft>
            </a:pPr>
            <a:r>
              <a:rPr lang="en-CA" sz="1000" dirty="0">
                <a:latin typeface="Arial"/>
                <a:ea typeface="Calibri"/>
                <a:cs typeface="Segoe UI"/>
              </a:rPr>
              <a:t>A. Datum delegates management of each branch office to a specific group. This allows an employee who works onsite to be configured as an administrator when required. Each branch office has a branch administrators group that can perform full administration within the branch office OU. There is also a branch office help desk group that is able to manage users in the branch office OU, but not other objects. You need to create these groups for the new branch office and delegate permissions to the groups.</a:t>
            </a:r>
            <a:endParaRPr lang="en-CA" sz="1000" dirty="0">
              <a:latin typeface="Arial"/>
              <a:ea typeface="Calibri"/>
              <a:cs typeface="Times New Roman"/>
            </a:endParaRPr>
          </a:p>
          <a:p>
            <a:pPr>
              <a:lnSpc>
                <a:spcPct val="115000"/>
              </a:lnSpc>
              <a:spcAft>
                <a:spcPts val="1000"/>
              </a:spcAft>
            </a:pPr>
            <a:r>
              <a:rPr lang="en-CA" sz="1000" b="1" dirty="0">
                <a:solidFill>
                  <a:srgbClr val="000000"/>
                </a:solidFill>
                <a:latin typeface="Arial"/>
                <a:ea typeface="Calibri"/>
                <a:cs typeface="Segoe UI"/>
              </a:rPr>
              <a:t>Exercise 2: Creating and Configuring User Accounts in AD DS</a:t>
            </a:r>
            <a:endParaRPr lang="en-CA" sz="1000" b="1" dirty="0">
              <a:latin typeface="Arial"/>
              <a:ea typeface="Calibri"/>
              <a:cs typeface="Times New Roman"/>
            </a:endParaRPr>
          </a:p>
          <a:p>
            <a:pPr>
              <a:lnSpc>
                <a:spcPct val="115000"/>
              </a:lnSpc>
              <a:spcAft>
                <a:spcPts val="1000"/>
              </a:spcAft>
            </a:pPr>
            <a:r>
              <a:rPr lang="en-CA" sz="1000" dirty="0">
                <a:latin typeface="Arial"/>
                <a:ea typeface="Calibri"/>
                <a:cs typeface="Segoe UI"/>
              </a:rPr>
              <a:t>You have a list of new users for the branch office, and you need to create user accounts for them.</a:t>
            </a:r>
            <a:endParaRPr lang="en-CA" sz="1000" dirty="0">
              <a:latin typeface="Arial"/>
              <a:ea typeface="Calibri"/>
              <a:cs typeface="Times New Roman"/>
            </a:endParaRPr>
          </a:p>
          <a:p>
            <a:pPr>
              <a:lnSpc>
                <a:spcPct val="115000"/>
              </a:lnSpc>
              <a:spcAft>
                <a:spcPts val="1000"/>
              </a:spcAft>
            </a:pPr>
            <a:r>
              <a:rPr lang="en-CA" sz="1000" b="1" dirty="0">
                <a:solidFill>
                  <a:srgbClr val="000000"/>
                </a:solidFill>
                <a:latin typeface="Arial"/>
                <a:ea typeface="Calibri"/>
                <a:cs typeface="Segoe UI"/>
              </a:rPr>
              <a:t>Exercise 3: Managing Computer Objects in AD DS</a:t>
            </a:r>
            <a:endParaRPr lang="en-CA" sz="1000" b="1" dirty="0">
              <a:latin typeface="Arial"/>
              <a:ea typeface="Calibri"/>
              <a:cs typeface="Times New Roman"/>
            </a:endParaRPr>
          </a:p>
          <a:p>
            <a:pPr>
              <a:lnSpc>
                <a:spcPct val="115000"/>
              </a:lnSpc>
              <a:spcAft>
                <a:spcPts val="1000"/>
              </a:spcAft>
            </a:pPr>
            <a:r>
              <a:rPr lang="en-CA" sz="1000" dirty="0">
                <a:latin typeface="Arial"/>
                <a:ea typeface="Calibri"/>
                <a:cs typeface="Segoe UI"/>
              </a:rPr>
              <a:t>A workstation has lost its connectivity to the domain and cannot authenticate users properly. When users attempt to access resources from this workstation, access is denied. You need to reset the computer account to recreate the trust relationship between the client and the domain.</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42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42246866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CA" dirty="0"/>
          </a:p>
        </p:txBody>
      </p:sp>
      <p:sp>
        <p:nvSpPr>
          <p:cNvPr id="4" name="Slide Number Placeholder 3"/>
          <p:cNvSpPr>
            <a:spLocks noGrp="1"/>
          </p:cNvSpPr>
          <p:nvPr>
            <p:ph type="sldNum" sz="quarter" idx="10"/>
          </p:nvPr>
        </p:nvSpPr>
        <p:spPr/>
        <p:txBody>
          <a:bodyPr/>
          <a:lstStyle/>
          <a:p>
            <a:fld id="{BC25D2D6-B00A-4B22-9A9A-ED999C7BB1C0}" type="slidenum">
              <a:rPr lang="en-CA" smtClean="0"/>
              <a:t>43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40994583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1907704"/>
            <a:ext cx="6153912" cy="6604000"/>
          </a:xfrm>
        </p:spPr>
        <p:txBody>
          <a:bodyPr>
            <a:noAutofit/>
          </a:bodyPr>
          <a:lstStyle/>
          <a:p>
            <a:pPr>
              <a:lnSpc>
                <a:spcPct val="115000"/>
              </a:lnSpc>
              <a:spcAft>
                <a:spcPts val="1000"/>
              </a:spcAft>
            </a:pPr>
            <a:r>
              <a:rPr lang="en-CA" sz="1000" b="1" dirty="0">
                <a:latin typeface="Arial"/>
                <a:ea typeface="Calibri"/>
                <a:cs typeface="Times New Roman"/>
              </a:rPr>
              <a:t>Lab Review </a:t>
            </a:r>
            <a:r>
              <a:rPr lang="en-CA" sz="1000" b="1" dirty="0" smtClean="0">
                <a:latin typeface="Arial"/>
                <a:ea typeface="Calibri"/>
                <a:cs typeface="Times New Roman"/>
              </a:rPr>
              <a:t>Questions</a:t>
            </a:r>
          </a:p>
          <a:p>
            <a:pPr>
              <a:lnSpc>
                <a:spcPct val="115000"/>
              </a:lnSpc>
              <a:spcAft>
                <a:spcPts val="800"/>
              </a:spcAft>
            </a:pPr>
            <a:r>
              <a:rPr lang="en-CA" sz="1000" b="1" dirty="0" smtClean="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solidFill>
                  <a:srgbClr val="000000"/>
                </a:solidFill>
                <a:latin typeface="Arial"/>
                <a:ea typeface="Calibri"/>
                <a:cs typeface="Segoe UI"/>
              </a:rPr>
              <a:t>What are the options for modifying the attributes of new and existing users?</a:t>
            </a:r>
            <a:endParaRPr lang="en-CA" sz="1000" dirty="0">
              <a:latin typeface="Arial"/>
              <a:ea typeface="Calibri"/>
              <a:cs typeface="Times New Roman"/>
            </a:endParaRPr>
          </a:p>
          <a:p>
            <a:pPr>
              <a:lnSpc>
                <a:spcPct val="115000"/>
              </a:lnSpc>
              <a:spcAft>
                <a:spcPts val="8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600"/>
              </a:spcAft>
            </a:pPr>
            <a:r>
              <a:rPr lang="en-CA" sz="1000" dirty="0">
                <a:solidFill>
                  <a:srgbClr val="000000"/>
                </a:solidFill>
                <a:latin typeface="Arial"/>
                <a:ea typeface="Calibri"/>
                <a:cs typeface="Segoe UI"/>
              </a:rPr>
              <a:t>You can modify attributes of new and existing users in the following ways:</a:t>
            </a:r>
            <a:endParaRPr lang="en-CA" sz="1000" dirty="0">
              <a:latin typeface="Arial"/>
              <a:ea typeface="Calibri"/>
              <a:cs typeface="Times New Roman"/>
            </a:endParaRPr>
          </a:p>
          <a:p>
            <a:pPr marL="342900" lvl="0" indent="-342900">
              <a:lnSpc>
                <a:spcPct val="115000"/>
              </a:lnSpc>
              <a:spcAft>
                <a:spcPts val="600"/>
              </a:spcAft>
              <a:buFont typeface="Symbol"/>
              <a:buChar char=""/>
            </a:pPr>
            <a:r>
              <a:rPr lang="en-US" sz="1000" dirty="0" smtClean="0">
                <a:solidFill>
                  <a:srgbClr val="000000"/>
                </a:solidFill>
                <a:effectLst/>
                <a:latin typeface="Arial"/>
                <a:ea typeface="Times New Roman"/>
                <a:cs typeface="Segoe UI"/>
              </a:rPr>
              <a:t>Select multiple users and then open the </a:t>
            </a:r>
            <a:r>
              <a:rPr lang="en-US" sz="1000" dirty="0" smtClean="0">
                <a:effectLst/>
                <a:latin typeface="Arial"/>
                <a:ea typeface="Times New Roman"/>
                <a:cs typeface="Times New Roman"/>
              </a:rPr>
              <a:t>Properties</a:t>
            </a:r>
            <a:r>
              <a:rPr lang="en-US" sz="1000" b="1" dirty="0" smtClean="0">
                <a:effectLst/>
                <a:latin typeface="Arial"/>
                <a:ea typeface="Times New Roman"/>
                <a:cs typeface="Times New Roman"/>
              </a:rPr>
              <a:t> </a:t>
            </a:r>
            <a:r>
              <a:rPr lang="en-US" sz="1000" dirty="0" smtClean="0">
                <a:solidFill>
                  <a:srgbClr val="000000"/>
                </a:solidFill>
                <a:effectLst/>
                <a:latin typeface="Arial"/>
                <a:ea typeface="Times New Roman"/>
                <a:cs typeface="Segoe UI"/>
              </a:rPr>
              <a:t>dialog box</a:t>
            </a:r>
            <a:endParaRPr lang="en-CA" sz="1000" dirty="0" smtClean="0">
              <a:effectLst/>
              <a:latin typeface="Arial"/>
              <a:ea typeface="Times New Roman"/>
              <a:cs typeface="Times New Roman"/>
            </a:endParaRPr>
          </a:p>
          <a:p>
            <a:pPr marL="342900" lvl="0" indent="-342900">
              <a:lnSpc>
                <a:spcPct val="115000"/>
              </a:lnSpc>
              <a:spcAft>
                <a:spcPts val="600"/>
              </a:spcAft>
              <a:buFont typeface="Symbol"/>
              <a:buChar char=""/>
            </a:pPr>
            <a:r>
              <a:rPr lang="en-US" sz="1000" dirty="0" smtClean="0">
                <a:solidFill>
                  <a:srgbClr val="000000"/>
                </a:solidFill>
                <a:effectLst/>
                <a:latin typeface="Arial"/>
                <a:ea typeface="Times New Roman"/>
                <a:cs typeface="Segoe UI"/>
              </a:rPr>
              <a:t>Use the </a:t>
            </a:r>
            <a:r>
              <a:rPr lang="en-US" sz="1000" b="1" dirty="0" smtClean="0">
                <a:effectLst/>
                <a:latin typeface="Arial"/>
                <a:ea typeface="Times New Roman"/>
                <a:cs typeface="Times New Roman"/>
              </a:rPr>
              <a:t>dsmod</a:t>
            </a:r>
            <a:r>
              <a:rPr lang="en-US" sz="1000" dirty="0" smtClean="0">
                <a:solidFill>
                  <a:srgbClr val="000000"/>
                </a:solidFill>
                <a:effectLst/>
                <a:latin typeface="Arial"/>
                <a:ea typeface="Times New Roman"/>
                <a:cs typeface="Segoe UI"/>
              </a:rPr>
              <a:t> command</a:t>
            </a:r>
            <a:endParaRPr lang="en-CA" sz="1000" dirty="0" smtClean="0">
              <a:effectLst/>
              <a:latin typeface="Arial"/>
              <a:ea typeface="Times New Roman"/>
              <a:cs typeface="Times New Roman"/>
            </a:endParaRPr>
          </a:p>
          <a:p>
            <a:pPr marL="342900" lvl="0" indent="-342900">
              <a:lnSpc>
                <a:spcPct val="115000"/>
              </a:lnSpc>
              <a:spcAft>
                <a:spcPts val="600"/>
              </a:spcAft>
              <a:buFont typeface="Symbol"/>
              <a:buChar char=""/>
            </a:pPr>
            <a:r>
              <a:rPr lang="en-US" sz="1000" dirty="0" smtClean="0">
                <a:solidFill>
                  <a:srgbClr val="000000"/>
                </a:solidFill>
                <a:effectLst/>
                <a:latin typeface="Arial"/>
                <a:ea typeface="Times New Roman"/>
                <a:cs typeface="Segoe UI"/>
              </a:rPr>
              <a:t>Create a user account based on a user account template</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Use the</a:t>
            </a:r>
            <a:r>
              <a:rPr lang="en-US" sz="1000" b="1" dirty="0" smtClean="0">
                <a:effectLst/>
                <a:latin typeface="Arial"/>
                <a:ea typeface="Times New Roman"/>
                <a:cs typeface="Times New Roman"/>
              </a:rPr>
              <a:t> Set-ADUser</a:t>
            </a:r>
            <a:r>
              <a:rPr lang="en-US" sz="1000" dirty="0" smtClean="0">
                <a:solidFill>
                  <a:srgbClr val="000000"/>
                </a:solidFill>
                <a:effectLst/>
                <a:latin typeface="Arial"/>
                <a:ea typeface="Times New Roman"/>
                <a:cs typeface="Segoe UI"/>
              </a:rPr>
              <a:t> Windows PowerShell cmdlet</a:t>
            </a:r>
            <a:endParaRPr lang="en-CA" sz="1000" dirty="0" smtClean="0">
              <a:effectLst/>
              <a:latin typeface="Arial"/>
              <a:ea typeface="Times New Roman"/>
              <a:cs typeface="Times New Roman"/>
            </a:endParaRPr>
          </a:p>
          <a:p>
            <a:pPr>
              <a:lnSpc>
                <a:spcPct val="115000"/>
              </a:lnSpc>
              <a:spcAft>
                <a:spcPts val="8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solidFill>
                  <a:srgbClr val="000000"/>
                </a:solidFill>
                <a:latin typeface="Arial"/>
                <a:ea typeface="Calibri"/>
                <a:cs typeface="Segoe UI"/>
              </a:rPr>
              <a:t>What types of objects can be members of global groups?</a:t>
            </a:r>
            <a:endParaRPr lang="en-CA" sz="1000" dirty="0">
              <a:latin typeface="Arial"/>
              <a:ea typeface="Calibri"/>
              <a:cs typeface="Times New Roman"/>
            </a:endParaRPr>
          </a:p>
          <a:p>
            <a:pPr>
              <a:lnSpc>
                <a:spcPct val="115000"/>
              </a:lnSpc>
              <a:spcAft>
                <a:spcPts val="8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solidFill>
                  <a:srgbClr val="000000"/>
                </a:solidFill>
                <a:latin typeface="Arial"/>
                <a:ea typeface="Calibri"/>
                <a:cs typeface="Segoe UI"/>
              </a:rPr>
              <a:t>Global groups can include as members users and other roles (global groups) from the same domain.</a:t>
            </a:r>
            <a:endParaRPr lang="en-CA" sz="1000" dirty="0">
              <a:latin typeface="Arial"/>
              <a:ea typeface="Calibri"/>
              <a:cs typeface="Times New Roman"/>
            </a:endParaRPr>
          </a:p>
          <a:p>
            <a:pPr>
              <a:lnSpc>
                <a:spcPct val="115000"/>
              </a:lnSpc>
              <a:spcAft>
                <a:spcPts val="8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solidFill>
                  <a:srgbClr val="000000"/>
                </a:solidFill>
                <a:latin typeface="Arial"/>
                <a:ea typeface="Calibri"/>
                <a:cs typeface="Segoe UI"/>
              </a:rPr>
              <a:t>What types of objects can be members of domain-local groups?</a:t>
            </a:r>
            <a:endParaRPr lang="en-CA" sz="1000" dirty="0">
              <a:latin typeface="Arial"/>
              <a:ea typeface="Calibri"/>
              <a:cs typeface="Times New Roman"/>
            </a:endParaRPr>
          </a:p>
          <a:p>
            <a:pPr>
              <a:lnSpc>
                <a:spcPct val="115000"/>
              </a:lnSpc>
              <a:spcAft>
                <a:spcPts val="8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solidFill>
                  <a:srgbClr val="000000"/>
                </a:solidFill>
                <a:latin typeface="Arial"/>
                <a:ea typeface="Calibri"/>
                <a:cs typeface="Segoe UI"/>
              </a:rPr>
              <a:t>Domain-local groups can contain roles (global groups) and individual users from any trusted domain in the same forest or an external forest, and other domain-local groups in the same domain. Finally, domain-local groups can contain universal groups from anywhere in the forest.</a:t>
            </a:r>
            <a:endParaRPr lang="en-CA" sz="1000" dirty="0">
              <a:latin typeface="Arial"/>
              <a:ea typeface="Calibri"/>
              <a:cs typeface="Times New Roman"/>
            </a:endParaRPr>
          </a:p>
          <a:p>
            <a:pPr>
              <a:lnSpc>
                <a:spcPct val="115000"/>
              </a:lnSpc>
              <a:spcAft>
                <a:spcPts val="8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Which </a:t>
            </a:r>
            <a:r>
              <a:rPr lang="en-CA" sz="1000" dirty="0">
                <a:solidFill>
                  <a:srgbClr val="000000"/>
                </a:solidFill>
                <a:latin typeface="Arial"/>
                <a:ea typeface="Calibri"/>
                <a:cs typeface="Segoe UI"/>
              </a:rPr>
              <a:t>two credentials are necessary for any computer to join a domain?</a:t>
            </a:r>
            <a:endParaRPr lang="en-CA" sz="1000" dirty="0">
              <a:latin typeface="Arial"/>
              <a:ea typeface="Calibri"/>
              <a:cs typeface="Times New Roman"/>
            </a:endParaRPr>
          </a:p>
          <a:p>
            <a:pPr>
              <a:lnSpc>
                <a:spcPct val="115000"/>
              </a:lnSpc>
              <a:spcAft>
                <a:spcPts val="8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solidFill>
                  <a:srgbClr val="000000"/>
                </a:solidFill>
                <a:latin typeface="Arial"/>
                <a:ea typeface="Calibri"/>
                <a:cs typeface="Segoe UI"/>
              </a:rPr>
              <a:t>The necessary credentials are the local credentials that are in the local Administrators group of the computer, and domain credentials that have permissions to join a computer to the computer </a:t>
            </a:r>
            <a:r>
              <a:rPr lang="en-CA" sz="1000" dirty="0" smtClean="0">
                <a:solidFill>
                  <a:srgbClr val="000000"/>
                </a:solidFill>
                <a:latin typeface="Arial"/>
                <a:ea typeface="Calibri"/>
                <a:cs typeface="Segoe UI"/>
              </a:rPr>
              <a:t>account.</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44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6534259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32656" y="1763688"/>
            <a:ext cx="6120680" cy="7056784"/>
          </a:xfrm>
        </p:spPr>
        <p:txBody>
          <a:bodyPr>
            <a:noAutofit/>
          </a:bodyPr>
          <a:lstStyle/>
          <a:p>
            <a:pPr>
              <a:lnSpc>
                <a:spcPct val="115000"/>
              </a:lnSpc>
              <a:spcAft>
                <a:spcPts val="400"/>
              </a:spcAft>
            </a:pPr>
            <a:r>
              <a:rPr lang="en-CA" sz="1000" b="1" dirty="0" smtClean="0">
                <a:latin typeface="Arial"/>
                <a:ea typeface="Calibri"/>
                <a:cs typeface="Times New Roman"/>
              </a:rPr>
              <a:t>Module Review Questions</a:t>
            </a:r>
            <a:endParaRPr lang="en-CA" sz="1000" dirty="0">
              <a:latin typeface="Arial"/>
              <a:ea typeface="Calibri"/>
              <a:cs typeface="Times New Roman"/>
            </a:endParaRPr>
          </a:p>
          <a:p>
            <a:pPr lvl="0">
              <a:lnSpc>
                <a:spcPct val="115000"/>
              </a:lnSpc>
              <a:spcAft>
                <a:spcPts val="1000"/>
              </a:spcAft>
            </a:pPr>
            <a:r>
              <a:rPr lang="en-CA" sz="1000" dirty="0" smtClean="0">
                <a:solidFill>
                  <a:prstClr val="black"/>
                </a:solidFill>
                <a:latin typeface="Arial"/>
                <a:ea typeface="Calibri"/>
                <a:cs typeface="Segoe UI"/>
              </a:rPr>
              <a:t>Point </a:t>
            </a:r>
            <a:r>
              <a:rPr lang="en-CA" sz="1000" dirty="0">
                <a:solidFill>
                  <a:prstClr val="black"/>
                </a:solidFill>
                <a:latin typeface="Arial"/>
                <a:ea typeface="Calibri"/>
                <a:cs typeface="Segoe UI"/>
              </a:rPr>
              <a:t>students to the appropriate section in the course so that they are able to answer the questions that this section presents.</a:t>
            </a:r>
            <a:endParaRPr lang="en-CA" sz="1000" dirty="0"/>
          </a:p>
          <a:p>
            <a:pPr>
              <a:lnSpc>
                <a:spcPct val="115000"/>
              </a:lnSpc>
              <a:spcAft>
                <a:spcPts val="700"/>
              </a:spcAft>
            </a:pPr>
            <a:r>
              <a:rPr lang="en-CA" sz="1000" b="1" dirty="0" smtClean="0">
                <a:latin typeface="Arial"/>
                <a:ea typeface="Calibri"/>
                <a:cs typeface="Times New Roman"/>
              </a:rPr>
              <a:t>Question</a:t>
            </a:r>
            <a:endParaRPr lang="en-CA" sz="1000" dirty="0">
              <a:latin typeface="Arial"/>
              <a:ea typeface="Calibri"/>
              <a:cs typeface="Times New Roman"/>
            </a:endParaRPr>
          </a:p>
          <a:p>
            <a:pPr>
              <a:lnSpc>
                <a:spcPct val="115000"/>
              </a:lnSpc>
              <a:spcAft>
                <a:spcPts val="600"/>
              </a:spcAft>
            </a:pPr>
            <a:r>
              <a:rPr lang="en-CA" sz="1000" dirty="0">
                <a:latin typeface="Arial"/>
                <a:ea typeface="Calibri"/>
                <a:cs typeface="Segoe UI"/>
              </a:rPr>
              <a:t>Your company has branches in multiple cities, and each branch has a local domain that is part of the company forest. Each branch also has their own printers that are managed by using domain-local groups from their local domain. The company's sales people frequently travel between locations.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How can you provide the sales people with access to the various printers as they travel between locations?</a:t>
            </a:r>
            <a:endParaRPr lang="en-CA" sz="1000" dirty="0">
              <a:latin typeface="Arial"/>
              <a:ea typeface="Calibri"/>
              <a:cs typeface="Times New Roman"/>
            </a:endParaRPr>
          </a:p>
          <a:p>
            <a:pPr>
              <a:lnSpc>
                <a:spcPct val="115000"/>
              </a:lnSpc>
              <a:spcAft>
                <a:spcPts val="7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You can create a group with domain local scope, and assign it permission to access the printer. Put the Sales user accounts in a group with global scope, and then add this group to the group that has domain-local scope. When you want to give the Sales users access to a new printer, assign the group with domain-local scope permission to access the new printer. All members of the group with global scope receive access to the new printer automatically.</a:t>
            </a:r>
          </a:p>
          <a:p>
            <a:pPr>
              <a:lnSpc>
                <a:spcPct val="115000"/>
              </a:lnSpc>
              <a:spcAft>
                <a:spcPts val="7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You are responsible for managing accounts and access to resources for your group members. A user in your group transfers to another department within the company. What should you do with the user’s account?</a:t>
            </a:r>
            <a:endParaRPr lang="en-CA" sz="1000" dirty="0">
              <a:latin typeface="Arial"/>
              <a:ea typeface="Calibri"/>
              <a:cs typeface="Times New Roman"/>
            </a:endParaRPr>
          </a:p>
          <a:p>
            <a:pPr>
              <a:lnSpc>
                <a:spcPct val="115000"/>
              </a:lnSpc>
              <a:spcAft>
                <a:spcPts val="7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Although your company might have a Human Resources representative with AD DS permissions to move user accounts, the best solution is to move the user account into the appropriate OU of the new department. In this manner, the Group Policies associated with the new department are enforced. If applying the correct Group Policies is important, the user’s account should be disabled until someone with appropriate security permissions can move it into the new OU.</a:t>
            </a:r>
            <a:endParaRPr lang="en-CA" sz="1000" dirty="0">
              <a:latin typeface="Arial"/>
              <a:ea typeface="Calibri"/>
              <a:cs typeface="Times New Roman"/>
            </a:endParaRPr>
          </a:p>
          <a:p>
            <a:pPr>
              <a:lnSpc>
                <a:spcPct val="115000"/>
              </a:lnSpc>
              <a:spcAft>
                <a:spcPts val="7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What is the main difference between the Computers container and an OU?</a:t>
            </a:r>
            <a:endParaRPr lang="en-CA" sz="1000" dirty="0">
              <a:latin typeface="Arial"/>
              <a:ea typeface="Calibri"/>
              <a:cs typeface="Times New Roman"/>
            </a:endParaRPr>
          </a:p>
          <a:p>
            <a:pPr>
              <a:lnSpc>
                <a:spcPct val="115000"/>
              </a:lnSpc>
              <a:spcAft>
                <a:spcPts val="7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smtClean="0">
                <a:latin typeface="Arial"/>
                <a:ea typeface="Calibri"/>
                <a:cs typeface="Segoe UI"/>
              </a:rPr>
              <a:t>You cannot create an OU within a Computers container, so you cannot subdivide the Computers container. In </a:t>
            </a:r>
            <a:r>
              <a:rPr lang="en-CA" sz="1000" dirty="0">
                <a:latin typeface="Arial"/>
                <a:ea typeface="Calibri"/>
                <a:cs typeface="Segoe UI"/>
              </a:rPr>
              <a:t>addition, you cannot link a GPO to a container. </a:t>
            </a:r>
            <a:r>
              <a:rPr lang="en-CA" sz="1000" dirty="0" smtClean="0">
                <a:latin typeface="Arial"/>
                <a:ea typeface="Calibri"/>
                <a:cs typeface="Segoe UI"/>
              </a:rPr>
              <a:t>Because </a:t>
            </a:r>
            <a:r>
              <a:rPr lang="en-CA" sz="1000" dirty="0">
                <a:latin typeface="Arial"/>
                <a:ea typeface="Calibri"/>
                <a:cs typeface="Segoe UI"/>
              </a:rPr>
              <a:t>of this, as a best practice you should move newly created computer accounts from the Computers container to an OU</a:t>
            </a:r>
            <a:r>
              <a:rPr lang="en-CA" sz="1000" dirty="0" smtClean="0">
                <a:latin typeface="Arial"/>
                <a:ea typeface="Calibri"/>
                <a:cs typeface="Segoe UI"/>
              </a:rPr>
              <a:t>.</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45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Tree>
    <p:extLst>
      <p:ext uri="{BB962C8B-B14F-4D97-AF65-F5344CB8AC3E}">
        <p14:creationId xmlns:p14="http://schemas.microsoft.com/office/powerpoint/2010/main" val="35113695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32656" y="2123728"/>
            <a:ext cx="6153912" cy="6604000"/>
          </a:xfrm>
        </p:spPr>
        <p:txBody>
          <a:bodyPr>
            <a:noAutofit/>
          </a:bodyPr>
          <a:lstStyle/>
          <a:p>
            <a:pPr lvl="0">
              <a:lnSpc>
                <a:spcPct val="115000"/>
              </a:lnSpc>
              <a:spcAft>
                <a:spcPts val="600"/>
              </a:spcAft>
            </a:pPr>
            <a:r>
              <a:rPr lang="en-CA" sz="1000" b="1" dirty="0" smtClean="0">
                <a:solidFill>
                  <a:prstClr val="black"/>
                </a:solidFill>
                <a:latin typeface="Arial"/>
                <a:ea typeface="Calibri"/>
                <a:cs typeface="Times New Roman"/>
              </a:rPr>
              <a:t>Question</a:t>
            </a:r>
            <a:endParaRPr lang="en-CA" sz="1000" dirty="0">
              <a:solidFill>
                <a:prstClr val="black"/>
              </a:solidFill>
              <a:latin typeface="Arial"/>
              <a:ea typeface="Calibri"/>
              <a:cs typeface="Times New Roman"/>
            </a:endParaRPr>
          </a:p>
          <a:p>
            <a:pPr lvl="0">
              <a:lnSpc>
                <a:spcPct val="115000"/>
              </a:lnSpc>
              <a:spcAft>
                <a:spcPts val="1000"/>
              </a:spcAft>
            </a:pPr>
            <a:r>
              <a:rPr lang="en-CA" sz="1000" dirty="0">
                <a:solidFill>
                  <a:prstClr val="black"/>
                </a:solidFill>
                <a:latin typeface="Arial"/>
                <a:ea typeface="Calibri"/>
                <a:cs typeface="Segoe UI"/>
              </a:rPr>
              <a:t>When should you reset a computer account? Why is it better to reset the computer account rather than to disjoin and then rejoin it to the domain?</a:t>
            </a:r>
            <a:endParaRPr lang="en-CA" sz="1000" dirty="0">
              <a:solidFill>
                <a:prstClr val="black"/>
              </a:solidFill>
              <a:latin typeface="Arial"/>
              <a:ea typeface="Calibri"/>
              <a:cs typeface="Times New Roman"/>
            </a:endParaRPr>
          </a:p>
          <a:p>
            <a:pPr lvl="0">
              <a:lnSpc>
                <a:spcPct val="115000"/>
              </a:lnSpc>
              <a:spcAft>
                <a:spcPts val="600"/>
              </a:spcAft>
            </a:pPr>
            <a:r>
              <a:rPr lang="en-CA" sz="1000" b="1" dirty="0">
                <a:solidFill>
                  <a:prstClr val="black"/>
                </a:solidFill>
                <a:latin typeface="Arial"/>
                <a:ea typeface="Calibri"/>
                <a:cs typeface="Times New Roman"/>
              </a:rPr>
              <a:t>Answer</a:t>
            </a:r>
            <a:endParaRPr lang="en-CA" sz="1000" dirty="0">
              <a:solidFill>
                <a:prstClr val="black"/>
              </a:solidFill>
              <a:latin typeface="Arial"/>
              <a:ea typeface="Calibri"/>
              <a:cs typeface="Times New Roman"/>
            </a:endParaRPr>
          </a:p>
          <a:p>
            <a:pPr lvl="0">
              <a:lnSpc>
                <a:spcPct val="115000"/>
              </a:lnSpc>
              <a:spcAft>
                <a:spcPts val="600"/>
              </a:spcAft>
            </a:pPr>
            <a:r>
              <a:rPr lang="en-CA" sz="1000" dirty="0">
                <a:solidFill>
                  <a:prstClr val="black"/>
                </a:solidFill>
                <a:latin typeface="Arial"/>
                <a:ea typeface="Calibri"/>
                <a:cs typeface="Segoe UI"/>
              </a:rPr>
              <a:t>You should reset a computer account when the computer is no longer able to authenticate to the domain. That can happen if the operating system is reinstalled, if the computer is restored from backup, or if the password </a:t>
            </a:r>
            <a:r>
              <a:rPr lang="en-CA" sz="1000" dirty="0">
                <a:latin typeface="Arial"/>
                <a:ea typeface="Calibri"/>
                <a:cs typeface="Segoe UI"/>
              </a:rPr>
              <a:t>is out of the synchronization interval.</a:t>
            </a:r>
            <a:endParaRPr lang="en-CA" sz="1000" dirty="0">
              <a:latin typeface="Arial"/>
              <a:ea typeface="Calibri"/>
              <a:cs typeface="Times New Roman"/>
            </a:endParaRPr>
          </a:p>
          <a:p>
            <a:pPr lvl="0">
              <a:lnSpc>
                <a:spcPct val="115000"/>
              </a:lnSpc>
              <a:spcAft>
                <a:spcPts val="1000"/>
              </a:spcAft>
            </a:pPr>
            <a:r>
              <a:rPr lang="en-CA" sz="1000" dirty="0">
                <a:latin typeface="Arial"/>
                <a:ea typeface="Calibri"/>
                <a:cs typeface="Segoe UI"/>
              </a:rPr>
              <a:t>It is better to reset the computer account because if you disjoin the computer from a domain and then rejoin it, you risk losing the computer account completely, which results in loss of the computer’s SID and, more importantly, its group memberships. When you rejoin the domain, even though the computer has the same name, the account has a new SID, and all the group memberships of the previous computer object must be recreated.</a:t>
            </a:r>
            <a:endParaRPr lang="en-CA" sz="1000" dirty="0">
              <a:latin typeface="Arial"/>
              <a:ea typeface="Calibri"/>
              <a:cs typeface="Times New Roman"/>
            </a:endParaRPr>
          </a:p>
          <a:p>
            <a:pPr lvl="0">
              <a:lnSpc>
                <a:spcPct val="115000"/>
              </a:lnSpc>
              <a:spcAft>
                <a:spcPts val="600"/>
              </a:spcAft>
            </a:pPr>
            <a:r>
              <a:rPr lang="en-CA" sz="1000" b="1" dirty="0">
                <a:latin typeface="Arial"/>
                <a:ea typeface="Calibri"/>
                <a:cs typeface="Times New Roman"/>
              </a:rPr>
              <a:t>Question</a:t>
            </a:r>
            <a:endParaRPr lang="en-CA" sz="1000" dirty="0">
              <a:latin typeface="Arial"/>
              <a:ea typeface="Calibri"/>
              <a:cs typeface="Times New Roman"/>
            </a:endParaRPr>
          </a:p>
          <a:p>
            <a:pPr lvl="0">
              <a:lnSpc>
                <a:spcPct val="115000"/>
              </a:lnSpc>
              <a:spcAft>
                <a:spcPts val="1000"/>
              </a:spcAft>
            </a:pPr>
            <a:r>
              <a:rPr lang="en-CA" sz="1000" dirty="0">
                <a:latin typeface="Arial"/>
                <a:ea typeface="Calibri"/>
                <a:cs typeface="Times New Roman"/>
              </a:rPr>
              <a:t>A project manager in your department is starting a group project that will continue for the next year. Several users from your department and other departments will be dedicated to the project during this time. The project team must have access to the same shared resources. The project manager must be able to manage the user accounts and group accounts in AD DS; however, you do not want to give the project manager permission to manage anything else in AD DS. What is the best way to do this?</a:t>
            </a:r>
          </a:p>
          <a:p>
            <a:pPr lvl="0">
              <a:lnSpc>
                <a:spcPct val="115000"/>
              </a:lnSpc>
              <a:spcAft>
                <a:spcPts val="600"/>
              </a:spcAft>
            </a:pPr>
            <a:r>
              <a:rPr lang="en-CA" sz="1000" b="1" dirty="0">
                <a:latin typeface="Arial"/>
                <a:ea typeface="Calibri"/>
                <a:cs typeface="Times New Roman"/>
              </a:rPr>
              <a:t>Answer</a:t>
            </a:r>
            <a:endParaRPr lang="en-CA" sz="1000" dirty="0">
              <a:latin typeface="Arial"/>
              <a:ea typeface="Calibri"/>
              <a:cs typeface="Times New Roman"/>
            </a:endParaRPr>
          </a:p>
          <a:p>
            <a:pPr lvl="0">
              <a:lnSpc>
                <a:spcPct val="115000"/>
              </a:lnSpc>
              <a:spcAft>
                <a:spcPts val="1000"/>
              </a:spcAft>
            </a:pPr>
            <a:r>
              <a:rPr lang="en-CA" sz="1000" dirty="0">
                <a:latin typeface="Arial"/>
                <a:ea typeface="Calibri"/>
                <a:cs typeface="Times New Roman"/>
              </a:rPr>
              <a:t>The best way to do this is to create a new global security group and then add the project members to the group. Create a new OU outside your department’s OU, and then assign full control of the OU to the project manager. Add the global group to the new OU, and then add resources, such as shared files and printers, to the OU. Keep track of the project, and delete the global group when the work finishes. You can keep the OU if another project requires it; however, you should delete it if there is no immediate need for it.</a:t>
            </a:r>
          </a:p>
        </p:txBody>
      </p:sp>
      <p:sp>
        <p:nvSpPr>
          <p:cNvPr id="4" name="Slide Number Placeholder 3"/>
          <p:cNvSpPr>
            <a:spLocks noGrp="1"/>
          </p:cNvSpPr>
          <p:nvPr>
            <p:ph type="sldNum" sz="quarter" idx="10"/>
          </p:nvPr>
        </p:nvSpPr>
        <p:spPr/>
        <p:txBody>
          <a:bodyPr/>
          <a:lstStyle/>
          <a:p>
            <a:fld id="{BC25D2D6-B00A-4B22-9A9A-ED999C7BB1C0}" type="slidenum">
              <a:rPr lang="en-CA" smtClean="0"/>
              <a:t>46</a:t>
            </a:fld>
            <a:endParaRPr lang="en-CA"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14106970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600"/>
              </a:spcAft>
            </a:pPr>
            <a:r>
              <a:rPr lang="en-CA" sz="1000" b="1" dirty="0">
                <a:solidFill>
                  <a:prstClr val="black"/>
                </a:solidFill>
                <a:latin typeface="Arial"/>
                <a:ea typeface="Calibri"/>
                <a:cs typeface="Times New Roman"/>
              </a:rPr>
              <a:t>Question</a:t>
            </a:r>
            <a:endParaRPr lang="en-CA" sz="1000" dirty="0">
              <a:solidFill>
                <a:prstClr val="black"/>
              </a:solidFill>
              <a:latin typeface="Arial"/>
              <a:ea typeface="Calibri"/>
              <a:cs typeface="Times New Roman"/>
            </a:endParaRPr>
          </a:p>
          <a:p>
            <a:pPr lvl="0">
              <a:lnSpc>
                <a:spcPct val="115000"/>
              </a:lnSpc>
              <a:spcAft>
                <a:spcPts val="1000"/>
              </a:spcAft>
            </a:pPr>
            <a:r>
              <a:rPr lang="en-CA" sz="1000" dirty="0">
                <a:solidFill>
                  <a:prstClr val="black"/>
                </a:solidFill>
                <a:latin typeface="Arial"/>
                <a:ea typeface="Calibri"/>
                <a:cs typeface="Times New Roman"/>
              </a:rPr>
              <a:t>You are working as an IT technician in Contoso, Ltd. You are managing the Windows Server–based infrastructure. You have to find a method for joining new Windows 8.1‑based computers to a domain during the installation process, without intervention of a user or an administrator. What is the best way to do this?</a:t>
            </a:r>
          </a:p>
          <a:p>
            <a:pPr lvl="0">
              <a:lnSpc>
                <a:spcPct val="115000"/>
              </a:lnSpc>
              <a:spcAft>
                <a:spcPts val="600"/>
              </a:spcAft>
            </a:pPr>
            <a:r>
              <a:rPr lang="en-CA" sz="1000" b="1" dirty="0">
                <a:solidFill>
                  <a:prstClr val="black"/>
                </a:solidFill>
                <a:latin typeface="Arial"/>
                <a:ea typeface="Calibri"/>
                <a:cs typeface="Times New Roman"/>
              </a:rPr>
              <a:t>Answer</a:t>
            </a:r>
            <a:endParaRPr lang="en-CA" sz="1000" dirty="0">
              <a:solidFill>
                <a:prstClr val="black"/>
              </a:solidFill>
              <a:latin typeface="Arial"/>
              <a:ea typeface="Calibri"/>
              <a:cs typeface="Times New Roman"/>
            </a:endParaRPr>
          </a:p>
          <a:p>
            <a:pPr lvl="0">
              <a:lnSpc>
                <a:spcPct val="115000"/>
              </a:lnSpc>
              <a:spcAft>
                <a:spcPts val="1000"/>
              </a:spcAft>
            </a:pPr>
            <a:r>
              <a:rPr lang="en-CA" sz="1000" dirty="0">
                <a:solidFill>
                  <a:prstClr val="black"/>
                </a:solidFill>
                <a:latin typeface="Arial"/>
                <a:ea typeface="Calibri"/>
                <a:cs typeface="Times New Roman"/>
              </a:rPr>
              <a:t>The best way to do this is to provision the computer accounts to AD DS by using the </a:t>
            </a:r>
            <a:r>
              <a:rPr lang="en-CA" sz="1000" b="1" dirty="0">
                <a:solidFill>
                  <a:prstClr val="black"/>
                </a:solidFill>
                <a:latin typeface="Arial"/>
                <a:ea typeface="Calibri"/>
                <a:cs typeface="Times New Roman"/>
              </a:rPr>
              <a:t>djoin</a:t>
            </a:r>
            <a:r>
              <a:rPr lang="en-CA" sz="1000" dirty="0">
                <a:solidFill>
                  <a:srgbClr val="000000"/>
                </a:solidFill>
                <a:latin typeface="Arial"/>
                <a:ea typeface="Calibri"/>
                <a:cs typeface="Times New Roman"/>
              </a:rPr>
              <a:t> </a:t>
            </a:r>
            <a:r>
              <a:rPr lang="en-CA" sz="1000" dirty="0">
                <a:solidFill>
                  <a:prstClr val="black"/>
                </a:solidFill>
                <a:latin typeface="Arial"/>
                <a:ea typeface="Calibri"/>
                <a:cs typeface="Times New Roman"/>
              </a:rPr>
              <a:t>command‑line tool with the</a:t>
            </a:r>
            <a:r>
              <a:rPr lang="en-CA" sz="1000" b="1" dirty="0">
                <a:solidFill>
                  <a:prstClr val="black"/>
                </a:solidFill>
                <a:latin typeface="Arial"/>
                <a:ea typeface="Calibri"/>
                <a:cs typeface="Times New Roman"/>
              </a:rPr>
              <a:t> /provision</a:t>
            </a:r>
            <a:r>
              <a:rPr lang="en-CA" sz="1000" dirty="0">
                <a:solidFill>
                  <a:prstClr val="black"/>
                </a:solidFill>
                <a:latin typeface="Arial"/>
                <a:ea typeface="Calibri"/>
                <a:cs typeface="Times New Roman"/>
              </a:rPr>
              <a:t> switch, and then use an unattended setup to perform the installation. By using a tool such as Windows System Image Manager, you can perform an unattended domain join during an operating system installation by providing information in an Unattend.xml file that is relevant to the domain join</a:t>
            </a:r>
            <a:r>
              <a:rPr lang="en-CA" sz="1000" dirty="0" smtClean="0">
                <a:solidFill>
                  <a:prstClr val="black"/>
                </a:solidFill>
                <a:latin typeface="Arial"/>
                <a:ea typeface="Calibri"/>
                <a:cs typeface="Times New Roman"/>
              </a:rPr>
              <a:t>.</a:t>
            </a:r>
            <a:endParaRPr lang="en-CA" sz="1000" dirty="0">
              <a:solidFill>
                <a:prstClr val="black"/>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47</a:t>
            </a:fld>
            <a:endParaRPr lang="en-CA"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23101293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prstClr val="black"/>
                </a:solidFill>
                <a:latin typeface="Arial"/>
                <a:ea typeface="Times New Roman"/>
                <a:cs typeface="Segoe UI"/>
              </a:rPr>
              <a:t>Best Practices </a:t>
            </a:r>
            <a:endParaRPr lang="en-US" sz="1000" b="1" dirty="0" smtClean="0">
              <a:solidFill>
                <a:prstClr val="black"/>
              </a:solidFill>
              <a:latin typeface="Arial"/>
              <a:ea typeface="Times New Roman"/>
              <a:cs typeface="Segoe UI"/>
            </a:endParaRPr>
          </a:p>
          <a:p>
            <a:pPr lvl="0">
              <a:lnSpc>
                <a:spcPts val="1300"/>
              </a:lnSpc>
              <a:spcBef>
                <a:spcPts val="900"/>
              </a:spcBef>
              <a:spcAft>
                <a:spcPts val="300"/>
              </a:spcAft>
            </a:pPr>
            <a:r>
              <a:rPr lang="en-US" sz="1000" dirty="0">
                <a:latin typeface="Arial" panose="020B0604020202020204" pitchFamily="34" charset="0"/>
                <a:cs typeface="Arial" panose="020B0604020202020204" pitchFamily="34" charset="0"/>
              </a:rPr>
              <a:t>T</a:t>
            </a:r>
            <a:r>
              <a:rPr lang="en-CA" sz="1000" dirty="0">
                <a:latin typeface="Arial" panose="020B0604020202020204" pitchFamily="34" charset="0"/>
                <a:cs typeface="Arial" panose="020B0604020202020204" pitchFamily="34" charset="0"/>
              </a:rPr>
              <a:t>he following are recommended best practices:</a:t>
            </a:r>
            <a:endParaRPr lang="en-US" sz="1000" b="1" dirty="0" smtClean="0">
              <a:solidFill>
                <a:prstClr val="black"/>
              </a:solidFill>
              <a:latin typeface="Arial" panose="020B0604020202020204" pitchFamily="34" charset="0"/>
              <a:ea typeface="Times New Roman"/>
              <a:cs typeface="Arial" panose="020B0604020202020204" pitchFamily="34" charset="0"/>
            </a:endParaRPr>
          </a:p>
          <a:p>
            <a:pPr lvl="0">
              <a:lnSpc>
                <a:spcPts val="1300"/>
              </a:lnSpc>
              <a:spcBef>
                <a:spcPts val="900"/>
              </a:spcBef>
              <a:spcAft>
                <a:spcPts val="300"/>
              </a:spcAft>
            </a:pPr>
            <a:r>
              <a:rPr lang="en-US" sz="1000" b="1" dirty="0" smtClean="0">
                <a:solidFill>
                  <a:prstClr val="black"/>
                </a:solidFill>
                <a:latin typeface="Arial"/>
                <a:ea typeface="Times New Roman"/>
                <a:cs typeface="Segoe UI"/>
              </a:rPr>
              <a:t>Best </a:t>
            </a:r>
            <a:r>
              <a:rPr lang="en-US" sz="1000" b="1" dirty="0">
                <a:solidFill>
                  <a:prstClr val="black"/>
                </a:solidFill>
                <a:latin typeface="Arial"/>
                <a:ea typeface="Times New Roman"/>
                <a:cs typeface="Segoe UI"/>
              </a:rPr>
              <a:t>Practices for User Account Management</a:t>
            </a:r>
            <a:endParaRPr lang="en-CA" sz="1000" b="1" dirty="0">
              <a:solidFill>
                <a:prstClr val="black"/>
              </a:solidFill>
              <a:latin typeface="Arial"/>
              <a:ea typeface="Times New Roman"/>
              <a:cs typeface="Segoe UI"/>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Do not let users share user accounts. Always create a user account for each individual, even if that person will not be with your organization for a long time.</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Educate users about the importance of password security.</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Ensure that you choose a naming strategy for user accounts that enables you to identify the user to whom the account relates. Also ensure that your naming strategy uses unique names within your domain.</a:t>
            </a:r>
            <a:endParaRPr lang="en-CA"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Best Practices for Group Management</a:t>
            </a:r>
            <a:endParaRPr lang="en-CA" sz="1000" b="1" dirty="0">
              <a:solidFill>
                <a:prstClr val="black"/>
              </a:solidFill>
              <a:latin typeface="Arial"/>
              <a:ea typeface="Times New Roman"/>
              <a:cs typeface="Segoe UI"/>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Segoe UI"/>
              </a:rPr>
              <a:t>When you manage access to resources, try to use both domain-local groups and role groups.</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Segoe UI"/>
              </a:rPr>
              <a:t>Use universal groups only when necessary because they add weight to replication traffic.</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Segoe UI"/>
              </a:rPr>
              <a:t>Use Windows PowerShell with Active Directory Module for batch jobs on groups.</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Segoe UI"/>
              </a:rPr>
              <a:t>Avoid adding users to built‑in and default groups.</a:t>
            </a:r>
            <a:endParaRPr lang="en-CA"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Best Practices Related to Computer Account Management</a:t>
            </a:r>
            <a:endParaRPr lang="en-CA" sz="1000" b="1" dirty="0">
              <a:solidFill>
                <a:prstClr val="black"/>
              </a:solidFill>
              <a:latin typeface="Arial"/>
              <a:ea typeface="Times New Roman"/>
              <a:cs typeface="Segoe UI"/>
            </a:endParaRPr>
          </a:p>
          <a:p>
            <a:pPr marL="342900" lvl="0" indent="-342900">
              <a:lnSpc>
                <a:spcPct val="115000"/>
              </a:lnSpc>
              <a:spcAft>
                <a:spcPts val="995"/>
              </a:spcAft>
              <a:buFont typeface="Symbol"/>
              <a:buChar char=""/>
            </a:pPr>
            <a:r>
              <a:rPr lang="en-US" sz="1000" dirty="0">
                <a:solidFill>
                  <a:srgbClr val="000000"/>
                </a:solidFill>
                <a:latin typeface="Arial"/>
                <a:ea typeface="Times New Roman"/>
                <a:cs typeface="Segoe UI"/>
              </a:rPr>
              <a:t>Always provision a computer account before joining computers to a domain</a:t>
            </a:r>
            <a:r>
              <a:rPr lang="en-US" sz="1000" dirty="0">
                <a:solidFill>
                  <a:prstClr val="black"/>
                </a:solidFill>
                <a:latin typeface="Arial"/>
                <a:ea typeface="Times New Roman"/>
                <a:cs typeface="Times New Roman"/>
              </a:rPr>
              <a:t>,</a:t>
            </a:r>
            <a:r>
              <a:rPr lang="en-US" sz="1000" dirty="0">
                <a:solidFill>
                  <a:srgbClr val="000000"/>
                </a:solidFill>
                <a:latin typeface="Arial"/>
                <a:ea typeface="Times New Roman"/>
                <a:cs typeface="Segoe UI"/>
              </a:rPr>
              <a:t> and then place them in appropriate OU.</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latin typeface="Arial"/>
                <a:ea typeface="Times New Roman"/>
                <a:cs typeface="Segoe UI"/>
              </a:rPr>
              <a:t>Redirect the default Computers container to another location</a:t>
            </a:r>
            <a:r>
              <a:rPr lang="en-US" sz="1000" dirty="0" smtClean="0">
                <a:solidFill>
                  <a:srgbClr val="000000"/>
                </a:solidFill>
                <a:latin typeface="Arial"/>
                <a:ea typeface="Times New Roman"/>
                <a:cs typeface="Segoe UI"/>
              </a:rPr>
              <a:t>.</a:t>
            </a:r>
          </a:p>
          <a:p>
            <a:pPr marL="342900" lvl="0" indent="-342900">
              <a:lnSpc>
                <a:spcPct val="115000"/>
              </a:lnSpc>
              <a:spcAft>
                <a:spcPts val="995"/>
              </a:spcAft>
              <a:buFont typeface="Symbol"/>
              <a:buChar char=""/>
            </a:pPr>
            <a:r>
              <a:rPr lang="en-US" sz="1000" dirty="0" smtClean="0">
                <a:solidFill>
                  <a:srgbClr val="000000"/>
                </a:solidFill>
                <a:latin typeface="Arial"/>
                <a:ea typeface="Times New Roman"/>
                <a:cs typeface="Segoe UI"/>
              </a:rPr>
              <a:t>Reset </a:t>
            </a:r>
            <a:r>
              <a:rPr lang="en-US" sz="1000" dirty="0">
                <a:solidFill>
                  <a:srgbClr val="000000"/>
                </a:solidFill>
                <a:latin typeface="Arial"/>
                <a:ea typeface="Times New Roman"/>
                <a:cs typeface="Segoe UI"/>
              </a:rPr>
              <a:t>the computer account, instead of disjoining and </a:t>
            </a:r>
            <a:r>
              <a:rPr lang="en-US" sz="1000" dirty="0" smtClean="0">
                <a:solidFill>
                  <a:srgbClr val="000000"/>
                </a:solidFill>
                <a:latin typeface="Arial"/>
                <a:ea typeface="Times New Roman"/>
                <a:cs typeface="Segoe UI"/>
              </a:rPr>
              <a:t>rejoining.</a:t>
            </a:r>
          </a:p>
          <a:p>
            <a:pPr marL="342900" lvl="0" indent="-342900">
              <a:lnSpc>
                <a:spcPct val="115000"/>
              </a:lnSpc>
              <a:spcAft>
                <a:spcPts val="995"/>
              </a:spcAft>
              <a:buFont typeface="Symbol"/>
              <a:buChar char=""/>
            </a:pPr>
            <a:r>
              <a:rPr lang="en-US" sz="1000" dirty="0" smtClean="0">
                <a:solidFill>
                  <a:srgbClr val="000000"/>
                </a:solidFill>
                <a:latin typeface="Arial"/>
                <a:ea typeface="Times New Roman"/>
                <a:cs typeface="Segoe UI"/>
              </a:rPr>
              <a:t>Integrate </a:t>
            </a:r>
            <a:r>
              <a:rPr lang="en-US" sz="1000" dirty="0">
                <a:solidFill>
                  <a:srgbClr val="000000"/>
                </a:solidFill>
                <a:latin typeface="Arial"/>
                <a:ea typeface="Times New Roman"/>
                <a:cs typeface="Segoe UI"/>
              </a:rPr>
              <a:t>the offline domain join functionality with unattended installations.</a:t>
            </a:r>
          </a:p>
          <a:p>
            <a:pPr marL="342900" lvl="0" indent="-342900">
              <a:lnSpc>
                <a:spcPct val="115000"/>
              </a:lnSpc>
              <a:spcAft>
                <a:spcPts val="995"/>
              </a:spcAft>
              <a:buFont typeface="Symbol"/>
              <a:buAutoNum type="arabicPeriod" startAt="2"/>
            </a:pPr>
            <a:endParaRPr lang="en-US" sz="1000" dirty="0">
              <a:solidFill>
                <a:srgbClr val="000000"/>
              </a:solidFill>
              <a:latin typeface="Arial"/>
              <a:ea typeface="Times New Roman"/>
              <a:cs typeface="Segoe UI"/>
            </a:endParaRPr>
          </a:p>
          <a:p>
            <a:pPr marL="342900" lvl="0" indent="-342900">
              <a:lnSpc>
                <a:spcPct val="115000"/>
              </a:lnSpc>
              <a:spcAft>
                <a:spcPts val="995"/>
              </a:spcAft>
              <a:buFont typeface="Symbol"/>
              <a:buChar char=""/>
            </a:pPr>
            <a:endParaRPr lang="en-CA"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48</a:t>
            </a:fld>
            <a:endParaRPr lang="en-CA"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17395705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4" name="Slide Number Placeholder 3"/>
          <p:cNvSpPr>
            <a:spLocks noGrp="1"/>
          </p:cNvSpPr>
          <p:nvPr>
            <p:ph type="sldNum" sz="quarter" idx="10"/>
          </p:nvPr>
        </p:nvSpPr>
        <p:spPr/>
        <p:txBody>
          <a:bodyPr/>
          <a:lstStyle/>
          <a:p>
            <a:fld id="{BC25D2D6-B00A-4B22-9A9A-ED999C7BB1C0}" type="slidenum">
              <a:rPr lang="en-CA" smtClean="0"/>
              <a:t>49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graphicFrame>
        <p:nvGraphicFramePr>
          <p:cNvPr id="7" name="Table 6"/>
          <p:cNvGraphicFramePr>
            <a:graphicFrameLocks noGrp="1"/>
          </p:cNvGraphicFramePr>
          <p:nvPr>
            <p:extLst>
              <p:ext uri="{D42A27DB-BD31-4B8C-83A1-F6EECF244321}">
                <p14:modId xmlns:p14="http://schemas.microsoft.com/office/powerpoint/2010/main" val="1642698243"/>
              </p:ext>
            </p:extLst>
          </p:nvPr>
        </p:nvGraphicFramePr>
        <p:xfrm>
          <a:off x="332656" y="2915816"/>
          <a:ext cx="6192687" cy="4032449"/>
        </p:xfrm>
        <a:graphic>
          <a:graphicData uri="http://schemas.openxmlformats.org/drawingml/2006/table">
            <a:tbl>
              <a:tblPr firstRow="1" bandRow="1">
                <a:tableStyleId>{2D5ABB26-0587-4C30-8999-92F81FD0307C}</a:tableStyleId>
              </a:tblPr>
              <a:tblGrid>
                <a:gridCol w="1872208"/>
                <a:gridCol w="2304256"/>
                <a:gridCol w="2016223"/>
              </a:tblGrid>
              <a:tr h="3835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prstClr val="black"/>
                          </a:solidFill>
                          <a:latin typeface="Arial" panose="020B0604020202020204" pitchFamily="34" charset="0"/>
                          <a:ea typeface="Times New Roman"/>
                          <a:cs typeface="Arial" panose="020B0604020202020204" pitchFamily="34" charset="0"/>
                        </a:rPr>
                        <a:t>Tool</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prstClr val="black"/>
                          </a:solidFill>
                          <a:latin typeface="Arial" panose="020B0604020202020204" pitchFamily="34" charset="0"/>
                          <a:ea typeface="Times New Roman"/>
                          <a:cs typeface="Arial" panose="020B0604020202020204" pitchFamily="34" charset="0"/>
                        </a:rPr>
                        <a:t>Used for</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prstClr val="black"/>
                          </a:solidFill>
                          <a:latin typeface="Arial" panose="020B0604020202020204" pitchFamily="34" charset="0"/>
                          <a:ea typeface="Times New Roman"/>
                          <a:cs typeface="Arial" panose="020B0604020202020204" pitchFamily="34" charset="0"/>
                        </a:rPr>
                        <a:t>Where to find it</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02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ea typeface="Times New Roman"/>
                          <a:cs typeface="Arial" panose="020B0604020202020204" pitchFamily="34" charset="0"/>
                        </a:rPr>
                        <a:t>Active Directory Administrative Center</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ea typeface="Times New Roman"/>
                          <a:cs typeface="Arial" panose="020B0604020202020204" pitchFamily="34" charset="0"/>
                        </a:rPr>
                        <a:t>Manage users and groups</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ea typeface="Times New Roman"/>
                          <a:cs typeface="Arial" panose="020B0604020202020204" pitchFamily="34" charset="0"/>
                        </a:rPr>
                        <a:t>Administrative Tools</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13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ea typeface="Times New Roman"/>
                          <a:cs typeface="Arial" panose="020B0604020202020204" pitchFamily="34" charset="0"/>
                        </a:rPr>
                        <a:t>Active Directory Users and Computers</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ea typeface="Times New Roman"/>
                          <a:cs typeface="Arial" panose="020B0604020202020204" pitchFamily="34" charset="0"/>
                        </a:rPr>
                        <a:t>Manage users and groups</a:t>
                      </a:r>
                      <a:endParaRPr lang="en-CA" sz="1000" dirty="0" smtClean="0">
                        <a:solidFill>
                          <a:prstClr val="black"/>
                        </a:solidFill>
                        <a:latin typeface="Arial" panose="020B0604020202020204" pitchFamily="34" charset="0"/>
                        <a:ea typeface="Calibri"/>
                        <a:cs typeface="Arial" panose="020B0604020202020204" pitchFamily="34" charset="0"/>
                      </a:endParaRPr>
                    </a:p>
                    <a:p>
                      <a:pPr algn="l"/>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ea typeface="Times New Roman"/>
                          <a:cs typeface="Arial" panose="020B0604020202020204" pitchFamily="34" charset="0"/>
                        </a:rPr>
                        <a:t>Administrative Tools</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13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ea typeface="Times New Roman"/>
                          <a:cs typeface="Arial" panose="020B0604020202020204" pitchFamily="34" charset="0"/>
                        </a:rPr>
                        <a:t>Active Directory module for Windows PowerShell</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ea typeface="Times New Roman"/>
                          <a:cs typeface="Arial" panose="020B0604020202020204" pitchFamily="34" charset="0"/>
                        </a:rPr>
                        <a:t>Manage users and groups</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ea typeface="Times New Roman"/>
                          <a:cs typeface="Arial" panose="020B0604020202020204" pitchFamily="34" charset="0"/>
                        </a:rPr>
                        <a:t>Installed as Windows Feature</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58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ea typeface="Times New Roman"/>
                          <a:cs typeface="Arial" panose="020B0604020202020204" pitchFamily="34" charset="0"/>
                        </a:rPr>
                        <a:t>Active Directory module for Windows PowerShell </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ea typeface="Times New Roman"/>
                          <a:cs typeface="Arial" panose="020B0604020202020204" pitchFamily="34" charset="0"/>
                        </a:rPr>
                        <a:t>Computer account management</a:t>
                      </a:r>
                      <a:endParaRPr lang="en-CA"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ea typeface="Times New Roman"/>
                          <a:cs typeface="Arial" panose="020B0604020202020204" pitchFamily="34" charset="0"/>
                        </a:rPr>
                        <a:t>Administrative Tools</a:t>
                      </a:r>
                      <a:endParaRPr lang="en-CA"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75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prstClr val="black"/>
                          </a:solidFill>
                          <a:latin typeface="Arial" panose="020B0604020202020204" pitchFamily="34" charset="0"/>
                          <a:ea typeface="Times New Roman"/>
                          <a:cs typeface="Arial" panose="020B0604020202020204" pitchFamily="34" charset="0"/>
                        </a:rPr>
                        <a:t>djoin</a:t>
                      </a:r>
                      <a:r>
                        <a:rPr lang="en-US" sz="1000" dirty="0" smtClean="0">
                          <a:solidFill>
                            <a:srgbClr val="000000"/>
                          </a:solidFill>
                          <a:latin typeface="Arial" panose="020B0604020202020204" pitchFamily="34" charset="0"/>
                          <a:ea typeface="Times New Roman"/>
                          <a:cs typeface="Arial" panose="020B0604020202020204" pitchFamily="34" charset="0"/>
                        </a:rPr>
                        <a:t> </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ea typeface="Times New Roman"/>
                          <a:cs typeface="Arial" panose="020B0604020202020204" pitchFamily="34" charset="0"/>
                        </a:rPr>
                        <a:t>Offline domain join</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ea typeface="Times New Roman"/>
                          <a:cs typeface="Arial" panose="020B0604020202020204" pitchFamily="34" charset="0"/>
                        </a:rPr>
                        <a:t>Must be launched from a Command Prompt or a Windows PowerShell prompt </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52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prstClr val="black"/>
                          </a:solidFill>
                          <a:latin typeface="Arial" panose="020B0604020202020204" pitchFamily="34" charset="0"/>
                          <a:ea typeface="Times New Roman"/>
                          <a:cs typeface="Arial" panose="020B0604020202020204" pitchFamily="34" charset="0"/>
                        </a:rPr>
                        <a:t>redircmp</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ea typeface="Times New Roman"/>
                          <a:cs typeface="Arial" panose="020B0604020202020204" pitchFamily="34" charset="0"/>
                        </a:rPr>
                        <a:t>Change default computer container</a:t>
                      </a:r>
                      <a:endParaRPr lang="en-CA"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ea typeface="Times New Roman"/>
                          <a:cs typeface="Arial" panose="020B0604020202020204" pitchFamily="34" charset="0"/>
                        </a:rPr>
                        <a:t>Command line</a:t>
                      </a:r>
                      <a:endParaRPr lang="en-CA"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71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prstClr val="black"/>
                          </a:solidFill>
                          <a:latin typeface="Arial" panose="020B0604020202020204" pitchFamily="34" charset="0"/>
                          <a:ea typeface="Times New Roman"/>
                          <a:cs typeface="Arial" panose="020B0604020202020204" pitchFamily="34" charset="0"/>
                        </a:rPr>
                        <a:t>dsacls </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15000"/>
                        </a:lnSpc>
                      </a:pPr>
                      <a:r>
                        <a:rPr lang="en-US" sz="1000" dirty="0" smtClean="0">
                          <a:solidFill>
                            <a:prstClr val="black"/>
                          </a:solidFill>
                          <a:latin typeface="Arial" panose="020B0604020202020204" pitchFamily="34" charset="0"/>
                          <a:ea typeface="Times New Roman"/>
                          <a:cs typeface="Arial" panose="020B0604020202020204" pitchFamily="34" charset="0"/>
                        </a:rPr>
                        <a:t>View and modify AD DS permissions</a:t>
                      </a:r>
                      <a:endParaRPr lang="en-CA" sz="1000" dirty="0" smtClean="0">
                        <a:solidFill>
                          <a:prstClr val="black"/>
                        </a:solidFill>
                        <a:latin typeface="Arial" panose="020B0604020202020204" pitchFamily="34" charset="0"/>
                        <a:ea typeface="Calibri"/>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ea typeface="Times New Roman"/>
                          <a:cs typeface="Arial" panose="020B0604020202020204" pitchFamily="34" charset="0"/>
                        </a:rPr>
                        <a:t>Command line</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Notes Placeholder 7"/>
          <p:cNvSpPr>
            <a:spLocks noGrp="1"/>
          </p:cNvSpPr>
          <p:nvPr>
            <p:ph type="body" sz="quarter" idx="11"/>
          </p:nvPr>
        </p:nvSpPr>
        <p:spPr>
          <a:xfrm>
            <a:off x="260648" y="2483768"/>
            <a:ext cx="6153912" cy="504056"/>
          </a:xfrm>
        </p:spPr>
        <p:txBody>
          <a:bodyPr/>
          <a:lstStyle/>
          <a:p>
            <a:r>
              <a:rPr lang="en-CA" sz="1000" b="1" dirty="0" smtClean="0">
                <a:latin typeface="Arial" panose="020B0604020202020204" pitchFamily="34" charset="0"/>
                <a:cs typeface="Arial" panose="020B0604020202020204" pitchFamily="34" charset="0"/>
              </a:rPr>
              <a:t>Tools</a:t>
            </a:r>
            <a:endParaRPr lang="en-CA"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5661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Consider performing a demonstration of creating a user account, by using the steps that the student handbook provides.</a:t>
            </a:r>
            <a:endParaRPr lang="en-CA"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Discussion Prompt</a:t>
            </a:r>
            <a:endParaRPr lang="en-CA" sz="1000" b="1" dirty="0" smtClean="0">
              <a:effectLst/>
              <a:latin typeface="Arial"/>
              <a:ea typeface="Times New Roman"/>
              <a:cs typeface="Segoe UI"/>
            </a:endParaRPr>
          </a:p>
          <a:p>
            <a:pPr>
              <a:lnSpc>
                <a:spcPct val="115000"/>
              </a:lnSpc>
              <a:spcAft>
                <a:spcPts val="1000"/>
              </a:spcAft>
            </a:pPr>
            <a:r>
              <a:rPr lang="en-CA" sz="1000" dirty="0">
                <a:latin typeface="Arial"/>
                <a:ea typeface="Calibri"/>
                <a:cs typeface="Segoe UI"/>
              </a:rPr>
              <a:t>Ask your students about their user account naming strategies. </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1870788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smtClean="0">
                <a:latin typeface="Arial"/>
                <a:ea typeface="Calibri"/>
                <a:cs typeface="Segoe UI"/>
              </a:rPr>
              <a:t>Consider </a:t>
            </a:r>
            <a:r>
              <a:rPr lang="en-CA" sz="1000" dirty="0">
                <a:latin typeface="Arial"/>
                <a:ea typeface="Calibri"/>
                <a:cs typeface="Segoe UI"/>
              </a:rPr>
              <a:t>opening users’ accounts and viewing their account properties as you discuss this content with students.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63387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Consider demonstrating this procedure while you discuss the content with your students.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2298784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ts val="1300"/>
              </a:lnSpc>
              <a:spcBef>
                <a:spcPts val="900"/>
              </a:spcBef>
              <a:spcAft>
                <a:spcPts val="300"/>
              </a:spcAft>
            </a:pPr>
            <a:r>
              <a:rPr lang="en-US" sz="1000" b="1" dirty="0" smtClean="0">
                <a:effectLst/>
                <a:latin typeface="Arial"/>
                <a:ea typeface="Times New Roman"/>
                <a:cs typeface="Segoe UI"/>
              </a:rPr>
              <a:t>Discussion Prompt</a:t>
            </a:r>
            <a:endParaRPr lang="en-CA" sz="1000" b="1" dirty="0" smtClean="0">
              <a:effectLst/>
              <a:latin typeface="Arial"/>
              <a:ea typeface="Times New Roman"/>
              <a:cs typeface="Segoe UI"/>
            </a:endParaRPr>
          </a:p>
          <a:p>
            <a:pPr>
              <a:lnSpc>
                <a:spcPct val="115000"/>
              </a:lnSpc>
              <a:spcAft>
                <a:spcPts val="1000"/>
              </a:spcAft>
            </a:pPr>
            <a:r>
              <a:rPr lang="en-CA" sz="1000" dirty="0">
                <a:latin typeface="Arial"/>
                <a:ea typeface="Calibri"/>
                <a:cs typeface="Segoe UI"/>
              </a:rPr>
              <a:t>When you discuss the content that precedes the demonstration steps, students might be interested in discussing how to communicate a password change to users. Ask your students how they currently do this, and have them think about other methods. Possible solutions include sending a text to their cell phones, sending an email to an alternate address such as a Microsoft Live account, or making a telephone call.</a:t>
            </a:r>
            <a:endParaRPr lang="en-CA"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Windows PowerShell</a:t>
            </a:r>
            <a:endParaRPr lang="en-CA" sz="1000" b="1" dirty="0" smtClean="0">
              <a:effectLst/>
              <a:latin typeface="Arial"/>
              <a:ea typeface="Times New Roman"/>
              <a:cs typeface="Segoe UI"/>
            </a:endParaRPr>
          </a:p>
          <a:p>
            <a:pPr>
              <a:lnSpc>
                <a:spcPct val="115000"/>
              </a:lnSpc>
              <a:spcAft>
                <a:spcPts val="1000"/>
              </a:spcAft>
            </a:pPr>
            <a:r>
              <a:rPr lang="en-CA" sz="1000" dirty="0">
                <a:latin typeface="Arial"/>
                <a:ea typeface="Calibri"/>
                <a:cs typeface="Segoe UI"/>
              </a:rPr>
              <a:t>If appropriate, mention to your students that they also can use Windows PowerShell</a:t>
            </a:r>
            <a:r>
              <a:rPr lang="en-CA" sz="1000" baseline="30000" dirty="0">
                <a:latin typeface="Arial"/>
                <a:ea typeface="Calibri"/>
                <a:cs typeface="Segoe UI"/>
              </a:rPr>
              <a:t>®</a:t>
            </a:r>
            <a:r>
              <a:rPr lang="en-CA" sz="1000" dirty="0">
                <a:latin typeface="Arial"/>
                <a:ea typeface="Calibri"/>
                <a:cs typeface="Segoe UI"/>
              </a:rPr>
              <a:t> commands to perform common user administration tasks, such as resetting a user’s password, by using the </a:t>
            </a:r>
            <a:r>
              <a:rPr lang="en-CA" sz="1000" b="1" dirty="0">
                <a:latin typeface="Arial"/>
                <a:ea typeface="Calibri"/>
                <a:cs typeface="Times New Roman"/>
              </a:rPr>
              <a:t>Set‑ADAccountPassword</a:t>
            </a:r>
            <a:r>
              <a:rPr lang="en-CA" sz="1000" dirty="0">
                <a:latin typeface="Arial"/>
                <a:ea typeface="Calibri"/>
                <a:cs typeface="Segoe UI"/>
              </a:rPr>
              <a:t> command.</a:t>
            </a:r>
            <a:endParaRPr lang="en-CA" sz="1000" dirty="0">
              <a:latin typeface="Arial"/>
              <a:ea typeface="Calibri"/>
              <a:cs typeface="Times New Roman"/>
            </a:endParaRPr>
          </a:p>
          <a:p>
            <a:pPr>
              <a:lnSpc>
                <a:spcPct val="115000"/>
              </a:lnSpc>
              <a:spcAft>
                <a:spcPts val="600"/>
              </a:spcAft>
            </a:pPr>
            <a:r>
              <a:rPr lang="en-CA" sz="1000" dirty="0">
                <a:latin typeface="Arial"/>
                <a:ea typeface="Calibri"/>
                <a:cs typeface="Segoe UI"/>
              </a:rPr>
              <a:t>For example, the following command resets Amy‘s password:</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Set ADAccountPassword ‑identity ‘cn=amy, ou=IT, dc=contoso, dc=com’ ‑Reset ‑NewPassword (ConvertTo SecureString ‑AsPlainText “Pa$$w0rd2” ‑Force)</a:t>
            </a:r>
            <a:endParaRPr lang="en-CA" sz="1000" dirty="0">
              <a:latin typeface="Arial"/>
              <a:ea typeface="Calibri"/>
              <a:cs typeface="Times New Roman"/>
            </a:endParaRPr>
          </a:p>
          <a:p>
            <a:pPr>
              <a:lnSpc>
                <a:spcPct val="115000"/>
              </a:lnSpc>
              <a:spcAft>
                <a:spcPts val="600"/>
              </a:spcAft>
            </a:pPr>
            <a:r>
              <a:rPr lang="en-CA" sz="1000" dirty="0">
                <a:latin typeface="Arial"/>
                <a:ea typeface="Calibri"/>
                <a:cs typeface="Segoe UI"/>
              </a:rPr>
              <a:t>To unlock a user account by using Windows PowerShell, you can use the following command:</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Unlock ADAccount ‑identity ‘cn=amy strand, ou=IT, dc=contoso, dc=com’</a:t>
            </a:r>
            <a:endParaRPr lang="en-CA" sz="1000" dirty="0">
              <a:latin typeface="Arial"/>
              <a:ea typeface="Calibri"/>
              <a:cs typeface="Times New Roman"/>
            </a:endParaRPr>
          </a:p>
          <a:p>
            <a:pPr>
              <a:lnSpc>
                <a:spcPct val="115000"/>
              </a:lnSpc>
              <a:spcAft>
                <a:spcPts val="600"/>
              </a:spcAft>
            </a:pPr>
            <a:r>
              <a:rPr lang="en-CA" sz="1000" dirty="0">
                <a:latin typeface="Arial"/>
                <a:ea typeface="Calibri"/>
                <a:cs typeface="Segoe UI"/>
              </a:rPr>
              <a:t>To disable or enable a user account by using Windows PowerShell, type the following cmdlets at a Windows PowerShell prompt:</a:t>
            </a:r>
            <a:endParaRPr lang="en-CA" sz="1000" dirty="0">
              <a:latin typeface="Arial"/>
              <a:ea typeface="Calibri"/>
              <a:cs typeface="Times New Roman"/>
            </a:endParaRPr>
          </a:p>
          <a:p>
            <a:pPr>
              <a:lnSpc>
                <a:spcPct val="115000"/>
              </a:lnSpc>
              <a:spcAft>
                <a:spcPts val="600"/>
              </a:spcAft>
            </a:pPr>
            <a:r>
              <a:rPr lang="en-CA" sz="1000" b="1" dirty="0">
                <a:latin typeface="Arial"/>
                <a:ea typeface="Calibri"/>
                <a:cs typeface="Times New Roman"/>
              </a:rPr>
              <a:t>Enable ADAccount ‑identity &lt;name&gt;</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Disable ADAccount ‑identity &lt;name&gt;</a:t>
            </a:r>
            <a:endParaRPr lang="en-CA" sz="1000" dirty="0">
              <a:latin typeface="Arial"/>
              <a:ea typeface="Calibri"/>
              <a:cs typeface="Times New Roman"/>
            </a:endParaRPr>
          </a:p>
          <a:p>
            <a:pPr>
              <a:lnSpc>
                <a:spcPct val="115000"/>
              </a:lnSpc>
              <a:spcAft>
                <a:spcPts val="1000"/>
              </a:spcAft>
            </a:pPr>
            <a:endParaRPr lang="en-CA" sz="1000" b="1" dirty="0">
              <a:latin typeface="Arial"/>
              <a:ea typeface="Calibri"/>
              <a:cs typeface="Times New Roman"/>
            </a:endParaRPr>
          </a:p>
          <a:p>
            <a:pPr>
              <a:lnSpc>
                <a:spcPct val="115000"/>
              </a:lnSpc>
              <a:spcAft>
                <a:spcPts val="1000"/>
              </a:spcAft>
            </a:pPr>
            <a:r>
              <a:rPr lang="en-CA" sz="1000" b="1" dirty="0" smtClean="0">
                <a:latin typeface="Arial"/>
                <a:ea typeface="Calibri"/>
                <a:cs typeface="Times New Roman"/>
              </a:rPr>
              <a:t>Preparation </a:t>
            </a:r>
            <a:r>
              <a:rPr lang="en-CA" sz="1000" b="1" dirty="0">
                <a:latin typeface="Arial"/>
                <a:ea typeface="Calibri"/>
                <a:cs typeface="Times New Roman"/>
              </a:rPr>
              <a:t>Steps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Start the required virtual machine, 20410D‑LON‑DC1.</a:t>
            </a:r>
            <a:endParaRPr lang="en-CA" sz="1000" dirty="0">
              <a:latin typeface="Arial"/>
              <a:ea typeface="Calibri"/>
              <a:cs typeface="Times New Roman"/>
            </a:endParaRPr>
          </a:p>
          <a:p>
            <a:pPr>
              <a:lnSpc>
                <a:spcPct val="115000"/>
              </a:lnSpc>
              <a:spcAft>
                <a:spcPts val="1000"/>
              </a:spcAft>
            </a:pP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Tree>
    <p:extLst>
      <p:ext uri="{BB962C8B-B14F-4D97-AF65-F5344CB8AC3E}">
        <p14:creationId xmlns:p14="http://schemas.microsoft.com/office/powerpoint/2010/main" val="4193793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CA" sz="1000" b="1" dirty="0">
                <a:solidFill>
                  <a:prstClr val="black"/>
                </a:solidFill>
                <a:latin typeface="Arial"/>
                <a:ea typeface="Calibri"/>
                <a:cs typeface="Times New Roman"/>
              </a:rPr>
              <a:t>Demonstration Steps</a:t>
            </a:r>
            <a:endParaRPr lang="en-CA" sz="1000" dirty="0">
              <a:solidFill>
                <a:prstClr val="black"/>
              </a:solidFill>
              <a:latin typeface="Arial"/>
              <a:ea typeface="Calibri"/>
              <a:cs typeface="Times New Roman"/>
            </a:endParaRPr>
          </a:p>
          <a:p>
            <a:pPr lvl="0">
              <a:lnSpc>
                <a:spcPts val="1300"/>
              </a:lnSpc>
              <a:spcBef>
                <a:spcPts val="900"/>
              </a:spcBef>
              <a:spcAft>
                <a:spcPts val="300"/>
              </a:spcAft>
            </a:pPr>
            <a:r>
              <a:rPr lang="en-US" sz="1000" b="1" dirty="0">
                <a:latin typeface="Arial"/>
                <a:ea typeface="Times New Roman"/>
                <a:cs typeface="Segoe UI"/>
              </a:rPr>
              <a:t>Delete a user account</a:t>
            </a:r>
            <a:endParaRPr lang="en-CA" sz="1000" b="1" dirty="0">
              <a:latin typeface="Arial"/>
              <a:ea typeface="Times New Roman"/>
              <a:cs typeface="Segoe UI"/>
            </a:endParaRPr>
          </a:p>
          <a:p>
            <a:pPr marL="342900" lvl="0" indent="-342900">
              <a:lnSpc>
                <a:spcPct val="115000"/>
              </a:lnSpc>
              <a:spcAft>
                <a:spcPts val="995"/>
              </a:spcAft>
              <a:buFont typeface="+mj-lt"/>
              <a:buAutoNum type="arabicPeriod"/>
            </a:pPr>
            <a:r>
              <a:rPr lang="en-US" sz="1000" dirty="0">
                <a:latin typeface="Arial"/>
                <a:ea typeface="Times New Roman"/>
                <a:cs typeface="Segoe UI"/>
              </a:rPr>
              <a:t>Sign in to LON‑DC1 as </a:t>
            </a:r>
            <a:r>
              <a:rPr lang="en-US" sz="1000" b="1" dirty="0">
                <a:latin typeface="Arial"/>
                <a:ea typeface="Times New Roman"/>
                <a:cs typeface="Times New Roman"/>
              </a:rPr>
              <a:t>Adatum\Administrator</a:t>
            </a:r>
            <a:r>
              <a:rPr lang="en-US" sz="1000" dirty="0">
                <a:latin typeface="Arial"/>
                <a:ea typeface="Times New Roman"/>
                <a:cs typeface="Segoe UI"/>
              </a:rPr>
              <a:t> with the password </a:t>
            </a:r>
            <a:r>
              <a:rPr lang="en-US" sz="1000" b="1" dirty="0">
                <a:latin typeface="Arial"/>
                <a:ea typeface="Times New Roman"/>
                <a:cs typeface="Times New Roman"/>
              </a:rPr>
              <a:t>Pa$$w0rd</a:t>
            </a:r>
            <a:r>
              <a:rPr lang="en-US" sz="1000" dirty="0">
                <a:latin typeface="Arial"/>
                <a:ea typeface="Times New Roman"/>
                <a:cs typeface="Segoe UI"/>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a:pPr>
            <a:r>
              <a:rPr lang="en-US" sz="1000" dirty="0">
                <a:latin typeface="Arial"/>
                <a:ea typeface="Times New Roman"/>
                <a:cs typeface="Segoe UI"/>
              </a:rPr>
              <a:t>On LON‑DC1, in </a:t>
            </a:r>
            <a:r>
              <a:rPr lang="en-US" sz="1000" dirty="0">
                <a:latin typeface="Arial"/>
                <a:ea typeface="Times New Roman"/>
                <a:cs typeface="Times New Roman"/>
              </a:rPr>
              <a:t>Server Manager</a:t>
            </a:r>
            <a:r>
              <a:rPr lang="en-US" sz="1000" dirty="0">
                <a:latin typeface="Arial"/>
                <a:ea typeface="Times New Roman"/>
                <a:cs typeface="Segoe UI"/>
              </a:rPr>
              <a:t>, click </a:t>
            </a:r>
            <a:r>
              <a:rPr lang="en-US" sz="1000" b="1" dirty="0">
                <a:latin typeface="Arial"/>
                <a:ea typeface="Times New Roman"/>
                <a:cs typeface="Times New Roman"/>
              </a:rPr>
              <a:t>Tools</a:t>
            </a:r>
            <a:r>
              <a:rPr lang="en-US" sz="1000" dirty="0">
                <a:latin typeface="Arial"/>
                <a:ea typeface="Times New Roman"/>
                <a:cs typeface="Segoe UI"/>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a:pPr>
            <a:r>
              <a:rPr lang="en-US" sz="1000" dirty="0">
                <a:latin typeface="Arial"/>
                <a:ea typeface="Times New Roman"/>
                <a:cs typeface="Segoe UI"/>
              </a:rPr>
              <a:t>Click </a:t>
            </a:r>
            <a:r>
              <a:rPr lang="en-US" sz="1000" b="1" dirty="0">
                <a:latin typeface="Arial"/>
                <a:ea typeface="Times New Roman"/>
                <a:cs typeface="Times New Roman"/>
              </a:rPr>
              <a:t>Active Directory Administrative Center</a:t>
            </a:r>
            <a:r>
              <a:rPr lang="en-US" sz="1000" dirty="0">
                <a:latin typeface="Arial"/>
                <a:ea typeface="Times New Roman"/>
                <a:cs typeface="Segoe UI"/>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a:pPr>
            <a:r>
              <a:rPr lang="en-US" sz="1000" dirty="0">
                <a:latin typeface="Arial"/>
                <a:ea typeface="Times New Roman"/>
                <a:cs typeface="Segoe UI"/>
              </a:rPr>
              <a:t>In the Active Directory Administrative Center, click </a:t>
            </a:r>
            <a:r>
              <a:rPr lang="en-US" sz="1000" b="1" dirty="0">
                <a:latin typeface="Arial"/>
                <a:ea typeface="Times New Roman"/>
                <a:cs typeface="Times New Roman"/>
              </a:rPr>
              <a:t>Adatum (local)</a:t>
            </a:r>
            <a:r>
              <a:rPr lang="en-US" sz="1000" dirty="0">
                <a:latin typeface="Arial"/>
                <a:ea typeface="Times New Roman"/>
                <a:cs typeface="Segoe UI"/>
              </a:rPr>
              <a:t>, and then double‑click </a:t>
            </a:r>
            <a:r>
              <a:rPr lang="en-US" sz="1000" b="1" dirty="0">
                <a:latin typeface="Arial"/>
                <a:ea typeface="Times New Roman"/>
                <a:cs typeface="Times New Roman"/>
              </a:rPr>
              <a:t>Managers</a:t>
            </a:r>
            <a:r>
              <a:rPr lang="en-US" sz="1000" dirty="0">
                <a:latin typeface="Arial"/>
                <a:ea typeface="Times New Roman"/>
                <a:cs typeface="Segoe UI"/>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a:pPr>
            <a:r>
              <a:rPr lang="en-US" sz="1000" dirty="0">
                <a:latin typeface="Arial"/>
                <a:ea typeface="Times New Roman"/>
                <a:cs typeface="Segoe UI"/>
              </a:rPr>
              <a:t>In Managers, right‑click </a:t>
            </a:r>
            <a:r>
              <a:rPr lang="en-US" sz="1000" b="1" dirty="0">
                <a:latin typeface="Arial"/>
                <a:ea typeface="Times New Roman"/>
                <a:cs typeface="Times New Roman"/>
              </a:rPr>
              <a:t>Ed Meadows</a:t>
            </a:r>
            <a:r>
              <a:rPr lang="en-US" sz="1000" dirty="0">
                <a:latin typeface="Arial"/>
                <a:ea typeface="Times New Roman"/>
                <a:cs typeface="Segoe UI"/>
              </a:rPr>
              <a:t>, and then click </a:t>
            </a:r>
            <a:r>
              <a:rPr lang="en-US" sz="1000" b="1" dirty="0">
                <a:latin typeface="Arial"/>
                <a:ea typeface="Times New Roman"/>
                <a:cs typeface="Times New Roman"/>
              </a:rPr>
              <a:t>Delete</a:t>
            </a:r>
            <a:r>
              <a:rPr lang="en-US" sz="1000" dirty="0">
                <a:latin typeface="Arial"/>
                <a:ea typeface="Times New Roman"/>
                <a:cs typeface="Segoe UI"/>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a:pPr>
            <a:r>
              <a:rPr lang="en-US" sz="1000" dirty="0">
                <a:latin typeface="Arial"/>
                <a:ea typeface="Times New Roman"/>
                <a:cs typeface="Segoe UI"/>
              </a:rPr>
              <a:t>In the </a:t>
            </a:r>
            <a:r>
              <a:rPr lang="en-US" sz="1000" b="1" dirty="0">
                <a:latin typeface="Arial"/>
                <a:ea typeface="Times New Roman"/>
                <a:cs typeface="Times New Roman"/>
              </a:rPr>
              <a:t>Delete Confirmation</a:t>
            </a:r>
            <a:r>
              <a:rPr lang="en-US" sz="1000" dirty="0">
                <a:latin typeface="Arial"/>
                <a:ea typeface="Times New Roman"/>
                <a:cs typeface="Segoe UI"/>
              </a:rPr>
              <a:t> dialog box, click </a:t>
            </a:r>
            <a:r>
              <a:rPr lang="en-US" sz="1000" b="1" dirty="0">
                <a:latin typeface="Arial"/>
                <a:ea typeface="Times New Roman"/>
                <a:cs typeface="Times New Roman"/>
              </a:rPr>
              <a:t>Yes</a:t>
            </a:r>
            <a:r>
              <a:rPr lang="en-US" sz="1000" dirty="0">
                <a:latin typeface="Arial"/>
                <a:ea typeface="Times New Roman"/>
                <a:cs typeface="Segoe UI"/>
              </a:rPr>
              <a:t>.</a:t>
            </a:r>
            <a:endParaRPr lang="en-CA" sz="1000" dirty="0">
              <a:latin typeface="Arial"/>
              <a:ea typeface="Times New Roman"/>
              <a:cs typeface="Times New Roman"/>
            </a:endParaRPr>
          </a:p>
          <a:p>
            <a:pPr lvl="0">
              <a:lnSpc>
                <a:spcPts val="1300"/>
              </a:lnSpc>
              <a:spcBef>
                <a:spcPts val="900"/>
              </a:spcBef>
              <a:spcAft>
                <a:spcPts val="300"/>
              </a:spcAft>
            </a:pPr>
            <a:r>
              <a:rPr lang="en-US" sz="1000" b="1" dirty="0">
                <a:latin typeface="Arial"/>
                <a:ea typeface="Times New Roman"/>
                <a:cs typeface="Segoe UI"/>
              </a:rPr>
              <a:t>Create a new user account</a:t>
            </a:r>
            <a:endParaRPr lang="en-CA" sz="1000" b="1" dirty="0">
              <a:latin typeface="Arial"/>
              <a:ea typeface="Times New Roman"/>
              <a:cs typeface="Segoe UI"/>
            </a:endParaRPr>
          </a:p>
          <a:p>
            <a:pPr marL="342900" lvl="0" indent="-342900">
              <a:lnSpc>
                <a:spcPct val="115000"/>
              </a:lnSpc>
              <a:spcAft>
                <a:spcPts val="995"/>
              </a:spcAft>
              <a:buFont typeface="+mj-lt"/>
              <a:buAutoNum type="arabicPeriod"/>
            </a:pPr>
            <a:r>
              <a:rPr lang="en-US" sz="1000" dirty="0">
                <a:latin typeface="Arial"/>
                <a:ea typeface="Times New Roman"/>
                <a:cs typeface="Segoe UI"/>
              </a:rPr>
              <a:t>In the Action pane, click </a:t>
            </a:r>
            <a:r>
              <a:rPr lang="en-US" sz="1000" b="1" dirty="0">
                <a:latin typeface="Arial"/>
                <a:ea typeface="Times New Roman"/>
                <a:cs typeface="Times New Roman"/>
              </a:rPr>
              <a:t>New</a:t>
            </a:r>
            <a:r>
              <a:rPr lang="en-US" sz="1000" dirty="0">
                <a:latin typeface="Arial"/>
                <a:ea typeface="Times New Roman"/>
                <a:cs typeface="Segoe UI"/>
              </a:rPr>
              <a:t>, and then click </a:t>
            </a:r>
            <a:r>
              <a:rPr lang="en-US" sz="1000" b="1" dirty="0">
                <a:latin typeface="Arial"/>
                <a:ea typeface="Times New Roman"/>
                <a:cs typeface="Times New Roman"/>
              </a:rPr>
              <a:t>User</a:t>
            </a:r>
            <a:r>
              <a:rPr lang="en-US" sz="1000" dirty="0">
                <a:latin typeface="Arial"/>
                <a:ea typeface="Times New Roman"/>
                <a:cs typeface="Segoe UI"/>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a:pPr>
            <a:r>
              <a:rPr lang="en-US" sz="1000" dirty="0">
                <a:latin typeface="Arial"/>
                <a:ea typeface="Times New Roman"/>
                <a:cs typeface="Segoe UI"/>
              </a:rPr>
              <a:t>In the </a:t>
            </a:r>
            <a:r>
              <a:rPr lang="en-US" sz="1000" b="1" dirty="0">
                <a:latin typeface="Arial"/>
                <a:ea typeface="Times New Roman"/>
                <a:cs typeface="Times New Roman"/>
              </a:rPr>
              <a:t>Create User</a:t>
            </a:r>
            <a:r>
              <a:rPr lang="en-US" sz="1000" dirty="0">
                <a:latin typeface="Arial"/>
                <a:ea typeface="Times New Roman"/>
                <a:cs typeface="Segoe UI"/>
              </a:rPr>
              <a:t> dialog box, in </a:t>
            </a:r>
            <a:r>
              <a:rPr lang="en-US" sz="1000" b="1" dirty="0">
                <a:latin typeface="Arial"/>
                <a:ea typeface="Times New Roman"/>
                <a:cs typeface="Times New Roman"/>
              </a:rPr>
              <a:t>Full name</a:t>
            </a:r>
            <a:r>
              <a:rPr lang="en-US" sz="1000" dirty="0">
                <a:latin typeface="Arial"/>
                <a:ea typeface="Times New Roman"/>
                <a:cs typeface="Segoe UI"/>
              </a:rPr>
              <a:t>, type </a:t>
            </a:r>
            <a:r>
              <a:rPr lang="en-US" sz="1000" b="1" dirty="0">
                <a:latin typeface="Arial"/>
                <a:ea typeface="Times New Roman"/>
                <a:cs typeface="Times New Roman"/>
              </a:rPr>
              <a:t>Ed Meadows</a:t>
            </a:r>
            <a:r>
              <a:rPr lang="en-US" sz="1000" dirty="0">
                <a:latin typeface="Arial"/>
                <a:ea typeface="Times New Roman"/>
                <a:cs typeface="Segoe UI"/>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a:pPr>
            <a:r>
              <a:rPr lang="en-US" sz="1000" dirty="0">
                <a:latin typeface="Arial"/>
                <a:ea typeface="Times New Roman"/>
                <a:cs typeface="Segoe UI"/>
              </a:rPr>
              <a:t>In </a:t>
            </a:r>
            <a:r>
              <a:rPr lang="en-US" sz="1000" b="1" dirty="0">
                <a:latin typeface="Arial"/>
                <a:ea typeface="Times New Roman"/>
                <a:cs typeface="Times New Roman"/>
              </a:rPr>
              <a:t>User UPN logon</a:t>
            </a:r>
            <a:r>
              <a:rPr lang="en-US" sz="1000" dirty="0">
                <a:latin typeface="Arial"/>
                <a:ea typeface="Times New Roman"/>
                <a:cs typeface="Segoe UI"/>
              </a:rPr>
              <a:t>, type </a:t>
            </a:r>
            <a:r>
              <a:rPr lang="en-US" sz="1000" b="1" dirty="0">
                <a:latin typeface="Arial"/>
                <a:ea typeface="Times New Roman"/>
                <a:cs typeface="Times New Roman"/>
              </a:rPr>
              <a:t>Ed</a:t>
            </a:r>
            <a:r>
              <a:rPr lang="en-US" sz="1000" dirty="0">
                <a:latin typeface="Arial"/>
                <a:ea typeface="Times New Roman"/>
                <a:cs typeface="Segoe UI"/>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a:pPr>
            <a:r>
              <a:rPr lang="en-US" sz="1000" dirty="0">
                <a:latin typeface="Arial"/>
                <a:ea typeface="Times New Roman"/>
                <a:cs typeface="Segoe UI"/>
              </a:rPr>
              <a:t>In </a:t>
            </a:r>
            <a:r>
              <a:rPr lang="en-US" sz="1000" b="1" dirty="0">
                <a:latin typeface="Arial"/>
                <a:ea typeface="Times New Roman"/>
                <a:cs typeface="Times New Roman"/>
              </a:rPr>
              <a:t>Password</a:t>
            </a:r>
            <a:r>
              <a:rPr lang="en-US" sz="1000" dirty="0">
                <a:latin typeface="Arial"/>
                <a:ea typeface="Times New Roman"/>
                <a:cs typeface="Segoe UI"/>
              </a:rPr>
              <a:t> and </a:t>
            </a:r>
            <a:r>
              <a:rPr lang="en-US" sz="1000" b="1" dirty="0">
                <a:latin typeface="Arial"/>
                <a:ea typeface="Times New Roman"/>
                <a:cs typeface="Times New Roman"/>
              </a:rPr>
              <a:t>Confirm password</a:t>
            </a:r>
            <a:r>
              <a:rPr lang="en-US" sz="1000" dirty="0">
                <a:latin typeface="Arial"/>
                <a:ea typeface="Times New Roman"/>
                <a:cs typeface="Segoe UI"/>
              </a:rPr>
              <a:t>, type </a:t>
            </a:r>
            <a:r>
              <a:rPr lang="en-US" sz="1000" b="1" dirty="0">
                <a:latin typeface="Arial"/>
                <a:ea typeface="Times New Roman"/>
                <a:cs typeface="Times New Roman"/>
              </a:rPr>
              <a:t>Pa$$w0rd</a:t>
            </a:r>
            <a:r>
              <a:rPr lang="en-US" sz="1000" dirty="0">
                <a:latin typeface="Arial"/>
                <a:ea typeface="Times New Roman"/>
                <a:cs typeface="Segoe UI"/>
              </a:rPr>
              <a:t>, and then click</a:t>
            </a:r>
            <a:r>
              <a:rPr lang="en-US" sz="1000" b="1" dirty="0">
                <a:latin typeface="Arial"/>
                <a:ea typeface="Times New Roman"/>
                <a:cs typeface="Times New Roman"/>
              </a:rPr>
              <a:t> OK</a:t>
            </a:r>
            <a:r>
              <a:rPr lang="en-US" sz="1000" dirty="0">
                <a:latin typeface="Arial"/>
                <a:ea typeface="Times New Roman"/>
                <a:cs typeface="Segoe UI"/>
              </a:rPr>
              <a:t>.</a:t>
            </a:r>
            <a:endParaRPr lang="en-CA" sz="1000" dirty="0">
              <a:latin typeface="Arial"/>
              <a:ea typeface="Times New Roman"/>
              <a:cs typeface="Times New Roman"/>
            </a:endParaRPr>
          </a:p>
          <a:p>
            <a:pPr lvl="0">
              <a:lnSpc>
                <a:spcPts val="1300"/>
              </a:lnSpc>
              <a:spcBef>
                <a:spcPts val="900"/>
              </a:spcBef>
              <a:spcAft>
                <a:spcPts val="300"/>
              </a:spcAft>
            </a:pPr>
            <a:r>
              <a:rPr lang="en-US" sz="1000" b="1" dirty="0">
                <a:latin typeface="Arial"/>
                <a:ea typeface="Times New Roman"/>
                <a:cs typeface="Segoe UI"/>
              </a:rPr>
              <a:t>Move the user account</a:t>
            </a:r>
            <a:endParaRPr lang="en-CA" sz="1000" b="1" dirty="0">
              <a:latin typeface="Arial"/>
              <a:ea typeface="Times New Roman"/>
              <a:cs typeface="Segoe UI"/>
            </a:endParaRPr>
          </a:p>
          <a:p>
            <a:pPr marL="342900" lvl="0" indent="-342900">
              <a:lnSpc>
                <a:spcPct val="115000"/>
              </a:lnSpc>
              <a:spcAft>
                <a:spcPts val="995"/>
              </a:spcAft>
              <a:buFont typeface="+mj-lt"/>
              <a:buAutoNum type="arabicPeriod"/>
            </a:pPr>
            <a:r>
              <a:rPr lang="en-US" sz="1000" dirty="0">
                <a:latin typeface="Arial"/>
                <a:ea typeface="Times New Roman"/>
                <a:cs typeface="Segoe UI"/>
              </a:rPr>
              <a:t>Right‑click </a:t>
            </a:r>
            <a:r>
              <a:rPr lang="en-US" sz="1000" b="1" dirty="0">
                <a:latin typeface="Arial"/>
                <a:ea typeface="Times New Roman"/>
                <a:cs typeface="Times New Roman"/>
              </a:rPr>
              <a:t>Ed Meadows</a:t>
            </a:r>
            <a:r>
              <a:rPr lang="en-US" sz="1000" dirty="0">
                <a:latin typeface="Arial"/>
                <a:ea typeface="Times New Roman"/>
                <a:cs typeface="Segoe UI"/>
              </a:rPr>
              <a:t>, and then click </a:t>
            </a:r>
            <a:r>
              <a:rPr lang="en-US" sz="1000" b="1" dirty="0">
                <a:latin typeface="Arial"/>
                <a:ea typeface="Times New Roman"/>
                <a:cs typeface="Times New Roman"/>
              </a:rPr>
              <a:t>Move</a:t>
            </a:r>
            <a:r>
              <a:rPr lang="en-US" sz="1000" dirty="0">
                <a:latin typeface="Arial"/>
                <a:ea typeface="Times New Roman"/>
                <a:cs typeface="Segoe UI"/>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a:pPr>
            <a:r>
              <a:rPr lang="en-US" sz="1000" dirty="0">
                <a:latin typeface="Arial"/>
                <a:ea typeface="Times New Roman"/>
                <a:cs typeface="Segoe UI"/>
              </a:rPr>
              <a:t>Click the </a:t>
            </a:r>
            <a:r>
              <a:rPr lang="en-US" sz="1000" b="1" dirty="0">
                <a:latin typeface="Arial"/>
                <a:ea typeface="Times New Roman"/>
                <a:cs typeface="Times New Roman"/>
              </a:rPr>
              <a:t>IT</a:t>
            </a:r>
            <a:r>
              <a:rPr lang="en-US" sz="1000" dirty="0">
                <a:latin typeface="Arial"/>
                <a:ea typeface="Times New Roman"/>
                <a:cs typeface="Segoe UI"/>
              </a:rPr>
              <a:t> organizational unit (OU), and then click</a:t>
            </a:r>
            <a:r>
              <a:rPr lang="en-US" sz="1000" b="1" dirty="0">
                <a:latin typeface="Arial"/>
                <a:ea typeface="Times New Roman"/>
                <a:cs typeface="Times New Roman"/>
              </a:rPr>
              <a:t> OK</a:t>
            </a:r>
            <a:r>
              <a:rPr lang="en-US" sz="1000" dirty="0">
                <a:latin typeface="Arial"/>
                <a:ea typeface="Times New Roman"/>
                <a:cs typeface="Segoe UI"/>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a:pPr>
            <a:r>
              <a:rPr lang="en-US" sz="1000" dirty="0">
                <a:latin typeface="Arial"/>
                <a:ea typeface="Times New Roman"/>
                <a:cs typeface="Segoe UI"/>
              </a:rPr>
              <a:t>In the navigation pane, click </a:t>
            </a:r>
            <a:r>
              <a:rPr lang="en-US" sz="1000" b="1" dirty="0">
                <a:latin typeface="Arial"/>
                <a:ea typeface="Times New Roman"/>
                <a:cs typeface="Times New Roman"/>
              </a:rPr>
              <a:t>Adatum (local)</a:t>
            </a:r>
            <a:r>
              <a:rPr lang="en-US" sz="1000" dirty="0">
                <a:latin typeface="Arial"/>
                <a:ea typeface="Times New Roman"/>
                <a:cs typeface="Segoe UI"/>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a:pPr>
            <a:r>
              <a:rPr lang="en-US" sz="1000" dirty="0">
                <a:latin typeface="Arial"/>
                <a:ea typeface="Times New Roman"/>
                <a:cs typeface="Segoe UI"/>
              </a:rPr>
              <a:t>In the results pane, double‑click </a:t>
            </a:r>
            <a:r>
              <a:rPr lang="en-US" sz="1000" b="1" dirty="0">
                <a:latin typeface="Arial"/>
                <a:ea typeface="Times New Roman"/>
                <a:cs typeface="Times New Roman"/>
              </a:rPr>
              <a:t>IT</a:t>
            </a:r>
            <a:r>
              <a:rPr lang="en-US" sz="1000" dirty="0">
                <a:latin typeface="Arial"/>
                <a:ea typeface="Times New Roman"/>
                <a:cs typeface="Segoe UI"/>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a:pPr>
            <a:r>
              <a:rPr lang="en-US" sz="1000" dirty="0">
                <a:latin typeface="Arial"/>
                <a:ea typeface="Times New Roman"/>
                <a:cs typeface="Segoe UI"/>
              </a:rPr>
              <a:t>Verify that Ed Meadow’s account is listed</a:t>
            </a:r>
            <a:r>
              <a:rPr lang="en-US" sz="1000" dirty="0" smtClean="0">
                <a:latin typeface="Arial"/>
                <a:ea typeface="Times New Roman"/>
                <a:cs typeface="Segoe UI"/>
              </a:rPr>
              <a:t>.</a:t>
            </a:r>
            <a:endParaRPr lang="en-CA"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C25D2D6-B00A-4B22-9A9A-ED999C7BB1C0}" type="slidenum">
              <a:rPr lang="en-CA" smtClean="0"/>
              <a:t>9</a:t>
            </a:fld>
            <a:endParaRPr lang="en-CA"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3: Managing Active Directory Domain Services Objects</a:t>
            </a:r>
            <a:endParaRPr lang="en-CA" sz="1200" b="1" dirty="0">
              <a:solidFill>
                <a:srgbClr val="336699"/>
              </a:solidFill>
              <a:latin typeface="Arial"/>
            </a:endParaRPr>
          </a:p>
        </p:txBody>
      </p:sp>
    </p:spTree>
    <p:extLst>
      <p:ext uri="{BB962C8B-B14F-4D97-AF65-F5344CB8AC3E}">
        <p14:creationId xmlns:p14="http://schemas.microsoft.com/office/powerpoint/2010/main" val="161264661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924801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emf"/><Relationship Id="rId4" Type="http://schemas.openxmlformats.org/officeDocument/2006/relationships/image" Target="../media/image10.png"/><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9.emf"/><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9.emf"/><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emf"/><Relationship Id="rId4" Type="http://schemas.openxmlformats.org/officeDocument/2006/relationships/image" Target="../media/image10.png"/><Relationship Id="rId9"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20.emf"/><Relationship Id="rId4" Type="http://schemas.openxmlformats.org/officeDocument/2006/relationships/image" Target="../media/image10.png"/><Relationship Id="rId9"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8282158b-a467-48c3-a458-bf9ba407e5a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CA" sz="2600" dirty="0" smtClean="0"/>
              <a:t>Module 3</a:t>
            </a:r>
            <a:endParaRPr lang="en-CA" sz="2600" dirty="0"/>
          </a:p>
        </p:txBody>
      </p:sp>
      <p:sp>
        <p:nvSpPr>
          <p:cNvPr id="3" name="Subtitle 2"/>
          <p:cNvSpPr>
            <a:spLocks noGrp="1"/>
          </p:cNvSpPr>
          <p:nvPr>
            <p:ph type="subTitle" sz="quarter" idx="1"/>
          </p:nvPr>
        </p:nvSpPr>
        <p:spPr/>
        <p:txBody>
          <a:bodyPr/>
          <a:lstStyle/>
          <a:p>
            <a:r>
              <a:rPr lang="en-CA" dirty="0" smtClean="0"/>
              <a:t>Managing Active Directory Domain Services Objects
</a:t>
            </a:r>
            <a:endParaRPr lang="en-CA" dirty="0"/>
          </a:p>
        </p:txBody>
      </p:sp>
    </p:spTree>
    <p:extLst>
      <p:ext uri="{BB962C8B-B14F-4D97-AF65-F5344CB8AC3E}">
        <p14:creationId xmlns:p14="http://schemas.microsoft.com/office/powerpoint/2010/main" val="2639963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445941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634708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5e953103-9946-4044-8090-cea719ce47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Demonstration: Using Templates to Manage User Accounts</a:t>
            </a:r>
            <a:endParaRPr lang="en-CA" dirty="0"/>
          </a:p>
        </p:txBody>
      </p:sp>
      <p:sp>
        <p:nvSpPr>
          <p:cNvPr id="4" name="Content Placeholder 2"/>
          <p:cNvSpPr>
            <a:spLocks noGrp="1"/>
          </p:cNvSpPr>
          <p:nvPr/>
        </p:nvSpPr>
        <p:spPr bwMode="auto">
          <a:xfrm>
            <a:off x="449061" y="1215767"/>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dirty="0">
                <a:solidFill>
                  <a:srgbClr val="000000"/>
                </a:solidFill>
              </a:rPr>
              <a:t>In this demonstration, you will see how to</a:t>
            </a:r>
            <a:r>
              <a:rPr lang="en-GB" dirty="0">
                <a:solidFill>
                  <a:srgbClr val="000000"/>
                </a:solidFill>
              </a:rPr>
              <a:t>:</a:t>
            </a:r>
          </a:p>
          <a:p>
            <a:pPr lvl="0">
              <a:lnSpc>
                <a:spcPct val="150000"/>
              </a:lnSpc>
            </a:pPr>
            <a:r>
              <a:rPr lang="en-US" sz="2600" dirty="0" smtClean="0">
                <a:solidFill>
                  <a:srgbClr val="000000"/>
                </a:solidFill>
              </a:rPr>
              <a:t>Create a user </a:t>
            </a:r>
            <a:r>
              <a:rPr lang="en-US" sz="2600" dirty="0">
                <a:solidFill>
                  <a:srgbClr val="000000"/>
                </a:solidFill>
              </a:rPr>
              <a:t>template account</a:t>
            </a:r>
          </a:p>
          <a:p>
            <a:pPr lvl="0">
              <a:lnSpc>
                <a:spcPct val="150000"/>
              </a:lnSpc>
            </a:pPr>
            <a:r>
              <a:rPr lang="en-US" sz="2600" dirty="0" smtClean="0">
                <a:solidFill>
                  <a:srgbClr val="000000"/>
                </a:solidFill>
              </a:rPr>
              <a:t>Use Windows PowerShell to create a user from the user template</a:t>
            </a:r>
          </a:p>
          <a:p>
            <a:pPr lvl="0">
              <a:lnSpc>
                <a:spcPct val="150000"/>
              </a:lnSpc>
            </a:pPr>
            <a:r>
              <a:rPr lang="en-US" sz="2600" dirty="0"/>
              <a:t>Verify the properties of the new user account</a:t>
            </a:r>
            <a:endParaRPr lang="en-US" sz="2600" dirty="0" smtClean="0">
              <a:solidFill>
                <a:srgbClr val="000000"/>
              </a:solidFill>
            </a:endParaRPr>
          </a:p>
        </p:txBody>
      </p:sp>
    </p:spTree>
    <p:extLst>
      <p:ext uri="{BB962C8B-B14F-4D97-AF65-F5344CB8AC3E}">
        <p14:creationId xmlns:p14="http://schemas.microsoft.com/office/powerpoint/2010/main" val="2569523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349218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fa5b7849-0de3-411d-9c71-95449cc44b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2: Managing Groups</a:t>
            </a:r>
            <a:endParaRPr lang="en-CA" dirty="0"/>
          </a:p>
        </p:txBody>
      </p:sp>
      <p:sp>
        <p:nvSpPr>
          <p:cNvPr id="3" name="Text Placeholder 2"/>
          <p:cNvSpPr>
            <a:spLocks noGrp="1"/>
          </p:cNvSpPr>
          <p:nvPr>
            <p:ph type="body" idx="1"/>
          </p:nvPr>
        </p:nvSpPr>
        <p:spPr/>
        <p:txBody>
          <a:bodyPr/>
          <a:lstStyle/>
          <a:p>
            <a:r>
              <a:rPr lang="en-CA" dirty="0" smtClean="0"/>
              <a:t>Group Types
Group Scopes
Implementing Group Management
Default Groups
Special Identities
Demonstration: Managing Groups</a:t>
            </a:r>
            <a:endParaRPr lang="en-CA" dirty="0"/>
          </a:p>
        </p:txBody>
      </p:sp>
    </p:spTree>
    <p:extLst>
      <p:ext uri="{BB962C8B-B14F-4D97-AF65-F5344CB8AC3E}">
        <p14:creationId xmlns:p14="http://schemas.microsoft.com/office/powerpoint/2010/main" val="2331209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0aa0134-8f2e-4e2a-9274-cd5e251db9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Group Types</a:t>
            </a:r>
            <a:endParaRPr lang="en-CA" dirty="0"/>
          </a:p>
        </p:txBody>
      </p:sp>
      <p:sp>
        <p:nvSpPr>
          <p:cNvPr id="4" name="Content Placeholder 2"/>
          <p:cNvSpPr>
            <a:spLocks noGrp="1"/>
          </p:cNvSpPr>
          <p:nvPr/>
        </p:nvSpPr>
        <p:spPr bwMode="auto">
          <a:xfrm>
            <a:off x="443480" y="1037374"/>
            <a:ext cx="5145599" cy="533260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Distribution groups</a:t>
            </a:r>
          </a:p>
          <a:p>
            <a:pPr lvl="1"/>
            <a:r>
              <a:rPr lang="en-US" dirty="0" smtClean="0"/>
              <a:t>Used only with email applications</a:t>
            </a:r>
          </a:p>
          <a:p>
            <a:pPr lvl="1"/>
            <a:r>
              <a:rPr lang="en-US" dirty="0" smtClean="0"/>
              <a:t>Not security-enabled (no SID); cannot be given permissions</a:t>
            </a:r>
            <a:endParaRPr lang="en-US" sz="1400" dirty="0" smtClean="0"/>
          </a:p>
          <a:p>
            <a:endParaRPr lang="en-US" sz="1600" dirty="0" smtClean="0"/>
          </a:p>
          <a:p>
            <a:r>
              <a:rPr lang="en-US" dirty="0" smtClean="0"/>
              <a:t>Security groups</a:t>
            </a:r>
          </a:p>
          <a:p>
            <a:pPr lvl="1"/>
            <a:r>
              <a:rPr lang="en-US" dirty="0" smtClean="0"/>
              <a:t>Security principal with a SID; </a:t>
            </a:r>
            <a:br>
              <a:rPr lang="en-US" dirty="0" smtClean="0"/>
            </a:br>
            <a:r>
              <a:rPr lang="en-US" dirty="0" smtClean="0"/>
              <a:t>can be given permissions</a:t>
            </a:r>
          </a:p>
          <a:p>
            <a:pPr lvl="1"/>
            <a:r>
              <a:rPr lang="en-US" dirty="0" smtClean="0"/>
              <a:t>Can also be email-enabled</a:t>
            </a:r>
            <a:endParaRPr lang="en-US" sz="1400" dirty="0" smtClean="0"/>
          </a:p>
          <a:p>
            <a:pPr marL="0" lvl="1" indent="0">
              <a:buNone/>
            </a:pPr>
            <a:endParaRPr lang="en-CA" sz="1400" dirty="0" smtClean="0"/>
          </a:p>
          <a:p>
            <a:pPr marL="0" lvl="1" indent="0">
              <a:buNone/>
            </a:pPr>
            <a:r>
              <a:rPr lang="en-CA" dirty="0"/>
              <a:t>Both security groups and distribution groups can be converted to the other type of </a:t>
            </a:r>
            <a:r>
              <a:rPr lang="en-CA" dirty="0" smtClean="0"/>
              <a:t>group</a:t>
            </a:r>
            <a:endParaRPr lang="en-US" dirty="0"/>
          </a:p>
        </p:txBody>
      </p:sp>
      <p:grpSp>
        <p:nvGrpSpPr>
          <p:cNvPr id="5" name="Group 4"/>
          <p:cNvGrpSpPr/>
          <p:nvPr/>
        </p:nvGrpSpPr>
        <p:grpSpPr>
          <a:xfrm>
            <a:off x="6071631" y="1426823"/>
            <a:ext cx="2168014" cy="1703053"/>
            <a:chOff x="6071631" y="1426823"/>
            <a:chExt cx="2168014" cy="1703053"/>
          </a:xfrm>
        </p:grpSpPr>
        <p:sp>
          <p:nvSpPr>
            <p:cNvPr id="6" name="Oval 5"/>
            <p:cNvSpPr>
              <a:spLocks noChangeArrowheads="1"/>
            </p:cNvSpPr>
            <p:nvPr/>
          </p:nvSpPr>
          <p:spPr bwMode="auto">
            <a:xfrm>
              <a:off x="6071631" y="2060848"/>
              <a:ext cx="2168014" cy="1069028"/>
            </a:xfrm>
            <a:prstGeom prst="ellipse">
              <a:avLst/>
            </a:prstGeom>
            <a:noFill/>
            <a:ln>
              <a:solidFill>
                <a:srgbClr val="0070C0"/>
              </a:solid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CA" sz="1600" b="1"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1464" y="1889320"/>
              <a:ext cx="914139" cy="778058"/>
            </a:xfrm>
            <a:prstGeom prst="rect">
              <a:avLst/>
            </a:prstGeom>
          </p:spPr>
        </p:pic>
        <p:pic>
          <p:nvPicPr>
            <p:cNvPr id="8" name="Picture 7"/>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176956" y="1426823"/>
              <a:ext cx="978682" cy="129848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5945241" y="3941637"/>
            <a:ext cx="2168014" cy="1898675"/>
            <a:chOff x="2974689" y="3659162"/>
            <a:chExt cx="2168014" cy="1898675"/>
          </a:xfrm>
        </p:grpSpPr>
        <p:sp>
          <p:nvSpPr>
            <p:cNvPr id="10" name="Oval 9"/>
            <p:cNvSpPr>
              <a:spLocks noChangeArrowheads="1"/>
            </p:cNvSpPr>
            <p:nvPr/>
          </p:nvSpPr>
          <p:spPr bwMode="auto">
            <a:xfrm>
              <a:off x="2974689" y="4276026"/>
              <a:ext cx="2168014" cy="1069028"/>
            </a:xfrm>
            <a:prstGeom prst="ellipse">
              <a:avLst/>
            </a:prstGeom>
            <a:noFill/>
            <a:ln>
              <a:solidFill>
                <a:srgbClr val="0070C0"/>
              </a:solid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CA" sz="1600" b="1"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endParaRPr>
            </a:p>
          </p:txBody>
        </p:sp>
        <p:pic>
          <p:nvPicPr>
            <p:cNvPr id="11" name="Picture 10"/>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083416" y="3685048"/>
              <a:ext cx="978682" cy="12984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8696" y="3659162"/>
              <a:ext cx="728412" cy="990518"/>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980481">
              <a:off x="4206017" y="4063243"/>
              <a:ext cx="656716" cy="1494594"/>
            </a:xfrm>
            <a:prstGeom prst="rect">
              <a:avLst/>
            </a:prstGeom>
          </p:spPr>
        </p:pic>
      </p:grpSp>
    </p:spTree>
    <p:extLst>
      <p:ext uri="{BB962C8B-B14F-4D97-AF65-F5344CB8AC3E}">
        <p14:creationId xmlns:p14="http://schemas.microsoft.com/office/powerpoint/2010/main" val="2985809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407f2b4-e69e-46ed-9d54-df778fdbdd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Group Scopes</a:t>
            </a:r>
            <a:endParaRPr lang="en-CA" dirty="0"/>
          </a:p>
        </p:txBody>
      </p:sp>
      <p:sp>
        <p:nvSpPr>
          <p:cNvPr id="4" name="Content Placeholder 1"/>
          <p:cNvSpPr>
            <a:spLocks noGrp="1"/>
          </p:cNvSpPr>
          <p:nvPr/>
        </p:nvSpPr>
        <p:spPr bwMode="auto">
          <a:xfrm>
            <a:off x="584990" y="5248513"/>
            <a:ext cx="8079327" cy="987604"/>
          </a:xfrm>
          <a:prstGeom prst="rect">
            <a:avLst/>
          </a:prstGeom>
          <a:noFill/>
          <a:ln w="9525">
            <a:noFill/>
            <a:miter lim="800000"/>
            <a:headEnd/>
            <a:tailEnd/>
          </a:ln>
        </p:spPr>
        <p:txBody>
          <a:bodyPr vert="horz" wrap="square" lIns="0" tIns="0" rIns="0" bIns="0" numCol="2" anchor="ctr"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nSpc>
                <a:spcPct val="100000"/>
              </a:lnSpc>
              <a:spcBef>
                <a:spcPts val="0"/>
              </a:spcBef>
              <a:spcAft>
                <a:spcPts val="1500"/>
              </a:spcAft>
              <a:buFontTx/>
              <a:buNone/>
            </a:pPr>
            <a:r>
              <a:rPr lang="en-US" b="1" dirty="0" smtClean="0">
                <a:latin typeface="Segoe UI" pitchFamily="34" charset="0"/>
                <a:ea typeface="Segoe UI" pitchFamily="34" charset="0"/>
                <a:cs typeface="Segoe UI" pitchFamily="34" charset="0"/>
              </a:rPr>
              <a:t>U</a:t>
            </a:r>
            <a:r>
              <a:rPr lang="en-US" dirty="0" smtClean="0">
                <a:latin typeface="Segoe UI" pitchFamily="34" charset="0"/>
                <a:ea typeface="Segoe UI" pitchFamily="34" charset="0"/>
                <a:cs typeface="Segoe UI" pitchFamily="34" charset="0"/>
              </a:rPr>
              <a:t> 	User</a:t>
            </a:r>
            <a:br>
              <a:rPr lang="en-US" dirty="0" smtClean="0">
                <a:latin typeface="Segoe UI" pitchFamily="34" charset="0"/>
                <a:ea typeface="Segoe UI" pitchFamily="34" charset="0"/>
                <a:cs typeface="Segoe UI" pitchFamily="34" charset="0"/>
              </a:rPr>
            </a:br>
            <a:r>
              <a:rPr lang="en-US" b="1" dirty="0" smtClean="0">
                <a:latin typeface="Segoe UI" pitchFamily="34" charset="0"/>
                <a:ea typeface="Segoe UI" pitchFamily="34" charset="0"/>
                <a:cs typeface="Segoe UI" pitchFamily="34" charset="0"/>
              </a:rPr>
              <a:t>C</a:t>
            </a:r>
            <a:r>
              <a:rPr lang="en-US" dirty="0" smtClean="0">
                <a:latin typeface="Segoe UI" pitchFamily="34" charset="0"/>
                <a:ea typeface="Segoe UI" pitchFamily="34" charset="0"/>
                <a:cs typeface="Segoe UI" pitchFamily="34" charset="0"/>
              </a:rPr>
              <a:t>	Computer</a:t>
            </a:r>
            <a:br>
              <a:rPr lang="en-US" dirty="0" smtClean="0">
                <a:latin typeface="Segoe UI" pitchFamily="34" charset="0"/>
                <a:ea typeface="Segoe UI" pitchFamily="34" charset="0"/>
                <a:cs typeface="Segoe UI" pitchFamily="34" charset="0"/>
              </a:rPr>
            </a:br>
            <a:r>
              <a:rPr lang="en-US" b="1" dirty="0" smtClean="0">
                <a:latin typeface="Segoe UI" pitchFamily="34" charset="0"/>
                <a:ea typeface="Segoe UI" pitchFamily="34" charset="0"/>
                <a:cs typeface="Segoe UI" pitchFamily="34" charset="0"/>
              </a:rPr>
              <a:t>GG</a:t>
            </a:r>
            <a:r>
              <a:rPr lang="en-US" dirty="0" smtClean="0">
                <a:latin typeface="Segoe UI" pitchFamily="34" charset="0"/>
                <a:ea typeface="Segoe UI" pitchFamily="34" charset="0"/>
                <a:cs typeface="Segoe UI" pitchFamily="34" charset="0"/>
              </a:rPr>
              <a:t>	Global group</a:t>
            </a:r>
            <a:br>
              <a:rPr lang="en-US" dirty="0" smtClean="0">
                <a:latin typeface="Segoe UI" pitchFamily="34" charset="0"/>
                <a:ea typeface="Segoe UI" pitchFamily="34" charset="0"/>
                <a:cs typeface="Segoe UI" pitchFamily="34" charset="0"/>
              </a:rPr>
            </a:br>
            <a:r>
              <a:rPr lang="en-US" b="1" dirty="0" smtClean="0">
                <a:latin typeface="Segoe UI" pitchFamily="34" charset="0"/>
                <a:ea typeface="Segoe UI" pitchFamily="34" charset="0"/>
                <a:cs typeface="Segoe UI" pitchFamily="34" charset="0"/>
              </a:rPr>
              <a:t>DLG</a:t>
            </a:r>
            <a:r>
              <a:rPr lang="en-US" dirty="0" smtClean="0">
                <a:latin typeface="Segoe UI" pitchFamily="34" charset="0"/>
                <a:ea typeface="Segoe UI" pitchFamily="34" charset="0"/>
                <a:cs typeface="Segoe UI" pitchFamily="34" charset="0"/>
              </a:rPr>
              <a:t>	Domain-local group</a:t>
            </a:r>
            <a:br>
              <a:rPr lang="en-US" dirty="0" smtClean="0">
                <a:latin typeface="Segoe UI" pitchFamily="34" charset="0"/>
                <a:ea typeface="Segoe UI" pitchFamily="34" charset="0"/>
                <a:cs typeface="Segoe UI" pitchFamily="34" charset="0"/>
              </a:rPr>
            </a:br>
            <a:r>
              <a:rPr lang="en-US" b="1" dirty="0" smtClean="0">
                <a:latin typeface="Segoe UI" pitchFamily="34" charset="0"/>
                <a:ea typeface="Segoe UI" pitchFamily="34" charset="0"/>
                <a:cs typeface="Segoe UI" pitchFamily="34" charset="0"/>
              </a:rPr>
              <a:t>UG</a:t>
            </a:r>
            <a:r>
              <a:rPr lang="en-US" dirty="0" smtClean="0">
                <a:latin typeface="Segoe UI" pitchFamily="34" charset="0"/>
                <a:ea typeface="Segoe UI" pitchFamily="34" charset="0"/>
                <a:cs typeface="Segoe UI" pitchFamily="34" charset="0"/>
              </a:rPr>
              <a:t>	Universal group</a:t>
            </a:r>
          </a:p>
        </p:txBody>
      </p:sp>
      <p:graphicFrame>
        <p:nvGraphicFramePr>
          <p:cNvPr id="5" name="Group 45"/>
          <p:cNvGraphicFramePr>
            <a:graphicFrameLocks noGrp="1"/>
          </p:cNvGraphicFramePr>
          <p:nvPr>
            <p:extLst>
              <p:ext uri="{D42A27DB-BD31-4B8C-83A1-F6EECF244321}">
                <p14:modId xmlns:p14="http://schemas.microsoft.com/office/powerpoint/2010/main" val="2300204453"/>
              </p:ext>
            </p:extLst>
          </p:nvPr>
        </p:nvGraphicFramePr>
        <p:xfrm>
          <a:off x="467544" y="819933"/>
          <a:ext cx="8298474" cy="4253849"/>
        </p:xfrm>
        <a:graphic>
          <a:graphicData uri="http://schemas.openxmlformats.org/drawingml/2006/table">
            <a:tbl>
              <a:tblPr>
                <a:tableStyleId>{5DA37D80-6434-44D0-A028-1B22A696006F}</a:tableStyleId>
              </a:tblPr>
              <a:tblGrid>
                <a:gridCol w="1143142"/>
                <a:gridCol w="1728132"/>
                <a:gridCol w="1518408"/>
                <a:gridCol w="1803633"/>
                <a:gridCol w="2105159"/>
              </a:tblGrid>
              <a:tr h="10429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effectLst/>
                          <a:latin typeface="Segoe UI" pitchFamily="34" charset="0"/>
                          <a:ea typeface="Segoe UI" pitchFamily="34" charset="0"/>
                          <a:cs typeface="Segoe UI" pitchFamily="34" charset="0"/>
                        </a:rPr>
                        <a:t>Group scope</a:t>
                      </a:r>
                      <a:endParaRPr kumimoji="0" lang="en-US" sz="1700" b="1" i="0" u="none" strike="noStrike" cap="none" normalizeH="0" baseline="0" dirty="0" smtClean="0">
                        <a:ln>
                          <a:noFill/>
                        </a:ln>
                        <a:solidFill>
                          <a:sysClr val="windowText" lastClr="000000"/>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effectLst/>
                          <a:latin typeface="Segoe UI" pitchFamily="34" charset="0"/>
                          <a:ea typeface="Segoe UI" pitchFamily="34" charset="0"/>
                          <a:cs typeface="Segoe UI" pitchFamily="34" charset="0"/>
                        </a:rPr>
                        <a:t>Members from same domain</a:t>
                      </a:r>
                      <a:endParaRPr kumimoji="0" lang="en-US" sz="1700" b="1" i="0" u="none" strike="noStrike" cap="none" normalizeH="0" baseline="0" dirty="0" smtClean="0">
                        <a:ln>
                          <a:noFill/>
                        </a:ln>
                        <a:solidFill>
                          <a:sysClr val="windowText" lastClr="000000"/>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effectLst/>
                          <a:latin typeface="Segoe UI" pitchFamily="34" charset="0"/>
                          <a:ea typeface="Segoe UI" pitchFamily="34" charset="0"/>
                          <a:cs typeface="Segoe UI" pitchFamily="34" charset="0"/>
                        </a:rPr>
                        <a:t>Members from domain in same forest</a:t>
                      </a:r>
                      <a:endParaRPr kumimoji="0" lang="en-US" sz="1700" b="1" i="0" u="none" strike="noStrike" cap="none" normalizeH="0" baseline="0" dirty="0" smtClean="0">
                        <a:ln>
                          <a:noFill/>
                        </a:ln>
                        <a:solidFill>
                          <a:sysClr val="windowText" lastClr="000000"/>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effectLst/>
                          <a:latin typeface="Segoe UI" pitchFamily="34" charset="0"/>
                          <a:ea typeface="Segoe UI" pitchFamily="34" charset="0"/>
                          <a:cs typeface="Segoe UI" pitchFamily="34" charset="0"/>
                        </a:rPr>
                        <a:t>Members from trusted external domain</a:t>
                      </a:r>
                      <a:endParaRPr kumimoji="0" lang="en-US" sz="1700" b="1" i="0" u="none" strike="noStrike" cap="none" normalizeH="0" baseline="0" dirty="0" smtClean="0">
                        <a:ln>
                          <a:noFill/>
                        </a:ln>
                        <a:solidFill>
                          <a:sysClr val="windowText" lastClr="000000"/>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effectLst/>
                          <a:latin typeface="Segoe UI" pitchFamily="34" charset="0"/>
                          <a:ea typeface="Segoe UI" pitchFamily="34" charset="0"/>
                          <a:cs typeface="Segoe UI" pitchFamily="34" charset="0"/>
                        </a:rPr>
                        <a:t>Can be</a:t>
                      </a:r>
                      <a:br>
                        <a:rPr kumimoji="0" lang="en-US" sz="1700" b="1" u="none" strike="noStrike" cap="none" normalizeH="0" baseline="0" dirty="0" smtClean="0">
                          <a:ln>
                            <a:noFill/>
                          </a:ln>
                          <a:effectLst/>
                          <a:latin typeface="Segoe UI" pitchFamily="34" charset="0"/>
                          <a:ea typeface="Segoe UI" pitchFamily="34" charset="0"/>
                          <a:cs typeface="Segoe UI" pitchFamily="34" charset="0"/>
                        </a:rPr>
                      </a:br>
                      <a:r>
                        <a:rPr kumimoji="0" lang="en-US" sz="1700" b="1" u="none" strike="noStrike" cap="none" normalizeH="0" baseline="0" dirty="0" smtClean="0">
                          <a:ln>
                            <a:noFill/>
                          </a:ln>
                          <a:effectLst/>
                          <a:latin typeface="Segoe UI" pitchFamily="34" charset="0"/>
                          <a:ea typeface="Segoe UI" pitchFamily="34" charset="0"/>
                          <a:cs typeface="Segoe UI" pitchFamily="34" charset="0"/>
                        </a:rPr>
                        <a:t>assigned</a:t>
                      </a:r>
                      <a:br>
                        <a:rPr kumimoji="0" lang="en-US" sz="1700" b="1" u="none" strike="noStrike" cap="none" normalizeH="0" baseline="0" dirty="0" smtClean="0">
                          <a:ln>
                            <a:noFill/>
                          </a:ln>
                          <a:effectLst/>
                          <a:latin typeface="Segoe UI" pitchFamily="34" charset="0"/>
                          <a:ea typeface="Segoe UI" pitchFamily="34" charset="0"/>
                          <a:cs typeface="Segoe UI" pitchFamily="34" charset="0"/>
                        </a:rPr>
                      </a:br>
                      <a:r>
                        <a:rPr kumimoji="0" lang="en-US" sz="1700" b="1" u="none" strike="noStrike" cap="none" normalizeH="0" baseline="0" dirty="0" smtClean="0">
                          <a:ln>
                            <a:noFill/>
                          </a:ln>
                          <a:effectLst/>
                          <a:latin typeface="Segoe UI" pitchFamily="34" charset="0"/>
                          <a:ea typeface="Segoe UI" pitchFamily="34" charset="0"/>
                          <a:cs typeface="Segoe UI" pitchFamily="34" charset="0"/>
                        </a:rPr>
                        <a:t>permissions to resources</a:t>
                      </a:r>
                      <a:endParaRPr kumimoji="0" lang="en-US" sz="1700" b="1" i="0" u="none" strike="noStrike" cap="none" normalizeH="0" baseline="0" dirty="0" smtClean="0">
                        <a:ln>
                          <a:noFill/>
                        </a:ln>
                        <a:solidFill>
                          <a:sysClr val="windowText" lastClr="000000"/>
                        </a:solidFill>
                        <a:effectLst/>
                        <a:latin typeface="Segoe UI" pitchFamily="34" charset="0"/>
                        <a:ea typeface="Segoe UI" pitchFamily="34" charset="0"/>
                        <a:cs typeface="Segoe UI" pitchFamily="34" charset="0"/>
                      </a:endParaRPr>
                    </a:p>
                  </a:txBody>
                  <a:tcPr marL="91445" marR="91445" marT="45718" marB="45718" anchor="ctr" horzOverflow="overflow"/>
                </a:tc>
              </a:tr>
              <a:tr h="890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effectLst/>
                          <a:latin typeface="Segoe UI" pitchFamily="34" charset="0"/>
                          <a:ea typeface="Segoe UI" pitchFamily="34" charset="0"/>
                          <a:cs typeface="Segoe UI" pitchFamily="34" charset="0"/>
                        </a:rPr>
                        <a:t>Local</a:t>
                      </a:r>
                      <a:endParaRPr kumimoji="0" lang="en-US" sz="17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U,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GG, DLG, UG</a:t>
                      </a:r>
                      <a:br>
                        <a:rPr kumimoji="0" lang="en-US" sz="1800" u="none" strike="noStrike" cap="none" normalizeH="0" baseline="0" dirty="0" smtClean="0">
                          <a:ln>
                            <a:noFill/>
                          </a:ln>
                          <a:effectLst/>
                          <a:latin typeface="Segoe UI" pitchFamily="34" charset="0"/>
                          <a:ea typeface="Segoe UI" pitchFamily="34" charset="0"/>
                          <a:cs typeface="Segoe UI" pitchFamily="34" charset="0"/>
                        </a:rPr>
                      </a:br>
                      <a:r>
                        <a:rPr kumimoji="0" lang="en-US" sz="1800" u="none" strike="noStrike" cap="none" normalizeH="0" baseline="0" dirty="0" smtClean="0">
                          <a:ln>
                            <a:noFill/>
                          </a:ln>
                          <a:effectLst/>
                          <a:latin typeface="Segoe UI" pitchFamily="34" charset="0"/>
                          <a:ea typeface="Segoe UI" pitchFamily="34" charset="0"/>
                          <a:cs typeface="Segoe UI" pitchFamily="34" charset="0"/>
                        </a:rPr>
                        <a:t>and local users</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U,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GG, UG</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U,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GG</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On the local computer only</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anchor="ctr" horzOverflow="overflow"/>
                </a:tc>
              </a:tr>
              <a:tr h="657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effectLst/>
                          <a:latin typeface="Segoe UI" pitchFamily="34" charset="0"/>
                          <a:ea typeface="Segoe UI" pitchFamily="34" charset="0"/>
                          <a:cs typeface="Segoe UI" pitchFamily="34" charset="0"/>
                        </a:rPr>
                        <a:t>Domain-local</a:t>
                      </a:r>
                      <a:endParaRPr kumimoji="0" lang="en-US" sz="17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U,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GG, DLG, UG</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U,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GG, UG</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U,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GG</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Anywhere in the domain</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anchor="ctr" horzOverflow="overflow"/>
                </a:tc>
              </a:tr>
              <a:tr h="614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effectLst/>
                          <a:latin typeface="Segoe UI" pitchFamily="34" charset="0"/>
                          <a:ea typeface="Segoe UI" pitchFamily="34" charset="0"/>
                          <a:cs typeface="Segoe UI" pitchFamily="34" charset="0"/>
                        </a:rPr>
                        <a:t>Universal</a:t>
                      </a:r>
                      <a:endParaRPr kumimoji="0" lang="en-US" sz="17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U,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GG, UG</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U,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GG, UG</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N/A</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Anywhere in the forest</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anchor="ctr" horzOverflow="overflow"/>
                </a:tc>
              </a:tr>
              <a:tr h="862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effectLst/>
                          <a:latin typeface="Segoe UI" pitchFamily="34" charset="0"/>
                          <a:ea typeface="Segoe UI" pitchFamily="34" charset="0"/>
                          <a:cs typeface="Segoe UI" pitchFamily="34" charset="0"/>
                        </a:rPr>
                        <a:t>Global </a:t>
                      </a:r>
                      <a:endParaRPr kumimoji="0" lang="en-US" sz="17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U,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GG</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N/A</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N/A</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Anywhere in the domain or a trusted domain</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anchor="ctr" horzOverflow="overflow"/>
                </a:tc>
              </a:tr>
            </a:tbl>
          </a:graphicData>
        </a:graphic>
      </p:graphicFrame>
    </p:spTree>
    <p:extLst>
      <p:ext uri="{BB962C8B-B14F-4D97-AF65-F5344CB8AC3E}">
        <p14:creationId xmlns:p14="http://schemas.microsoft.com/office/powerpoint/2010/main" val="966662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f906f611-1e3d-4576-8ed8-e088cd73991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Implementing Group Management</a:t>
            </a:r>
            <a:endParaRPr lang="en-CA" dirty="0"/>
          </a:p>
        </p:txBody>
      </p:sp>
      <p:sp>
        <p:nvSpPr>
          <p:cNvPr id="4" name="big grey oval"/>
          <p:cNvSpPr/>
          <p:nvPr/>
        </p:nvSpPr>
        <p:spPr bwMode="auto">
          <a:xfrm>
            <a:off x="3845225" y="1238326"/>
            <a:ext cx="5027240" cy="2740877"/>
          </a:xfrm>
          <a:prstGeom prst="ellipse">
            <a:avLst/>
          </a:prstGeom>
          <a:solidFill>
            <a:schemeClr val="bg2">
              <a:lumMod val="40000"/>
              <a:lumOff val="60000"/>
            </a:schemeClr>
          </a:solidFill>
          <a:ln w="41275">
            <a:solidFill>
              <a:schemeClr val="bg2">
                <a:lumMod val="40000"/>
                <a:lumOff val="60000"/>
              </a:schemeClr>
            </a:solidFill>
            <a:headEnd type="none" w="med" len="med"/>
            <a:tailEnd type="none" w="med" len="med"/>
          </a:ln>
          <a:effectLst/>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5" name="&quot;ACL Sales Read&quot;"/>
          <p:cNvSpPr txBox="1"/>
          <p:nvPr/>
        </p:nvSpPr>
        <p:spPr>
          <a:xfrm>
            <a:off x="4764398" y="3363650"/>
            <a:ext cx="3175385" cy="650563"/>
          </a:xfrm>
          <a:prstGeom prst="rect">
            <a:avLst/>
          </a:prstGeom>
          <a:noFill/>
        </p:spPr>
        <p:txBody>
          <a:bodyPr wrap="square" t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110000"/>
              </a:lnSpc>
            </a:pPr>
            <a:r>
              <a:rPr lang="en-US" sz="2000" b="0" dirty="0" smtClean="0">
                <a:latin typeface="Segoe UI" pitchFamily="34" charset="0"/>
                <a:ea typeface="Segoe UI" pitchFamily="34" charset="0"/>
                <a:cs typeface="Segoe UI" pitchFamily="34" charset="0"/>
              </a:rPr>
              <a:t>ACL_Sales_Read</a:t>
            </a:r>
            <a:br>
              <a:rPr lang="en-US" sz="2000" b="0" dirty="0" smtClean="0">
                <a:latin typeface="Segoe UI" pitchFamily="34" charset="0"/>
                <a:ea typeface="Segoe UI" pitchFamily="34" charset="0"/>
                <a:cs typeface="Segoe UI" pitchFamily="34" charset="0"/>
              </a:rPr>
            </a:br>
            <a:r>
              <a:rPr lang="en-US" sz="2000" b="0" dirty="0" smtClean="0">
                <a:latin typeface="Segoe UI" pitchFamily="34" charset="0"/>
                <a:ea typeface="Segoe UI" pitchFamily="34" charset="0"/>
                <a:cs typeface="Segoe UI" pitchFamily="34" charset="0"/>
              </a:rPr>
              <a:t>(Domain-local group)</a:t>
            </a:r>
            <a:endParaRPr lang="en-US" sz="2000" b="0" dirty="0">
              <a:latin typeface="Segoe UI" pitchFamily="34" charset="0"/>
              <a:ea typeface="Segoe UI" pitchFamily="34" charset="0"/>
              <a:cs typeface="Segoe UI" pitchFamily="34" charset="0"/>
            </a:endParaRPr>
          </a:p>
        </p:txBody>
      </p:sp>
      <p:sp>
        <p:nvSpPr>
          <p:cNvPr id="6" name="small blue oval"/>
          <p:cNvSpPr>
            <a:spLocks noChangeArrowheads="1"/>
          </p:cNvSpPr>
          <p:nvPr/>
        </p:nvSpPr>
        <p:spPr bwMode="auto">
          <a:xfrm>
            <a:off x="3752312" y="1227921"/>
            <a:ext cx="2396264" cy="1662809"/>
          </a:xfrm>
          <a:prstGeom prst="ellipse">
            <a:avLst/>
          </a:prstGeom>
          <a:solidFill>
            <a:schemeClr val="accent1"/>
          </a:solidFill>
          <a:ln>
            <a:solidFill>
              <a:srgbClr val="0070C0"/>
            </a:solid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CA" sz="1600" b="1"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endParaRPr>
          </a:p>
        </p:txBody>
      </p:sp>
      <p:pic>
        <p:nvPicPr>
          <p:cNvPr id="7" name="glob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6271" y="1162758"/>
            <a:ext cx="607329" cy="607329"/>
          </a:xfrm>
          <a:prstGeom prst="rect">
            <a:avLst/>
          </a:prstGeom>
        </p:spPr>
      </p:pic>
      <p:pic>
        <p:nvPicPr>
          <p:cNvPr id="8" name="users"/>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734412" y="955191"/>
            <a:ext cx="850171" cy="1127981"/>
          </a:xfrm>
          <a:prstGeom prst="rect">
            <a:avLst/>
          </a:prstGeom>
          <a:noFill/>
          <a:extLst>
            <a:ext uri="{909E8E84-426E-40DD-AFC4-6F175D3DCCD1}">
              <a14:hiddenFill xmlns:a14="http://schemas.microsoft.com/office/drawing/2010/main">
                <a:solidFill>
                  <a:srgbClr val="FFFFFF"/>
                </a:solidFill>
              </a14:hiddenFill>
            </a:ext>
          </a:extLst>
        </p:spPr>
      </p:pic>
      <p:pic>
        <p:nvPicPr>
          <p:cNvPr id="9" name="work stati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25854" y="1227921"/>
            <a:ext cx="626505" cy="707281"/>
          </a:xfrm>
          <a:prstGeom prst="rect">
            <a:avLst/>
          </a:prstGeom>
        </p:spPr>
      </p:pic>
      <p:sp>
        <p:nvSpPr>
          <p:cNvPr id="10" name="&quot;sales&quot;"/>
          <p:cNvSpPr txBox="1"/>
          <p:nvPr/>
        </p:nvSpPr>
        <p:spPr>
          <a:xfrm>
            <a:off x="4077744" y="2057400"/>
            <a:ext cx="1792825" cy="7017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110000"/>
              </a:lnSpc>
            </a:pPr>
            <a:r>
              <a:rPr lang="en-US" b="0" dirty="0" smtClean="0">
                <a:latin typeface="Segoe UI" pitchFamily="34" charset="0"/>
                <a:ea typeface="Segoe UI" pitchFamily="34" charset="0"/>
                <a:cs typeface="Segoe UI" pitchFamily="34" charset="0"/>
              </a:rPr>
              <a:t>Sales</a:t>
            </a:r>
          </a:p>
          <a:p>
            <a:pPr algn="ctr">
              <a:lnSpc>
                <a:spcPct val="110000"/>
              </a:lnSpc>
            </a:pPr>
            <a:r>
              <a:rPr lang="en-US" b="0" dirty="0" smtClean="0">
                <a:latin typeface="Segoe UI" pitchFamily="34" charset="0"/>
                <a:ea typeface="Segoe UI" pitchFamily="34" charset="0"/>
                <a:cs typeface="Segoe UI" pitchFamily="34" charset="0"/>
              </a:rPr>
              <a:t>(Global group)</a:t>
            </a:r>
            <a:endParaRPr lang="en-US" b="0" dirty="0">
              <a:latin typeface="Segoe UI" pitchFamily="34" charset="0"/>
              <a:ea typeface="Segoe UI" pitchFamily="34" charset="0"/>
              <a:cs typeface="Segoe UI" pitchFamily="34" charset="0"/>
            </a:endParaRPr>
          </a:p>
        </p:txBody>
      </p:sp>
      <p:sp>
        <p:nvSpPr>
          <p:cNvPr id="11" name="small blue oval"/>
          <p:cNvSpPr>
            <a:spLocks noChangeArrowheads="1"/>
          </p:cNvSpPr>
          <p:nvPr/>
        </p:nvSpPr>
        <p:spPr bwMode="auto">
          <a:xfrm>
            <a:off x="6352091" y="1624307"/>
            <a:ext cx="2396264" cy="1616582"/>
          </a:xfrm>
          <a:prstGeom prst="ellipse">
            <a:avLst/>
          </a:prstGeom>
          <a:solidFill>
            <a:schemeClr val="accent1"/>
          </a:solidFill>
          <a:ln>
            <a:solidFill>
              <a:srgbClr val="0070C0"/>
            </a:solid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CA" sz="1600" b="1"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endParaRPr>
          </a:p>
        </p:txBody>
      </p:sp>
      <p:pic>
        <p:nvPicPr>
          <p:cNvPr id="12" name="glob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9594" y="1579167"/>
            <a:ext cx="607329" cy="607329"/>
          </a:xfrm>
          <a:prstGeom prst="rect">
            <a:avLst/>
          </a:prstGeom>
        </p:spPr>
      </p:pic>
      <p:pic>
        <p:nvPicPr>
          <p:cNvPr id="13" name="Users"/>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187735" y="1371600"/>
            <a:ext cx="850171" cy="1127981"/>
          </a:xfrm>
          <a:prstGeom prst="rect">
            <a:avLst/>
          </a:prstGeom>
          <a:noFill/>
          <a:extLst>
            <a:ext uri="{909E8E84-426E-40DD-AFC4-6F175D3DCCD1}">
              <a14:hiddenFill xmlns:a14="http://schemas.microsoft.com/office/drawing/2010/main">
                <a:solidFill>
                  <a:srgbClr val="FFFFFF"/>
                </a:solidFill>
              </a14:hiddenFill>
            </a:ext>
          </a:extLst>
        </p:spPr>
      </p:pic>
      <p:pic>
        <p:nvPicPr>
          <p:cNvPr id="14" name="work stati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68548" y="1762400"/>
            <a:ext cx="499580" cy="563991"/>
          </a:xfrm>
          <a:prstGeom prst="rect">
            <a:avLst/>
          </a:prstGeom>
        </p:spPr>
      </p:pic>
      <p:sp>
        <p:nvSpPr>
          <p:cNvPr id="15" name="&quot;Auditors&quot;"/>
          <p:cNvSpPr txBox="1"/>
          <p:nvPr/>
        </p:nvSpPr>
        <p:spPr>
          <a:xfrm>
            <a:off x="6703434" y="2438400"/>
            <a:ext cx="1792825" cy="7017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110000"/>
              </a:lnSpc>
            </a:pPr>
            <a:r>
              <a:rPr lang="en-US" b="0" dirty="0" smtClean="0">
                <a:latin typeface="Segoe UI" pitchFamily="34" charset="0"/>
                <a:ea typeface="Segoe UI" pitchFamily="34" charset="0"/>
                <a:cs typeface="Segoe UI" pitchFamily="34" charset="0"/>
              </a:rPr>
              <a:t>Auditors</a:t>
            </a:r>
          </a:p>
          <a:p>
            <a:pPr algn="ctr">
              <a:lnSpc>
                <a:spcPct val="110000"/>
              </a:lnSpc>
            </a:pPr>
            <a:r>
              <a:rPr lang="en-US" b="0" dirty="0" smtClean="0">
                <a:latin typeface="Segoe UI" pitchFamily="34" charset="0"/>
                <a:ea typeface="Segoe UI" pitchFamily="34" charset="0"/>
                <a:cs typeface="Segoe UI" pitchFamily="34" charset="0"/>
              </a:rPr>
              <a:t>(Global group)</a:t>
            </a:r>
            <a:endParaRPr lang="en-US" b="0" dirty="0">
              <a:latin typeface="Segoe UI" pitchFamily="34" charset="0"/>
              <a:ea typeface="Segoe UI" pitchFamily="34" charset="0"/>
              <a:cs typeface="Segoe UI" pitchFamily="34" charset="0"/>
            </a:endParaRPr>
          </a:p>
        </p:txBody>
      </p:sp>
      <p:grpSp>
        <p:nvGrpSpPr>
          <p:cNvPr id="16" name="server, folder, lock"/>
          <p:cNvGrpSpPr/>
          <p:nvPr/>
        </p:nvGrpSpPr>
        <p:grpSpPr>
          <a:xfrm>
            <a:off x="5740152" y="4275739"/>
            <a:ext cx="1437896" cy="2099420"/>
            <a:chOff x="5740152" y="4275739"/>
            <a:chExt cx="1437896" cy="2099420"/>
          </a:xfrm>
        </p:grpSpPr>
        <p:sp>
          <p:nvSpPr>
            <p:cNvPr id="17" name="Down Arrow 16" descr="&#10;"/>
            <p:cNvSpPr/>
            <p:nvPr/>
          </p:nvSpPr>
          <p:spPr bwMode="auto">
            <a:xfrm>
              <a:off x="6034711" y="4275739"/>
              <a:ext cx="821680" cy="544994"/>
            </a:xfrm>
            <a:prstGeom prst="downArrow">
              <a:avLst/>
            </a:prstGeom>
            <a:solidFill>
              <a:schemeClr val="accent2">
                <a:lumMod val="60000"/>
                <a:lumOff val="40000"/>
              </a:schemeClr>
            </a:solidFill>
            <a:ln>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40152" y="5058033"/>
              <a:ext cx="618693" cy="1097189"/>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96511" y="4906490"/>
              <a:ext cx="681537" cy="915579"/>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39133" y="5499287"/>
              <a:ext cx="650187" cy="875872"/>
            </a:xfrm>
            <a:prstGeom prst="rect">
              <a:avLst/>
            </a:prstGeom>
          </p:spPr>
        </p:pic>
      </p:grpSp>
      <p:grpSp>
        <p:nvGrpSpPr>
          <p:cNvPr id="21" name="Group 20"/>
          <p:cNvGrpSpPr/>
          <p:nvPr/>
        </p:nvGrpSpPr>
        <p:grpSpPr>
          <a:xfrm>
            <a:off x="145132" y="3692605"/>
            <a:ext cx="4076834" cy="1354217"/>
            <a:chOff x="228600" y="3917422"/>
            <a:chExt cx="4076834" cy="1551324"/>
          </a:xfrm>
        </p:grpSpPr>
        <p:sp>
          <p:nvSpPr>
            <p:cNvPr id="22" name="TextBox 21"/>
            <p:cNvSpPr txBox="1"/>
            <p:nvPr/>
          </p:nvSpPr>
          <p:spPr>
            <a:xfrm>
              <a:off x="589801" y="3917422"/>
              <a:ext cx="3715633" cy="1551324"/>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Domain-local groups</a:t>
              </a:r>
            </a:p>
            <a:p>
              <a:r>
                <a:rPr lang="en-US" sz="2200" b="0" dirty="0" smtClean="0">
                  <a:latin typeface="Segoe UI" pitchFamily="34" charset="0"/>
                  <a:ea typeface="Segoe UI" pitchFamily="34" charset="0"/>
                  <a:cs typeface="Segoe UI" pitchFamily="34" charset="0"/>
                </a:rPr>
                <a:t>Which provide management </a:t>
              </a:r>
            </a:p>
            <a:p>
              <a:r>
                <a:rPr lang="en-US" sz="2200" b="0" dirty="0" smtClean="0">
                  <a:latin typeface="Segoe UI" pitchFamily="34" charset="0"/>
                  <a:ea typeface="Segoe UI" pitchFamily="34" charset="0"/>
                  <a:cs typeface="Segoe UI" pitchFamily="34" charset="0"/>
                </a:rPr>
                <a:t>such as resource access,</a:t>
              </a:r>
            </a:p>
            <a:p>
              <a:r>
                <a:rPr lang="en-US" sz="2200" b="0" dirty="0">
                  <a:latin typeface="Segoe UI" pitchFamily="34" charset="0"/>
                  <a:ea typeface="Segoe UI" pitchFamily="34" charset="0"/>
                  <a:cs typeface="Segoe UI" pitchFamily="34" charset="0"/>
                </a:rPr>
                <a:t>which are </a:t>
              </a:r>
              <a:endParaRPr lang="en-US" sz="2200" b="0" dirty="0" smtClean="0">
                <a:latin typeface="Segoe UI" pitchFamily="34" charset="0"/>
                <a:ea typeface="Segoe UI" pitchFamily="34" charset="0"/>
                <a:cs typeface="Segoe UI" pitchFamily="34" charset="0"/>
              </a:endParaRPr>
            </a:p>
          </p:txBody>
        </p:sp>
        <p:sp>
          <p:nvSpPr>
            <p:cNvPr id="23" name="TextBox 22"/>
            <p:cNvSpPr txBox="1"/>
            <p:nvPr/>
          </p:nvSpPr>
          <p:spPr>
            <a:xfrm>
              <a:off x="228600" y="3917422"/>
              <a:ext cx="609600" cy="387831"/>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DL</a:t>
              </a:r>
            </a:p>
          </p:txBody>
        </p:sp>
      </p:grpSp>
      <p:grpSp>
        <p:nvGrpSpPr>
          <p:cNvPr id="24" name="Group 23"/>
          <p:cNvGrpSpPr/>
          <p:nvPr/>
        </p:nvGrpSpPr>
        <p:grpSpPr>
          <a:xfrm>
            <a:off x="228257" y="2113911"/>
            <a:ext cx="3730484" cy="1390568"/>
            <a:chOff x="228600" y="2964592"/>
            <a:chExt cx="3730484" cy="1390568"/>
          </a:xfrm>
        </p:grpSpPr>
        <p:sp>
          <p:nvSpPr>
            <p:cNvPr id="25" name="TextBox 24"/>
            <p:cNvSpPr txBox="1"/>
            <p:nvPr/>
          </p:nvSpPr>
          <p:spPr>
            <a:xfrm>
              <a:off x="526223" y="2964592"/>
              <a:ext cx="3432861" cy="1390568"/>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Global groups</a:t>
              </a:r>
            </a:p>
            <a:p>
              <a:r>
                <a:rPr lang="en-US" sz="2200" b="0" dirty="0" smtClean="0">
                  <a:latin typeface="Segoe UI" pitchFamily="34" charset="0"/>
                  <a:ea typeface="Segoe UI" pitchFamily="34" charset="0"/>
                  <a:cs typeface="Segoe UI" pitchFamily="34" charset="0"/>
                </a:rPr>
                <a:t>Which collect members based on members’ roles,</a:t>
              </a:r>
            </a:p>
            <a:p>
              <a:r>
                <a:rPr lang="en-US" sz="2200" b="0" dirty="0">
                  <a:latin typeface="Segoe UI" pitchFamily="34" charset="0"/>
                  <a:ea typeface="Segoe UI" pitchFamily="34" charset="0"/>
                  <a:cs typeface="Segoe UI" pitchFamily="34" charset="0"/>
                </a:rPr>
                <a:t>which are members of</a:t>
              </a:r>
              <a:endParaRPr lang="en-US" sz="2200" b="0" dirty="0" smtClean="0">
                <a:latin typeface="Segoe UI" pitchFamily="34" charset="0"/>
                <a:ea typeface="Segoe UI" pitchFamily="34" charset="0"/>
                <a:cs typeface="Segoe UI" pitchFamily="34" charset="0"/>
              </a:endParaRPr>
            </a:p>
          </p:txBody>
        </p:sp>
        <p:sp>
          <p:nvSpPr>
            <p:cNvPr id="26" name="TextBox 25"/>
            <p:cNvSpPr txBox="1"/>
            <p:nvPr/>
          </p:nvSpPr>
          <p:spPr>
            <a:xfrm>
              <a:off x="228600" y="2983728"/>
              <a:ext cx="609600" cy="338554"/>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latin typeface="Segoe UI" pitchFamily="34" charset="0"/>
                  <a:ea typeface="Segoe UI" pitchFamily="34" charset="0"/>
                  <a:cs typeface="Segoe UI" pitchFamily="34" charset="0"/>
                </a:rPr>
                <a:t>G</a:t>
              </a:r>
              <a:endParaRPr lang="en-US" sz="2200" b="0" dirty="0" smtClean="0">
                <a:latin typeface="Segoe UI" pitchFamily="34" charset="0"/>
                <a:ea typeface="Segoe UI" pitchFamily="34" charset="0"/>
                <a:cs typeface="Segoe UI" pitchFamily="34" charset="0"/>
              </a:endParaRPr>
            </a:p>
          </p:txBody>
        </p:sp>
      </p:grpSp>
      <p:grpSp>
        <p:nvGrpSpPr>
          <p:cNvPr id="27" name="Group 26"/>
          <p:cNvGrpSpPr/>
          <p:nvPr/>
        </p:nvGrpSpPr>
        <p:grpSpPr>
          <a:xfrm>
            <a:off x="294757" y="950111"/>
            <a:ext cx="3269644" cy="1031444"/>
            <a:chOff x="228257" y="1277209"/>
            <a:chExt cx="2686877" cy="985187"/>
          </a:xfrm>
        </p:grpSpPr>
        <p:sp>
          <p:nvSpPr>
            <p:cNvPr id="28" name="TextBox 27"/>
            <p:cNvSpPr txBox="1"/>
            <p:nvPr/>
          </p:nvSpPr>
          <p:spPr>
            <a:xfrm>
              <a:off x="410427" y="1292282"/>
              <a:ext cx="2504707" cy="970114"/>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Identities</a:t>
              </a:r>
            </a:p>
            <a:p>
              <a:r>
                <a:rPr lang="en-US" sz="2200" b="0" dirty="0" smtClean="0">
                  <a:latin typeface="Segoe UI" pitchFamily="34" charset="0"/>
                  <a:ea typeface="Segoe UI" pitchFamily="34" charset="0"/>
                  <a:cs typeface="Segoe UI" pitchFamily="34" charset="0"/>
                </a:rPr>
                <a:t>Users or computers,</a:t>
              </a:r>
            </a:p>
            <a:p>
              <a:r>
                <a:rPr lang="en-US" sz="2200" b="0" dirty="0">
                  <a:latin typeface="Segoe UI" pitchFamily="34" charset="0"/>
                  <a:ea typeface="Segoe UI" pitchFamily="34" charset="0"/>
                  <a:cs typeface="Segoe UI" pitchFamily="34" charset="0"/>
                </a:rPr>
                <a:t>which are members </a:t>
              </a:r>
              <a:r>
                <a:rPr lang="en-US" sz="2200" b="0" dirty="0" smtClean="0">
                  <a:latin typeface="Segoe UI" pitchFamily="34" charset="0"/>
                  <a:ea typeface="Segoe UI" pitchFamily="34" charset="0"/>
                  <a:cs typeface="Segoe UI" pitchFamily="34" charset="0"/>
                </a:rPr>
                <a:t>of</a:t>
              </a:r>
              <a:endParaRPr lang="en-US" sz="2200" b="0" dirty="0">
                <a:latin typeface="Segoe UI" pitchFamily="34" charset="0"/>
                <a:ea typeface="Segoe UI" pitchFamily="34" charset="0"/>
                <a:cs typeface="Segoe UI" pitchFamily="34" charset="0"/>
              </a:endParaRPr>
            </a:p>
          </p:txBody>
        </p:sp>
        <p:sp>
          <p:nvSpPr>
            <p:cNvPr id="29" name="TextBox 28"/>
            <p:cNvSpPr txBox="1"/>
            <p:nvPr/>
          </p:nvSpPr>
          <p:spPr>
            <a:xfrm>
              <a:off x="228257" y="1277209"/>
              <a:ext cx="599454" cy="323371"/>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latin typeface="Segoe UI" pitchFamily="34" charset="0"/>
                  <a:ea typeface="Segoe UI" pitchFamily="34" charset="0"/>
                  <a:cs typeface="Segoe UI" pitchFamily="34" charset="0"/>
                </a:rPr>
                <a:t>I</a:t>
              </a:r>
              <a:endParaRPr lang="en-US" sz="2200" b="0" dirty="0" smtClean="0">
                <a:latin typeface="Segoe UI" pitchFamily="34" charset="0"/>
                <a:ea typeface="Segoe UI" pitchFamily="34" charset="0"/>
                <a:cs typeface="Segoe UI" pitchFamily="34" charset="0"/>
              </a:endParaRPr>
            </a:p>
          </p:txBody>
        </p:sp>
      </p:grpSp>
      <p:grpSp>
        <p:nvGrpSpPr>
          <p:cNvPr id="30" name="Assigned access to a resource"/>
          <p:cNvGrpSpPr/>
          <p:nvPr/>
        </p:nvGrpSpPr>
        <p:grpSpPr>
          <a:xfrm>
            <a:off x="221994" y="5127697"/>
            <a:ext cx="4329765" cy="338554"/>
            <a:chOff x="222337" y="5889697"/>
            <a:chExt cx="4329765" cy="338554"/>
          </a:xfrm>
        </p:grpSpPr>
        <p:sp>
          <p:nvSpPr>
            <p:cNvPr id="31" name="TextBox 30"/>
            <p:cNvSpPr txBox="1"/>
            <p:nvPr/>
          </p:nvSpPr>
          <p:spPr>
            <a:xfrm>
              <a:off x="497227" y="5889697"/>
              <a:ext cx="4054875" cy="338554"/>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Assigned access to a resource</a:t>
              </a:r>
            </a:p>
          </p:txBody>
        </p:sp>
        <p:sp>
          <p:nvSpPr>
            <p:cNvPr id="32" name="TextBox 31"/>
            <p:cNvSpPr txBox="1"/>
            <p:nvPr/>
          </p:nvSpPr>
          <p:spPr>
            <a:xfrm>
              <a:off x="222337" y="5889697"/>
              <a:ext cx="609600" cy="338554"/>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A</a:t>
              </a:r>
            </a:p>
          </p:txBody>
        </p:sp>
      </p:grpSp>
      <p:pic>
        <p:nvPicPr>
          <p:cNvPr id="33" name="alt text here, play symbol" descr="An illustration of two global security groups, Sales and Auditors, both of which belong to the ACL_Sales_Read domain local group. This group has permissions on a server-based shared resourc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57868" y="612763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Box 32"/>
          <p:cNvSpPr txBox="1"/>
          <p:nvPr/>
        </p:nvSpPr>
        <p:spPr>
          <a:xfrm>
            <a:off x="526794" y="5536289"/>
            <a:ext cx="4125565" cy="811367"/>
          </a:xfrm>
          <a:prstGeom prst="rect">
            <a:avLst/>
          </a:prstGeom>
          <a:noFill/>
          <a:ln>
            <a:solidFill>
              <a:schemeClr val="tx2">
                <a:lumMod val="65000"/>
                <a:lumOff val="35000"/>
              </a:schemeClr>
            </a:solidFill>
          </a:ln>
          <a:effectLst/>
        </p:spPr>
        <p:txBody>
          <a:bodyPr wrap="square" lIns="72000" tIns="36000" rIns="72000" bIns="3600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smtClean="0">
                <a:latin typeface="Segoe UI" pitchFamily="34" charset="0"/>
                <a:ea typeface="Segoe UI" pitchFamily="34" charset="0"/>
                <a:cs typeface="Segoe UI" pitchFamily="34" charset="0"/>
              </a:rPr>
              <a:t>This best practice for nesting groups is known as IGDLA.</a:t>
            </a:r>
            <a:endParaRPr lang="en-US" sz="24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16902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35449ef4-4a83-4a7b-b261-25f50b4ca52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Implementing Group Management</a:t>
            </a:r>
            <a:endParaRPr lang="en-CA" dirty="0"/>
          </a:p>
        </p:txBody>
      </p:sp>
      <p:grpSp>
        <p:nvGrpSpPr>
          <p:cNvPr id="4" name="alt text here, Group 1" descr="Two unlabeled sets of users and computers."/>
          <p:cNvGrpSpPr/>
          <p:nvPr/>
        </p:nvGrpSpPr>
        <p:grpSpPr>
          <a:xfrm>
            <a:off x="4025854" y="955191"/>
            <a:ext cx="4371069" cy="1544390"/>
            <a:chOff x="4025854" y="955191"/>
            <a:chExt cx="4371069" cy="1544390"/>
          </a:xfrm>
        </p:grpSpPr>
        <p:pic>
          <p:nvPicPr>
            <p:cNvPr id="5" name="glob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6271" y="1162758"/>
              <a:ext cx="607329" cy="607329"/>
            </a:xfrm>
            <a:prstGeom prst="rect">
              <a:avLst/>
            </a:prstGeom>
          </p:spPr>
        </p:pic>
        <p:pic>
          <p:nvPicPr>
            <p:cNvPr id="6" name="users"/>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734412" y="955191"/>
              <a:ext cx="850171" cy="1127981"/>
            </a:xfrm>
            <a:prstGeom prst="rect">
              <a:avLst/>
            </a:prstGeom>
            <a:noFill/>
            <a:extLst>
              <a:ext uri="{909E8E84-426E-40DD-AFC4-6F175D3DCCD1}">
                <a14:hiddenFill xmlns:a14="http://schemas.microsoft.com/office/drawing/2010/main">
                  <a:solidFill>
                    <a:srgbClr val="FFFFFF"/>
                  </a:solidFill>
                </a14:hiddenFill>
              </a:ext>
            </a:extLst>
          </p:spPr>
        </p:pic>
        <p:pic>
          <p:nvPicPr>
            <p:cNvPr id="7" name="work stati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25854" y="1227921"/>
              <a:ext cx="626505" cy="707281"/>
            </a:xfrm>
            <a:prstGeom prst="rect">
              <a:avLst/>
            </a:prstGeom>
          </p:spPr>
        </p:pic>
        <p:pic>
          <p:nvPicPr>
            <p:cNvPr id="8" name="glob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9594" y="1579167"/>
              <a:ext cx="607329" cy="607329"/>
            </a:xfrm>
            <a:prstGeom prst="rect">
              <a:avLst/>
            </a:prstGeom>
          </p:spPr>
        </p:pic>
        <p:pic>
          <p:nvPicPr>
            <p:cNvPr id="9" name="Users"/>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187735" y="1371600"/>
              <a:ext cx="850171" cy="1127981"/>
            </a:xfrm>
            <a:prstGeom prst="rect">
              <a:avLst/>
            </a:prstGeom>
            <a:noFill/>
            <a:extLst>
              <a:ext uri="{909E8E84-426E-40DD-AFC4-6F175D3DCCD1}">
                <a14:hiddenFill xmlns:a14="http://schemas.microsoft.com/office/drawing/2010/main">
                  <a:solidFill>
                    <a:srgbClr val="FFFFFF"/>
                  </a:solidFill>
                </a14:hiddenFill>
              </a:ext>
            </a:extLst>
          </p:spPr>
        </p:pic>
        <p:pic>
          <p:nvPicPr>
            <p:cNvPr id="10" name="work stati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68548" y="1762400"/>
              <a:ext cx="499580" cy="563991"/>
            </a:xfrm>
            <a:prstGeom prst="rect">
              <a:avLst/>
            </a:prstGeom>
          </p:spPr>
        </p:pic>
      </p:grpSp>
      <p:grpSp>
        <p:nvGrpSpPr>
          <p:cNvPr id="11" name="Group 10"/>
          <p:cNvGrpSpPr/>
          <p:nvPr/>
        </p:nvGrpSpPr>
        <p:grpSpPr>
          <a:xfrm>
            <a:off x="293573" y="950111"/>
            <a:ext cx="3287448" cy="1031444"/>
            <a:chOff x="228257" y="1277209"/>
            <a:chExt cx="2701507" cy="985187"/>
          </a:xfrm>
        </p:grpSpPr>
        <p:sp>
          <p:nvSpPr>
            <p:cNvPr id="12" name="TextBox 10"/>
            <p:cNvSpPr txBox="1"/>
            <p:nvPr/>
          </p:nvSpPr>
          <p:spPr>
            <a:xfrm>
              <a:off x="425057" y="1292282"/>
              <a:ext cx="2504707" cy="970114"/>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Identities</a:t>
              </a:r>
            </a:p>
            <a:p>
              <a:r>
                <a:rPr lang="en-US" sz="2200" b="0" dirty="0" smtClean="0">
                  <a:latin typeface="Segoe UI" pitchFamily="34" charset="0"/>
                  <a:ea typeface="Segoe UI" pitchFamily="34" charset="0"/>
                  <a:cs typeface="Segoe UI" pitchFamily="34" charset="0"/>
                </a:rPr>
                <a:t>Users or computers,</a:t>
              </a:r>
            </a:p>
            <a:p>
              <a:r>
                <a:rPr lang="en-US" sz="2200" b="0" dirty="0">
                  <a:latin typeface="Segoe UI" pitchFamily="34" charset="0"/>
                  <a:ea typeface="Segoe UI" pitchFamily="34" charset="0"/>
                  <a:cs typeface="Segoe UI" pitchFamily="34" charset="0"/>
                </a:rPr>
                <a:t>which are members </a:t>
              </a:r>
              <a:r>
                <a:rPr lang="en-US" sz="2200" b="0" dirty="0" smtClean="0">
                  <a:latin typeface="Segoe UI" pitchFamily="34" charset="0"/>
                  <a:ea typeface="Segoe UI" pitchFamily="34" charset="0"/>
                  <a:cs typeface="Segoe UI" pitchFamily="34" charset="0"/>
                </a:rPr>
                <a:t>of</a:t>
              </a:r>
              <a:endParaRPr lang="en-US" sz="2200" b="0" dirty="0">
                <a:latin typeface="Segoe UI" pitchFamily="34" charset="0"/>
                <a:ea typeface="Segoe UI" pitchFamily="34" charset="0"/>
                <a:cs typeface="Segoe UI" pitchFamily="34" charset="0"/>
              </a:endParaRPr>
            </a:p>
          </p:txBody>
        </p:sp>
        <p:sp>
          <p:nvSpPr>
            <p:cNvPr id="13" name="TextBox 11"/>
            <p:cNvSpPr txBox="1"/>
            <p:nvPr/>
          </p:nvSpPr>
          <p:spPr>
            <a:xfrm>
              <a:off x="228257" y="1277209"/>
              <a:ext cx="599454" cy="323371"/>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latin typeface="Segoe UI" pitchFamily="34" charset="0"/>
                  <a:ea typeface="Segoe UI" pitchFamily="34" charset="0"/>
                  <a:cs typeface="Segoe UI" pitchFamily="34" charset="0"/>
                </a:rPr>
                <a:t>I</a:t>
              </a:r>
              <a:endParaRPr lang="en-US" sz="2200" b="0" dirty="0" smtClean="0">
                <a:latin typeface="Segoe UI" pitchFamily="34" charset="0"/>
                <a:ea typeface="Segoe UI" pitchFamily="34" charset="0"/>
                <a:cs typeface="Segoe UI" pitchFamily="34" charset="0"/>
              </a:endParaRPr>
            </a:p>
          </p:txBody>
        </p:sp>
      </p:grpSp>
      <p:pic>
        <p:nvPicPr>
          <p:cNvPr id="14" name="play butt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7868" y="618942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0578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015bc0d-60ae-4c1c-968e-35a1e3dd82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Implementing Group Management</a:t>
            </a:r>
            <a:endParaRPr lang="en-CA" dirty="0"/>
          </a:p>
        </p:txBody>
      </p:sp>
      <p:grpSp>
        <p:nvGrpSpPr>
          <p:cNvPr id="4" name="alt text here, Group 1" descr="A circle surrounds each of the two sets of users and computers. The sets are now labeled Sales (global group) and Auditors (global group)."/>
          <p:cNvGrpSpPr/>
          <p:nvPr/>
        </p:nvGrpSpPr>
        <p:grpSpPr>
          <a:xfrm>
            <a:off x="3752312" y="955191"/>
            <a:ext cx="4996043" cy="2285698"/>
            <a:chOff x="3752312" y="955191"/>
            <a:chExt cx="4996043" cy="2285698"/>
          </a:xfrm>
        </p:grpSpPr>
        <p:sp>
          <p:nvSpPr>
            <p:cNvPr id="5" name="small blue oval"/>
            <p:cNvSpPr>
              <a:spLocks noChangeArrowheads="1"/>
            </p:cNvSpPr>
            <p:nvPr/>
          </p:nvSpPr>
          <p:spPr bwMode="auto">
            <a:xfrm>
              <a:off x="3752312" y="1227921"/>
              <a:ext cx="2396264" cy="1662809"/>
            </a:xfrm>
            <a:prstGeom prst="ellipse">
              <a:avLst/>
            </a:prstGeom>
            <a:solidFill>
              <a:schemeClr val="accent1"/>
            </a:solidFill>
            <a:ln>
              <a:solidFill>
                <a:srgbClr val="0070C0"/>
              </a:solid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CA" sz="1600" b="0"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endParaRPr>
            </a:p>
          </p:txBody>
        </p:sp>
        <p:pic>
          <p:nvPicPr>
            <p:cNvPr id="6" name="glob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6271" y="1162758"/>
              <a:ext cx="607329" cy="607329"/>
            </a:xfrm>
            <a:prstGeom prst="rect">
              <a:avLst/>
            </a:prstGeom>
          </p:spPr>
        </p:pic>
        <p:sp>
          <p:nvSpPr>
            <p:cNvPr id="7" name="small blue oval"/>
            <p:cNvSpPr>
              <a:spLocks noChangeArrowheads="1"/>
            </p:cNvSpPr>
            <p:nvPr/>
          </p:nvSpPr>
          <p:spPr bwMode="auto">
            <a:xfrm>
              <a:off x="6352091" y="1624307"/>
              <a:ext cx="2396264" cy="1616582"/>
            </a:xfrm>
            <a:prstGeom prst="ellipse">
              <a:avLst/>
            </a:prstGeom>
            <a:solidFill>
              <a:schemeClr val="accent1"/>
            </a:solidFill>
            <a:ln>
              <a:solidFill>
                <a:srgbClr val="0070C0"/>
              </a:solid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CA" sz="1600" b="0"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endParaRPr>
            </a:p>
          </p:txBody>
        </p:sp>
        <p:pic>
          <p:nvPicPr>
            <p:cNvPr id="8" name="users"/>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734412" y="955191"/>
              <a:ext cx="850171" cy="1127981"/>
            </a:xfrm>
            <a:prstGeom prst="rect">
              <a:avLst/>
            </a:prstGeom>
            <a:noFill/>
            <a:extLst>
              <a:ext uri="{909E8E84-426E-40DD-AFC4-6F175D3DCCD1}">
                <a14:hiddenFill xmlns:a14="http://schemas.microsoft.com/office/drawing/2010/main">
                  <a:solidFill>
                    <a:srgbClr val="FFFFFF"/>
                  </a:solidFill>
                </a14:hiddenFill>
              </a:ext>
            </a:extLst>
          </p:spPr>
        </p:pic>
        <p:pic>
          <p:nvPicPr>
            <p:cNvPr id="9" name="work stati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25854" y="1227921"/>
              <a:ext cx="626505" cy="707281"/>
            </a:xfrm>
            <a:prstGeom prst="rect">
              <a:avLst/>
            </a:prstGeom>
          </p:spPr>
        </p:pic>
        <p:pic>
          <p:nvPicPr>
            <p:cNvPr id="10" name="glob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9594" y="1579167"/>
              <a:ext cx="607329" cy="607329"/>
            </a:xfrm>
            <a:prstGeom prst="rect">
              <a:avLst/>
            </a:prstGeom>
          </p:spPr>
        </p:pic>
        <p:pic>
          <p:nvPicPr>
            <p:cNvPr id="11" name="Users"/>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187735" y="1371600"/>
              <a:ext cx="850171" cy="1127981"/>
            </a:xfrm>
            <a:prstGeom prst="rect">
              <a:avLst/>
            </a:prstGeom>
            <a:noFill/>
            <a:extLst>
              <a:ext uri="{909E8E84-426E-40DD-AFC4-6F175D3DCCD1}">
                <a14:hiddenFill xmlns:a14="http://schemas.microsoft.com/office/drawing/2010/main">
                  <a:solidFill>
                    <a:srgbClr val="FFFFFF"/>
                  </a:solidFill>
                </a14:hiddenFill>
              </a:ext>
            </a:extLst>
          </p:spPr>
        </p:pic>
        <p:pic>
          <p:nvPicPr>
            <p:cNvPr id="12" name="work stati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68548" y="1762400"/>
              <a:ext cx="499580" cy="563991"/>
            </a:xfrm>
            <a:prstGeom prst="rect">
              <a:avLst/>
            </a:prstGeom>
          </p:spPr>
        </p:pic>
        <p:sp>
          <p:nvSpPr>
            <p:cNvPr id="13" name="&quot;sales&quot;"/>
            <p:cNvSpPr txBox="1"/>
            <p:nvPr/>
          </p:nvSpPr>
          <p:spPr>
            <a:xfrm>
              <a:off x="4077744" y="2057400"/>
              <a:ext cx="1792825" cy="7017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110000"/>
                </a:lnSpc>
              </a:pPr>
              <a:r>
                <a:rPr lang="en-US" b="0" dirty="0" smtClean="0">
                  <a:latin typeface="Segoe UI" pitchFamily="34" charset="0"/>
                  <a:ea typeface="Segoe UI" pitchFamily="34" charset="0"/>
                  <a:cs typeface="Segoe UI" pitchFamily="34" charset="0"/>
                </a:rPr>
                <a:t>Sales</a:t>
              </a:r>
            </a:p>
            <a:p>
              <a:pPr algn="ctr">
                <a:lnSpc>
                  <a:spcPct val="110000"/>
                </a:lnSpc>
              </a:pPr>
              <a:r>
                <a:rPr lang="en-US" b="0" dirty="0" smtClean="0">
                  <a:latin typeface="Segoe UI" pitchFamily="34" charset="0"/>
                  <a:ea typeface="Segoe UI" pitchFamily="34" charset="0"/>
                  <a:cs typeface="Segoe UI" pitchFamily="34" charset="0"/>
                </a:rPr>
                <a:t>(Global group)</a:t>
              </a:r>
              <a:endParaRPr lang="en-US" b="0" dirty="0">
                <a:latin typeface="Segoe UI" pitchFamily="34" charset="0"/>
                <a:ea typeface="Segoe UI" pitchFamily="34" charset="0"/>
                <a:cs typeface="Segoe UI" pitchFamily="34" charset="0"/>
              </a:endParaRPr>
            </a:p>
          </p:txBody>
        </p:sp>
        <p:sp>
          <p:nvSpPr>
            <p:cNvPr id="14" name="&quot;Auditors&quot;"/>
            <p:cNvSpPr txBox="1"/>
            <p:nvPr/>
          </p:nvSpPr>
          <p:spPr>
            <a:xfrm>
              <a:off x="6703434" y="2438400"/>
              <a:ext cx="1792825" cy="7017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110000"/>
                </a:lnSpc>
              </a:pPr>
              <a:r>
                <a:rPr lang="en-US" b="0" dirty="0" smtClean="0">
                  <a:latin typeface="Segoe UI" pitchFamily="34" charset="0"/>
                  <a:ea typeface="Segoe UI" pitchFamily="34" charset="0"/>
                  <a:cs typeface="Segoe UI" pitchFamily="34" charset="0"/>
                </a:rPr>
                <a:t>Auditors</a:t>
              </a:r>
            </a:p>
            <a:p>
              <a:pPr algn="ctr">
                <a:lnSpc>
                  <a:spcPct val="110000"/>
                </a:lnSpc>
              </a:pPr>
              <a:r>
                <a:rPr lang="en-US" b="0" dirty="0" smtClean="0">
                  <a:latin typeface="Segoe UI" pitchFamily="34" charset="0"/>
                  <a:ea typeface="Segoe UI" pitchFamily="34" charset="0"/>
                  <a:cs typeface="Segoe UI" pitchFamily="34" charset="0"/>
                </a:rPr>
                <a:t>(Global group)</a:t>
              </a:r>
              <a:endParaRPr lang="en-US" b="0" dirty="0">
                <a:latin typeface="Segoe UI" pitchFamily="34" charset="0"/>
                <a:ea typeface="Segoe UI" pitchFamily="34" charset="0"/>
                <a:cs typeface="Segoe UI" pitchFamily="34" charset="0"/>
              </a:endParaRPr>
            </a:p>
          </p:txBody>
        </p:sp>
      </p:grpSp>
      <p:grpSp>
        <p:nvGrpSpPr>
          <p:cNvPr id="15" name="Group 14"/>
          <p:cNvGrpSpPr/>
          <p:nvPr/>
        </p:nvGrpSpPr>
        <p:grpSpPr>
          <a:xfrm>
            <a:off x="228257" y="2113911"/>
            <a:ext cx="3730484" cy="1390568"/>
            <a:chOff x="228600" y="2981217"/>
            <a:chExt cx="3730484" cy="1390568"/>
          </a:xfrm>
        </p:grpSpPr>
        <p:sp>
          <p:nvSpPr>
            <p:cNvPr id="16" name="TextBox 13"/>
            <p:cNvSpPr txBox="1"/>
            <p:nvPr/>
          </p:nvSpPr>
          <p:spPr>
            <a:xfrm>
              <a:off x="526223" y="2981217"/>
              <a:ext cx="3432861" cy="1390568"/>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Global groups</a:t>
              </a:r>
            </a:p>
            <a:p>
              <a:r>
                <a:rPr lang="en-US" sz="2200" b="0" dirty="0" smtClean="0">
                  <a:latin typeface="Segoe UI" pitchFamily="34" charset="0"/>
                  <a:ea typeface="Segoe UI" pitchFamily="34" charset="0"/>
                  <a:cs typeface="Segoe UI" pitchFamily="34" charset="0"/>
                </a:rPr>
                <a:t>Which collect members based on members’ roles,</a:t>
              </a:r>
            </a:p>
            <a:p>
              <a:r>
                <a:rPr lang="en-US" sz="2200" b="0" dirty="0">
                  <a:latin typeface="Segoe UI" pitchFamily="34" charset="0"/>
                  <a:ea typeface="Segoe UI" pitchFamily="34" charset="0"/>
                  <a:cs typeface="Segoe UI" pitchFamily="34" charset="0"/>
                </a:rPr>
                <a:t>which are members of</a:t>
              </a:r>
              <a:endParaRPr lang="en-US" sz="2200" b="0" dirty="0" smtClean="0">
                <a:latin typeface="Segoe UI" pitchFamily="34" charset="0"/>
                <a:ea typeface="Segoe UI" pitchFamily="34" charset="0"/>
                <a:cs typeface="Segoe UI" pitchFamily="34" charset="0"/>
              </a:endParaRPr>
            </a:p>
          </p:txBody>
        </p:sp>
        <p:sp>
          <p:nvSpPr>
            <p:cNvPr id="17" name="TextBox 14"/>
            <p:cNvSpPr txBox="1"/>
            <p:nvPr/>
          </p:nvSpPr>
          <p:spPr>
            <a:xfrm>
              <a:off x="228600" y="2983728"/>
              <a:ext cx="609600" cy="338554"/>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latin typeface="Segoe UI" pitchFamily="34" charset="0"/>
                  <a:ea typeface="Segoe UI" pitchFamily="34" charset="0"/>
                  <a:cs typeface="Segoe UI" pitchFamily="34" charset="0"/>
                </a:rPr>
                <a:t>G</a:t>
              </a:r>
              <a:endParaRPr lang="en-US" sz="2200" b="0" dirty="0" smtClean="0">
                <a:latin typeface="Segoe UI" pitchFamily="34" charset="0"/>
                <a:ea typeface="Segoe UI" pitchFamily="34" charset="0"/>
                <a:cs typeface="Segoe UI" pitchFamily="34" charset="0"/>
              </a:endParaRPr>
            </a:p>
          </p:txBody>
        </p:sp>
      </p:grpSp>
      <p:grpSp>
        <p:nvGrpSpPr>
          <p:cNvPr id="18" name="Group 17"/>
          <p:cNvGrpSpPr/>
          <p:nvPr/>
        </p:nvGrpSpPr>
        <p:grpSpPr>
          <a:xfrm>
            <a:off x="311382" y="950111"/>
            <a:ext cx="3253015" cy="1031444"/>
            <a:chOff x="228257" y="1277209"/>
            <a:chExt cx="2673211" cy="985187"/>
          </a:xfrm>
        </p:grpSpPr>
        <p:sp>
          <p:nvSpPr>
            <p:cNvPr id="19" name="TextBox 16"/>
            <p:cNvSpPr txBox="1"/>
            <p:nvPr/>
          </p:nvSpPr>
          <p:spPr>
            <a:xfrm>
              <a:off x="396761" y="1292282"/>
              <a:ext cx="2504707" cy="970114"/>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Identities</a:t>
              </a:r>
            </a:p>
            <a:p>
              <a:r>
                <a:rPr lang="en-US" sz="2200" b="0" dirty="0" smtClean="0">
                  <a:latin typeface="Segoe UI" pitchFamily="34" charset="0"/>
                  <a:ea typeface="Segoe UI" pitchFamily="34" charset="0"/>
                  <a:cs typeface="Segoe UI" pitchFamily="34" charset="0"/>
                </a:rPr>
                <a:t>Users or computers,</a:t>
              </a:r>
            </a:p>
            <a:p>
              <a:r>
                <a:rPr lang="en-US" sz="2200" b="0" dirty="0">
                  <a:latin typeface="Segoe UI" pitchFamily="34" charset="0"/>
                  <a:ea typeface="Segoe UI" pitchFamily="34" charset="0"/>
                  <a:cs typeface="Segoe UI" pitchFamily="34" charset="0"/>
                </a:rPr>
                <a:t>which are members </a:t>
              </a:r>
              <a:r>
                <a:rPr lang="en-US" sz="2200" b="0" dirty="0" smtClean="0">
                  <a:latin typeface="Segoe UI" pitchFamily="34" charset="0"/>
                  <a:ea typeface="Segoe UI" pitchFamily="34" charset="0"/>
                  <a:cs typeface="Segoe UI" pitchFamily="34" charset="0"/>
                </a:rPr>
                <a:t>of</a:t>
              </a:r>
              <a:endParaRPr lang="en-US" sz="2200" b="0" dirty="0">
                <a:latin typeface="Segoe UI" pitchFamily="34" charset="0"/>
                <a:ea typeface="Segoe UI" pitchFamily="34" charset="0"/>
                <a:cs typeface="Segoe UI" pitchFamily="34" charset="0"/>
              </a:endParaRPr>
            </a:p>
          </p:txBody>
        </p:sp>
        <p:sp>
          <p:nvSpPr>
            <p:cNvPr id="20" name="TextBox 17"/>
            <p:cNvSpPr txBox="1"/>
            <p:nvPr/>
          </p:nvSpPr>
          <p:spPr>
            <a:xfrm>
              <a:off x="228257" y="1277209"/>
              <a:ext cx="599454" cy="323371"/>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latin typeface="Segoe UI" pitchFamily="34" charset="0"/>
                  <a:ea typeface="Segoe UI" pitchFamily="34" charset="0"/>
                  <a:cs typeface="Segoe UI" pitchFamily="34" charset="0"/>
                </a:rPr>
                <a:t>I</a:t>
              </a:r>
              <a:endParaRPr lang="en-US" sz="2200" b="0" dirty="0" smtClean="0">
                <a:latin typeface="Segoe UI" pitchFamily="34" charset="0"/>
                <a:ea typeface="Segoe UI" pitchFamily="34" charset="0"/>
                <a:cs typeface="Segoe UI" pitchFamily="34" charset="0"/>
              </a:endParaRPr>
            </a:p>
          </p:txBody>
        </p:sp>
      </p:grpSp>
      <p:pic>
        <p:nvPicPr>
          <p:cNvPr id="21" name="play butt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7868" y="618942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5256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550d516f-784e-4b6e-b5f6-29f3623091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Module Overview</a:t>
            </a:r>
            <a:endParaRPr lang="en-CA" dirty="0"/>
          </a:p>
        </p:txBody>
      </p:sp>
      <p:sp>
        <p:nvSpPr>
          <p:cNvPr id="3" name="Text Placeholder 2"/>
          <p:cNvSpPr>
            <a:spLocks noGrp="1"/>
          </p:cNvSpPr>
          <p:nvPr>
            <p:ph type="body" idx="1"/>
          </p:nvPr>
        </p:nvSpPr>
        <p:spPr/>
        <p:txBody>
          <a:bodyPr/>
          <a:lstStyle/>
          <a:p>
            <a:r>
              <a:rPr lang="en-CA" dirty="0" smtClean="0"/>
              <a:t>Managing User Accounts
Managing Groups
Managing Computer Accounts
Delegating Administration</a:t>
            </a:r>
            <a:endParaRPr lang="en-CA" dirty="0"/>
          </a:p>
        </p:txBody>
      </p:sp>
    </p:spTree>
    <p:extLst>
      <p:ext uri="{BB962C8B-B14F-4D97-AF65-F5344CB8AC3E}">
        <p14:creationId xmlns:p14="http://schemas.microsoft.com/office/powerpoint/2010/main" val="453908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3fc9ce0f-4346-4631-ac9c-4abe3609b9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Implementing Group Management</a:t>
            </a:r>
            <a:endParaRPr lang="en-CA" dirty="0"/>
          </a:p>
        </p:txBody>
      </p:sp>
      <p:grpSp>
        <p:nvGrpSpPr>
          <p:cNvPr id="4" name="alt text here, Group 25" descr="A large circle surrounds both of the global groups. The combined entity is labeled ACL_Sales_Read (domain local group)."/>
          <p:cNvGrpSpPr/>
          <p:nvPr/>
        </p:nvGrpSpPr>
        <p:grpSpPr>
          <a:xfrm>
            <a:off x="3752312" y="955191"/>
            <a:ext cx="5120153" cy="3024012"/>
            <a:chOff x="3752312" y="955191"/>
            <a:chExt cx="5120153" cy="3024012"/>
          </a:xfrm>
        </p:grpSpPr>
        <p:sp>
          <p:nvSpPr>
            <p:cNvPr id="5" name="big grey oval"/>
            <p:cNvSpPr/>
            <p:nvPr/>
          </p:nvSpPr>
          <p:spPr bwMode="auto">
            <a:xfrm>
              <a:off x="3845225" y="1238326"/>
              <a:ext cx="5027240" cy="2740877"/>
            </a:xfrm>
            <a:prstGeom prst="ellipse">
              <a:avLst/>
            </a:prstGeom>
            <a:solidFill>
              <a:schemeClr val="bg2">
                <a:lumMod val="40000"/>
                <a:lumOff val="60000"/>
              </a:schemeClr>
            </a:solidFill>
            <a:ln w="41275">
              <a:solidFill>
                <a:schemeClr val="bg2">
                  <a:lumMod val="40000"/>
                  <a:lumOff val="60000"/>
                </a:schemeClr>
              </a:solidFill>
              <a:headEnd type="none" w="med" len="med"/>
              <a:tailEnd type="none" w="med" len="med"/>
            </a:ln>
            <a:effectLst/>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6" name="&quot;ACL Sales Read&quot;"/>
            <p:cNvSpPr txBox="1"/>
            <p:nvPr/>
          </p:nvSpPr>
          <p:spPr>
            <a:xfrm>
              <a:off x="4764398" y="3363650"/>
              <a:ext cx="3175385" cy="615553"/>
            </a:xfrm>
            <a:prstGeom prst="rect">
              <a:avLst/>
            </a:prstGeom>
            <a:noFill/>
          </p:spPr>
          <p:txBody>
            <a:bodyPr wrap="square" t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smtClean="0">
                  <a:latin typeface="Segoe UI" pitchFamily="34" charset="0"/>
                  <a:ea typeface="Segoe UI" pitchFamily="34" charset="0"/>
                  <a:cs typeface="Segoe UI" pitchFamily="34" charset="0"/>
                </a:rPr>
                <a:t>ACL_Sales_Read</a:t>
              </a:r>
              <a:br>
                <a:rPr lang="en-US" sz="2000" b="0" dirty="0" smtClean="0">
                  <a:latin typeface="Segoe UI" pitchFamily="34" charset="0"/>
                  <a:ea typeface="Segoe UI" pitchFamily="34" charset="0"/>
                  <a:cs typeface="Segoe UI" pitchFamily="34" charset="0"/>
                </a:rPr>
              </a:br>
              <a:r>
                <a:rPr lang="en-US" sz="2000" b="0" dirty="0" smtClean="0">
                  <a:latin typeface="Segoe UI" pitchFamily="34" charset="0"/>
                  <a:ea typeface="Segoe UI" pitchFamily="34" charset="0"/>
                  <a:cs typeface="Segoe UI" pitchFamily="34" charset="0"/>
                </a:rPr>
                <a:t>(Domain-local group)</a:t>
              </a:r>
              <a:endParaRPr lang="en-US" sz="2000" b="0" dirty="0">
                <a:latin typeface="Segoe UI" pitchFamily="34" charset="0"/>
                <a:ea typeface="Segoe UI" pitchFamily="34" charset="0"/>
                <a:cs typeface="Segoe UI" pitchFamily="34" charset="0"/>
              </a:endParaRPr>
            </a:p>
          </p:txBody>
        </p:sp>
        <p:grpSp>
          <p:nvGrpSpPr>
            <p:cNvPr id="7" name="Group 6"/>
            <p:cNvGrpSpPr/>
            <p:nvPr/>
          </p:nvGrpSpPr>
          <p:grpSpPr>
            <a:xfrm>
              <a:off x="3752312" y="955191"/>
              <a:ext cx="4996043" cy="2285698"/>
              <a:chOff x="3752312" y="955191"/>
              <a:chExt cx="4996043" cy="2285698"/>
            </a:xfrm>
          </p:grpSpPr>
          <p:sp>
            <p:nvSpPr>
              <p:cNvPr id="8" name="small blue oval"/>
              <p:cNvSpPr>
                <a:spLocks noChangeArrowheads="1"/>
              </p:cNvSpPr>
              <p:nvPr/>
            </p:nvSpPr>
            <p:spPr bwMode="auto">
              <a:xfrm>
                <a:off x="3752312" y="1227921"/>
                <a:ext cx="2396264" cy="1662809"/>
              </a:xfrm>
              <a:prstGeom prst="ellipse">
                <a:avLst/>
              </a:prstGeom>
              <a:solidFill>
                <a:schemeClr val="accent1"/>
              </a:solidFill>
              <a:ln>
                <a:solidFill>
                  <a:srgbClr val="0070C0"/>
                </a:solid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CA" sz="1600" b="0"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endParaRPr>
              </a:p>
            </p:txBody>
          </p:sp>
          <p:pic>
            <p:nvPicPr>
              <p:cNvPr id="9" name="glob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6271" y="1162758"/>
                <a:ext cx="607329" cy="607329"/>
              </a:xfrm>
              <a:prstGeom prst="rect">
                <a:avLst/>
              </a:prstGeom>
            </p:spPr>
          </p:pic>
          <p:pic>
            <p:nvPicPr>
              <p:cNvPr id="10" name="users"/>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734412" y="955191"/>
                <a:ext cx="850171" cy="1127981"/>
              </a:xfrm>
              <a:prstGeom prst="rect">
                <a:avLst/>
              </a:prstGeom>
              <a:noFill/>
              <a:extLst>
                <a:ext uri="{909E8E84-426E-40DD-AFC4-6F175D3DCCD1}">
                  <a14:hiddenFill xmlns:a14="http://schemas.microsoft.com/office/drawing/2010/main">
                    <a:solidFill>
                      <a:srgbClr val="FFFFFF"/>
                    </a:solidFill>
                  </a14:hiddenFill>
                </a:ext>
              </a:extLst>
            </p:spPr>
          </p:pic>
          <p:pic>
            <p:nvPicPr>
              <p:cNvPr id="11" name="work stati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25854" y="1227921"/>
                <a:ext cx="626505" cy="707281"/>
              </a:xfrm>
              <a:prstGeom prst="rect">
                <a:avLst/>
              </a:prstGeom>
            </p:spPr>
          </p:pic>
          <p:sp>
            <p:nvSpPr>
              <p:cNvPr id="12" name="&quot;sales&quot;"/>
              <p:cNvSpPr txBox="1"/>
              <p:nvPr/>
            </p:nvSpPr>
            <p:spPr>
              <a:xfrm>
                <a:off x="4077744" y="2057400"/>
                <a:ext cx="1792825" cy="7017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110000"/>
                  </a:lnSpc>
                </a:pPr>
                <a:r>
                  <a:rPr lang="en-US" b="0" dirty="0" smtClean="0">
                    <a:latin typeface="Segoe UI" pitchFamily="34" charset="0"/>
                    <a:ea typeface="Segoe UI" pitchFamily="34" charset="0"/>
                    <a:cs typeface="Segoe UI" pitchFamily="34" charset="0"/>
                  </a:rPr>
                  <a:t>Sales</a:t>
                </a:r>
              </a:p>
              <a:p>
                <a:pPr algn="ctr">
                  <a:lnSpc>
                    <a:spcPct val="110000"/>
                  </a:lnSpc>
                </a:pPr>
                <a:r>
                  <a:rPr lang="en-US" b="0" dirty="0" smtClean="0">
                    <a:latin typeface="Segoe UI" pitchFamily="34" charset="0"/>
                    <a:ea typeface="Segoe UI" pitchFamily="34" charset="0"/>
                    <a:cs typeface="Segoe UI" pitchFamily="34" charset="0"/>
                  </a:rPr>
                  <a:t>(Global group)</a:t>
                </a:r>
                <a:endParaRPr lang="en-US" b="0" dirty="0">
                  <a:latin typeface="Segoe UI" pitchFamily="34" charset="0"/>
                  <a:ea typeface="Segoe UI" pitchFamily="34" charset="0"/>
                  <a:cs typeface="Segoe UI" pitchFamily="34" charset="0"/>
                </a:endParaRPr>
              </a:p>
            </p:txBody>
          </p:sp>
          <p:sp>
            <p:nvSpPr>
              <p:cNvPr id="13" name="small blue oval"/>
              <p:cNvSpPr>
                <a:spLocks noChangeArrowheads="1"/>
              </p:cNvSpPr>
              <p:nvPr/>
            </p:nvSpPr>
            <p:spPr bwMode="auto">
              <a:xfrm>
                <a:off x="6352091" y="1624307"/>
                <a:ext cx="2396264" cy="1616582"/>
              </a:xfrm>
              <a:prstGeom prst="ellipse">
                <a:avLst/>
              </a:prstGeom>
              <a:solidFill>
                <a:schemeClr val="accent1"/>
              </a:solidFill>
              <a:ln>
                <a:solidFill>
                  <a:srgbClr val="0070C0"/>
                </a:solid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CA" sz="1600" b="0"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endParaRPr>
              </a:p>
            </p:txBody>
          </p:sp>
          <p:pic>
            <p:nvPicPr>
              <p:cNvPr id="14" name="glob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9594" y="1579167"/>
                <a:ext cx="607329" cy="607329"/>
              </a:xfrm>
              <a:prstGeom prst="rect">
                <a:avLst/>
              </a:prstGeom>
            </p:spPr>
          </p:pic>
          <p:pic>
            <p:nvPicPr>
              <p:cNvPr id="15" name="Users"/>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187735" y="1371600"/>
                <a:ext cx="850171" cy="1127981"/>
              </a:xfrm>
              <a:prstGeom prst="rect">
                <a:avLst/>
              </a:prstGeom>
              <a:noFill/>
              <a:extLst>
                <a:ext uri="{909E8E84-426E-40DD-AFC4-6F175D3DCCD1}">
                  <a14:hiddenFill xmlns:a14="http://schemas.microsoft.com/office/drawing/2010/main">
                    <a:solidFill>
                      <a:srgbClr val="FFFFFF"/>
                    </a:solidFill>
                  </a14:hiddenFill>
                </a:ext>
              </a:extLst>
            </p:spPr>
          </p:pic>
          <p:pic>
            <p:nvPicPr>
              <p:cNvPr id="16" name="work stati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68548" y="1762400"/>
                <a:ext cx="499580" cy="563991"/>
              </a:xfrm>
              <a:prstGeom prst="rect">
                <a:avLst/>
              </a:prstGeom>
            </p:spPr>
          </p:pic>
          <p:sp>
            <p:nvSpPr>
              <p:cNvPr id="17" name="&quot;Auditors&quot;"/>
              <p:cNvSpPr txBox="1"/>
              <p:nvPr/>
            </p:nvSpPr>
            <p:spPr>
              <a:xfrm>
                <a:off x="6703434" y="2438400"/>
                <a:ext cx="1792825" cy="7017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110000"/>
                  </a:lnSpc>
                </a:pPr>
                <a:r>
                  <a:rPr lang="en-US" b="0" dirty="0" smtClean="0">
                    <a:latin typeface="Segoe UI" pitchFamily="34" charset="0"/>
                    <a:ea typeface="Segoe UI" pitchFamily="34" charset="0"/>
                    <a:cs typeface="Segoe UI" pitchFamily="34" charset="0"/>
                  </a:rPr>
                  <a:t>Auditors</a:t>
                </a:r>
              </a:p>
              <a:p>
                <a:pPr algn="ctr">
                  <a:lnSpc>
                    <a:spcPct val="110000"/>
                  </a:lnSpc>
                </a:pPr>
                <a:r>
                  <a:rPr lang="en-US" b="0" dirty="0" smtClean="0">
                    <a:latin typeface="Segoe UI" pitchFamily="34" charset="0"/>
                    <a:ea typeface="Segoe UI" pitchFamily="34" charset="0"/>
                    <a:cs typeface="Segoe UI" pitchFamily="34" charset="0"/>
                  </a:rPr>
                  <a:t>(Global group)</a:t>
                </a:r>
                <a:endParaRPr lang="en-US" b="0" dirty="0">
                  <a:latin typeface="Segoe UI" pitchFamily="34" charset="0"/>
                  <a:ea typeface="Segoe UI" pitchFamily="34" charset="0"/>
                  <a:cs typeface="Segoe UI" pitchFamily="34" charset="0"/>
                </a:endParaRPr>
              </a:p>
            </p:txBody>
          </p:sp>
        </p:grpSp>
      </p:grpSp>
      <p:grpSp>
        <p:nvGrpSpPr>
          <p:cNvPr id="18" name="Group 17"/>
          <p:cNvGrpSpPr/>
          <p:nvPr/>
        </p:nvGrpSpPr>
        <p:grpSpPr>
          <a:xfrm>
            <a:off x="137774" y="3692605"/>
            <a:ext cx="4093173" cy="1354217"/>
            <a:chOff x="228600" y="3917422"/>
            <a:chExt cx="4093173" cy="1551324"/>
          </a:xfrm>
        </p:grpSpPr>
        <p:sp>
          <p:nvSpPr>
            <p:cNvPr id="19" name="TextBox 16"/>
            <p:cNvSpPr txBox="1"/>
            <p:nvPr/>
          </p:nvSpPr>
          <p:spPr>
            <a:xfrm>
              <a:off x="606140" y="3917422"/>
              <a:ext cx="3715633" cy="1551324"/>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Domain-local groups</a:t>
              </a:r>
            </a:p>
            <a:p>
              <a:r>
                <a:rPr lang="en-US" sz="2200" b="0" dirty="0" smtClean="0">
                  <a:latin typeface="Segoe UI" pitchFamily="34" charset="0"/>
                  <a:ea typeface="Segoe UI" pitchFamily="34" charset="0"/>
                  <a:cs typeface="Segoe UI" pitchFamily="34" charset="0"/>
                </a:rPr>
                <a:t>Which provide management </a:t>
              </a:r>
            </a:p>
            <a:p>
              <a:r>
                <a:rPr lang="en-US" sz="2200" b="0" dirty="0" smtClean="0">
                  <a:latin typeface="Segoe UI" pitchFamily="34" charset="0"/>
                  <a:ea typeface="Segoe UI" pitchFamily="34" charset="0"/>
                  <a:cs typeface="Segoe UI" pitchFamily="34" charset="0"/>
                </a:rPr>
                <a:t>such as resource access,</a:t>
              </a:r>
            </a:p>
            <a:p>
              <a:r>
                <a:rPr lang="en-US" sz="2200" b="0" dirty="0">
                  <a:latin typeface="Segoe UI" pitchFamily="34" charset="0"/>
                  <a:ea typeface="Segoe UI" pitchFamily="34" charset="0"/>
                  <a:cs typeface="Segoe UI" pitchFamily="34" charset="0"/>
                </a:rPr>
                <a:t>which are </a:t>
              </a:r>
              <a:endParaRPr lang="en-US" sz="2200" b="0" dirty="0" smtClean="0">
                <a:latin typeface="Segoe UI" pitchFamily="34" charset="0"/>
                <a:ea typeface="Segoe UI" pitchFamily="34" charset="0"/>
                <a:cs typeface="Segoe UI" pitchFamily="34" charset="0"/>
              </a:endParaRPr>
            </a:p>
          </p:txBody>
        </p:sp>
        <p:sp>
          <p:nvSpPr>
            <p:cNvPr id="20" name="TextBox 17"/>
            <p:cNvSpPr txBox="1"/>
            <p:nvPr/>
          </p:nvSpPr>
          <p:spPr>
            <a:xfrm>
              <a:off x="228600" y="3917422"/>
              <a:ext cx="609600" cy="387831"/>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DL</a:t>
              </a:r>
            </a:p>
          </p:txBody>
        </p:sp>
      </p:grpSp>
      <p:grpSp>
        <p:nvGrpSpPr>
          <p:cNvPr id="21" name="Group 20"/>
          <p:cNvGrpSpPr/>
          <p:nvPr/>
        </p:nvGrpSpPr>
        <p:grpSpPr>
          <a:xfrm>
            <a:off x="228257" y="2115830"/>
            <a:ext cx="3738873" cy="1404978"/>
            <a:chOff x="228600" y="2983728"/>
            <a:chExt cx="3738873" cy="1404978"/>
          </a:xfrm>
        </p:grpSpPr>
        <p:sp>
          <p:nvSpPr>
            <p:cNvPr id="22" name="TextBox 19"/>
            <p:cNvSpPr txBox="1"/>
            <p:nvPr/>
          </p:nvSpPr>
          <p:spPr>
            <a:xfrm>
              <a:off x="534612" y="2998138"/>
              <a:ext cx="3432861" cy="1390568"/>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Global groups</a:t>
              </a:r>
            </a:p>
            <a:p>
              <a:r>
                <a:rPr lang="en-US" sz="2200" b="0" dirty="0" smtClean="0">
                  <a:latin typeface="Segoe UI" pitchFamily="34" charset="0"/>
                  <a:ea typeface="Segoe UI" pitchFamily="34" charset="0"/>
                  <a:cs typeface="Segoe UI" pitchFamily="34" charset="0"/>
                </a:rPr>
                <a:t>Which collect members based on members’ roles,</a:t>
              </a:r>
            </a:p>
            <a:p>
              <a:r>
                <a:rPr lang="en-US" sz="2200" b="0" dirty="0">
                  <a:latin typeface="Segoe UI" pitchFamily="34" charset="0"/>
                  <a:ea typeface="Segoe UI" pitchFamily="34" charset="0"/>
                  <a:cs typeface="Segoe UI" pitchFamily="34" charset="0"/>
                </a:rPr>
                <a:t>which are members of</a:t>
              </a:r>
              <a:endParaRPr lang="en-US" sz="2200" b="0" dirty="0" smtClean="0">
                <a:latin typeface="Segoe UI" pitchFamily="34" charset="0"/>
                <a:ea typeface="Segoe UI" pitchFamily="34" charset="0"/>
                <a:cs typeface="Segoe UI" pitchFamily="34" charset="0"/>
              </a:endParaRPr>
            </a:p>
          </p:txBody>
        </p:sp>
        <p:sp>
          <p:nvSpPr>
            <p:cNvPr id="23" name="TextBox 20"/>
            <p:cNvSpPr txBox="1"/>
            <p:nvPr/>
          </p:nvSpPr>
          <p:spPr>
            <a:xfrm>
              <a:off x="228600" y="2983728"/>
              <a:ext cx="609600" cy="338554"/>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latin typeface="Segoe UI" pitchFamily="34" charset="0"/>
                  <a:ea typeface="Segoe UI" pitchFamily="34" charset="0"/>
                  <a:cs typeface="Segoe UI" pitchFamily="34" charset="0"/>
                </a:rPr>
                <a:t>G</a:t>
              </a:r>
              <a:endParaRPr lang="en-US" sz="2200" b="0" dirty="0" smtClean="0">
                <a:latin typeface="Segoe UI" pitchFamily="34" charset="0"/>
                <a:ea typeface="Segoe UI" pitchFamily="34" charset="0"/>
                <a:cs typeface="Segoe UI" pitchFamily="34" charset="0"/>
              </a:endParaRPr>
            </a:p>
          </p:txBody>
        </p:sp>
      </p:grpSp>
      <p:grpSp>
        <p:nvGrpSpPr>
          <p:cNvPr id="24" name="Group 23"/>
          <p:cNvGrpSpPr/>
          <p:nvPr/>
        </p:nvGrpSpPr>
        <p:grpSpPr>
          <a:xfrm>
            <a:off x="293574" y="950111"/>
            <a:ext cx="3271121" cy="1031444"/>
            <a:chOff x="228257" y="1277209"/>
            <a:chExt cx="2688089" cy="985187"/>
          </a:xfrm>
        </p:grpSpPr>
        <p:sp>
          <p:nvSpPr>
            <p:cNvPr id="25" name="TextBox 22"/>
            <p:cNvSpPr txBox="1"/>
            <p:nvPr/>
          </p:nvSpPr>
          <p:spPr>
            <a:xfrm>
              <a:off x="411639" y="1292282"/>
              <a:ext cx="2504707" cy="970114"/>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Identities</a:t>
              </a:r>
            </a:p>
            <a:p>
              <a:r>
                <a:rPr lang="en-US" sz="2200" b="0" dirty="0" smtClean="0">
                  <a:latin typeface="Segoe UI" pitchFamily="34" charset="0"/>
                  <a:ea typeface="Segoe UI" pitchFamily="34" charset="0"/>
                  <a:cs typeface="Segoe UI" pitchFamily="34" charset="0"/>
                </a:rPr>
                <a:t>Users or computers,</a:t>
              </a:r>
            </a:p>
            <a:p>
              <a:r>
                <a:rPr lang="en-US" sz="2200" b="0" dirty="0">
                  <a:latin typeface="Segoe UI" pitchFamily="34" charset="0"/>
                  <a:ea typeface="Segoe UI" pitchFamily="34" charset="0"/>
                  <a:cs typeface="Segoe UI" pitchFamily="34" charset="0"/>
                </a:rPr>
                <a:t>which are members </a:t>
              </a:r>
              <a:r>
                <a:rPr lang="en-US" sz="2200" b="0" dirty="0" smtClean="0">
                  <a:latin typeface="Segoe UI" pitchFamily="34" charset="0"/>
                  <a:ea typeface="Segoe UI" pitchFamily="34" charset="0"/>
                  <a:cs typeface="Segoe UI" pitchFamily="34" charset="0"/>
                </a:rPr>
                <a:t>of</a:t>
              </a:r>
              <a:endParaRPr lang="en-US" sz="2200" b="0" dirty="0">
                <a:latin typeface="Segoe UI" pitchFamily="34" charset="0"/>
                <a:ea typeface="Segoe UI" pitchFamily="34" charset="0"/>
                <a:cs typeface="Segoe UI" pitchFamily="34" charset="0"/>
              </a:endParaRPr>
            </a:p>
          </p:txBody>
        </p:sp>
        <p:sp>
          <p:nvSpPr>
            <p:cNvPr id="26" name="TextBox 23"/>
            <p:cNvSpPr txBox="1"/>
            <p:nvPr/>
          </p:nvSpPr>
          <p:spPr>
            <a:xfrm>
              <a:off x="228257" y="1277209"/>
              <a:ext cx="599454" cy="323371"/>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latin typeface="Segoe UI" pitchFamily="34" charset="0"/>
                  <a:ea typeface="Segoe UI" pitchFamily="34" charset="0"/>
                  <a:cs typeface="Segoe UI" pitchFamily="34" charset="0"/>
                </a:rPr>
                <a:t>I</a:t>
              </a:r>
              <a:endParaRPr lang="en-US" sz="2200" b="0" dirty="0" smtClean="0">
                <a:latin typeface="Segoe UI" pitchFamily="34" charset="0"/>
                <a:ea typeface="Segoe UI" pitchFamily="34" charset="0"/>
                <a:cs typeface="Segoe UI" pitchFamily="34" charset="0"/>
              </a:endParaRPr>
            </a:p>
          </p:txBody>
        </p:sp>
      </p:grpSp>
      <p:pic>
        <p:nvPicPr>
          <p:cNvPr id="27" name="play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7868" y="618942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9535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0680b91d-9681-4f22-87d8-da91dda620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Implementing Group Management</a:t>
            </a:r>
            <a:endParaRPr lang="en-CA" dirty="0"/>
          </a:p>
        </p:txBody>
      </p:sp>
      <p:grpSp>
        <p:nvGrpSpPr>
          <p:cNvPr id="4" name="alt text here, Group 33" descr="An arrow points from the domain-local group to a folder resource on a server."/>
          <p:cNvGrpSpPr/>
          <p:nvPr/>
        </p:nvGrpSpPr>
        <p:grpSpPr>
          <a:xfrm>
            <a:off x="3752312" y="955191"/>
            <a:ext cx="5120153" cy="5419968"/>
            <a:chOff x="3752312" y="955191"/>
            <a:chExt cx="5120153" cy="5419968"/>
          </a:xfrm>
        </p:grpSpPr>
        <p:grpSp>
          <p:nvGrpSpPr>
            <p:cNvPr id="5" name="Group 4"/>
            <p:cNvGrpSpPr/>
            <p:nvPr/>
          </p:nvGrpSpPr>
          <p:grpSpPr>
            <a:xfrm>
              <a:off x="3752312" y="955191"/>
              <a:ext cx="5120153" cy="3024012"/>
              <a:chOff x="3752312" y="955191"/>
              <a:chExt cx="5120153" cy="3024012"/>
            </a:xfrm>
          </p:grpSpPr>
          <p:sp>
            <p:nvSpPr>
              <p:cNvPr id="11" name="big grey oval"/>
              <p:cNvSpPr/>
              <p:nvPr/>
            </p:nvSpPr>
            <p:spPr bwMode="auto">
              <a:xfrm>
                <a:off x="3845225" y="1238326"/>
                <a:ext cx="5027240" cy="2740877"/>
              </a:xfrm>
              <a:prstGeom prst="ellipse">
                <a:avLst/>
              </a:prstGeom>
              <a:solidFill>
                <a:schemeClr val="bg2">
                  <a:lumMod val="40000"/>
                  <a:lumOff val="60000"/>
                </a:schemeClr>
              </a:solidFill>
              <a:ln w="41275">
                <a:solidFill>
                  <a:schemeClr val="bg2">
                    <a:lumMod val="40000"/>
                    <a:lumOff val="60000"/>
                  </a:schemeClr>
                </a:solidFill>
                <a:headEnd type="none" w="med" len="med"/>
                <a:tailEnd type="none" w="med" len="med"/>
              </a:ln>
              <a:effectLst/>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12" name="&quot;ACL Sales Read&quot;"/>
              <p:cNvSpPr txBox="1"/>
              <p:nvPr/>
            </p:nvSpPr>
            <p:spPr>
              <a:xfrm>
                <a:off x="4764398" y="3363650"/>
                <a:ext cx="3175385" cy="615553"/>
              </a:xfrm>
              <a:prstGeom prst="rect">
                <a:avLst/>
              </a:prstGeom>
              <a:noFill/>
            </p:spPr>
            <p:txBody>
              <a:bodyPr wrap="square" t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smtClean="0">
                    <a:latin typeface="Segoe UI" pitchFamily="34" charset="0"/>
                    <a:ea typeface="Segoe UI" pitchFamily="34" charset="0"/>
                    <a:cs typeface="Segoe UI" pitchFamily="34" charset="0"/>
                  </a:rPr>
                  <a:t>ACL_Sales_Read</a:t>
                </a:r>
                <a:br>
                  <a:rPr lang="en-US" sz="2000" b="0" dirty="0" smtClean="0">
                    <a:latin typeface="Segoe UI" pitchFamily="34" charset="0"/>
                    <a:ea typeface="Segoe UI" pitchFamily="34" charset="0"/>
                    <a:cs typeface="Segoe UI" pitchFamily="34" charset="0"/>
                  </a:rPr>
                </a:br>
                <a:r>
                  <a:rPr lang="en-US" sz="2000" b="0" dirty="0" smtClean="0">
                    <a:latin typeface="Segoe UI" pitchFamily="34" charset="0"/>
                    <a:ea typeface="Segoe UI" pitchFamily="34" charset="0"/>
                    <a:cs typeface="Segoe UI" pitchFamily="34" charset="0"/>
                  </a:rPr>
                  <a:t>(Domain-local group)</a:t>
                </a:r>
                <a:endParaRPr lang="en-US" sz="2000" b="0" dirty="0">
                  <a:latin typeface="Segoe UI" pitchFamily="34" charset="0"/>
                  <a:ea typeface="Segoe UI" pitchFamily="34" charset="0"/>
                  <a:cs typeface="Segoe UI" pitchFamily="34" charset="0"/>
                </a:endParaRPr>
              </a:p>
            </p:txBody>
          </p:sp>
          <p:grpSp>
            <p:nvGrpSpPr>
              <p:cNvPr id="13" name="Group 12"/>
              <p:cNvGrpSpPr/>
              <p:nvPr/>
            </p:nvGrpSpPr>
            <p:grpSpPr>
              <a:xfrm>
                <a:off x="3752312" y="955191"/>
                <a:ext cx="4996043" cy="2285698"/>
                <a:chOff x="3752312" y="955191"/>
                <a:chExt cx="4996043" cy="2285698"/>
              </a:xfrm>
            </p:grpSpPr>
            <p:sp>
              <p:nvSpPr>
                <p:cNvPr id="14" name="small blue oval"/>
                <p:cNvSpPr>
                  <a:spLocks noChangeArrowheads="1"/>
                </p:cNvSpPr>
                <p:nvPr/>
              </p:nvSpPr>
              <p:spPr bwMode="auto">
                <a:xfrm>
                  <a:off x="3752312" y="1227921"/>
                  <a:ext cx="2396264" cy="1662809"/>
                </a:xfrm>
                <a:prstGeom prst="ellipse">
                  <a:avLst/>
                </a:prstGeom>
                <a:solidFill>
                  <a:schemeClr val="accent1"/>
                </a:solidFill>
                <a:ln>
                  <a:solidFill>
                    <a:srgbClr val="0070C0"/>
                  </a:solid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CA" sz="1600" b="0"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endParaRPr>
                </a:p>
              </p:txBody>
            </p:sp>
            <p:pic>
              <p:nvPicPr>
                <p:cNvPr id="15" name="glob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6271" y="1162758"/>
                  <a:ext cx="607329" cy="607329"/>
                </a:xfrm>
                <a:prstGeom prst="rect">
                  <a:avLst/>
                </a:prstGeom>
              </p:spPr>
            </p:pic>
            <p:pic>
              <p:nvPicPr>
                <p:cNvPr id="16" name="users"/>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734412" y="955191"/>
                  <a:ext cx="850171" cy="1127981"/>
                </a:xfrm>
                <a:prstGeom prst="rect">
                  <a:avLst/>
                </a:prstGeom>
                <a:noFill/>
                <a:extLst>
                  <a:ext uri="{909E8E84-426E-40DD-AFC4-6F175D3DCCD1}">
                    <a14:hiddenFill xmlns:a14="http://schemas.microsoft.com/office/drawing/2010/main">
                      <a:solidFill>
                        <a:srgbClr val="FFFFFF"/>
                      </a:solidFill>
                    </a14:hiddenFill>
                  </a:ext>
                </a:extLst>
              </p:spPr>
            </p:pic>
            <p:pic>
              <p:nvPicPr>
                <p:cNvPr id="17" name="work stati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25854" y="1227921"/>
                  <a:ext cx="626505" cy="707281"/>
                </a:xfrm>
                <a:prstGeom prst="rect">
                  <a:avLst/>
                </a:prstGeom>
              </p:spPr>
            </p:pic>
            <p:sp>
              <p:nvSpPr>
                <p:cNvPr id="18" name="&quot;sales&quot;"/>
                <p:cNvSpPr txBox="1"/>
                <p:nvPr/>
              </p:nvSpPr>
              <p:spPr>
                <a:xfrm>
                  <a:off x="4077744" y="2057400"/>
                  <a:ext cx="1792825" cy="7017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110000"/>
                    </a:lnSpc>
                  </a:pPr>
                  <a:r>
                    <a:rPr lang="en-US" b="0" dirty="0" smtClean="0">
                      <a:latin typeface="Segoe UI" pitchFamily="34" charset="0"/>
                      <a:ea typeface="Segoe UI" pitchFamily="34" charset="0"/>
                      <a:cs typeface="Segoe UI" pitchFamily="34" charset="0"/>
                    </a:rPr>
                    <a:t>Sales</a:t>
                  </a:r>
                </a:p>
                <a:p>
                  <a:pPr algn="ctr">
                    <a:lnSpc>
                      <a:spcPct val="110000"/>
                    </a:lnSpc>
                  </a:pPr>
                  <a:r>
                    <a:rPr lang="en-US" b="0" dirty="0" smtClean="0">
                      <a:latin typeface="Segoe UI" pitchFamily="34" charset="0"/>
                      <a:ea typeface="Segoe UI" pitchFamily="34" charset="0"/>
                      <a:cs typeface="Segoe UI" pitchFamily="34" charset="0"/>
                    </a:rPr>
                    <a:t>(Global group)</a:t>
                  </a:r>
                  <a:endParaRPr lang="en-US" b="0" dirty="0">
                    <a:latin typeface="Segoe UI" pitchFamily="34" charset="0"/>
                    <a:ea typeface="Segoe UI" pitchFamily="34" charset="0"/>
                    <a:cs typeface="Segoe UI" pitchFamily="34" charset="0"/>
                  </a:endParaRPr>
                </a:p>
              </p:txBody>
            </p:sp>
            <p:sp>
              <p:nvSpPr>
                <p:cNvPr id="19" name="small blue oval"/>
                <p:cNvSpPr>
                  <a:spLocks noChangeArrowheads="1"/>
                </p:cNvSpPr>
                <p:nvPr/>
              </p:nvSpPr>
              <p:spPr bwMode="auto">
                <a:xfrm>
                  <a:off x="6352091" y="1624307"/>
                  <a:ext cx="2396264" cy="1616582"/>
                </a:xfrm>
                <a:prstGeom prst="ellipse">
                  <a:avLst/>
                </a:prstGeom>
                <a:solidFill>
                  <a:schemeClr val="accent1"/>
                </a:solidFill>
                <a:ln>
                  <a:solidFill>
                    <a:srgbClr val="0070C0"/>
                  </a:solid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CA" sz="1600" b="0"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endParaRPr>
                </a:p>
              </p:txBody>
            </p:sp>
            <p:pic>
              <p:nvPicPr>
                <p:cNvPr id="20" name="glob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9594" y="1579167"/>
                  <a:ext cx="607329" cy="607329"/>
                </a:xfrm>
                <a:prstGeom prst="rect">
                  <a:avLst/>
                </a:prstGeom>
              </p:spPr>
            </p:pic>
            <p:pic>
              <p:nvPicPr>
                <p:cNvPr id="21" name="Users"/>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187735" y="1371600"/>
                  <a:ext cx="850171" cy="1127981"/>
                </a:xfrm>
                <a:prstGeom prst="rect">
                  <a:avLst/>
                </a:prstGeom>
                <a:noFill/>
                <a:extLst>
                  <a:ext uri="{909E8E84-426E-40DD-AFC4-6F175D3DCCD1}">
                    <a14:hiddenFill xmlns:a14="http://schemas.microsoft.com/office/drawing/2010/main">
                      <a:solidFill>
                        <a:srgbClr val="FFFFFF"/>
                      </a:solidFill>
                    </a14:hiddenFill>
                  </a:ext>
                </a:extLst>
              </p:spPr>
            </p:pic>
            <p:pic>
              <p:nvPicPr>
                <p:cNvPr id="22" name="work stati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68548" y="1762400"/>
                  <a:ext cx="499580" cy="563991"/>
                </a:xfrm>
                <a:prstGeom prst="rect">
                  <a:avLst/>
                </a:prstGeom>
              </p:spPr>
            </p:pic>
            <p:sp>
              <p:nvSpPr>
                <p:cNvPr id="23" name="&quot;Auditors&quot;"/>
                <p:cNvSpPr txBox="1"/>
                <p:nvPr/>
              </p:nvSpPr>
              <p:spPr>
                <a:xfrm>
                  <a:off x="6703434" y="2438400"/>
                  <a:ext cx="1792825" cy="7017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110000"/>
                    </a:lnSpc>
                  </a:pPr>
                  <a:r>
                    <a:rPr lang="en-US" b="0" dirty="0" smtClean="0">
                      <a:latin typeface="Segoe UI" pitchFamily="34" charset="0"/>
                      <a:ea typeface="Segoe UI" pitchFamily="34" charset="0"/>
                      <a:cs typeface="Segoe UI" pitchFamily="34" charset="0"/>
                    </a:rPr>
                    <a:t>Auditors</a:t>
                  </a:r>
                </a:p>
                <a:p>
                  <a:pPr algn="ctr">
                    <a:lnSpc>
                      <a:spcPct val="110000"/>
                    </a:lnSpc>
                  </a:pPr>
                  <a:r>
                    <a:rPr lang="en-US" b="0" dirty="0" smtClean="0">
                      <a:latin typeface="Segoe UI" pitchFamily="34" charset="0"/>
                      <a:ea typeface="Segoe UI" pitchFamily="34" charset="0"/>
                      <a:cs typeface="Segoe UI" pitchFamily="34" charset="0"/>
                    </a:rPr>
                    <a:t>(Global group)</a:t>
                  </a:r>
                  <a:endParaRPr lang="en-US" b="0" dirty="0">
                    <a:latin typeface="Segoe UI" pitchFamily="34" charset="0"/>
                    <a:ea typeface="Segoe UI" pitchFamily="34" charset="0"/>
                    <a:cs typeface="Segoe UI" pitchFamily="34" charset="0"/>
                  </a:endParaRPr>
                </a:p>
              </p:txBody>
            </p:sp>
          </p:grpSp>
        </p:grpSp>
        <p:grpSp>
          <p:nvGrpSpPr>
            <p:cNvPr id="6" name="server, folder, lock"/>
            <p:cNvGrpSpPr/>
            <p:nvPr/>
          </p:nvGrpSpPr>
          <p:grpSpPr>
            <a:xfrm>
              <a:off x="5740152" y="4275739"/>
              <a:ext cx="1437896" cy="2099420"/>
              <a:chOff x="5740152" y="4275739"/>
              <a:chExt cx="1437896" cy="2099420"/>
            </a:xfrm>
          </p:grpSpPr>
          <p:sp>
            <p:nvSpPr>
              <p:cNvPr id="7" name="Down Arrow 6"/>
              <p:cNvSpPr/>
              <p:nvPr/>
            </p:nvSpPr>
            <p:spPr bwMode="auto">
              <a:xfrm>
                <a:off x="6034711" y="4275739"/>
                <a:ext cx="821680" cy="544994"/>
              </a:xfrm>
              <a:prstGeom prst="downArrow">
                <a:avLst/>
              </a:prstGeom>
              <a:solidFill>
                <a:schemeClr val="accent2">
                  <a:lumMod val="60000"/>
                  <a:lumOff val="40000"/>
                </a:schemeClr>
              </a:solidFill>
              <a:ln>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40152" y="5058033"/>
                <a:ext cx="618693" cy="1097189"/>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96511" y="4906490"/>
                <a:ext cx="681537" cy="915579"/>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39133" y="5499287"/>
                <a:ext cx="650187" cy="875872"/>
              </a:xfrm>
              <a:prstGeom prst="rect">
                <a:avLst/>
              </a:prstGeom>
            </p:spPr>
          </p:pic>
        </p:grpSp>
      </p:grpSp>
      <p:grpSp>
        <p:nvGrpSpPr>
          <p:cNvPr id="24" name="Group 23"/>
          <p:cNvGrpSpPr/>
          <p:nvPr/>
        </p:nvGrpSpPr>
        <p:grpSpPr>
          <a:xfrm>
            <a:off x="136284" y="3692605"/>
            <a:ext cx="4102899" cy="1354217"/>
            <a:chOff x="228600" y="3917422"/>
            <a:chExt cx="4102899" cy="1551324"/>
          </a:xfrm>
        </p:grpSpPr>
        <p:sp>
          <p:nvSpPr>
            <p:cNvPr id="25" name="TextBox 20"/>
            <p:cNvSpPr txBox="1"/>
            <p:nvPr/>
          </p:nvSpPr>
          <p:spPr>
            <a:xfrm>
              <a:off x="615866" y="3917422"/>
              <a:ext cx="3715633" cy="1551324"/>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Domain-local groups</a:t>
              </a:r>
            </a:p>
            <a:p>
              <a:r>
                <a:rPr lang="en-US" sz="2200" b="0" dirty="0" smtClean="0">
                  <a:latin typeface="Segoe UI" pitchFamily="34" charset="0"/>
                  <a:ea typeface="Segoe UI" pitchFamily="34" charset="0"/>
                  <a:cs typeface="Segoe UI" pitchFamily="34" charset="0"/>
                </a:rPr>
                <a:t>Which provide management </a:t>
              </a:r>
            </a:p>
            <a:p>
              <a:r>
                <a:rPr lang="en-US" sz="2200" b="0" dirty="0" smtClean="0">
                  <a:latin typeface="Segoe UI" pitchFamily="34" charset="0"/>
                  <a:ea typeface="Segoe UI" pitchFamily="34" charset="0"/>
                  <a:cs typeface="Segoe UI" pitchFamily="34" charset="0"/>
                </a:rPr>
                <a:t>such as resource access,</a:t>
              </a:r>
            </a:p>
            <a:p>
              <a:r>
                <a:rPr lang="en-US" sz="2200" b="0" dirty="0">
                  <a:latin typeface="Segoe UI" pitchFamily="34" charset="0"/>
                  <a:ea typeface="Segoe UI" pitchFamily="34" charset="0"/>
                  <a:cs typeface="Segoe UI" pitchFamily="34" charset="0"/>
                </a:rPr>
                <a:t>which are </a:t>
              </a:r>
              <a:endParaRPr lang="en-US" sz="2200" b="0" dirty="0" smtClean="0">
                <a:latin typeface="Segoe UI" pitchFamily="34" charset="0"/>
                <a:ea typeface="Segoe UI" pitchFamily="34" charset="0"/>
                <a:cs typeface="Segoe UI" pitchFamily="34" charset="0"/>
              </a:endParaRPr>
            </a:p>
          </p:txBody>
        </p:sp>
        <p:sp>
          <p:nvSpPr>
            <p:cNvPr id="26" name="TextBox 21"/>
            <p:cNvSpPr txBox="1"/>
            <p:nvPr/>
          </p:nvSpPr>
          <p:spPr>
            <a:xfrm>
              <a:off x="228600" y="3917422"/>
              <a:ext cx="609600" cy="387831"/>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DL</a:t>
              </a:r>
            </a:p>
          </p:txBody>
        </p:sp>
      </p:grpSp>
      <p:grpSp>
        <p:nvGrpSpPr>
          <p:cNvPr id="27" name="Group 26"/>
          <p:cNvGrpSpPr/>
          <p:nvPr/>
        </p:nvGrpSpPr>
        <p:grpSpPr>
          <a:xfrm>
            <a:off x="228257" y="2083172"/>
            <a:ext cx="3722095" cy="1421307"/>
            <a:chOff x="228600" y="2983728"/>
            <a:chExt cx="3722095" cy="1421307"/>
          </a:xfrm>
        </p:grpSpPr>
        <p:sp>
          <p:nvSpPr>
            <p:cNvPr id="28" name="TextBox 23"/>
            <p:cNvSpPr txBox="1"/>
            <p:nvPr/>
          </p:nvSpPr>
          <p:spPr>
            <a:xfrm>
              <a:off x="517834" y="3014467"/>
              <a:ext cx="3432861" cy="1390568"/>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Global groups</a:t>
              </a:r>
            </a:p>
            <a:p>
              <a:r>
                <a:rPr lang="en-US" sz="2200" b="0" dirty="0" smtClean="0">
                  <a:latin typeface="Segoe UI" pitchFamily="34" charset="0"/>
                  <a:ea typeface="Segoe UI" pitchFamily="34" charset="0"/>
                  <a:cs typeface="Segoe UI" pitchFamily="34" charset="0"/>
                </a:rPr>
                <a:t>Which collect members based on members’ roles,</a:t>
              </a:r>
            </a:p>
            <a:p>
              <a:r>
                <a:rPr lang="en-US" sz="2200" b="0" dirty="0">
                  <a:latin typeface="Segoe UI" pitchFamily="34" charset="0"/>
                  <a:ea typeface="Segoe UI" pitchFamily="34" charset="0"/>
                  <a:cs typeface="Segoe UI" pitchFamily="34" charset="0"/>
                </a:rPr>
                <a:t>which are members of</a:t>
              </a:r>
              <a:endParaRPr lang="en-US" sz="2200" b="0" dirty="0" smtClean="0">
                <a:latin typeface="Segoe UI" pitchFamily="34" charset="0"/>
                <a:ea typeface="Segoe UI" pitchFamily="34" charset="0"/>
                <a:cs typeface="Segoe UI" pitchFamily="34" charset="0"/>
              </a:endParaRPr>
            </a:p>
          </p:txBody>
        </p:sp>
        <p:sp>
          <p:nvSpPr>
            <p:cNvPr id="29" name="TextBox 24"/>
            <p:cNvSpPr txBox="1"/>
            <p:nvPr/>
          </p:nvSpPr>
          <p:spPr>
            <a:xfrm>
              <a:off x="228600" y="2983728"/>
              <a:ext cx="609600" cy="338554"/>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latin typeface="Segoe UI" pitchFamily="34" charset="0"/>
                  <a:ea typeface="Segoe UI" pitchFamily="34" charset="0"/>
                  <a:cs typeface="Segoe UI" pitchFamily="34" charset="0"/>
                </a:rPr>
                <a:t>G</a:t>
              </a:r>
              <a:endParaRPr lang="en-US" sz="2200" b="0" dirty="0" smtClean="0">
                <a:latin typeface="Segoe UI" pitchFamily="34" charset="0"/>
                <a:ea typeface="Segoe UI" pitchFamily="34" charset="0"/>
                <a:cs typeface="Segoe UI" pitchFamily="34" charset="0"/>
              </a:endParaRPr>
            </a:p>
          </p:txBody>
        </p:sp>
      </p:grpSp>
      <p:grpSp>
        <p:nvGrpSpPr>
          <p:cNvPr id="30" name="Group 29"/>
          <p:cNvGrpSpPr/>
          <p:nvPr/>
        </p:nvGrpSpPr>
        <p:grpSpPr>
          <a:xfrm>
            <a:off x="294757" y="950111"/>
            <a:ext cx="3269639" cy="1031444"/>
            <a:chOff x="228257" y="1277209"/>
            <a:chExt cx="2686872" cy="985187"/>
          </a:xfrm>
        </p:grpSpPr>
        <p:sp>
          <p:nvSpPr>
            <p:cNvPr id="31" name="TextBox 26"/>
            <p:cNvSpPr txBox="1"/>
            <p:nvPr/>
          </p:nvSpPr>
          <p:spPr>
            <a:xfrm>
              <a:off x="410422" y="1292282"/>
              <a:ext cx="2504707" cy="970114"/>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Identities</a:t>
              </a:r>
            </a:p>
            <a:p>
              <a:r>
                <a:rPr lang="en-US" sz="2200" b="0" dirty="0" smtClean="0">
                  <a:latin typeface="Segoe UI" pitchFamily="34" charset="0"/>
                  <a:ea typeface="Segoe UI" pitchFamily="34" charset="0"/>
                  <a:cs typeface="Segoe UI" pitchFamily="34" charset="0"/>
                </a:rPr>
                <a:t>Users or computers,</a:t>
              </a:r>
            </a:p>
            <a:p>
              <a:r>
                <a:rPr lang="en-US" sz="2200" b="0" dirty="0">
                  <a:latin typeface="Segoe UI" pitchFamily="34" charset="0"/>
                  <a:ea typeface="Segoe UI" pitchFamily="34" charset="0"/>
                  <a:cs typeface="Segoe UI" pitchFamily="34" charset="0"/>
                </a:rPr>
                <a:t>which are members </a:t>
              </a:r>
              <a:r>
                <a:rPr lang="en-US" sz="2200" b="0" dirty="0" smtClean="0">
                  <a:latin typeface="Segoe UI" pitchFamily="34" charset="0"/>
                  <a:ea typeface="Segoe UI" pitchFamily="34" charset="0"/>
                  <a:cs typeface="Segoe UI" pitchFamily="34" charset="0"/>
                </a:rPr>
                <a:t>of</a:t>
              </a:r>
              <a:endParaRPr lang="en-US" sz="2200" b="0" dirty="0">
                <a:latin typeface="Segoe UI" pitchFamily="34" charset="0"/>
                <a:ea typeface="Segoe UI" pitchFamily="34" charset="0"/>
                <a:cs typeface="Segoe UI" pitchFamily="34" charset="0"/>
              </a:endParaRPr>
            </a:p>
          </p:txBody>
        </p:sp>
        <p:sp>
          <p:nvSpPr>
            <p:cNvPr id="32" name="TextBox 27"/>
            <p:cNvSpPr txBox="1"/>
            <p:nvPr/>
          </p:nvSpPr>
          <p:spPr>
            <a:xfrm>
              <a:off x="228257" y="1277209"/>
              <a:ext cx="599454" cy="323371"/>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latin typeface="Segoe UI" pitchFamily="34" charset="0"/>
                  <a:ea typeface="Segoe UI" pitchFamily="34" charset="0"/>
                  <a:cs typeface="Segoe UI" pitchFamily="34" charset="0"/>
                </a:rPr>
                <a:t>I</a:t>
              </a:r>
              <a:endParaRPr lang="en-US" sz="2200" b="0" dirty="0" smtClean="0">
                <a:latin typeface="Segoe UI" pitchFamily="34" charset="0"/>
                <a:ea typeface="Segoe UI" pitchFamily="34" charset="0"/>
                <a:cs typeface="Segoe UI" pitchFamily="34" charset="0"/>
              </a:endParaRPr>
            </a:p>
          </p:txBody>
        </p:sp>
      </p:grpSp>
      <p:grpSp>
        <p:nvGrpSpPr>
          <p:cNvPr id="33" name="Assigned access to a resource"/>
          <p:cNvGrpSpPr/>
          <p:nvPr/>
        </p:nvGrpSpPr>
        <p:grpSpPr>
          <a:xfrm>
            <a:off x="221994" y="5127697"/>
            <a:ext cx="4338001" cy="338554"/>
            <a:chOff x="222337" y="5889697"/>
            <a:chExt cx="4338001" cy="338554"/>
          </a:xfrm>
        </p:grpSpPr>
        <p:sp>
          <p:nvSpPr>
            <p:cNvPr id="34" name="TextBox 29"/>
            <p:cNvSpPr txBox="1"/>
            <p:nvPr/>
          </p:nvSpPr>
          <p:spPr>
            <a:xfrm>
              <a:off x="505463" y="5889697"/>
              <a:ext cx="4054875" cy="338554"/>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Assigned access to a resource</a:t>
              </a:r>
            </a:p>
          </p:txBody>
        </p:sp>
        <p:sp>
          <p:nvSpPr>
            <p:cNvPr id="35" name="TextBox 30"/>
            <p:cNvSpPr txBox="1"/>
            <p:nvPr/>
          </p:nvSpPr>
          <p:spPr>
            <a:xfrm>
              <a:off x="222337" y="5889697"/>
              <a:ext cx="609600" cy="338554"/>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A</a:t>
              </a:r>
            </a:p>
          </p:txBody>
        </p:sp>
      </p:grpSp>
      <p:pic>
        <p:nvPicPr>
          <p:cNvPr id="36" name="play ic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57868" y="618942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864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e40bd2bc-2c5e-4de2-a300-18aab480d84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Implementing Group Management</a:t>
            </a:r>
            <a:endParaRPr lang="en-CA" dirty="0"/>
          </a:p>
        </p:txBody>
      </p:sp>
      <p:grpSp>
        <p:nvGrpSpPr>
          <p:cNvPr id="4" name="alt text here,  Group 34" descr="The completed illustration is a visual representation of the IGDLA process."/>
          <p:cNvGrpSpPr/>
          <p:nvPr/>
        </p:nvGrpSpPr>
        <p:grpSpPr>
          <a:xfrm>
            <a:off x="3752312" y="955191"/>
            <a:ext cx="5120153" cy="5419968"/>
            <a:chOff x="3752312" y="955191"/>
            <a:chExt cx="5120153" cy="5419968"/>
          </a:xfrm>
        </p:grpSpPr>
        <p:grpSp>
          <p:nvGrpSpPr>
            <p:cNvPr id="5" name="Group 4"/>
            <p:cNvGrpSpPr/>
            <p:nvPr/>
          </p:nvGrpSpPr>
          <p:grpSpPr>
            <a:xfrm>
              <a:off x="3752312" y="955191"/>
              <a:ext cx="5120153" cy="3024012"/>
              <a:chOff x="3752312" y="955191"/>
              <a:chExt cx="5120153" cy="3024012"/>
            </a:xfrm>
          </p:grpSpPr>
          <p:sp>
            <p:nvSpPr>
              <p:cNvPr id="11" name="big grey oval"/>
              <p:cNvSpPr/>
              <p:nvPr/>
            </p:nvSpPr>
            <p:spPr bwMode="auto">
              <a:xfrm>
                <a:off x="3845225" y="1238326"/>
                <a:ext cx="5027240" cy="2740877"/>
              </a:xfrm>
              <a:prstGeom prst="ellipse">
                <a:avLst/>
              </a:prstGeom>
              <a:solidFill>
                <a:schemeClr val="bg2">
                  <a:lumMod val="40000"/>
                  <a:lumOff val="60000"/>
                </a:schemeClr>
              </a:solidFill>
              <a:ln w="41275">
                <a:solidFill>
                  <a:schemeClr val="bg2">
                    <a:lumMod val="40000"/>
                    <a:lumOff val="60000"/>
                  </a:schemeClr>
                </a:solidFill>
                <a:headEnd type="none" w="med" len="med"/>
                <a:tailEnd type="none" w="med" len="med"/>
              </a:ln>
              <a:effectLst/>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12" name="&quot;ACL Sales Read&quot;"/>
              <p:cNvSpPr txBox="1"/>
              <p:nvPr/>
            </p:nvSpPr>
            <p:spPr>
              <a:xfrm>
                <a:off x="4764398" y="3363650"/>
                <a:ext cx="3175385" cy="615553"/>
              </a:xfrm>
              <a:prstGeom prst="rect">
                <a:avLst/>
              </a:prstGeom>
              <a:noFill/>
            </p:spPr>
            <p:txBody>
              <a:bodyPr wrap="square" t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smtClean="0">
                    <a:latin typeface="Segoe UI" pitchFamily="34" charset="0"/>
                    <a:ea typeface="Segoe UI" pitchFamily="34" charset="0"/>
                    <a:cs typeface="Segoe UI" pitchFamily="34" charset="0"/>
                  </a:rPr>
                  <a:t>ACL_Sales_Read</a:t>
                </a:r>
                <a:br>
                  <a:rPr lang="en-US" sz="2000" b="0" dirty="0" smtClean="0">
                    <a:latin typeface="Segoe UI" pitchFamily="34" charset="0"/>
                    <a:ea typeface="Segoe UI" pitchFamily="34" charset="0"/>
                    <a:cs typeface="Segoe UI" pitchFamily="34" charset="0"/>
                  </a:rPr>
                </a:br>
                <a:r>
                  <a:rPr lang="en-US" sz="2000" b="0" dirty="0" smtClean="0">
                    <a:latin typeface="Segoe UI" pitchFamily="34" charset="0"/>
                    <a:ea typeface="Segoe UI" pitchFamily="34" charset="0"/>
                    <a:cs typeface="Segoe UI" pitchFamily="34" charset="0"/>
                  </a:rPr>
                  <a:t>(Domain-local group)</a:t>
                </a:r>
                <a:endParaRPr lang="en-US" sz="2000" b="0" dirty="0">
                  <a:latin typeface="Segoe UI" pitchFamily="34" charset="0"/>
                  <a:ea typeface="Segoe UI" pitchFamily="34" charset="0"/>
                  <a:cs typeface="Segoe UI" pitchFamily="34" charset="0"/>
                </a:endParaRPr>
              </a:p>
            </p:txBody>
          </p:sp>
          <p:grpSp>
            <p:nvGrpSpPr>
              <p:cNvPr id="13" name="Group 12"/>
              <p:cNvGrpSpPr/>
              <p:nvPr/>
            </p:nvGrpSpPr>
            <p:grpSpPr>
              <a:xfrm>
                <a:off x="3752312" y="955191"/>
                <a:ext cx="4996043" cy="2285698"/>
                <a:chOff x="3752312" y="955191"/>
                <a:chExt cx="4996043" cy="2285698"/>
              </a:xfrm>
            </p:grpSpPr>
            <p:sp>
              <p:nvSpPr>
                <p:cNvPr id="14" name="small blue oval"/>
                <p:cNvSpPr>
                  <a:spLocks noChangeArrowheads="1"/>
                </p:cNvSpPr>
                <p:nvPr/>
              </p:nvSpPr>
              <p:spPr bwMode="auto">
                <a:xfrm>
                  <a:off x="3752312" y="1227921"/>
                  <a:ext cx="2396264" cy="1662809"/>
                </a:xfrm>
                <a:prstGeom prst="ellipse">
                  <a:avLst/>
                </a:prstGeom>
                <a:solidFill>
                  <a:schemeClr val="accent1"/>
                </a:solidFill>
                <a:ln>
                  <a:solidFill>
                    <a:srgbClr val="0070C0"/>
                  </a:solid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CA" sz="1600" b="0"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endParaRPr>
                </a:p>
              </p:txBody>
            </p:sp>
            <p:pic>
              <p:nvPicPr>
                <p:cNvPr id="15" name="glob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6271" y="1162758"/>
                  <a:ext cx="607329" cy="607329"/>
                </a:xfrm>
                <a:prstGeom prst="rect">
                  <a:avLst/>
                </a:prstGeom>
              </p:spPr>
            </p:pic>
            <p:pic>
              <p:nvPicPr>
                <p:cNvPr id="16" name="users"/>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734412" y="955191"/>
                  <a:ext cx="850171" cy="1127981"/>
                </a:xfrm>
                <a:prstGeom prst="rect">
                  <a:avLst/>
                </a:prstGeom>
                <a:noFill/>
                <a:extLst>
                  <a:ext uri="{909E8E84-426E-40DD-AFC4-6F175D3DCCD1}">
                    <a14:hiddenFill xmlns:a14="http://schemas.microsoft.com/office/drawing/2010/main">
                      <a:solidFill>
                        <a:srgbClr val="FFFFFF"/>
                      </a:solidFill>
                    </a14:hiddenFill>
                  </a:ext>
                </a:extLst>
              </p:spPr>
            </p:pic>
            <p:pic>
              <p:nvPicPr>
                <p:cNvPr id="17" name="work stati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25854" y="1227921"/>
                  <a:ext cx="626505" cy="707281"/>
                </a:xfrm>
                <a:prstGeom prst="rect">
                  <a:avLst/>
                </a:prstGeom>
              </p:spPr>
            </p:pic>
            <p:sp>
              <p:nvSpPr>
                <p:cNvPr id="18" name="&quot;sales&quot;"/>
                <p:cNvSpPr txBox="1"/>
                <p:nvPr/>
              </p:nvSpPr>
              <p:spPr>
                <a:xfrm>
                  <a:off x="4077744" y="2057400"/>
                  <a:ext cx="1792825" cy="7017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110000"/>
                    </a:lnSpc>
                  </a:pPr>
                  <a:r>
                    <a:rPr lang="en-US" b="0" dirty="0" smtClean="0">
                      <a:latin typeface="Segoe UI" pitchFamily="34" charset="0"/>
                      <a:ea typeface="Segoe UI" pitchFamily="34" charset="0"/>
                      <a:cs typeface="Segoe UI" pitchFamily="34" charset="0"/>
                    </a:rPr>
                    <a:t>Sales</a:t>
                  </a:r>
                </a:p>
                <a:p>
                  <a:pPr algn="ctr">
                    <a:lnSpc>
                      <a:spcPct val="110000"/>
                    </a:lnSpc>
                  </a:pPr>
                  <a:r>
                    <a:rPr lang="en-US" b="0" dirty="0" smtClean="0">
                      <a:latin typeface="Segoe UI" pitchFamily="34" charset="0"/>
                      <a:ea typeface="Segoe UI" pitchFamily="34" charset="0"/>
                      <a:cs typeface="Segoe UI" pitchFamily="34" charset="0"/>
                    </a:rPr>
                    <a:t>(Global group)</a:t>
                  </a:r>
                  <a:endParaRPr lang="en-US" b="0" dirty="0">
                    <a:latin typeface="Segoe UI" pitchFamily="34" charset="0"/>
                    <a:ea typeface="Segoe UI" pitchFamily="34" charset="0"/>
                    <a:cs typeface="Segoe UI" pitchFamily="34" charset="0"/>
                  </a:endParaRPr>
                </a:p>
              </p:txBody>
            </p:sp>
            <p:sp>
              <p:nvSpPr>
                <p:cNvPr id="19" name="small blue oval"/>
                <p:cNvSpPr>
                  <a:spLocks noChangeArrowheads="1"/>
                </p:cNvSpPr>
                <p:nvPr/>
              </p:nvSpPr>
              <p:spPr bwMode="auto">
                <a:xfrm>
                  <a:off x="6352091" y="1624307"/>
                  <a:ext cx="2396264" cy="1616582"/>
                </a:xfrm>
                <a:prstGeom prst="ellipse">
                  <a:avLst/>
                </a:prstGeom>
                <a:solidFill>
                  <a:schemeClr val="accent1"/>
                </a:solidFill>
                <a:ln>
                  <a:solidFill>
                    <a:srgbClr val="0070C0"/>
                  </a:solid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CA" sz="1600" b="0"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endParaRPr>
                </a:p>
              </p:txBody>
            </p:sp>
            <p:pic>
              <p:nvPicPr>
                <p:cNvPr id="20" name="glob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9594" y="1579167"/>
                  <a:ext cx="607329" cy="607329"/>
                </a:xfrm>
                <a:prstGeom prst="rect">
                  <a:avLst/>
                </a:prstGeom>
              </p:spPr>
            </p:pic>
            <p:pic>
              <p:nvPicPr>
                <p:cNvPr id="21" name="Users"/>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187735" y="1371600"/>
                  <a:ext cx="850171" cy="1127981"/>
                </a:xfrm>
                <a:prstGeom prst="rect">
                  <a:avLst/>
                </a:prstGeom>
                <a:noFill/>
                <a:extLst>
                  <a:ext uri="{909E8E84-426E-40DD-AFC4-6F175D3DCCD1}">
                    <a14:hiddenFill xmlns:a14="http://schemas.microsoft.com/office/drawing/2010/main">
                      <a:solidFill>
                        <a:srgbClr val="FFFFFF"/>
                      </a:solidFill>
                    </a14:hiddenFill>
                  </a:ext>
                </a:extLst>
              </p:spPr>
            </p:pic>
            <p:pic>
              <p:nvPicPr>
                <p:cNvPr id="22" name="work stati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68548" y="1762400"/>
                  <a:ext cx="499580" cy="563991"/>
                </a:xfrm>
                <a:prstGeom prst="rect">
                  <a:avLst/>
                </a:prstGeom>
              </p:spPr>
            </p:pic>
            <p:sp>
              <p:nvSpPr>
                <p:cNvPr id="23" name="&quot;Auditors&quot;"/>
                <p:cNvSpPr txBox="1"/>
                <p:nvPr/>
              </p:nvSpPr>
              <p:spPr>
                <a:xfrm>
                  <a:off x="6703434" y="2438400"/>
                  <a:ext cx="1792825" cy="7017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110000"/>
                    </a:lnSpc>
                  </a:pPr>
                  <a:r>
                    <a:rPr lang="en-US" b="0" dirty="0" smtClean="0">
                      <a:latin typeface="Segoe UI" pitchFamily="34" charset="0"/>
                      <a:ea typeface="Segoe UI" pitchFamily="34" charset="0"/>
                      <a:cs typeface="Segoe UI" pitchFamily="34" charset="0"/>
                    </a:rPr>
                    <a:t>Auditors</a:t>
                  </a:r>
                </a:p>
                <a:p>
                  <a:pPr algn="ctr">
                    <a:lnSpc>
                      <a:spcPct val="110000"/>
                    </a:lnSpc>
                  </a:pPr>
                  <a:r>
                    <a:rPr lang="en-US" b="0" dirty="0" smtClean="0">
                      <a:latin typeface="Segoe UI" pitchFamily="34" charset="0"/>
                      <a:ea typeface="Segoe UI" pitchFamily="34" charset="0"/>
                      <a:cs typeface="Segoe UI" pitchFamily="34" charset="0"/>
                    </a:rPr>
                    <a:t>(Global group)</a:t>
                  </a:r>
                  <a:endParaRPr lang="en-US" b="0" dirty="0">
                    <a:latin typeface="Segoe UI" pitchFamily="34" charset="0"/>
                    <a:ea typeface="Segoe UI" pitchFamily="34" charset="0"/>
                    <a:cs typeface="Segoe UI" pitchFamily="34" charset="0"/>
                  </a:endParaRPr>
                </a:p>
              </p:txBody>
            </p:sp>
          </p:grpSp>
        </p:grpSp>
        <p:grpSp>
          <p:nvGrpSpPr>
            <p:cNvPr id="6" name="server, folder, lock"/>
            <p:cNvGrpSpPr/>
            <p:nvPr/>
          </p:nvGrpSpPr>
          <p:grpSpPr>
            <a:xfrm>
              <a:off x="5740152" y="4275739"/>
              <a:ext cx="1437896" cy="2099420"/>
              <a:chOff x="5740152" y="4275739"/>
              <a:chExt cx="1437896" cy="2099420"/>
            </a:xfrm>
          </p:grpSpPr>
          <p:sp>
            <p:nvSpPr>
              <p:cNvPr id="7" name="Down Arrow 6" descr="&#10;"/>
              <p:cNvSpPr/>
              <p:nvPr/>
            </p:nvSpPr>
            <p:spPr bwMode="auto">
              <a:xfrm>
                <a:off x="6034711" y="4275739"/>
                <a:ext cx="821680" cy="544994"/>
              </a:xfrm>
              <a:prstGeom prst="downArrow">
                <a:avLst/>
              </a:prstGeom>
              <a:solidFill>
                <a:schemeClr val="accent2">
                  <a:lumMod val="60000"/>
                  <a:lumOff val="40000"/>
                </a:schemeClr>
              </a:solidFill>
              <a:ln>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40152" y="5058033"/>
                <a:ext cx="618693" cy="1097189"/>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96511" y="4906490"/>
                <a:ext cx="681537" cy="915579"/>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39133" y="5499287"/>
                <a:ext cx="650187" cy="875872"/>
              </a:xfrm>
              <a:prstGeom prst="rect">
                <a:avLst/>
              </a:prstGeom>
            </p:spPr>
          </p:pic>
        </p:grpSp>
      </p:grpSp>
      <p:grpSp>
        <p:nvGrpSpPr>
          <p:cNvPr id="24" name="Group 23"/>
          <p:cNvGrpSpPr/>
          <p:nvPr/>
        </p:nvGrpSpPr>
        <p:grpSpPr>
          <a:xfrm>
            <a:off x="119936" y="3692605"/>
            <a:ext cx="4110113" cy="1354217"/>
            <a:chOff x="228600" y="3917422"/>
            <a:chExt cx="4110113" cy="1551324"/>
          </a:xfrm>
        </p:grpSpPr>
        <p:sp>
          <p:nvSpPr>
            <p:cNvPr id="25" name="TextBox 58"/>
            <p:cNvSpPr txBox="1"/>
            <p:nvPr/>
          </p:nvSpPr>
          <p:spPr>
            <a:xfrm>
              <a:off x="623080" y="3917422"/>
              <a:ext cx="3715633" cy="1551324"/>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Domain-local groups</a:t>
              </a:r>
            </a:p>
            <a:p>
              <a:r>
                <a:rPr lang="en-US" sz="2200" b="0" dirty="0" smtClean="0">
                  <a:latin typeface="Segoe UI" pitchFamily="34" charset="0"/>
                  <a:ea typeface="Segoe UI" pitchFamily="34" charset="0"/>
                  <a:cs typeface="Segoe UI" pitchFamily="34" charset="0"/>
                </a:rPr>
                <a:t>Which provide management </a:t>
              </a:r>
            </a:p>
            <a:p>
              <a:r>
                <a:rPr lang="en-US" sz="2200" b="0" dirty="0" smtClean="0">
                  <a:latin typeface="Segoe UI" pitchFamily="34" charset="0"/>
                  <a:ea typeface="Segoe UI" pitchFamily="34" charset="0"/>
                  <a:cs typeface="Segoe UI" pitchFamily="34" charset="0"/>
                </a:rPr>
                <a:t>such as resource access,</a:t>
              </a:r>
            </a:p>
            <a:p>
              <a:r>
                <a:rPr lang="en-US" sz="2200" b="0" dirty="0">
                  <a:latin typeface="Segoe UI" pitchFamily="34" charset="0"/>
                  <a:ea typeface="Segoe UI" pitchFamily="34" charset="0"/>
                  <a:cs typeface="Segoe UI" pitchFamily="34" charset="0"/>
                </a:rPr>
                <a:t>which are </a:t>
              </a:r>
              <a:endParaRPr lang="en-US" sz="2200" b="0" dirty="0" smtClean="0">
                <a:latin typeface="Segoe UI" pitchFamily="34" charset="0"/>
                <a:ea typeface="Segoe UI" pitchFamily="34" charset="0"/>
                <a:cs typeface="Segoe UI" pitchFamily="34" charset="0"/>
              </a:endParaRPr>
            </a:p>
          </p:txBody>
        </p:sp>
        <p:sp>
          <p:nvSpPr>
            <p:cNvPr id="26" name="TextBox 59"/>
            <p:cNvSpPr txBox="1"/>
            <p:nvPr/>
          </p:nvSpPr>
          <p:spPr>
            <a:xfrm>
              <a:off x="228600" y="3917422"/>
              <a:ext cx="609600" cy="387831"/>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DL</a:t>
              </a:r>
            </a:p>
          </p:txBody>
        </p:sp>
      </p:grpSp>
      <p:grpSp>
        <p:nvGrpSpPr>
          <p:cNvPr id="27" name="Group 26"/>
          <p:cNvGrpSpPr/>
          <p:nvPr/>
        </p:nvGrpSpPr>
        <p:grpSpPr>
          <a:xfrm>
            <a:off x="228257" y="2083172"/>
            <a:ext cx="3713706" cy="1421307"/>
            <a:chOff x="228600" y="2983728"/>
            <a:chExt cx="3713706" cy="1421307"/>
          </a:xfrm>
        </p:grpSpPr>
        <p:sp>
          <p:nvSpPr>
            <p:cNvPr id="28" name="TextBox 61"/>
            <p:cNvSpPr txBox="1"/>
            <p:nvPr/>
          </p:nvSpPr>
          <p:spPr>
            <a:xfrm>
              <a:off x="509445" y="3014467"/>
              <a:ext cx="3432861" cy="1390568"/>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Global groups</a:t>
              </a:r>
            </a:p>
            <a:p>
              <a:r>
                <a:rPr lang="en-US" sz="2200" b="0" dirty="0" smtClean="0">
                  <a:latin typeface="Segoe UI" pitchFamily="34" charset="0"/>
                  <a:ea typeface="Segoe UI" pitchFamily="34" charset="0"/>
                  <a:cs typeface="Segoe UI" pitchFamily="34" charset="0"/>
                </a:rPr>
                <a:t>Which collect members based on members’ roles,</a:t>
              </a:r>
            </a:p>
            <a:p>
              <a:r>
                <a:rPr lang="en-US" sz="2200" b="0" dirty="0">
                  <a:latin typeface="Segoe UI" pitchFamily="34" charset="0"/>
                  <a:ea typeface="Segoe UI" pitchFamily="34" charset="0"/>
                  <a:cs typeface="Segoe UI" pitchFamily="34" charset="0"/>
                </a:rPr>
                <a:t>which are members of</a:t>
              </a:r>
              <a:endParaRPr lang="en-US" sz="2200" b="0" dirty="0" smtClean="0">
                <a:latin typeface="Segoe UI" pitchFamily="34" charset="0"/>
                <a:ea typeface="Segoe UI" pitchFamily="34" charset="0"/>
                <a:cs typeface="Segoe UI" pitchFamily="34" charset="0"/>
              </a:endParaRPr>
            </a:p>
          </p:txBody>
        </p:sp>
        <p:sp>
          <p:nvSpPr>
            <p:cNvPr id="29" name="TextBox 62"/>
            <p:cNvSpPr txBox="1"/>
            <p:nvPr/>
          </p:nvSpPr>
          <p:spPr>
            <a:xfrm>
              <a:off x="228600" y="2983728"/>
              <a:ext cx="609600" cy="338554"/>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latin typeface="Segoe UI" pitchFamily="34" charset="0"/>
                  <a:ea typeface="Segoe UI" pitchFamily="34" charset="0"/>
                  <a:cs typeface="Segoe UI" pitchFamily="34" charset="0"/>
                </a:rPr>
                <a:t>G</a:t>
              </a:r>
              <a:endParaRPr lang="en-US" sz="2200" b="0" dirty="0" smtClean="0">
                <a:latin typeface="Segoe UI" pitchFamily="34" charset="0"/>
                <a:ea typeface="Segoe UI" pitchFamily="34" charset="0"/>
                <a:cs typeface="Segoe UI" pitchFamily="34" charset="0"/>
              </a:endParaRPr>
            </a:p>
          </p:txBody>
        </p:sp>
      </p:grpSp>
      <p:grpSp>
        <p:nvGrpSpPr>
          <p:cNvPr id="30" name="Group 29"/>
          <p:cNvGrpSpPr/>
          <p:nvPr/>
        </p:nvGrpSpPr>
        <p:grpSpPr>
          <a:xfrm>
            <a:off x="295369" y="950111"/>
            <a:ext cx="3285653" cy="1031444"/>
            <a:chOff x="228257" y="1277209"/>
            <a:chExt cx="2700031" cy="985187"/>
          </a:xfrm>
        </p:grpSpPr>
        <p:sp>
          <p:nvSpPr>
            <p:cNvPr id="31" name="TextBox 64"/>
            <p:cNvSpPr txBox="1"/>
            <p:nvPr/>
          </p:nvSpPr>
          <p:spPr>
            <a:xfrm>
              <a:off x="423581" y="1292282"/>
              <a:ext cx="2504707" cy="970114"/>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Identities</a:t>
              </a:r>
            </a:p>
            <a:p>
              <a:r>
                <a:rPr lang="en-US" sz="2200" b="0" dirty="0" smtClean="0">
                  <a:latin typeface="Segoe UI" pitchFamily="34" charset="0"/>
                  <a:ea typeface="Segoe UI" pitchFamily="34" charset="0"/>
                  <a:cs typeface="Segoe UI" pitchFamily="34" charset="0"/>
                </a:rPr>
                <a:t>Users or computers,</a:t>
              </a:r>
            </a:p>
            <a:p>
              <a:r>
                <a:rPr lang="en-US" sz="2200" b="0" dirty="0">
                  <a:latin typeface="Segoe UI" pitchFamily="34" charset="0"/>
                  <a:ea typeface="Segoe UI" pitchFamily="34" charset="0"/>
                  <a:cs typeface="Segoe UI" pitchFamily="34" charset="0"/>
                </a:rPr>
                <a:t>which are members </a:t>
              </a:r>
              <a:r>
                <a:rPr lang="en-US" sz="2200" b="0" dirty="0" smtClean="0">
                  <a:latin typeface="Segoe UI" pitchFamily="34" charset="0"/>
                  <a:ea typeface="Segoe UI" pitchFamily="34" charset="0"/>
                  <a:cs typeface="Segoe UI" pitchFamily="34" charset="0"/>
                </a:rPr>
                <a:t>of</a:t>
              </a:r>
              <a:endParaRPr lang="en-US" sz="2200" b="0" dirty="0">
                <a:latin typeface="Segoe UI" pitchFamily="34" charset="0"/>
                <a:ea typeface="Segoe UI" pitchFamily="34" charset="0"/>
                <a:cs typeface="Segoe UI" pitchFamily="34" charset="0"/>
              </a:endParaRPr>
            </a:p>
          </p:txBody>
        </p:sp>
        <p:sp>
          <p:nvSpPr>
            <p:cNvPr id="32" name="TextBox 65"/>
            <p:cNvSpPr txBox="1"/>
            <p:nvPr/>
          </p:nvSpPr>
          <p:spPr>
            <a:xfrm>
              <a:off x="228257" y="1277209"/>
              <a:ext cx="599454" cy="323371"/>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latin typeface="Segoe UI" pitchFamily="34" charset="0"/>
                  <a:ea typeface="Segoe UI" pitchFamily="34" charset="0"/>
                  <a:cs typeface="Segoe UI" pitchFamily="34" charset="0"/>
                </a:rPr>
                <a:t>I</a:t>
              </a:r>
              <a:endParaRPr lang="en-US" sz="2200" b="0" dirty="0" smtClean="0">
                <a:latin typeface="Segoe UI" pitchFamily="34" charset="0"/>
                <a:ea typeface="Segoe UI" pitchFamily="34" charset="0"/>
                <a:cs typeface="Segoe UI" pitchFamily="34" charset="0"/>
              </a:endParaRPr>
            </a:p>
          </p:txBody>
        </p:sp>
      </p:grpSp>
      <p:grpSp>
        <p:nvGrpSpPr>
          <p:cNvPr id="33" name="Assigned access to a resource"/>
          <p:cNvGrpSpPr/>
          <p:nvPr/>
        </p:nvGrpSpPr>
        <p:grpSpPr>
          <a:xfrm>
            <a:off x="221994" y="5127697"/>
            <a:ext cx="4371251" cy="338554"/>
            <a:chOff x="222337" y="5889697"/>
            <a:chExt cx="4371251" cy="338554"/>
          </a:xfrm>
        </p:grpSpPr>
        <p:sp>
          <p:nvSpPr>
            <p:cNvPr id="34" name="TextBox 67"/>
            <p:cNvSpPr txBox="1"/>
            <p:nvPr/>
          </p:nvSpPr>
          <p:spPr>
            <a:xfrm>
              <a:off x="538713" y="5889697"/>
              <a:ext cx="4054875" cy="338554"/>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Assigned access to a resource</a:t>
              </a:r>
            </a:p>
          </p:txBody>
        </p:sp>
        <p:sp>
          <p:nvSpPr>
            <p:cNvPr id="35" name="TextBox 68"/>
            <p:cNvSpPr txBox="1"/>
            <p:nvPr/>
          </p:nvSpPr>
          <p:spPr>
            <a:xfrm>
              <a:off x="222337" y="5889697"/>
              <a:ext cx="609600" cy="338554"/>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A</a:t>
              </a:r>
            </a:p>
          </p:txBody>
        </p:sp>
      </p:grpSp>
      <p:pic>
        <p:nvPicPr>
          <p:cNvPr id="36" name="stop butt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38868" y="61894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70"/>
          <p:cNvSpPr txBox="1"/>
          <p:nvPr/>
        </p:nvSpPr>
        <p:spPr>
          <a:xfrm>
            <a:off x="492847" y="5732596"/>
            <a:ext cx="4125565" cy="749812"/>
          </a:xfrm>
          <a:prstGeom prst="rect">
            <a:avLst/>
          </a:prstGeom>
          <a:noFill/>
          <a:ln>
            <a:solidFill>
              <a:schemeClr val="tx2">
                <a:lumMod val="65000"/>
                <a:lumOff val="35000"/>
              </a:schemeClr>
            </a:solidFill>
          </a:ln>
          <a:effectLst/>
        </p:spPr>
        <p:txBody>
          <a:bodyPr wrap="square" lIns="72000" tIns="36000" rIns="72000" bIns="3600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This best practice for nesting groups is known as IGDLA</a:t>
            </a:r>
            <a:endParaRPr lang="en-US" sz="22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82107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39a4aff-b4f8-471e-b453-9eca4ac632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Default Groups</a:t>
            </a:r>
            <a:endParaRPr lang="en-CA" dirty="0"/>
          </a:p>
        </p:txBody>
      </p:sp>
      <p:sp>
        <p:nvSpPr>
          <p:cNvPr id="4" name="Rounded Rectangle 3"/>
          <p:cNvSpPr>
            <a:spLocks noChangeArrowheads="1"/>
          </p:cNvSpPr>
          <p:nvPr/>
        </p:nvSpPr>
        <p:spPr bwMode="auto">
          <a:xfrm>
            <a:off x="185737" y="1050878"/>
            <a:ext cx="8721725" cy="5227092"/>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endParaRPr lang="en-US" sz="2400" dirty="0">
              <a:latin typeface="Segoe UI" pitchFamily="34" charset="0"/>
              <a:ea typeface="Segoe UI" pitchFamily="34" charset="0"/>
              <a:cs typeface="Segoe UI" pitchFamily="34" charset="0"/>
            </a:endParaRPr>
          </a:p>
          <a:p>
            <a:pPr eaLnBrk="0" hangingPunct="0"/>
            <a:endParaRPr lang="en-US" sz="2400" b="0" dirty="0">
              <a:latin typeface="Segoe UI" pitchFamily="34" charset="0"/>
              <a:ea typeface="Segoe UI" pitchFamily="34" charset="0"/>
              <a:cs typeface="Segoe UI" pitchFamily="34" charset="0"/>
            </a:endParaRPr>
          </a:p>
        </p:txBody>
      </p:sp>
      <p:sp>
        <p:nvSpPr>
          <p:cNvPr id="5" name="Content Placeholder 3"/>
          <p:cNvSpPr>
            <a:spLocks noGrp="1"/>
          </p:cNvSpPr>
          <p:nvPr/>
        </p:nvSpPr>
        <p:spPr bwMode="auto">
          <a:xfrm>
            <a:off x="458788" y="901295"/>
            <a:ext cx="8119156" cy="164703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0" hangingPunct="0">
              <a:lnSpc>
                <a:spcPct val="90000"/>
              </a:lnSpc>
            </a:pPr>
            <a:r>
              <a:rPr lang="en-US" sz="2200" dirty="0" smtClean="0"/>
              <a:t>Carefully manage the </a:t>
            </a:r>
            <a:r>
              <a:rPr lang="en-US" sz="2200" dirty="0"/>
              <a:t>default groups</a:t>
            </a:r>
            <a:r>
              <a:rPr lang="en-GB" sz="2200" dirty="0"/>
              <a:t> that provide administrative </a:t>
            </a:r>
            <a:r>
              <a:rPr lang="en-GB" sz="2200" dirty="0" smtClean="0"/>
              <a:t>privileges, because these groups:</a:t>
            </a:r>
          </a:p>
          <a:p>
            <a:pPr lvl="1" eaLnBrk="0" hangingPunct="0">
              <a:lnSpc>
                <a:spcPct val="90000"/>
              </a:lnSpc>
            </a:pPr>
            <a:r>
              <a:rPr lang="en-GB" sz="2200" dirty="0" smtClean="0"/>
              <a:t>Typically </a:t>
            </a:r>
            <a:r>
              <a:rPr lang="en-GB" sz="2200" dirty="0"/>
              <a:t>have broader privileges than are necessary for most delegated </a:t>
            </a:r>
            <a:r>
              <a:rPr lang="en-GB" sz="2200" dirty="0" smtClean="0"/>
              <a:t>environments</a:t>
            </a:r>
          </a:p>
          <a:p>
            <a:pPr lvl="1" eaLnBrk="0" hangingPunct="0">
              <a:lnSpc>
                <a:spcPct val="90000"/>
              </a:lnSpc>
            </a:pPr>
            <a:r>
              <a:rPr lang="en-GB" sz="2200" dirty="0" smtClean="0"/>
              <a:t>Often </a:t>
            </a:r>
            <a:r>
              <a:rPr lang="en-GB" sz="2200" dirty="0"/>
              <a:t>apply protection to their members</a:t>
            </a:r>
            <a:endParaRPr lang="en-US" sz="2200" dirty="0"/>
          </a:p>
          <a:p>
            <a:endParaRPr lang="en-US" sz="3200" dirty="0"/>
          </a:p>
        </p:txBody>
      </p:sp>
      <p:graphicFrame>
        <p:nvGraphicFramePr>
          <p:cNvPr id="6" name="Table 5"/>
          <p:cNvGraphicFramePr>
            <a:graphicFrameLocks noGrp="1"/>
          </p:cNvGraphicFramePr>
          <p:nvPr>
            <p:extLst>
              <p:ext uri="{D42A27DB-BD31-4B8C-83A1-F6EECF244321}">
                <p14:modId xmlns:p14="http://schemas.microsoft.com/office/powerpoint/2010/main" val="680639216"/>
              </p:ext>
            </p:extLst>
          </p:nvPr>
        </p:nvGraphicFramePr>
        <p:xfrm>
          <a:off x="663530" y="2615974"/>
          <a:ext cx="7766138" cy="3676526"/>
        </p:xfrm>
        <a:graphic>
          <a:graphicData uri="http://schemas.openxmlformats.org/drawingml/2006/table">
            <a:tbl>
              <a:tblPr firstRow="1" bandRow="1">
                <a:tableStyleId>{9DCAF9ED-07DC-4A11-8D7F-57B35C25682E}</a:tableStyleId>
              </a:tblPr>
              <a:tblGrid>
                <a:gridCol w="2645328"/>
                <a:gridCol w="5120810"/>
              </a:tblGrid>
              <a:tr h="349504">
                <a:tc>
                  <a:txBody>
                    <a:bodyPr/>
                    <a:lstStyle/>
                    <a:p>
                      <a:r>
                        <a:rPr lang="en-US" dirty="0" smtClean="0">
                          <a:latin typeface="Segoe UI" panose="020B0502040204020203" pitchFamily="34" charset="0"/>
                          <a:ea typeface="Segoe UI" panose="020B0502040204020203" pitchFamily="34" charset="0"/>
                          <a:cs typeface="Segoe UI" panose="020B0502040204020203" pitchFamily="34" charset="0"/>
                        </a:rPr>
                        <a:t>Group</a:t>
                      </a:r>
                      <a:endParaRPr lang="en-US" dirty="0">
                        <a:latin typeface="Segoe UI" panose="020B0502040204020203" pitchFamily="34" charset="0"/>
                        <a:ea typeface="Segoe UI" panose="020B0502040204020203" pitchFamily="34" charset="0"/>
                        <a:cs typeface="Segoe UI" panose="020B0502040204020203" pitchFamily="34" charset="0"/>
                      </a:endParaRPr>
                    </a:p>
                  </a:txBody>
                  <a:tcPr marL="90000" marR="90000" marT="18000" marB="18000"/>
                </a:tc>
                <a:tc>
                  <a:txBody>
                    <a:bodyPr/>
                    <a:lstStyle/>
                    <a:p>
                      <a:r>
                        <a:rPr lang="en-US" dirty="0" smtClean="0">
                          <a:latin typeface="Segoe UI" panose="020B0502040204020203" pitchFamily="34" charset="0"/>
                          <a:ea typeface="Segoe UI" panose="020B0502040204020203" pitchFamily="34" charset="0"/>
                          <a:cs typeface="Segoe UI" panose="020B0502040204020203" pitchFamily="34" charset="0"/>
                        </a:rPr>
                        <a:t>Location</a:t>
                      </a:r>
                      <a:endParaRPr lang="en-US" dirty="0">
                        <a:latin typeface="Segoe UI" panose="020B0502040204020203" pitchFamily="34" charset="0"/>
                        <a:ea typeface="Segoe UI" panose="020B0502040204020203" pitchFamily="34" charset="0"/>
                        <a:cs typeface="Segoe UI" panose="020B0502040204020203" pitchFamily="34" charset="0"/>
                      </a:endParaRPr>
                    </a:p>
                  </a:txBody>
                  <a:tcPr marL="90000" marR="90000" marT="18000" marB="18000"/>
                </a:tc>
              </a:tr>
              <a:tr h="390921">
                <a:tc>
                  <a:txBody>
                    <a:bodyPr/>
                    <a:lstStyle/>
                    <a:p>
                      <a:r>
                        <a:rPr lang="en-US" sz="1800" kern="1200" dirty="0" smtClean="0">
                          <a:effectLst/>
                          <a:latin typeface="Segoe UI" panose="020B0502040204020203" pitchFamily="34" charset="0"/>
                          <a:ea typeface="Segoe UI" panose="020B0502040204020203" pitchFamily="34" charset="0"/>
                          <a:cs typeface="Segoe UI" panose="020B0502040204020203" pitchFamily="34" charset="0"/>
                        </a:rPr>
                        <a:t>Enterprise Admins</a:t>
                      </a:r>
                      <a:endParaRPr lang="en-US" sz="1800" kern="1200" dirty="0" smtClean="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800" kern="1200" dirty="0" smtClean="0">
                          <a:effectLst/>
                          <a:latin typeface="Segoe UI" panose="020B0502040204020203" pitchFamily="34" charset="0"/>
                          <a:ea typeface="Segoe UI" panose="020B0502040204020203" pitchFamily="34" charset="0"/>
                          <a:cs typeface="Segoe UI" panose="020B0502040204020203" pitchFamily="34" charset="0"/>
                        </a:rPr>
                        <a:t>Users container of the forest root domain</a:t>
                      </a:r>
                      <a:endParaRPr lang="en-US" dirty="0">
                        <a:latin typeface="Segoe UI" panose="020B0502040204020203" pitchFamily="34" charset="0"/>
                        <a:ea typeface="Segoe UI" panose="020B0502040204020203" pitchFamily="34" charset="0"/>
                        <a:cs typeface="Segoe UI" panose="020B0502040204020203" pitchFamily="34" charset="0"/>
                      </a:endParaRPr>
                    </a:p>
                  </a:txBody>
                  <a:tcPr/>
                </a:tc>
              </a:tr>
              <a:tr h="3757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Segoe UI" panose="020B0502040204020203" pitchFamily="34" charset="0"/>
                          <a:ea typeface="Segoe UI" panose="020B0502040204020203" pitchFamily="34" charset="0"/>
                          <a:cs typeface="Segoe UI" panose="020B0502040204020203" pitchFamily="34" charset="0"/>
                        </a:rPr>
                        <a:t>Schema Admins</a:t>
                      </a:r>
                      <a:endParaRPr lang="en-US" sz="1800" kern="1200" dirty="0" smtClean="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800" kern="1200" dirty="0" smtClean="0">
                          <a:effectLst/>
                          <a:latin typeface="Segoe UI" panose="020B0502040204020203" pitchFamily="34" charset="0"/>
                          <a:ea typeface="Segoe UI" panose="020B0502040204020203" pitchFamily="34" charset="0"/>
                          <a:cs typeface="Segoe UI" panose="020B0502040204020203" pitchFamily="34" charset="0"/>
                        </a:rPr>
                        <a:t>Users container of the forest root domain</a:t>
                      </a:r>
                      <a:endParaRPr lang="en-US" dirty="0">
                        <a:latin typeface="Segoe UI" panose="020B0502040204020203" pitchFamily="34" charset="0"/>
                        <a:ea typeface="Segoe UI" panose="020B0502040204020203" pitchFamily="34" charset="0"/>
                        <a:cs typeface="Segoe UI" panose="020B0502040204020203" pitchFamily="34" charset="0"/>
                      </a:endParaRPr>
                    </a:p>
                  </a:txBody>
                  <a:tcPr/>
                </a:tc>
              </a:tr>
              <a:tr h="349504">
                <a:tc>
                  <a:txBody>
                    <a:bodyPr/>
                    <a:lstStyle/>
                    <a:p>
                      <a:r>
                        <a:rPr lang="en-US" sz="1800" kern="1200" dirty="0" smtClean="0">
                          <a:effectLst/>
                          <a:latin typeface="Segoe UI" panose="020B0502040204020203" pitchFamily="34" charset="0"/>
                          <a:ea typeface="Segoe UI" panose="020B0502040204020203" pitchFamily="34" charset="0"/>
                          <a:cs typeface="Segoe UI" panose="020B0502040204020203" pitchFamily="34" charset="0"/>
                        </a:rPr>
                        <a:t>Administrators </a:t>
                      </a:r>
                      <a:endParaRPr lang="en-US" sz="1800" kern="1200" dirty="0" smtClean="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Segoe UI" panose="020B0502040204020203" pitchFamily="34" charset="0"/>
                          <a:ea typeface="Segoe UI" panose="020B0502040204020203" pitchFamily="34" charset="0"/>
                          <a:cs typeface="Segoe UI" panose="020B0502040204020203" pitchFamily="34" charset="0"/>
                        </a:rPr>
                        <a:t>Built-in container of each domain </a:t>
                      </a:r>
                      <a:endParaRPr lang="en-US" sz="1800" kern="1200" dirty="0" smtClean="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a:tc>
              </a:tr>
              <a:tr h="349504">
                <a:tc>
                  <a:txBody>
                    <a:bodyPr/>
                    <a:lstStyle/>
                    <a:p>
                      <a:r>
                        <a:rPr lang="en-US" sz="1800" kern="1200" dirty="0" smtClean="0">
                          <a:effectLst/>
                          <a:latin typeface="Segoe UI" panose="020B0502040204020203" pitchFamily="34" charset="0"/>
                          <a:ea typeface="Segoe UI" panose="020B0502040204020203" pitchFamily="34" charset="0"/>
                          <a:cs typeface="Segoe UI" panose="020B0502040204020203" pitchFamily="34" charset="0"/>
                        </a:rPr>
                        <a:t>Domain Admins </a:t>
                      </a:r>
                      <a:endParaRPr lang="en-US" sz="1800" kern="1200" dirty="0" smtClean="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800" kern="1200" dirty="0" smtClean="0">
                          <a:effectLst/>
                          <a:latin typeface="Segoe UI" panose="020B0502040204020203" pitchFamily="34" charset="0"/>
                          <a:ea typeface="Segoe UI" panose="020B0502040204020203" pitchFamily="34" charset="0"/>
                          <a:cs typeface="Segoe UI" panose="020B0502040204020203" pitchFamily="34" charset="0"/>
                        </a:rPr>
                        <a:t>Users container of each domain </a:t>
                      </a:r>
                      <a:endParaRPr lang="en-US" dirty="0">
                        <a:latin typeface="Segoe UI" panose="020B0502040204020203" pitchFamily="34" charset="0"/>
                        <a:ea typeface="Segoe UI" panose="020B0502040204020203" pitchFamily="34" charset="0"/>
                        <a:cs typeface="Segoe UI" panose="020B0502040204020203" pitchFamily="34" charset="0"/>
                      </a:endParaRPr>
                    </a:p>
                  </a:txBody>
                  <a:tcPr/>
                </a:tc>
              </a:tr>
              <a:tr h="308140">
                <a:tc>
                  <a:txBody>
                    <a:bodyPr/>
                    <a:lstStyle/>
                    <a:p>
                      <a:r>
                        <a:rPr lang="en-US" sz="1800" kern="1200" dirty="0" smtClean="0">
                          <a:effectLst/>
                          <a:latin typeface="Segoe UI" panose="020B0502040204020203" pitchFamily="34" charset="0"/>
                          <a:ea typeface="Segoe UI" panose="020B0502040204020203" pitchFamily="34" charset="0"/>
                          <a:cs typeface="Segoe UI" panose="020B0502040204020203" pitchFamily="34" charset="0"/>
                        </a:rPr>
                        <a:t>Server Operators </a:t>
                      </a:r>
                      <a:endParaRPr lang="en-US" sz="1800" kern="1200" dirty="0" smtClean="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Segoe UI" panose="020B0502040204020203" pitchFamily="34" charset="0"/>
                          <a:ea typeface="Segoe UI" panose="020B0502040204020203" pitchFamily="34" charset="0"/>
                          <a:cs typeface="Segoe UI" panose="020B0502040204020203" pitchFamily="34" charset="0"/>
                        </a:rPr>
                        <a:t>Built-in container of each domain </a:t>
                      </a:r>
                      <a:endParaRPr lang="en-US" dirty="0">
                        <a:latin typeface="Segoe UI" panose="020B0502040204020203" pitchFamily="34" charset="0"/>
                        <a:ea typeface="Segoe UI" panose="020B0502040204020203" pitchFamily="34" charset="0"/>
                        <a:cs typeface="Segoe UI" panose="020B0502040204020203" pitchFamily="34" charset="0"/>
                      </a:endParaRPr>
                    </a:p>
                  </a:txBody>
                  <a:tcPr/>
                </a:tc>
              </a:tr>
              <a:tr h="349504">
                <a:tc>
                  <a:txBody>
                    <a:bodyPr/>
                    <a:lstStyle/>
                    <a:p>
                      <a:r>
                        <a:rPr lang="en-US" sz="1800" kern="1200" dirty="0" smtClean="0">
                          <a:effectLst/>
                          <a:latin typeface="Segoe UI" panose="020B0502040204020203" pitchFamily="34" charset="0"/>
                          <a:ea typeface="Segoe UI" panose="020B0502040204020203" pitchFamily="34" charset="0"/>
                          <a:cs typeface="Segoe UI" panose="020B0502040204020203" pitchFamily="34" charset="0"/>
                        </a:rPr>
                        <a:t>Account Operators</a:t>
                      </a:r>
                      <a:endParaRPr lang="en-US" sz="1800" kern="1200" dirty="0" smtClean="0">
                        <a:solidFill>
                          <a:schemeClr val="dk1"/>
                        </a:solidFill>
                        <a:effectLst/>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800" kern="1200" dirty="0" smtClean="0">
                          <a:effectLst/>
                          <a:latin typeface="Segoe UI" panose="020B0502040204020203" pitchFamily="34" charset="0"/>
                          <a:ea typeface="Segoe UI" panose="020B0502040204020203" pitchFamily="34" charset="0"/>
                          <a:cs typeface="Segoe UI" panose="020B0502040204020203" pitchFamily="34" charset="0"/>
                        </a:rPr>
                        <a:t>Built-in container of each domain </a:t>
                      </a:r>
                      <a:endParaRPr lang="en-US" dirty="0">
                        <a:latin typeface="Segoe UI" panose="020B0502040204020203" pitchFamily="34" charset="0"/>
                        <a:ea typeface="Segoe UI" panose="020B0502040204020203" pitchFamily="34" charset="0"/>
                        <a:cs typeface="Segoe UI" panose="020B0502040204020203" pitchFamily="34" charset="0"/>
                      </a:endParaRPr>
                    </a:p>
                  </a:txBody>
                  <a:tcPr/>
                </a:tc>
              </a:tr>
              <a:tr h="349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Segoe UI" panose="020B0502040204020203" pitchFamily="34" charset="0"/>
                          <a:ea typeface="Segoe UI" panose="020B0502040204020203" pitchFamily="34" charset="0"/>
                          <a:cs typeface="Segoe UI" panose="020B0502040204020203" pitchFamily="34" charset="0"/>
                        </a:rPr>
                        <a:t>Backup Operators</a:t>
                      </a:r>
                      <a:endParaRPr lang="en-US"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800" kern="1200" dirty="0" smtClean="0">
                          <a:effectLst/>
                          <a:latin typeface="Segoe UI" panose="020B0502040204020203" pitchFamily="34" charset="0"/>
                          <a:ea typeface="Segoe UI" panose="020B0502040204020203" pitchFamily="34" charset="0"/>
                          <a:cs typeface="Segoe UI" panose="020B0502040204020203" pitchFamily="34" charset="0"/>
                        </a:rPr>
                        <a:t>Built-in container of</a:t>
                      </a:r>
                      <a:r>
                        <a:rPr lang="en-US" sz="1800" kern="1200" baseline="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800" kern="1200" dirty="0" smtClean="0">
                          <a:effectLst/>
                          <a:latin typeface="Segoe UI" panose="020B0502040204020203" pitchFamily="34" charset="0"/>
                          <a:ea typeface="Segoe UI" panose="020B0502040204020203" pitchFamily="34" charset="0"/>
                          <a:cs typeface="Segoe UI" panose="020B0502040204020203" pitchFamily="34" charset="0"/>
                        </a:rPr>
                        <a:t>each domain </a:t>
                      </a:r>
                      <a:endParaRPr lang="en-US" dirty="0">
                        <a:latin typeface="Segoe UI" panose="020B0502040204020203" pitchFamily="34" charset="0"/>
                        <a:ea typeface="Segoe UI" panose="020B0502040204020203" pitchFamily="34" charset="0"/>
                        <a:cs typeface="Segoe UI" panose="020B0502040204020203" pitchFamily="34" charset="0"/>
                      </a:endParaRPr>
                    </a:p>
                  </a:txBody>
                  <a:tcPr/>
                </a:tc>
              </a:tr>
              <a:tr h="349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Segoe UI" panose="020B0502040204020203" pitchFamily="34" charset="0"/>
                          <a:ea typeface="Segoe UI" panose="020B0502040204020203" pitchFamily="34" charset="0"/>
                          <a:cs typeface="Segoe UI" panose="020B0502040204020203" pitchFamily="34" charset="0"/>
                        </a:rPr>
                        <a:t>Print Operators</a:t>
                      </a:r>
                      <a:endParaRPr lang="en-US" dirty="0" smtClean="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Segoe UI" panose="020B0502040204020203" pitchFamily="34" charset="0"/>
                          <a:ea typeface="Segoe UI" panose="020B0502040204020203" pitchFamily="34" charset="0"/>
                          <a:cs typeface="Segoe UI" panose="020B0502040204020203" pitchFamily="34" charset="0"/>
                        </a:rPr>
                        <a:t>Built-in container of each domain </a:t>
                      </a:r>
                      <a:endParaRPr lang="en-US" dirty="0" smtClean="0">
                        <a:latin typeface="Segoe UI" panose="020B0502040204020203" pitchFamily="34" charset="0"/>
                        <a:ea typeface="Segoe UI" panose="020B0502040204020203" pitchFamily="34" charset="0"/>
                        <a:cs typeface="Segoe UI" panose="020B0502040204020203" pitchFamily="34" charset="0"/>
                      </a:endParaRPr>
                    </a:p>
                  </a:txBody>
                  <a:tcPr/>
                </a:tc>
              </a:tr>
              <a:tr h="349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Segoe UI" panose="020B0502040204020203" pitchFamily="34" charset="0"/>
                          <a:ea typeface="Segoe UI" panose="020B0502040204020203" pitchFamily="34" charset="0"/>
                          <a:cs typeface="Segoe UI" panose="020B0502040204020203" pitchFamily="34" charset="0"/>
                        </a:rPr>
                        <a:t>Cert Publishers </a:t>
                      </a:r>
                      <a:endParaRPr lang="en-US" dirty="0" smtClean="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Segoe UI" panose="020B0502040204020203" pitchFamily="34" charset="0"/>
                          <a:ea typeface="Segoe UI" panose="020B0502040204020203" pitchFamily="34" charset="0"/>
                          <a:cs typeface="Segoe UI" panose="020B0502040204020203" pitchFamily="34" charset="0"/>
                        </a:rPr>
                        <a:t>Users container of each domain</a:t>
                      </a:r>
                      <a:endParaRPr lang="en-US" dirty="0" smtClean="0">
                        <a:latin typeface="Segoe UI" panose="020B0502040204020203" pitchFamily="34" charset="0"/>
                        <a:ea typeface="Segoe UI" panose="020B0502040204020203" pitchFamily="34" charset="0"/>
                        <a:cs typeface="Segoe UI" panose="020B0502040204020203" pitchFamily="34" charset="0"/>
                      </a:endParaRPr>
                    </a:p>
                  </a:txBody>
                  <a:tcPr/>
                </a:tc>
              </a:tr>
            </a:tbl>
          </a:graphicData>
        </a:graphic>
      </p:graphicFrame>
    </p:spTree>
    <p:extLst>
      <p:ext uri="{BB962C8B-B14F-4D97-AF65-F5344CB8AC3E}">
        <p14:creationId xmlns:p14="http://schemas.microsoft.com/office/powerpoint/2010/main" val="3336183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26148a0-3ad2-44dc-b9bb-5f3747fa9d6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Special Identities</a:t>
            </a:r>
            <a:endParaRPr lang="en-CA" dirty="0"/>
          </a:p>
        </p:txBody>
      </p:sp>
      <p:sp>
        <p:nvSpPr>
          <p:cNvPr id="4" name="Content Placeholder 4"/>
          <p:cNvSpPr>
            <a:spLocks noGrp="1" noChangeArrowheads="1"/>
          </p:cNvSpPr>
          <p:nvPr/>
        </p:nvSpPr>
        <p:spPr bwMode="auto">
          <a:xfrm>
            <a:off x="426704" y="1021214"/>
            <a:ext cx="8119156" cy="5671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smtClean="0"/>
              <a:t>Special identities:</a:t>
            </a:r>
          </a:p>
          <a:p>
            <a:pPr lvl="1"/>
            <a:r>
              <a:rPr lang="en-US" dirty="0" smtClean="0"/>
              <a:t>Are groups</a:t>
            </a:r>
            <a:r>
              <a:rPr lang="en-GB" dirty="0" smtClean="0"/>
              <a:t> for which membership is controlled by the operating system</a:t>
            </a:r>
          </a:p>
          <a:p>
            <a:pPr lvl="1"/>
            <a:r>
              <a:rPr lang="en-GB" dirty="0" smtClean="0"/>
              <a:t>Can be used by the Windows Server operating system to provide access to resources:</a:t>
            </a:r>
          </a:p>
          <a:p>
            <a:pPr lvl="2"/>
            <a:r>
              <a:rPr lang="en-GB" dirty="0" smtClean="0"/>
              <a:t>Based on the type of authentication or connection</a:t>
            </a:r>
          </a:p>
          <a:p>
            <a:pPr lvl="2"/>
            <a:r>
              <a:rPr lang="en-GB" dirty="0" smtClean="0"/>
              <a:t>Not based on the user account</a:t>
            </a:r>
          </a:p>
          <a:p>
            <a:pPr marL="681037" lvl="2" indent="0">
              <a:buNone/>
            </a:pPr>
            <a:r>
              <a:rPr lang="en-GB" sz="1100" dirty="0" smtClean="0"/>
              <a:t>   </a:t>
            </a:r>
          </a:p>
          <a:p>
            <a:r>
              <a:rPr lang="en-GB" sz="2600" dirty="0" smtClean="0"/>
              <a:t>Important special identities include:</a:t>
            </a:r>
          </a:p>
        </p:txBody>
      </p:sp>
      <p:graphicFrame>
        <p:nvGraphicFramePr>
          <p:cNvPr id="5" name="Table 4"/>
          <p:cNvGraphicFramePr>
            <a:graphicFrameLocks noGrp="1"/>
          </p:cNvGraphicFramePr>
          <p:nvPr>
            <p:extLst>
              <p:ext uri="{D42A27DB-BD31-4B8C-83A1-F6EECF244321}">
                <p14:modId xmlns:p14="http://schemas.microsoft.com/office/powerpoint/2010/main" val="1256741168"/>
              </p:ext>
            </p:extLst>
          </p:nvPr>
        </p:nvGraphicFramePr>
        <p:xfrm>
          <a:off x="625784" y="4528617"/>
          <a:ext cx="7474344" cy="1341120"/>
        </p:xfrm>
        <a:graphic>
          <a:graphicData uri="http://schemas.openxmlformats.org/drawingml/2006/table">
            <a:tbl>
              <a:tblPr firstRow="1" bandRow="1">
                <a:tableStyleId>{5C22544A-7EE6-4342-B048-85BDC9FD1C3A}</a:tableStyleId>
              </a:tblPr>
              <a:tblGrid>
                <a:gridCol w="3395959"/>
                <a:gridCol w="4078385"/>
              </a:tblGrid>
              <a:tr h="370840">
                <a:tc>
                  <a:txBody>
                    <a:bodyPr/>
                    <a:lstStyle/>
                    <a:p>
                      <a:pPr marL="0" lvl="1" indent="-169863" algn="l" rtl="0" eaLnBrk="1" fontAlgn="base" hangingPunct="1">
                        <a:lnSpc>
                          <a:spcPct val="100000"/>
                        </a:lnSpc>
                        <a:spcBef>
                          <a:spcPts val="600"/>
                        </a:spcBef>
                        <a:spcAft>
                          <a:spcPct val="0"/>
                        </a:spcAft>
                        <a:buClr>
                          <a:srgbClr val="0070C0"/>
                        </a:buClr>
                        <a:buSzPct val="80000"/>
                        <a:buFont typeface="Arial" pitchFamily="34" charset="0"/>
                        <a:buChar char="•"/>
                      </a:pPr>
                      <a:r>
                        <a:rPr lang="en-US" sz="2400" b="0" dirty="0" smtClean="0">
                          <a:solidFill>
                            <a:schemeClr val="tx1"/>
                          </a:solidFill>
                          <a:latin typeface="Segoe UI" pitchFamily="34" charset="0"/>
                          <a:ea typeface="Segoe UI" pitchFamily="34" charset="0"/>
                          <a:cs typeface="Segoe UI" pitchFamily="34" charset="0"/>
                        </a:rPr>
                        <a:t>Anonymous Logon</a:t>
                      </a:r>
                    </a:p>
                    <a:p>
                      <a:pPr marL="0" lvl="1" indent="-169863" algn="l" rtl="0" eaLnBrk="1" fontAlgn="base" hangingPunct="1">
                        <a:lnSpc>
                          <a:spcPct val="100000"/>
                        </a:lnSpc>
                        <a:spcBef>
                          <a:spcPts val="600"/>
                        </a:spcBef>
                        <a:spcAft>
                          <a:spcPct val="0"/>
                        </a:spcAft>
                        <a:buClr>
                          <a:srgbClr val="0070C0"/>
                        </a:buClr>
                        <a:buSzPct val="80000"/>
                        <a:buFont typeface="Arial" pitchFamily="34" charset="0"/>
                        <a:buChar char="•"/>
                      </a:pPr>
                      <a:r>
                        <a:rPr lang="en-US" sz="2400" b="0" dirty="0" smtClean="0">
                          <a:solidFill>
                            <a:schemeClr val="tx1"/>
                          </a:solidFill>
                          <a:latin typeface="Segoe UI" pitchFamily="34" charset="0"/>
                          <a:ea typeface="Segoe UI" pitchFamily="34" charset="0"/>
                          <a:cs typeface="Segoe UI" pitchFamily="34" charset="0"/>
                        </a:rPr>
                        <a:t>Authenticated Users</a:t>
                      </a:r>
                    </a:p>
                    <a:p>
                      <a:pPr marL="0" lvl="1" indent="-169863" algn="l" rtl="0" eaLnBrk="1" fontAlgn="base" hangingPunct="1">
                        <a:lnSpc>
                          <a:spcPct val="100000"/>
                        </a:lnSpc>
                        <a:spcBef>
                          <a:spcPts val="600"/>
                        </a:spcBef>
                        <a:spcAft>
                          <a:spcPct val="0"/>
                        </a:spcAft>
                        <a:buClr>
                          <a:srgbClr val="0070C0"/>
                        </a:buClr>
                        <a:buSzPct val="80000"/>
                        <a:buFont typeface="Arial" pitchFamily="34" charset="0"/>
                        <a:buChar char="•"/>
                      </a:pPr>
                      <a:r>
                        <a:rPr lang="en-US" sz="2400" b="0" dirty="0" smtClean="0">
                          <a:solidFill>
                            <a:schemeClr val="tx1"/>
                          </a:solidFill>
                          <a:latin typeface="Segoe UI" pitchFamily="34" charset="0"/>
                          <a:ea typeface="Segoe UI" pitchFamily="34" charset="0"/>
                          <a:cs typeface="Segoe UI" pitchFamily="34" charset="0"/>
                        </a:rPr>
                        <a:t>Everyone</a:t>
                      </a:r>
                      <a:endParaRPr lang="en-CA" sz="2400" b="0" dirty="0">
                        <a:solidFill>
                          <a:schemeClr val="tx1"/>
                        </a:solidFill>
                        <a:latin typeface="Segoe UI" pitchFamily="34" charset="0"/>
                        <a:ea typeface="Segoe UI" pitchFamily="34" charset="0"/>
                        <a:cs typeface="Segoe UI" pitchFamily="34" charset="0"/>
                      </a:endParaRPr>
                    </a:p>
                  </a:txBody>
                  <a:tcPr>
                    <a:solidFill>
                      <a:schemeClr val="bg1"/>
                    </a:solidFill>
                  </a:tcPr>
                </a:tc>
                <a:tc>
                  <a:txBody>
                    <a:bodyPr/>
                    <a:lstStyle/>
                    <a:p>
                      <a:pPr marL="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pPr>
                      <a:r>
                        <a:rPr lang="en-US" sz="2400" b="0" dirty="0" smtClean="0">
                          <a:solidFill>
                            <a:schemeClr val="tx1"/>
                          </a:solidFill>
                          <a:latin typeface="Segoe UI" pitchFamily="34" charset="0"/>
                          <a:ea typeface="Segoe UI" pitchFamily="34" charset="0"/>
                          <a:cs typeface="Segoe UI" pitchFamily="34" charset="0"/>
                        </a:rPr>
                        <a:t>Interactive</a:t>
                      </a:r>
                    </a:p>
                    <a:p>
                      <a:pPr marL="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pPr>
                      <a:r>
                        <a:rPr lang="en-US" sz="2400" b="0" dirty="0" smtClean="0">
                          <a:solidFill>
                            <a:schemeClr val="tx1"/>
                          </a:solidFill>
                          <a:latin typeface="Segoe UI" pitchFamily="34" charset="0"/>
                          <a:ea typeface="Segoe UI" pitchFamily="34" charset="0"/>
                          <a:cs typeface="Segoe UI" pitchFamily="34" charset="0"/>
                        </a:rPr>
                        <a:t>Network</a:t>
                      </a:r>
                    </a:p>
                    <a:p>
                      <a:pPr marL="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pPr>
                      <a:r>
                        <a:rPr lang="en-US" sz="2400" b="0" dirty="0" smtClean="0">
                          <a:solidFill>
                            <a:schemeClr val="tx1"/>
                          </a:solidFill>
                          <a:latin typeface="Segoe UI" pitchFamily="34" charset="0"/>
                          <a:ea typeface="Segoe UI" pitchFamily="34" charset="0"/>
                          <a:cs typeface="Segoe UI" pitchFamily="34" charset="0"/>
                        </a:rPr>
                        <a:t>Creator Owner</a:t>
                      </a:r>
                      <a:endParaRPr lang="en-CA" sz="2400" b="0" dirty="0">
                        <a:solidFill>
                          <a:schemeClr val="tx1"/>
                        </a:solidFill>
                        <a:latin typeface="Segoe UI" pitchFamily="34" charset="0"/>
                        <a:ea typeface="Segoe UI" pitchFamily="34" charset="0"/>
                        <a:cs typeface="Segoe UI" pitchFamily="34" charset="0"/>
                      </a:endParaRPr>
                    </a:p>
                  </a:txBody>
                  <a:tcPr>
                    <a:solidFill>
                      <a:schemeClr val="bg1"/>
                    </a:solidFill>
                  </a:tcPr>
                </a:tc>
              </a:tr>
            </a:tbl>
          </a:graphicData>
        </a:graphic>
      </p:graphicFrame>
    </p:spTree>
    <p:extLst>
      <p:ext uri="{BB962C8B-B14F-4D97-AF65-F5344CB8AC3E}">
        <p14:creationId xmlns:p14="http://schemas.microsoft.com/office/powerpoint/2010/main" val="3863785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1e57cd17-c18e-4ff6-92bf-8fe5bcefbc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Demonstration: Managing Groups</a:t>
            </a:r>
            <a:endParaRPr lang="en-CA" dirty="0"/>
          </a:p>
        </p:txBody>
      </p:sp>
      <p:sp>
        <p:nvSpPr>
          <p:cNvPr id="4" name="TextBox 3"/>
          <p:cNvSpPr txBox="1">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a:t>
            </a:r>
            <a:r>
              <a:rPr lang="en-GB" dirty="0" smtClean="0"/>
              <a:t>:</a:t>
            </a:r>
          </a:p>
          <a:p>
            <a:r>
              <a:rPr lang="en-GB" sz="2600" dirty="0" smtClean="0"/>
              <a:t>Create a new group</a:t>
            </a:r>
          </a:p>
          <a:p>
            <a:r>
              <a:rPr lang="en-GB" sz="2600" dirty="0" smtClean="0"/>
              <a:t>Add members to the group</a:t>
            </a:r>
          </a:p>
          <a:p>
            <a:r>
              <a:rPr lang="en-GB" sz="2600" dirty="0" smtClean="0"/>
              <a:t>Add a user to the group</a:t>
            </a:r>
          </a:p>
          <a:p>
            <a:r>
              <a:rPr lang="en-GB" sz="2600" dirty="0" smtClean="0"/>
              <a:t>Change the group type and scope</a:t>
            </a:r>
          </a:p>
          <a:p>
            <a:r>
              <a:rPr lang="en-US" sz="2600" dirty="0"/>
              <a:t>Modifying the </a:t>
            </a:r>
            <a:r>
              <a:rPr lang="en-US" sz="2600" dirty="0" smtClean="0"/>
              <a:t>group’s </a:t>
            </a:r>
            <a:r>
              <a:rPr lang="en-US" sz="2600" dirty="0"/>
              <a:t>Managed By property</a:t>
            </a:r>
            <a:endParaRPr lang="en-GB" sz="2600" dirty="0" smtClean="0"/>
          </a:p>
          <a:p>
            <a:endParaRPr lang="en-US" dirty="0"/>
          </a:p>
        </p:txBody>
      </p:sp>
    </p:spTree>
    <p:extLst>
      <p:ext uri="{BB962C8B-B14F-4D97-AF65-F5344CB8AC3E}">
        <p14:creationId xmlns:p14="http://schemas.microsoft.com/office/powerpoint/2010/main" val="3322524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961256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name="6640c7d0-7607-45b6-a10a-5033d29618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3: Managing Computer Accounts</a:t>
            </a:r>
            <a:endParaRPr lang="en-CA" dirty="0"/>
          </a:p>
        </p:txBody>
      </p:sp>
      <p:sp>
        <p:nvSpPr>
          <p:cNvPr id="3" name="Text Placeholder 2"/>
          <p:cNvSpPr>
            <a:spLocks noGrp="1"/>
          </p:cNvSpPr>
          <p:nvPr>
            <p:ph type="body" idx="1"/>
          </p:nvPr>
        </p:nvSpPr>
        <p:spPr/>
        <p:txBody>
          <a:bodyPr/>
          <a:lstStyle/>
          <a:p>
            <a:r>
              <a:rPr lang="en-CA" dirty="0" smtClean="0"/>
              <a:t>What Is the Computers Container?
Specifying the Location of Computer Accounts
Controlling Permissions to Create Computer Accounts
Performing an Offline Domain Join
Computer Accounts and Secure Channels
Resetting the Secure Channel
Bring Your Own Device</a:t>
            </a:r>
            <a:endParaRPr lang="en-CA" dirty="0"/>
          </a:p>
        </p:txBody>
      </p:sp>
    </p:spTree>
    <p:extLst>
      <p:ext uri="{BB962C8B-B14F-4D97-AF65-F5344CB8AC3E}">
        <p14:creationId xmlns:p14="http://schemas.microsoft.com/office/powerpoint/2010/main" val="3469232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70b1d224-6ba4-4d45-a80c-06e951bb3a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the Computers Container?</a:t>
            </a:r>
            <a:endParaRPr lang="en-CA" dirty="0"/>
          </a:p>
        </p:txBody>
      </p:sp>
      <p:pic>
        <p:nvPicPr>
          <p:cNvPr id="4" name="alt text here, Picture 2" descr="Screen shot of the Active Directory Administrative Center, which is open to Adatum (local). A computer object is highlighted."/>
          <p:cNvPicPr>
            <a:picLocks noChangeAspect="1" noChangeArrowheads="1"/>
          </p:cNvPicPr>
          <p:nvPr/>
        </p:nvPicPr>
        <p:blipFill rotWithShape="1">
          <a:blip r:embed="rId3">
            <a:extLst>
              <a:ext uri="{28A0092B-C50C-407E-A947-70E740481C1C}">
                <a14:useLocalDpi xmlns:a14="http://schemas.microsoft.com/office/drawing/2010/main" val="0"/>
              </a:ext>
            </a:extLst>
          </a:blip>
          <a:srcRect l="1430" t="10180" r="938" b="6815"/>
          <a:stretch/>
        </p:blipFill>
        <p:spPr bwMode="auto">
          <a:xfrm>
            <a:off x="465666" y="2262005"/>
            <a:ext cx="8285017" cy="4169007"/>
          </a:xfrm>
          <a:prstGeom prst="rect">
            <a:avLst/>
          </a:prstGeom>
          <a:noFill/>
          <a:ln w="28575">
            <a:solidFill>
              <a:srgbClr val="569AD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p:cNvSpPr/>
          <p:nvPr/>
        </p:nvSpPr>
        <p:spPr>
          <a:xfrm>
            <a:off x="385232" y="823586"/>
            <a:ext cx="8445884" cy="1277273"/>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Bef>
                <a:spcPts val="0"/>
              </a:spcBef>
              <a:spcAft>
                <a:spcPts val="600"/>
              </a:spcAft>
            </a:pPr>
            <a:r>
              <a:rPr lang="en-US" sz="2400" b="0" dirty="0">
                <a:latin typeface="Segoe UI" panose="020B0502040204020203" pitchFamily="34" charset="0"/>
                <a:ea typeface="Segoe UI" panose="020B0502040204020203" pitchFamily="34" charset="0"/>
                <a:cs typeface="Segoe UI" panose="020B0502040204020203" pitchFamily="34" charset="0"/>
              </a:rPr>
              <a:t>Active Directory Administrative </a:t>
            </a:r>
            <a:r>
              <a:rPr lang="en-US" sz="2400" b="0" dirty="0" smtClean="0">
                <a:latin typeface="Segoe UI" panose="020B0502040204020203" pitchFamily="34" charset="0"/>
                <a:ea typeface="Segoe UI" panose="020B0502040204020203" pitchFamily="34" charset="0"/>
                <a:cs typeface="Segoe UI" panose="020B0502040204020203" pitchFamily="34" charset="0"/>
              </a:rPr>
              <a:t>Center, opened </a:t>
            </a:r>
            <a:r>
              <a:rPr lang="en-US" sz="2400" b="0" dirty="0">
                <a:latin typeface="Segoe UI" panose="020B0502040204020203" pitchFamily="34" charset="0"/>
                <a:ea typeface="Segoe UI" panose="020B0502040204020203" pitchFamily="34" charset="0"/>
                <a:cs typeface="Segoe UI" panose="020B0502040204020203" pitchFamily="34" charset="0"/>
              </a:rPr>
              <a:t>to </a:t>
            </a:r>
            <a:r>
              <a:rPr lang="en-US" sz="2400" b="0" dirty="0" smtClean="0">
                <a:latin typeface="Segoe UI" panose="020B0502040204020203" pitchFamily="34" charset="0"/>
                <a:ea typeface="Segoe UI" panose="020B0502040204020203" pitchFamily="34" charset="0"/>
                <a:cs typeface="Segoe UI" panose="020B0502040204020203" pitchFamily="34" charset="0"/>
              </a:rPr>
              <a:t>the Adatum </a:t>
            </a:r>
            <a:r>
              <a:rPr lang="en-US" sz="2400" b="0" dirty="0">
                <a:latin typeface="Segoe UI" panose="020B0502040204020203" pitchFamily="34" charset="0"/>
                <a:ea typeface="Segoe UI" panose="020B0502040204020203" pitchFamily="34" charset="0"/>
                <a:cs typeface="Segoe UI" panose="020B0502040204020203" pitchFamily="34" charset="0"/>
              </a:rPr>
              <a:t>(</a:t>
            </a:r>
            <a:r>
              <a:rPr lang="en-US" sz="2400" b="0" dirty="0" smtClean="0">
                <a:latin typeface="Segoe UI" panose="020B0502040204020203" pitchFamily="34" charset="0"/>
                <a:ea typeface="Segoe UI" panose="020B0502040204020203" pitchFamily="34" charset="0"/>
                <a:cs typeface="Segoe UI" panose="020B0502040204020203" pitchFamily="34" charset="0"/>
              </a:rPr>
              <a:t>local)</a:t>
            </a:r>
            <a:r>
              <a:rPr lang="en-US" sz="2400" b="0" dirty="0">
                <a:latin typeface="Segoe UI" panose="020B0502040204020203" pitchFamily="34" charset="0"/>
                <a:ea typeface="Segoe UI" panose="020B0502040204020203" pitchFamily="34" charset="0"/>
                <a:cs typeface="Segoe UI" panose="020B0502040204020203" pitchFamily="34" charset="0"/>
              </a:rPr>
              <a:t>\</a:t>
            </a:r>
            <a:r>
              <a:rPr lang="en-US" sz="2400" b="0" dirty="0" smtClean="0">
                <a:latin typeface="Segoe UI" panose="020B0502040204020203" pitchFamily="34" charset="0"/>
                <a:ea typeface="Segoe UI" panose="020B0502040204020203" pitchFamily="34" charset="0"/>
                <a:cs typeface="Segoe UI" panose="020B0502040204020203" pitchFamily="34" charset="0"/>
              </a:rPr>
              <a:t>Computers container</a:t>
            </a:r>
          </a:p>
          <a:p>
            <a:pPr algn="ctr">
              <a:spcBef>
                <a:spcPts val="0"/>
              </a:spcBef>
              <a:spcAft>
                <a:spcPts val="600"/>
              </a:spcAft>
            </a:pPr>
            <a:r>
              <a:rPr lang="en-CA" sz="2400" b="0" dirty="0">
                <a:latin typeface="Segoe UI" panose="020B0502040204020203" pitchFamily="34" charset="0"/>
                <a:ea typeface="Segoe UI" panose="020B0502040204020203" pitchFamily="34" charset="0"/>
                <a:cs typeface="Segoe UI" panose="020B0502040204020203" pitchFamily="34" charset="0"/>
              </a:rPr>
              <a:t>Distinguished </a:t>
            </a:r>
            <a:r>
              <a:rPr lang="en-CA" sz="2400" b="0" dirty="0" smtClean="0">
                <a:latin typeface="Segoe UI" panose="020B0502040204020203" pitchFamily="34" charset="0"/>
                <a:ea typeface="Segoe UI" panose="020B0502040204020203" pitchFamily="34" charset="0"/>
                <a:cs typeface="Segoe UI" panose="020B0502040204020203" pitchFamily="34" charset="0"/>
              </a:rPr>
              <a:t>Name is </a:t>
            </a:r>
            <a:r>
              <a:rPr lang="en-CA" sz="2400" b="0" dirty="0">
                <a:latin typeface="Segoe UI" panose="020B0502040204020203" pitchFamily="34" charset="0"/>
                <a:ea typeface="Segoe UI" panose="020B0502040204020203" pitchFamily="34" charset="0"/>
                <a:cs typeface="Segoe UI" panose="020B0502040204020203" pitchFamily="34" charset="0"/>
              </a:rPr>
              <a:t>cn=Computers,DC=Adatum,DC=com</a:t>
            </a:r>
          </a:p>
        </p:txBody>
      </p:sp>
    </p:spTree>
    <p:extLst>
      <p:ext uri="{BB962C8B-B14F-4D97-AF65-F5344CB8AC3E}">
        <p14:creationId xmlns:p14="http://schemas.microsoft.com/office/powerpoint/2010/main" val="1750618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28a229f8-b19e-4b38-abf5-61d831b5ea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Specifying the Location of Computer Accounts</a:t>
            </a:r>
            <a:endParaRPr lang="en-CA" dirty="0"/>
          </a:p>
        </p:txBody>
      </p:sp>
      <p:pic>
        <p:nvPicPr>
          <p:cNvPr id="4" name="alt text here, folder layout" descr="A Client OU divided by region (Boston, Chicago, Cape Town) and then subdivided by function (Desktops, Laptops)."/>
          <p:cNvPicPr/>
          <p:nvPr/>
        </p:nvPicPr>
        <p:blipFill>
          <a:blip r:embed="rId3" cstate="print"/>
          <a:srcRect/>
          <a:stretch>
            <a:fillRect/>
          </a:stretch>
        </p:blipFill>
        <p:spPr bwMode="auto">
          <a:xfrm>
            <a:off x="5421946" y="1118234"/>
            <a:ext cx="3142933" cy="3987166"/>
          </a:xfrm>
          <a:prstGeom prst="rect">
            <a:avLst/>
          </a:prstGeom>
          <a:noFill/>
          <a:ln w="9525">
            <a:noFill/>
            <a:miter lim="800000"/>
            <a:headEnd/>
            <a:tailEnd/>
          </a:ln>
        </p:spPr>
      </p:pic>
      <p:sp>
        <p:nvSpPr>
          <p:cNvPr id="5" name="text box"/>
          <p:cNvSpPr>
            <a:spLocks noGrp="1"/>
          </p:cNvSpPr>
          <p:nvPr/>
        </p:nvSpPr>
        <p:spPr bwMode="auto">
          <a:xfrm>
            <a:off x="458788" y="992187"/>
            <a:ext cx="5256212" cy="50699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Best practice is to create OUs for computer objects</a:t>
            </a:r>
          </a:p>
          <a:p>
            <a:pPr lvl="1" eaLnBrk="1" hangingPunct="1"/>
            <a:r>
              <a:rPr lang="en-US" sz="2200" dirty="0" smtClean="0"/>
              <a:t>Servers</a:t>
            </a:r>
          </a:p>
          <a:p>
            <a:pPr lvl="2" eaLnBrk="1" hangingPunct="1"/>
            <a:r>
              <a:rPr lang="en-US" sz="2200" dirty="0" smtClean="0"/>
              <a:t>Typically subdivided by server role</a:t>
            </a:r>
          </a:p>
          <a:p>
            <a:pPr lvl="1" eaLnBrk="1" hangingPunct="1"/>
            <a:r>
              <a:rPr lang="en-US" sz="2200" dirty="0" smtClean="0"/>
              <a:t>Client computers</a:t>
            </a:r>
            <a:endParaRPr lang="hr-HR" sz="2200" dirty="0" smtClean="0"/>
          </a:p>
          <a:p>
            <a:pPr lvl="2" eaLnBrk="1" hangingPunct="1"/>
            <a:r>
              <a:rPr lang="hr-HR" sz="2200" dirty="0" smtClean="0"/>
              <a:t>Typically subdivided by region</a:t>
            </a:r>
            <a:endParaRPr lang="en-CA" sz="2200" dirty="0" smtClean="0"/>
          </a:p>
          <a:p>
            <a:pPr marL="681037" lvl="2" indent="0" eaLnBrk="1" hangingPunct="1">
              <a:buNone/>
            </a:pPr>
            <a:endParaRPr lang="en-US" sz="2200" dirty="0" smtClean="0"/>
          </a:p>
          <a:p>
            <a:pPr eaLnBrk="1" hangingPunct="1"/>
            <a:r>
              <a:rPr lang="en-US" sz="2400" dirty="0" smtClean="0"/>
              <a:t>Divide OUs:</a:t>
            </a:r>
          </a:p>
          <a:p>
            <a:pPr lvl="1"/>
            <a:r>
              <a:rPr lang="en-US" sz="2200" dirty="0" smtClean="0"/>
              <a:t>By administration</a:t>
            </a:r>
          </a:p>
          <a:p>
            <a:pPr lvl="1"/>
            <a:r>
              <a:rPr lang="en-US" sz="2200" dirty="0" smtClean="0"/>
              <a:t>To facilitate configuration with Group Policy</a:t>
            </a:r>
          </a:p>
        </p:txBody>
      </p:sp>
    </p:spTree>
    <p:extLst>
      <p:ext uri="{BB962C8B-B14F-4D97-AF65-F5344CB8AC3E}">
        <p14:creationId xmlns:p14="http://schemas.microsoft.com/office/powerpoint/2010/main" val="473244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b753524-d5f4-4e10-926e-c3c1088170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1: Managing User Accounts</a:t>
            </a:r>
            <a:endParaRPr lang="en-CA" dirty="0"/>
          </a:p>
        </p:txBody>
      </p:sp>
      <p:sp>
        <p:nvSpPr>
          <p:cNvPr id="3" name="Text Placeholder 2"/>
          <p:cNvSpPr>
            <a:spLocks noGrp="1"/>
          </p:cNvSpPr>
          <p:nvPr>
            <p:ph type="body" idx="1"/>
          </p:nvPr>
        </p:nvSpPr>
        <p:spPr/>
        <p:txBody>
          <a:bodyPr/>
          <a:lstStyle/>
          <a:p>
            <a:r>
              <a:rPr lang="en-CA" dirty="0" smtClean="0"/>
              <a:t>AD DS Administration Tools
Creating User Accounts
Configuring User Account Attributes
Creating User Profiles
Demonstration: Managing User Accounts
Demonstration: Using Templates to Manage User Accounts</a:t>
            </a:r>
            <a:endParaRPr lang="en-CA" dirty="0"/>
          </a:p>
        </p:txBody>
      </p:sp>
    </p:spTree>
    <p:extLst>
      <p:ext uri="{BB962C8B-B14F-4D97-AF65-F5344CB8AC3E}">
        <p14:creationId xmlns:p14="http://schemas.microsoft.com/office/powerpoint/2010/main" val="1009414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a9e8c17d-ce2d-4cf9-bd64-2bf1d20018a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32105" cy="740664"/>
          </a:xfrm>
        </p:spPr>
        <p:txBody>
          <a:bodyPr/>
          <a:lstStyle/>
          <a:p>
            <a:r>
              <a:rPr lang="en-CA" dirty="0" smtClean="0"/>
              <a:t>Controlling Permissions to Create Computer Accounts</a:t>
            </a:r>
            <a:endParaRPr lang="en-CA" dirty="0"/>
          </a:p>
        </p:txBody>
      </p:sp>
      <p:pic>
        <p:nvPicPr>
          <p:cNvPr id="4" name="alt text here, screen shot" descr="Screen shot of the Delegation of Control Wizard. The administrator is creating a custom delegation for computer objects."/>
          <p:cNvPicPr>
            <a:picLocks noChangeAspect="1"/>
          </p:cNvPicPr>
          <p:nvPr/>
        </p:nvPicPr>
        <p:blipFill rotWithShape="1">
          <a:blip r:embed="rId3"/>
          <a:srcRect l="723" t="-1" b="1425"/>
          <a:stretch/>
        </p:blipFill>
        <p:spPr>
          <a:xfrm>
            <a:off x="1520807" y="2374341"/>
            <a:ext cx="5930935" cy="3898364"/>
          </a:xfrm>
          <a:prstGeom prst="rect">
            <a:avLst/>
          </a:prstGeom>
        </p:spPr>
      </p:pic>
      <p:sp>
        <p:nvSpPr>
          <p:cNvPr id="5" name="text box"/>
          <p:cNvSpPr/>
          <p:nvPr/>
        </p:nvSpPr>
        <p:spPr>
          <a:xfrm>
            <a:off x="842961" y="864781"/>
            <a:ext cx="7286625" cy="138499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800" b="0" dirty="0">
                <a:latin typeface="Segoe UI" panose="020B0502040204020203" pitchFamily="34" charset="0"/>
                <a:ea typeface="Segoe UI" panose="020B0502040204020203" pitchFamily="34" charset="0"/>
                <a:cs typeface="Segoe UI" panose="020B0502040204020203" pitchFamily="34" charset="0"/>
              </a:rPr>
              <a:t>The Delegation of Control </a:t>
            </a:r>
            <a:r>
              <a:rPr lang="en-US" sz="2800" b="0" dirty="0" smtClean="0">
                <a:latin typeface="Segoe UI" panose="020B0502040204020203" pitchFamily="34" charset="0"/>
                <a:ea typeface="Segoe UI" panose="020B0502040204020203" pitchFamily="34" charset="0"/>
                <a:cs typeface="Segoe UI" panose="020B0502040204020203" pitchFamily="34" charset="0"/>
              </a:rPr>
              <a:t>Wizard window </a:t>
            </a:r>
          </a:p>
          <a:p>
            <a:r>
              <a:rPr lang="en-US" sz="2800" b="0" dirty="0" smtClean="0">
                <a:latin typeface="Segoe UI" panose="020B0502040204020203" pitchFamily="34" charset="0"/>
                <a:ea typeface="Segoe UI" panose="020B0502040204020203" pitchFamily="34" charset="0"/>
                <a:cs typeface="Segoe UI" panose="020B0502040204020203" pitchFamily="34" charset="0"/>
              </a:rPr>
              <a:t>The </a:t>
            </a:r>
            <a:r>
              <a:rPr lang="en-US" sz="2800" b="0" dirty="0">
                <a:latin typeface="Segoe UI" panose="020B0502040204020203" pitchFamily="34" charset="0"/>
                <a:ea typeface="Segoe UI" panose="020B0502040204020203" pitchFamily="34" charset="0"/>
                <a:cs typeface="Segoe UI" panose="020B0502040204020203" pitchFamily="34" charset="0"/>
              </a:rPr>
              <a:t>administrator is creating a custom delegation for computer </a:t>
            </a:r>
            <a:r>
              <a:rPr lang="en-US" sz="2800" b="0" dirty="0" smtClean="0">
                <a:latin typeface="Segoe UI" panose="020B0502040204020203" pitchFamily="34" charset="0"/>
                <a:ea typeface="Segoe UI" panose="020B0502040204020203" pitchFamily="34" charset="0"/>
                <a:cs typeface="Segoe UI" panose="020B0502040204020203" pitchFamily="34" charset="0"/>
              </a:rPr>
              <a:t>objects</a:t>
            </a:r>
            <a:endParaRPr lang="en-CA" sz="2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66679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2462f8fc-4438-4a70-adaf-98d75cfc94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Performing an Offline Domain Join</a:t>
            </a:r>
            <a:endParaRPr lang="en-CA"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Offline </a:t>
            </a:r>
            <a:r>
              <a:rPr lang="en-US" dirty="0" smtClean="0"/>
              <a:t>domain </a:t>
            </a:r>
            <a:r>
              <a:rPr lang="en-US" dirty="0"/>
              <a:t>join </a:t>
            </a:r>
            <a:r>
              <a:rPr lang="en-US" dirty="0" smtClean="0"/>
              <a:t>is </a:t>
            </a:r>
            <a:r>
              <a:rPr lang="en-US" dirty="0"/>
              <a:t>used </a:t>
            </a:r>
            <a:r>
              <a:rPr lang="en-US" dirty="0" smtClean="0"/>
              <a:t>to join computers to a domain when they cannot contact a domain controller</a:t>
            </a:r>
          </a:p>
          <a:p>
            <a:r>
              <a:rPr lang="en-US" dirty="0" smtClean="0"/>
              <a:t>Create a domain join file using:</a:t>
            </a:r>
          </a:p>
          <a:p>
            <a:endParaRPr lang="en-US" sz="1000" dirty="0" smtClean="0"/>
          </a:p>
          <a:p>
            <a:pPr marL="288925" lvl="1" indent="0">
              <a:buNone/>
            </a:pPr>
            <a:endParaRPr lang="fr-FR" sz="1000" b="1" dirty="0" smtClean="0">
              <a:latin typeface="Lucida Sans Typewriter" panose="020B0509030504030204" pitchFamily="49" charset="0"/>
            </a:endParaRPr>
          </a:p>
          <a:p>
            <a:pPr marL="288925" lvl="1" indent="0">
              <a:buNone/>
            </a:pPr>
            <a:endParaRPr lang="fr-FR" sz="1000" b="1" dirty="0">
              <a:latin typeface="Lucida Sans Typewriter" panose="020B0509030504030204" pitchFamily="49" charset="0"/>
            </a:endParaRPr>
          </a:p>
          <a:p>
            <a:pPr marL="288925" lvl="1" indent="0">
              <a:buNone/>
            </a:pPr>
            <a:endParaRPr lang="fr-FR" sz="1000" b="1" dirty="0" smtClean="0">
              <a:latin typeface="Lucida Sans Typewriter" panose="020B0509030504030204" pitchFamily="49" charset="0"/>
            </a:endParaRPr>
          </a:p>
          <a:p>
            <a:pPr marL="288925" lvl="1" indent="0">
              <a:buNone/>
            </a:pPr>
            <a:endParaRPr lang="fr-FR" sz="1000" b="1" dirty="0" smtClean="0">
              <a:latin typeface="Lucida Sans Typewriter" panose="020B0509030504030204" pitchFamily="49" charset="0"/>
            </a:endParaRPr>
          </a:p>
          <a:p>
            <a:pPr marL="288925" lvl="1" indent="0">
              <a:buNone/>
            </a:pPr>
            <a:endParaRPr lang="fr-FR" sz="1000" b="1" dirty="0">
              <a:latin typeface="Lucida Sans Typewriter" panose="020B0509030504030204" pitchFamily="49" charset="0"/>
            </a:endParaRPr>
          </a:p>
          <a:p>
            <a:pPr marL="288925" lvl="1" indent="0">
              <a:buNone/>
            </a:pPr>
            <a:endParaRPr lang="fr-FR" sz="1000" dirty="0" smtClean="0"/>
          </a:p>
          <a:p>
            <a:r>
              <a:rPr lang="fr-FR" dirty="0"/>
              <a:t>Import</a:t>
            </a:r>
            <a:r>
              <a:rPr lang="fr-FR" dirty="0" smtClean="0"/>
              <a:t> the domain join file using:</a:t>
            </a:r>
          </a:p>
          <a:p>
            <a:pPr marL="284163" lvl="1" indent="0">
              <a:buNone/>
            </a:pPr>
            <a:endParaRPr lang="en-US" dirty="0" smtClean="0"/>
          </a:p>
          <a:p>
            <a:pPr marL="284163" lvl="1" indent="0">
              <a:buNone/>
            </a:pPr>
            <a:r>
              <a:rPr lang="en-US" sz="2000" dirty="0"/>
              <a:t>	</a:t>
            </a:r>
          </a:p>
        </p:txBody>
      </p:sp>
      <p:sp>
        <p:nvSpPr>
          <p:cNvPr id="5" name="TextBox 3"/>
          <p:cNvSpPr txBox="1"/>
          <p:nvPr/>
        </p:nvSpPr>
        <p:spPr>
          <a:xfrm>
            <a:off x="678425" y="3019222"/>
            <a:ext cx="7388943" cy="1015663"/>
          </a:xfrm>
          <a:prstGeom prst="rect">
            <a:avLst/>
          </a:prstGeom>
          <a:solidFill>
            <a:schemeClr val="bg1">
              <a:lumMod val="85000"/>
            </a:schemeClr>
          </a:solidFill>
        </p:spPr>
        <p:txBody>
          <a:bodyPr wrap="square" rtlCol="0" anchor="ctr" anchorCtr="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50000"/>
              </a:lnSpc>
              <a:spcBef>
                <a:spcPts val="600"/>
              </a:spcBef>
            </a:pPr>
            <a:r>
              <a:rPr lang="fr-FR" sz="2000" dirty="0">
                <a:latin typeface="Lucida Sans Typewriter" panose="020B0509030504030204" pitchFamily="49" charset="0"/>
              </a:rPr>
              <a:t>djoin.exe /Provision /Domain &lt;DomainName&gt; /Machine &lt;MachineName&gt; /SaveFile </a:t>
            </a:r>
            <a:r>
              <a:rPr lang="fr-FR" sz="2000" dirty="0" smtClean="0">
                <a:latin typeface="Lucida Sans Typewriter" panose="020B0509030504030204" pitchFamily="49" charset="0"/>
              </a:rPr>
              <a:t>&lt;filepath</a:t>
            </a:r>
            <a:r>
              <a:rPr lang="en-US" sz="2000" dirty="0" smtClean="0">
                <a:latin typeface="Lucida Sans Typewriter" panose="020B0509030504030204" pitchFamily="49" charset="0"/>
              </a:rPr>
              <a:t>&gt;</a:t>
            </a:r>
            <a:endParaRPr lang="en-US" sz="2000" dirty="0">
              <a:latin typeface="Lucida Sans Typewriter" pitchFamily="49" charset="0"/>
              <a:ea typeface="Verdana" pitchFamily="34" charset="0"/>
              <a:cs typeface="Verdana" pitchFamily="34" charset="0"/>
            </a:endParaRPr>
          </a:p>
        </p:txBody>
      </p:sp>
      <p:sp>
        <p:nvSpPr>
          <p:cNvPr id="6" name="TextBox 4"/>
          <p:cNvSpPr txBox="1"/>
          <p:nvPr/>
        </p:nvSpPr>
        <p:spPr>
          <a:xfrm>
            <a:off x="678425" y="4996906"/>
            <a:ext cx="7388943" cy="1417632"/>
          </a:xfrm>
          <a:prstGeom prst="rect">
            <a:avLst/>
          </a:prstGeom>
          <a:solidFill>
            <a:schemeClr val="bg1">
              <a:lumMod val="85000"/>
            </a:schemeClr>
          </a:solidFill>
        </p:spPr>
        <p:txBody>
          <a:bodyPr wrap="square" rtlCol="0" anchor="ctr" anchorCtr="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50000"/>
              </a:lnSpc>
            </a:pPr>
            <a:r>
              <a:rPr lang="en-US" sz="2000" dirty="0">
                <a:latin typeface="Lucida Sans Typewriter" panose="020B0509030504030204" pitchFamily="49" charset="0"/>
              </a:rPr>
              <a:t>djoin.exe /requestODJ /LoadFile &lt;filepath&gt; /WindowsPath &lt;path to the Windows directory of the offline image&gt;</a:t>
            </a:r>
            <a:endParaRPr lang="en-US" sz="2000" dirty="0">
              <a:latin typeface="Lucida Sans Typewriter" pitchFamily="49" charset="0"/>
              <a:ea typeface="Verdana" pitchFamily="34" charset="0"/>
              <a:cs typeface="Verdana" pitchFamily="34" charset="0"/>
            </a:endParaRPr>
          </a:p>
        </p:txBody>
      </p:sp>
    </p:spTree>
    <p:extLst>
      <p:ext uri="{BB962C8B-B14F-4D97-AF65-F5344CB8AC3E}">
        <p14:creationId xmlns:p14="http://schemas.microsoft.com/office/powerpoint/2010/main" val="1510574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c89ef95d-fde0-4714-b7cd-a89bab7dd3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Computer Accounts and Secure Channels</a:t>
            </a:r>
            <a:endParaRPr lang="en-CA" dirty="0"/>
          </a:p>
        </p:txBody>
      </p:sp>
      <p:sp>
        <p:nvSpPr>
          <p:cNvPr id="4" name="Content Placeholder 4"/>
          <p:cNvSpPr>
            <a:spLocks noGrp="1"/>
          </p:cNvSpPr>
          <p:nvPr/>
        </p:nvSpPr>
        <p:spPr bwMode="auto">
          <a:xfrm>
            <a:off x="410662"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r>
              <a:rPr lang="en-US" sz="2600" dirty="0" smtClean="0"/>
              <a:t>Computers have accounts</a:t>
            </a:r>
          </a:p>
          <a:p>
            <a:pPr lvl="1" eaLnBrk="1" hangingPunct="1"/>
            <a:r>
              <a:rPr lang="en-US" dirty="0" smtClean="0"/>
              <a:t>sAMAccountName</a:t>
            </a:r>
            <a:r>
              <a:rPr lang="en-US" i="1" dirty="0" smtClean="0"/>
              <a:t> </a:t>
            </a:r>
            <a:r>
              <a:rPr lang="en-US" dirty="0" smtClean="0"/>
              <a:t>and password</a:t>
            </a:r>
          </a:p>
          <a:p>
            <a:pPr lvl="1" eaLnBrk="1" hangingPunct="1"/>
            <a:r>
              <a:rPr lang="en-US" dirty="0" smtClean="0"/>
              <a:t>Used to create a secure channel between the computer and a domain controller</a:t>
            </a:r>
          </a:p>
          <a:p>
            <a:pPr eaLnBrk="1" hangingPunct="1"/>
            <a:r>
              <a:rPr lang="en-US" sz="2600" dirty="0" smtClean="0"/>
              <a:t>Scenarios in which a secure channel can be broken</a:t>
            </a:r>
          </a:p>
          <a:p>
            <a:pPr lvl="1" eaLnBrk="1" hangingPunct="1"/>
            <a:r>
              <a:rPr lang="en-US" dirty="0" smtClean="0"/>
              <a:t>Reinstalling a computer, even with same name, generates a new SID and password</a:t>
            </a:r>
          </a:p>
          <a:p>
            <a:pPr lvl="1" eaLnBrk="1" hangingPunct="1"/>
            <a:r>
              <a:rPr lang="en-US" dirty="0" smtClean="0"/>
              <a:t>Restoring a computer from an old backup, or rolling back a computer to an old snapshot</a:t>
            </a:r>
          </a:p>
          <a:p>
            <a:pPr lvl="1" eaLnBrk="1" hangingPunct="1"/>
            <a:r>
              <a:rPr lang="en-US" dirty="0" smtClean="0"/>
              <a:t>Computer and domain disagree about what the password is</a:t>
            </a:r>
          </a:p>
        </p:txBody>
      </p:sp>
    </p:spTree>
    <p:extLst>
      <p:ext uri="{BB962C8B-B14F-4D97-AF65-F5344CB8AC3E}">
        <p14:creationId xmlns:p14="http://schemas.microsoft.com/office/powerpoint/2010/main" val="240721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0aa94826-0000-4fb3-ac27-6de0fd8c58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Resetting the Secure Channel</a:t>
            </a:r>
            <a:endParaRPr lang="en-CA" dirty="0"/>
          </a:p>
        </p:txBody>
      </p:sp>
      <p:sp>
        <p:nvSpPr>
          <p:cNvPr id="4" name="Content Placeholder 4"/>
          <p:cNvSpPr>
            <a:spLocks noGrp="1"/>
          </p:cNvSpPr>
          <p:nvPr/>
        </p:nvSpPr>
        <p:spPr bwMode="auto">
          <a:xfrm>
            <a:off x="408913"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r>
              <a:rPr lang="en-US" dirty="0" smtClean="0"/>
              <a:t>Do not delete a computer from the domain and then rejoin it</a:t>
            </a:r>
          </a:p>
          <a:p>
            <a:pPr lvl="1" eaLnBrk="1" hangingPunct="1"/>
            <a:r>
              <a:rPr lang="en-US" dirty="0" smtClean="0"/>
              <a:t>This creates a new account, resulting in a new SID and lost group memberships</a:t>
            </a:r>
          </a:p>
          <a:p>
            <a:pPr eaLnBrk="1" hangingPunct="1"/>
            <a:r>
              <a:rPr lang="en-US" dirty="0" smtClean="0"/>
              <a:t>Options for resetting the secure channel</a:t>
            </a:r>
          </a:p>
          <a:p>
            <a:pPr lvl="1" eaLnBrk="1" hangingPunct="1"/>
            <a:r>
              <a:rPr lang="en-US" dirty="0" smtClean="0"/>
              <a:t>Active Directory Users and Computers</a:t>
            </a:r>
          </a:p>
          <a:p>
            <a:pPr lvl="1"/>
            <a:r>
              <a:rPr lang="en-US" dirty="0" smtClean="0"/>
              <a:t>Active </a:t>
            </a:r>
            <a:r>
              <a:rPr lang="en-US" dirty="0"/>
              <a:t>Directory Administrative Center</a:t>
            </a:r>
            <a:endParaRPr lang="en-US" dirty="0" smtClean="0"/>
          </a:p>
          <a:p>
            <a:pPr lvl="1" eaLnBrk="1" hangingPunct="1"/>
            <a:r>
              <a:rPr lang="en-US" b="1" dirty="0" smtClean="0"/>
              <a:t>dsmod</a:t>
            </a:r>
          </a:p>
          <a:p>
            <a:pPr lvl="1"/>
            <a:r>
              <a:rPr lang="en-US" b="1" dirty="0" smtClean="0"/>
              <a:t>netdom</a:t>
            </a:r>
          </a:p>
          <a:p>
            <a:pPr lvl="1"/>
            <a:r>
              <a:rPr lang="en-US" b="1" dirty="0" smtClean="0"/>
              <a:t>nltest</a:t>
            </a:r>
          </a:p>
          <a:p>
            <a:pPr lvl="1" eaLnBrk="1" hangingPunct="1"/>
            <a:r>
              <a:rPr lang="hr-HR" dirty="0" smtClean="0"/>
              <a:t>Windows PowerShell</a:t>
            </a:r>
            <a:endParaRPr lang="en-US" dirty="0" smtClean="0"/>
          </a:p>
        </p:txBody>
      </p:sp>
    </p:spTree>
    <p:extLst>
      <p:ext uri="{BB962C8B-B14F-4D97-AF65-F5344CB8AC3E}">
        <p14:creationId xmlns:p14="http://schemas.microsoft.com/office/powerpoint/2010/main" val="3466278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02a16e02-5805-4a35-9d63-9e72c17bae1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Bring Your Own Device</a:t>
            </a:r>
            <a:endParaRPr lang="en-CA"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AD FS has been enhanced to support BYOD programs</a:t>
            </a:r>
          </a:p>
          <a:p>
            <a:r>
              <a:rPr lang="en-US" dirty="0"/>
              <a:t>Workplace </a:t>
            </a:r>
            <a:r>
              <a:rPr lang="en-US" dirty="0" smtClean="0"/>
              <a:t>Join creates an AD DS object for consumer devices</a:t>
            </a:r>
          </a:p>
          <a:p>
            <a:endParaRPr lang="en-US" dirty="0" smtClean="0"/>
          </a:p>
          <a:p>
            <a:pPr marL="0" indent="0">
              <a:buNone/>
            </a:pPr>
            <a:r>
              <a:rPr lang="en-US" dirty="0" smtClean="0"/>
              <a:t>Limit content access to specific devices</a:t>
            </a:r>
            <a:endParaRPr lang="en-US" dirty="0"/>
          </a:p>
          <a:p>
            <a:r>
              <a:rPr lang="en-US" dirty="0" smtClean="0"/>
              <a:t>Using Dynamic Access Control or conditions on permissions you can limit content access to domain-joined devices</a:t>
            </a:r>
          </a:p>
          <a:p>
            <a:pPr marL="0" indent="0">
              <a:buNone/>
            </a:pPr>
            <a:r>
              <a:rPr lang="en-US" dirty="0" smtClean="0"/>
              <a:t>Support for iOS</a:t>
            </a:r>
            <a:endParaRPr lang="en-US" dirty="0"/>
          </a:p>
          <a:p>
            <a:r>
              <a:rPr lang="en-US" dirty="0" smtClean="0"/>
              <a:t>iOS devices can be workplace-joined as well</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2423434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86d89e37-c59a-4707-b655-7c9c634261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4: Delegating Administration</a:t>
            </a:r>
            <a:endParaRPr lang="en-CA" dirty="0"/>
          </a:p>
        </p:txBody>
      </p:sp>
      <p:sp>
        <p:nvSpPr>
          <p:cNvPr id="3" name="Text Placeholder 2"/>
          <p:cNvSpPr>
            <a:spLocks noGrp="1"/>
          </p:cNvSpPr>
          <p:nvPr>
            <p:ph type="body" idx="1"/>
          </p:nvPr>
        </p:nvSpPr>
        <p:spPr/>
        <p:txBody>
          <a:bodyPr/>
          <a:lstStyle/>
          <a:p>
            <a:r>
              <a:rPr lang="en-CA" dirty="0" smtClean="0"/>
              <a:t>Considerations for Using Organizational Units
AD DS Permissions
Effective AD DS Permissions
Demonstration: Delegating Administrative Permissions</a:t>
            </a:r>
            <a:endParaRPr lang="en-CA" dirty="0"/>
          </a:p>
        </p:txBody>
      </p:sp>
    </p:spTree>
    <p:extLst>
      <p:ext uri="{BB962C8B-B14F-4D97-AF65-F5344CB8AC3E}">
        <p14:creationId xmlns:p14="http://schemas.microsoft.com/office/powerpoint/2010/main" val="3585496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36f5cea4-59e0-432e-84e0-5ac2ba2072f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Considerations for Using Organizational Units</a:t>
            </a:r>
            <a:endParaRPr lang="en-CA" dirty="0"/>
          </a:p>
        </p:txBody>
      </p:sp>
      <p:grpSp>
        <p:nvGrpSpPr>
          <p:cNvPr id="4" name="alt text here  Adatum.com list" descr="Screen shot of OUs and containers in the Adatum.com AD DS."/>
          <p:cNvGrpSpPr/>
          <p:nvPr/>
        </p:nvGrpSpPr>
        <p:grpSpPr>
          <a:xfrm>
            <a:off x="4758725" y="1106819"/>
            <a:ext cx="4086232" cy="5027287"/>
            <a:chOff x="4761352" y="951918"/>
            <a:chExt cx="3605407" cy="4610682"/>
          </a:xfrm>
        </p:grpSpPr>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3754" t="30936" r="13300" b="64413"/>
            <a:stretch/>
          </p:blipFill>
          <p:spPr bwMode="auto">
            <a:xfrm>
              <a:off x="5160663" y="2917733"/>
              <a:ext cx="3206096" cy="349814"/>
            </a:xfrm>
            <a:prstGeom prst="rect">
              <a:avLst/>
            </a:prstGeom>
            <a:ln w="6350">
              <a:noFill/>
            </a:ln>
            <a:extLst/>
          </p:spPr>
          <p:style>
            <a:lnRef idx="2">
              <a:schemeClr val="accent1">
                <a:shade val="50000"/>
              </a:schemeClr>
            </a:lnRef>
            <a:fillRef idx="1">
              <a:schemeClr val="accent1"/>
            </a:fillRef>
            <a:effectRef idx="0">
              <a:schemeClr val="accent1"/>
            </a:effectRef>
            <a:fontRef idx="minor">
              <a:schemeClr val="lt1"/>
            </a:fontRef>
          </p:style>
        </p:pic>
        <p:pic>
          <p:nvPicPr>
            <p:cNvPr id="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2095" t="2" r="43047" b="94038"/>
            <a:stretch/>
          </p:blipFill>
          <p:spPr bwMode="auto">
            <a:xfrm>
              <a:off x="4761352" y="951918"/>
              <a:ext cx="2411134" cy="448257"/>
            </a:xfrm>
            <a:prstGeom prst="rect">
              <a:avLst/>
            </a:prstGeom>
            <a:ln w="6350">
              <a:noFill/>
            </a:ln>
            <a:extLst/>
          </p:spPr>
          <p:style>
            <a:lnRef idx="2">
              <a:schemeClr val="accent1">
                <a:shade val="50000"/>
              </a:schemeClr>
            </a:lnRef>
            <a:fillRef idx="1">
              <a:schemeClr val="accent1"/>
            </a:fillRef>
            <a:effectRef idx="0">
              <a:schemeClr val="accent1"/>
            </a:effectRef>
            <a:fontRef idx="minor">
              <a:schemeClr val="lt1"/>
            </a:fontRef>
          </p:style>
        </p:pic>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13755" t="70985" r="13300" b="3701"/>
            <a:stretch/>
          </p:blipFill>
          <p:spPr bwMode="auto">
            <a:xfrm>
              <a:off x="5160663" y="3658770"/>
              <a:ext cx="3206096" cy="1903830"/>
            </a:xfrm>
            <a:prstGeom prst="rect">
              <a:avLst/>
            </a:prstGeom>
            <a:ln w="6350">
              <a:noFill/>
            </a:ln>
            <a:extLst/>
          </p:spPr>
          <p:style>
            <a:lnRef idx="2">
              <a:schemeClr val="accent1">
                <a:shade val="50000"/>
              </a:schemeClr>
            </a:lnRef>
            <a:fillRef idx="1">
              <a:schemeClr val="accent1"/>
            </a:fillRef>
            <a:effectRef idx="0">
              <a:schemeClr val="accent1"/>
            </a:effectRef>
            <a:fontRef idx="minor">
              <a:schemeClr val="lt1"/>
            </a:fontRef>
          </p:style>
        </p:pic>
        <p:pic>
          <p:nvPicPr>
            <p:cNvPr id="8"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13754" t="51062" r="13300" b="43864"/>
            <a:stretch/>
          </p:blipFill>
          <p:spPr bwMode="auto">
            <a:xfrm>
              <a:off x="5160663" y="3277154"/>
              <a:ext cx="3206093" cy="381616"/>
            </a:xfrm>
            <a:prstGeom prst="rect">
              <a:avLst/>
            </a:prstGeom>
            <a:ln w="6350">
              <a:noFill/>
            </a:ln>
            <a:extLst/>
          </p:spPr>
          <p:style>
            <a:lnRef idx="2">
              <a:schemeClr val="accent1">
                <a:shade val="50000"/>
              </a:schemeClr>
            </a:lnRef>
            <a:fillRef idx="1">
              <a:schemeClr val="accent1"/>
            </a:fillRef>
            <a:effectRef idx="0">
              <a:schemeClr val="accent1"/>
            </a:effectRef>
            <a:fontRef idx="minor">
              <a:schemeClr val="lt1"/>
            </a:fontRef>
          </p:style>
        </p:pic>
        <p:pic>
          <p:nvPicPr>
            <p:cNvPr id="9"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l="9443" t="5703" r="29876" b="74026"/>
            <a:stretch/>
          </p:blipFill>
          <p:spPr bwMode="auto">
            <a:xfrm>
              <a:off x="4972049" y="1400175"/>
              <a:ext cx="2667001" cy="1524554"/>
            </a:xfrm>
            <a:prstGeom prst="rect">
              <a:avLst/>
            </a:prstGeom>
            <a:ln w="6350">
              <a:noFill/>
            </a:ln>
            <a:extLst/>
          </p:spPr>
          <p:style>
            <a:lnRef idx="2">
              <a:schemeClr val="accent1">
                <a:shade val="50000"/>
              </a:schemeClr>
            </a:lnRef>
            <a:fillRef idx="1">
              <a:schemeClr val="accent1"/>
            </a:fillRef>
            <a:effectRef idx="0">
              <a:schemeClr val="accent1"/>
            </a:effectRef>
            <a:fontRef idx="minor">
              <a:schemeClr val="lt1"/>
            </a:fontRef>
          </p:style>
        </p:pic>
      </p:grpSp>
      <p:sp>
        <p:nvSpPr>
          <p:cNvPr id="10" name="TextBox 1"/>
          <p:cNvSpPr txBox="1"/>
          <p:nvPr/>
        </p:nvSpPr>
        <p:spPr>
          <a:xfrm>
            <a:off x="332400" y="1242479"/>
            <a:ext cx="4466788" cy="439504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216000" indent="-216000">
              <a:spcBef>
                <a:spcPct val="20000"/>
              </a:spcBef>
              <a:buClr>
                <a:srgbClr val="0070C0"/>
              </a:buClr>
              <a:buFont typeface="Arial" pitchFamily="34" charset="0"/>
              <a:buChar char="•"/>
            </a:pPr>
            <a:r>
              <a:rPr lang="en-US" sz="2400" b="0" dirty="0">
                <a:solidFill>
                  <a:schemeClr val="tx1"/>
                </a:solidFill>
                <a:latin typeface="Segoe UI" pitchFamily="34" charset="0"/>
                <a:ea typeface="Segoe UI" pitchFamily="34" charset="0"/>
                <a:cs typeface="Segoe UI" pitchFamily="34" charset="0"/>
              </a:rPr>
              <a:t>OUs allow you to subdivide the </a:t>
            </a:r>
            <a:r>
              <a:rPr lang="en-US" sz="2400" b="0" dirty="0" smtClean="0">
                <a:solidFill>
                  <a:schemeClr val="tx1"/>
                </a:solidFill>
                <a:latin typeface="Segoe UI" pitchFamily="34" charset="0"/>
                <a:ea typeface="Segoe UI" pitchFamily="34" charset="0"/>
                <a:cs typeface="Segoe UI" pitchFamily="34" charset="0"/>
              </a:rPr>
              <a:t>domain </a:t>
            </a:r>
            <a:r>
              <a:rPr lang="en-US" sz="2400" b="0" dirty="0">
                <a:solidFill>
                  <a:schemeClr val="tx1"/>
                </a:solidFill>
                <a:latin typeface="Segoe UI" pitchFamily="34" charset="0"/>
                <a:ea typeface="Segoe UI" pitchFamily="34" charset="0"/>
                <a:cs typeface="Segoe UI" pitchFamily="34" charset="0"/>
              </a:rPr>
              <a:t>for management purposes</a:t>
            </a:r>
            <a:endParaRPr lang="en-CA" sz="2400" b="0" dirty="0">
              <a:solidFill>
                <a:schemeClr val="tx1"/>
              </a:solidFill>
              <a:latin typeface="Segoe UI" pitchFamily="34" charset="0"/>
              <a:ea typeface="Segoe UI" pitchFamily="34" charset="0"/>
              <a:cs typeface="Segoe UI" pitchFamily="34" charset="0"/>
            </a:endParaRPr>
          </a:p>
          <a:p>
            <a:pPr marL="216000" indent="-216000">
              <a:spcBef>
                <a:spcPct val="20000"/>
              </a:spcBef>
              <a:buClr>
                <a:srgbClr val="0070C0"/>
              </a:buClr>
              <a:buFont typeface="Arial" pitchFamily="34" charset="0"/>
              <a:buChar char="•"/>
            </a:pPr>
            <a:r>
              <a:rPr lang="en-US" sz="2400" b="0" dirty="0">
                <a:solidFill>
                  <a:schemeClr val="tx1"/>
                </a:solidFill>
                <a:latin typeface="Segoe UI" pitchFamily="34" charset="0"/>
                <a:ea typeface="Segoe UI" pitchFamily="34" charset="0"/>
                <a:cs typeface="Segoe UI" pitchFamily="34" charset="0"/>
              </a:rPr>
              <a:t>OUs are used for:</a:t>
            </a:r>
            <a:endParaRPr lang="en-CA" sz="2400" b="0" dirty="0">
              <a:solidFill>
                <a:schemeClr val="tx1"/>
              </a:solidFill>
              <a:latin typeface="Segoe UI" pitchFamily="34" charset="0"/>
              <a:ea typeface="Segoe UI" pitchFamily="34" charset="0"/>
              <a:cs typeface="Segoe UI" pitchFamily="34" charset="0"/>
            </a:endParaRPr>
          </a:p>
          <a:p>
            <a:pPr marL="468000" lvl="1" indent="-180000">
              <a:spcBef>
                <a:spcPct val="20000"/>
              </a:spcBef>
              <a:buClr>
                <a:srgbClr val="0070C0"/>
              </a:buClr>
              <a:buFont typeface="Arial" pitchFamily="34" charset="0"/>
              <a:buChar char="•"/>
            </a:pPr>
            <a:r>
              <a:rPr lang="en-US" sz="2200" b="0" dirty="0">
                <a:solidFill>
                  <a:schemeClr val="tx1"/>
                </a:solidFill>
                <a:latin typeface="Segoe UI" pitchFamily="34" charset="0"/>
                <a:ea typeface="Segoe UI" pitchFamily="34" charset="0"/>
                <a:cs typeface="Segoe UI" pitchFamily="34" charset="0"/>
              </a:rPr>
              <a:t>Delegation of control</a:t>
            </a:r>
            <a:endParaRPr lang="en-CA" sz="2200" b="0" dirty="0">
              <a:solidFill>
                <a:schemeClr val="tx1"/>
              </a:solidFill>
              <a:latin typeface="Segoe UI" pitchFamily="34" charset="0"/>
              <a:ea typeface="Segoe UI" pitchFamily="34" charset="0"/>
              <a:cs typeface="Segoe UI" pitchFamily="34" charset="0"/>
            </a:endParaRPr>
          </a:p>
          <a:p>
            <a:pPr marL="468000" lvl="1" indent="-180000">
              <a:spcBef>
                <a:spcPct val="20000"/>
              </a:spcBef>
              <a:buClr>
                <a:srgbClr val="0070C0"/>
              </a:buClr>
              <a:buFont typeface="Arial" pitchFamily="34" charset="0"/>
              <a:buChar char="•"/>
            </a:pPr>
            <a:r>
              <a:rPr lang="en-US" sz="2200" b="0" dirty="0">
                <a:solidFill>
                  <a:schemeClr val="tx1"/>
                </a:solidFill>
                <a:latin typeface="Segoe UI" pitchFamily="34" charset="0"/>
                <a:ea typeface="Segoe UI" pitchFamily="34" charset="0"/>
                <a:cs typeface="Segoe UI" pitchFamily="34" charset="0"/>
              </a:rPr>
              <a:t>Application of GPOs</a:t>
            </a:r>
            <a:endParaRPr lang="en-CA" sz="2200" b="0" dirty="0">
              <a:solidFill>
                <a:schemeClr val="tx1"/>
              </a:solidFill>
              <a:latin typeface="Segoe UI" pitchFamily="34" charset="0"/>
              <a:ea typeface="Segoe UI" pitchFamily="34" charset="0"/>
              <a:cs typeface="Segoe UI" pitchFamily="34" charset="0"/>
            </a:endParaRPr>
          </a:p>
          <a:p>
            <a:pPr marL="216000" indent="-216000">
              <a:spcBef>
                <a:spcPct val="20000"/>
              </a:spcBef>
              <a:buClr>
                <a:srgbClr val="0070C0"/>
              </a:buClr>
              <a:buFont typeface="Arial" pitchFamily="34" charset="0"/>
              <a:buChar char="•"/>
            </a:pPr>
            <a:r>
              <a:rPr lang="en-US" sz="2400" b="0" dirty="0">
                <a:solidFill>
                  <a:schemeClr val="tx1"/>
                </a:solidFill>
                <a:latin typeface="Segoe UI" pitchFamily="34" charset="0"/>
                <a:ea typeface="Segoe UI" pitchFamily="34" charset="0"/>
                <a:cs typeface="Segoe UI" pitchFamily="34" charset="0"/>
              </a:rPr>
              <a:t>The OU structure can be:</a:t>
            </a:r>
            <a:endParaRPr lang="en-CA" sz="2400" b="0" dirty="0">
              <a:solidFill>
                <a:schemeClr val="tx1"/>
              </a:solidFill>
              <a:latin typeface="Segoe UI" pitchFamily="34" charset="0"/>
              <a:ea typeface="Segoe UI" pitchFamily="34" charset="0"/>
              <a:cs typeface="Segoe UI" pitchFamily="34" charset="0"/>
            </a:endParaRPr>
          </a:p>
          <a:p>
            <a:pPr marL="468000" lvl="1" indent="-180000">
              <a:spcBef>
                <a:spcPct val="20000"/>
              </a:spcBef>
              <a:buClr>
                <a:srgbClr val="0070C0"/>
              </a:buClr>
              <a:buFont typeface="Arial" pitchFamily="34" charset="0"/>
              <a:buChar char="•"/>
            </a:pPr>
            <a:r>
              <a:rPr lang="en-US" sz="2200" b="0" dirty="0">
                <a:solidFill>
                  <a:schemeClr val="tx1"/>
                </a:solidFill>
                <a:latin typeface="Segoe UI" pitchFamily="34" charset="0"/>
                <a:ea typeface="Segoe UI" pitchFamily="34" charset="0"/>
                <a:cs typeface="Segoe UI" pitchFamily="34" charset="0"/>
              </a:rPr>
              <a:t>Flat, one to two levels deep</a:t>
            </a:r>
            <a:endParaRPr lang="en-CA" sz="2200" b="0" dirty="0">
              <a:solidFill>
                <a:schemeClr val="tx1"/>
              </a:solidFill>
              <a:latin typeface="Segoe UI" pitchFamily="34" charset="0"/>
              <a:ea typeface="Segoe UI" pitchFamily="34" charset="0"/>
              <a:cs typeface="Segoe UI" pitchFamily="34" charset="0"/>
            </a:endParaRPr>
          </a:p>
          <a:p>
            <a:pPr marL="468000" lvl="1" indent="-180000">
              <a:spcBef>
                <a:spcPct val="20000"/>
              </a:spcBef>
              <a:buClr>
                <a:srgbClr val="0070C0"/>
              </a:buClr>
              <a:buFont typeface="Arial" pitchFamily="34" charset="0"/>
              <a:buChar char="•"/>
            </a:pPr>
            <a:r>
              <a:rPr lang="en-US" sz="2200" b="0" dirty="0">
                <a:solidFill>
                  <a:schemeClr val="tx1"/>
                </a:solidFill>
                <a:latin typeface="Segoe UI" pitchFamily="34" charset="0"/>
                <a:ea typeface="Segoe UI" pitchFamily="34" charset="0"/>
                <a:cs typeface="Segoe UI" pitchFamily="34" charset="0"/>
              </a:rPr>
              <a:t>Deep, more than 5 levels deep</a:t>
            </a:r>
            <a:endParaRPr lang="en-CA" sz="2200" b="0" dirty="0">
              <a:solidFill>
                <a:schemeClr val="tx1"/>
              </a:solidFill>
              <a:latin typeface="Segoe UI" pitchFamily="34" charset="0"/>
              <a:ea typeface="Segoe UI" pitchFamily="34" charset="0"/>
              <a:cs typeface="Segoe UI" pitchFamily="34" charset="0"/>
            </a:endParaRPr>
          </a:p>
          <a:p>
            <a:pPr marL="468000" lvl="1" indent="-180000">
              <a:spcBef>
                <a:spcPct val="20000"/>
              </a:spcBef>
              <a:buClr>
                <a:srgbClr val="0070C0"/>
              </a:buClr>
              <a:buFont typeface="Arial" pitchFamily="34" charset="0"/>
              <a:buChar char="•"/>
            </a:pPr>
            <a:r>
              <a:rPr lang="en-US" sz="2200" b="0" dirty="0">
                <a:solidFill>
                  <a:schemeClr val="tx1"/>
                </a:solidFill>
                <a:latin typeface="Segoe UI" pitchFamily="34" charset="0"/>
                <a:ea typeface="Segoe UI" pitchFamily="34" charset="0"/>
                <a:cs typeface="Segoe UI" pitchFamily="34" charset="0"/>
              </a:rPr>
              <a:t>Narrow, anything in between</a:t>
            </a:r>
            <a:endParaRPr lang="en-CA" sz="2200" b="0" dirty="0">
              <a:solidFill>
                <a:schemeClr val="tx1"/>
              </a:solidFill>
              <a:latin typeface="Segoe UI" pitchFamily="34" charset="0"/>
              <a:ea typeface="Segoe UI" pitchFamily="34" charset="0"/>
              <a:cs typeface="Segoe UI" pitchFamily="34" charset="0"/>
            </a:endParaRPr>
          </a:p>
          <a:p>
            <a:endParaRPr lang="en-CA" dirty="0"/>
          </a:p>
        </p:txBody>
      </p:sp>
    </p:spTree>
    <p:extLst>
      <p:ext uri="{BB962C8B-B14F-4D97-AF65-F5344CB8AC3E}">
        <p14:creationId xmlns:p14="http://schemas.microsoft.com/office/powerpoint/2010/main" val="1783538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bbc1b8cd-7462-48c3-9f3f-3997f0c755b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 DS Permissions</a:t>
            </a:r>
            <a:endParaRPr lang="en-CA" dirty="0"/>
          </a:p>
        </p:txBody>
      </p:sp>
      <p:pic>
        <p:nvPicPr>
          <p:cNvPr id="4" name="alt text here, screen shot" descr="A screen shot of the Advanced Security Settings dialog box. The administrator is viewing the effective permissions of an OU named IT."/>
          <p:cNvPicPr>
            <a:picLocks noChangeAspect="1" noChangeArrowheads="1"/>
          </p:cNvPicPr>
          <p:nvPr/>
        </p:nvPicPr>
        <p:blipFill rotWithShape="1">
          <a:blip r:embed="rId3">
            <a:extLst>
              <a:ext uri="{28A0092B-C50C-407E-A947-70E740481C1C}">
                <a14:useLocalDpi xmlns:a14="http://schemas.microsoft.com/office/drawing/2010/main" val="0"/>
              </a:ext>
            </a:extLst>
          </a:blip>
          <a:srcRect l="99" t="3788" r="1011" b="249"/>
          <a:stretch/>
        </p:blipFill>
        <p:spPr bwMode="auto">
          <a:xfrm>
            <a:off x="323851" y="1466850"/>
            <a:ext cx="8436692" cy="4863724"/>
          </a:xfrm>
          <a:prstGeom prst="rect">
            <a:avLst/>
          </a:prstGeom>
          <a:noFill/>
          <a:ln w="38100">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p:cNvSpPr/>
          <p:nvPr/>
        </p:nvSpPr>
        <p:spPr>
          <a:xfrm>
            <a:off x="2246373" y="845900"/>
            <a:ext cx="4661084" cy="461665"/>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latin typeface="Segoe UI" panose="020B0502040204020203" pitchFamily="34" charset="0"/>
                <a:ea typeface="Segoe UI" panose="020B0502040204020203" pitchFamily="34" charset="0"/>
                <a:cs typeface="Segoe UI" panose="020B0502040204020203" pitchFamily="34" charset="0"/>
              </a:rPr>
              <a:t>Advanced Security Settings for IT</a:t>
            </a:r>
            <a:endParaRPr lang="en-CA" sz="24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86564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e7b15d5b-167d-4450-850d-12b8b2d67a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Effective AD DS Permissions</a:t>
            </a:r>
            <a:endParaRPr lang="en-CA" dirty="0"/>
          </a:p>
        </p:txBody>
      </p:sp>
      <p:sp>
        <p:nvSpPr>
          <p:cNvPr id="4" name="Rounded Rectangle 3"/>
          <p:cNvSpPr>
            <a:spLocks noChangeArrowheads="1"/>
          </p:cNvSpPr>
          <p:nvPr/>
        </p:nvSpPr>
        <p:spPr bwMode="auto">
          <a:xfrm>
            <a:off x="357767" y="951671"/>
            <a:ext cx="8294914" cy="535935"/>
          </a:xfrm>
          <a:prstGeom prst="roundRect">
            <a:avLst>
              <a:gd name="adj" fmla="val 4167"/>
            </a:avLst>
          </a:prstGeom>
          <a:noFill/>
          <a:ln w="9525" algn="ctr">
            <a:noFill/>
            <a:round/>
            <a:headEnd/>
            <a:tailEnd/>
          </a:ln>
          <a:effectLst/>
        </p:spPr>
        <p:txBody>
          <a:bodyPr anchor="ctr"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ts val="3500"/>
              </a:spcBef>
              <a:buClr>
                <a:srgbClr val="006699"/>
              </a:buClr>
            </a:pPr>
            <a:r>
              <a:rPr lang="en-US" altLang="ja-JP" sz="2400" b="0" dirty="0">
                <a:latin typeface="Segoe UI" pitchFamily="34" charset="0"/>
                <a:ea typeface="Segoe UI" pitchFamily="34" charset="0"/>
                <a:cs typeface="Segoe UI" pitchFamily="34" charset="0"/>
              </a:rPr>
              <a:t>Permissions assigned to </a:t>
            </a:r>
            <a:r>
              <a:rPr lang="en-US" altLang="ja-JP" sz="2400" b="0" dirty="0" smtClean="0">
                <a:latin typeface="Segoe UI" pitchFamily="34" charset="0"/>
                <a:ea typeface="Segoe UI" pitchFamily="34" charset="0"/>
                <a:cs typeface="Segoe UI" pitchFamily="34" charset="0"/>
              </a:rPr>
              <a:t>users and </a:t>
            </a:r>
            <a:r>
              <a:rPr lang="en-US" altLang="ja-JP" sz="2400" b="0" dirty="0">
                <a:latin typeface="Segoe UI" pitchFamily="34" charset="0"/>
                <a:ea typeface="Segoe UI" pitchFamily="34" charset="0"/>
                <a:cs typeface="Segoe UI" pitchFamily="34" charset="0"/>
              </a:rPr>
              <a:t>groups </a:t>
            </a:r>
            <a:r>
              <a:rPr lang="en-US" altLang="ja-JP" sz="2400" b="0" dirty="0" smtClean="0">
                <a:latin typeface="Segoe UI" pitchFamily="34" charset="0"/>
                <a:ea typeface="Segoe UI" pitchFamily="34" charset="0"/>
                <a:cs typeface="Segoe UI" pitchFamily="34" charset="0"/>
              </a:rPr>
              <a:t>accumulate</a:t>
            </a:r>
            <a:endParaRPr lang="en-US" altLang="ja-JP" sz="2400" b="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357767" y="1627209"/>
            <a:ext cx="8294914" cy="752762"/>
          </a:xfrm>
          <a:prstGeom prst="roundRect">
            <a:avLst>
              <a:gd name="adj" fmla="val 4167"/>
            </a:avLst>
          </a:prstGeom>
          <a:noFill/>
          <a:ln w="9525" algn="ctr">
            <a:noFill/>
            <a:round/>
            <a:headEnd/>
            <a:tailEnd/>
          </a:ln>
          <a:effectLst/>
        </p:spPr>
        <p:txBody>
          <a:bodyPr anchor="ctr"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ts val="3500"/>
              </a:spcBef>
              <a:buClr>
                <a:srgbClr val="006699"/>
              </a:buClr>
            </a:pPr>
            <a:r>
              <a:rPr lang="en-US" altLang="ja-JP" sz="2400" b="0" dirty="0">
                <a:latin typeface="Segoe UI" pitchFamily="34" charset="0"/>
                <a:ea typeface="Segoe UI" pitchFamily="34" charset="0"/>
                <a:cs typeface="Segoe UI" pitchFamily="34" charset="0"/>
              </a:rPr>
              <a:t>Best practice is to assign permissions to groups, not to individual users</a:t>
            </a:r>
          </a:p>
        </p:txBody>
      </p:sp>
      <p:sp>
        <p:nvSpPr>
          <p:cNvPr id="6" name="Rounded Rectangle 5"/>
          <p:cNvSpPr>
            <a:spLocks noChangeArrowheads="1"/>
          </p:cNvSpPr>
          <p:nvPr/>
        </p:nvSpPr>
        <p:spPr bwMode="auto">
          <a:xfrm>
            <a:off x="357767" y="2519574"/>
            <a:ext cx="8294914" cy="1994710"/>
          </a:xfrm>
          <a:prstGeom prst="roundRect">
            <a:avLst>
              <a:gd name="adj" fmla="val 4167"/>
            </a:avLst>
          </a:prstGeom>
          <a:noFill/>
          <a:ln w="9525" algn="ctr">
            <a:noFill/>
            <a:round/>
            <a:headEnd/>
            <a:tailEnd/>
          </a:ln>
          <a:effectLst/>
        </p:spPr>
        <p:txBody>
          <a:bodyPr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ts val="3500"/>
              </a:spcBef>
              <a:buClr>
                <a:srgbClr val="006699"/>
              </a:buClr>
            </a:pPr>
            <a:r>
              <a:rPr lang="en-US" altLang="ja-JP" sz="2400" b="0" dirty="0">
                <a:latin typeface="Segoe UI" pitchFamily="34" charset="0"/>
                <a:ea typeface="Segoe UI" pitchFamily="34" charset="0"/>
                <a:cs typeface="Segoe UI" pitchFamily="34" charset="0"/>
              </a:rPr>
              <a:t>In the event of conflicts:</a:t>
            </a:r>
          </a:p>
        </p:txBody>
      </p:sp>
      <p:sp>
        <p:nvSpPr>
          <p:cNvPr id="7" name="Rounded Rectangle 6"/>
          <p:cNvSpPr>
            <a:spLocks noChangeArrowheads="1"/>
          </p:cNvSpPr>
          <p:nvPr/>
        </p:nvSpPr>
        <p:spPr bwMode="auto">
          <a:xfrm>
            <a:off x="357767" y="4653888"/>
            <a:ext cx="8294914" cy="1555844"/>
          </a:xfrm>
          <a:prstGeom prst="roundRect">
            <a:avLst>
              <a:gd name="adj" fmla="val 4167"/>
            </a:avLst>
          </a:prstGeom>
          <a:noFill/>
          <a:ln w="9525" algn="ctr">
            <a:noFill/>
            <a:round/>
            <a:headEnd/>
            <a:tailEnd/>
          </a:ln>
          <a:effectLst/>
        </p:spPr>
        <p:txBody>
          <a:bodyPr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ts val="3500"/>
              </a:spcBef>
              <a:buClr>
                <a:srgbClr val="006699"/>
              </a:buClr>
            </a:pPr>
            <a:r>
              <a:rPr lang="en-US" altLang="ja-JP" sz="2400" b="0" dirty="0">
                <a:latin typeface="Segoe UI" pitchFamily="34" charset="0"/>
                <a:ea typeface="Segoe UI" pitchFamily="34" charset="0"/>
                <a:cs typeface="Segoe UI" pitchFamily="34" charset="0"/>
              </a:rPr>
              <a:t>To evaluate effective permissions, you can use:</a:t>
            </a:r>
          </a:p>
        </p:txBody>
      </p:sp>
      <p:sp>
        <p:nvSpPr>
          <p:cNvPr id="8" name="AutoShape 4"/>
          <p:cNvSpPr>
            <a:spLocks noChangeArrowheads="1"/>
          </p:cNvSpPr>
          <p:nvPr/>
        </p:nvSpPr>
        <p:spPr bwMode="auto">
          <a:xfrm>
            <a:off x="736978" y="2961561"/>
            <a:ext cx="7615451" cy="1351128"/>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altLang="ja-JP" sz="2400" b="0" dirty="0" smtClean="0">
                <a:latin typeface="Segoe UI" pitchFamily="34" charset="0"/>
                <a:ea typeface="Segoe UI" pitchFamily="34" charset="0"/>
                <a:cs typeface="Segoe UI" pitchFamily="34" charset="0"/>
              </a:rPr>
              <a:t>Deny </a:t>
            </a:r>
            <a:r>
              <a:rPr lang="en-US" altLang="ja-JP" sz="2400" b="0" dirty="0">
                <a:latin typeface="Segoe UI" pitchFamily="34" charset="0"/>
                <a:ea typeface="Segoe UI" pitchFamily="34" charset="0"/>
                <a:cs typeface="Segoe UI" pitchFamily="34" charset="0"/>
              </a:rPr>
              <a:t>permissions override Allow permissions</a:t>
            </a:r>
          </a:p>
          <a:p>
            <a:pPr marL="228600" indent="-228600">
              <a:lnSpc>
                <a:spcPct val="90000"/>
              </a:lnSpc>
              <a:spcBef>
                <a:spcPct val="40000"/>
              </a:spcBef>
              <a:buClr>
                <a:srgbClr val="006699"/>
              </a:buClr>
              <a:buFontTx/>
              <a:buChar char="•"/>
            </a:pPr>
            <a:r>
              <a:rPr lang="en-US" altLang="ja-JP" sz="2400" b="0" dirty="0">
                <a:latin typeface="Segoe UI" pitchFamily="34" charset="0"/>
                <a:ea typeface="Segoe UI" pitchFamily="34" charset="0"/>
                <a:cs typeface="Segoe UI" pitchFamily="34" charset="0"/>
              </a:rPr>
              <a:t>Explicit permissions override Inherited permissions</a:t>
            </a:r>
          </a:p>
          <a:p>
            <a:pPr marL="685800" lvl="1" indent="-228600">
              <a:lnSpc>
                <a:spcPct val="90000"/>
              </a:lnSpc>
              <a:spcBef>
                <a:spcPct val="40000"/>
              </a:spcBef>
              <a:buClr>
                <a:srgbClr val="006699"/>
              </a:buClr>
              <a:buFontTx/>
              <a:buChar char="•"/>
            </a:pPr>
            <a:r>
              <a:rPr lang="en-US" altLang="ja-JP" sz="2400" b="0" dirty="0">
                <a:latin typeface="Segoe UI" pitchFamily="34" charset="0"/>
                <a:ea typeface="Segoe UI" pitchFamily="34" charset="0"/>
                <a:cs typeface="Segoe UI" pitchFamily="34" charset="0"/>
              </a:rPr>
              <a:t>Explicit Allow overrides Inherited </a:t>
            </a:r>
            <a:r>
              <a:rPr lang="en-US" altLang="ja-JP" sz="2400" b="0" dirty="0" smtClean="0">
                <a:latin typeface="Segoe UI" pitchFamily="34" charset="0"/>
                <a:ea typeface="Segoe UI" pitchFamily="34" charset="0"/>
                <a:cs typeface="Segoe UI" pitchFamily="34" charset="0"/>
              </a:rPr>
              <a:t>Deny</a:t>
            </a:r>
            <a:endParaRPr lang="en-US" altLang="ja-JP" sz="2400" b="0" dirty="0">
              <a:latin typeface="Segoe UI" pitchFamily="34" charset="0"/>
              <a:ea typeface="Segoe UI" pitchFamily="34" charset="0"/>
              <a:cs typeface="Segoe UI" pitchFamily="34" charset="0"/>
            </a:endParaRPr>
          </a:p>
        </p:txBody>
      </p:sp>
      <p:sp>
        <p:nvSpPr>
          <p:cNvPr id="9" name="AutoShape 4"/>
          <p:cNvSpPr>
            <a:spLocks noChangeArrowheads="1"/>
          </p:cNvSpPr>
          <p:nvPr/>
        </p:nvSpPr>
        <p:spPr bwMode="auto">
          <a:xfrm>
            <a:off x="736978" y="5104261"/>
            <a:ext cx="7615451" cy="846162"/>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altLang="ja-JP" sz="2400" b="0" dirty="0" smtClean="0">
                <a:latin typeface="Segoe UI" pitchFamily="34" charset="0"/>
                <a:ea typeface="Segoe UI" pitchFamily="34" charset="0"/>
                <a:cs typeface="Segoe UI" pitchFamily="34" charset="0"/>
              </a:rPr>
              <a:t>The </a:t>
            </a:r>
            <a:r>
              <a:rPr lang="en-US" altLang="ja-JP" sz="2400" b="0" dirty="0">
                <a:latin typeface="Segoe UI" pitchFamily="34" charset="0"/>
                <a:ea typeface="Segoe UI" pitchFamily="34" charset="0"/>
                <a:cs typeface="Segoe UI" pitchFamily="34" charset="0"/>
              </a:rPr>
              <a:t>Effective Access </a:t>
            </a:r>
            <a:r>
              <a:rPr lang="en-US" altLang="ja-JP" sz="2400" b="0" dirty="0" smtClean="0">
                <a:latin typeface="Segoe UI" pitchFamily="34" charset="0"/>
                <a:ea typeface="Segoe UI" pitchFamily="34" charset="0"/>
                <a:cs typeface="Segoe UI" pitchFamily="34" charset="0"/>
              </a:rPr>
              <a:t>tab</a:t>
            </a:r>
            <a:endParaRPr lang="en-US" altLang="ja-JP" sz="2400" b="0" dirty="0">
              <a:latin typeface="Segoe UI" pitchFamily="34" charset="0"/>
              <a:ea typeface="Segoe UI" pitchFamily="34" charset="0"/>
              <a:cs typeface="Segoe UI" pitchFamily="34" charset="0"/>
            </a:endParaRPr>
          </a:p>
          <a:p>
            <a:pPr marL="228600" indent="-228600">
              <a:lnSpc>
                <a:spcPct val="90000"/>
              </a:lnSpc>
              <a:spcBef>
                <a:spcPct val="40000"/>
              </a:spcBef>
              <a:buClr>
                <a:srgbClr val="006699"/>
              </a:buClr>
              <a:buFontTx/>
              <a:buChar char="•"/>
            </a:pPr>
            <a:r>
              <a:rPr lang="en-US" altLang="ja-JP" sz="2400" b="0" dirty="0">
                <a:latin typeface="Segoe UI" pitchFamily="34" charset="0"/>
                <a:ea typeface="Segoe UI" pitchFamily="34" charset="0"/>
                <a:cs typeface="Segoe UI" pitchFamily="34" charset="0"/>
              </a:rPr>
              <a:t>Manual </a:t>
            </a:r>
            <a:r>
              <a:rPr lang="en-US" altLang="ja-JP" sz="2400" b="0" dirty="0" smtClean="0">
                <a:latin typeface="Segoe UI" pitchFamily="34" charset="0"/>
                <a:ea typeface="Segoe UI" pitchFamily="34" charset="0"/>
                <a:cs typeface="Segoe UI" pitchFamily="34" charset="0"/>
              </a:rPr>
              <a:t>analysis</a:t>
            </a:r>
            <a:endParaRPr lang="en-US" altLang="ja-JP" sz="24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42196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ca5ea832-a2bd-4da1-a8ac-4c2a70ee85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Demonstration: Delegating Administrative Permissions</a:t>
            </a:r>
            <a:endParaRPr lang="en-CA" dirty="0"/>
          </a:p>
        </p:txBody>
      </p:sp>
      <p:sp>
        <p:nvSpPr>
          <p:cNvPr id="4" name="TextBox 3"/>
          <p:cNvSpPr txBox="1">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0" hangingPunct="0">
              <a:lnSpc>
                <a:spcPct val="90000"/>
              </a:lnSpc>
              <a:spcBef>
                <a:spcPct val="70000"/>
              </a:spcBef>
              <a:buClr>
                <a:schemeClr val="hlink"/>
              </a:buClr>
              <a:buSzPct val="90000"/>
              <a:buFont typeface="Wingdings" pitchFamily="2" charset="2"/>
              <a:buNone/>
              <a:defRPr/>
            </a:pPr>
            <a:r>
              <a:rPr lang="en-US" b="0" kern="0" dirty="0"/>
              <a:t>In this demonstration, you will see how </a:t>
            </a:r>
            <a:r>
              <a:rPr lang="en-US" b="0" kern="0" dirty="0" smtClean="0"/>
              <a:t>to</a:t>
            </a:r>
            <a:r>
              <a:rPr lang="en-GB" b="0" kern="0" dirty="0" smtClean="0"/>
              <a:t>:</a:t>
            </a:r>
            <a:endParaRPr lang="en-GB" b="0" kern="0" dirty="0"/>
          </a:p>
          <a:p>
            <a:pPr marL="174625" lvl="1" indent="-174625">
              <a:buSzPct val="90000"/>
              <a:defRPr/>
            </a:pPr>
            <a:r>
              <a:rPr lang="en-GB" sz="2600" dirty="0"/>
              <a:t>Create an OU</a:t>
            </a:r>
          </a:p>
          <a:p>
            <a:pPr marL="174625" lvl="1" indent="-174625">
              <a:buSzPct val="90000"/>
              <a:defRPr/>
            </a:pPr>
            <a:r>
              <a:rPr lang="en-GB" sz="2600" dirty="0"/>
              <a:t>Move objects into an OU</a:t>
            </a:r>
          </a:p>
          <a:p>
            <a:pPr marL="174625" lvl="1" indent="-174625">
              <a:buSzPct val="90000"/>
              <a:defRPr/>
            </a:pPr>
            <a:r>
              <a:rPr lang="en-GB" sz="2600" dirty="0"/>
              <a:t>Delegate a standard task</a:t>
            </a:r>
          </a:p>
          <a:p>
            <a:pPr marL="174625" lvl="1" indent="-174625">
              <a:buSzPct val="90000"/>
              <a:defRPr/>
            </a:pPr>
            <a:r>
              <a:rPr lang="en-GB" sz="2600" dirty="0"/>
              <a:t>Delegate a custom </a:t>
            </a:r>
            <a:r>
              <a:rPr lang="en-GB" sz="2600" dirty="0" smtClean="0"/>
              <a:t>task</a:t>
            </a:r>
          </a:p>
          <a:p>
            <a:pPr marL="174625" lvl="1" indent="-174625">
              <a:buSzPct val="90000"/>
              <a:defRPr/>
            </a:pPr>
            <a:r>
              <a:rPr lang="en-GB" sz="2600" b="0" kern="0" dirty="0" smtClean="0"/>
              <a:t>View AD DS permissions resulting from these delegations</a:t>
            </a:r>
            <a:endParaRPr lang="en-GB" sz="2600" b="0" kern="0" dirty="0"/>
          </a:p>
          <a:p>
            <a:pPr marL="457200" indent="-457200" eaLnBrk="0" hangingPunct="0">
              <a:lnSpc>
                <a:spcPct val="90000"/>
              </a:lnSpc>
              <a:spcBef>
                <a:spcPct val="70000"/>
              </a:spcBef>
              <a:buClr>
                <a:schemeClr val="hlink"/>
              </a:buClr>
              <a:buSzPct val="90000"/>
              <a:buFont typeface="Wingdings" pitchFamily="2" charset="2"/>
              <a:buNone/>
              <a:defRPr/>
            </a:pPr>
            <a:endParaRPr lang="en-US" sz="2500" b="0" kern="0" dirty="0"/>
          </a:p>
        </p:txBody>
      </p:sp>
    </p:spTree>
    <p:extLst>
      <p:ext uri="{BB962C8B-B14F-4D97-AF65-F5344CB8AC3E}">
        <p14:creationId xmlns:p14="http://schemas.microsoft.com/office/powerpoint/2010/main" val="142857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56939ee9-cb7a-40fe-927f-a4e60bd476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 DS Administration Tools</a:t>
            </a:r>
            <a:endParaRPr lang="en-CA" dirty="0"/>
          </a:p>
        </p:txBody>
      </p:sp>
      <p:sp>
        <p:nvSpPr>
          <p:cNvPr id="4" name="Rounded Rectangle 3"/>
          <p:cNvSpPr>
            <a:spLocks noChangeArrowheads="1"/>
          </p:cNvSpPr>
          <p:nvPr/>
        </p:nvSpPr>
        <p:spPr bwMode="auto">
          <a:xfrm>
            <a:off x="311561" y="942975"/>
            <a:ext cx="7070155" cy="5407025"/>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800" b="0" dirty="0" smtClean="0">
                <a:latin typeface="Segoe UI" pitchFamily="34" charset="0"/>
                <a:ea typeface="Segoe UI" pitchFamily="34" charset="0"/>
                <a:cs typeface="Segoe UI" pitchFamily="34" charset="0"/>
              </a:rPr>
              <a:t>To manage AD DS objects, you can use the following graphical tools:</a:t>
            </a:r>
          </a:p>
          <a:p>
            <a:pPr marL="228600" indent="-228600">
              <a:lnSpc>
                <a:spcPct val="90000"/>
              </a:lnSpc>
              <a:spcBef>
                <a:spcPct val="40000"/>
              </a:spcBef>
              <a:buClr>
                <a:srgbClr val="006699"/>
              </a:buClr>
              <a:buFontTx/>
              <a:buChar char="•"/>
            </a:pPr>
            <a:r>
              <a:rPr lang="en-US" sz="2800" b="0" dirty="0">
                <a:latin typeface="Segoe UI" pitchFamily="34" charset="0"/>
                <a:ea typeface="Segoe UI" pitchFamily="34" charset="0"/>
                <a:cs typeface="Segoe UI" pitchFamily="34" charset="0"/>
              </a:rPr>
              <a:t>Active Directory Administration snap-ins</a:t>
            </a:r>
          </a:p>
          <a:p>
            <a:pPr marL="228600" indent="-228600">
              <a:lnSpc>
                <a:spcPct val="90000"/>
              </a:lnSpc>
              <a:spcBef>
                <a:spcPct val="40000"/>
              </a:spcBef>
              <a:buClr>
                <a:srgbClr val="006699"/>
              </a:buClr>
              <a:buFontTx/>
              <a:buChar char="•"/>
            </a:pPr>
            <a:r>
              <a:rPr lang="en-US" sz="2800" b="0" dirty="0">
                <a:latin typeface="Segoe UI" pitchFamily="34" charset="0"/>
                <a:ea typeface="Segoe UI" pitchFamily="34" charset="0"/>
                <a:cs typeface="Segoe UI" pitchFamily="34" charset="0"/>
              </a:rPr>
              <a:t>Active Directory Administrative Center</a:t>
            </a:r>
          </a:p>
          <a:p>
            <a:pPr algn="l"/>
            <a:endParaRPr lang="en-US" sz="2800" b="0" dirty="0">
              <a:latin typeface="Segoe UI" pitchFamily="34" charset="0"/>
              <a:ea typeface="Segoe UI" pitchFamily="34" charset="0"/>
              <a:cs typeface="Segoe UI" pitchFamily="34" charset="0"/>
            </a:endParaRPr>
          </a:p>
          <a:p>
            <a:r>
              <a:rPr lang="en-US" sz="2800" b="0" dirty="0" smtClean="0">
                <a:latin typeface="Segoe UI" pitchFamily="34" charset="0"/>
                <a:ea typeface="Segoe UI" pitchFamily="34" charset="0"/>
                <a:cs typeface="Segoe UI" pitchFamily="34" charset="0"/>
              </a:rPr>
              <a:t>You </a:t>
            </a:r>
            <a:r>
              <a:rPr lang="en-US" sz="2800" b="0" dirty="0">
                <a:latin typeface="Segoe UI" pitchFamily="34" charset="0"/>
                <a:ea typeface="Segoe UI" pitchFamily="34" charset="0"/>
                <a:cs typeface="Segoe UI" pitchFamily="34" charset="0"/>
              </a:rPr>
              <a:t>can </a:t>
            </a:r>
            <a:r>
              <a:rPr lang="en-US" sz="2800" b="0" dirty="0" smtClean="0">
                <a:latin typeface="Segoe UI" pitchFamily="34" charset="0"/>
                <a:ea typeface="Segoe UI" pitchFamily="34" charset="0"/>
                <a:cs typeface="Segoe UI" pitchFamily="34" charset="0"/>
              </a:rPr>
              <a:t>also use </a:t>
            </a:r>
            <a:r>
              <a:rPr lang="en-US" sz="2800" b="0" dirty="0">
                <a:latin typeface="Segoe UI" pitchFamily="34" charset="0"/>
                <a:ea typeface="Segoe UI" pitchFamily="34" charset="0"/>
                <a:cs typeface="Segoe UI" pitchFamily="34" charset="0"/>
              </a:rPr>
              <a:t>the following command-line tools</a:t>
            </a:r>
            <a:r>
              <a:rPr lang="en-US" sz="2800" b="0" dirty="0" smtClean="0">
                <a:latin typeface="Segoe UI" pitchFamily="34" charset="0"/>
                <a:ea typeface="Segoe UI" pitchFamily="34" charset="0"/>
                <a:cs typeface="Segoe UI" pitchFamily="34" charset="0"/>
              </a:rPr>
              <a:t>:</a:t>
            </a:r>
          </a:p>
          <a:p>
            <a:pPr marL="228600" indent="-228600">
              <a:lnSpc>
                <a:spcPct val="90000"/>
              </a:lnSpc>
              <a:spcBef>
                <a:spcPct val="40000"/>
              </a:spcBef>
              <a:buClr>
                <a:srgbClr val="006699"/>
              </a:buClr>
              <a:buFontTx/>
              <a:buChar char="•"/>
            </a:pPr>
            <a:r>
              <a:rPr lang="en-US" sz="2800" b="0" dirty="0">
                <a:latin typeface="Segoe UI" pitchFamily="34" charset="0"/>
                <a:ea typeface="Segoe UI" pitchFamily="34" charset="0"/>
                <a:cs typeface="Segoe UI" pitchFamily="34" charset="0"/>
              </a:rPr>
              <a:t>Active Directory module in Windows PowerShell</a:t>
            </a:r>
          </a:p>
          <a:p>
            <a:pPr marL="228600" indent="-228600">
              <a:lnSpc>
                <a:spcPct val="90000"/>
              </a:lnSpc>
              <a:spcBef>
                <a:spcPct val="40000"/>
              </a:spcBef>
              <a:buClr>
                <a:srgbClr val="006699"/>
              </a:buClr>
              <a:buFontTx/>
              <a:buChar char="•"/>
            </a:pPr>
            <a:r>
              <a:rPr lang="en-US" sz="2800" b="0" dirty="0">
                <a:latin typeface="Segoe UI" pitchFamily="34" charset="0"/>
                <a:ea typeface="Segoe UI" pitchFamily="34" charset="0"/>
                <a:cs typeface="Segoe UI" pitchFamily="34" charset="0"/>
              </a:rPr>
              <a:t>Directory Service commands</a:t>
            </a:r>
          </a:p>
          <a:p>
            <a:endParaRPr lang="en-US" sz="2200" dirty="0">
              <a:latin typeface="Segoe" pitchFamily="34" charset="0"/>
            </a:endParaRPr>
          </a:p>
          <a:p>
            <a:pPr algn="l"/>
            <a:endParaRPr lang="en-US" sz="2200" dirty="0">
              <a:latin typeface="Segoe" pitchFamily="34" charset="0"/>
            </a:endParaRPr>
          </a:p>
        </p:txBody>
      </p:sp>
      <p:grpSp>
        <p:nvGrpSpPr>
          <p:cNvPr id="5" name="Group 4"/>
          <p:cNvGrpSpPr/>
          <p:nvPr/>
        </p:nvGrpSpPr>
        <p:grpSpPr>
          <a:xfrm>
            <a:off x="7201999" y="1603375"/>
            <a:ext cx="1417547" cy="1553914"/>
            <a:chOff x="6281696" y="942975"/>
            <a:chExt cx="2608873" cy="2641008"/>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25393" y="942975"/>
              <a:ext cx="1877413" cy="193836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81696" y="2419743"/>
              <a:ext cx="2608873" cy="116424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87339" y="1146897"/>
              <a:ext cx="1431316" cy="1349991"/>
            </a:xfrm>
            <a:prstGeom prst="rect">
              <a:avLst/>
            </a:prstGeom>
          </p:spPr>
        </p:pic>
      </p:grpSp>
      <p:grpSp>
        <p:nvGrpSpPr>
          <p:cNvPr id="9" name="Group 8"/>
          <p:cNvGrpSpPr/>
          <p:nvPr/>
        </p:nvGrpSpPr>
        <p:grpSpPr>
          <a:xfrm>
            <a:off x="7046743" y="4077098"/>
            <a:ext cx="1370721" cy="1415225"/>
            <a:chOff x="6706382" y="4055809"/>
            <a:chExt cx="1370721" cy="1415225"/>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6382" y="4055809"/>
              <a:ext cx="1370721" cy="1415225"/>
            </a:xfrm>
            <a:prstGeom prst="rect">
              <a:avLst/>
            </a:prstGeom>
          </p:spPr>
        </p:pic>
        <p:sp>
          <p:nvSpPr>
            <p:cNvPr id="11" name="TextBox 14"/>
            <p:cNvSpPr txBox="1"/>
            <p:nvPr/>
          </p:nvSpPr>
          <p:spPr>
            <a:xfrm>
              <a:off x="6953993" y="4442549"/>
              <a:ext cx="824878"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CA" sz="2400" dirty="0" smtClean="0"/>
                <a:t>C:/</a:t>
              </a:r>
              <a:endParaRPr lang="en-CA" sz="2400" dirty="0"/>
            </a:p>
          </p:txBody>
        </p:sp>
      </p:grpSp>
    </p:spTree>
    <p:extLst>
      <p:ext uri="{BB962C8B-B14F-4D97-AF65-F5344CB8AC3E}">
        <p14:creationId xmlns:p14="http://schemas.microsoft.com/office/powerpoint/2010/main" val="1782291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01610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284308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name="64464d22-2b72-4053-8e9b-b15b8403469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Managing Active Directory Domain Services Objects</a:t>
            </a:r>
            <a:endParaRPr lang="en-CA" dirty="0"/>
          </a:p>
        </p:txBody>
      </p:sp>
      <p:sp>
        <p:nvSpPr>
          <p:cNvPr id="3" name="Text Placeholder 2"/>
          <p:cNvSpPr>
            <a:spLocks noGrp="1"/>
          </p:cNvSpPr>
          <p:nvPr>
            <p:ph type="body" idx="1"/>
          </p:nvPr>
        </p:nvSpPr>
        <p:spPr>
          <a:xfrm>
            <a:off x="458788" y="1021215"/>
            <a:ext cx="8119156" cy="2335777"/>
          </a:xfrm>
        </p:spPr>
        <p:txBody>
          <a:bodyPr/>
          <a:lstStyle/>
          <a:p>
            <a:r>
              <a:rPr lang="en-CA" dirty="0" smtClean="0"/>
              <a:t>Exercise 1: Delegating Administration for a Branch Office
Exercise 2: Creating and Configuring User Accounts in AD DS
Exercise 3: Managing Computer Objects in AD DS</a:t>
            </a:r>
            <a:endParaRPr lang="en-CA" dirty="0"/>
          </a:p>
        </p:txBody>
      </p:sp>
      <p:sp>
        <p:nvSpPr>
          <p:cNvPr id="4" name="TextBox 3"/>
          <p:cNvSpPr txBox="1"/>
          <p:nvPr/>
        </p:nvSpPr>
        <p:spPr>
          <a:xfrm>
            <a:off x="458788" y="4119463"/>
            <a:ext cx="2920287" cy="461665"/>
          </a:xfrm>
          <a:prstGeom prst="rect">
            <a:avLst/>
          </a:prstGeom>
          <a:noFill/>
        </p:spPr>
        <p:txBody>
          <a:bodyPr vert="horz" wrap="none" rtlCol="0">
            <a:spAutoFit/>
          </a:bodyPr>
          <a:lstStyle/>
          <a:p>
            <a:r>
              <a:rPr lang="en-CA" sz="2400" b="1" dirty="0" smtClean="0">
                <a:latin typeface="Segoe UI"/>
              </a:rPr>
              <a:t>Logon Information</a:t>
            </a:r>
            <a:endParaRPr lang="en-CA" sz="2400" b="1" dirty="0">
              <a:latin typeface="Segoe UI"/>
            </a:endParaRPr>
          </a:p>
        </p:txBody>
      </p:sp>
      <p:sp>
        <p:nvSpPr>
          <p:cNvPr id="5" name="TextBox 4"/>
          <p:cNvSpPr txBox="1"/>
          <p:nvPr/>
        </p:nvSpPr>
        <p:spPr>
          <a:xfrm>
            <a:off x="458788" y="4646746"/>
            <a:ext cx="5697388" cy="1323439"/>
          </a:xfrm>
          <a:prstGeom prst="rect">
            <a:avLst/>
          </a:prstGeom>
          <a:noFill/>
        </p:spPr>
        <p:txBody>
          <a:bodyPr vert="horz" wrap="square" rtlCol="0">
            <a:spAutoFit/>
          </a:bodyPr>
          <a:lstStyle/>
          <a:p>
            <a:pPr defTabSz="648000">
              <a:tabLst>
                <a:tab pos="2516188" algn="l"/>
              </a:tabLst>
            </a:pPr>
            <a:r>
              <a:rPr lang="en-US" sz="2000" b="0" i="0" u="none" strike="noStrike" baseline="0" dirty="0" smtClean="0">
                <a:latin typeface="Segoe UI"/>
              </a:rPr>
              <a:t>Virtual </a:t>
            </a:r>
            <a:r>
              <a:rPr lang="en-US" sz="2000" b="0" i="0" u="none" strike="noStrike" baseline="0" dirty="0" smtClean="0">
                <a:latin typeface="Segoe UI"/>
              </a:rPr>
              <a:t>machines		</a:t>
            </a:r>
            <a:r>
              <a:rPr lang="en-US" sz="2000" b="1" i="0" u="none" strike="noStrike" baseline="0" dirty="0" smtClean="0">
                <a:latin typeface="Segoe UI"/>
              </a:rPr>
              <a:t>20410D‑LON‑DC1</a:t>
            </a:r>
            <a:endParaRPr lang="en-US" sz="2000" b="1" i="0" u="none" strike="noStrike" baseline="0" dirty="0" smtClean="0">
              <a:latin typeface="Segoe UI"/>
            </a:endParaRPr>
          </a:p>
          <a:p>
            <a:pPr defTabSz="648000"/>
            <a:r>
              <a:rPr lang="en-US" sz="2000" b="0" i="0" u="none" strike="noStrike" baseline="0" dirty="0" smtClean="0">
                <a:latin typeface="Segoe UI"/>
              </a:rPr>
              <a:t>			</a:t>
            </a:r>
            <a:r>
              <a:rPr lang="en-US" sz="2000" b="0" i="0" u="none" strike="noStrike" baseline="0" dirty="0" smtClean="0">
                <a:latin typeface="Segoe UI"/>
              </a:rPr>
              <a:t>	</a:t>
            </a:r>
            <a:r>
              <a:rPr lang="en-US" sz="2000" b="1" i="0" u="none" strike="noStrike" baseline="0" dirty="0" smtClean="0">
                <a:latin typeface="Segoe UI"/>
              </a:rPr>
              <a:t>20410D‑LON‑CL1</a:t>
            </a:r>
            <a:r>
              <a:rPr lang="en-US" sz="2000" b="0" i="0" u="none" strike="noStrike" baseline="0" dirty="0" smtClean="0">
                <a:latin typeface="Segoe UI"/>
              </a:rPr>
              <a:t>	</a:t>
            </a:r>
          </a:p>
          <a:p>
            <a:pPr defTabSz="648000"/>
            <a:r>
              <a:rPr lang="en-US" sz="2000" b="0" i="0" u="none" strike="noStrike" baseline="0" dirty="0" smtClean="0">
                <a:latin typeface="Segoe UI"/>
              </a:rPr>
              <a:t>User name		</a:t>
            </a:r>
            <a:r>
              <a:rPr lang="en-US" sz="2000" b="0" i="0" u="none" strike="noStrike" baseline="0" dirty="0" smtClean="0">
                <a:latin typeface="Segoe UI"/>
              </a:rPr>
              <a:t>	</a:t>
            </a:r>
            <a:r>
              <a:rPr lang="en-US" sz="2000" b="1" i="0" u="none" strike="noStrike" baseline="0" dirty="0" err="1" smtClean="0">
                <a:latin typeface="Segoe UI"/>
              </a:rPr>
              <a:t>Adatum</a:t>
            </a:r>
            <a:r>
              <a:rPr lang="en-US" sz="2000" b="1" i="0" u="none" strike="noStrike" baseline="0" dirty="0" smtClean="0">
                <a:latin typeface="Segoe UI"/>
              </a:rPr>
              <a:t>\Administrator</a:t>
            </a:r>
            <a:endParaRPr lang="en-US" sz="2000" b="0" i="0" u="none" strike="noStrike" baseline="0" dirty="0" smtClean="0">
              <a:latin typeface="Segoe UI"/>
            </a:endParaRPr>
          </a:p>
          <a:p>
            <a:pPr defTabSz="648000"/>
            <a:r>
              <a:rPr lang="en-US" sz="2000" b="0" i="0" u="none" strike="noStrike" baseline="0" dirty="0" smtClean="0">
                <a:latin typeface="Segoe UI"/>
              </a:rPr>
              <a:t>Password		</a:t>
            </a:r>
            <a:r>
              <a:rPr lang="en-US" sz="2000" b="0" i="0" u="none" strike="noStrike" baseline="0" dirty="0" smtClean="0">
                <a:latin typeface="Segoe UI"/>
              </a:rPr>
              <a:t>	</a:t>
            </a:r>
            <a:r>
              <a:rPr lang="en-US" sz="2000" b="1" i="0" u="none" strike="noStrike" baseline="0" dirty="0" smtClean="0">
                <a:latin typeface="Segoe UI"/>
              </a:rPr>
              <a:t>Pa</a:t>
            </a:r>
            <a:r>
              <a:rPr lang="en-US" sz="2000" b="1" i="0" u="none" strike="noStrike" baseline="0" dirty="0" smtClean="0">
                <a:latin typeface="Segoe UI"/>
              </a:rPr>
              <a:t>$$w0rd</a:t>
            </a:r>
            <a:r>
              <a:rPr lang="en-US" sz="2000" b="0" i="0" u="none" strike="noStrike" baseline="0" dirty="0" smtClean="0">
                <a:latin typeface="Segoe UI"/>
              </a:rPr>
              <a:t>	</a:t>
            </a:r>
          </a:p>
        </p:txBody>
      </p:sp>
      <p:sp>
        <p:nvSpPr>
          <p:cNvPr id="6" name="TextBox 5"/>
          <p:cNvSpPr txBox="1"/>
          <p:nvPr/>
        </p:nvSpPr>
        <p:spPr>
          <a:xfrm>
            <a:off x="458788" y="6163356"/>
            <a:ext cx="3516860" cy="400110"/>
          </a:xfrm>
          <a:prstGeom prst="rect">
            <a:avLst/>
          </a:prstGeom>
          <a:noFill/>
        </p:spPr>
        <p:txBody>
          <a:bodyPr vert="horz" wrap="none" rtlCol="0">
            <a:spAutoFit/>
          </a:bodyPr>
          <a:lstStyle/>
          <a:p>
            <a:r>
              <a:rPr lang="en-CA" sz="2000" b="1" dirty="0" smtClean="0">
                <a:latin typeface="Segoe UI"/>
              </a:rPr>
              <a:t>Estimated Time: 70 minutes</a:t>
            </a:r>
            <a:endParaRPr lang="en-CA" sz="2000" b="1" dirty="0">
              <a:latin typeface="Segoe UI"/>
            </a:endParaRPr>
          </a:p>
        </p:txBody>
      </p:sp>
    </p:spTree>
    <p:extLst>
      <p:ext uri="{BB962C8B-B14F-4D97-AF65-F5344CB8AC3E}">
        <p14:creationId xmlns:p14="http://schemas.microsoft.com/office/powerpoint/2010/main" val="39660873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Scenario</a:t>
            </a:r>
            <a:endParaRPr lang="en-CA" dirty="0"/>
          </a:p>
        </p:txBody>
      </p:sp>
      <p:sp>
        <p:nvSpPr>
          <p:cNvPr id="4" name="TextBox 3"/>
          <p:cNvSpPr txBox="1"/>
          <p:nvPr/>
        </p:nvSpPr>
        <p:spPr>
          <a:xfrm>
            <a:off x="458788" y="994464"/>
            <a:ext cx="8119156" cy="5098832"/>
          </a:xfrm>
          <a:prstGeom prst="rect">
            <a:avLst/>
          </a:prstGeom>
          <a:noFill/>
        </p:spPr>
        <p:txBody>
          <a:bodyPr vert="horz" wrap="square" rtlCol="0">
            <a:spAutoFit/>
          </a:bodyPr>
          <a:lstStyle/>
          <a:p>
            <a:pPr>
              <a:spcBef>
                <a:spcPts val="600"/>
              </a:spcBef>
              <a:spcAft>
                <a:spcPts val="1000"/>
              </a:spcAft>
            </a:pPr>
            <a:r>
              <a:rPr lang="en-US" sz="2400" dirty="0" smtClean="0">
                <a:effectLst/>
                <a:latin typeface="Segoe UI"/>
                <a:ea typeface="Times New Roman"/>
                <a:cs typeface="Segoe UI"/>
              </a:rPr>
              <a:t>You have been working for A. Datum </a:t>
            </a:r>
            <a:r>
              <a:rPr lang="en-US" sz="2400" dirty="0" smtClean="0">
                <a:effectLst/>
                <a:latin typeface="Segoe UI"/>
                <a:ea typeface="Times New Roman"/>
                <a:cs typeface="Arial"/>
              </a:rPr>
              <a:t>Corporation</a:t>
            </a:r>
            <a:r>
              <a:rPr lang="en-US" sz="2400" dirty="0" smtClean="0">
                <a:effectLst/>
                <a:latin typeface="Segoe UI"/>
                <a:ea typeface="Times New Roman"/>
                <a:cs typeface="Segoe UI"/>
              </a:rPr>
              <a:t> as a desktop support specialist and have visited desktop computers to troubleshoot app and network problems. You have recently accepted a promotion to the server support team. One of your first assignments is to configure the infrastructure service for a new branch office.</a:t>
            </a:r>
            <a:endParaRPr lang="en-CA" sz="2400" dirty="0" smtClean="0">
              <a:effectLst/>
              <a:latin typeface="Segoe UI"/>
              <a:ea typeface="Times New Roman"/>
              <a:cs typeface="Arial"/>
            </a:endParaRPr>
          </a:p>
          <a:p>
            <a:pPr>
              <a:spcBef>
                <a:spcPts val="600"/>
              </a:spcBef>
              <a:spcAft>
                <a:spcPts val="1000"/>
              </a:spcAft>
            </a:pPr>
            <a:r>
              <a:rPr lang="en-US" sz="2400" dirty="0" smtClean="0">
                <a:effectLst/>
                <a:latin typeface="Segoe UI"/>
                <a:ea typeface="Times New Roman"/>
                <a:cs typeface="Segoe UI"/>
              </a:rPr>
              <a:t>To begin deployment of the new branch office, you are preparing AD DS objects. As part of this preparation, you need to create an OU for the branch office and delegate permission to manage it. Then you need to create users and groups for </a:t>
            </a:r>
            <a:r>
              <a:rPr lang="en-US" sz="2400" dirty="0">
                <a:solidFill>
                  <a:srgbClr val="000000"/>
                </a:solidFill>
                <a:latin typeface="Segoe UI"/>
                <a:ea typeface="Times New Roman"/>
                <a:cs typeface="Segoe UI"/>
              </a:rPr>
              <a:t>the new branch office. Finally, you need to reset the secure channel for a computer account that has lost connectivity to the domain in the branch </a:t>
            </a:r>
            <a:r>
              <a:rPr lang="en-US" sz="2400" dirty="0" smtClean="0">
                <a:solidFill>
                  <a:srgbClr val="000000"/>
                </a:solidFill>
                <a:latin typeface="Segoe UI"/>
                <a:ea typeface="Times New Roman"/>
                <a:cs typeface="Segoe UI"/>
              </a:rPr>
              <a:t>office.</a:t>
            </a:r>
            <a:endParaRPr lang="en-CA" sz="2400" dirty="0">
              <a:effectLst/>
              <a:latin typeface="Segoe UI"/>
              <a:ea typeface="Times New Roman"/>
              <a:cs typeface="Arial"/>
            </a:endParaRPr>
          </a:p>
        </p:txBody>
      </p:sp>
    </p:spTree>
    <p:extLst>
      <p:ext uri="{BB962C8B-B14F-4D97-AF65-F5344CB8AC3E}">
        <p14:creationId xmlns:p14="http://schemas.microsoft.com/office/powerpoint/2010/main" val="42623206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4ff437e0-f287-4b1f-9df6-46e0dcc02e3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Review</a:t>
            </a:r>
            <a:endParaRPr lang="en-CA" dirty="0"/>
          </a:p>
        </p:txBody>
      </p:sp>
      <p:sp>
        <p:nvSpPr>
          <p:cNvPr id="3" name="Text Placeholder 2"/>
          <p:cNvSpPr>
            <a:spLocks noGrp="1"/>
          </p:cNvSpPr>
          <p:nvPr>
            <p:ph type="body" idx="1"/>
          </p:nvPr>
        </p:nvSpPr>
        <p:spPr/>
        <p:txBody>
          <a:bodyPr/>
          <a:lstStyle/>
          <a:p>
            <a:r>
              <a:rPr lang="en-CA" dirty="0" smtClean="0"/>
              <a:t>What are the options for modifying the attributes of new and existing users?
What types of objects can be members of global groups?
What types of objects can be members of domain-local groups?
Which two credentials are necessary for any computer to join a domain?</a:t>
            </a:r>
            <a:endParaRPr lang="en-CA" dirty="0"/>
          </a:p>
        </p:txBody>
      </p:sp>
    </p:spTree>
    <p:extLst>
      <p:ext uri="{BB962C8B-B14F-4D97-AF65-F5344CB8AC3E}">
        <p14:creationId xmlns:p14="http://schemas.microsoft.com/office/powerpoint/2010/main" val="27338536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Module Review and Takeaways</a:t>
            </a:r>
            <a:endParaRPr lang="en-CA" dirty="0"/>
          </a:p>
        </p:txBody>
      </p:sp>
      <p:sp>
        <p:nvSpPr>
          <p:cNvPr id="3" name="Text Placeholder 2"/>
          <p:cNvSpPr>
            <a:spLocks noGrp="1"/>
          </p:cNvSpPr>
          <p:nvPr>
            <p:ph type="body" idx="1"/>
          </p:nvPr>
        </p:nvSpPr>
        <p:spPr/>
        <p:txBody>
          <a:bodyPr/>
          <a:lstStyle/>
          <a:p>
            <a:r>
              <a:rPr lang="en-CA" dirty="0" smtClean="0"/>
              <a:t>Review Questions
</a:t>
            </a:r>
            <a:r>
              <a:rPr lang="en-CA" dirty="0"/>
              <a:t>Best </a:t>
            </a:r>
            <a:r>
              <a:rPr lang="en-CA" dirty="0" smtClean="0"/>
              <a:t>Practices</a:t>
            </a:r>
            <a:endParaRPr lang="en-CA" dirty="0"/>
          </a:p>
          <a:p>
            <a:r>
              <a:rPr lang="en-CA" dirty="0" smtClean="0"/>
              <a:t>Tools</a:t>
            </a:r>
            <a:endParaRPr lang="en-CA" dirty="0"/>
          </a:p>
        </p:txBody>
      </p:sp>
    </p:spTree>
    <p:extLst>
      <p:ext uri="{BB962C8B-B14F-4D97-AF65-F5344CB8AC3E}">
        <p14:creationId xmlns:p14="http://schemas.microsoft.com/office/powerpoint/2010/main" val="1541454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749027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63617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368201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013348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17ca41f9-d6ac-477a-b02f-4c462792a8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Creating User Accounts</a:t>
            </a:r>
            <a:endParaRPr lang="en-CA" dirty="0"/>
          </a:p>
        </p:txBody>
      </p:sp>
      <p:grpSp>
        <p:nvGrpSpPr>
          <p:cNvPr id="4" name="alt text here, screen image" descr="Screen shot from the Active Directory Administrative Center that depicts the Create User dialog box."/>
          <p:cNvGrpSpPr/>
          <p:nvPr/>
        </p:nvGrpSpPr>
        <p:grpSpPr>
          <a:xfrm>
            <a:off x="381000" y="2124596"/>
            <a:ext cx="8223448" cy="3885601"/>
            <a:chOff x="381000" y="2124596"/>
            <a:chExt cx="8223448" cy="3885601"/>
          </a:xfrm>
        </p:grpSpPr>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66" r="57337"/>
            <a:stretch/>
          </p:blipFill>
          <p:spPr bwMode="auto">
            <a:xfrm>
              <a:off x="381000" y="2124597"/>
              <a:ext cx="3756947" cy="3816423"/>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52722" r="901"/>
            <a:stretch/>
          </p:blipFill>
          <p:spPr bwMode="auto">
            <a:xfrm>
              <a:off x="4536295" y="2124597"/>
              <a:ext cx="4068153" cy="3816423"/>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46463" r="48996"/>
            <a:stretch/>
          </p:blipFill>
          <p:spPr bwMode="auto">
            <a:xfrm>
              <a:off x="4137947" y="2124596"/>
              <a:ext cx="398349" cy="3816423"/>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8" name="Rectangle 7"/>
            <p:cNvSpPr/>
            <p:nvPr/>
          </p:nvSpPr>
          <p:spPr bwMode="auto">
            <a:xfrm>
              <a:off x="381000" y="2124596"/>
              <a:ext cx="8223448" cy="3885601"/>
            </a:xfrm>
            <a:prstGeom prst="rect">
              <a:avLst/>
            </a:prstGeom>
            <a:noFill/>
            <a:ln w="28575">
              <a:solidFill>
                <a:schemeClr val="bg1">
                  <a:lumMod val="8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w="28575">
                  <a:solidFill>
                    <a:schemeClr val="tx1"/>
                  </a:solidFill>
                </a:ln>
                <a:solidFill>
                  <a:schemeClr val="tx1"/>
                </a:solidFill>
                <a:effectLst/>
                <a:latin typeface="Verdana" pitchFamily="34" charset="0"/>
              </a:endParaRPr>
            </a:p>
          </p:txBody>
        </p:sp>
      </p:grpSp>
      <p:sp>
        <p:nvSpPr>
          <p:cNvPr id="9" name="text box"/>
          <p:cNvSpPr/>
          <p:nvPr/>
        </p:nvSpPr>
        <p:spPr>
          <a:xfrm>
            <a:off x="721895" y="842873"/>
            <a:ext cx="7668125" cy="95410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800" b="0" dirty="0">
                <a:latin typeface="Segoe UI" panose="020B0502040204020203" pitchFamily="34" charset="0"/>
                <a:ea typeface="Segoe UI" panose="020B0502040204020203" pitchFamily="34" charset="0"/>
                <a:cs typeface="Segoe UI" panose="020B0502040204020203" pitchFamily="34" charset="0"/>
              </a:rPr>
              <a:t>The Account section of the Active Directory Administrative Center Create User window</a:t>
            </a:r>
            <a:endParaRPr lang="en-CA" sz="2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0323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f0e2c9d3-d218-4027-b11d-c5fce246a8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Configuring User Account Attributes</a:t>
            </a:r>
            <a:endParaRPr lang="en-CA" dirty="0"/>
          </a:p>
        </p:txBody>
      </p:sp>
      <p:pic>
        <p:nvPicPr>
          <p:cNvPr id="4" name="alt text here, Picture 3" descr="Screen shot of the Active Directory Administrative Center that depicts the Log On Hours dialog box." title="Screenshot"/>
          <p:cNvPicPr>
            <a:picLocks noChangeAspect="1" noChangeArrowheads="1"/>
          </p:cNvPicPr>
          <p:nvPr/>
        </p:nvPicPr>
        <p:blipFill rotWithShape="1">
          <a:blip r:embed="rId3">
            <a:extLst>
              <a:ext uri="{28A0092B-C50C-407E-A947-70E740481C1C}">
                <a14:useLocalDpi xmlns:a14="http://schemas.microsoft.com/office/drawing/2010/main" val="0"/>
              </a:ext>
            </a:extLst>
          </a:blip>
          <a:srcRect l="28306" t="43887" r="20453" b="12754"/>
          <a:stretch/>
        </p:blipFill>
        <p:spPr bwMode="auto">
          <a:xfrm>
            <a:off x="944150" y="1637571"/>
            <a:ext cx="7247349" cy="4593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p:cNvSpPr/>
          <p:nvPr/>
        </p:nvSpPr>
        <p:spPr>
          <a:xfrm>
            <a:off x="2036434" y="1000552"/>
            <a:ext cx="4836260" cy="523220"/>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CA" sz="2800" b="0" dirty="0">
                <a:latin typeface="Segoe UI" panose="020B0502040204020203" pitchFamily="34" charset="0"/>
                <a:ea typeface="Segoe UI" panose="020B0502040204020203" pitchFamily="34" charset="0"/>
                <a:cs typeface="Segoe UI" panose="020B0502040204020203" pitchFamily="34" charset="0"/>
              </a:rPr>
              <a:t>The Log </a:t>
            </a:r>
            <a:r>
              <a:rPr lang="en-CA" sz="2800" b="0" dirty="0" smtClean="0">
                <a:latin typeface="Segoe UI" panose="020B0502040204020203" pitchFamily="34" charset="0"/>
                <a:ea typeface="Segoe UI" panose="020B0502040204020203" pitchFamily="34" charset="0"/>
                <a:cs typeface="Segoe UI" panose="020B0502040204020203" pitchFamily="34" charset="0"/>
              </a:rPr>
              <a:t>on hours </a:t>
            </a:r>
            <a:r>
              <a:rPr lang="en-CA" sz="2800" b="0" dirty="0">
                <a:latin typeface="Segoe UI" panose="020B0502040204020203" pitchFamily="34" charset="0"/>
                <a:ea typeface="Segoe UI" panose="020B0502040204020203" pitchFamily="34" charset="0"/>
                <a:cs typeface="Segoe UI" panose="020B0502040204020203" pitchFamily="34" charset="0"/>
              </a:rPr>
              <a:t>dialog box</a:t>
            </a:r>
          </a:p>
        </p:txBody>
      </p:sp>
    </p:spTree>
    <p:extLst>
      <p:ext uri="{BB962C8B-B14F-4D97-AF65-F5344CB8AC3E}">
        <p14:creationId xmlns:p14="http://schemas.microsoft.com/office/powerpoint/2010/main" val="462455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c393ca8-7fd3-4e00-9ec9-2c52c8680d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Creating User Profiles</a:t>
            </a:r>
            <a:endParaRPr lang="en-CA" dirty="0"/>
          </a:p>
        </p:txBody>
      </p:sp>
      <p:pic>
        <p:nvPicPr>
          <p:cNvPr id="4" name="alt text here, Picture 3" descr="Screen shot of the Active Directory Administrative Center which depicts the Profile section of a user account Properties dialog box. The Profile Path and Home Folder boxes are populated with the UNC path \\lon-dc1\USERDATA\Ed\Profile and \\lon-dc1\USERDATA\Ed, respectively."/>
          <p:cNvPicPr>
            <a:picLocks noChangeAspect="1"/>
          </p:cNvPicPr>
          <p:nvPr/>
        </p:nvPicPr>
        <p:blipFill>
          <a:blip r:embed="rId3"/>
          <a:stretch>
            <a:fillRect/>
          </a:stretch>
        </p:blipFill>
        <p:spPr>
          <a:xfrm>
            <a:off x="681565" y="3032868"/>
            <a:ext cx="7792403" cy="2160270"/>
          </a:xfrm>
          <a:prstGeom prst="rect">
            <a:avLst/>
          </a:prstGeom>
          <a:ln w="19050">
            <a:solidFill>
              <a:srgbClr val="569AD2"/>
            </a:solidFill>
          </a:ln>
        </p:spPr>
      </p:pic>
      <p:sp>
        <p:nvSpPr>
          <p:cNvPr id="5" name="text box"/>
          <p:cNvSpPr txBox="1">
            <a:spLocks/>
          </p:cNvSpPr>
          <p:nvPr/>
        </p:nvSpPr>
        <p:spPr>
          <a:xfrm>
            <a:off x="1236199" y="1300997"/>
            <a:ext cx="6683133" cy="823377"/>
          </a:xfrm>
          <a:prstGeom prst="rect">
            <a:avLst/>
          </a:prstGeom>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ts val="600"/>
              </a:spcBef>
            </a:pPr>
            <a:r>
              <a:rPr lang="en-CA" sz="2800" b="0" dirty="0">
                <a:latin typeface="Segoe UI" pitchFamily="34" charset="0"/>
                <a:ea typeface="Segoe UI" pitchFamily="34" charset="0"/>
                <a:cs typeface="Segoe UI" pitchFamily="34" charset="0"/>
              </a:rPr>
              <a:t>The Profile section of the User Properties </a:t>
            </a:r>
            <a:r>
              <a:rPr lang="en-CA" sz="2800" b="0" dirty="0" smtClean="0">
                <a:latin typeface="Segoe UI" pitchFamily="34" charset="0"/>
                <a:ea typeface="Segoe UI" pitchFamily="34" charset="0"/>
                <a:cs typeface="Segoe UI" pitchFamily="34" charset="0"/>
              </a:rPr>
              <a:t>window</a:t>
            </a:r>
            <a:endParaRPr lang="en-US" sz="2800" b="0"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14323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fad1719-2596-428d-ae2b-affdfa6dab7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Demonstration: Managing User Accounts</a:t>
            </a:r>
            <a:endParaRPr lang="en-CA" dirty="0"/>
          </a:p>
        </p:txBody>
      </p:sp>
      <p:sp>
        <p:nvSpPr>
          <p:cNvPr id="4" name="TextBox 3"/>
          <p:cNvSpPr txBox="1">
            <a:spLocks noGrp="1" noChangeArrowheads="1"/>
          </p:cNvSpPr>
          <p:nvPr/>
        </p:nvSpPr>
        <p:spPr bwMode="auto">
          <a:xfrm>
            <a:off x="458788" y="992187"/>
            <a:ext cx="7751762" cy="52423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a:t>
            </a:r>
            <a:r>
              <a:rPr lang="en-GB" dirty="0" smtClean="0"/>
              <a:t>:</a:t>
            </a:r>
            <a:endParaRPr lang="en-GB" dirty="0"/>
          </a:p>
          <a:p>
            <a:r>
              <a:rPr lang="en-US" sz="2600" dirty="0" smtClean="0"/>
              <a:t>Use the Active </a:t>
            </a:r>
            <a:r>
              <a:rPr lang="en-US" sz="2600" dirty="0"/>
              <a:t>Directory </a:t>
            </a:r>
            <a:r>
              <a:rPr lang="en-US" sz="2600" dirty="0" smtClean="0"/>
              <a:t>Administrative Center to manage user accounts</a:t>
            </a:r>
            <a:endParaRPr lang="en-US" sz="2600" dirty="0"/>
          </a:p>
          <a:p>
            <a:pPr lvl="1"/>
            <a:r>
              <a:rPr lang="en-US" sz="2600" dirty="0"/>
              <a:t>Delete a user account</a:t>
            </a:r>
          </a:p>
          <a:p>
            <a:pPr lvl="1"/>
            <a:r>
              <a:rPr lang="en-US" sz="2600" dirty="0" smtClean="0"/>
              <a:t>Create </a:t>
            </a:r>
            <a:r>
              <a:rPr lang="en-US" sz="2600" dirty="0"/>
              <a:t>a new user </a:t>
            </a:r>
            <a:r>
              <a:rPr lang="en-US" sz="2600" dirty="0" smtClean="0"/>
              <a:t>account</a:t>
            </a:r>
            <a:endParaRPr lang="en-US" sz="2600" dirty="0"/>
          </a:p>
          <a:p>
            <a:pPr lvl="1"/>
            <a:r>
              <a:rPr lang="en-US" sz="2600" dirty="0" smtClean="0"/>
              <a:t>Move </a:t>
            </a:r>
            <a:r>
              <a:rPr lang="en-US" sz="2600" dirty="0"/>
              <a:t>the user </a:t>
            </a:r>
            <a:r>
              <a:rPr lang="en-US" sz="2600" dirty="0" smtClean="0"/>
              <a:t>account</a:t>
            </a:r>
          </a:p>
          <a:p>
            <a:pPr lvl="1"/>
            <a:r>
              <a:rPr lang="en-US" sz="2600" dirty="0" smtClean="0"/>
              <a:t>View the WINDOWS POWERSHELL HISTORY</a:t>
            </a:r>
          </a:p>
          <a:p>
            <a:r>
              <a:rPr lang="en-US" sz="2600" dirty="0" smtClean="0"/>
              <a:t>Use Windows PowerShell to manage user accounts</a:t>
            </a:r>
          </a:p>
          <a:p>
            <a:pPr lvl="1"/>
            <a:r>
              <a:rPr lang="en-US" sz="2600" dirty="0" smtClean="0"/>
              <a:t>Find inactive user accounts</a:t>
            </a:r>
          </a:p>
          <a:p>
            <a:pPr lvl="1"/>
            <a:r>
              <a:rPr lang="en-US" sz="2600" dirty="0" smtClean="0"/>
              <a:t>Find disabled user accounts</a:t>
            </a:r>
          </a:p>
          <a:p>
            <a:pPr lvl="1"/>
            <a:r>
              <a:rPr lang="en-US" sz="2600" dirty="0" smtClean="0"/>
              <a:t>Delete disabled user accounts</a:t>
            </a:r>
          </a:p>
          <a:p>
            <a:pPr marL="0" indent="0">
              <a:buNone/>
            </a:pPr>
            <a:endParaRPr lang="en-US" dirty="0"/>
          </a:p>
        </p:txBody>
      </p:sp>
    </p:spTree>
    <p:extLst>
      <p:ext uri="{BB962C8B-B14F-4D97-AF65-F5344CB8AC3E}">
        <p14:creationId xmlns:p14="http://schemas.microsoft.com/office/powerpoint/2010/main" val="2757756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000419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134</TotalTime>
  <Words>6172</Words>
  <Application>Microsoft Office PowerPoint</Application>
  <PresentationFormat>On-screen Show (4:3)</PresentationFormat>
  <Paragraphs>856</Paragraphs>
  <Slides>49</Slides>
  <Notes>49</Notes>
  <HiddenSlides>11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49</vt:i4>
      </vt:variant>
    </vt:vector>
  </HeadingPairs>
  <TitlesOfParts>
    <vt:vector size="62" baseType="lpstr">
      <vt:lpstr>Wingdings</vt:lpstr>
      <vt:lpstr>Calibri</vt:lpstr>
      <vt:lpstr>Symbol</vt:lpstr>
      <vt:lpstr>Arial</vt:lpstr>
      <vt:lpstr>Courier New</vt:lpstr>
      <vt:lpstr>Segoe Light</vt:lpstr>
      <vt:lpstr>Lucida Sans Typewriter</vt:lpstr>
      <vt:lpstr>Segoe UI Light</vt:lpstr>
      <vt:lpstr>Segoe UI</vt:lpstr>
      <vt:lpstr>Times New Roman</vt:lpstr>
      <vt:lpstr>Segoe</vt:lpstr>
      <vt:lpstr>Verdana</vt:lpstr>
      <vt:lpstr>Presentation1</vt:lpstr>
      <vt:lpstr>Module 3</vt:lpstr>
      <vt:lpstr>Module Overview</vt:lpstr>
      <vt:lpstr>Lesson 1: Managing User Accounts</vt:lpstr>
      <vt:lpstr>AD DS Administration Tools</vt:lpstr>
      <vt:lpstr>Creating User Accounts</vt:lpstr>
      <vt:lpstr>Configuring User Account Attributes</vt:lpstr>
      <vt:lpstr>Creating User Profiles</vt:lpstr>
      <vt:lpstr>Demonstration: Managing User Accounts</vt:lpstr>
      <vt:lpstr>PowerPoint Presentation</vt:lpstr>
      <vt:lpstr>PowerPoint Presentation</vt:lpstr>
      <vt:lpstr>PowerPoint Presentation</vt:lpstr>
      <vt:lpstr>Demonstration: Using Templates to Manage User Accounts</vt:lpstr>
      <vt:lpstr>PowerPoint Presentation</vt:lpstr>
      <vt:lpstr>Lesson 2: Managing Groups</vt:lpstr>
      <vt:lpstr>Group Types</vt:lpstr>
      <vt:lpstr>Group Scopes</vt:lpstr>
      <vt:lpstr>Implementing Group Management</vt:lpstr>
      <vt:lpstr>Implementing Group Management</vt:lpstr>
      <vt:lpstr>Implementing Group Management</vt:lpstr>
      <vt:lpstr>Implementing Group Management</vt:lpstr>
      <vt:lpstr>Implementing Group Management</vt:lpstr>
      <vt:lpstr>Implementing Group Management</vt:lpstr>
      <vt:lpstr>Default Groups</vt:lpstr>
      <vt:lpstr>Special Identities</vt:lpstr>
      <vt:lpstr>Demonstration: Managing Groups</vt:lpstr>
      <vt:lpstr>PowerPoint Presentation</vt:lpstr>
      <vt:lpstr>Lesson 3: Managing Computer Accounts</vt:lpstr>
      <vt:lpstr>What Is the Computers Container?</vt:lpstr>
      <vt:lpstr>Specifying the Location of Computer Accounts</vt:lpstr>
      <vt:lpstr>Controlling Permissions to Create Computer Accounts</vt:lpstr>
      <vt:lpstr>Performing an Offline Domain Join</vt:lpstr>
      <vt:lpstr>Computer Accounts and Secure Channels</vt:lpstr>
      <vt:lpstr>Resetting the Secure Channel</vt:lpstr>
      <vt:lpstr>Bring Your Own Device</vt:lpstr>
      <vt:lpstr>Lesson 4: Delegating Administration</vt:lpstr>
      <vt:lpstr>Considerations for Using Organizational Units</vt:lpstr>
      <vt:lpstr>AD DS Permissions</vt:lpstr>
      <vt:lpstr>Effective AD DS Permissions</vt:lpstr>
      <vt:lpstr>Demonstration: Delegating Administrative Permissions</vt:lpstr>
      <vt:lpstr>PowerPoint Presentation</vt:lpstr>
      <vt:lpstr>PowerPoint Presentation</vt:lpstr>
      <vt:lpstr>Lab: Managing Active Directory Domain Services Objects</vt:lpstr>
      <vt:lpstr>Lab Scenario</vt:lpstr>
      <vt:lpstr>Lab Review</vt:lpstr>
      <vt:lpstr>Module Review and Takeaways</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Colleen Walsh</dc:creator>
  <cp:lastModifiedBy>Susie Carr</cp:lastModifiedBy>
  <cp:revision>20</cp:revision>
  <dcterms:created xsi:type="dcterms:W3CDTF">2014-03-05T23:33:18Z</dcterms:created>
  <dcterms:modified xsi:type="dcterms:W3CDTF">2014-03-10T22:54:27Z</dcterms:modified>
</cp:coreProperties>
</file>