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76" r:id="rId23"/>
    <p:sldId id="277" r:id="rId24"/>
    <p:sldId id="278" r:id="rId25"/>
    <p:sldId id="279" r:id="rId26"/>
    <p:sldId id="283"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
      <p:font typeface="Segoe Light" panose="000B0500000000000000" pitchFamily="34" charset="0"/>
      <p:regular r:id="rId33"/>
      <p:italic r:id="rId34"/>
    </p:embeddedFont>
    <p:embeddedFont>
      <p:font typeface="Gulim" panose="020B0600000101010101" pitchFamily="34" charset="-127"/>
      <p:regular r:id="rId35"/>
    </p:embeddedFont>
    <p:embeddedFont>
      <p:font typeface="Lucida Sans Typewriter" panose="020B0509030504030204" pitchFamily="49" charset="0"/>
      <p:regular r:id="rId36"/>
      <p:bold r:id="rId37"/>
      <p:italic r:id="rId38"/>
      <p:boldItalic r:id="rId39"/>
    </p:embeddedFont>
    <p:embeddedFont>
      <p:font typeface="Segoe UI Light" panose="020B0502040204020203" pitchFamily="34" charset="0"/>
      <p:regular r:id="rId40"/>
    </p:embeddedFont>
    <p:embeddedFont>
      <p:font typeface="Segoe UI" panose="020B0502040204020203" pitchFamily="34" charset="0"/>
      <p:regular r:id="rId41"/>
      <p:bold r:id="rId42"/>
      <p:italic r:id="rId43"/>
      <p:boldItalic r:id="rId44"/>
    </p:embeddedFont>
    <p:embeddedFont>
      <p:font typeface="Segoe" panose="020B0502040504020203" pitchFamily="34" charset="0"/>
      <p:regular r:id="rId45"/>
      <p:bold r:id="rId46"/>
      <p:italic r:id="rId47"/>
      <p:boldItalic r:id="rId48"/>
    </p:embeddedFont>
    <p:embeddedFont>
      <p:font typeface="Verdana" panose="020B0604030504040204" pitchFamily="34" charset="0"/>
      <p:regular r:id="rId49"/>
      <p:bold r:id="rId50"/>
      <p:italic r:id="rId51"/>
      <p:boldItalic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535" autoAdjust="0"/>
    <p:restoredTop sz="97166" autoAdjust="0"/>
  </p:normalViewPr>
  <p:slideViewPr>
    <p:cSldViewPr>
      <p:cViewPr varScale="1">
        <p:scale>
          <a:sx n="85" d="100"/>
          <a:sy n="85" d="100"/>
        </p:scale>
        <p:origin x="446" y="53"/>
      </p:cViewPr>
      <p:guideLst>
        <p:guide orient="horz" pos="2160"/>
        <p:guide pos="2880"/>
      </p:guideLst>
    </p:cSldViewPr>
  </p:slideViewPr>
  <p:notesTextViewPr>
    <p:cViewPr>
      <p:scale>
        <a:sx n="1" d="1"/>
        <a:sy n="1" d="1"/>
      </p:scale>
      <p:origin x="0" y="0"/>
    </p:cViewPr>
  </p:notesTextViewPr>
  <p:sorterViewPr>
    <p:cViewPr>
      <p:scale>
        <a:sx n="100" d="100"/>
        <a:sy n="100" d="100"/>
      </p:scale>
      <p:origin x="0" y="4086"/>
    </p:cViewPr>
  </p:sorterViewPr>
  <p:notesViewPr>
    <p:cSldViewPr>
      <p:cViewPr varScale="1">
        <p:scale>
          <a:sx n="64" d="100"/>
          <a:sy n="64" d="100"/>
        </p:scale>
        <p:origin x="1656"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3.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222632-FE1B-422C-9E0C-D9C5EDE3B8CC}" type="datetimeFigureOut">
              <a:rPr lang="en-CA" smtClean="0"/>
              <a:t>10/03/2014</a:t>
            </a:fld>
            <a:endParaRPr lang="en-CA"/>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EAB8EE-BC00-4CA2-ACE8-A8170264FE68}" type="slidenum">
              <a:rPr lang="en-CA" smtClean="0"/>
              <a:t>‹#›</a:t>
            </a:fld>
            <a:endParaRPr lang="en-CA"/>
          </a:p>
        </p:txBody>
      </p:sp>
    </p:spTree>
    <p:extLst>
      <p:ext uri="{BB962C8B-B14F-4D97-AF65-F5344CB8AC3E}">
        <p14:creationId xmlns:p14="http://schemas.microsoft.com/office/powerpoint/2010/main" val="276350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b="1" dirty="0">
                <a:latin typeface="Arial"/>
                <a:ea typeface="Calibri"/>
                <a:cs typeface="Times New Roman"/>
              </a:rPr>
              <a:t>Presentation: </a:t>
            </a:r>
            <a:r>
              <a:rPr lang="en-CA" sz="1000" dirty="0">
                <a:latin typeface="Arial"/>
                <a:ea typeface="Calibri"/>
                <a:cs typeface="Times New Roman"/>
              </a:rPr>
              <a:t>45 minutes</a:t>
            </a:r>
          </a:p>
          <a:p>
            <a:pPr>
              <a:lnSpc>
                <a:spcPct val="115000"/>
              </a:lnSpc>
              <a:spcAft>
                <a:spcPts val="1000"/>
              </a:spcAft>
            </a:pPr>
            <a:r>
              <a:rPr lang="en-CA" sz="1000" b="1" dirty="0">
                <a:latin typeface="Arial"/>
                <a:ea typeface="Calibri"/>
                <a:cs typeface="Times New Roman"/>
              </a:rPr>
              <a:t>Lab: </a:t>
            </a:r>
            <a:r>
              <a:rPr lang="en-CA" sz="1000" dirty="0">
                <a:latin typeface="Arial"/>
                <a:ea typeface="Calibri"/>
                <a:cs typeface="Times New Roman"/>
              </a:rPr>
              <a:t>45 minutes</a:t>
            </a:r>
          </a:p>
          <a:p>
            <a:pPr>
              <a:lnSpc>
                <a:spcPct val="115000"/>
              </a:lnSpc>
              <a:spcAft>
                <a:spcPts val="1000"/>
              </a:spcAft>
            </a:pPr>
            <a:r>
              <a:rPr lang="en-CA" sz="1000" dirty="0">
                <a:latin typeface="Arial"/>
                <a:ea typeface="Calibri"/>
                <a:cs typeface="Times New Roman"/>
              </a:rPr>
              <a:t>After completing this module, students should be able to:</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Use command‑line tools for administration.</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Use Windows PowerShell</a:t>
            </a:r>
            <a:r>
              <a:rPr lang="en-US" sz="1000" baseline="30000" dirty="0" smtClean="0">
                <a:effectLst/>
                <a:latin typeface="Arial"/>
                <a:ea typeface="Times New Roman"/>
                <a:cs typeface="Times New Roman"/>
              </a:rPr>
              <a:t>®</a:t>
            </a:r>
            <a:r>
              <a:rPr lang="en-US" sz="1000" dirty="0" smtClean="0">
                <a:effectLst/>
                <a:latin typeface="Arial"/>
                <a:ea typeface="Times New Roman"/>
                <a:cs typeface="Times New Roman"/>
              </a:rPr>
              <a:t> for administration.</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Perform bulk operations with Windows PowerShell.</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Automate Active Directory</a:t>
            </a:r>
            <a:r>
              <a:rPr lang="en-US" sz="1000" baseline="30000" dirty="0" smtClean="0">
                <a:effectLst/>
                <a:latin typeface="Arial"/>
                <a:ea typeface="Times New Roman"/>
                <a:cs typeface="Times New Roman"/>
              </a:rPr>
              <a:t>®</a:t>
            </a:r>
            <a:r>
              <a:rPr lang="en-US" sz="1000" dirty="0" smtClean="0">
                <a:effectLst/>
                <a:latin typeface="Arial"/>
                <a:ea typeface="Times New Roman"/>
                <a:cs typeface="Times New Roman"/>
              </a:rPr>
              <a:t> Domain Services (AD DS) administration by using Windows PowerShell.</a:t>
            </a:r>
            <a:endParaRPr lang="en-CA" sz="1000" dirty="0" smtClean="0">
              <a:effectLst/>
              <a:latin typeface="Arial"/>
              <a:ea typeface="Times New Roman"/>
              <a:cs typeface="Times New Roman"/>
            </a:endParaRPr>
          </a:p>
          <a:p>
            <a:pPr>
              <a:lnSpc>
                <a:spcPct val="115000"/>
              </a:lnSpc>
              <a:spcAft>
                <a:spcPts val="1000"/>
              </a:spcAft>
            </a:pPr>
            <a:r>
              <a:rPr lang="en-CA" sz="1000" dirty="0">
                <a:latin typeface="Arial"/>
                <a:ea typeface="Calibri"/>
                <a:cs typeface="Times New Roman"/>
              </a:rPr>
              <a:t>Make sure that students are aware that the Course Companion contains additional module information and resources.</a:t>
            </a:r>
          </a:p>
          <a:p>
            <a:pPr>
              <a:lnSpc>
                <a:spcPts val="1300"/>
              </a:lnSpc>
              <a:spcBef>
                <a:spcPts val="900"/>
              </a:spcBef>
              <a:spcAft>
                <a:spcPts val="300"/>
              </a:spcAft>
            </a:pPr>
            <a:r>
              <a:rPr lang="en-US" sz="1000" b="1" dirty="0" smtClean="0">
                <a:effectLst/>
                <a:latin typeface="Arial"/>
                <a:ea typeface="Times New Roman"/>
                <a:cs typeface="Segoe UI"/>
              </a:rPr>
              <a:t>Required Materials</a:t>
            </a:r>
            <a:endParaRPr lang="en-CA" sz="1000" b="1" dirty="0" smtClean="0">
              <a:effectLst/>
              <a:latin typeface="Arial"/>
              <a:ea typeface="Times New Roman"/>
              <a:cs typeface="Segoe UI"/>
            </a:endParaRPr>
          </a:p>
          <a:p>
            <a:pPr>
              <a:lnSpc>
                <a:spcPct val="115000"/>
              </a:lnSpc>
              <a:spcAft>
                <a:spcPts val="1000"/>
              </a:spcAft>
            </a:pPr>
            <a:r>
              <a:rPr lang="en-CA" sz="1000" dirty="0">
                <a:latin typeface="Arial"/>
                <a:ea typeface="Calibri"/>
                <a:cs typeface="Times New Roman"/>
              </a:rPr>
              <a:t>To teach this module, you need the Microsoft</a:t>
            </a:r>
            <a:r>
              <a:rPr lang="en-CA" sz="1000" baseline="30000" dirty="0">
                <a:latin typeface="Arial"/>
                <a:ea typeface="Calibri"/>
                <a:cs typeface="Times New Roman"/>
              </a:rPr>
              <a:t>®</a:t>
            </a:r>
            <a:r>
              <a:rPr lang="en-CA" sz="1000" dirty="0">
                <a:latin typeface="Arial"/>
                <a:ea typeface="Calibri"/>
                <a:cs typeface="Times New Roman"/>
              </a:rPr>
              <a:t> Office PowerPoint</a:t>
            </a:r>
            <a:r>
              <a:rPr lang="en-CA" sz="1000" baseline="30000" dirty="0">
                <a:latin typeface="Arial"/>
                <a:ea typeface="Calibri"/>
                <a:cs typeface="Times New Roman"/>
              </a:rPr>
              <a:t>®</a:t>
            </a:r>
            <a:r>
              <a:rPr lang="en-CA" sz="1000" dirty="0">
                <a:latin typeface="Arial"/>
                <a:ea typeface="Calibri"/>
                <a:cs typeface="Times New Roman"/>
              </a:rPr>
              <a:t> file 20410D_04.pptx.</a:t>
            </a:r>
          </a:p>
          <a:p>
            <a:pPr>
              <a:lnSpc>
                <a:spcPct val="115000"/>
              </a:lnSpc>
              <a:spcAft>
                <a:spcPts val="1000"/>
              </a:spcAft>
            </a:pPr>
            <a:r>
              <a:rPr lang="en-CA" sz="1000" b="1" dirty="0">
                <a:latin typeface="Arial"/>
                <a:ea typeface="Calibri"/>
                <a:cs typeface="Times New Roman"/>
              </a:rPr>
              <a:t>Important:</a:t>
            </a:r>
            <a:r>
              <a:rPr lang="en-CA" sz="1000" dirty="0">
                <a:latin typeface="Arial"/>
                <a:ea typeface="Calibri"/>
                <a:cs typeface="Times New Roman"/>
              </a:rPr>
              <a:t> We recommend that you use Office PowerPoint 2007 or a newer version to display the slides for this course. If you use PowerPoint Viewer or an earlier version of Office PowerPoint, all the features of the slides might not display correctly.</a:t>
            </a:r>
          </a:p>
          <a:p>
            <a:pPr>
              <a:lnSpc>
                <a:spcPts val="1300"/>
              </a:lnSpc>
              <a:spcBef>
                <a:spcPts val="900"/>
              </a:spcBef>
              <a:spcAft>
                <a:spcPts val="300"/>
              </a:spcAft>
            </a:pPr>
            <a:r>
              <a:rPr lang="en-US" sz="1000" b="1" dirty="0" smtClean="0">
                <a:effectLst/>
                <a:latin typeface="Arial"/>
                <a:ea typeface="Times New Roman"/>
                <a:cs typeface="Segoe UI"/>
              </a:rPr>
              <a:t>Preparation Tasks</a:t>
            </a:r>
            <a:endParaRPr lang="en-CA" sz="1000" b="1" dirty="0" smtClean="0">
              <a:effectLst/>
              <a:latin typeface="Arial"/>
              <a:ea typeface="Times New Roman"/>
              <a:cs typeface="Segoe UI"/>
            </a:endParaRPr>
          </a:p>
          <a:p>
            <a:pPr>
              <a:lnSpc>
                <a:spcPct val="115000"/>
              </a:lnSpc>
              <a:spcAft>
                <a:spcPts val="1000"/>
              </a:spcAft>
            </a:pPr>
            <a:r>
              <a:rPr lang="en-CA" sz="1000" dirty="0">
                <a:latin typeface="Arial"/>
                <a:cs typeface="Times New Roman"/>
              </a:rPr>
              <a:t>To prepare for this module:</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cs typeface="Times New Roman"/>
              </a:rPr>
              <a:t>Read all of the materials for this module.</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cs typeface="Times New Roman"/>
              </a:rPr>
              <a:t>Practice performing the demonstrations and the lab exercises.</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Gulim"/>
                <a:cs typeface="Times New Roman"/>
              </a:rPr>
              <a:t>Work through the Module Review and Takeaways section, and determine how you will use this section to reinforce student learning and promote knowledge transfer to on‑the‑job performance.</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4EAB8EE-BC00-4CA2-ACE8-A8170264FE68}" type="slidenum">
              <a:rPr lang="en-CA" smtClean="0"/>
              <a:t>1</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3676947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a:latin typeface="Arial"/>
                <a:ea typeface="Calibri"/>
                <a:cs typeface="Segoe UI"/>
              </a:rPr>
              <a:t>Describe each of the cmdlets on the slide to students. Be sure to explain the difference between the </a:t>
            </a:r>
            <a:r>
              <a:rPr lang="en-CA" sz="1000" b="1">
                <a:latin typeface="Arial"/>
                <a:ea typeface="Calibri"/>
                <a:cs typeface="Times New Roman"/>
              </a:rPr>
              <a:t>*‑ADGroupMember </a:t>
            </a:r>
            <a:r>
              <a:rPr lang="en-CA" sz="1000">
                <a:latin typeface="Arial"/>
                <a:ea typeface="Calibri"/>
                <a:cs typeface="Times New Roman"/>
              </a:rPr>
              <a:t>cmdlets</a:t>
            </a:r>
            <a:r>
              <a:rPr lang="en-CA" sz="1000">
                <a:latin typeface="Arial"/>
                <a:ea typeface="Calibri"/>
                <a:cs typeface="Segoe UI"/>
              </a:rPr>
              <a:t> and the</a:t>
            </a:r>
            <a:r>
              <a:rPr lang="en-CA" sz="1000" b="1">
                <a:latin typeface="Arial"/>
                <a:ea typeface="Calibri"/>
                <a:cs typeface="Times New Roman"/>
              </a:rPr>
              <a:t> *‑ADPrincipalGroupMembership</a:t>
            </a:r>
            <a:r>
              <a:rPr lang="en-CA" sz="1000">
                <a:latin typeface="Arial"/>
                <a:ea typeface="Calibri"/>
                <a:cs typeface="Segoe UI"/>
              </a:rPr>
              <a:t> cmdlets. The easiest distinction to make for students is that the </a:t>
            </a:r>
            <a:r>
              <a:rPr lang="en-CA" sz="1000" b="1">
                <a:latin typeface="Arial"/>
                <a:ea typeface="Calibri"/>
                <a:cs typeface="Times New Roman"/>
              </a:rPr>
              <a:t>*‑ADGroupMember</a:t>
            </a:r>
            <a:r>
              <a:rPr lang="en-CA" sz="1000">
                <a:latin typeface="Arial"/>
                <a:ea typeface="Calibri"/>
                <a:cs typeface="Segoe UI"/>
              </a:rPr>
              <a:t> cmdlets are similar to modifying membership in the properties of a group, while the </a:t>
            </a:r>
            <a:r>
              <a:rPr lang="en-CA" sz="1000" b="1">
                <a:latin typeface="Arial"/>
                <a:ea typeface="Calibri"/>
                <a:cs typeface="Times New Roman"/>
              </a:rPr>
              <a:t>*‑ADPrincipalGroupMembership</a:t>
            </a:r>
            <a:r>
              <a:rPr lang="en-CA" sz="1000">
                <a:latin typeface="Arial"/>
                <a:ea typeface="Calibri"/>
                <a:cs typeface="Segoe UI"/>
              </a:rPr>
              <a:t> cmdlets are similar to modifying the </a:t>
            </a:r>
            <a:r>
              <a:rPr lang="en-CA" sz="1000" b="1">
                <a:latin typeface="Arial"/>
                <a:ea typeface="Calibri"/>
                <a:cs typeface="Times New Roman"/>
              </a:rPr>
              <a:t>Member Of</a:t>
            </a:r>
            <a:r>
              <a:rPr lang="en-CA" sz="1000">
                <a:latin typeface="Arial"/>
                <a:ea typeface="Calibri"/>
                <a:cs typeface="Segoe UI"/>
              </a:rPr>
              <a:t> property in the properties of an object, such as a user account.</a:t>
            </a:r>
            <a:endParaRPr lang="en-CA" sz="1000">
              <a:latin typeface="Arial"/>
              <a:ea typeface="Calibri"/>
              <a:cs typeface="Times New Roman"/>
            </a:endParaRPr>
          </a:p>
          <a:p>
            <a:pPr>
              <a:lnSpc>
                <a:spcPct val="115000"/>
              </a:lnSpc>
              <a:spcAft>
                <a:spcPts val="1000"/>
              </a:spcAft>
            </a:pPr>
            <a:r>
              <a:rPr lang="en-CA" sz="1000">
                <a:latin typeface="Arial"/>
                <a:ea typeface="Calibri"/>
                <a:cs typeface="Segoe UI"/>
              </a:rPr>
              <a:t>Consider demonstrating how to create a group, and then add group members to it.</a:t>
            </a:r>
            <a:endParaRPr lang="en-CA" sz="1000">
              <a:latin typeface="Arial"/>
              <a:ea typeface="Calibri"/>
              <a:cs typeface="Times New Roman"/>
            </a:endParaRPr>
          </a:p>
          <a:p>
            <a:pPr>
              <a:lnSpc>
                <a:spcPct val="115000"/>
              </a:lnSpc>
              <a:spcAft>
                <a:spcPts val="1000"/>
              </a:spcAft>
            </a:pPr>
            <a:r>
              <a:rPr lang="en-CA" sz="1000">
                <a:latin typeface="Arial"/>
                <a:ea typeface="Calibri"/>
                <a:cs typeface="Segoe UI"/>
              </a:rPr>
              <a:t>To avoid typing slide examples, you can use examples in E:\Labfiles\Mod04\Mod04Examples.ps1.</a:t>
            </a:r>
            <a:endParaRPr lang="en-CA"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4EAB8EE-BC00-4CA2-ACE8-A8170264FE68}" type="slidenum">
              <a:rPr lang="en-CA" smtClean="0"/>
              <a:t>10</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337345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a:latin typeface="Arial"/>
                <a:ea typeface="Calibri"/>
                <a:cs typeface="Segoe UI"/>
              </a:rPr>
              <a:t>Describe each of the cmdlets on the slide to students. Relate the use of these cmdlets back to the management information for computer accounts that Module 3 discussed.</a:t>
            </a:r>
            <a:endParaRPr lang="en-CA" sz="1000">
              <a:latin typeface="Arial"/>
              <a:ea typeface="Calibri"/>
              <a:cs typeface="Times New Roman"/>
            </a:endParaRPr>
          </a:p>
          <a:p>
            <a:pPr>
              <a:lnSpc>
                <a:spcPct val="115000"/>
              </a:lnSpc>
              <a:spcAft>
                <a:spcPts val="1000"/>
              </a:spcAft>
            </a:pPr>
            <a:r>
              <a:rPr lang="en-CA" sz="1000">
                <a:latin typeface="Arial"/>
                <a:ea typeface="Calibri"/>
                <a:cs typeface="Segoe UI"/>
              </a:rPr>
              <a:t>Be sure to mention that the </a:t>
            </a:r>
            <a:r>
              <a:rPr lang="en-CA" sz="1000" b="1">
                <a:latin typeface="Arial"/>
                <a:ea typeface="Calibri"/>
                <a:cs typeface="Times New Roman"/>
              </a:rPr>
              <a:t>New‑ADComputer</a:t>
            </a:r>
            <a:r>
              <a:rPr lang="en-CA" sz="1000">
                <a:latin typeface="Arial"/>
                <a:ea typeface="Calibri"/>
                <a:cs typeface="Segoe UI"/>
              </a:rPr>
              <a:t> cmdlet does not offer the option to delegate permissions to join a computer to the new computer account. If these permissions are necessary, students need to assign those permissions manually.</a:t>
            </a:r>
            <a:endParaRPr lang="en-CA" sz="1000">
              <a:latin typeface="Arial"/>
              <a:ea typeface="Calibri"/>
              <a:cs typeface="Times New Roman"/>
            </a:endParaRPr>
          </a:p>
          <a:p>
            <a:pPr>
              <a:lnSpc>
                <a:spcPct val="115000"/>
              </a:lnSpc>
              <a:spcAft>
                <a:spcPts val="1000"/>
              </a:spcAft>
            </a:pPr>
            <a:r>
              <a:rPr lang="en-CA" sz="1000">
                <a:latin typeface="Arial"/>
                <a:ea typeface="Calibri"/>
                <a:cs typeface="Segoe UI"/>
              </a:rPr>
              <a:t>The AD DS permissions required on the computer account are:</a:t>
            </a:r>
            <a:endParaRPr lang="en-CA" sz="1000">
              <a:latin typeface="Arial"/>
              <a:ea typeface="Calibri"/>
              <a:cs typeface="Times New Roman"/>
            </a:endParaRP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Segoe UI"/>
              </a:rPr>
              <a:t>Reset Password</a:t>
            </a:r>
            <a:endParaRPr lang="en-CA"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Segoe UI"/>
              </a:rPr>
              <a:t>Validated write to Domain Name System (DNS) host name</a:t>
            </a:r>
            <a:endParaRPr lang="en-CA"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Segoe UI"/>
              </a:rPr>
              <a:t>Validated write to service principal name</a:t>
            </a:r>
            <a:endParaRPr lang="en-CA"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Segoe UI"/>
              </a:rPr>
              <a:t>Write Account Restrictions</a:t>
            </a:r>
            <a:endParaRPr lang="en-CA" sz="1000" smtClean="0">
              <a:effectLst/>
              <a:latin typeface="Arial"/>
              <a:ea typeface="Times New Roman"/>
              <a:cs typeface="Times New Roman"/>
            </a:endParaRPr>
          </a:p>
          <a:p>
            <a:pPr>
              <a:lnSpc>
                <a:spcPct val="115000"/>
              </a:lnSpc>
              <a:spcAft>
                <a:spcPts val="1000"/>
              </a:spcAft>
            </a:pPr>
            <a:r>
              <a:rPr lang="en-CA" sz="1000">
                <a:latin typeface="Arial"/>
                <a:ea typeface="Calibri"/>
                <a:cs typeface="Segoe UI"/>
              </a:rPr>
              <a:t>Consider demonstrating the permissions differences when creating a computer account in Active Directory Users and Computers with delegation, and when using the </a:t>
            </a:r>
            <a:r>
              <a:rPr lang="en-CA" sz="1000" b="1">
                <a:latin typeface="Arial"/>
                <a:ea typeface="Calibri"/>
                <a:cs typeface="Times New Roman"/>
              </a:rPr>
              <a:t>New‑AdComputer</a:t>
            </a:r>
            <a:r>
              <a:rPr lang="en-CA" sz="1000">
                <a:latin typeface="Arial"/>
                <a:ea typeface="Calibri"/>
                <a:cs typeface="Segoe UI"/>
              </a:rPr>
              <a:t> cmdlet.</a:t>
            </a:r>
            <a:endParaRPr lang="en-CA" sz="1000">
              <a:latin typeface="Arial"/>
              <a:ea typeface="Calibri"/>
              <a:cs typeface="Times New Roman"/>
            </a:endParaRPr>
          </a:p>
          <a:p>
            <a:pPr>
              <a:lnSpc>
                <a:spcPct val="115000"/>
              </a:lnSpc>
              <a:spcAft>
                <a:spcPts val="1000"/>
              </a:spcAft>
            </a:pPr>
            <a:r>
              <a:rPr lang="en-CA" sz="1000">
                <a:latin typeface="Arial"/>
                <a:ea typeface="Calibri"/>
                <a:cs typeface="Segoe UI"/>
              </a:rPr>
              <a:t>To avoid typing slide examples, you can use examples in E:\Labfiles\Mod04\Mod04Examples.ps1.</a:t>
            </a:r>
            <a:endParaRPr lang="en-CA"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4EAB8EE-BC00-4CA2-ACE8-A8170264FE68}" type="slidenum">
              <a:rPr lang="en-CA" smtClean="0"/>
              <a:t>11</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3237021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Describe each of the cmdlets on the slide to students. Mention that the default value for the </a:t>
            </a:r>
            <a:r>
              <a:rPr lang="en-CA" sz="1000" b="1" dirty="0" err="1">
                <a:latin typeface="Arial"/>
                <a:ea typeface="Calibri"/>
                <a:cs typeface="Times New Roman"/>
              </a:rPr>
              <a:t>ProtectedFromAccidentalDeletion</a:t>
            </a:r>
            <a:r>
              <a:rPr lang="en-CA" sz="1000" b="1" dirty="0">
                <a:latin typeface="Arial"/>
                <a:ea typeface="Calibri"/>
                <a:cs typeface="Times New Roman"/>
              </a:rPr>
              <a:t> </a:t>
            </a:r>
            <a:r>
              <a:rPr lang="en-CA" sz="1000" dirty="0">
                <a:latin typeface="Arial"/>
                <a:ea typeface="Calibri"/>
                <a:cs typeface="Segoe UI"/>
              </a:rPr>
              <a:t>parameter is </a:t>
            </a:r>
            <a:r>
              <a:rPr lang="en-CA" sz="1000" b="1" dirty="0">
                <a:latin typeface="Arial"/>
                <a:ea typeface="Calibri"/>
                <a:cs typeface="Times New Roman"/>
              </a:rPr>
              <a:t>$true</a:t>
            </a:r>
            <a:r>
              <a:rPr lang="en-CA" sz="1000" dirty="0">
                <a:latin typeface="Arial"/>
                <a:ea typeface="Calibri"/>
                <a:cs typeface="Segoe UI"/>
              </a:rPr>
              <a:t>.</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Consider doing a demonstration where you:</a:t>
            </a:r>
            <a:endParaRPr lang="en-CA"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Create a new OU.</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Attempt to remove the OU, which fails due to protection from accidental deletion.</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Set the </a:t>
            </a:r>
            <a:r>
              <a:rPr lang="en-US" sz="1000" b="1" dirty="0" err="1" smtClean="0">
                <a:effectLst/>
                <a:latin typeface="Arial"/>
                <a:ea typeface="Times New Roman"/>
                <a:cs typeface="Times New Roman"/>
              </a:rPr>
              <a:t>ProtectedFromAccidentalDeletion</a:t>
            </a:r>
            <a:r>
              <a:rPr lang="en-US" sz="1000" dirty="0" smtClean="0">
                <a:effectLst/>
                <a:latin typeface="Arial"/>
                <a:ea typeface="Times New Roman"/>
                <a:cs typeface="Segoe UI"/>
              </a:rPr>
              <a:t> parameter to </a:t>
            </a:r>
            <a:r>
              <a:rPr lang="en-US" sz="1000" b="1" dirty="0" smtClean="0">
                <a:effectLst/>
                <a:latin typeface="Arial"/>
                <a:ea typeface="Times New Roman"/>
                <a:cs typeface="Times New Roman"/>
              </a:rPr>
              <a:t>$false</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Again attempt to remove the OU. This time you should be successful.</a:t>
            </a:r>
            <a:endParaRPr lang="en-CA" sz="1000" dirty="0" smtClean="0">
              <a:effectLst/>
              <a:latin typeface="Arial"/>
              <a:ea typeface="Times New Roman"/>
              <a:cs typeface="Times New Roman"/>
            </a:endParaRPr>
          </a:p>
          <a:p>
            <a:pPr>
              <a:lnSpc>
                <a:spcPct val="115000"/>
              </a:lnSpc>
              <a:spcAft>
                <a:spcPts val="1000"/>
              </a:spcAft>
            </a:pPr>
            <a:r>
              <a:rPr lang="en-CA" sz="1000" dirty="0">
                <a:latin typeface="Arial"/>
                <a:ea typeface="Calibri"/>
                <a:cs typeface="Segoe UI"/>
              </a:rPr>
              <a:t>To avoid typing slide examples, you can use the examples in E:\Labfiles\Mod04\Mod04Examples.ps1.</a:t>
            </a:r>
            <a:endParaRPr lang="en-CA" sz="1000" dirty="0">
              <a:latin typeface="Arial"/>
              <a:ea typeface="Calibri"/>
              <a:cs typeface="Times New Roman"/>
            </a:endParaRPr>
          </a:p>
          <a:p>
            <a:pPr>
              <a:lnSpc>
                <a:spcPct val="115000"/>
              </a:lnSpc>
              <a:spcAft>
                <a:spcPts val="1000"/>
              </a:spcAft>
            </a:pPr>
            <a:endParaRPr lang="en-CA" sz="1000" b="1" dirty="0" smtClean="0">
              <a:latin typeface="Arial"/>
              <a:ea typeface="Calibri"/>
              <a:cs typeface="Times New Roman"/>
            </a:endParaRPr>
          </a:p>
          <a:p>
            <a:pPr>
              <a:lnSpc>
                <a:spcPct val="115000"/>
              </a:lnSpc>
              <a:spcAft>
                <a:spcPts val="1000"/>
              </a:spcAft>
            </a:pPr>
            <a:r>
              <a:rPr lang="en-CA" sz="1000" b="1" dirty="0" smtClean="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In the slide example, is the </a:t>
            </a:r>
            <a:r>
              <a:rPr lang="en-CA" sz="1000" b="1" dirty="0" err="1">
                <a:latin typeface="Arial"/>
                <a:ea typeface="Calibri"/>
                <a:cs typeface="Times New Roman"/>
              </a:rPr>
              <a:t>ProtectedFromAccidentalDeletion</a:t>
            </a:r>
            <a:r>
              <a:rPr lang="en-CA" sz="1000" dirty="0">
                <a:latin typeface="Arial"/>
                <a:ea typeface="Calibri"/>
                <a:cs typeface="Segoe UI"/>
              </a:rPr>
              <a:t> parameter required?</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No. The default value is set to </a:t>
            </a:r>
            <a:r>
              <a:rPr lang="en-CA" sz="1000" b="1" dirty="0">
                <a:latin typeface="Arial"/>
                <a:ea typeface="Calibri"/>
                <a:cs typeface="Times New Roman"/>
              </a:rPr>
              <a:t>$true</a:t>
            </a:r>
            <a:r>
              <a:rPr lang="en-CA" sz="1000" dirty="0">
                <a:latin typeface="Arial"/>
                <a:ea typeface="Calibri"/>
                <a:cs typeface="Segoe UI"/>
              </a:rPr>
              <a:t>. The same result occurs if the </a:t>
            </a:r>
            <a:r>
              <a:rPr lang="en-CA" sz="1000" b="1" dirty="0" err="1">
                <a:latin typeface="Arial"/>
                <a:ea typeface="Calibri"/>
                <a:cs typeface="Times New Roman"/>
              </a:rPr>
              <a:t>ProtectedFromAccidentalDeletion</a:t>
            </a:r>
            <a:r>
              <a:rPr lang="en-CA" sz="1000" dirty="0">
                <a:latin typeface="Arial"/>
                <a:ea typeface="Calibri"/>
                <a:cs typeface="Segoe UI"/>
              </a:rPr>
              <a:t> parameter is not used.</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4EAB8EE-BC00-4CA2-ACE8-A8170264FE68}" type="slidenum">
              <a:rPr lang="en-CA" smtClean="0"/>
              <a:t>12</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1282858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a:latin typeface="Arial"/>
                <a:ea typeface="Calibri"/>
                <a:cs typeface="Times New Roman"/>
              </a:rPr>
              <a:t>To help students understand how to use Windows PowerShell to perform bulk operations, it is critical that they see examples of how to use the cmdlets. Many of this lesson’s slides provide such examples, and it is critical that you describe all of the examples on each slide, including each parameter’s purpose.</a:t>
            </a:r>
          </a:p>
        </p:txBody>
      </p:sp>
      <p:sp>
        <p:nvSpPr>
          <p:cNvPr id="4" name="Slide Number Placeholder 3"/>
          <p:cNvSpPr>
            <a:spLocks noGrp="1"/>
          </p:cNvSpPr>
          <p:nvPr>
            <p:ph type="sldNum" sz="quarter" idx="10"/>
          </p:nvPr>
        </p:nvSpPr>
        <p:spPr/>
        <p:txBody>
          <a:bodyPr/>
          <a:lstStyle/>
          <a:p>
            <a:fld id="{A4EAB8EE-BC00-4CA2-ACE8-A8170264FE68}" type="slidenum">
              <a:rPr lang="en-CA" smtClean="0"/>
              <a:t>13</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1060392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a:latin typeface="Arial"/>
                <a:ea typeface="Calibri"/>
                <a:cs typeface="Segoe UI"/>
              </a:rPr>
              <a:t>Define a bulk operation for students and provide some examples, such as:</a:t>
            </a:r>
            <a:endParaRPr lang="en-CA" sz="1000">
              <a:latin typeface="Arial"/>
              <a:ea typeface="Calibri"/>
              <a:cs typeface="Times New Roman"/>
            </a:endParaRP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Segoe UI"/>
              </a:rPr>
              <a:t>Moving multiple user accounts to a new OU.</a:t>
            </a:r>
            <a:endParaRPr lang="en-CA"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Segoe UI"/>
              </a:rPr>
              <a:t>Changing the department name for a set of user accounts.</a:t>
            </a:r>
            <a:endParaRPr lang="en-CA"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Segoe UI"/>
              </a:rPr>
              <a:t>Disabling a set of user accounts.</a:t>
            </a:r>
            <a:endParaRPr lang="en-CA"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4EAB8EE-BC00-4CA2-ACE8-A8170264FE68}" type="slidenum">
              <a:rPr lang="en-CA" smtClean="0"/>
              <a:t>14</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1939908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404664" y="1907704"/>
            <a:ext cx="6153912" cy="6984776"/>
          </a:xfrm>
        </p:spPr>
        <p:txBody>
          <a:bodyPr>
            <a:noAutofit/>
          </a:bodyPr>
          <a:lstStyle/>
          <a:p>
            <a:pPr>
              <a:lnSpc>
                <a:spcPct val="115000"/>
              </a:lnSpc>
              <a:spcAft>
                <a:spcPts val="800"/>
              </a:spcAft>
            </a:pPr>
            <a:r>
              <a:rPr lang="en-CA" sz="1000" b="1" dirty="0" smtClean="0">
                <a:latin typeface="Arial"/>
                <a:ea typeface="Calibri"/>
                <a:cs typeface="Times New Roman"/>
              </a:rPr>
              <a:t>Preparation </a:t>
            </a:r>
            <a:r>
              <a:rPr lang="en-CA" sz="1000" b="1" dirty="0">
                <a:latin typeface="Arial"/>
                <a:ea typeface="Calibri"/>
                <a:cs typeface="Times New Roman"/>
              </a:rPr>
              <a:t>Steps</a:t>
            </a:r>
            <a:endParaRPr lang="en-CA" sz="1000" dirty="0">
              <a:latin typeface="Arial"/>
              <a:ea typeface="Calibri"/>
              <a:cs typeface="Times New Roman"/>
            </a:endParaRPr>
          </a:p>
          <a:p>
            <a:pPr>
              <a:lnSpc>
                <a:spcPct val="115000"/>
              </a:lnSpc>
              <a:spcAft>
                <a:spcPts val="800"/>
              </a:spcAft>
            </a:pPr>
            <a:r>
              <a:rPr lang="en-CA" sz="1000" dirty="0">
                <a:latin typeface="Arial"/>
                <a:ea typeface="Calibri"/>
                <a:cs typeface="Segoe UI"/>
              </a:rPr>
              <a:t>Start the </a:t>
            </a:r>
            <a:r>
              <a:rPr lang="en-CA" sz="1000" dirty="0">
                <a:latin typeface="Arial"/>
                <a:ea typeface="Calibri"/>
                <a:cs typeface="Times New Roman"/>
              </a:rPr>
              <a:t>20410D‑LON‑DC1</a:t>
            </a:r>
            <a:r>
              <a:rPr lang="en-CA" sz="1000" b="1" dirty="0">
                <a:latin typeface="Arial"/>
                <a:ea typeface="Calibri"/>
                <a:cs typeface="Times New Roman"/>
              </a:rPr>
              <a:t> </a:t>
            </a:r>
            <a:r>
              <a:rPr lang="en-CA" sz="1000" dirty="0">
                <a:latin typeface="Arial"/>
                <a:ea typeface="Calibri"/>
                <a:cs typeface="Segoe UI"/>
              </a:rPr>
              <a:t>virtual machine.</a:t>
            </a:r>
            <a:endParaRPr lang="en-CA" sz="1000" dirty="0">
              <a:latin typeface="Arial"/>
              <a:ea typeface="Calibri"/>
              <a:cs typeface="Times New Roman"/>
            </a:endParaRPr>
          </a:p>
          <a:p>
            <a:pPr>
              <a:lnSpc>
                <a:spcPct val="115000"/>
              </a:lnSpc>
              <a:spcAft>
                <a:spcPts val="800"/>
              </a:spcAft>
            </a:pPr>
            <a:r>
              <a:rPr lang="en-CA" sz="1000" b="1" dirty="0">
                <a:latin typeface="Arial"/>
                <a:ea typeface="Calibri"/>
                <a:cs typeface="Times New Roman"/>
              </a:rPr>
              <a:t>Demonstration Steps</a:t>
            </a:r>
            <a:endParaRPr lang="en-CA" sz="1000" dirty="0">
              <a:latin typeface="Arial"/>
              <a:ea typeface="Calibri"/>
              <a:cs typeface="Times New Roman"/>
            </a:endParaRPr>
          </a:p>
          <a:p>
            <a:pPr>
              <a:lnSpc>
                <a:spcPts val="1300"/>
              </a:lnSpc>
              <a:spcBef>
                <a:spcPts val="900"/>
              </a:spcBef>
              <a:spcAft>
                <a:spcPts val="800"/>
              </a:spcAft>
            </a:pPr>
            <a:r>
              <a:rPr lang="en-US" sz="1000" b="1" dirty="0" smtClean="0">
                <a:effectLst/>
                <a:latin typeface="Arial"/>
                <a:ea typeface="Times New Roman"/>
                <a:cs typeface="Segoe UI"/>
              </a:rPr>
              <a:t>Create a query for all users</a:t>
            </a:r>
            <a:endParaRPr lang="en-CA" sz="1000" b="1" dirty="0" smtClean="0">
              <a:effectLst/>
              <a:latin typeface="Arial"/>
              <a:ea typeface="Times New Roman"/>
              <a:cs typeface="Segoe UI"/>
            </a:endParaRPr>
          </a:p>
          <a:p>
            <a:pPr marL="342900" lvl="0" indent="-342900">
              <a:lnSpc>
                <a:spcPct val="115000"/>
              </a:lnSpc>
              <a:spcAft>
                <a:spcPts val="800"/>
              </a:spcAft>
              <a:buFont typeface="+mj-lt"/>
              <a:buAutoNum type="arabicPeriod"/>
            </a:pPr>
            <a:r>
              <a:rPr lang="en-US" sz="1000" dirty="0" smtClean="0">
                <a:effectLst/>
                <a:latin typeface="Arial"/>
                <a:ea typeface="Times New Roman"/>
                <a:cs typeface="Segoe UI"/>
              </a:rPr>
              <a:t>Sign in to </a:t>
            </a:r>
            <a:r>
              <a:rPr lang="en-US" sz="1000" dirty="0" smtClean="0">
                <a:effectLst/>
                <a:latin typeface="Arial"/>
                <a:ea typeface="Times New Roman"/>
                <a:cs typeface="Times New Roman"/>
              </a:rPr>
              <a:t>LON‑DC1</a:t>
            </a:r>
            <a:r>
              <a:rPr lang="en-US" sz="1000" dirty="0" smtClean="0">
                <a:effectLst/>
                <a:latin typeface="Arial"/>
                <a:ea typeface="Times New Roman"/>
                <a:cs typeface="Segoe UI"/>
              </a:rPr>
              <a:t> as </a:t>
            </a:r>
            <a:r>
              <a:rPr lang="en-US" sz="1000" b="1" dirty="0" err="1" smtClean="0">
                <a:effectLst/>
                <a:latin typeface="Arial"/>
                <a:ea typeface="Times New Roman"/>
                <a:cs typeface="Times New Roman"/>
              </a:rPr>
              <a:t>Adatum</a:t>
            </a:r>
            <a:r>
              <a:rPr lang="en-US" sz="1000" b="1" dirty="0" smtClean="0">
                <a:effectLst/>
                <a:latin typeface="Arial"/>
                <a:ea typeface="Times New Roman"/>
                <a:cs typeface="Times New Roman"/>
              </a:rPr>
              <a:t>\Administrator</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800"/>
              </a:spcAft>
              <a:buFont typeface="+mj-lt"/>
              <a:buAutoNum type="arabicPeriod"/>
            </a:pPr>
            <a:r>
              <a:rPr lang="en-US" sz="1000" dirty="0" smtClean="0">
                <a:effectLst/>
                <a:latin typeface="Arial"/>
                <a:ea typeface="Times New Roman"/>
                <a:cs typeface="Segoe UI"/>
              </a:rPr>
              <a:t>On LON‑DC1, in Server Manager, click </a:t>
            </a:r>
            <a:r>
              <a:rPr lang="en-US" sz="1000" b="1" dirty="0" smtClean="0">
                <a:effectLst/>
                <a:latin typeface="Arial"/>
                <a:ea typeface="Times New Roman"/>
                <a:cs typeface="Times New Roman"/>
              </a:rPr>
              <a:t>Tools</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Active Directory Administrative Center</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800"/>
              </a:spcAft>
              <a:buFont typeface="+mj-lt"/>
              <a:buAutoNum type="arabicPeriod"/>
            </a:pPr>
            <a:r>
              <a:rPr lang="en-US" sz="1000" dirty="0" smtClean="0">
                <a:solidFill>
                  <a:srgbClr val="000000"/>
                </a:solidFill>
                <a:effectLst/>
                <a:latin typeface="Arial"/>
                <a:ea typeface="Times New Roman"/>
                <a:cs typeface="Segoe UI"/>
              </a:rPr>
              <a:t>In the Active Directory Administrative Center, in the navigation pane, click </a:t>
            </a:r>
            <a:r>
              <a:rPr lang="en-US" sz="1000" b="1" dirty="0" smtClean="0">
                <a:effectLst/>
                <a:latin typeface="Arial"/>
                <a:ea typeface="Times New Roman"/>
                <a:cs typeface="Times New Roman"/>
              </a:rPr>
              <a:t>Global Search</a:t>
            </a:r>
            <a:r>
              <a:rPr lang="en-US" sz="1000" dirty="0" smtClean="0">
                <a:solidFill>
                  <a:srgbClr val="000000"/>
                </a:solidFill>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800"/>
              </a:spcAft>
              <a:buFont typeface="+mj-lt"/>
              <a:buAutoNum type="arabicPeriod"/>
            </a:pPr>
            <a:r>
              <a:rPr lang="en-US" sz="1000" dirty="0" smtClean="0">
                <a:solidFill>
                  <a:srgbClr val="000000"/>
                </a:solidFill>
                <a:effectLst/>
                <a:latin typeface="Arial"/>
                <a:ea typeface="Times New Roman"/>
                <a:cs typeface="Segoe UI"/>
              </a:rPr>
              <a:t>At the far right of the Global Search pane, click the down arrow that is displayed inside a circle to display </a:t>
            </a:r>
            <a:r>
              <a:rPr lang="en-US" sz="1000" b="1" dirty="0" smtClean="0">
                <a:effectLst/>
                <a:latin typeface="Arial"/>
                <a:ea typeface="Times New Roman"/>
                <a:cs typeface="Times New Roman"/>
              </a:rPr>
              <a:t>Add criteria</a:t>
            </a:r>
            <a:r>
              <a:rPr lang="en-US" sz="1000" dirty="0" smtClean="0">
                <a:solidFill>
                  <a:srgbClr val="000000"/>
                </a:solidFill>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800"/>
              </a:spcAft>
              <a:buFont typeface="+mj-lt"/>
              <a:buAutoNum type="arabicPeriod"/>
            </a:pPr>
            <a:r>
              <a:rPr lang="en-US" sz="1000" dirty="0" smtClean="0">
                <a:solidFill>
                  <a:srgbClr val="000000"/>
                </a:solidFill>
                <a:effectLst/>
                <a:latin typeface="Arial"/>
                <a:ea typeface="Times New Roman"/>
                <a:cs typeface="Segoe UI"/>
              </a:rPr>
              <a:t>Click </a:t>
            </a:r>
            <a:r>
              <a:rPr lang="en-US" sz="1000" b="1" dirty="0" smtClean="0">
                <a:effectLst/>
                <a:latin typeface="Arial"/>
                <a:ea typeface="Times New Roman"/>
                <a:cs typeface="Times New Roman"/>
              </a:rPr>
              <a:t>Add criteria</a:t>
            </a:r>
            <a:r>
              <a:rPr lang="en-US" sz="1000" dirty="0" smtClean="0">
                <a:solidFill>
                  <a:srgbClr val="000000"/>
                </a:solidFill>
                <a:effectLst/>
                <a:latin typeface="Arial"/>
                <a:ea typeface="Times New Roman"/>
                <a:cs typeface="Segoe UI"/>
              </a:rPr>
              <a:t>, select the </a:t>
            </a:r>
            <a:r>
              <a:rPr lang="en-US" sz="1000" b="1" dirty="0" smtClean="0">
                <a:effectLst/>
                <a:latin typeface="Arial"/>
                <a:ea typeface="Times New Roman"/>
                <a:cs typeface="Times New Roman"/>
              </a:rPr>
              <a:t>Object type is user/</a:t>
            </a:r>
            <a:r>
              <a:rPr lang="en-US" sz="1000" b="1" dirty="0" err="1" smtClean="0">
                <a:effectLst/>
                <a:latin typeface="Arial"/>
                <a:ea typeface="Times New Roman"/>
                <a:cs typeface="Times New Roman"/>
              </a:rPr>
              <a:t>inetOrgPerson</a:t>
            </a:r>
            <a:r>
              <a:rPr lang="en-US" sz="1000" b="1" dirty="0" smtClean="0">
                <a:effectLst/>
                <a:latin typeface="Arial"/>
                <a:ea typeface="Times New Roman"/>
                <a:cs typeface="Times New Roman"/>
              </a:rPr>
              <a:t>/computer/group/organization unit</a:t>
            </a:r>
            <a:r>
              <a:rPr lang="en-US" sz="1000" dirty="0" smtClean="0">
                <a:solidFill>
                  <a:srgbClr val="000000"/>
                </a:solidFill>
                <a:effectLst/>
                <a:latin typeface="Arial"/>
                <a:ea typeface="Times New Roman"/>
                <a:cs typeface="Segoe UI"/>
              </a:rPr>
              <a:t> check box, and then click </a:t>
            </a:r>
            <a:r>
              <a:rPr lang="en-US" sz="1000" b="1" dirty="0" smtClean="0">
                <a:effectLst/>
                <a:latin typeface="Arial"/>
                <a:ea typeface="Times New Roman"/>
                <a:cs typeface="Times New Roman"/>
              </a:rPr>
              <a:t>Add</a:t>
            </a:r>
            <a:r>
              <a:rPr lang="en-US" sz="1000" dirty="0" smtClean="0">
                <a:solidFill>
                  <a:srgbClr val="000000"/>
                </a:solidFill>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800"/>
              </a:spcAft>
              <a:buFont typeface="+mj-lt"/>
              <a:buAutoNum type="arabicPeriod"/>
            </a:pPr>
            <a:r>
              <a:rPr lang="en-US" sz="1000" dirty="0" smtClean="0">
                <a:solidFill>
                  <a:srgbClr val="000000"/>
                </a:solidFill>
                <a:effectLst/>
                <a:latin typeface="Arial"/>
                <a:ea typeface="Times New Roman"/>
                <a:cs typeface="Segoe UI"/>
              </a:rPr>
              <a:t>Verify that the criteria that you added is </a:t>
            </a:r>
            <a:r>
              <a:rPr lang="en-US" sz="1000" b="1" dirty="0" smtClean="0">
                <a:effectLst/>
                <a:latin typeface="Arial"/>
                <a:ea typeface="Times New Roman"/>
                <a:cs typeface="Times New Roman"/>
              </a:rPr>
              <a:t>and The object type is: User</a:t>
            </a:r>
            <a:r>
              <a:rPr lang="en-US" sz="1000" dirty="0" smtClean="0">
                <a:solidFill>
                  <a:srgbClr val="000000"/>
                </a:solidFill>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800"/>
              </a:spcAft>
              <a:buFont typeface="+mj-lt"/>
              <a:buAutoNum type="arabicPeriod"/>
            </a:pPr>
            <a:r>
              <a:rPr lang="en-US" sz="1000" dirty="0" smtClean="0">
                <a:solidFill>
                  <a:srgbClr val="000000"/>
                </a:solidFill>
                <a:effectLst/>
                <a:latin typeface="Arial"/>
                <a:ea typeface="Times New Roman"/>
                <a:cs typeface="Segoe UI"/>
              </a:rPr>
              <a:t>Click the </a:t>
            </a:r>
            <a:r>
              <a:rPr lang="en-US" sz="1000" b="1" dirty="0" smtClean="0">
                <a:effectLst/>
                <a:latin typeface="Arial"/>
                <a:ea typeface="Times New Roman"/>
                <a:cs typeface="Times New Roman"/>
              </a:rPr>
              <a:t>Search</a:t>
            </a:r>
            <a:r>
              <a:rPr lang="en-US" sz="1000" dirty="0" smtClean="0">
                <a:solidFill>
                  <a:srgbClr val="000000"/>
                </a:solidFill>
                <a:effectLst/>
                <a:latin typeface="Arial"/>
                <a:ea typeface="Times New Roman"/>
                <a:cs typeface="Segoe UI"/>
              </a:rPr>
              <a:t> button.</a:t>
            </a:r>
            <a:endParaRPr lang="en-CA" sz="1000" dirty="0" smtClean="0">
              <a:effectLst/>
              <a:latin typeface="Arial"/>
              <a:ea typeface="Times New Roman"/>
              <a:cs typeface="Times New Roman"/>
            </a:endParaRPr>
          </a:p>
          <a:p>
            <a:pPr>
              <a:lnSpc>
                <a:spcPts val="1300"/>
              </a:lnSpc>
              <a:spcBef>
                <a:spcPts val="900"/>
              </a:spcBef>
              <a:spcAft>
                <a:spcPts val="800"/>
              </a:spcAft>
            </a:pPr>
            <a:r>
              <a:rPr lang="en-US" sz="1000" b="1" dirty="0" smtClean="0">
                <a:effectLst/>
                <a:latin typeface="Arial"/>
                <a:ea typeface="Times New Roman"/>
                <a:cs typeface="Segoe UI"/>
              </a:rPr>
              <a:t>Configure the Company attribute for all users</a:t>
            </a:r>
            <a:endParaRPr lang="en-CA" sz="1000" b="1" dirty="0" smtClean="0">
              <a:effectLst/>
              <a:latin typeface="Arial"/>
              <a:ea typeface="Times New Roman"/>
              <a:cs typeface="Segoe UI"/>
            </a:endParaRPr>
          </a:p>
          <a:p>
            <a:pPr marL="342900" lvl="0" indent="-342900">
              <a:lnSpc>
                <a:spcPct val="115000"/>
              </a:lnSpc>
              <a:spcAft>
                <a:spcPts val="800"/>
              </a:spcAft>
              <a:buFont typeface="+mj-lt"/>
              <a:buAutoNum type="arabicPeriod"/>
            </a:pPr>
            <a:r>
              <a:rPr lang="en-US" sz="1000" dirty="0" smtClean="0">
                <a:solidFill>
                  <a:srgbClr val="000000"/>
                </a:solidFill>
                <a:effectLst/>
                <a:latin typeface="Arial"/>
                <a:ea typeface="Times New Roman"/>
                <a:cs typeface="Segoe UI"/>
              </a:rPr>
              <a:t>Press </a:t>
            </a:r>
            <a:r>
              <a:rPr lang="en-US" sz="1000" b="1" dirty="0" err="1" smtClean="0">
                <a:effectLst/>
                <a:latin typeface="Arial"/>
                <a:ea typeface="Times New Roman"/>
                <a:cs typeface="Times New Roman"/>
              </a:rPr>
              <a:t>Ctrl+A</a:t>
            </a:r>
            <a:r>
              <a:rPr lang="en-US" sz="1000" dirty="0" smtClean="0">
                <a:solidFill>
                  <a:srgbClr val="000000"/>
                </a:solidFill>
                <a:effectLst/>
                <a:latin typeface="Arial"/>
                <a:ea typeface="Times New Roman"/>
                <a:cs typeface="Segoe UI"/>
              </a:rPr>
              <a:t> to select all of the user accounts, and then click </a:t>
            </a:r>
            <a:r>
              <a:rPr lang="en-US" sz="1000" b="1" dirty="0" smtClean="0">
                <a:effectLst/>
                <a:latin typeface="Arial"/>
                <a:ea typeface="Times New Roman"/>
                <a:cs typeface="Times New Roman"/>
              </a:rPr>
              <a:t>Properties</a:t>
            </a:r>
            <a:r>
              <a:rPr lang="en-US" sz="1000" dirty="0" smtClean="0">
                <a:solidFill>
                  <a:srgbClr val="000000"/>
                </a:solidFill>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800"/>
              </a:spcAft>
              <a:buFont typeface="+mj-lt"/>
              <a:buAutoNum type="arabicPeriod"/>
            </a:pPr>
            <a:r>
              <a:rPr lang="en-US" sz="1000" dirty="0" smtClean="0">
                <a:solidFill>
                  <a:srgbClr val="000000"/>
                </a:solidFill>
                <a:effectLst/>
                <a:latin typeface="Arial"/>
                <a:ea typeface="Times New Roman"/>
                <a:cs typeface="Segoe UI"/>
              </a:rPr>
              <a:t>In the Multiple Users pane, in the Organization section, select the </a:t>
            </a:r>
            <a:r>
              <a:rPr lang="en-US" sz="1000" b="1" dirty="0" smtClean="0">
                <a:effectLst/>
                <a:latin typeface="Arial"/>
                <a:ea typeface="Times New Roman"/>
                <a:cs typeface="Times New Roman"/>
              </a:rPr>
              <a:t>Company</a:t>
            </a:r>
            <a:r>
              <a:rPr lang="en-US" sz="1000" dirty="0" smtClean="0">
                <a:solidFill>
                  <a:srgbClr val="000000"/>
                </a:solidFill>
                <a:effectLst/>
                <a:latin typeface="Arial"/>
                <a:ea typeface="Times New Roman"/>
                <a:cs typeface="Segoe UI"/>
              </a:rPr>
              <a:t> check box.</a:t>
            </a:r>
            <a:endParaRPr lang="en-CA" sz="1000" dirty="0" smtClean="0">
              <a:effectLst/>
              <a:latin typeface="Arial"/>
              <a:ea typeface="Times New Roman"/>
              <a:cs typeface="Times New Roman"/>
            </a:endParaRPr>
          </a:p>
          <a:p>
            <a:pPr marL="342900" lvl="0" indent="-342900">
              <a:lnSpc>
                <a:spcPct val="115000"/>
              </a:lnSpc>
              <a:spcAft>
                <a:spcPts val="800"/>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Company </a:t>
            </a:r>
            <a:r>
              <a:rPr lang="en-US" sz="1000" dirty="0" smtClean="0">
                <a:solidFill>
                  <a:srgbClr val="000000"/>
                </a:solidFill>
                <a:effectLst/>
                <a:latin typeface="Arial"/>
                <a:ea typeface="Times New Roman"/>
                <a:cs typeface="Segoe UI"/>
              </a:rPr>
              <a:t>text box, type </a:t>
            </a:r>
            <a:r>
              <a:rPr lang="en-US" sz="1000" b="1" dirty="0" smtClean="0">
                <a:effectLst/>
                <a:latin typeface="Arial"/>
                <a:ea typeface="Times New Roman"/>
                <a:cs typeface="Times New Roman"/>
              </a:rPr>
              <a:t>A. Datum</a:t>
            </a:r>
            <a:r>
              <a:rPr lang="en-US" sz="1000" dirty="0" smtClean="0">
                <a:solidFill>
                  <a:srgbClr val="000000"/>
                </a:solidFill>
                <a:effectLst/>
                <a:latin typeface="Arial"/>
                <a:ea typeface="Times New Roman"/>
                <a:cs typeface="Segoe UI"/>
              </a:rPr>
              <a:t>, and then click </a:t>
            </a:r>
            <a:r>
              <a:rPr lang="en-US" sz="1000" b="1" dirty="0" smtClean="0">
                <a:effectLst/>
                <a:latin typeface="Arial"/>
                <a:ea typeface="Times New Roman"/>
                <a:cs typeface="Times New Roman"/>
              </a:rPr>
              <a:t>OK</a:t>
            </a:r>
            <a:r>
              <a:rPr lang="en-US" sz="1000" dirty="0" smtClean="0">
                <a:solidFill>
                  <a:srgbClr val="000000"/>
                </a:solidFill>
                <a:effectLst/>
                <a:latin typeface="Arial"/>
                <a:ea typeface="Times New Roman"/>
                <a:cs typeface="Segoe UI"/>
              </a:rPr>
              <a:t>.</a:t>
            </a:r>
            <a:endParaRPr lang="en-CA" sz="1000" dirty="0" smtClean="0">
              <a:effectLst/>
              <a:latin typeface="Arial"/>
              <a:ea typeface="Times New Roman"/>
              <a:cs typeface="Times New Roman"/>
            </a:endParaRPr>
          </a:p>
          <a:p>
            <a:pPr>
              <a:lnSpc>
                <a:spcPts val="1300"/>
              </a:lnSpc>
              <a:spcBef>
                <a:spcPts val="900"/>
              </a:spcBef>
              <a:spcAft>
                <a:spcPts val="800"/>
              </a:spcAft>
            </a:pPr>
            <a:r>
              <a:rPr lang="en-US" sz="1000" b="1" dirty="0" smtClean="0">
                <a:effectLst/>
                <a:latin typeface="Arial"/>
                <a:ea typeface="Times New Roman"/>
                <a:cs typeface="Segoe UI"/>
              </a:rPr>
              <a:t>Verify that the Company attribute has been modified</a:t>
            </a:r>
            <a:endParaRPr lang="en-CA" sz="1000" b="1" dirty="0" smtClean="0">
              <a:effectLst/>
              <a:latin typeface="Arial"/>
              <a:ea typeface="Times New Roman"/>
              <a:cs typeface="Segoe UI"/>
            </a:endParaRPr>
          </a:p>
          <a:p>
            <a:pPr marL="342900" lvl="0" indent="-342900">
              <a:lnSpc>
                <a:spcPct val="115000"/>
              </a:lnSpc>
              <a:spcAft>
                <a:spcPts val="800"/>
              </a:spcAft>
              <a:buFont typeface="+mj-lt"/>
              <a:buAutoNum type="arabicPeriod"/>
            </a:pPr>
            <a:r>
              <a:rPr lang="en-US" sz="1000" dirty="0" smtClean="0">
                <a:solidFill>
                  <a:srgbClr val="000000"/>
                </a:solidFill>
                <a:effectLst/>
                <a:latin typeface="Arial"/>
                <a:ea typeface="Times New Roman"/>
                <a:cs typeface="Segoe UI"/>
              </a:rPr>
              <a:t>In the Global Search pane, click </a:t>
            </a:r>
            <a:r>
              <a:rPr lang="en-US" sz="1000" b="1" dirty="0" smtClean="0">
                <a:effectLst/>
                <a:latin typeface="Arial"/>
                <a:ea typeface="Times New Roman"/>
                <a:cs typeface="Times New Roman"/>
              </a:rPr>
              <a:t>Adam Barr</a:t>
            </a:r>
            <a:r>
              <a:rPr lang="en-US" sz="1000" dirty="0" smtClean="0">
                <a:solidFill>
                  <a:srgbClr val="000000"/>
                </a:solidFill>
                <a:effectLst/>
                <a:latin typeface="Arial"/>
                <a:ea typeface="Times New Roman"/>
                <a:cs typeface="Segoe UI"/>
              </a:rPr>
              <a:t>, and then click </a:t>
            </a:r>
            <a:r>
              <a:rPr lang="en-US" sz="1000" b="1" dirty="0" smtClean="0">
                <a:effectLst/>
                <a:latin typeface="Arial"/>
                <a:ea typeface="Times New Roman"/>
                <a:cs typeface="Times New Roman"/>
              </a:rPr>
              <a:t>Properties</a:t>
            </a:r>
            <a:r>
              <a:rPr lang="en-US" sz="1000" dirty="0" smtClean="0">
                <a:solidFill>
                  <a:srgbClr val="000000"/>
                </a:solidFill>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800"/>
              </a:spcAft>
              <a:buFont typeface="+mj-lt"/>
              <a:buAutoNum type="arabicPeriod" startAt="2"/>
            </a:pPr>
            <a:r>
              <a:rPr lang="en-US" sz="1000" dirty="0">
                <a:solidFill>
                  <a:srgbClr val="000000"/>
                </a:solidFill>
                <a:latin typeface="Arial"/>
                <a:ea typeface="Times New Roman"/>
                <a:cs typeface="Segoe UI"/>
              </a:rPr>
              <a:t>In the Adam Barr window, verify that the </a:t>
            </a:r>
            <a:r>
              <a:rPr lang="en-US" sz="1000" dirty="0">
                <a:solidFill>
                  <a:prstClr val="black"/>
                </a:solidFill>
                <a:latin typeface="Arial"/>
                <a:ea typeface="Times New Roman"/>
                <a:cs typeface="Times New Roman"/>
              </a:rPr>
              <a:t>Company</a:t>
            </a:r>
            <a:r>
              <a:rPr lang="en-US" sz="1000" dirty="0">
                <a:solidFill>
                  <a:srgbClr val="000000"/>
                </a:solidFill>
                <a:latin typeface="Arial"/>
                <a:ea typeface="Times New Roman"/>
                <a:cs typeface="Segoe UI"/>
              </a:rPr>
              <a:t> is </a:t>
            </a:r>
            <a:r>
              <a:rPr lang="en-US" sz="1000" b="1" dirty="0">
                <a:solidFill>
                  <a:prstClr val="black"/>
                </a:solidFill>
                <a:latin typeface="Arial"/>
                <a:ea typeface="Times New Roman"/>
                <a:cs typeface="Times New Roman"/>
              </a:rPr>
              <a:t>A. Datum</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800"/>
              </a:spcAft>
              <a:buFont typeface="+mj-lt"/>
              <a:buAutoNum type="arabicPeriod" startAt="2"/>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Cancel</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800"/>
              </a:spcAft>
              <a:buFont typeface="+mj-lt"/>
              <a:buAutoNum type="arabicPeriod" startAt="2"/>
            </a:pPr>
            <a:r>
              <a:rPr lang="en-US" sz="1000" dirty="0">
                <a:solidFill>
                  <a:srgbClr val="000000"/>
                </a:solidFill>
                <a:latin typeface="Arial"/>
                <a:ea typeface="Times New Roman"/>
                <a:cs typeface="Segoe UI"/>
              </a:rPr>
              <a:t>Close the </a:t>
            </a:r>
            <a:r>
              <a:rPr lang="en-US" sz="1000" dirty="0">
                <a:solidFill>
                  <a:prstClr val="black"/>
                </a:solidFill>
                <a:latin typeface="Arial"/>
                <a:ea typeface="Times New Roman"/>
                <a:cs typeface="Times New Roman"/>
              </a:rPr>
              <a:t>Active Directory Administrative Center</a:t>
            </a:r>
            <a:r>
              <a:rPr lang="en-US" sz="1000" dirty="0">
                <a:solidFill>
                  <a:srgbClr val="000000"/>
                </a:solidFill>
                <a:latin typeface="Arial"/>
                <a:ea typeface="Times New Roman"/>
                <a:cs typeface="Segoe UI"/>
              </a:rPr>
              <a:t>.</a:t>
            </a:r>
            <a:endParaRPr lang="en-CA" sz="1000" dirty="0"/>
          </a:p>
          <a:p>
            <a:pPr>
              <a:lnSpc>
                <a:spcPct val="115000"/>
              </a:lnSpc>
              <a:spcAft>
                <a:spcPts val="995"/>
              </a:spcAft>
            </a:pPr>
            <a:endParaRPr lang="en-CA" sz="1000" dirty="0" smtClean="0">
              <a:latin typeface="Arial"/>
              <a:ea typeface="Calibri"/>
              <a:cs typeface="Times New Roman"/>
            </a:endParaRPr>
          </a:p>
          <a:p>
            <a:pPr>
              <a:lnSpc>
                <a:spcPct val="115000"/>
              </a:lnSpc>
              <a:spcAft>
                <a:spcPts val="995"/>
              </a:spcAft>
            </a:pPr>
            <a:r>
              <a:rPr lang="en-CA" sz="1000" dirty="0" smtClean="0">
                <a:latin typeface="Arial"/>
                <a:ea typeface="Calibri"/>
                <a:cs typeface="Times New Roman"/>
              </a:rPr>
              <a:t>Leave </a:t>
            </a:r>
            <a:r>
              <a:rPr lang="en-CA" sz="1000" dirty="0">
                <a:latin typeface="Arial"/>
                <a:ea typeface="Calibri"/>
                <a:cs typeface="Times New Roman"/>
              </a:rPr>
              <a:t>the virtual machine running after you complete the demonstration</a:t>
            </a:r>
            <a:r>
              <a:rPr lang="en-CA" sz="1000" dirty="0" smtClean="0">
                <a:latin typeface="Arial"/>
                <a:ea typeface="Calibri"/>
                <a:cs typeface="Times New Roman"/>
              </a:rPr>
              <a:t>.</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4EAB8EE-BC00-4CA2-ACE8-A8170264FE68}" type="slidenum">
              <a:rPr lang="en-CA" smtClean="0"/>
              <a:t>15</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695775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a:latin typeface="Arial"/>
                <a:ea typeface="Calibri"/>
                <a:cs typeface="Times New Roman"/>
              </a:rPr>
              <a:t>There are two slides for this topic.</a:t>
            </a:r>
          </a:p>
          <a:p>
            <a:pPr>
              <a:lnSpc>
                <a:spcPct val="115000"/>
              </a:lnSpc>
              <a:spcAft>
                <a:spcPts val="1000"/>
              </a:spcAft>
            </a:pPr>
            <a:r>
              <a:rPr lang="en-CA" sz="1000">
                <a:latin typeface="Arial"/>
                <a:ea typeface="Calibri"/>
                <a:cs typeface="Times New Roman"/>
              </a:rPr>
              <a:t>Use this slide to introduce the Filter parameter as a method for performing queries with the</a:t>
            </a:r>
            <a:r>
              <a:rPr lang="en-CA" sz="1000" b="1">
                <a:latin typeface="Arial"/>
                <a:ea typeface="Calibri"/>
                <a:cs typeface="Times New Roman"/>
              </a:rPr>
              <a:t> Get‑AD* </a:t>
            </a:r>
            <a:r>
              <a:rPr lang="en-CA" sz="1000">
                <a:latin typeface="Arial"/>
                <a:ea typeface="Calibri"/>
                <a:cs typeface="Times New Roman"/>
              </a:rPr>
              <a:t>cmdlets. Make note of the operators that you can use. Students might be expecting to use mathematical operators, such as the equal sign (=), less than sign (&lt;), and greater than sign (&gt;). Let them know that they cannot use these operators. Additionally, highlight that you can use </a:t>
            </a:r>
            <a:r>
              <a:rPr lang="en-CA" sz="1000" b="1">
                <a:latin typeface="Arial"/>
                <a:ea typeface="Calibri"/>
                <a:cs typeface="Times New Roman"/>
              </a:rPr>
              <a:t>‑like</a:t>
            </a:r>
            <a:r>
              <a:rPr lang="en-CA" sz="1000">
                <a:latin typeface="Arial"/>
                <a:ea typeface="Calibri"/>
                <a:cs typeface="Times New Roman"/>
              </a:rPr>
              <a:t> only with the asterisk (*) wildcard for matching strings.</a:t>
            </a:r>
          </a:p>
          <a:p>
            <a:pPr>
              <a:lnSpc>
                <a:spcPct val="115000"/>
              </a:lnSpc>
              <a:spcAft>
                <a:spcPts val="1000"/>
              </a:spcAft>
            </a:pPr>
            <a:r>
              <a:rPr lang="en-CA" sz="1000" b="1">
                <a:latin typeface="Arial"/>
                <a:ea typeface="Calibri"/>
                <a:cs typeface="Times New Roman"/>
              </a:rPr>
              <a:t>Question</a:t>
            </a:r>
            <a:endParaRPr lang="en-CA" sz="1000">
              <a:latin typeface="Arial"/>
              <a:ea typeface="Calibri"/>
              <a:cs typeface="Times New Roman"/>
            </a:endParaRPr>
          </a:p>
          <a:p>
            <a:pPr>
              <a:lnSpc>
                <a:spcPct val="115000"/>
              </a:lnSpc>
              <a:spcAft>
                <a:spcPts val="1000"/>
              </a:spcAft>
            </a:pPr>
            <a:r>
              <a:rPr lang="en-CA" sz="1000">
                <a:latin typeface="Arial"/>
                <a:ea typeface="Calibri"/>
                <a:cs typeface="Times New Roman"/>
              </a:rPr>
              <a:t>What is the difference between using </a:t>
            </a:r>
            <a:r>
              <a:rPr lang="en-CA" sz="1000" b="1">
                <a:latin typeface="Arial"/>
                <a:ea typeface="Calibri"/>
                <a:cs typeface="Times New Roman"/>
              </a:rPr>
              <a:t>‑eq</a:t>
            </a:r>
            <a:r>
              <a:rPr lang="en-CA" sz="1000">
                <a:latin typeface="Arial"/>
                <a:ea typeface="Calibri"/>
                <a:cs typeface="Times New Roman"/>
              </a:rPr>
              <a:t> and </a:t>
            </a:r>
            <a:r>
              <a:rPr lang="en-CA" sz="1000" b="1">
                <a:latin typeface="Arial"/>
                <a:ea typeface="Calibri"/>
                <a:cs typeface="Times New Roman"/>
              </a:rPr>
              <a:t>‑like</a:t>
            </a:r>
            <a:r>
              <a:rPr lang="en-CA" sz="1000">
                <a:latin typeface="Arial"/>
                <a:ea typeface="Calibri"/>
                <a:cs typeface="Times New Roman"/>
              </a:rPr>
              <a:t> when you are comparing strings?</a:t>
            </a:r>
          </a:p>
          <a:p>
            <a:pPr>
              <a:lnSpc>
                <a:spcPct val="115000"/>
              </a:lnSpc>
              <a:spcAft>
                <a:spcPts val="1000"/>
              </a:spcAft>
            </a:pPr>
            <a:r>
              <a:rPr lang="en-CA" sz="1000" b="1">
                <a:latin typeface="Arial"/>
                <a:ea typeface="Calibri"/>
                <a:cs typeface="Times New Roman"/>
              </a:rPr>
              <a:t>Answer</a:t>
            </a:r>
            <a:endParaRPr lang="en-CA" sz="1000">
              <a:latin typeface="Arial"/>
              <a:ea typeface="Calibri"/>
              <a:cs typeface="Times New Roman"/>
            </a:endParaRPr>
          </a:p>
          <a:p>
            <a:pPr>
              <a:lnSpc>
                <a:spcPct val="115000"/>
              </a:lnSpc>
              <a:spcAft>
                <a:spcPts val="1000"/>
              </a:spcAft>
            </a:pPr>
            <a:r>
              <a:rPr lang="en-CA" sz="1000">
                <a:latin typeface="Arial"/>
                <a:ea typeface="Calibri"/>
                <a:cs typeface="Times New Roman"/>
              </a:rPr>
              <a:t>The </a:t>
            </a:r>
            <a:r>
              <a:rPr lang="en-CA" sz="1000" b="1">
                <a:latin typeface="Arial"/>
                <a:ea typeface="Calibri"/>
                <a:cs typeface="Times New Roman"/>
              </a:rPr>
              <a:t>‑eq</a:t>
            </a:r>
            <a:r>
              <a:rPr lang="en-CA" sz="1000">
                <a:latin typeface="Arial"/>
                <a:ea typeface="Calibri"/>
                <a:cs typeface="Times New Roman"/>
              </a:rPr>
              <a:t> operator finds an exact match, meaning that it is not case sensitive. However, you can use the </a:t>
            </a:r>
            <a:r>
              <a:rPr lang="en-CA" sz="1000" b="1">
                <a:latin typeface="Arial"/>
                <a:ea typeface="Calibri"/>
                <a:cs typeface="Times New Roman"/>
              </a:rPr>
              <a:t>‑like</a:t>
            </a:r>
            <a:r>
              <a:rPr lang="en-CA" sz="1000">
                <a:latin typeface="Arial"/>
                <a:ea typeface="Calibri"/>
                <a:cs typeface="Times New Roman"/>
              </a:rPr>
              <a:t> operator with the asterisk (*) wildcard to find partial matches.</a:t>
            </a:r>
          </a:p>
        </p:txBody>
      </p:sp>
      <p:sp>
        <p:nvSpPr>
          <p:cNvPr id="4" name="Slide Number Placeholder 3"/>
          <p:cNvSpPr>
            <a:spLocks noGrp="1"/>
          </p:cNvSpPr>
          <p:nvPr>
            <p:ph type="sldNum" sz="quarter" idx="10"/>
          </p:nvPr>
        </p:nvSpPr>
        <p:spPr/>
        <p:txBody>
          <a:bodyPr/>
          <a:lstStyle/>
          <a:p>
            <a:fld id="{A4EAB8EE-BC00-4CA2-ACE8-A8170264FE68}" type="slidenum">
              <a:rPr lang="en-CA" smtClean="0"/>
              <a:t>16</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2921523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a:latin typeface="Arial"/>
                <a:ea typeface="Calibri"/>
                <a:cs typeface="Times New Roman"/>
              </a:rPr>
              <a:t>This is the second slide for this topic.</a:t>
            </a:r>
          </a:p>
          <a:p>
            <a:pPr>
              <a:lnSpc>
                <a:spcPct val="115000"/>
              </a:lnSpc>
              <a:spcAft>
                <a:spcPts val="1000"/>
              </a:spcAft>
            </a:pPr>
            <a:r>
              <a:rPr lang="en-CA" sz="1000">
                <a:latin typeface="Arial"/>
                <a:ea typeface="Calibri"/>
                <a:cs typeface="Times New Roman"/>
              </a:rPr>
              <a:t>Use the examples to describe the parameters commonly used with the </a:t>
            </a:r>
            <a:r>
              <a:rPr lang="en-CA" sz="1000" b="1">
                <a:latin typeface="Arial"/>
                <a:ea typeface="Calibri"/>
                <a:cs typeface="Times New Roman"/>
              </a:rPr>
              <a:t>Get‑ADUser</a:t>
            </a:r>
            <a:r>
              <a:rPr lang="en-CA" sz="1000">
                <a:latin typeface="Arial"/>
                <a:ea typeface="Calibri"/>
                <a:cs typeface="Times New Roman"/>
              </a:rPr>
              <a:t> cmdlet.</a:t>
            </a:r>
          </a:p>
          <a:p>
            <a:pPr>
              <a:lnSpc>
                <a:spcPct val="115000"/>
              </a:lnSpc>
              <a:spcAft>
                <a:spcPts val="1000"/>
              </a:spcAft>
            </a:pPr>
            <a:r>
              <a:rPr lang="en-CA" sz="1000">
                <a:latin typeface="Arial"/>
                <a:ea typeface="Calibri"/>
                <a:cs typeface="Times New Roman"/>
              </a:rPr>
              <a:t>To avoid typing slide examples, you can use examples in E:\Labfiles\Mod04\Mod04Examples.ps1.</a:t>
            </a:r>
          </a:p>
        </p:txBody>
      </p:sp>
      <p:sp>
        <p:nvSpPr>
          <p:cNvPr id="4" name="Slide Number Placeholder 3"/>
          <p:cNvSpPr>
            <a:spLocks noGrp="1"/>
          </p:cNvSpPr>
          <p:nvPr>
            <p:ph type="sldNum" sz="quarter" idx="10"/>
          </p:nvPr>
        </p:nvSpPr>
        <p:spPr/>
        <p:txBody>
          <a:bodyPr/>
          <a:lstStyle/>
          <a:p>
            <a:fld id="{A4EAB8EE-BC00-4CA2-ACE8-A8170264FE68}" type="slidenum">
              <a:rPr lang="en-CA" smtClean="0"/>
              <a:t>17</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1805020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a:latin typeface="Arial"/>
                <a:ea typeface="Calibri"/>
                <a:cs typeface="Segoe UI"/>
              </a:rPr>
              <a:t>Explain to students how they can use the pipe character ( | ) to pass objects to another cmdlet for further processing. Use the examples on the slide to show that they can use either the results of a query or the content of a text file.</a:t>
            </a:r>
            <a:endParaRPr lang="en-CA" sz="1000">
              <a:latin typeface="Arial"/>
              <a:ea typeface="Calibri"/>
              <a:cs typeface="Times New Roman"/>
            </a:endParaRPr>
          </a:p>
          <a:p>
            <a:pPr>
              <a:lnSpc>
                <a:spcPct val="115000"/>
              </a:lnSpc>
              <a:spcAft>
                <a:spcPts val="1000"/>
              </a:spcAft>
            </a:pPr>
            <a:r>
              <a:rPr lang="en-CA" sz="1000">
                <a:latin typeface="Arial"/>
                <a:ea typeface="Calibri"/>
                <a:cs typeface="Segoe UI"/>
              </a:rPr>
              <a:t>Stress to students that you cannot pass random data to another cmdlet. The objects being passed to a cmdlet must be of the correct type. For example, you can pass a list of user account objects to the </a:t>
            </a:r>
            <a:r>
              <a:rPr lang="en-CA" sz="1000" b="1">
                <a:latin typeface="Arial"/>
                <a:ea typeface="Calibri"/>
                <a:cs typeface="Times New Roman"/>
              </a:rPr>
              <a:t>Set‑ADUser</a:t>
            </a:r>
            <a:r>
              <a:rPr lang="en-CA" sz="1000">
                <a:latin typeface="Arial"/>
                <a:ea typeface="Calibri"/>
                <a:cs typeface="Segoe UI"/>
              </a:rPr>
              <a:t> cmdlet, but they cannot pass a list of groups to the </a:t>
            </a:r>
            <a:r>
              <a:rPr lang="en-CA" sz="1000" b="1">
                <a:latin typeface="Arial"/>
                <a:ea typeface="Calibri"/>
                <a:cs typeface="Times New Roman"/>
              </a:rPr>
              <a:t>Set‑ADUser</a:t>
            </a:r>
            <a:r>
              <a:rPr lang="en-CA" sz="1000">
                <a:latin typeface="Arial"/>
                <a:ea typeface="Calibri"/>
                <a:cs typeface="Segoe UI"/>
              </a:rPr>
              <a:t> cmdlet. The help documentation for each </a:t>
            </a:r>
            <a:r>
              <a:rPr lang="en-CA" sz="1000" b="1">
                <a:latin typeface="Arial"/>
                <a:ea typeface="Calibri"/>
                <a:cs typeface="Times New Roman"/>
              </a:rPr>
              <a:t>Set‑AD* </a:t>
            </a:r>
            <a:r>
              <a:rPr lang="en-CA" sz="1000">
                <a:latin typeface="Arial"/>
                <a:ea typeface="Calibri"/>
                <a:cs typeface="Segoe UI"/>
              </a:rPr>
              <a:t>cmdlet defines how the identity of the object being modified should be specified. If they are using a list of objects from a text file, this tells them how they need to format the data in the text file. For example, the </a:t>
            </a:r>
            <a:r>
              <a:rPr lang="en-CA" sz="1000" b="1">
                <a:latin typeface="Arial"/>
                <a:ea typeface="Calibri"/>
                <a:cs typeface="Times New Roman"/>
              </a:rPr>
              <a:t>Set‑ADUser</a:t>
            </a:r>
            <a:r>
              <a:rPr lang="en-CA" sz="1000">
                <a:latin typeface="Arial"/>
                <a:ea typeface="Calibri"/>
                <a:cs typeface="Segoe UI"/>
              </a:rPr>
              <a:t> cmdlet allows them to identify user objects by distinguished name, globally unique identifier (GUID), security identifier (SID), or Security Accounts Manager (SAM) account name.</a:t>
            </a:r>
            <a:endParaRPr lang="en-CA" sz="1000">
              <a:latin typeface="Arial"/>
              <a:ea typeface="Calibri"/>
              <a:cs typeface="Times New Roman"/>
            </a:endParaRPr>
          </a:p>
          <a:p>
            <a:pPr>
              <a:lnSpc>
                <a:spcPct val="115000"/>
              </a:lnSpc>
              <a:spcAft>
                <a:spcPts val="1000"/>
              </a:spcAft>
            </a:pPr>
            <a:r>
              <a:rPr lang="en-CA" sz="1000">
                <a:latin typeface="Arial"/>
                <a:ea typeface="Calibri"/>
                <a:cs typeface="Segoe UI"/>
              </a:rPr>
              <a:t>To avoid typing slide examples, you can use examples in E:\Labfiles\Mod04\Mod04Examples.ps1.</a:t>
            </a:r>
            <a:endParaRPr lang="en-CA" sz="1000">
              <a:latin typeface="Arial"/>
              <a:ea typeface="Calibri"/>
              <a:cs typeface="Times New Roman"/>
            </a:endParaRPr>
          </a:p>
          <a:p>
            <a:pPr>
              <a:lnSpc>
                <a:spcPct val="115000"/>
              </a:lnSpc>
              <a:spcAft>
                <a:spcPts val="1000"/>
              </a:spcAft>
            </a:pPr>
            <a:r>
              <a:rPr lang="en-CA" sz="1000" b="1">
                <a:latin typeface="Arial"/>
                <a:ea typeface="Calibri"/>
                <a:cs typeface="Times New Roman"/>
              </a:rPr>
              <a:t>Question</a:t>
            </a:r>
            <a:endParaRPr lang="en-CA" sz="1000">
              <a:latin typeface="Arial"/>
              <a:ea typeface="Calibri"/>
              <a:cs typeface="Times New Roman"/>
            </a:endParaRPr>
          </a:p>
          <a:p>
            <a:pPr>
              <a:lnSpc>
                <a:spcPct val="115000"/>
              </a:lnSpc>
              <a:spcAft>
                <a:spcPts val="1000"/>
              </a:spcAft>
            </a:pPr>
            <a:r>
              <a:rPr lang="en-CA" sz="1000">
                <a:latin typeface="Arial"/>
                <a:ea typeface="Calibri"/>
                <a:cs typeface="Segoe UI"/>
              </a:rPr>
              <a:t>Which attributes of a user account can you use when creating a query by using the </a:t>
            </a:r>
            <a:r>
              <a:rPr lang="en-CA" sz="1000" b="1">
                <a:latin typeface="Arial"/>
                <a:ea typeface="Calibri"/>
                <a:cs typeface="Times New Roman"/>
              </a:rPr>
              <a:t>Filter</a:t>
            </a:r>
            <a:r>
              <a:rPr lang="en-CA" sz="1000">
                <a:latin typeface="Arial"/>
                <a:ea typeface="Calibri"/>
                <a:cs typeface="Segoe UI"/>
              </a:rPr>
              <a:t> parameter?</a:t>
            </a:r>
            <a:endParaRPr lang="en-CA" sz="1000">
              <a:latin typeface="Arial"/>
              <a:ea typeface="Calibri"/>
              <a:cs typeface="Times New Roman"/>
            </a:endParaRPr>
          </a:p>
          <a:p>
            <a:pPr>
              <a:lnSpc>
                <a:spcPct val="115000"/>
              </a:lnSpc>
              <a:spcAft>
                <a:spcPts val="1000"/>
              </a:spcAft>
            </a:pPr>
            <a:r>
              <a:rPr lang="en-CA" sz="1000" b="1">
                <a:latin typeface="Arial"/>
                <a:ea typeface="Calibri"/>
                <a:cs typeface="Times New Roman"/>
              </a:rPr>
              <a:t>Answer</a:t>
            </a:r>
            <a:endParaRPr lang="en-CA" sz="1000">
              <a:latin typeface="Arial"/>
              <a:ea typeface="Calibri"/>
              <a:cs typeface="Times New Roman"/>
            </a:endParaRPr>
          </a:p>
          <a:p>
            <a:pPr>
              <a:lnSpc>
                <a:spcPct val="115000"/>
              </a:lnSpc>
              <a:spcAft>
                <a:spcPts val="1000"/>
              </a:spcAft>
            </a:pPr>
            <a:r>
              <a:rPr lang="en-CA" sz="1000">
                <a:latin typeface="Arial"/>
                <a:ea typeface="Calibri"/>
                <a:cs typeface="Segoe UI"/>
              </a:rPr>
              <a:t>You can use any user account parameter that you can query. Use the </a:t>
            </a:r>
            <a:r>
              <a:rPr lang="en-CA" sz="1000" b="1">
                <a:latin typeface="Arial"/>
                <a:ea typeface="Calibri"/>
                <a:cs typeface="Times New Roman"/>
              </a:rPr>
              <a:t>Properties</a:t>
            </a:r>
            <a:r>
              <a:rPr lang="en-CA" sz="1000">
                <a:latin typeface="Arial"/>
                <a:ea typeface="Calibri"/>
                <a:cs typeface="Times New Roman"/>
              </a:rPr>
              <a:t> parameter with a value of * (</a:t>
            </a:r>
            <a:r>
              <a:rPr lang="en-CA" sz="1000" b="1">
                <a:latin typeface="Arial"/>
                <a:ea typeface="Calibri"/>
                <a:cs typeface="Times New Roman"/>
              </a:rPr>
              <a:t>‑Properties *</a:t>
            </a:r>
            <a:r>
              <a:rPr lang="en-CA" sz="1000">
                <a:latin typeface="Arial"/>
                <a:ea typeface="Calibri"/>
                <a:cs typeface="Times New Roman"/>
              </a:rPr>
              <a:t>) to identify all properties that can be retrieved.</a:t>
            </a:r>
          </a:p>
        </p:txBody>
      </p:sp>
      <p:sp>
        <p:nvSpPr>
          <p:cNvPr id="4" name="Slide Number Placeholder 3"/>
          <p:cNvSpPr>
            <a:spLocks noGrp="1"/>
          </p:cNvSpPr>
          <p:nvPr>
            <p:ph type="sldNum" sz="quarter" idx="10"/>
          </p:nvPr>
        </p:nvSpPr>
        <p:spPr/>
        <p:txBody>
          <a:bodyPr/>
          <a:lstStyle/>
          <a:p>
            <a:fld id="{A4EAB8EE-BC00-4CA2-ACE8-A8170264FE68}" type="slidenum">
              <a:rPr lang="en-CA" smtClean="0"/>
              <a:t>18</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518926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Use the slide content to explain the following four key points:</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header in the .csv file defines the name of each column.</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b="1" dirty="0" smtClean="0">
                <a:effectLst/>
                <a:latin typeface="Arial"/>
                <a:ea typeface="Times New Roman"/>
                <a:cs typeface="Times New Roman"/>
              </a:rPr>
              <a:t>Import‑Csv</a:t>
            </a:r>
            <a:r>
              <a:rPr lang="en-US" sz="1000" dirty="0" smtClean="0">
                <a:solidFill>
                  <a:srgbClr val="000000"/>
                </a:solidFill>
                <a:effectLst/>
                <a:latin typeface="Arial"/>
                <a:ea typeface="Times New Roman"/>
                <a:cs typeface="Segoe UI"/>
              </a:rPr>
              <a:t> reads the contents of the .csv file.</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A </a:t>
            </a:r>
            <a:r>
              <a:rPr lang="en-US" sz="1000" b="1" dirty="0" err="1" smtClean="0">
                <a:effectLst/>
                <a:latin typeface="Arial"/>
                <a:ea typeface="Times New Roman"/>
                <a:cs typeface="Times New Roman"/>
              </a:rPr>
              <a:t>foreach</a:t>
            </a:r>
            <a:r>
              <a:rPr lang="en-US" sz="1000" dirty="0" smtClean="0">
                <a:solidFill>
                  <a:srgbClr val="000000"/>
                </a:solidFill>
                <a:effectLst/>
                <a:latin typeface="Arial"/>
                <a:ea typeface="Times New Roman"/>
                <a:cs typeface="Segoe UI"/>
              </a:rPr>
              <a:t> loop processes each row from the .csv file.</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i</a:t>
            </a:r>
            <a:r>
              <a:rPr lang="en-US" sz="1000" dirty="0" smtClean="0">
                <a:solidFill>
                  <a:srgbClr val="000000"/>
                </a:solidFill>
                <a:effectLst/>
                <a:latin typeface="Arial"/>
                <a:ea typeface="Times New Roman"/>
                <a:cs typeface="Segoe UI"/>
              </a:rPr>
              <a:t> represents each row as it is processed.</a:t>
            </a:r>
            <a:endParaRPr lang="en-CA" sz="1000" dirty="0" smtClean="0">
              <a:effectLst/>
              <a:latin typeface="Arial"/>
              <a:ea typeface="Times New Roman"/>
              <a:cs typeface="Times New Roman"/>
            </a:endParaRPr>
          </a:p>
          <a:p>
            <a:pPr>
              <a:lnSpc>
                <a:spcPct val="115000"/>
              </a:lnSpc>
              <a:spcAft>
                <a:spcPts val="1000"/>
              </a:spcAft>
            </a:pPr>
            <a:r>
              <a:rPr lang="en-CA" sz="1000" dirty="0">
                <a:latin typeface="Arial"/>
                <a:ea typeface="Calibri"/>
                <a:cs typeface="Segoe UI"/>
              </a:rPr>
              <a:t>To avoid typing slide examples, you can use examples in E:\Labfiles\Mod04\Mod04Examples.ps1.</a:t>
            </a:r>
            <a:endParaRPr lang="en-CA" sz="1000" dirty="0">
              <a:latin typeface="Arial"/>
              <a:ea typeface="Calibri"/>
              <a:cs typeface="Times New Roman"/>
            </a:endParaRPr>
          </a:p>
          <a:p>
            <a:pPr>
              <a:lnSpc>
                <a:spcPct val="115000"/>
              </a:lnSpc>
              <a:spcAft>
                <a:spcPts val="1000"/>
              </a:spcAft>
            </a:pPr>
            <a:endParaRPr lang="en-CA" sz="1000" b="1" dirty="0" smtClean="0">
              <a:latin typeface="Arial"/>
              <a:ea typeface="Calibri"/>
              <a:cs typeface="Times New Roman"/>
            </a:endParaRPr>
          </a:p>
          <a:p>
            <a:pPr>
              <a:lnSpc>
                <a:spcPct val="115000"/>
              </a:lnSpc>
              <a:spcAft>
                <a:spcPts val="1000"/>
              </a:spcAft>
            </a:pPr>
            <a:r>
              <a:rPr lang="en-CA" sz="1000" b="1" dirty="0" smtClean="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In the </a:t>
            </a:r>
            <a:r>
              <a:rPr lang="en-CA" sz="1000" b="1" dirty="0" err="1">
                <a:latin typeface="Arial"/>
                <a:ea typeface="Calibri"/>
                <a:cs typeface="Times New Roman"/>
              </a:rPr>
              <a:t>foreach</a:t>
            </a:r>
            <a:r>
              <a:rPr lang="en-CA" sz="1000" dirty="0">
                <a:latin typeface="Arial"/>
                <a:ea typeface="Calibri"/>
                <a:cs typeface="Segoe UI"/>
              </a:rPr>
              <a:t> loop, how does </a:t>
            </a:r>
            <a:r>
              <a:rPr lang="en-CA" sz="1000" b="1" dirty="0">
                <a:latin typeface="Arial"/>
                <a:ea typeface="Calibri"/>
                <a:cs typeface="Times New Roman"/>
              </a:rPr>
              <a:t>$</a:t>
            </a:r>
            <a:r>
              <a:rPr lang="en-CA" sz="1000" b="1" dirty="0" err="1">
                <a:latin typeface="Arial"/>
                <a:ea typeface="Calibri"/>
                <a:cs typeface="Times New Roman"/>
              </a:rPr>
              <a:t>i</a:t>
            </a:r>
            <a:r>
              <a:rPr lang="en-CA" sz="1000" dirty="0">
                <a:latin typeface="Arial"/>
                <a:ea typeface="Calibri"/>
                <a:cs typeface="Segoe UI"/>
              </a:rPr>
              <a:t> change?</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 </a:t>
            </a:r>
            <a:r>
              <a:rPr lang="en-CA" sz="1000" b="1" dirty="0" err="1">
                <a:latin typeface="Arial"/>
                <a:ea typeface="Calibri"/>
                <a:cs typeface="Times New Roman"/>
              </a:rPr>
              <a:t>foreach</a:t>
            </a:r>
            <a:r>
              <a:rPr lang="en-CA" sz="1000" dirty="0">
                <a:latin typeface="Arial"/>
                <a:ea typeface="Calibri"/>
                <a:cs typeface="Segoe UI"/>
              </a:rPr>
              <a:t> loop processes each row from the .csv file that is loaded into the </a:t>
            </a:r>
            <a:r>
              <a:rPr lang="en-CA" sz="1000" b="1" dirty="0">
                <a:latin typeface="Arial"/>
                <a:ea typeface="Calibri"/>
                <a:cs typeface="Times New Roman"/>
              </a:rPr>
              <a:t>$users</a:t>
            </a:r>
            <a:r>
              <a:rPr lang="en-CA" sz="1000" dirty="0">
                <a:latin typeface="Arial"/>
                <a:ea typeface="Calibri"/>
                <a:cs typeface="Segoe UI"/>
              </a:rPr>
              <a:t> variable. The loop is performed once for each row from the .csv file. The variable </a:t>
            </a:r>
            <a:r>
              <a:rPr lang="en-CA" sz="1000" b="1" dirty="0">
                <a:latin typeface="Arial"/>
                <a:ea typeface="Calibri"/>
                <a:cs typeface="Times New Roman"/>
              </a:rPr>
              <a:t>$</a:t>
            </a:r>
            <a:r>
              <a:rPr lang="en-CA" sz="1000" b="1" dirty="0" err="1">
                <a:latin typeface="Arial"/>
                <a:ea typeface="Calibri"/>
                <a:cs typeface="Times New Roman"/>
              </a:rPr>
              <a:t>i</a:t>
            </a:r>
            <a:r>
              <a:rPr lang="en-CA" sz="1000" b="1" dirty="0">
                <a:latin typeface="Arial"/>
                <a:ea typeface="Calibri"/>
                <a:cs typeface="Times New Roman"/>
              </a:rPr>
              <a:t> </a:t>
            </a:r>
            <a:r>
              <a:rPr lang="en-CA" sz="1000" dirty="0">
                <a:latin typeface="Arial"/>
                <a:ea typeface="Calibri"/>
                <a:cs typeface="Segoe UI"/>
              </a:rPr>
              <a:t>represents each row as it is processed.</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4EAB8EE-BC00-4CA2-ACE8-A8170264FE68}" type="slidenum">
              <a:rPr lang="en-CA" smtClean="0"/>
              <a:t>19</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403782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a:solidFill>
                  <a:srgbClr val="000000"/>
                </a:solidFill>
                <a:latin typeface="Arial"/>
                <a:ea typeface="Calibri"/>
                <a:cs typeface="Segoe UI"/>
              </a:rPr>
              <a:t>Briefly describe the lessons that this module includes. Explain that this module focuses on using command‑line tools and Windows PowerShell to perform bulk administration.</a:t>
            </a:r>
            <a:endParaRPr lang="en-CA"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4EAB8EE-BC00-4CA2-ACE8-A8170264FE68}" type="slidenum">
              <a:rPr lang="en-CA" smtClean="0"/>
              <a:t>2</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361678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smtClean="0">
                <a:latin typeface="Arial"/>
                <a:ea typeface="Calibri"/>
                <a:cs typeface="Times New Roman"/>
              </a:rPr>
              <a:t>Preparation </a:t>
            </a:r>
            <a:r>
              <a:rPr lang="en-CA" sz="1000" b="1" dirty="0">
                <a:latin typeface="Arial"/>
                <a:ea typeface="Calibri"/>
                <a:cs typeface="Times New Roman"/>
              </a:rPr>
              <a:t>Steps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For this demonstration, you need the 20410D‑LON‑DC1 </a:t>
            </a:r>
            <a:r>
              <a:rPr lang="en-CA" sz="1000" dirty="0">
                <a:latin typeface="Arial"/>
                <a:ea typeface="Calibri"/>
                <a:cs typeface="Segoe UI"/>
              </a:rPr>
              <a:t>virtual machine. It should be running after the previous demonstration.</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Demonstration Steps</a:t>
            </a:r>
            <a:endParaRPr lang="en-CA"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Configure a department for users</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LON‑DC1, on the taskbar, click the </a:t>
            </a:r>
            <a:r>
              <a:rPr lang="en-US" sz="1000" b="1" dirty="0" smtClean="0">
                <a:effectLst/>
                <a:latin typeface="Arial"/>
                <a:ea typeface="Times New Roman"/>
                <a:cs typeface="Times New Roman"/>
              </a:rPr>
              <a:t>Windows PowerShell</a:t>
            </a:r>
            <a:r>
              <a:rPr lang="en-US" sz="1000" dirty="0" smtClean="0">
                <a:effectLst/>
                <a:latin typeface="Arial"/>
                <a:ea typeface="Times New Roman"/>
                <a:cs typeface="Times New Roman"/>
              </a:rPr>
              <a:t> icon.</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At the Windows PowerShell prompt, type the following command, and then press Enter:</a:t>
            </a:r>
            <a:endParaRPr lang="en-CA" sz="1000" dirty="0" smtClean="0">
              <a:effectLst/>
              <a:latin typeface="Arial"/>
              <a:ea typeface="Times New Roman"/>
              <a:cs typeface="Times New Roman"/>
            </a:endParaRPr>
          </a:p>
          <a:p>
            <a:pPr marL="342000" marR="73025">
              <a:lnSpc>
                <a:spcPct val="115000"/>
              </a:lnSpc>
              <a:spcBef>
                <a:spcPts val="600"/>
              </a:spcBef>
              <a:spcAft>
                <a:spcPts val="995"/>
              </a:spcAft>
            </a:pPr>
            <a:r>
              <a:rPr lang="en-US" sz="1000" b="1" dirty="0" smtClean="0">
                <a:effectLst/>
                <a:latin typeface="Lucida Sans Typewriter" panose="020B0509030504030204" pitchFamily="49" charset="0"/>
                <a:ea typeface="Times New Roman"/>
                <a:cs typeface="Times New Roman"/>
              </a:rPr>
              <a:t>Get‑</a:t>
            </a:r>
            <a:r>
              <a:rPr lang="en-US" sz="1000" b="1" dirty="0" err="1" smtClean="0">
                <a:effectLst/>
                <a:latin typeface="Lucida Sans Typewriter" panose="020B0509030504030204" pitchFamily="49" charset="0"/>
                <a:ea typeface="Times New Roman"/>
                <a:cs typeface="Times New Roman"/>
              </a:rPr>
              <a:t>ADUser</a:t>
            </a:r>
            <a:r>
              <a:rPr lang="en-US" sz="1000" b="1" dirty="0" smtClean="0">
                <a:effectLst/>
                <a:latin typeface="Lucida Sans Typewriter" panose="020B0509030504030204" pitchFamily="49" charset="0"/>
                <a:ea typeface="Times New Roman"/>
                <a:cs typeface="Times New Roman"/>
              </a:rPr>
              <a:t> ‑Filter * ‑</a:t>
            </a:r>
            <a:r>
              <a:rPr lang="en-US" sz="1000" b="1" dirty="0" err="1" smtClean="0">
                <a:effectLst/>
                <a:latin typeface="Lucida Sans Typewriter" panose="020B0509030504030204" pitchFamily="49" charset="0"/>
                <a:ea typeface="Times New Roman"/>
                <a:cs typeface="Times New Roman"/>
              </a:rPr>
              <a:t>SearchBase</a:t>
            </a:r>
            <a:r>
              <a:rPr lang="en-US" sz="1000" b="1" dirty="0" smtClean="0">
                <a:effectLst/>
                <a:latin typeface="Lucida Sans Typewriter" panose="020B0509030504030204" pitchFamily="49" charset="0"/>
                <a:ea typeface="Times New Roman"/>
                <a:cs typeface="Times New Roman"/>
              </a:rPr>
              <a:t> “</a:t>
            </a:r>
            <a:r>
              <a:rPr lang="en-US" sz="1000" b="1" dirty="0" err="1" smtClean="0">
                <a:effectLst/>
                <a:latin typeface="Lucida Sans Typewriter" panose="020B0509030504030204" pitchFamily="49" charset="0"/>
                <a:ea typeface="Times New Roman"/>
                <a:cs typeface="Times New Roman"/>
              </a:rPr>
              <a:t>ou</a:t>
            </a:r>
            <a:r>
              <a:rPr lang="en-US" sz="1000" b="1" dirty="0" smtClean="0">
                <a:effectLst/>
                <a:latin typeface="Lucida Sans Typewriter" panose="020B0509030504030204" pitchFamily="49" charset="0"/>
                <a:ea typeface="Times New Roman"/>
                <a:cs typeface="Times New Roman"/>
              </a:rPr>
              <a:t>=</a:t>
            </a:r>
            <a:r>
              <a:rPr lang="en-US" sz="1000" b="1" dirty="0" err="1" smtClean="0">
                <a:effectLst/>
                <a:latin typeface="Lucida Sans Typewriter" panose="020B0509030504030204" pitchFamily="49" charset="0"/>
                <a:ea typeface="Times New Roman"/>
                <a:cs typeface="Times New Roman"/>
              </a:rPr>
              <a:t>Research,dc</a:t>
            </a:r>
            <a:r>
              <a:rPr lang="en-US" sz="1000" b="1" dirty="0" smtClean="0">
                <a:effectLst/>
                <a:latin typeface="Lucida Sans Typewriter" panose="020B0509030504030204" pitchFamily="49" charset="0"/>
                <a:ea typeface="Times New Roman"/>
                <a:cs typeface="Times New Roman"/>
              </a:rPr>
              <a:t>=</a:t>
            </a:r>
            <a:r>
              <a:rPr lang="en-US" sz="1000" b="1" dirty="0" err="1" smtClean="0">
                <a:effectLst/>
                <a:latin typeface="Lucida Sans Typewriter" panose="020B0509030504030204" pitchFamily="49" charset="0"/>
                <a:ea typeface="Times New Roman"/>
                <a:cs typeface="Times New Roman"/>
              </a:rPr>
              <a:t>adatum,dc</a:t>
            </a:r>
            <a:r>
              <a:rPr lang="en-US" sz="1000" b="1" dirty="0" smtClean="0">
                <a:effectLst/>
                <a:latin typeface="Lucida Sans Typewriter" panose="020B0509030504030204" pitchFamily="49" charset="0"/>
                <a:ea typeface="Times New Roman"/>
                <a:cs typeface="Times New Roman"/>
              </a:rPr>
              <a:t>=com”</a:t>
            </a:r>
            <a:endParaRPr lang="en-CA" sz="1000" b="1" dirty="0" smtClean="0">
              <a:effectLst/>
              <a:latin typeface="Lucida Sans Typewriter" panose="020B0509030504030204" pitchFamily="49" charset="0"/>
              <a:ea typeface="Times New Roman"/>
              <a:cs typeface="Times New Roman"/>
            </a:endParaRPr>
          </a:p>
          <a:p>
            <a:pPr marL="342900" lvl="0" indent="-342900">
              <a:lnSpc>
                <a:spcPct val="115000"/>
              </a:lnSpc>
              <a:spcAft>
                <a:spcPts val="995"/>
              </a:spcAft>
              <a:buFont typeface="+mj-lt"/>
              <a:buAutoNum type="arabicPeriod" startAt="3"/>
            </a:pPr>
            <a:r>
              <a:rPr lang="en-US" sz="1000" dirty="0" smtClean="0">
                <a:solidFill>
                  <a:srgbClr val="000000"/>
                </a:solidFill>
                <a:effectLst/>
                <a:latin typeface="Arial"/>
                <a:ea typeface="Times New Roman"/>
                <a:cs typeface="Segoe UI"/>
              </a:rPr>
              <a:t>Type </a:t>
            </a:r>
            <a:r>
              <a:rPr lang="en-US" sz="1000" dirty="0" smtClean="0">
                <a:effectLst/>
                <a:latin typeface="Arial"/>
                <a:ea typeface="Times New Roman"/>
                <a:cs typeface="Times New Roman"/>
              </a:rPr>
              <a:t>the following command, and then press Enter:</a:t>
            </a:r>
            <a:endParaRPr lang="en-CA" sz="1000" dirty="0" smtClean="0">
              <a:effectLst/>
              <a:latin typeface="Arial"/>
              <a:ea typeface="Times New Roman"/>
              <a:cs typeface="Times New Roman"/>
            </a:endParaRPr>
          </a:p>
          <a:p>
            <a:pPr marL="342000" marR="73025">
              <a:lnSpc>
                <a:spcPct val="115000"/>
              </a:lnSpc>
              <a:spcBef>
                <a:spcPts val="600"/>
              </a:spcBef>
              <a:spcAft>
                <a:spcPts val="995"/>
              </a:spcAft>
            </a:pPr>
            <a:r>
              <a:rPr lang="en-US" sz="1000" b="1" dirty="0">
                <a:latin typeface="Lucida Sans Typewriter" panose="020B0509030504030204" pitchFamily="49" charset="0"/>
                <a:ea typeface="Times New Roman"/>
                <a:cs typeface="Times New Roman"/>
              </a:rPr>
              <a:t>Get‑</a:t>
            </a:r>
            <a:r>
              <a:rPr lang="en-US" sz="1000" b="1" dirty="0" err="1">
                <a:latin typeface="Lucida Sans Typewriter" panose="020B0509030504030204" pitchFamily="49" charset="0"/>
                <a:ea typeface="Times New Roman"/>
                <a:cs typeface="Times New Roman"/>
              </a:rPr>
              <a:t>ADUser</a:t>
            </a:r>
            <a:r>
              <a:rPr lang="en-US" sz="1000" b="1" dirty="0">
                <a:latin typeface="Lucida Sans Typewriter" panose="020B0509030504030204" pitchFamily="49" charset="0"/>
                <a:ea typeface="Times New Roman"/>
                <a:cs typeface="Times New Roman"/>
              </a:rPr>
              <a:t> ‑Filter * ‑</a:t>
            </a:r>
            <a:r>
              <a:rPr lang="en-US" sz="1000" b="1" dirty="0" err="1">
                <a:latin typeface="Lucida Sans Typewriter" panose="020B0509030504030204" pitchFamily="49" charset="0"/>
                <a:ea typeface="Times New Roman"/>
                <a:cs typeface="Times New Roman"/>
              </a:rPr>
              <a:t>SearchBase</a:t>
            </a:r>
            <a:r>
              <a:rPr lang="en-US" sz="1000" b="1" dirty="0">
                <a:latin typeface="Lucida Sans Typewriter" panose="020B0509030504030204" pitchFamily="49" charset="0"/>
                <a:ea typeface="Times New Roman"/>
                <a:cs typeface="Times New Roman"/>
              </a:rPr>
              <a:t> “</a:t>
            </a:r>
            <a:r>
              <a:rPr lang="en-US" sz="1000" b="1" dirty="0" err="1">
                <a:latin typeface="Lucida Sans Typewriter" panose="020B0509030504030204" pitchFamily="49" charset="0"/>
                <a:ea typeface="Times New Roman"/>
                <a:cs typeface="Times New Roman"/>
              </a:rPr>
              <a:t>ou</a:t>
            </a:r>
            <a:r>
              <a:rPr lang="en-US" sz="1000" b="1" dirty="0">
                <a:latin typeface="Lucida Sans Typewriter" panose="020B0509030504030204" pitchFamily="49" charset="0"/>
                <a:ea typeface="Times New Roman"/>
                <a:cs typeface="Times New Roman"/>
              </a:rPr>
              <a:t>=</a:t>
            </a:r>
            <a:r>
              <a:rPr lang="en-US" sz="1000" b="1" dirty="0" err="1">
                <a:latin typeface="Lucida Sans Typewriter" panose="020B0509030504030204" pitchFamily="49" charset="0"/>
                <a:ea typeface="Times New Roman"/>
                <a:cs typeface="Times New Roman"/>
              </a:rPr>
              <a:t>Research,dc</a:t>
            </a:r>
            <a:r>
              <a:rPr lang="en-US" sz="1000" b="1" dirty="0">
                <a:latin typeface="Lucida Sans Typewriter" panose="020B0509030504030204" pitchFamily="49" charset="0"/>
                <a:ea typeface="Times New Roman"/>
                <a:cs typeface="Times New Roman"/>
              </a:rPr>
              <a:t>=</a:t>
            </a:r>
            <a:r>
              <a:rPr lang="en-US" sz="1000" b="1" dirty="0" err="1">
                <a:latin typeface="Lucida Sans Typewriter" panose="020B0509030504030204" pitchFamily="49" charset="0"/>
                <a:ea typeface="Times New Roman"/>
                <a:cs typeface="Times New Roman"/>
              </a:rPr>
              <a:t>adatum,dc</a:t>
            </a:r>
            <a:r>
              <a:rPr lang="en-US" sz="1000" b="1" dirty="0">
                <a:latin typeface="Lucida Sans Typewriter" panose="020B0509030504030204" pitchFamily="49" charset="0"/>
                <a:ea typeface="Times New Roman"/>
                <a:cs typeface="Times New Roman"/>
              </a:rPr>
              <a:t>=com” | Set‑</a:t>
            </a:r>
            <a:r>
              <a:rPr lang="en-US" sz="1000" b="1" dirty="0" err="1">
                <a:latin typeface="Lucida Sans Typewriter" panose="020B0509030504030204" pitchFamily="49" charset="0"/>
                <a:ea typeface="Times New Roman"/>
                <a:cs typeface="Times New Roman"/>
              </a:rPr>
              <a:t>ADUser</a:t>
            </a:r>
            <a:r>
              <a:rPr lang="en-US" sz="1000" b="1" dirty="0">
                <a:latin typeface="Lucida Sans Typewriter" panose="020B0509030504030204" pitchFamily="49" charset="0"/>
                <a:ea typeface="Times New Roman"/>
                <a:cs typeface="Times New Roman"/>
              </a:rPr>
              <a:t> ‑Department Research</a:t>
            </a:r>
            <a:endParaRPr lang="en-CA" sz="1000" b="1" dirty="0">
              <a:latin typeface="Lucida Sans Typewriter" panose="020B0509030504030204" pitchFamily="49" charset="0"/>
              <a:ea typeface="Times New Roman"/>
              <a:cs typeface="Times New Roman"/>
            </a:endParaRPr>
          </a:p>
          <a:p>
            <a:pPr marL="342900" lvl="0" indent="-342900">
              <a:lnSpc>
                <a:spcPct val="115000"/>
              </a:lnSpc>
              <a:spcAft>
                <a:spcPts val="995"/>
              </a:spcAft>
              <a:buFont typeface="+mj-lt"/>
              <a:buAutoNum type="arabicPeriod" startAt="4"/>
            </a:pPr>
            <a:r>
              <a:rPr lang="en-US" sz="1000" dirty="0" smtClean="0">
                <a:effectLst/>
                <a:latin typeface="Arial"/>
                <a:ea typeface="Times New Roman"/>
                <a:cs typeface="Times New Roman"/>
              </a:rPr>
              <a:t>Type the following command, and then press Enter:</a:t>
            </a:r>
            <a:endParaRPr lang="en-CA" sz="1000" dirty="0" smtClean="0">
              <a:effectLst/>
              <a:latin typeface="Arial"/>
              <a:ea typeface="Times New Roman"/>
              <a:cs typeface="Times New Roman"/>
            </a:endParaRPr>
          </a:p>
          <a:p>
            <a:pPr marL="342000" marR="73025">
              <a:lnSpc>
                <a:spcPct val="115000"/>
              </a:lnSpc>
              <a:spcBef>
                <a:spcPts val="600"/>
              </a:spcBef>
              <a:spcAft>
                <a:spcPts val="995"/>
              </a:spcAft>
            </a:pPr>
            <a:r>
              <a:rPr lang="en-US" sz="1000" b="1" dirty="0">
                <a:latin typeface="Lucida Sans Typewriter" panose="020B0509030504030204" pitchFamily="49" charset="0"/>
                <a:ea typeface="Times New Roman"/>
                <a:cs typeface="Times New Roman"/>
              </a:rPr>
              <a:t>Get‑</a:t>
            </a:r>
            <a:r>
              <a:rPr lang="en-US" sz="1000" b="1" dirty="0" err="1">
                <a:latin typeface="Lucida Sans Typewriter" panose="020B0509030504030204" pitchFamily="49" charset="0"/>
                <a:ea typeface="Times New Roman"/>
                <a:cs typeface="Times New Roman"/>
              </a:rPr>
              <a:t>ADUser</a:t>
            </a:r>
            <a:r>
              <a:rPr lang="en-US" sz="1000" b="1" dirty="0">
                <a:latin typeface="Lucida Sans Typewriter" panose="020B0509030504030204" pitchFamily="49" charset="0"/>
                <a:ea typeface="Times New Roman"/>
                <a:cs typeface="Times New Roman"/>
              </a:rPr>
              <a:t> ‑Filter ‘department ‑</a:t>
            </a:r>
            <a:r>
              <a:rPr lang="en-US" sz="1000" b="1" dirty="0" err="1">
                <a:latin typeface="Lucida Sans Typewriter" panose="020B0509030504030204" pitchFamily="49" charset="0"/>
                <a:ea typeface="Times New Roman"/>
                <a:cs typeface="Times New Roman"/>
              </a:rPr>
              <a:t>eq</a:t>
            </a:r>
            <a:r>
              <a:rPr lang="en-US" sz="1000" b="1" dirty="0">
                <a:latin typeface="Lucida Sans Typewriter" panose="020B0509030504030204" pitchFamily="49" charset="0"/>
                <a:ea typeface="Times New Roman"/>
                <a:cs typeface="Times New Roman"/>
              </a:rPr>
              <a:t> “Research”’ | Format‑Table </a:t>
            </a:r>
            <a:r>
              <a:rPr lang="en-US" sz="1000" b="1" dirty="0" err="1">
                <a:latin typeface="Lucida Sans Typewriter" panose="020B0509030504030204" pitchFamily="49" charset="0"/>
                <a:ea typeface="Times New Roman"/>
                <a:cs typeface="Times New Roman"/>
              </a:rPr>
              <a:t>DistinguishedName,Department</a:t>
            </a:r>
            <a:endParaRPr lang="en-CA" sz="1000" b="1" dirty="0">
              <a:latin typeface="Lucida Sans Typewriter" panose="020B0509030504030204" pitchFamily="49" charset="0"/>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Times New Roman"/>
              </a:rPr>
              <a:t>Type the following command, and then press Enter:</a:t>
            </a:r>
            <a:endParaRPr lang="en-CA" sz="1000" dirty="0" smtClean="0">
              <a:effectLst/>
              <a:latin typeface="Arial"/>
              <a:ea typeface="Times New Roman"/>
              <a:cs typeface="Times New Roman"/>
            </a:endParaRPr>
          </a:p>
          <a:p>
            <a:pPr marL="342000" marR="73025">
              <a:lnSpc>
                <a:spcPct val="115000"/>
              </a:lnSpc>
              <a:spcBef>
                <a:spcPts val="600"/>
              </a:spcBef>
              <a:spcAft>
                <a:spcPts val="995"/>
              </a:spcAft>
            </a:pPr>
            <a:r>
              <a:rPr lang="en-US" sz="1000" b="1" dirty="0">
                <a:latin typeface="Lucida Sans Typewriter" panose="020B0509030504030204" pitchFamily="49" charset="0"/>
                <a:ea typeface="Times New Roman"/>
                <a:cs typeface="Times New Roman"/>
              </a:rPr>
              <a:t>Get‑</a:t>
            </a:r>
            <a:r>
              <a:rPr lang="en-US" sz="1000" b="1" dirty="0" err="1">
                <a:latin typeface="Lucida Sans Typewriter" panose="020B0509030504030204" pitchFamily="49" charset="0"/>
                <a:ea typeface="Times New Roman"/>
                <a:cs typeface="Times New Roman"/>
              </a:rPr>
              <a:t>ADUser</a:t>
            </a:r>
            <a:r>
              <a:rPr lang="en-US" sz="1000" b="1" dirty="0">
                <a:latin typeface="Lucida Sans Typewriter" panose="020B0509030504030204" pitchFamily="49" charset="0"/>
                <a:ea typeface="Times New Roman"/>
                <a:cs typeface="Times New Roman"/>
              </a:rPr>
              <a:t> ‑Filter ‘department ‑</a:t>
            </a:r>
            <a:r>
              <a:rPr lang="en-US" sz="1000" b="1" dirty="0" err="1">
                <a:latin typeface="Lucida Sans Typewriter" panose="020B0509030504030204" pitchFamily="49" charset="0"/>
                <a:ea typeface="Times New Roman"/>
                <a:cs typeface="Times New Roman"/>
              </a:rPr>
              <a:t>eq</a:t>
            </a:r>
            <a:r>
              <a:rPr lang="en-US" sz="1000" b="1" dirty="0">
                <a:latin typeface="Lucida Sans Typewriter" panose="020B0509030504030204" pitchFamily="49" charset="0"/>
                <a:ea typeface="Times New Roman"/>
                <a:cs typeface="Times New Roman"/>
              </a:rPr>
              <a:t> “Research”’ ‑Properties Department | Format‑Table </a:t>
            </a:r>
            <a:r>
              <a:rPr lang="en-US" sz="1000" b="1" dirty="0" err="1">
                <a:latin typeface="Lucida Sans Typewriter" panose="020B0509030504030204" pitchFamily="49" charset="0"/>
                <a:ea typeface="Times New Roman"/>
                <a:cs typeface="Times New Roman"/>
              </a:rPr>
              <a:t>DistinguishedName,Department</a:t>
            </a:r>
            <a:endParaRPr lang="en-CA" sz="1000" b="1" dirty="0">
              <a:latin typeface="Lucida Sans Typewriter" panose="020B0509030504030204" pitchFamily="49" charset="0"/>
              <a:ea typeface="Times New Roman"/>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Create an organizational unit (OU)</a:t>
            </a:r>
            <a:endParaRPr lang="en-CA" sz="1000" b="1" dirty="0" smtClean="0">
              <a:effectLst/>
              <a:latin typeface="Arial"/>
              <a:ea typeface="Times New Roman"/>
              <a:cs typeface="Segoe UI"/>
            </a:endParaRPr>
          </a:p>
          <a:p>
            <a:pPr marL="342900" lvl="0" indent="-342900">
              <a:lnSpc>
                <a:spcPct val="115000"/>
              </a:lnSpc>
              <a:spcAft>
                <a:spcPts val="995"/>
              </a:spcAft>
              <a:buFont typeface="Symbol"/>
              <a:buChar char=""/>
              <a:tabLst>
                <a:tab pos="228600" algn="l"/>
              </a:tabLst>
            </a:pPr>
            <a:r>
              <a:rPr lang="en-US" sz="1000" dirty="0" smtClean="0">
                <a:effectLst/>
                <a:latin typeface="Arial"/>
                <a:ea typeface="Times New Roman"/>
                <a:cs typeface="Times New Roman"/>
              </a:rPr>
              <a:t>At the Windows PowerShell prompt, type the following command, and then press Enter:</a:t>
            </a:r>
            <a:endParaRPr lang="en-CA" sz="1000" dirty="0" smtClean="0">
              <a:effectLst/>
              <a:latin typeface="Arial"/>
              <a:ea typeface="Times New Roman"/>
              <a:cs typeface="Times New Roman"/>
            </a:endParaRPr>
          </a:p>
          <a:p>
            <a:pPr marL="342000" marR="73025">
              <a:lnSpc>
                <a:spcPts val="1000"/>
              </a:lnSpc>
              <a:spcBef>
                <a:spcPts val="600"/>
              </a:spcBef>
              <a:spcAft>
                <a:spcPts val="600"/>
              </a:spcAft>
            </a:pPr>
            <a:r>
              <a:rPr lang="en-US" sz="1000" b="1" dirty="0">
                <a:latin typeface="Lucida Sans Typewriter" panose="020B0509030504030204" pitchFamily="49" charset="0"/>
                <a:ea typeface="Times New Roman"/>
                <a:cs typeface="Times New Roman"/>
              </a:rPr>
              <a:t>New‑</a:t>
            </a:r>
            <a:r>
              <a:rPr lang="en-US" sz="1000" b="1" dirty="0" err="1">
                <a:latin typeface="Lucida Sans Typewriter" panose="020B0509030504030204" pitchFamily="49" charset="0"/>
                <a:ea typeface="Times New Roman"/>
                <a:cs typeface="Times New Roman"/>
              </a:rPr>
              <a:t>ADOrganizationalUnit</a:t>
            </a:r>
            <a:r>
              <a:rPr lang="en-US" sz="1000" b="1" dirty="0">
                <a:latin typeface="Lucida Sans Typewriter" panose="020B0509030504030204" pitchFamily="49" charset="0"/>
                <a:ea typeface="Times New Roman"/>
                <a:cs typeface="Times New Roman"/>
              </a:rPr>
              <a:t> </a:t>
            </a:r>
            <a:r>
              <a:rPr lang="en-US" sz="1000" b="1" dirty="0" err="1">
                <a:latin typeface="Lucida Sans Typewriter" panose="020B0509030504030204" pitchFamily="49" charset="0"/>
                <a:ea typeface="Times New Roman"/>
                <a:cs typeface="Times New Roman"/>
              </a:rPr>
              <a:t>LondonBranch</a:t>
            </a:r>
            <a:r>
              <a:rPr lang="en-US" sz="1000" b="1" dirty="0">
                <a:latin typeface="Lucida Sans Typewriter" panose="020B0509030504030204" pitchFamily="49" charset="0"/>
                <a:ea typeface="Times New Roman"/>
                <a:cs typeface="Times New Roman"/>
              </a:rPr>
              <a:t> ‑Path “dc=</a:t>
            </a:r>
            <a:r>
              <a:rPr lang="en-US" sz="1000" b="1" dirty="0" err="1">
                <a:latin typeface="Lucida Sans Typewriter" panose="020B0509030504030204" pitchFamily="49" charset="0"/>
                <a:ea typeface="Times New Roman"/>
                <a:cs typeface="Times New Roman"/>
              </a:rPr>
              <a:t>adatum,dc</a:t>
            </a:r>
            <a:r>
              <a:rPr lang="en-US" sz="1000" b="1" dirty="0">
                <a:latin typeface="Lucida Sans Typewriter" panose="020B0509030504030204" pitchFamily="49" charset="0"/>
                <a:ea typeface="Times New Roman"/>
                <a:cs typeface="Times New Roman"/>
              </a:rPr>
              <a:t>=com</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4EAB8EE-BC00-4CA2-ACE8-A8170264FE68}" type="slidenum">
              <a:rPr lang="en-CA" smtClean="0"/>
              <a:t>20</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smtClean="0">
                <a:latin typeface="Arial"/>
              </a:rPr>
              <a:t>(More notes on the next slide)</a:t>
            </a:r>
            <a:endParaRPr lang="en-CA" sz="1000">
              <a:latin typeface="Arial"/>
            </a:endParaRPr>
          </a:p>
        </p:txBody>
      </p:sp>
    </p:spTree>
    <p:extLst>
      <p:ext uri="{BB962C8B-B14F-4D97-AF65-F5344CB8AC3E}">
        <p14:creationId xmlns:p14="http://schemas.microsoft.com/office/powerpoint/2010/main" val="2463761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1763688"/>
            <a:ext cx="6153912" cy="6912768"/>
          </a:xfrm>
        </p:spPr>
        <p:txBody>
          <a:bodyPr>
            <a:noAutofit/>
          </a:bodyPr>
          <a:lstStyle/>
          <a:p>
            <a:pPr>
              <a:lnSpc>
                <a:spcPct val="115000"/>
              </a:lnSpc>
              <a:spcAft>
                <a:spcPts val="800"/>
              </a:spcAft>
            </a:pPr>
            <a:r>
              <a:rPr lang="en-US" sz="1000" b="1" dirty="0">
                <a:latin typeface="Arial"/>
                <a:ea typeface="Times New Roman"/>
                <a:cs typeface="Segoe UI"/>
              </a:rPr>
              <a:t>Run a script to create new user accounts</a:t>
            </a:r>
            <a:endParaRPr lang="en-CA" sz="1000" b="1" dirty="0">
              <a:latin typeface="Arial"/>
              <a:ea typeface="Times New Roman"/>
              <a:cs typeface="Segoe UI"/>
            </a:endParaRPr>
          </a:p>
          <a:p>
            <a:pPr marL="342900" lvl="0" indent="-342900">
              <a:lnSpc>
                <a:spcPct val="115000"/>
              </a:lnSpc>
              <a:spcAft>
                <a:spcPts val="800"/>
              </a:spcAft>
              <a:buFont typeface="+mj-lt"/>
              <a:buAutoNum type="arabicPeriod"/>
            </a:pPr>
            <a:r>
              <a:rPr lang="en-US" sz="1000" dirty="0" smtClean="0">
                <a:solidFill>
                  <a:srgbClr val="000000"/>
                </a:solidFill>
                <a:latin typeface="Arial"/>
                <a:ea typeface="Times New Roman"/>
                <a:cs typeface="Segoe UI"/>
              </a:rPr>
              <a:t>On </a:t>
            </a:r>
            <a:r>
              <a:rPr lang="en-US" sz="1000" dirty="0">
                <a:solidFill>
                  <a:srgbClr val="000000"/>
                </a:solidFill>
                <a:latin typeface="Arial"/>
                <a:ea typeface="Times New Roman"/>
                <a:cs typeface="Segoe UI"/>
              </a:rPr>
              <a:t>the taskbar, click the </a:t>
            </a:r>
            <a:r>
              <a:rPr lang="en-US" sz="1000" b="1" dirty="0">
                <a:solidFill>
                  <a:prstClr val="black"/>
                </a:solidFill>
                <a:latin typeface="Arial"/>
                <a:ea typeface="Times New Roman"/>
                <a:cs typeface="Times New Roman"/>
              </a:rPr>
              <a:t>File Explorer</a:t>
            </a:r>
            <a:r>
              <a:rPr lang="en-US" sz="1000" dirty="0">
                <a:solidFill>
                  <a:srgbClr val="000000"/>
                </a:solidFill>
                <a:latin typeface="Arial"/>
                <a:ea typeface="Times New Roman"/>
                <a:cs typeface="Segoe UI"/>
              </a:rPr>
              <a:t> icon.</a:t>
            </a:r>
            <a:endParaRPr lang="en-CA" sz="1000" dirty="0">
              <a:solidFill>
                <a:prstClr val="black"/>
              </a:solidFill>
              <a:latin typeface="Arial"/>
              <a:ea typeface="Times New Roman"/>
              <a:cs typeface="Times New Roman"/>
            </a:endParaRPr>
          </a:p>
          <a:p>
            <a:pPr marL="342900" lvl="0" indent="-342900">
              <a:lnSpc>
                <a:spcPct val="115000"/>
              </a:lnSpc>
              <a:spcAft>
                <a:spcPts val="800"/>
              </a:spcAft>
              <a:buFont typeface="+mj-lt"/>
              <a:buAutoNum type="arabicPeriod"/>
            </a:pPr>
            <a:r>
              <a:rPr lang="en-US" sz="1000" dirty="0">
                <a:solidFill>
                  <a:srgbClr val="000000"/>
                </a:solidFill>
                <a:latin typeface="Arial"/>
                <a:ea typeface="Times New Roman"/>
                <a:cs typeface="Segoe UI"/>
              </a:rPr>
              <a:t>In File Explorer, expand drive </a:t>
            </a:r>
            <a:r>
              <a:rPr lang="en-US" sz="1000" b="1" dirty="0">
                <a:solidFill>
                  <a:prstClr val="black"/>
                </a:solidFill>
                <a:latin typeface="Arial"/>
                <a:ea typeface="Times New Roman"/>
                <a:cs typeface="Times New Roman"/>
              </a:rPr>
              <a:t>E</a:t>
            </a:r>
            <a:r>
              <a:rPr lang="en-US" sz="1000" dirty="0">
                <a:solidFill>
                  <a:srgbClr val="000000"/>
                </a:solidFill>
                <a:latin typeface="Arial"/>
                <a:ea typeface="Times New Roman"/>
                <a:cs typeface="Segoe UI"/>
              </a:rPr>
              <a:t>, expand </a:t>
            </a:r>
            <a:r>
              <a:rPr lang="en-US" sz="1000" b="1" dirty="0" err="1">
                <a:solidFill>
                  <a:prstClr val="black"/>
                </a:solidFill>
                <a:latin typeface="Arial"/>
                <a:ea typeface="Times New Roman"/>
                <a:cs typeface="Times New Roman"/>
              </a:rPr>
              <a:t>Labfiles</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Mod04</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800"/>
              </a:spcAft>
              <a:buFont typeface="+mj-lt"/>
              <a:buAutoNum type="arabicPeriod"/>
            </a:pPr>
            <a:r>
              <a:rPr lang="en-US" sz="1000" dirty="0">
                <a:solidFill>
                  <a:srgbClr val="000000"/>
                </a:solidFill>
                <a:latin typeface="Arial"/>
                <a:ea typeface="Times New Roman"/>
                <a:cs typeface="Segoe UI"/>
              </a:rPr>
              <a:t>Double‑click </a:t>
            </a:r>
            <a:r>
              <a:rPr lang="en-US" sz="1000" b="1" dirty="0">
                <a:solidFill>
                  <a:prstClr val="black"/>
                </a:solidFill>
                <a:latin typeface="Arial"/>
                <a:ea typeface="Times New Roman"/>
                <a:cs typeface="Times New Roman"/>
              </a:rPr>
              <a:t>DemoUsers.csv</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800"/>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How do you want to open this type of file (.csv)? </a:t>
            </a:r>
            <a:r>
              <a:rPr lang="en-US" sz="1000" dirty="0">
                <a:solidFill>
                  <a:prstClr val="black"/>
                </a:solidFill>
                <a:latin typeface="Arial"/>
                <a:ea typeface="Times New Roman"/>
                <a:cs typeface="Times New Roman"/>
              </a:rPr>
              <a:t>message</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Notepad</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800"/>
              </a:spcAft>
              <a:buFont typeface="+mj-lt"/>
              <a:buAutoNum type="arabicPeriod"/>
            </a:pPr>
            <a:r>
              <a:rPr lang="en-US" sz="1000" dirty="0">
                <a:solidFill>
                  <a:srgbClr val="000000"/>
                </a:solidFill>
                <a:latin typeface="Arial"/>
                <a:ea typeface="Times New Roman"/>
                <a:cs typeface="Segoe UI"/>
              </a:rPr>
              <a:t>In Notepad, review the contents of the .csv file, and then read the header row.</a:t>
            </a:r>
            <a:endParaRPr lang="en-CA" sz="1000" dirty="0">
              <a:solidFill>
                <a:prstClr val="black"/>
              </a:solidFill>
              <a:latin typeface="Arial"/>
              <a:ea typeface="Times New Roman"/>
              <a:cs typeface="Times New Roman"/>
            </a:endParaRPr>
          </a:p>
          <a:p>
            <a:pPr marL="342900" lvl="0" indent="-342900">
              <a:lnSpc>
                <a:spcPct val="115000"/>
              </a:lnSpc>
              <a:spcAft>
                <a:spcPts val="800"/>
              </a:spcAft>
              <a:buFont typeface="+mj-lt"/>
              <a:buAutoNum type="arabicPeriod"/>
            </a:pPr>
            <a:r>
              <a:rPr lang="en-US" sz="1000" dirty="0">
                <a:solidFill>
                  <a:srgbClr val="000000"/>
                </a:solidFill>
                <a:latin typeface="Arial"/>
                <a:ea typeface="Times New Roman"/>
                <a:cs typeface="Segoe UI"/>
              </a:rPr>
              <a:t>Close </a:t>
            </a:r>
            <a:r>
              <a:rPr lang="en-US" sz="1000" dirty="0">
                <a:solidFill>
                  <a:prstClr val="black"/>
                </a:solidFill>
                <a:latin typeface="Arial"/>
                <a:ea typeface="Times New Roman"/>
                <a:cs typeface="Times New Roman"/>
              </a:rPr>
              <a:t>Notepad</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800"/>
              </a:spcAft>
              <a:buFont typeface="+mj-lt"/>
              <a:buAutoNum type="arabicPeriod"/>
            </a:pPr>
            <a:r>
              <a:rPr lang="en-US" sz="1000" dirty="0">
                <a:solidFill>
                  <a:srgbClr val="000000"/>
                </a:solidFill>
                <a:latin typeface="Arial"/>
                <a:ea typeface="Times New Roman"/>
                <a:cs typeface="Segoe UI"/>
              </a:rPr>
              <a:t>In File Explorer, right‑click </a:t>
            </a:r>
            <a:r>
              <a:rPr lang="en-US" sz="1000" b="1" dirty="0">
                <a:solidFill>
                  <a:prstClr val="black"/>
                </a:solidFill>
                <a:latin typeface="Arial"/>
                <a:ea typeface="Times New Roman"/>
                <a:cs typeface="Times New Roman"/>
              </a:rPr>
              <a:t>DemoUsers.ps1</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Edit</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600"/>
              </a:spcAft>
              <a:buFont typeface="+mj-lt"/>
              <a:buAutoNum type="arabicPeriod"/>
            </a:pPr>
            <a:r>
              <a:rPr lang="en-US" sz="1000" dirty="0">
                <a:solidFill>
                  <a:srgbClr val="000000"/>
                </a:solidFill>
                <a:latin typeface="Arial"/>
                <a:ea typeface="Times New Roman"/>
                <a:cs typeface="Segoe UI"/>
              </a:rPr>
              <a:t>In Windows PowerShell Integrated Scripting Environment (ISE), review the contents of the script.</a:t>
            </a:r>
            <a:endParaRPr lang="en-CA" sz="1000" dirty="0">
              <a:solidFill>
                <a:prstClr val="black"/>
              </a:solidFill>
              <a:latin typeface="Arial"/>
              <a:ea typeface="Times New Roman"/>
              <a:cs typeface="Times New Roman"/>
            </a:endParaRPr>
          </a:p>
          <a:p>
            <a:pPr marL="342000" lvl="0">
              <a:lnSpc>
                <a:spcPct val="115000"/>
              </a:lnSpc>
              <a:spcAft>
                <a:spcPts val="600"/>
              </a:spcAft>
            </a:pPr>
            <a:r>
              <a:rPr lang="en-US" sz="1000" dirty="0">
                <a:solidFill>
                  <a:srgbClr val="000000"/>
                </a:solidFill>
                <a:latin typeface="Arial"/>
                <a:ea typeface="Times New Roman"/>
                <a:cs typeface="Segoe UI"/>
              </a:rPr>
              <a:t>Note that the script:</a:t>
            </a:r>
            <a:endParaRPr lang="en-CA" sz="1000" dirty="0">
              <a:solidFill>
                <a:prstClr val="black"/>
              </a:solidFill>
              <a:latin typeface="Arial"/>
              <a:ea typeface="Times New Roman"/>
              <a:cs typeface="Times New Roman"/>
            </a:endParaRPr>
          </a:p>
          <a:p>
            <a:pPr marL="648000" lvl="1" indent="-285750">
              <a:lnSpc>
                <a:spcPct val="115000"/>
              </a:lnSpc>
              <a:spcAft>
                <a:spcPts val="600"/>
              </a:spcAft>
              <a:buFont typeface="Symbol"/>
              <a:buChar char=""/>
            </a:pPr>
            <a:r>
              <a:rPr lang="en-US" sz="1000" dirty="0">
                <a:solidFill>
                  <a:srgbClr val="000000"/>
                </a:solidFill>
                <a:latin typeface="Arial"/>
                <a:ea typeface="Times New Roman"/>
                <a:cs typeface="Segoe UI"/>
              </a:rPr>
              <a:t>Refers to the location of the .csv file.</a:t>
            </a:r>
            <a:endParaRPr lang="en-CA" sz="1000" dirty="0">
              <a:solidFill>
                <a:prstClr val="black"/>
              </a:solidFill>
              <a:latin typeface="Arial"/>
              <a:ea typeface="Times New Roman"/>
              <a:cs typeface="Times New Roman"/>
            </a:endParaRPr>
          </a:p>
          <a:p>
            <a:pPr marL="648000" lvl="1" indent="-285750">
              <a:lnSpc>
                <a:spcPct val="115000"/>
              </a:lnSpc>
              <a:spcAft>
                <a:spcPts val="600"/>
              </a:spcAft>
              <a:buFont typeface="Symbol"/>
              <a:buChar char=""/>
            </a:pPr>
            <a:r>
              <a:rPr lang="en-US" sz="1000" dirty="0">
                <a:solidFill>
                  <a:srgbClr val="000000"/>
                </a:solidFill>
                <a:latin typeface="Arial"/>
                <a:ea typeface="Times New Roman"/>
                <a:cs typeface="Segoe UI"/>
              </a:rPr>
              <a:t>Uses a </a:t>
            </a:r>
            <a:r>
              <a:rPr lang="en-US" sz="1000" b="1" dirty="0" err="1">
                <a:solidFill>
                  <a:prstClr val="black"/>
                </a:solidFill>
                <a:latin typeface="Arial"/>
                <a:ea typeface="Times New Roman"/>
                <a:cs typeface="Times New Roman"/>
              </a:rPr>
              <a:t>foreach</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Segoe UI"/>
              </a:rPr>
              <a:t>loop to process the .csv file contents.</a:t>
            </a:r>
            <a:endParaRPr lang="en-CA" sz="1000" dirty="0">
              <a:solidFill>
                <a:prstClr val="black"/>
              </a:solidFill>
              <a:latin typeface="Arial"/>
              <a:ea typeface="Times New Roman"/>
              <a:cs typeface="Times New Roman"/>
            </a:endParaRPr>
          </a:p>
          <a:p>
            <a:pPr marL="648000" lvl="1" indent="-285750">
              <a:lnSpc>
                <a:spcPct val="115000"/>
              </a:lnSpc>
              <a:spcAft>
                <a:spcPts val="800"/>
              </a:spcAft>
              <a:buFont typeface="Symbol"/>
              <a:buChar char=""/>
            </a:pPr>
            <a:r>
              <a:rPr lang="en-US" sz="1000" dirty="0">
                <a:solidFill>
                  <a:srgbClr val="000000"/>
                </a:solidFill>
                <a:latin typeface="Arial"/>
                <a:ea typeface="Times New Roman"/>
                <a:cs typeface="Segoe UI"/>
              </a:rPr>
              <a:t>Refers to the columns defined by the header in the .csv file.</a:t>
            </a:r>
            <a:endParaRPr lang="en-CA" sz="1000" dirty="0">
              <a:solidFill>
                <a:prstClr val="black"/>
              </a:solidFill>
              <a:latin typeface="Arial"/>
              <a:ea typeface="Times New Roman"/>
              <a:cs typeface="Times New Roman"/>
            </a:endParaRPr>
          </a:p>
          <a:p>
            <a:pPr marL="342900" lvl="0" indent="-342900">
              <a:lnSpc>
                <a:spcPct val="115000"/>
              </a:lnSpc>
              <a:spcAft>
                <a:spcPts val="800"/>
              </a:spcAft>
              <a:buFont typeface="+mj-lt"/>
              <a:buAutoNum type="arabicPeriod" startAt="9"/>
            </a:pPr>
            <a:r>
              <a:rPr lang="en-US" sz="1000" dirty="0">
                <a:solidFill>
                  <a:srgbClr val="000000"/>
                </a:solidFill>
                <a:latin typeface="Arial"/>
                <a:ea typeface="Times New Roman"/>
                <a:cs typeface="Segoe UI"/>
              </a:rPr>
              <a:t>Close </a:t>
            </a:r>
            <a:r>
              <a:rPr lang="en-US" sz="1000" dirty="0">
                <a:solidFill>
                  <a:prstClr val="black"/>
                </a:solidFill>
                <a:latin typeface="Arial"/>
                <a:ea typeface="Times New Roman"/>
                <a:cs typeface="Times New Roman"/>
              </a:rPr>
              <a:t>Windows PowerShell ISE</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800"/>
              </a:spcAft>
              <a:buFont typeface="+mj-lt"/>
              <a:buAutoNum type="arabicPeriod" startAt="9"/>
            </a:pPr>
            <a:r>
              <a:rPr lang="en-US" sz="1000" dirty="0">
                <a:solidFill>
                  <a:srgbClr val="000000"/>
                </a:solidFill>
                <a:latin typeface="Arial"/>
                <a:ea typeface="Times New Roman"/>
                <a:cs typeface="Segoe UI"/>
              </a:rPr>
              <a:t>At the Windows PowerShell prompt, type </a:t>
            </a:r>
            <a:r>
              <a:rPr lang="en-US" sz="1000" b="1" dirty="0">
                <a:solidFill>
                  <a:prstClr val="black"/>
                </a:solidFill>
                <a:latin typeface="Arial"/>
                <a:ea typeface="Times New Roman"/>
                <a:cs typeface="Times New Roman"/>
              </a:rPr>
              <a:t>cd E:\Labfiles\Mod04</a:t>
            </a:r>
            <a:r>
              <a:rPr lang="en-US" sz="1000" dirty="0">
                <a:solidFill>
                  <a:srgbClr val="000000"/>
                </a:solidFill>
                <a:latin typeface="Arial"/>
                <a:ea typeface="Times New Roman"/>
                <a:cs typeface="Segoe UI"/>
              </a:rPr>
              <a:t>,</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Segoe UI"/>
              </a:rPr>
              <a:t>and then press Enter.</a:t>
            </a:r>
            <a:endParaRPr lang="en-CA" sz="1000" dirty="0">
              <a:solidFill>
                <a:prstClr val="black"/>
              </a:solidFill>
              <a:latin typeface="Arial"/>
              <a:ea typeface="Times New Roman"/>
              <a:cs typeface="Times New Roman"/>
            </a:endParaRPr>
          </a:p>
          <a:p>
            <a:pPr marL="342900" lvl="0" indent="-342900">
              <a:lnSpc>
                <a:spcPct val="115000"/>
              </a:lnSpc>
              <a:spcAft>
                <a:spcPts val="800"/>
              </a:spcAft>
              <a:buFont typeface="+mj-lt"/>
              <a:buAutoNum type="arabicPeriod" startAt="9"/>
            </a:pPr>
            <a:r>
              <a:rPr lang="en-US" sz="1000" dirty="0">
                <a:solidFill>
                  <a:srgbClr val="000000"/>
                </a:solidFill>
                <a:latin typeface="Arial"/>
                <a:ea typeface="Times New Roman"/>
                <a:cs typeface="Segoe UI"/>
              </a:rPr>
              <a:t>Type </a:t>
            </a:r>
            <a:r>
              <a:rPr lang="en-US" sz="1000" b="1" dirty="0">
                <a:solidFill>
                  <a:prstClr val="black"/>
                </a:solidFill>
                <a:latin typeface="Arial"/>
                <a:ea typeface="Times New Roman"/>
                <a:cs typeface="Times New Roman"/>
              </a:rPr>
              <a:t>.\DemoUsers.ps1</a:t>
            </a:r>
            <a:r>
              <a:rPr lang="en-US" sz="1000" dirty="0">
                <a:solidFill>
                  <a:srgbClr val="000000"/>
                </a:solidFill>
                <a:latin typeface="Arial"/>
                <a:ea typeface="Times New Roman"/>
                <a:cs typeface="Segoe UI"/>
              </a:rPr>
              <a:t>, and then press Enter.</a:t>
            </a:r>
            <a:endParaRPr lang="en-CA" sz="1000" dirty="0">
              <a:solidFill>
                <a:prstClr val="black"/>
              </a:solidFill>
              <a:latin typeface="Arial"/>
              <a:ea typeface="Times New Roman"/>
              <a:cs typeface="Times New Roman"/>
            </a:endParaRPr>
          </a:p>
          <a:p>
            <a:pPr marL="342900" lvl="0" indent="-342900">
              <a:lnSpc>
                <a:spcPct val="115000"/>
              </a:lnSpc>
              <a:spcAft>
                <a:spcPts val="800"/>
              </a:spcAft>
              <a:buFont typeface="+mj-lt"/>
              <a:buAutoNum type="arabicPeriod" startAt="9"/>
            </a:pPr>
            <a:r>
              <a:rPr lang="en-US" sz="1000" dirty="0">
                <a:solidFill>
                  <a:srgbClr val="000000"/>
                </a:solidFill>
                <a:latin typeface="Arial"/>
                <a:ea typeface="Times New Roman"/>
                <a:cs typeface="Segoe UI"/>
              </a:rPr>
              <a:t>Close </a:t>
            </a:r>
            <a:r>
              <a:rPr lang="en-US" sz="1000" dirty="0">
                <a:solidFill>
                  <a:prstClr val="black"/>
                </a:solidFill>
                <a:latin typeface="Arial"/>
                <a:ea typeface="Times New Roman"/>
                <a:cs typeface="Times New Roman"/>
              </a:rPr>
              <a:t>Windows PowerShell</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lvl="0">
              <a:lnSpc>
                <a:spcPts val="1300"/>
              </a:lnSpc>
              <a:spcBef>
                <a:spcPts val="900"/>
              </a:spcBef>
              <a:spcAft>
                <a:spcPts val="800"/>
              </a:spcAft>
            </a:pPr>
            <a:r>
              <a:rPr lang="en-US" sz="1000" b="1" dirty="0">
                <a:solidFill>
                  <a:prstClr val="black"/>
                </a:solidFill>
                <a:latin typeface="Arial"/>
                <a:ea typeface="Times New Roman"/>
                <a:cs typeface="Segoe UI"/>
              </a:rPr>
              <a:t>Verify that new user accounts were created</a:t>
            </a:r>
            <a:endParaRPr lang="en-CA" sz="1000" b="1" dirty="0">
              <a:solidFill>
                <a:prstClr val="black"/>
              </a:solidFill>
              <a:latin typeface="Arial"/>
              <a:ea typeface="Times New Roman"/>
              <a:cs typeface="Segoe UI"/>
            </a:endParaRPr>
          </a:p>
          <a:p>
            <a:pPr marL="342900" lvl="0" indent="-342900">
              <a:lnSpc>
                <a:spcPct val="115000"/>
              </a:lnSpc>
              <a:spcAft>
                <a:spcPts val="600"/>
              </a:spcAft>
              <a:buFont typeface="+mj-lt"/>
              <a:buAutoNum type="arabicPeriod"/>
            </a:pPr>
            <a:r>
              <a:rPr lang="en-US" sz="1000" dirty="0">
                <a:solidFill>
                  <a:prstClr val="black"/>
                </a:solidFill>
                <a:latin typeface="Arial"/>
                <a:ea typeface="Times New Roman"/>
                <a:cs typeface="Times New Roman"/>
              </a:rPr>
              <a:t>In Server Manager, click </a:t>
            </a:r>
            <a:r>
              <a:rPr lang="en-US" sz="1000" b="1" dirty="0">
                <a:solidFill>
                  <a:prstClr val="black"/>
                </a:solidFill>
                <a:latin typeface="Arial"/>
                <a:ea typeface="Times New Roman"/>
                <a:cs typeface="Times New Roman"/>
              </a:rPr>
              <a:t>Tools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Active Directory Administrative Center</a:t>
            </a:r>
            <a:r>
              <a:rPr lang="en-US" sz="1000" dirty="0">
                <a:solidFill>
                  <a:prstClr val="black"/>
                </a:solidFill>
                <a:latin typeface="Arial"/>
                <a:ea typeface="Times New Roman"/>
                <a:cs typeface="Times New Roman"/>
              </a:rPr>
              <a:t>.</a:t>
            </a:r>
            <a:endParaRPr lang="en-CA" sz="1000" dirty="0">
              <a:solidFill>
                <a:prstClr val="black"/>
              </a:solidFill>
              <a:latin typeface="Arial"/>
              <a:ea typeface="Times New Roman"/>
              <a:cs typeface="Times New Roman"/>
            </a:endParaRPr>
          </a:p>
          <a:p>
            <a:pPr marL="342900" lvl="0" indent="-342900">
              <a:lnSpc>
                <a:spcPct val="115000"/>
              </a:lnSpc>
              <a:spcAft>
                <a:spcPts val="600"/>
              </a:spcAft>
              <a:buFont typeface="+mj-lt"/>
              <a:buAutoNum type="arabicPeriod"/>
            </a:pPr>
            <a:r>
              <a:rPr lang="en-US" sz="1000" dirty="0">
                <a:solidFill>
                  <a:prstClr val="black"/>
                </a:solidFill>
                <a:latin typeface="Arial"/>
                <a:ea typeface="Times New Roman"/>
                <a:cs typeface="Times New Roman"/>
              </a:rPr>
              <a:t>In the Active Directory Administrative Center, in the navigation pane, go to </a:t>
            </a:r>
            <a:r>
              <a:rPr lang="en-US" sz="1000" b="1" dirty="0" err="1">
                <a:solidFill>
                  <a:prstClr val="black"/>
                </a:solidFill>
                <a:latin typeface="Arial"/>
                <a:ea typeface="Times New Roman"/>
                <a:cs typeface="Times New Roman"/>
              </a:rPr>
              <a:t>Adatum</a:t>
            </a:r>
            <a:r>
              <a:rPr lang="en-US" sz="1000" b="1" dirty="0">
                <a:solidFill>
                  <a:prstClr val="black"/>
                </a:solidFill>
                <a:latin typeface="Arial"/>
                <a:ea typeface="Times New Roman"/>
                <a:cs typeface="Times New Roman"/>
              </a:rPr>
              <a:t> (local)&gt;</a:t>
            </a:r>
            <a:r>
              <a:rPr lang="en-US" sz="1000" b="1" dirty="0" err="1">
                <a:solidFill>
                  <a:prstClr val="black"/>
                </a:solidFill>
                <a:latin typeface="Arial"/>
                <a:ea typeface="Times New Roman"/>
                <a:cs typeface="Times New Roman"/>
              </a:rPr>
              <a:t>LondonBranch</a:t>
            </a:r>
            <a:r>
              <a:rPr lang="en-US" sz="1000" dirty="0">
                <a:solidFill>
                  <a:prstClr val="black"/>
                </a:solidFill>
                <a:latin typeface="Arial"/>
                <a:ea typeface="Times New Roman"/>
                <a:cs typeface="Times New Roman"/>
              </a:rPr>
              <a:t>.</a:t>
            </a:r>
            <a:endParaRPr lang="en-CA" sz="1000" dirty="0">
              <a:solidFill>
                <a:prstClr val="black"/>
              </a:solidFill>
              <a:latin typeface="Arial"/>
              <a:ea typeface="Times New Roman"/>
              <a:cs typeface="Times New Roman"/>
            </a:endParaRPr>
          </a:p>
          <a:p>
            <a:pPr marL="342900" lvl="0" indent="-342900">
              <a:lnSpc>
                <a:spcPct val="115000"/>
              </a:lnSpc>
              <a:spcAft>
                <a:spcPts val="600"/>
              </a:spcAft>
              <a:buFont typeface="+mj-lt"/>
              <a:buAutoNum type="arabicPeriod"/>
            </a:pPr>
            <a:r>
              <a:rPr lang="en-US" sz="1000" dirty="0">
                <a:solidFill>
                  <a:prstClr val="black"/>
                </a:solidFill>
                <a:latin typeface="Arial"/>
                <a:ea typeface="Times New Roman"/>
                <a:cs typeface="Times New Roman"/>
              </a:rPr>
              <a:t>Verify that the user accounts were created</a:t>
            </a:r>
            <a:r>
              <a:rPr lang="en-US" sz="1000" dirty="0" smtClean="0">
                <a:solidFill>
                  <a:prstClr val="black"/>
                </a:solidFill>
                <a:latin typeface="Arial"/>
                <a:ea typeface="Times New Roman"/>
                <a:cs typeface="Times New Roman"/>
              </a:rPr>
              <a:t>.</a:t>
            </a:r>
          </a:p>
          <a:p>
            <a:pPr marL="342000" lvl="0">
              <a:lnSpc>
                <a:spcPct val="115000"/>
              </a:lnSpc>
              <a:spcAft>
                <a:spcPts val="600"/>
              </a:spcAft>
            </a:pPr>
            <a:r>
              <a:rPr lang="en-US" sz="1000" dirty="0">
                <a:solidFill>
                  <a:prstClr val="black"/>
                </a:solidFill>
                <a:latin typeface="Arial"/>
                <a:ea typeface="Times New Roman"/>
                <a:cs typeface="Times New Roman"/>
              </a:rPr>
              <a:t>Note that the accounts are disabled, because no password was set during creation.</a:t>
            </a:r>
            <a:endParaRPr lang="en-CA" sz="1000" dirty="0">
              <a:solidFill>
                <a:prstClr val="black"/>
              </a:solidFill>
              <a:latin typeface="Arial"/>
              <a:ea typeface="Times New Roman"/>
              <a:cs typeface="Times New Roman"/>
            </a:endParaRPr>
          </a:p>
          <a:p>
            <a:pPr marL="342900" lvl="0" indent="-342900">
              <a:lnSpc>
                <a:spcPct val="115000"/>
              </a:lnSpc>
              <a:spcAft>
                <a:spcPts val="1200"/>
              </a:spcAft>
              <a:buFont typeface="+mj-lt"/>
              <a:buAutoNum type="arabicPeriod" startAt="4"/>
            </a:pPr>
            <a:r>
              <a:rPr lang="en-US" sz="1000" dirty="0">
                <a:solidFill>
                  <a:prstClr val="black"/>
                </a:solidFill>
                <a:latin typeface="Arial"/>
                <a:ea typeface="Times New Roman"/>
                <a:cs typeface="Times New Roman"/>
              </a:rPr>
              <a:t>Close the Active Directory Administrative Center</a:t>
            </a:r>
            <a:r>
              <a:rPr lang="en-US" sz="1000" dirty="0" smtClean="0">
                <a:solidFill>
                  <a:prstClr val="black"/>
                </a:solidFill>
                <a:latin typeface="Arial"/>
                <a:ea typeface="Times New Roman"/>
                <a:cs typeface="Times New Roman"/>
              </a:rPr>
              <a:t>.</a:t>
            </a:r>
          </a:p>
          <a:p>
            <a:pPr>
              <a:lnSpc>
                <a:spcPct val="115000"/>
              </a:lnSpc>
              <a:spcAft>
                <a:spcPts val="995"/>
              </a:spcAft>
            </a:pPr>
            <a:r>
              <a:rPr lang="en-CA" sz="1000" dirty="0">
                <a:latin typeface="Arial"/>
                <a:ea typeface="Calibri"/>
                <a:cs typeface="Times New Roman"/>
              </a:rPr>
              <a:t>After you complete the demonstration, revert the virtual machine.</a:t>
            </a:r>
          </a:p>
          <a:p>
            <a:pPr marL="342900" lvl="0" indent="-342900">
              <a:lnSpc>
                <a:spcPct val="115000"/>
              </a:lnSpc>
              <a:spcAft>
                <a:spcPts val="995"/>
              </a:spcAft>
              <a:buFont typeface="+mj-lt"/>
              <a:buAutoNum type="arabicPeriod"/>
            </a:pPr>
            <a:endParaRPr lang="en-CA" sz="1000" dirty="0"/>
          </a:p>
          <a:p>
            <a:pPr marL="342900" lvl="0" indent="-342900">
              <a:lnSpc>
                <a:spcPct val="115000"/>
              </a:lnSpc>
              <a:spcAft>
                <a:spcPts val="995"/>
              </a:spcAft>
              <a:buFont typeface="+mj-lt"/>
              <a:buAutoNum type="arabicPeriod"/>
            </a:pPr>
            <a:endParaRPr lang="en-CA"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4EAB8EE-BC00-4CA2-ACE8-A8170264FE68}" type="slidenum">
              <a:rPr lang="en-CA" smtClean="0"/>
              <a:t>21</a:t>
            </a:fld>
            <a:endParaRPr lang="en-CA"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3310217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Times New Roman"/>
                <a:cs typeface="Segoe UI"/>
              </a:rPr>
              <a:t>Before the students begin the lab, read the lab scenario and display the next slide. Before each exercise, read the scenario associated with the exercise to the class. The scenarios give context to the lab and exercises, and help to facilitate the discussion at the end of the lab. Remind students to complete the discussion questions after the last lab exercise.</a:t>
            </a:r>
            <a:endParaRPr lang="en-CA" sz="1000" dirty="0">
              <a:latin typeface="Arial"/>
              <a:ea typeface="Calibri"/>
              <a:cs typeface="Times New Roman"/>
            </a:endParaRPr>
          </a:p>
          <a:p>
            <a:pPr>
              <a:lnSpc>
                <a:spcPct val="115000"/>
              </a:lnSpc>
              <a:spcAft>
                <a:spcPts val="1000"/>
              </a:spcAft>
            </a:pPr>
            <a:r>
              <a:rPr lang="en-CA" sz="1000" b="1" dirty="0">
                <a:solidFill>
                  <a:srgbClr val="000000"/>
                </a:solidFill>
                <a:latin typeface="Arial"/>
                <a:ea typeface="Calibri"/>
                <a:cs typeface="Segoe UI"/>
              </a:rPr>
              <a:t>Exercise 1: Creating User Accounts and Groups by Using Windows PowerShell</a:t>
            </a:r>
            <a:endParaRPr lang="en-CA" sz="1000" b="1" dirty="0">
              <a:latin typeface="Arial"/>
              <a:ea typeface="Calibri"/>
              <a:cs typeface="Times New Roman"/>
            </a:endParaRPr>
          </a:p>
          <a:p>
            <a:pPr>
              <a:lnSpc>
                <a:spcPct val="115000"/>
              </a:lnSpc>
              <a:spcAft>
                <a:spcPts val="1000"/>
              </a:spcAft>
            </a:pPr>
            <a:r>
              <a:rPr lang="en-CA" sz="1000" dirty="0">
                <a:latin typeface="Arial"/>
                <a:ea typeface="Calibri"/>
                <a:cs typeface="Segoe UI"/>
              </a:rPr>
              <a:t>A. Datum Corporation has a number of scripts that it has previously to create user accounts by using command‑line tools. However, an enterprise-wide mandate specifies that all future scripting will be done by using Windows PowerShell. As the first step in creating scripts, you need to identify the syntax required to manage AD DS objects in Windows PowerShell.</a:t>
            </a:r>
            <a:endParaRPr lang="en-CA" sz="1000" dirty="0">
              <a:latin typeface="Arial"/>
              <a:ea typeface="Calibri"/>
              <a:cs typeface="Times New Roman"/>
            </a:endParaRPr>
          </a:p>
          <a:p>
            <a:pPr>
              <a:lnSpc>
                <a:spcPct val="115000"/>
              </a:lnSpc>
              <a:spcAft>
                <a:spcPts val="1000"/>
              </a:spcAft>
            </a:pPr>
            <a:r>
              <a:rPr lang="en-CA" sz="1000" b="1" dirty="0">
                <a:solidFill>
                  <a:srgbClr val="000000"/>
                </a:solidFill>
                <a:latin typeface="Arial"/>
                <a:ea typeface="Calibri"/>
                <a:cs typeface="Segoe UI"/>
              </a:rPr>
              <a:t>Exercise 2: Using Windows PowerShell to Create User Accounts in Bulk</a:t>
            </a:r>
            <a:endParaRPr lang="en-CA" sz="1000" b="1" dirty="0">
              <a:latin typeface="Arial"/>
              <a:ea typeface="Calibri"/>
              <a:cs typeface="Times New Roman"/>
            </a:endParaRPr>
          </a:p>
          <a:p>
            <a:pPr>
              <a:lnSpc>
                <a:spcPct val="115000"/>
              </a:lnSpc>
              <a:spcAft>
                <a:spcPts val="1000"/>
              </a:spcAft>
            </a:pPr>
            <a:r>
              <a:rPr lang="en-CA" sz="1000" dirty="0">
                <a:latin typeface="Arial"/>
                <a:ea typeface="Calibri"/>
                <a:cs typeface="Times New Roman"/>
              </a:rPr>
              <a:t>You have a .csv file that contains a large list of new users for the branch office. It is inefficient to create these users individually with graphical tools, so you will use a Windows PowerShell script instead. A colleague that has experience with scripting has given you a script that she created. You need to modify the script to match the format of your .csv file.</a:t>
            </a:r>
          </a:p>
          <a:p>
            <a:pPr>
              <a:lnSpc>
                <a:spcPct val="115000"/>
              </a:lnSpc>
              <a:spcAft>
                <a:spcPts val="1000"/>
              </a:spcAft>
            </a:pPr>
            <a:r>
              <a:rPr lang="en-CA" sz="1000" b="1" dirty="0">
                <a:solidFill>
                  <a:srgbClr val="000000"/>
                </a:solidFill>
                <a:latin typeface="Arial"/>
                <a:ea typeface="Calibri"/>
                <a:cs typeface="Segoe UI"/>
              </a:rPr>
              <a:t>Exercise 3: Using Windows PowerShell to Modify User Accounts in Bulk</a:t>
            </a:r>
            <a:endParaRPr lang="en-CA" sz="1000" b="1" dirty="0">
              <a:latin typeface="Arial"/>
              <a:ea typeface="Calibri"/>
              <a:cs typeface="Times New Roman"/>
            </a:endParaRPr>
          </a:p>
          <a:p>
            <a:pPr>
              <a:lnSpc>
                <a:spcPct val="115000"/>
              </a:lnSpc>
              <a:spcAft>
                <a:spcPts val="1000"/>
              </a:spcAft>
            </a:pPr>
            <a:r>
              <a:rPr lang="en-CA" sz="1000" dirty="0">
                <a:latin typeface="Arial"/>
                <a:ea typeface="Calibri"/>
                <a:cs typeface="Segoe UI"/>
              </a:rPr>
              <a:t>You have received a request to update all user accounts in the new branch office OU with the correct address of the new building. Additionally, you have been asked to ensure that all of the new user accounts in the branch office are configured to force users to change their passwords the next time they sign in.</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4EAB8EE-BC00-4CA2-ACE8-A8170264FE68}" type="slidenum">
              <a:rPr lang="en-CA" smtClean="0"/>
              <a:t>22</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1831439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CA"/>
          </a:p>
        </p:txBody>
      </p:sp>
      <p:sp>
        <p:nvSpPr>
          <p:cNvPr id="4" name="Slide Number Placeholder 3"/>
          <p:cNvSpPr>
            <a:spLocks noGrp="1"/>
          </p:cNvSpPr>
          <p:nvPr>
            <p:ph type="sldNum" sz="quarter" idx="10"/>
          </p:nvPr>
        </p:nvSpPr>
        <p:spPr/>
        <p:txBody>
          <a:bodyPr/>
          <a:lstStyle/>
          <a:p>
            <a:fld id="{A4EAB8EE-BC00-4CA2-ACE8-A8170264FE68}" type="slidenum">
              <a:rPr lang="en-CA" smtClean="0"/>
              <a:t>23</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1129840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a:latin typeface="Arial" panose="020B0604020202020204" pitchFamily="34" charset="0"/>
                <a:cs typeface="Arial" panose="020B0604020202020204" pitchFamily="34" charset="0"/>
              </a:rPr>
              <a:t>Lab </a:t>
            </a:r>
            <a:r>
              <a:rPr lang="en-CA" sz="1000" b="1" dirty="0">
                <a:latin typeface="Arial" panose="020B0604020202020204" pitchFamily="34" charset="0"/>
                <a:ea typeface="Calibri"/>
                <a:cs typeface="Arial" panose="020B0604020202020204" pitchFamily="34" charset="0"/>
              </a:rPr>
              <a:t>Review</a:t>
            </a:r>
            <a:r>
              <a:rPr lang="en-CA" sz="1000" b="1" dirty="0">
                <a:latin typeface="Arial" panose="020B0604020202020204" pitchFamily="34" charset="0"/>
                <a:cs typeface="Arial" panose="020B0604020202020204" pitchFamily="34" charset="0"/>
              </a:rPr>
              <a:t> </a:t>
            </a:r>
            <a:r>
              <a:rPr lang="en-CA" sz="1000" b="1" dirty="0" smtClean="0">
                <a:latin typeface="Arial" panose="020B0604020202020204" pitchFamily="34" charset="0"/>
                <a:cs typeface="Arial" panose="020B0604020202020204" pitchFamily="34" charset="0"/>
              </a:rPr>
              <a:t>Questions</a:t>
            </a:r>
          </a:p>
          <a:p>
            <a:pPr>
              <a:lnSpc>
                <a:spcPct val="115000"/>
              </a:lnSpc>
              <a:spcAft>
                <a:spcPts val="1000"/>
              </a:spcAft>
            </a:pPr>
            <a:r>
              <a:rPr lang="en-CA" sz="1000" b="1" dirty="0" smtClean="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By default, are new user accounts enabled or disabled when you create them by using the </a:t>
            </a:r>
            <a:r>
              <a:rPr lang="en-CA" sz="1000" b="1" dirty="0">
                <a:latin typeface="Arial"/>
                <a:ea typeface="Calibri"/>
                <a:cs typeface="Times New Roman"/>
              </a:rPr>
              <a:t>New-</a:t>
            </a:r>
            <a:r>
              <a:rPr lang="en-CA" sz="1000" b="1" dirty="0" err="1">
                <a:latin typeface="Arial"/>
                <a:ea typeface="Calibri"/>
                <a:cs typeface="Times New Roman"/>
              </a:rPr>
              <a:t>ADUser</a:t>
            </a:r>
            <a:r>
              <a:rPr lang="en-CA" sz="1000" dirty="0">
                <a:latin typeface="Arial"/>
                <a:ea typeface="Calibri"/>
                <a:cs typeface="Times New Roman"/>
              </a:rPr>
              <a:t> cmdlet?</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By default, new user accounts are disabled when you create them by using the </a:t>
            </a:r>
            <a:r>
              <a:rPr lang="en-CA" sz="1000" b="1" dirty="0">
                <a:latin typeface="Arial"/>
                <a:ea typeface="Calibri"/>
                <a:cs typeface="Times New Roman"/>
              </a:rPr>
              <a:t>New-</a:t>
            </a:r>
            <a:r>
              <a:rPr lang="en-CA" sz="1000" b="1" dirty="0" err="1">
                <a:latin typeface="Arial"/>
                <a:ea typeface="Calibri"/>
                <a:cs typeface="Times New Roman"/>
              </a:rPr>
              <a:t>ADUser</a:t>
            </a:r>
            <a:r>
              <a:rPr lang="en-CA" sz="1000" dirty="0">
                <a:latin typeface="Arial"/>
                <a:ea typeface="Calibri"/>
                <a:cs typeface="Times New Roman"/>
              </a:rPr>
              <a:t> cmdlet.</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What file extension do Windows PowerShell scripts use?</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Windows PowerShell scripts use the .ps1 file extension.</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4EAB8EE-BC00-4CA2-ACE8-A8170264FE68}" type="slidenum">
              <a:rPr lang="en-CA" smtClean="0"/>
              <a:t>24</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3139879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32656" y="2288480"/>
            <a:ext cx="6153912" cy="6315968"/>
          </a:xfrm>
        </p:spPr>
        <p:txBody>
          <a:bodyPr>
            <a:noAutofit/>
          </a:bodyPr>
          <a:lstStyle/>
          <a:p>
            <a:pPr lvl="0">
              <a:lnSpc>
                <a:spcPct val="115000"/>
              </a:lnSpc>
              <a:spcAft>
                <a:spcPts val="800"/>
              </a:spcAft>
            </a:pPr>
            <a:r>
              <a:rPr lang="en-CA" sz="1000" b="1" dirty="0" smtClean="0">
                <a:solidFill>
                  <a:prstClr val="black"/>
                </a:solidFill>
                <a:latin typeface="Arial"/>
                <a:ea typeface="Calibri"/>
                <a:cs typeface="Times New Roman"/>
              </a:rPr>
              <a:t>Module Review </a:t>
            </a:r>
            <a:r>
              <a:rPr lang="en-CA" sz="1000" b="1" dirty="0">
                <a:solidFill>
                  <a:prstClr val="black"/>
                </a:solidFill>
                <a:latin typeface="Arial"/>
                <a:ea typeface="Calibri"/>
                <a:cs typeface="Times New Roman"/>
              </a:rPr>
              <a:t>Questions</a:t>
            </a:r>
            <a:endParaRPr lang="en-CA" sz="1000" dirty="0">
              <a:solidFill>
                <a:prstClr val="black"/>
              </a:solidFill>
              <a:latin typeface="Arial"/>
              <a:ea typeface="Calibri"/>
              <a:cs typeface="Times New Roman"/>
            </a:endParaRPr>
          </a:p>
          <a:p>
            <a:pPr lvl="0">
              <a:lnSpc>
                <a:spcPct val="115000"/>
              </a:lnSpc>
              <a:spcAft>
                <a:spcPts val="1000"/>
              </a:spcAft>
            </a:pPr>
            <a:r>
              <a:rPr lang="en-CA" sz="1000" dirty="0">
                <a:solidFill>
                  <a:prstClr val="black"/>
                </a:solidFill>
                <a:latin typeface="Arial"/>
                <a:ea typeface="Calibri"/>
                <a:cs typeface="Segoe UI"/>
              </a:rPr>
              <a:t>Point students to the appropriate section in the course, so that they are able to answer the questions that this section presents </a:t>
            </a:r>
            <a:endParaRPr lang="en-CA" sz="1000" dirty="0" smtClean="0">
              <a:solidFill>
                <a:prstClr val="black"/>
              </a:solidFill>
              <a:latin typeface="Arial"/>
              <a:ea typeface="Calibri"/>
              <a:cs typeface="Segoe UI"/>
            </a:endParaRPr>
          </a:p>
          <a:p>
            <a:pPr lvl="0">
              <a:lnSpc>
                <a:spcPct val="115000"/>
              </a:lnSpc>
              <a:spcAft>
                <a:spcPts val="800"/>
              </a:spcAft>
            </a:pPr>
            <a:r>
              <a:rPr lang="en-CA" sz="1000" b="1" dirty="0" smtClean="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A colleague is creating a Windows PowerShell script that creates user accounts from data in a .csv file. However, his script is experiencing errors when attempting to set a default password. Why might this be happening?</a:t>
            </a:r>
            <a:endParaRPr lang="en-CA" sz="1000" dirty="0">
              <a:latin typeface="Arial"/>
              <a:ea typeface="Calibri"/>
              <a:cs typeface="Times New Roman"/>
            </a:endParaRPr>
          </a:p>
          <a:p>
            <a:pPr>
              <a:lnSpc>
                <a:spcPct val="115000"/>
              </a:lnSpc>
              <a:spcAft>
                <a:spcPts val="8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 most common source of errors received when setting passwords during user account creation is the format of the variable containing the password. The variable containing a user password must be a secure string. After importing default passwords from the .csv file, your colleague must convert the value to a secure string so that it is encrypted in memory.</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Another common problem is trying to use passwords that do not meet complexity requirements. If you try to create a user account with the </a:t>
            </a:r>
            <a:r>
              <a:rPr lang="en-CA" sz="1000" b="1" dirty="0">
                <a:latin typeface="Arial"/>
                <a:ea typeface="Calibri"/>
                <a:cs typeface="Times New Roman"/>
              </a:rPr>
              <a:t>New‑</a:t>
            </a:r>
            <a:r>
              <a:rPr lang="en-CA" sz="1000" b="1" dirty="0" err="1">
                <a:latin typeface="Arial"/>
                <a:ea typeface="Calibri"/>
                <a:cs typeface="Times New Roman"/>
              </a:rPr>
              <a:t>ADUser</a:t>
            </a:r>
            <a:r>
              <a:rPr lang="en-CA" sz="1000" dirty="0">
                <a:latin typeface="Arial"/>
                <a:ea typeface="Calibri"/>
                <a:cs typeface="Segoe UI"/>
              </a:rPr>
              <a:t> cmdlets and use a password that does not meet complexity requirements, the user account is created but the password is not set, causing the user account to be disabled.</a:t>
            </a:r>
            <a:endParaRPr lang="en-CA" sz="1000" dirty="0">
              <a:latin typeface="Arial"/>
              <a:ea typeface="Calibri"/>
              <a:cs typeface="Times New Roman"/>
            </a:endParaRPr>
          </a:p>
          <a:p>
            <a:pPr>
              <a:lnSpc>
                <a:spcPct val="115000"/>
              </a:lnSpc>
              <a:spcAft>
                <a:spcPts val="8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are an administrator for a school district that creates 20,000 new user accounts for students each year. The administration system for students generates a list of the new students and then exports it as a .csv file. After the data is exported to a .csv file, what information do you need to work with the data in a script?</a:t>
            </a:r>
            <a:endParaRPr lang="en-CA" sz="1000" dirty="0">
              <a:latin typeface="Arial"/>
              <a:ea typeface="Calibri"/>
              <a:cs typeface="Times New Roman"/>
            </a:endParaRPr>
          </a:p>
          <a:p>
            <a:pPr>
              <a:lnSpc>
                <a:spcPct val="115000"/>
              </a:lnSpc>
              <a:spcAft>
                <a:spcPts val="8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To work with a .csv file, you need to know the name and location of the .csv file. This information allows you to import the .csv file into a variable. You also need to know the name of each column in the .csv file. If there is no header row with column names, then you need to create one</a:t>
            </a:r>
            <a:r>
              <a:rPr lang="en-CA" sz="1000" dirty="0" smtClean="0">
                <a:latin typeface="Arial"/>
                <a:ea typeface="Calibri"/>
                <a:cs typeface="Segoe UI"/>
              </a:rPr>
              <a:t>.</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4EAB8EE-BC00-4CA2-ACE8-A8170264FE68}" type="slidenum">
              <a:rPr lang="en-CA" smtClean="0"/>
              <a:t>25</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smtClean="0">
                <a:latin typeface="Arial"/>
              </a:rPr>
              <a:t>(More notes on the next slide)</a:t>
            </a:r>
            <a:endParaRPr lang="en-CA" sz="1000">
              <a:latin typeface="Arial"/>
            </a:endParaRPr>
          </a:p>
        </p:txBody>
      </p:sp>
    </p:spTree>
    <p:extLst>
      <p:ext uri="{BB962C8B-B14F-4D97-AF65-F5344CB8AC3E}">
        <p14:creationId xmlns:p14="http://schemas.microsoft.com/office/powerpoint/2010/main" val="3611137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404664" y="2411760"/>
            <a:ext cx="6192688" cy="3024336"/>
          </a:xfrm>
          <a:ln>
            <a:solidFill>
              <a:schemeClr val="bg1"/>
            </a:solidFill>
          </a:ln>
        </p:spPr>
        <p:style>
          <a:lnRef idx="2">
            <a:schemeClr val="dk1"/>
          </a:lnRef>
          <a:fillRef idx="1">
            <a:schemeClr val="lt1"/>
          </a:fillRef>
          <a:effectRef idx="0">
            <a:schemeClr val="dk1"/>
          </a:effectRef>
          <a:fontRef idx="minor">
            <a:schemeClr val="dk1"/>
          </a:fontRef>
        </p:style>
        <p:txBody>
          <a:bodyPr>
            <a:noAutofit/>
          </a:bodyPr>
          <a:lstStyle/>
          <a:p>
            <a:pPr>
              <a:lnSpc>
                <a:spcPct val="115000"/>
              </a:lnSpc>
              <a:spcAft>
                <a:spcPts val="8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 Research department in your organization has been renamed “Research and Development.” You need to update the </a:t>
            </a:r>
            <a:r>
              <a:rPr lang="en-CA" sz="1000" b="1" dirty="0">
                <a:latin typeface="Arial"/>
                <a:ea typeface="Calibri"/>
                <a:cs typeface="Times New Roman"/>
              </a:rPr>
              <a:t>department</a:t>
            </a:r>
            <a:r>
              <a:rPr lang="en-CA" sz="1000" dirty="0">
                <a:latin typeface="Arial"/>
                <a:ea typeface="Calibri"/>
                <a:cs typeface="Segoe UI"/>
              </a:rPr>
              <a:t> property of users in the Research department to reflect this change.</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have created a query for user accounts that have the </a:t>
            </a:r>
            <a:r>
              <a:rPr lang="en-CA" sz="1000" b="1" dirty="0">
                <a:latin typeface="Arial"/>
                <a:ea typeface="Calibri"/>
                <a:cs typeface="Times New Roman"/>
              </a:rPr>
              <a:t>department</a:t>
            </a:r>
            <a:r>
              <a:rPr lang="en-CA" sz="1000" dirty="0">
                <a:latin typeface="Arial"/>
                <a:ea typeface="Calibri"/>
                <a:cs typeface="Segoe UI"/>
              </a:rPr>
              <a:t> property set to </a:t>
            </a:r>
            <a:r>
              <a:rPr lang="en-CA" sz="1000" b="1" dirty="0">
                <a:latin typeface="Arial"/>
                <a:ea typeface="Calibri"/>
                <a:cs typeface="Times New Roman"/>
              </a:rPr>
              <a:t>Research</a:t>
            </a:r>
            <a:r>
              <a:rPr lang="en-CA" sz="1000" dirty="0">
                <a:latin typeface="Arial"/>
                <a:ea typeface="Calibri"/>
                <a:cs typeface="Times New Roman"/>
              </a:rPr>
              <a:t>,</a:t>
            </a:r>
            <a:r>
              <a:rPr lang="en-CA" sz="1000" dirty="0">
                <a:latin typeface="Arial"/>
                <a:ea typeface="Calibri"/>
                <a:cs typeface="Segoe UI"/>
              </a:rPr>
              <a:t> by </a:t>
            </a:r>
            <a:r>
              <a:rPr lang="en-CA" sz="1000" dirty="0" smtClean="0">
                <a:latin typeface="Arial"/>
                <a:ea typeface="Calibri"/>
                <a:cs typeface="Segoe UI"/>
              </a:rPr>
              <a:t>using </a:t>
            </a:r>
            <a:r>
              <a:rPr lang="en-CA" sz="1000" dirty="0" smtClean="0">
                <a:solidFill>
                  <a:prstClr val="black"/>
                </a:solidFill>
                <a:latin typeface="Arial"/>
                <a:ea typeface="Calibri"/>
                <a:cs typeface="Segoe UI"/>
              </a:rPr>
              <a:t>the </a:t>
            </a:r>
            <a:r>
              <a:rPr lang="en-CA" sz="1000" b="1" dirty="0">
                <a:solidFill>
                  <a:prstClr val="black"/>
                </a:solidFill>
                <a:latin typeface="Arial"/>
                <a:ea typeface="Calibri"/>
                <a:cs typeface="Times New Roman"/>
              </a:rPr>
              <a:t>Get‑</a:t>
            </a:r>
            <a:r>
              <a:rPr lang="en-CA" sz="1000" b="1" dirty="0" err="1">
                <a:solidFill>
                  <a:prstClr val="black"/>
                </a:solidFill>
                <a:latin typeface="Arial"/>
                <a:ea typeface="Calibri"/>
                <a:cs typeface="Times New Roman"/>
              </a:rPr>
              <a:t>ADUser</a:t>
            </a:r>
            <a:r>
              <a:rPr lang="en-CA" sz="1000" dirty="0">
                <a:solidFill>
                  <a:prstClr val="black"/>
                </a:solidFill>
                <a:latin typeface="Arial"/>
                <a:ea typeface="Calibri"/>
                <a:cs typeface="Segoe UI"/>
              </a:rPr>
              <a:t> cmdlet and the </a:t>
            </a:r>
            <a:r>
              <a:rPr lang="en-CA" sz="1000" b="1" dirty="0">
                <a:solidFill>
                  <a:prstClr val="black"/>
                </a:solidFill>
                <a:latin typeface="Arial"/>
                <a:ea typeface="Calibri"/>
                <a:cs typeface="Times New Roman"/>
              </a:rPr>
              <a:t>‑filter</a:t>
            </a:r>
            <a:r>
              <a:rPr lang="en-CA" sz="1000" dirty="0">
                <a:solidFill>
                  <a:prstClr val="black"/>
                </a:solidFill>
                <a:latin typeface="Arial"/>
                <a:ea typeface="Calibri"/>
                <a:cs typeface="Segoe UI"/>
              </a:rPr>
              <a:t> parameter. What is the next step to update the </a:t>
            </a:r>
            <a:r>
              <a:rPr lang="en-CA" sz="1000" b="1" dirty="0">
                <a:solidFill>
                  <a:prstClr val="black"/>
                </a:solidFill>
                <a:latin typeface="Arial"/>
                <a:ea typeface="Calibri"/>
                <a:cs typeface="Times New Roman"/>
              </a:rPr>
              <a:t>department</a:t>
            </a:r>
            <a:r>
              <a:rPr lang="en-CA" sz="1000" dirty="0">
                <a:solidFill>
                  <a:prstClr val="black"/>
                </a:solidFill>
                <a:latin typeface="Arial"/>
                <a:ea typeface="Calibri"/>
                <a:cs typeface="Segoe UI"/>
              </a:rPr>
              <a:t> property to Research and Development?</a:t>
            </a:r>
            <a:endParaRPr lang="en-CA" sz="1000" dirty="0">
              <a:solidFill>
                <a:prstClr val="black"/>
              </a:solidFill>
              <a:latin typeface="Arial"/>
              <a:ea typeface="Calibri"/>
              <a:cs typeface="Times New Roman"/>
            </a:endParaRPr>
          </a:p>
          <a:p>
            <a:pPr lvl="0">
              <a:lnSpc>
                <a:spcPct val="115000"/>
              </a:lnSpc>
              <a:spcAft>
                <a:spcPts val="1000"/>
              </a:spcAft>
            </a:pPr>
            <a:r>
              <a:rPr lang="en-CA" sz="1000" b="1" dirty="0">
                <a:solidFill>
                  <a:prstClr val="black"/>
                </a:solidFill>
                <a:latin typeface="Arial"/>
                <a:ea typeface="Calibri"/>
                <a:cs typeface="Times New Roman"/>
              </a:rPr>
              <a:t>Answer</a:t>
            </a:r>
            <a:endParaRPr lang="en-CA" sz="1000" dirty="0">
              <a:solidFill>
                <a:prstClr val="black"/>
              </a:solidFill>
              <a:latin typeface="Arial"/>
              <a:ea typeface="Calibri"/>
              <a:cs typeface="Times New Roman"/>
            </a:endParaRPr>
          </a:p>
          <a:p>
            <a:pPr lvl="0">
              <a:lnSpc>
                <a:spcPct val="115000"/>
              </a:lnSpc>
              <a:spcAft>
                <a:spcPts val="1000"/>
              </a:spcAft>
            </a:pPr>
            <a:r>
              <a:rPr lang="en-CA" sz="1000" dirty="0">
                <a:solidFill>
                  <a:prstClr val="black"/>
                </a:solidFill>
                <a:latin typeface="Arial"/>
                <a:ea typeface="Calibri"/>
                <a:cs typeface="Segoe UI"/>
              </a:rPr>
              <a:t>You need to pipe the output from the query to the </a:t>
            </a:r>
            <a:r>
              <a:rPr lang="en-CA" sz="1000" b="1" dirty="0">
                <a:solidFill>
                  <a:prstClr val="black"/>
                </a:solidFill>
                <a:latin typeface="Arial"/>
                <a:ea typeface="Calibri"/>
                <a:cs typeface="Times New Roman"/>
              </a:rPr>
              <a:t>Set‑</a:t>
            </a:r>
            <a:r>
              <a:rPr lang="en-CA" sz="1000" b="1" dirty="0" err="1">
                <a:solidFill>
                  <a:prstClr val="black"/>
                </a:solidFill>
                <a:latin typeface="Arial"/>
                <a:ea typeface="Calibri"/>
                <a:cs typeface="Times New Roman"/>
              </a:rPr>
              <a:t>ADUser</a:t>
            </a:r>
            <a:r>
              <a:rPr lang="en-CA" sz="1000" dirty="0">
                <a:solidFill>
                  <a:prstClr val="black"/>
                </a:solidFill>
                <a:latin typeface="Arial"/>
                <a:ea typeface="Calibri"/>
                <a:cs typeface="Segoe UI"/>
              </a:rPr>
              <a:t> cmdlet. The </a:t>
            </a:r>
            <a:r>
              <a:rPr lang="en-CA" sz="1000" b="1" dirty="0">
                <a:solidFill>
                  <a:prstClr val="black"/>
                </a:solidFill>
                <a:latin typeface="Arial"/>
                <a:ea typeface="Calibri"/>
                <a:cs typeface="Times New Roman"/>
              </a:rPr>
              <a:t>Set‑</a:t>
            </a:r>
            <a:r>
              <a:rPr lang="en-CA" sz="1000" b="1" dirty="0" err="1">
                <a:solidFill>
                  <a:prstClr val="black"/>
                </a:solidFill>
                <a:latin typeface="Arial"/>
                <a:ea typeface="Calibri"/>
                <a:cs typeface="Times New Roman"/>
              </a:rPr>
              <a:t>ADUser</a:t>
            </a:r>
            <a:r>
              <a:rPr lang="en-CA" sz="1000" dirty="0">
                <a:solidFill>
                  <a:prstClr val="black"/>
                </a:solidFill>
                <a:latin typeface="Arial"/>
                <a:ea typeface="Calibri"/>
                <a:cs typeface="Segoe UI"/>
              </a:rPr>
              <a:t> cmdlet modified the </a:t>
            </a:r>
            <a:r>
              <a:rPr lang="en-CA" sz="1000" b="1" dirty="0">
                <a:solidFill>
                  <a:prstClr val="black"/>
                </a:solidFill>
                <a:latin typeface="Arial"/>
                <a:ea typeface="Calibri"/>
                <a:cs typeface="Times New Roman"/>
              </a:rPr>
              <a:t>department</a:t>
            </a:r>
            <a:r>
              <a:rPr lang="en-CA" sz="1000" dirty="0">
                <a:solidFill>
                  <a:prstClr val="black"/>
                </a:solidFill>
                <a:latin typeface="Arial"/>
                <a:ea typeface="Calibri"/>
                <a:cs typeface="Segoe UI"/>
              </a:rPr>
              <a:t> property of the user accounts.</a:t>
            </a:r>
            <a:endParaRPr lang="en-CA" sz="1000" dirty="0">
              <a:solidFill>
                <a:prstClr val="black"/>
              </a:solidFill>
              <a:latin typeface="Arial"/>
              <a:ea typeface="Calibri"/>
              <a:cs typeface="Times New Roman"/>
            </a:endParaRPr>
          </a:p>
          <a:p>
            <a:pPr lvl="0">
              <a:lnSpc>
                <a:spcPct val="115000"/>
              </a:lnSpc>
              <a:spcAft>
                <a:spcPts val="1000"/>
              </a:spcAft>
            </a:pPr>
            <a:endParaRPr lang="en-CA" sz="1000" b="1" dirty="0" smtClean="0">
              <a:solidFill>
                <a:prstClr val="black"/>
              </a:solidFill>
              <a:latin typeface="Arial"/>
              <a:ea typeface="Calibri"/>
              <a:cs typeface="Times New Roman"/>
            </a:endParaRPr>
          </a:p>
          <a:p>
            <a:pPr lvl="0">
              <a:lnSpc>
                <a:spcPct val="115000"/>
              </a:lnSpc>
              <a:spcAft>
                <a:spcPts val="1000"/>
              </a:spcAft>
            </a:pPr>
            <a:r>
              <a:rPr lang="en-CA" sz="1000" b="1" dirty="0" smtClean="0">
                <a:solidFill>
                  <a:prstClr val="black"/>
                </a:solidFill>
                <a:latin typeface="Arial"/>
                <a:ea typeface="Calibri"/>
                <a:cs typeface="Times New Roman"/>
              </a:rPr>
              <a:t>Tools</a:t>
            </a:r>
            <a:endParaRPr lang="en-CA" sz="1000" dirty="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A4EAB8EE-BC00-4CA2-ACE8-A8170264FE68}" type="slidenum">
              <a:rPr lang="en-CA" smtClean="0"/>
              <a:t>26</a:t>
            </a:fld>
            <a:endParaRPr lang="en-CA"/>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graphicFrame>
        <p:nvGraphicFramePr>
          <p:cNvPr id="8" name="Table 7"/>
          <p:cNvGraphicFramePr>
            <a:graphicFrameLocks noGrp="1"/>
          </p:cNvGraphicFramePr>
          <p:nvPr>
            <p:extLst>
              <p:ext uri="{D42A27DB-BD31-4B8C-83A1-F6EECF244321}">
                <p14:modId xmlns:p14="http://schemas.microsoft.com/office/powerpoint/2010/main" val="1128443467"/>
              </p:ext>
            </p:extLst>
          </p:nvPr>
        </p:nvGraphicFramePr>
        <p:xfrm>
          <a:off x="476672" y="5220072"/>
          <a:ext cx="6048672" cy="2573268"/>
        </p:xfrm>
        <a:graphic>
          <a:graphicData uri="http://schemas.openxmlformats.org/drawingml/2006/table">
            <a:tbl>
              <a:tblPr firstRow="1" bandRow="1">
                <a:tableStyleId>{2D5ABB26-0587-4C30-8999-92F81FD0307C}</a:tableStyleId>
              </a:tblPr>
              <a:tblGrid>
                <a:gridCol w="1066258"/>
                <a:gridCol w="3854931"/>
                <a:gridCol w="1127483"/>
              </a:tblGrid>
              <a:tr h="5158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prstClr val="black"/>
                          </a:solidFill>
                          <a:latin typeface="Arial" panose="020B0604020202020204" pitchFamily="34" charset="0"/>
                          <a:ea typeface="Times New Roman"/>
                          <a:cs typeface="Arial" panose="020B0604020202020204" pitchFamily="34" charset="0"/>
                        </a:rPr>
                        <a:t>Tool</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prstClr val="black"/>
                          </a:solidFill>
                          <a:latin typeface="Arial" panose="020B0604020202020204" pitchFamily="34" charset="0"/>
                          <a:ea typeface="Times New Roman"/>
                          <a:cs typeface="Arial" panose="020B0604020202020204" pitchFamily="34" charset="0"/>
                        </a:rPr>
                        <a:t>Used for</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prstClr val="black"/>
                          </a:solidFill>
                          <a:latin typeface="Arial" panose="020B0604020202020204" pitchFamily="34" charset="0"/>
                          <a:ea typeface="Times New Roman"/>
                          <a:cs typeface="Arial" panose="020B0604020202020204" pitchFamily="34" charset="0"/>
                        </a:rPr>
                        <a:t>Where to find it</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err="1" smtClean="0">
                          <a:solidFill>
                            <a:prstClr val="black"/>
                          </a:solidFill>
                          <a:latin typeface="Arial" panose="020B0604020202020204" pitchFamily="34" charset="0"/>
                          <a:ea typeface="Times New Roman"/>
                          <a:cs typeface="Arial" panose="020B0604020202020204" pitchFamily="34" charset="0"/>
                        </a:rPr>
                        <a:t>csvde</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err="1" smtClean="0">
                          <a:solidFill>
                            <a:prstClr val="black"/>
                          </a:solidFill>
                          <a:latin typeface="Arial" panose="020B0604020202020204" pitchFamily="34" charset="0"/>
                          <a:ea typeface="Times New Roman"/>
                          <a:cs typeface="Arial" panose="020B0604020202020204" pitchFamily="34" charset="0"/>
                        </a:rPr>
                        <a:t>Csvde</a:t>
                      </a:r>
                      <a:r>
                        <a:rPr lang="en-US" sz="1000" dirty="0" smtClean="0">
                          <a:solidFill>
                            <a:prstClr val="black"/>
                          </a:solidFill>
                          <a:latin typeface="Arial" panose="020B0604020202020204" pitchFamily="34" charset="0"/>
                          <a:ea typeface="Times New Roman"/>
                          <a:cs typeface="Arial" panose="020B0604020202020204" pitchFamily="34" charset="0"/>
                        </a:rPr>
                        <a:t> is a command‑line tool that exports or imports AD DS objects to or from a comma‑separated values (.csv) file. </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In Windows Server 2012.</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92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err="1" smtClean="0">
                          <a:solidFill>
                            <a:prstClr val="black"/>
                          </a:solidFill>
                          <a:latin typeface="Arial" panose="020B0604020202020204" pitchFamily="34" charset="0"/>
                          <a:ea typeface="Times New Roman"/>
                          <a:cs typeface="Arial" panose="020B0604020202020204" pitchFamily="34" charset="0"/>
                        </a:rPr>
                        <a:t>ldifde</a:t>
                      </a:r>
                      <a:r>
                        <a:rPr lang="en-US" sz="1000" b="1" dirty="0" smtClean="0">
                          <a:solidFill>
                            <a:prstClr val="black"/>
                          </a:solidFill>
                          <a:latin typeface="Arial" panose="020B0604020202020204" pitchFamily="34" charset="0"/>
                          <a:ea typeface="Times New Roman"/>
                          <a:cs typeface="Arial" panose="020B0604020202020204" pitchFamily="34" charset="0"/>
                        </a:rPr>
                        <a:t> </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err="1" smtClean="0">
                          <a:solidFill>
                            <a:prstClr val="black"/>
                          </a:solidFill>
                          <a:latin typeface="Arial" panose="020B0604020202020204" pitchFamily="34" charset="0"/>
                          <a:ea typeface="Times New Roman"/>
                          <a:cs typeface="Arial" panose="020B0604020202020204" pitchFamily="34" charset="0"/>
                        </a:rPr>
                        <a:t>Ldifde</a:t>
                      </a:r>
                      <a:r>
                        <a:rPr lang="en-US" sz="1000" dirty="0" smtClean="0">
                          <a:solidFill>
                            <a:prstClr val="black"/>
                          </a:solidFill>
                          <a:latin typeface="Arial" panose="020B0604020202020204" pitchFamily="34" charset="0"/>
                          <a:ea typeface="Times New Roman"/>
                          <a:cs typeface="Arial" panose="020B0604020202020204" pitchFamily="34" charset="0"/>
                        </a:rPr>
                        <a:t> is a command‑line tool that you can use to export, create, modify, or delete AD DS objects. Like </a:t>
                      </a:r>
                      <a:r>
                        <a:rPr lang="en-US" sz="1000" b="1" dirty="0" err="1" smtClean="0">
                          <a:solidFill>
                            <a:prstClr val="black"/>
                          </a:solidFill>
                          <a:latin typeface="Arial" panose="020B0604020202020204" pitchFamily="34" charset="0"/>
                          <a:ea typeface="Times New Roman"/>
                          <a:cs typeface="Arial" panose="020B0604020202020204" pitchFamily="34" charset="0"/>
                        </a:rPr>
                        <a:t>csvde</a:t>
                      </a:r>
                      <a:r>
                        <a:rPr lang="en-US" sz="1000" dirty="0" smtClean="0">
                          <a:solidFill>
                            <a:prstClr val="black"/>
                          </a:solidFill>
                          <a:latin typeface="Arial" panose="020B0604020202020204" pitchFamily="34" charset="0"/>
                          <a:ea typeface="Times New Roman"/>
                          <a:cs typeface="Arial" panose="020B0604020202020204" pitchFamily="34" charset="0"/>
                        </a:rPr>
                        <a:t>, </a:t>
                      </a:r>
                      <a:r>
                        <a:rPr lang="en-US" sz="1000" b="1" dirty="0" err="1" smtClean="0">
                          <a:solidFill>
                            <a:prstClr val="black"/>
                          </a:solidFill>
                          <a:latin typeface="Arial" panose="020B0604020202020204" pitchFamily="34" charset="0"/>
                          <a:ea typeface="Times New Roman"/>
                          <a:cs typeface="Arial" panose="020B0604020202020204" pitchFamily="34" charset="0"/>
                        </a:rPr>
                        <a:t>ldifde</a:t>
                      </a:r>
                      <a:r>
                        <a:rPr lang="en-US" sz="1000" dirty="0" smtClean="0">
                          <a:solidFill>
                            <a:prstClr val="black"/>
                          </a:solidFill>
                          <a:latin typeface="Arial" panose="020B0604020202020204" pitchFamily="34" charset="0"/>
                          <a:ea typeface="Times New Roman"/>
                          <a:cs typeface="Arial" panose="020B0604020202020204" pitchFamily="34" charset="0"/>
                        </a:rPr>
                        <a:t> uses data that is stored in a file. </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In Windows Server 2012. </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prstClr val="black"/>
                          </a:solidFill>
                          <a:latin typeface="Arial" panose="020B0604020202020204" pitchFamily="34" charset="0"/>
                          <a:ea typeface="Times New Roman"/>
                          <a:cs typeface="Arial" panose="020B0604020202020204" pitchFamily="34" charset="0"/>
                        </a:rPr>
                        <a:t>ds*</a:t>
                      </a:r>
                      <a:r>
                        <a:rPr lang="en-US" sz="1000" dirty="0" smtClean="0">
                          <a:solidFill>
                            <a:prstClr val="black"/>
                          </a:solidFill>
                          <a:latin typeface="Arial" panose="020B0604020202020204" pitchFamily="34" charset="0"/>
                          <a:ea typeface="Times New Roman"/>
                          <a:cs typeface="Arial" panose="020B0604020202020204" pitchFamily="34" charset="0"/>
                        </a:rPr>
                        <a:t> commands</a:t>
                      </a:r>
                      <a:r>
                        <a:rPr lang="en-US" sz="1000" b="1" dirty="0" smtClean="0">
                          <a:solidFill>
                            <a:prstClr val="black"/>
                          </a:solidFill>
                          <a:latin typeface="Arial" panose="020B0604020202020204" pitchFamily="34" charset="0"/>
                          <a:ea typeface="Times New Roman"/>
                          <a:cs typeface="Arial" panose="020B0604020202020204" pitchFamily="34" charset="0"/>
                        </a:rPr>
                        <a:t> </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5000"/>
                        </a:lnSpc>
                      </a:pPr>
                      <a:r>
                        <a:rPr lang="en-US" sz="1000" dirty="0" smtClean="0">
                          <a:solidFill>
                            <a:prstClr val="black"/>
                          </a:solidFill>
                          <a:latin typeface="Arial" panose="020B0604020202020204" pitchFamily="34" charset="0"/>
                          <a:ea typeface="Times New Roman"/>
                          <a:cs typeface="Arial" panose="020B0604020202020204" pitchFamily="34" charset="0"/>
                        </a:rPr>
                        <a:t>You can use </a:t>
                      </a:r>
                      <a:r>
                        <a:rPr lang="en-US" sz="1000" b="1" dirty="0" smtClean="0">
                          <a:solidFill>
                            <a:prstClr val="black"/>
                          </a:solidFill>
                          <a:latin typeface="Arial" panose="020B0604020202020204" pitchFamily="34" charset="0"/>
                          <a:ea typeface="Times New Roman"/>
                          <a:cs typeface="Arial" panose="020B0604020202020204" pitchFamily="34" charset="0"/>
                        </a:rPr>
                        <a:t>ds*</a:t>
                      </a:r>
                      <a:r>
                        <a:rPr lang="en-US" sz="1000" dirty="0" smtClean="0">
                          <a:solidFill>
                            <a:prstClr val="black"/>
                          </a:solidFill>
                          <a:latin typeface="Arial" panose="020B0604020202020204" pitchFamily="34" charset="0"/>
                          <a:ea typeface="Times New Roman"/>
                          <a:cs typeface="Arial" panose="020B0604020202020204" pitchFamily="34" charset="0"/>
                        </a:rPr>
                        <a:t> commands to create, view, modify, and remove AD DS objects. These tools are suitable for scripts and include: </a:t>
                      </a:r>
                      <a:r>
                        <a:rPr lang="en-US" sz="1000" b="1" dirty="0" err="1" smtClean="0">
                          <a:solidFill>
                            <a:prstClr val="black"/>
                          </a:solidFill>
                          <a:latin typeface="Arial" panose="020B0604020202020204" pitchFamily="34" charset="0"/>
                          <a:ea typeface="Times New Roman"/>
                          <a:cs typeface="Arial" panose="020B0604020202020204" pitchFamily="34" charset="0"/>
                        </a:rPr>
                        <a:t>dsadd</a:t>
                      </a:r>
                      <a:r>
                        <a:rPr lang="en-US" sz="1000" dirty="0" smtClean="0">
                          <a:solidFill>
                            <a:prstClr val="black"/>
                          </a:solidFill>
                          <a:latin typeface="Arial" panose="020B0604020202020204" pitchFamily="34" charset="0"/>
                          <a:ea typeface="Times New Roman"/>
                          <a:cs typeface="Arial" panose="020B0604020202020204" pitchFamily="34" charset="0"/>
                        </a:rPr>
                        <a:t>, </a:t>
                      </a:r>
                      <a:r>
                        <a:rPr lang="en-US" sz="1000" b="1" dirty="0" err="1" smtClean="0">
                          <a:solidFill>
                            <a:prstClr val="black"/>
                          </a:solidFill>
                          <a:latin typeface="Arial" panose="020B0604020202020204" pitchFamily="34" charset="0"/>
                          <a:ea typeface="Times New Roman"/>
                          <a:cs typeface="Arial" panose="020B0604020202020204" pitchFamily="34" charset="0"/>
                        </a:rPr>
                        <a:t>dsget</a:t>
                      </a:r>
                      <a:r>
                        <a:rPr lang="en-US" sz="1000" dirty="0" smtClean="0">
                          <a:solidFill>
                            <a:prstClr val="black"/>
                          </a:solidFill>
                          <a:latin typeface="Arial" panose="020B0604020202020204" pitchFamily="34" charset="0"/>
                          <a:ea typeface="Times New Roman"/>
                          <a:cs typeface="Arial" panose="020B0604020202020204" pitchFamily="34" charset="0"/>
                        </a:rPr>
                        <a:t>, </a:t>
                      </a:r>
                      <a:r>
                        <a:rPr lang="en-US" sz="1000" b="1" dirty="0" err="1" smtClean="0">
                          <a:solidFill>
                            <a:prstClr val="black"/>
                          </a:solidFill>
                          <a:latin typeface="Arial" panose="020B0604020202020204" pitchFamily="34" charset="0"/>
                          <a:ea typeface="Times New Roman"/>
                          <a:cs typeface="Arial" panose="020B0604020202020204" pitchFamily="34" charset="0"/>
                        </a:rPr>
                        <a:t>dsquery</a:t>
                      </a:r>
                      <a:r>
                        <a:rPr lang="en-US" sz="1000" dirty="0" smtClean="0">
                          <a:solidFill>
                            <a:prstClr val="black"/>
                          </a:solidFill>
                          <a:latin typeface="Arial" panose="020B0604020202020204" pitchFamily="34" charset="0"/>
                          <a:ea typeface="Times New Roman"/>
                          <a:cs typeface="Arial" panose="020B0604020202020204" pitchFamily="34" charset="0"/>
                        </a:rPr>
                        <a:t>, </a:t>
                      </a:r>
                      <a:r>
                        <a:rPr lang="en-US" sz="1000" b="1" dirty="0" err="1" smtClean="0">
                          <a:solidFill>
                            <a:prstClr val="black"/>
                          </a:solidFill>
                          <a:latin typeface="Arial" panose="020B0604020202020204" pitchFamily="34" charset="0"/>
                          <a:ea typeface="Times New Roman"/>
                          <a:cs typeface="Arial" panose="020B0604020202020204" pitchFamily="34" charset="0"/>
                        </a:rPr>
                        <a:t>dsmod</a:t>
                      </a:r>
                      <a:r>
                        <a:rPr lang="en-US" sz="1000" dirty="0" smtClean="0">
                          <a:solidFill>
                            <a:prstClr val="black"/>
                          </a:solidFill>
                          <a:latin typeface="Arial" panose="020B0604020202020204" pitchFamily="34" charset="0"/>
                          <a:ea typeface="Times New Roman"/>
                          <a:cs typeface="Arial" panose="020B0604020202020204" pitchFamily="34" charset="0"/>
                        </a:rPr>
                        <a:t>, </a:t>
                      </a:r>
                      <a:r>
                        <a:rPr lang="en-US" sz="1000" b="1" dirty="0" err="1" smtClean="0">
                          <a:solidFill>
                            <a:prstClr val="black"/>
                          </a:solidFill>
                          <a:latin typeface="Arial" panose="020B0604020202020204" pitchFamily="34" charset="0"/>
                          <a:ea typeface="Times New Roman"/>
                          <a:cs typeface="Arial" panose="020B0604020202020204" pitchFamily="34" charset="0"/>
                        </a:rPr>
                        <a:t>dsrm</a:t>
                      </a:r>
                      <a:r>
                        <a:rPr lang="en-US" sz="1000" dirty="0" smtClean="0">
                          <a:solidFill>
                            <a:prstClr val="black"/>
                          </a:solidFill>
                          <a:latin typeface="Arial" panose="020B0604020202020204" pitchFamily="34" charset="0"/>
                          <a:ea typeface="Times New Roman"/>
                          <a:cs typeface="Arial" panose="020B0604020202020204" pitchFamily="34" charset="0"/>
                        </a:rPr>
                        <a:t> and </a:t>
                      </a:r>
                      <a:r>
                        <a:rPr lang="en-US" sz="1000" b="1" dirty="0" err="1" smtClean="0">
                          <a:solidFill>
                            <a:prstClr val="black"/>
                          </a:solidFill>
                          <a:latin typeface="Arial" panose="020B0604020202020204" pitchFamily="34" charset="0"/>
                          <a:ea typeface="Times New Roman"/>
                          <a:cs typeface="Arial" panose="020B0604020202020204" pitchFamily="34" charset="0"/>
                        </a:rPr>
                        <a:t>dsmove</a:t>
                      </a:r>
                      <a:r>
                        <a:rPr lang="en-US" sz="1000" dirty="0" smtClean="0">
                          <a:solidFill>
                            <a:prstClr val="black"/>
                          </a:solidFill>
                          <a:latin typeface="Arial" panose="020B0604020202020204" pitchFamily="34" charset="0"/>
                          <a:ea typeface="Times New Roman"/>
                          <a:cs typeface="Arial" panose="020B0604020202020204" pitchFamily="34" charset="0"/>
                        </a:rPr>
                        <a:t>. </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In Windows Server 2012</a:t>
                      </a:r>
                      <a:r>
                        <a:rPr lang="en-CA" sz="1000" dirty="0" smtClean="0">
                          <a:solidFill>
                            <a:prstClr val="black"/>
                          </a:solidFill>
                          <a:latin typeface="Arial" panose="020B0604020202020204" pitchFamily="34" charset="0"/>
                          <a:ea typeface="Calibri"/>
                          <a:cs typeface="Arial" panose="020B0604020202020204" pitchFamily="34" charset="0"/>
                        </a:rPr>
                        <a:t>.</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4165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4EAB8EE-BC00-4CA2-ACE8-A8170264FE68}" type="slidenum">
              <a:rPr lang="en-CA" smtClean="0"/>
              <a:t>3</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878610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a:latin typeface="Arial"/>
                <a:ea typeface="Calibri"/>
                <a:cs typeface="Times New Roman"/>
              </a:rPr>
              <a:t>Explain that command‑line tools are useful for bulk operations, such as creating 1,000 user accounts at once. Additionally, they are useful for any repetitive tasks. Explain to students that the main advantage of using these tools is that they can save the commands and reuse them later.</a:t>
            </a:r>
          </a:p>
        </p:txBody>
      </p:sp>
      <p:sp>
        <p:nvSpPr>
          <p:cNvPr id="4" name="Slide Number Placeholder 3"/>
          <p:cNvSpPr>
            <a:spLocks noGrp="1"/>
          </p:cNvSpPr>
          <p:nvPr>
            <p:ph type="sldNum" sz="quarter" idx="10"/>
          </p:nvPr>
        </p:nvSpPr>
        <p:spPr/>
        <p:txBody>
          <a:bodyPr/>
          <a:lstStyle/>
          <a:p>
            <a:fld id="{A4EAB8EE-BC00-4CA2-ACE8-A8170264FE68}" type="slidenum">
              <a:rPr lang="en-CA" smtClean="0"/>
              <a:t>4</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576708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a:latin typeface="Arial"/>
                <a:ea typeface="Calibri"/>
                <a:cs typeface="Times New Roman"/>
              </a:rPr>
              <a:t>Explain to students that they can use the </a:t>
            </a:r>
            <a:r>
              <a:rPr lang="en-CA" sz="1000" b="1">
                <a:latin typeface="Arial"/>
                <a:ea typeface="Calibri"/>
                <a:cs typeface="Times New Roman"/>
              </a:rPr>
              <a:t>csvde</a:t>
            </a:r>
            <a:r>
              <a:rPr lang="en-CA" sz="1000">
                <a:latin typeface="Arial"/>
                <a:ea typeface="Calibri"/>
                <a:cs typeface="Times New Roman"/>
              </a:rPr>
              <a:t> command-line tool to create or export AD DS objects. However, they cannot use </a:t>
            </a:r>
            <a:r>
              <a:rPr lang="en-CA" sz="1000" b="1">
                <a:latin typeface="Arial"/>
                <a:ea typeface="Calibri"/>
                <a:cs typeface="Times New Roman"/>
              </a:rPr>
              <a:t>csvde</a:t>
            </a:r>
            <a:r>
              <a:rPr lang="en-CA" sz="1000">
                <a:latin typeface="Arial"/>
                <a:ea typeface="Calibri"/>
                <a:cs typeface="Times New Roman"/>
              </a:rPr>
              <a:t> to modify or delete existing objects. Point out that when they export objects without specifying which attributes to include, all attributes are included. They can use the resulting header row to identify the Lightweight Directory Access Protocol (LDAP) names of specific attributes that they want to include in a .csv file. Most organization use </a:t>
            </a:r>
            <a:r>
              <a:rPr lang="en-CA" sz="1000" b="1">
                <a:latin typeface="Arial"/>
                <a:ea typeface="Calibri"/>
                <a:cs typeface="Times New Roman"/>
              </a:rPr>
              <a:t>csvde</a:t>
            </a:r>
            <a:r>
              <a:rPr lang="en-CA" sz="1000">
                <a:latin typeface="Arial"/>
                <a:ea typeface="Calibri"/>
                <a:cs typeface="Times New Roman"/>
              </a:rPr>
              <a:t> primarily for exporting data.</a:t>
            </a:r>
          </a:p>
          <a:p>
            <a:pPr>
              <a:lnSpc>
                <a:spcPct val="115000"/>
              </a:lnSpc>
              <a:spcAft>
                <a:spcPts val="1000"/>
              </a:spcAft>
            </a:pPr>
            <a:r>
              <a:rPr lang="en-CA" sz="1000">
                <a:latin typeface="Arial"/>
                <a:ea typeface="Calibri"/>
                <a:cs typeface="Times New Roman"/>
              </a:rPr>
              <a:t>Consider performing an export with </a:t>
            </a:r>
            <a:r>
              <a:rPr lang="en-CA" sz="1000" b="1">
                <a:latin typeface="Arial"/>
                <a:ea typeface="Calibri"/>
                <a:cs typeface="Times New Roman"/>
              </a:rPr>
              <a:t>csvde</a:t>
            </a:r>
            <a:r>
              <a:rPr lang="en-CA" sz="1000">
                <a:latin typeface="Arial"/>
                <a:ea typeface="Calibri"/>
                <a:cs typeface="Times New Roman"/>
              </a:rPr>
              <a:t>, and reviewing the contents of the .csv file.</a:t>
            </a:r>
          </a:p>
        </p:txBody>
      </p:sp>
      <p:sp>
        <p:nvSpPr>
          <p:cNvPr id="4" name="Slide Number Placeholder 3"/>
          <p:cNvSpPr>
            <a:spLocks noGrp="1"/>
          </p:cNvSpPr>
          <p:nvPr>
            <p:ph type="sldNum" sz="quarter" idx="10"/>
          </p:nvPr>
        </p:nvSpPr>
        <p:spPr/>
        <p:txBody>
          <a:bodyPr/>
          <a:lstStyle/>
          <a:p>
            <a:fld id="{A4EAB8EE-BC00-4CA2-ACE8-A8170264FE68}" type="slidenum">
              <a:rPr lang="en-CA" smtClean="0"/>
              <a:t>5</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4287313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a:latin typeface="Arial"/>
                <a:ea typeface="Calibri"/>
                <a:cs typeface="Segoe UI"/>
              </a:rPr>
              <a:t>The key to presenting this topic is to </a:t>
            </a:r>
            <a:r>
              <a:rPr lang="en-CA" sz="1000">
                <a:latin typeface="Arial"/>
                <a:ea typeface="Calibri"/>
                <a:cs typeface="Times New Roman"/>
              </a:rPr>
              <a:t>differentiate </a:t>
            </a:r>
            <a:r>
              <a:rPr lang="en-CA" sz="1000" b="1">
                <a:latin typeface="Arial"/>
                <a:ea typeface="Calibri"/>
                <a:cs typeface="Times New Roman"/>
              </a:rPr>
              <a:t>ldifde</a:t>
            </a:r>
            <a:r>
              <a:rPr lang="en-CA" sz="1000">
                <a:latin typeface="Arial"/>
                <a:ea typeface="Calibri"/>
                <a:cs typeface="Times New Roman"/>
              </a:rPr>
              <a:t> from </a:t>
            </a:r>
            <a:r>
              <a:rPr lang="en-CA" sz="1000" b="1">
                <a:latin typeface="Arial"/>
                <a:ea typeface="Calibri"/>
                <a:cs typeface="Times New Roman"/>
              </a:rPr>
              <a:t>csvde</a:t>
            </a:r>
            <a:r>
              <a:rPr lang="en-CA" sz="1000">
                <a:latin typeface="Arial"/>
                <a:ea typeface="Calibri"/>
                <a:cs typeface="Times New Roman"/>
              </a:rPr>
              <a:t>. </a:t>
            </a:r>
            <a:r>
              <a:rPr lang="en-CA" sz="1000">
                <a:latin typeface="Arial"/>
                <a:ea typeface="Calibri"/>
                <a:cs typeface="Segoe UI"/>
              </a:rPr>
              <a:t>The major differences are that:</a:t>
            </a:r>
            <a:endParaRPr lang="en-CA" sz="1000">
              <a:latin typeface="Arial"/>
              <a:ea typeface="Calibri"/>
              <a:cs typeface="Times New Roman"/>
            </a:endParaRPr>
          </a:p>
          <a:p>
            <a:pPr marL="342900" lvl="0" indent="-342900">
              <a:lnSpc>
                <a:spcPct val="115000"/>
              </a:lnSpc>
              <a:spcAft>
                <a:spcPts val="995"/>
              </a:spcAft>
              <a:buFont typeface="Symbol"/>
              <a:buChar char=""/>
            </a:pPr>
            <a:r>
              <a:rPr lang="en-US" sz="1000" b="1" smtClean="0">
                <a:effectLst/>
                <a:latin typeface="Arial"/>
                <a:ea typeface="Times New Roman"/>
                <a:cs typeface="Times New Roman"/>
              </a:rPr>
              <a:t>Ldifde</a:t>
            </a:r>
            <a:r>
              <a:rPr lang="en-US" sz="1000" smtClean="0">
                <a:solidFill>
                  <a:srgbClr val="000000"/>
                </a:solidFill>
                <a:effectLst/>
                <a:latin typeface="Arial"/>
                <a:ea typeface="Times New Roman"/>
                <a:cs typeface="Segoe UI"/>
              </a:rPr>
              <a:t> can modify and remove objects.</a:t>
            </a:r>
            <a:endParaRPr lang="en-CA"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Segoe UI"/>
              </a:rPr>
              <a:t>Far fewer programs and apps can export and import data in LDAP Data Interchange Format (LDIF).</a:t>
            </a:r>
            <a:endParaRPr lang="en-CA"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4EAB8EE-BC00-4CA2-ACE8-A8170264FE68}" type="slidenum">
              <a:rPr lang="en-CA" smtClean="0"/>
              <a:t>6</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2659415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Describe the </a:t>
            </a:r>
            <a:r>
              <a:rPr lang="en-CA" sz="1000" b="1" dirty="0">
                <a:latin typeface="Arial"/>
                <a:ea typeface="Calibri"/>
                <a:cs typeface="Times New Roman"/>
              </a:rPr>
              <a:t>ds*</a:t>
            </a:r>
            <a:r>
              <a:rPr lang="en-CA" sz="1000" dirty="0">
                <a:latin typeface="Arial"/>
                <a:ea typeface="Calibri"/>
                <a:cs typeface="Segoe UI"/>
              </a:rPr>
              <a:t> commands that are available for manipulating AD DS objects. Use the examples on the slide to describe command syntax. Verify that students understand the format of a distinguished name. If necessary, explain that the format of a distinguished name is based on LDAP. Describe the:</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Common name: </a:t>
            </a:r>
            <a:r>
              <a:rPr lang="en-US" sz="1000" b="1" dirty="0" err="1" smtClean="0">
                <a:effectLst/>
                <a:latin typeface="Arial"/>
                <a:ea typeface="Times New Roman"/>
                <a:cs typeface="Times New Roman"/>
              </a:rPr>
              <a:t>cn</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Organizational unit: </a:t>
            </a:r>
            <a:r>
              <a:rPr lang="en-US" sz="1000" b="1" dirty="0" err="1" smtClean="0">
                <a:effectLst/>
                <a:latin typeface="Arial"/>
                <a:ea typeface="Times New Roman"/>
                <a:cs typeface="Times New Roman"/>
              </a:rPr>
              <a:t>ou</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Domain component: </a:t>
            </a:r>
            <a:r>
              <a:rPr lang="en-US" sz="1000" b="1" dirty="0" smtClean="0">
                <a:effectLst/>
                <a:latin typeface="Arial"/>
                <a:ea typeface="Times New Roman"/>
                <a:cs typeface="Times New Roman"/>
              </a:rPr>
              <a:t>dc</a:t>
            </a:r>
            <a:endParaRPr lang="en-CA" sz="1000" dirty="0" smtClean="0">
              <a:effectLst/>
              <a:latin typeface="Arial"/>
              <a:ea typeface="Times New Roman"/>
              <a:cs typeface="Times New Roman"/>
            </a:endParaRPr>
          </a:p>
          <a:p>
            <a:pPr>
              <a:lnSpc>
                <a:spcPct val="115000"/>
              </a:lnSpc>
              <a:spcAft>
                <a:spcPts val="1000"/>
              </a:spcAft>
            </a:pPr>
            <a:r>
              <a:rPr lang="en-CA" sz="1000" dirty="0">
                <a:latin typeface="Arial"/>
                <a:ea typeface="Calibri"/>
                <a:cs typeface="Segoe UI"/>
              </a:rPr>
              <a:t>Explain to students that </a:t>
            </a:r>
            <a:r>
              <a:rPr lang="en-CA" sz="1000" dirty="0">
                <a:latin typeface="Arial"/>
                <a:ea typeface="Calibri"/>
                <a:cs typeface="Times New Roman"/>
              </a:rPr>
              <a:t>unlike </a:t>
            </a:r>
            <a:r>
              <a:rPr lang="en-CA" sz="1000" b="1" dirty="0" err="1">
                <a:latin typeface="Arial"/>
                <a:ea typeface="Calibri"/>
                <a:cs typeface="Times New Roman"/>
              </a:rPr>
              <a:t>csvde</a:t>
            </a:r>
            <a:r>
              <a:rPr lang="en-CA" sz="1000" dirty="0">
                <a:latin typeface="Arial"/>
                <a:ea typeface="Calibri"/>
                <a:cs typeface="Times New Roman"/>
              </a:rPr>
              <a:t> and </a:t>
            </a:r>
            <a:r>
              <a:rPr lang="en-CA" sz="1000" b="1" dirty="0" err="1">
                <a:latin typeface="Arial"/>
                <a:ea typeface="Calibri"/>
                <a:cs typeface="Times New Roman"/>
              </a:rPr>
              <a:t>ldifde</a:t>
            </a:r>
            <a:r>
              <a:rPr lang="en-CA" sz="1000" dirty="0">
                <a:latin typeface="Arial"/>
                <a:ea typeface="Calibri"/>
                <a:cs typeface="Times New Roman"/>
              </a:rPr>
              <a:t>,</a:t>
            </a:r>
            <a:r>
              <a:rPr lang="en-CA" sz="1000" dirty="0">
                <a:latin typeface="Arial"/>
                <a:ea typeface="Calibri"/>
                <a:cs typeface="Segoe UI"/>
              </a:rPr>
              <a:t> these tools are not designed explicitly for bulk management of objects. Instead, they manipulate individual objects or to perform bulk operations.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Consider demonstrating how to use the </a:t>
            </a:r>
            <a:r>
              <a:rPr lang="en-CA" sz="1000" b="1" dirty="0" err="1">
                <a:latin typeface="Arial"/>
                <a:ea typeface="Calibri"/>
                <a:cs typeface="Times New Roman"/>
              </a:rPr>
              <a:t>dsquery</a:t>
            </a:r>
            <a:r>
              <a:rPr lang="en-CA" sz="1000" dirty="0">
                <a:latin typeface="Arial"/>
                <a:ea typeface="Calibri"/>
                <a:cs typeface="Times New Roman"/>
              </a:rPr>
              <a:t> command to manage many objects at one time. For example, use the following command to change the </a:t>
            </a:r>
            <a:r>
              <a:rPr lang="en-CA" sz="1000" b="1" dirty="0">
                <a:latin typeface="Arial"/>
                <a:ea typeface="Calibri"/>
                <a:cs typeface="Times New Roman"/>
              </a:rPr>
              <a:t>department</a:t>
            </a:r>
            <a:r>
              <a:rPr lang="en-CA" sz="1000" dirty="0">
                <a:latin typeface="Arial"/>
                <a:ea typeface="Calibri"/>
                <a:cs typeface="Times New Roman"/>
              </a:rPr>
              <a:t> for all users in the IT organizational unit (OU):</a:t>
            </a:r>
          </a:p>
          <a:p>
            <a:pPr>
              <a:lnSpc>
                <a:spcPct val="115000"/>
              </a:lnSpc>
              <a:spcAft>
                <a:spcPts val="1000"/>
              </a:spcAft>
            </a:pPr>
            <a:r>
              <a:rPr lang="en-CA" sz="1000" b="1" dirty="0" err="1">
                <a:latin typeface="Arial"/>
                <a:ea typeface="Calibri"/>
                <a:cs typeface="Times New Roman"/>
              </a:rPr>
              <a:t>Dsquery</a:t>
            </a:r>
            <a:r>
              <a:rPr lang="en-CA" sz="1000" b="1" dirty="0">
                <a:latin typeface="Arial"/>
                <a:ea typeface="Calibri"/>
                <a:cs typeface="Times New Roman"/>
              </a:rPr>
              <a:t> user “OU=IT, DC=</a:t>
            </a:r>
            <a:r>
              <a:rPr lang="en-CA" sz="1000" b="1" dirty="0" err="1">
                <a:latin typeface="Arial"/>
                <a:ea typeface="Calibri"/>
                <a:cs typeface="Times New Roman"/>
              </a:rPr>
              <a:t>Adatum,DC</a:t>
            </a:r>
            <a:r>
              <a:rPr lang="en-CA" sz="1000" b="1" dirty="0">
                <a:latin typeface="Arial"/>
                <a:ea typeface="Calibri"/>
                <a:cs typeface="Times New Roman"/>
              </a:rPr>
              <a:t>=com” | </a:t>
            </a:r>
            <a:r>
              <a:rPr lang="en-CA" sz="1000" b="1" dirty="0" err="1">
                <a:latin typeface="Arial"/>
                <a:ea typeface="Calibri"/>
                <a:cs typeface="Times New Roman"/>
              </a:rPr>
              <a:t>Dsmod</a:t>
            </a:r>
            <a:r>
              <a:rPr lang="en-CA" sz="1000" b="1" dirty="0">
                <a:latin typeface="Arial"/>
                <a:ea typeface="Calibri"/>
                <a:cs typeface="Times New Roman"/>
              </a:rPr>
              <a:t> user -</a:t>
            </a:r>
            <a:r>
              <a:rPr lang="en-CA" sz="1000" b="1" dirty="0" err="1">
                <a:latin typeface="Arial"/>
                <a:ea typeface="Calibri"/>
                <a:cs typeface="Times New Roman"/>
              </a:rPr>
              <a:t>dept</a:t>
            </a:r>
            <a:r>
              <a:rPr lang="en-CA" sz="1000" b="1" dirty="0">
                <a:latin typeface="Arial"/>
                <a:ea typeface="Calibri"/>
                <a:cs typeface="Times New Roman"/>
              </a:rPr>
              <a:t> IT</a:t>
            </a:r>
            <a:endParaRPr lang="en-CA" sz="1000" dirty="0">
              <a:latin typeface="Arial"/>
              <a:ea typeface="Calibri"/>
              <a:cs typeface="Times New Roman"/>
            </a:endParaRPr>
          </a:p>
          <a:p>
            <a:pPr>
              <a:lnSpc>
                <a:spcPct val="115000"/>
              </a:lnSpc>
              <a:spcAft>
                <a:spcPts val="1000"/>
              </a:spcAft>
            </a:pPr>
            <a:endParaRPr lang="en-CA" sz="1000" b="1" dirty="0" smtClean="0">
              <a:latin typeface="Arial"/>
              <a:ea typeface="Calibri"/>
              <a:cs typeface="Times New Roman"/>
            </a:endParaRPr>
          </a:p>
          <a:p>
            <a:pPr>
              <a:lnSpc>
                <a:spcPct val="115000"/>
              </a:lnSpc>
              <a:spcAft>
                <a:spcPts val="1000"/>
              </a:spcAft>
            </a:pPr>
            <a:r>
              <a:rPr lang="en-CA" sz="1000" b="1" dirty="0" smtClean="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What criteria would you use to select between </a:t>
            </a:r>
            <a:r>
              <a:rPr lang="en-CA" sz="1000" dirty="0">
                <a:latin typeface="Arial"/>
                <a:ea typeface="Calibri"/>
                <a:cs typeface="Times New Roman"/>
              </a:rPr>
              <a:t>using </a:t>
            </a:r>
            <a:r>
              <a:rPr lang="en-CA" sz="1000" b="1" dirty="0" err="1">
                <a:latin typeface="Arial"/>
                <a:ea typeface="Calibri"/>
                <a:cs typeface="Times New Roman"/>
              </a:rPr>
              <a:t>csvde</a:t>
            </a:r>
            <a:r>
              <a:rPr lang="en-CA" sz="1000" dirty="0">
                <a:latin typeface="Arial"/>
                <a:ea typeface="Calibri"/>
                <a:cs typeface="Times New Roman"/>
              </a:rPr>
              <a:t>, </a:t>
            </a:r>
            <a:r>
              <a:rPr lang="en-CA" sz="1000" b="1" dirty="0" err="1">
                <a:latin typeface="Arial"/>
                <a:ea typeface="Calibri"/>
                <a:cs typeface="Times New Roman"/>
              </a:rPr>
              <a:t>ldifde</a:t>
            </a:r>
            <a:r>
              <a:rPr lang="en-CA" sz="1000" dirty="0">
                <a:latin typeface="Arial"/>
                <a:ea typeface="Calibri"/>
                <a:cs typeface="Segoe UI"/>
              </a:rPr>
              <a:t>, and the </a:t>
            </a:r>
            <a:r>
              <a:rPr lang="en-CA" sz="1000" b="1" dirty="0">
                <a:latin typeface="Arial"/>
                <a:ea typeface="Calibri"/>
                <a:cs typeface="Times New Roman"/>
              </a:rPr>
              <a:t>ds* </a:t>
            </a:r>
            <a:r>
              <a:rPr lang="en-CA" sz="1000" dirty="0">
                <a:latin typeface="Arial"/>
                <a:ea typeface="Calibri"/>
                <a:cs typeface="Segoe UI"/>
              </a:rPr>
              <a:t>commands?</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If you are using a data source that can export as a .csv file, you most likely will use </a:t>
            </a:r>
            <a:r>
              <a:rPr lang="en-CA" sz="1000" b="1" dirty="0" err="1">
                <a:latin typeface="Arial"/>
                <a:ea typeface="Calibri"/>
                <a:cs typeface="Times New Roman"/>
              </a:rPr>
              <a:t>csvde</a:t>
            </a:r>
            <a:r>
              <a:rPr lang="en-CA" sz="1000" dirty="0">
                <a:latin typeface="Arial"/>
                <a:ea typeface="Calibri"/>
                <a:cs typeface="Times New Roman"/>
              </a:rPr>
              <a:t>. However, </a:t>
            </a:r>
            <a:r>
              <a:rPr lang="en-CA" sz="1000" b="1" dirty="0" err="1">
                <a:latin typeface="Arial"/>
                <a:ea typeface="Calibri"/>
                <a:cs typeface="Times New Roman"/>
              </a:rPr>
              <a:t>csvde</a:t>
            </a:r>
            <a:r>
              <a:rPr lang="en-CA" sz="1000" dirty="0">
                <a:latin typeface="Arial"/>
                <a:ea typeface="Calibri"/>
                <a:cs typeface="Times New Roman"/>
              </a:rPr>
              <a:t> cannot modify existing objects. You are also likely to use </a:t>
            </a:r>
            <a:r>
              <a:rPr lang="en-CA" sz="1000" b="1" dirty="0" err="1">
                <a:latin typeface="Arial"/>
                <a:ea typeface="Calibri"/>
                <a:cs typeface="Times New Roman"/>
              </a:rPr>
              <a:t>csvde</a:t>
            </a:r>
            <a:r>
              <a:rPr lang="en-CA" sz="1000" dirty="0">
                <a:latin typeface="Arial"/>
                <a:ea typeface="Calibri"/>
                <a:cs typeface="Times New Roman"/>
              </a:rPr>
              <a:t> when exporting data from AD DS.</a:t>
            </a:r>
          </a:p>
          <a:p>
            <a:pPr>
              <a:lnSpc>
                <a:spcPct val="115000"/>
              </a:lnSpc>
              <a:spcAft>
                <a:spcPts val="1000"/>
              </a:spcAft>
            </a:pPr>
            <a:r>
              <a:rPr lang="en-CA" sz="1000" dirty="0">
                <a:latin typeface="Arial"/>
                <a:ea typeface="Calibri"/>
                <a:cs typeface="Times New Roman"/>
              </a:rPr>
              <a:t>If you are using a data source that can export as an LDIF file, then you would most likely use </a:t>
            </a:r>
            <a:r>
              <a:rPr lang="en-CA" sz="1000" b="1" dirty="0" err="1">
                <a:latin typeface="Arial"/>
                <a:ea typeface="Calibri"/>
                <a:cs typeface="Times New Roman"/>
              </a:rPr>
              <a:t>ldifde</a:t>
            </a:r>
            <a:r>
              <a:rPr lang="en-CA" sz="1000" dirty="0">
                <a:latin typeface="Arial"/>
                <a:ea typeface="Calibri"/>
                <a:cs typeface="Times New Roman"/>
              </a:rPr>
              <a:t>. You would also use </a:t>
            </a:r>
            <a:r>
              <a:rPr lang="en-CA" sz="1000" b="1" dirty="0" err="1">
                <a:latin typeface="Arial"/>
                <a:ea typeface="Calibri"/>
                <a:cs typeface="Times New Roman"/>
              </a:rPr>
              <a:t>ldifde</a:t>
            </a:r>
            <a:r>
              <a:rPr lang="en-CA" sz="1000" dirty="0">
                <a:latin typeface="Arial"/>
                <a:ea typeface="Calibri"/>
                <a:cs typeface="Times New Roman"/>
              </a:rPr>
              <a:t> if you need to remove or modify existing objects.</a:t>
            </a:r>
          </a:p>
          <a:p>
            <a:pPr>
              <a:lnSpc>
                <a:spcPct val="115000"/>
              </a:lnSpc>
              <a:spcAft>
                <a:spcPts val="1000"/>
              </a:spcAft>
            </a:pPr>
            <a:r>
              <a:rPr lang="en-CA" sz="1000" dirty="0">
                <a:latin typeface="Arial"/>
                <a:ea typeface="Calibri"/>
                <a:cs typeface="Segoe UI"/>
              </a:rPr>
              <a:t>If you are modifying individual objects, then you will most likely use the </a:t>
            </a:r>
            <a:r>
              <a:rPr lang="en-CA" sz="1000" b="1" dirty="0">
                <a:latin typeface="Arial"/>
                <a:ea typeface="Calibri"/>
                <a:cs typeface="Times New Roman"/>
              </a:rPr>
              <a:t>ds* </a:t>
            </a:r>
            <a:r>
              <a:rPr lang="en-CA" sz="1000" dirty="0">
                <a:latin typeface="Arial"/>
                <a:ea typeface="Calibri"/>
                <a:cs typeface="Segoe UI"/>
              </a:rPr>
              <a:t>commands if you have chosen not to use graphical tools.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4EAB8EE-BC00-4CA2-ACE8-A8170264FE68}" type="slidenum">
              <a:rPr lang="en-CA" smtClean="0"/>
              <a:t>7</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3572515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a:latin typeface="Arial"/>
                <a:ea typeface="Calibri"/>
                <a:cs typeface="Times New Roman"/>
              </a:rPr>
              <a:t>To help students understand how to use Windows PowerShell to perform AD DS administration, it is critical that they see examples of how the cmdlets are used. Many of the slides in this lesson provide examples. It is critical that you describe all of the examples on each slide, including the purpose of each parameter.</a:t>
            </a:r>
          </a:p>
        </p:txBody>
      </p:sp>
      <p:sp>
        <p:nvSpPr>
          <p:cNvPr id="4" name="Slide Number Placeholder 3"/>
          <p:cNvSpPr>
            <a:spLocks noGrp="1"/>
          </p:cNvSpPr>
          <p:nvPr>
            <p:ph type="sldNum" sz="quarter" idx="10"/>
          </p:nvPr>
        </p:nvSpPr>
        <p:spPr/>
        <p:txBody>
          <a:bodyPr/>
          <a:lstStyle/>
          <a:p>
            <a:fld id="{A4EAB8EE-BC00-4CA2-ACE8-A8170264FE68}" type="slidenum">
              <a:rPr lang="en-CA" smtClean="0"/>
              <a:t>8</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2691189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a:latin typeface="Arial"/>
                <a:ea typeface="Calibri"/>
                <a:cs typeface="Segoe UI"/>
              </a:rPr>
              <a:t>Describe each of the cmdlets on the slide to students. In addition, describe the example that uses the </a:t>
            </a:r>
            <a:r>
              <a:rPr lang="en-CA" sz="1000" b="1">
                <a:latin typeface="Arial"/>
                <a:ea typeface="Calibri"/>
                <a:cs typeface="Times New Roman"/>
              </a:rPr>
              <a:t>New‑ADUser</a:t>
            </a:r>
            <a:r>
              <a:rPr lang="en-CA" sz="1000">
                <a:latin typeface="Arial"/>
                <a:ea typeface="Calibri"/>
                <a:cs typeface="Segoe UI"/>
              </a:rPr>
              <a:t> cmdlet. Consider demonstrating the cmdlets. To avoid typing slide examples, you can use examples in E:\Labfiles\Mod04\Mod04Examples.ps1.</a:t>
            </a:r>
            <a:endParaRPr lang="en-CA" sz="1000">
              <a:latin typeface="Arial"/>
              <a:ea typeface="Calibri"/>
              <a:cs typeface="Times New Roman"/>
            </a:endParaRPr>
          </a:p>
          <a:p>
            <a:pPr>
              <a:lnSpc>
                <a:spcPct val="115000"/>
              </a:lnSpc>
              <a:spcAft>
                <a:spcPts val="1000"/>
              </a:spcAft>
            </a:pPr>
            <a:r>
              <a:rPr lang="en-CA" sz="1000" b="1">
                <a:latin typeface="Arial"/>
                <a:ea typeface="Calibri"/>
                <a:cs typeface="Times New Roman"/>
              </a:rPr>
              <a:t>Question</a:t>
            </a:r>
            <a:endParaRPr lang="en-CA" sz="1000">
              <a:latin typeface="Arial"/>
              <a:ea typeface="Calibri"/>
              <a:cs typeface="Times New Roman"/>
            </a:endParaRPr>
          </a:p>
          <a:p>
            <a:pPr>
              <a:lnSpc>
                <a:spcPct val="115000"/>
              </a:lnSpc>
              <a:spcAft>
                <a:spcPts val="1000"/>
              </a:spcAft>
            </a:pPr>
            <a:r>
              <a:rPr lang="en-CA" sz="1000">
                <a:latin typeface="Arial"/>
                <a:ea typeface="Calibri"/>
                <a:cs typeface="Segoe UI"/>
              </a:rPr>
              <a:t>Are all cmdlet parameters that you use to manage user accounts the same?</a:t>
            </a:r>
            <a:endParaRPr lang="en-CA" sz="1000">
              <a:latin typeface="Arial"/>
              <a:ea typeface="Calibri"/>
              <a:cs typeface="Times New Roman"/>
            </a:endParaRPr>
          </a:p>
          <a:p>
            <a:pPr>
              <a:lnSpc>
                <a:spcPct val="115000"/>
              </a:lnSpc>
              <a:spcAft>
                <a:spcPts val="1000"/>
              </a:spcAft>
            </a:pPr>
            <a:r>
              <a:rPr lang="en-CA" sz="1000" b="1">
                <a:latin typeface="Arial"/>
                <a:ea typeface="Calibri"/>
                <a:cs typeface="Times New Roman"/>
              </a:rPr>
              <a:t>Answer</a:t>
            </a:r>
            <a:endParaRPr lang="en-CA" sz="1000">
              <a:latin typeface="Arial"/>
              <a:ea typeface="Calibri"/>
              <a:cs typeface="Times New Roman"/>
            </a:endParaRPr>
          </a:p>
          <a:p>
            <a:pPr>
              <a:lnSpc>
                <a:spcPct val="115000"/>
              </a:lnSpc>
              <a:spcAft>
                <a:spcPts val="1000"/>
              </a:spcAft>
            </a:pPr>
            <a:r>
              <a:rPr lang="en-CA" sz="1000">
                <a:latin typeface="Arial"/>
                <a:ea typeface="Calibri"/>
                <a:cs typeface="Segoe UI"/>
              </a:rPr>
              <a:t>No. Many of the parameters are the same or similar, but each cmdlet has its own list of parameters.</a:t>
            </a:r>
            <a:endParaRPr lang="en-CA"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4EAB8EE-BC00-4CA2-ACE8-A8170264FE68}" type="slidenum">
              <a:rPr lang="en-CA" smtClean="0"/>
              <a:t>9</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a:rPr>
              <a:t>20410D</a:t>
            </a:r>
            <a:endParaRPr lang="en-CA"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a:rPr>
              <a:t>4: Automating Active Directory Domain Services Administration</a:t>
            </a:r>
            <a:endParaRPr lang="en-CA" sz="1200" b="1">
              <a:solidFill>
                <a:srgbClr val="336699"/>
              </a:solidFill>
              <a:latin typeface="Arial"/>
            </a:endParaRPr>
          </a:p>
        </p:txBody>
      </p:sp>
    </p:spTree>
    <p:extLst>
      <p:ext uri="{BB962C8B-B14F-4D97-AF65-F5344CB8AC3E}">
        <p14:creationId xmlns:p14="http://schemas.microsoft.com/office/powerpoint/2010/main" val="71308382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571184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CA" sz="2600" smtClean="0"/>
              <a:t>Module 4</a:t>
            </a:r>
            <a:endParaRPr lang="en-CA" sz="2600"/>
          </a:p>
        </p:txBody>
      </p:sp>
      <p:sp>
        <p:nvSpPr>
          <p:cNvPr id="3" name="Subtitle 2"/>
          <p:cNvSpPr>
            <a:spLocks noGrp="1"/>
          </p:cNvSpPr>
          <p:nvPr>
            <p:ph type="subTitle" sz="quarter" idx="1"/>
          </p:nvPr>
        </p:nvSpPr>
        <p:spPr/>
        <p:txBody>
          <a:bodyPr/>
          <a:lstStyle/>
          <a:p>
            <a:r>
              <a:rPr lang="en-CA" smtClean="0"/>
              <a:t>Automating Active Directory Domain Services Administration
</a:t>
            </a:r>
            <a:endParaRPr lang="en-CA"/>
          </a:p>
        </p:txBody>
      </p:sp>
    </p:spTree>
    <p:extLst>
      <p:ext uri="{BB962C8B-B14F-4D97-AF65-F5344CB8AC3E}">
        <p14:creationId xmlns:p14="http://schemas.microsoft.com/office/powerpoint/2010/main" val="35032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Using Windows PowerShell Cmdlets to Manage Groups</a:t>
            </a:r>
            <a:endParaRPr lang="en-CA"/>
          </a:p>
        </p:txBody>
      </p:sp>
      <p:graphicFrame>
        <p:nvGraphicFramePr>
          <p:cNvPr id="4" name="Content Placeholder 3"/>
          <p:cNvGraphicFramePr>
            <a:graphicFrameLocks/>
          </p:cNvGraphicFramePr>
          <p:nvPr>
            <p:extLst>
              <p:ext uri="{D42A27DB-BD31-4B8C-83A1-F6EECF244321}">
                <p14:modId xmlns:p14="http://schemas.microsoft.com/office/powerpoint/2010/main" val="183059594"/>
              </p:ext>
            </p:extLst>
          </p:nvPr>
        </p:nvGraphicFramePr>
        <p:xfrm>
          <a:off x="458491" y="756015"/>
          <a:ext cx="8219940" cy="3749197"/>
        </p:xfrm>
        <a:graphic>
          <a:graphicData uri="http://schemas.openxmlformats.org/drawingml/2006/table">
            <a:tbl>
              <a:tblPr firstRow="1" bandRow="1">
                <a:tableStyleId>{21E4AEA4-8DFA-4A89-87EB-49C32662AFE0}</a:tableStyleId>
              </a:tblPr>
              <a:tblGrid>
                <a:gridCol w="3665453"/>
                <a:gridCol w="4554487"/>
              </a:tblGrid>
              <a:tr h="392889">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gn="ctr" defTabSz="914400" rtl="0" eaLnBrk="1" latinLnBrk="0" hangingPunct="1">
                        <a:lnSpc>
                          <a:spcPct val="115000"/>
                        </a:lnSpc>
                        <a:spcBef>
                          <a:spcPts val="0"/>
                        </a:spcBef>
                        <a:spcAft>
                          <a:spcPts val="0"/>
                        </a:spcAft>
                      </a:pPr>
                      <a:r>
                        <a:rPr lang="en-US" sz="1800" b="0" dirty="0" err="1" smtClean="0">
                          <a:solidFill>
                            <a:schemeClr val="tx1"/>
                          </a:solidFill>
                          <a:latin typeface="Segoe" pitchFamily="34" charset="0"/>
                        </a:rPr>
                        <a:t>Cmdlet</a:t>
                      </a:r>
                      <a:endParaRPr lang="en-US" sz="1800" b="0" kern="1200" dirty="0">
                        <a:solidFill>
                          <a:schemeClr val="tx1"/>
                        </a:solidFill>
                        <a:latin typeface="Segoe" pitchFamily="34" charset="0"/>
                        <a:ea typeface="Segoe UI" pitchFamily="34" charset="0"/>
                        <a:cs typeface="Segoe UI" pitchFamily="34" charset="0"/>
                      </a:endParaRPr>
                    </a:p>
                  </a:txBody>
                  <a:tcPr marL="0" marR="0" marT="0" marB="0" anchor="ct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indent="0" algn="ctr">
                        <a:lnSpc>
                          <a:spcPct val="115000"/>
                        </a:lnSpc>
                        <a:spcBef>
                          <a:spcPts val="0"/>
                        </a:spcBef>
                        <a:spcAft>
                          <a:spcPts val="0"/>
                        </a:spcAft>
                      </a:pPr>
                      <a:r>
                        <a:rPr lang="en-US" sz="1800" b="0" dirty="0">
                          <a:solidFill>
                            <a:schemeClr val="tx1"/>
                          </a:solidFill>
                          <a:latin typeface="Segoe" pitchFamily="34" charset="0"/>
                        </a:rPr>
                        <a:t> Description</a:t>
                      </a:r>
                      <a:endParaRPr lang="en-US" sz="1800" b="0" dirty="0">
                        <a:solidFill>
                          <a:schemeClr val="tx1"/>
                        </a:solidFill>
                        <a:latin typeface="Segoe" pitchFamily="34" charset="0"/>
                        <a:ea typeface="Segoe UI" pitchFamily="34" charset="0"/>
                        <a:cs typeface="Segoe UI" pitchFamily="34" charset="0"/>
                      </a:endParaRPr>
                    </a:p>
                  </a:txBody>
                  <a:tcPr marL="0" marR="0" marT="0" marB="0" anchor="ctr"/>
                </a:tc>
              </a:tr>
              <a:tr h="306585">
                <a:tc>
                  <a:txBody>
                    <a:bodyPr/>
                    <a:lstStyle/>
                    <a:p>
                      <a:pPr marL="0" marR="0" indent="0">
                        <a:lnSpc>
                          <a:spcPts val="2000"/>
                        </a:lnSpc>
                        <a:spcBef>
                          <a:spcPts val="1000"/>
                        </a:spcBef>
                        <a:spcAft>
                          <a:spcPts val="1000"/>
                        </a:spcAft>
                      </a:pPr>
                      <a:r>
                        <a:rPr lang="en-US" sz="1800" b="0" kern="1200" dirty="0">
                          <a:latin typeface="Segoe" pitchFamily="34" charset="0"/>
                        </a:rPr>
                        <a:t>New-</a:t>
                      </a:r>
                      <a:r>
                        <a:rPr lang="en-US" sz="1800" b="0" kern="1200" dirty="0" err="1">
                          <a:latin typeface="Segoe" pitchFamily="34" charset="0"/>
                        </a:rPr>
                        <a:t>ADGroup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Creates new </a:t>
                      </a:r>
                      <a:r>
                        <a:rPr lang="en-US" sz="1800" b="0" kern="1200" dirty="0" smtClean="0">
                          <a:latin typeface="Segoe" pitchFamily="34" charset="0"/>
                        </a:rPr>
                        <a:t>groups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r h="306585">
                <a:tc>
                  <a:txBody>
                    <a:bodyPr/>
                    <a:lstStyle/>
                    <a:p>
                      <a:pPr marL="0" marR="0" indent="0">
                        <a:lnSpc>
                          <a:spcPts val="2000"/>
                        </a:lnSpc>
                        <a:spcBef>
                          <a:spcPts val="1000"/>
                        </a:spcBef>
                        <a:spcAft>
                          <a:spcPts val="1000"/>
                        </a:spcAft>
                      </a:pPr>
                      <a:r>
                        <a:rPr lang="en-US" sz="1800" b="0" kern="1200" dirty="0">
                          <a:latin typeface="Segoe" pitchFamily="34" charset="0"/>
                        </a:rPr>
                        <a:t>Set-</a:t>
                      </a:r>
                      <a:r>
                        <a:rPr lang="en-US" sz="1800" b="0" kern="1200" dirty="0" err="1">
                          <a:latin typeface="Segoe" pitchFamily="34" charset="0"/>
                        </a:rPr>
                        <a:t>ADGroup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Modifies properties of </a:t>
                      </a:r>
                      <a:r>
                        <a:rPr lang="en-US" sz="1800" b="0" kern="1200" dirty="0" smtClean="0">
                          <a:latin typeface="Segoe" pitchFamily="34" charset="0"/>
                        </a:rPr>
                        <a:t>groups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r h="306585">
                <a:tc>
                  <a:txBody>
                    <a:bodyPr/>
                    <a:lstStyle/>
                    <a:p>
                      <a:pPr marL="0" marR="0" indent="0">
                        <a:lnSpc>
                          <a:spcPts val="2000"/>
                        </a:lnSpc>
                        <a:spcBef>
                          <a:spcPts val="1000"/>
                        </a:spcBef>
                        <a:spcAft>
                          <a:spcPts val="1000"/>
                        </a:spcAft>
                      </a:pPr>
                      <a:r>
                        <a:rPr lang="en-US" sz="1800" b="0" kern="1200" dirty="0">
                          <a:latin typeface="Segoe" pitchFamily="34" charset="0"/>
                        </a:rPr>
                        <a:t>Get-</a:t>
                      </a:r>
                      <a:r>
                        <a:rPr lang="en-US" sz="1800" b="0" kern="1200" dirty="0" err="1">
                          <a:latin typeface="Segoe" pitchFamily="34" charset="0"/>
                        </a:rPr>
                        <a:t>ADGroup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Displays properties of </a:t>
                      </a:r>
                      <a:r>
                        <a:rPr lang="en-US" sz="1800" b="0" kern="1200" dirty="0" smtClean="0">
                          <a:latin typeface="Segoe" pitchFamily="34" charset="0"/>
                        </a:rPr>
                        <a:t>groups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r h="316698">
                <a:tc>
                  <a:txBody>
                    <a:bodyPr/>
                    <a:lstStyle/>
                    <a:p>
                      <a:pPr marL="0" marR="0">
                        <a:lnSpc>
                          <a:spcPts val="2000"/>
                        </a:lnSpc>
                        <a:spcBef>
                          <a:spcPts val="0"/>
                        </a:spcBef>
                        <a:spcAft>
                          <a:spcPts val="1000"/>
                        </a:spcAft>
                      </a:pPr>
                      <a:r>
                        <a:rPr lang="en-US" sz="1800" b="0" kern="1200" dirty="0">
                          <a:latin typeface="Segoe" pitchFamily="34" charset="0"/>
                        </a:rPr>
                        <a:t>Remove-</a:t>
                      </a:r>
                      <a:r>
                        <a:rPr lang="en-US" sz="1800" b="0" kern="1200" dirty="0" err="1">
                          <a:latin typeface="Segoe" pitchFamily="34" charset="0"/>
                        </a:rPr>
                        <a:t>ADGroup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Deletes </a:t>
                      </a:r>
                      <a:r>
                        <a:rPr lang="en-US" sz="1800" b="0" kern="1200" dirty="0" smtClean="0">
                          <a:latin typeface="Segoe" pitchFamily="34" charset="0"/>
                        </a:rPr>
                        <a:t>groups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r h="316698">
                <a:tc>
                  <a:txBody>
                    <a:bodyPr/>
                    <a:lstStyle/>
                    <a:p>
                      <a:pPr marL="0" marR="0">
                        <a:lnSpc>
                          <a:spcPts val="2000"/>
                        </a:lnSpc>
                        <a:spcBef>
                          <a:spcPts val="0"/>
                        </a:spcBef>
                        <a:spcAft>
                          <a:spcPts val="1000"/>
                        </a:spcAft>
                      </a:pPr>
                      <a:r>
                        <a:rPr lang="en-US" sz="1800" b="0" kern="1200" dirty="0">
                          <a:latin typeface="Segoe" pitchFamily="34" charset="0"/>
                        </a:rPr>
                        <a:t>Add-</a:t>
                      </a:r>
                      <a:r>
                        <a:rPr lang="en-US" sz="1800" b="0" kern="1200" dirty="0" err="1">
                          <a:latin typeface="Segoe" pitchFamily="34" charset="0"/>
                        </a:rPr>
                        <a:t>ADGroupMember</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Adds members to </a:t>
                      </a:r>
                      <a:r>
                        <a:rPr lang="en-US" sz="1800" b="0" kern="1200" dirty="0" smtClean="0">
                          <a:latin typeface="Segoe" pitchFamily="34" charset="0"/>
                        </a:rPr>
                        <a:t>groups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r h="316698">
                <a:tc>
                  <a:txBody>
                    <a:bodyPr/>
                    <a:lstStyle/>
                    <a:p>
                      <a:pPr marL="0" marR="0">
                        <a:lnSpc>
                          <a:spcPts val="2000"/>
                        </a:lnSpc>
                        <a:spcBef>
                          <a:spcPts val="0"/>
                        </a:spcBef>
                        <a:spcAft>
                          <a:spcPts val="1000"/>
                        </a:spcAft>
                      </a:pPr>
                      <a:r>
                        <a:rPr lang="en-US" sz="1800" b="0" kern="1200" dirty="0">
                          <a:latin typeface="Segoe" pitchFamily="34" charset="0"/>
                        </a:rPr>
                        <a:t>Get-</a:t>
                      </a:r>
                      <a:r>
                        <a:rPr lang="en-US" sz="1800" b="0" kern="1200" dirty="0" err="1">
                          <a:latin typeface="Segoe" pitchFamily="34" charset="0"/>
                        </a:rPr>
                        <a:t>ADGroupMember</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Displays membership of </a:t>
                      </a:r>
                      <a:r>
                        <a:rPr lang="en-US" sz="1800" b="0" kern="1200" dirty="0" smtClean="0">
                          <a:latin typeface="Segoe" pitchFamily="34" charset="0"/>
                        </a:rPr>
                        <a:t>groups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r h="316698">
                <a:tc>
                  <a:txBody>
                    <a:bodyPr/>
                    <a:lstStyle/>
                    <a:p>
                      <a:pPr marL="0" marR="0">
                        <a:lnSpc>
                          <a:spcPts val="2000"/>
                        </a:lnSpc>
                        <a:spcBef>
                          <a:spcPts val="0"/>
                        </a:spcBef>
                        <a:spcAft>
                          <a:spcPts val="1000"/>
                        </a:spcAft>
                      </a:pPr>
                      <a:r>
                        <a:rPr lang="en-US" sz="1800" b="0" kern="1200" dirty="0">
                          <a:latin typeface="Segoe" pitchFamily="34" charset="0"/>
                        </a:rPr>
                        <a:t>Remove-</a:t>
                      </a:r>
                      <a:r>
                        <a:rPr lang="en-US" sz="1800" b="0" kern="1200" dirty="0" err="1">
                          <a:latin typeface="Segoe" pitchFamily="34" charset="0"/>
                        </a:rPr>
                        <a:t>ADGroupMember</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Removes members from </a:t>
                      </a:r>
                      <a:r>
                        <a:rPr lang="en-US" sz="1800" b="0" kern="1200" dirty="0" smtClean="0">
                          <a:latin typeface="Segoe" pitchFamily="34" charset="0"/>
                        </a:rPr>
                        <a:t>groups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r h="316698">
                <a:tc>
                  <a:txBody>
                    <a:bodyPr/>
                    <a:lstStyle/>
                    <a:p>
                      <a:pPr marL="0" marR="0">
                        <a:lnSpc>
                          <a:spcPts val="2000"/>
                        </a:lnSpc>
                        <a:spcBef>
                          <a:spcPts val="0"/>
                        </a:spcBef>
                        <a:spcAft>
                          <a:spcPts val="1000"/>
                        </a:spcAft>
                      </a:pPr>
                      <a:r>
                        <a:rPr lang="en-US" sz="1800" b="0" kern="1200" dirty="0">
                          <a:latin typeface="Segoe" pitchFamily="34" charset="0"/>
                        </a:rPr>
                        <a:t>Add-</a:t>
                      </a:r>
                      <a:r>
                        <a:rPr lang="en-US" sz="1800" b="0" kern="1200" dirty="0" err="1">
                          <a:latin typeface="Segoe" pitchFamily="34" charset="0"/>
                        </a:rPr>
                        <a:t>ADPrincipalGroupMembership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Adds group membership to </a:t>
                      </a:r>
                      <a:r>
                        <a:rPr lang="en-US" sz="1800" b="0" kern="1200" dirty="0" smtClean="0">
                          <a:latin typeface="Segoe" pitchFamily="34" charset="0"/>
                        </a:rPr>
                        <a:t>objects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r h="345063">
                <a:tc>
                  <a:txBody>
                    <a:bodyPr/>
                    <a:lstStyle/>
                    <a:p>
                      <a:pPr marL="0" marR="0">
                        <a:lnSpc>
                          <a:spcPts val="2000"/>
                        </a:lnSpc>
                        <a:spcBef>
                          <a:spcPts val="0"/>
                        </a:spcBef>
                        <a:spcAft>
                          <a:spcPts val="1000"/>
                        </a:spcAft>
                      </a:pPr>
                      <a:r>
                        <a:rPr lang="en-US" sz="1800" b="0" kern="1200" dirty="0">
                          <a:latin typeface="Segoe" pitchFamily="34" charset="0"/>
                        </a:rPr>
                        <a:t>Get-</a:t>
                      </a:r>
                      <a:r>
                        <a:rPr lang="en-US" sz="1800" b="0" kern="1200" dirty="0" err="1">
                          <a:latin typeface="Segoe" pitchFamily="34" charset="0"/>
                        </a:rPr>
                        <a:t>ADPrincipalGroupMembership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Displays group membership of </a:t>
                      </a:r>
                      <a:r>
                        <a:rPr lang="en-US" sz="1800" b="0" kern="1200" dirty="0" smtClean="0">
                          <a:latin typeface="Segoe" pitchFamily="34" charset="0"/>
                        </a:rPr>
                        <a:t>objects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r h="501764">
                <a:tc>
                  <a:txBody>
                    <a:bodyPr/>
                    <a:lstStyle/>
                    <a:p>
                      <a:pPr marL="0" marR="0">
                        <a:lnSpc>
                          <a:spcPts val="2000"/>
                        </a:lnSpc>
                        <a:spcBef>
                          <a:spcPts val="0"/>
                        </a:spcBef>
                        <a:spcAft>
                          <a:spcPts val="1000"/>
                        </a:spcAft>
                      </a:pPr>
                      <a:r>
                        <a:rPr lang="en-US" sz="1800" b="0" kern="1200" dirty="0">
                          <a:latin typeface="Segoe" pitchFamily="34" charset="0"/>
                        </a:rPr>
                        <a:t>Remove-</a:t>
                      </a:r>
                      <a:r>
                        <a:rPr lang="en-US" sz="1800" b="0" kern="1200" dirty="0" err="1">
                          <a:latin typeface="Segoe" pitchFamily="34" charset="0"/>
                        </a:rPr>
                        <a:t>ADPrincipalGroupMembership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Removes group membership from an </a:t>
                      </a:r>
                      <a:r>
                        <a:rPr lang="en-US" sz="1800" b="0" kern="1200" dirty="0" smtClean="0">
                          <a:latin typeface="Segoe" pitchFamily="34" charset="0"/>
                        </a:rPr>
                        <a:t>object</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bl>
          </a:graphicData>
        </a:graphic>
      </p:graphicFrame>
      <p:sp>
        <p:nvSpPr>
          <p:cNvPr id="5" name="Rectangle 4"/>
          <p:cNvSpPr/>
          <p:nvPr/>
        </p:nvSpPr>
        <p:spPr>
          <a:xfrm>
            <a:off x="606446" y="4680090"/>
            <a:ext cx="7927957" cy="969496"/>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r>
              <a:rPr lang="en-US" sz="1900" kern="0" dirty="0">
                <a:solidFill>
                  <a:sysClr val="windowText" lastClr="000000"/>
                </a:solidFill>
                <a:latin typeface="Lucida Sans Typewriter" pitchFamily="49" charset="0"/>
                <a:ea typeface="Segoe UI" pitchFamily="34" charset="0"/>
                <a:cs typeface="Segoe UI" pitchFamily="34" charset="0"/>
              </a:rPr>
              <a:t>New-ADGroup –Name </a:t>
            </a:r>
            <a:r>
              <a:rPr lang="en-US" sz="1900" kern="0" dirty="0" smtClean="0">
                <a:solidFill>
                  <a:sysClr val="windowText" lastClr="000000"/>
                </a:solidFill>
                <a:latin typeface="Lucida Sans Typewriter" pitchFamily="49" charset="0"/>
                <a:ea typeface="Segoe UI" pitchFamily="34" charset="0"/>
                <a:cs typeface="Segoe UI" pitchFamily="34" charset="0"/>
              </a:rPr>
              <a:t>"CustomerManagement" </a:t>
            </a:r>
            <a:r>
              <a:rPr lang="en-US" sz="1900" kern="0" dirty="0">
                <a:solidFill>
                  <a:sysClr val="windowText" lastClr="000000"/>
                </a:solidFill>
                <a:latin typeface="Lucida Sans Typewriter" pitchFamily="49" charset="0"/>
                <a:ea typeface="Segoe UI" pitchFamily="34" charset="0"/>
                <a:cs typeface="Segoe UI" pitchFamily="34" charset="0"/>
              </a:rPr>
              <a:t>–Path </a:t>
            </a:r>
            <a:r>
              <a:rPr lang="en-US" sz="1900" kern="0" dirty="0" smtClean="0">
                <a:solidFill>
                  <a:sysClr val="windowText" lastClr="000000"/>
                </a:solidFill>
                <a:latin typeface="Lucida Sans Typewriter" pitchFamily="49" charset="0"/>
                <a:ea typeface="Segoe UI" pitchFamily="34" charset="0"/>
                <a:cs typeface="Segoe UI" pitchFamily="34" charset="0"/>
              </a:rPr>
              <a:t>"ou=managers,dc=adatum,dc=com" </a:t>
            </a:r>
            <a:r>
              <a:rPr lang="en-US" sz="1900" kern="0" dirty="0">
                <a:solidFill>
                  <a:sysClr val="windowText" lastClr="000000"/>
                </a:solidFill>
                <a:latin typeface="Lucida Sans Typewriter" pitchFamily="49" charset="0"/>
                <a:ea typeface="Segoe UI" pitchFamily="34" charset="0"/>
                <a:cs typeface="Segoe UI" pitchFamily="34" charset="0"/>
              </a:rPr>
              <a:t>–GroupScope Global </a:t>
            </a:r>
            <a:r>
              <a:rPr lang="en-US" sz="1900" kern="0" dirty="0" smtClean="0">
                <a:solidFill>
                  <a:sysClr val="windowText" lastClr="000000"/>
                </a:solidFill>
                <a:latin typeface="Lucida Sans Typewriter" pitchFamily="49" charset="0"/>
                <a:ea typeface="Segoe UI" pitchFamily="34" charset="0"/>
                <a:cs typeface="Segoe UI" pitchFamily="34" charset="0"/>
              </a:rPr>
              <a:t/>
            </a:r>
            <a:br>
              <a:rPr lang="en-US" sz="1900" kern="0" dirty="0" smtClean="0">
                <a:solidFill>
                  <a:sysClr val="windowText" lastClr="000000"/>
                </a:solidFill>
                <a:latin typeface="Lucida Sans Typewriter" pitchFamily="49" charset="0"/>
                <a:ea typeface="Segoe UI" pitchFamily="34" charset="0"/>
                <a:cs typeface="Segoe UI" pitchFamily="34" charset="0"/>
              </a:rPr>
            </a:br>
            <a:r>
              <a:rPr lang="en-US" sz="1900" kern="0" dirty="0" smtClean="0">
                <a:solidFill>
                  <a:sysClr val="windowText" lastClr="000000"/>
                </a:solidFill>
                <a:latin typeface="Lucida Sans Typewriter" pitchFamily="49" charset="0"/>
                <a:ea typeface="Segoe UI" pitchFamily="34" charset="0"/>
                <a:cs typeface="Segoe UI" pitchFamily="34" charset="0"/>
              </a:rPr>
              <a:t>–</a:t>
            </a:r>
            <a:r>
              <a:rPr lang="en-US" sz="1900" kern="0" dirty="0">
                <a:solidFill>
                  <a:sysClr val="windowText" lastClr="000000"/>
                </a:solidFill>
                <a:latin typeface="Lucida Sans Typewriter" pitchFamily="49" charset="0"/>
                <a:ea typeface="Segoe UI" pitchFamily="34" charset="0"/>
                <a:cs typeface="Segoe UI" pitchFamily="34" charset="0"/>
              </a:rPr>
              <a:t>GroupCategory Security</a:t>
            </a:r>
            <a:endParaRPr lang="en-CA" sz="1900" kern="0" dirty="0">
              <a:solidFill>
                <a:sysClr val="windowText" lastClr="000000"/>
              </a:solidFill>
              <a:latin typeface="Lucida Sans Typewriter" pitchFamily="49" charset="0"/>
              <a:ea typeface="Segoe UI" pitchFamily="34" charset="0"/>
              <a:cs typeface="Segoe UI" pitchFamily="34" charset="0"/>
            </a:endParaRPr>
          </a:p>
        </p:txBody>
      </p:sp>
      <p:sp>
        <p:nvSpPr>
          <p:cNvPr id="6" name="Rectangle 5"/>
          <p:cNvSpPr/>
          <p:nvPr/>
        </p:nvSpPr>
        <p:spPr>
          <a:xfrm>
            <a:off x="606447" y="5770544"/>
            <a:ext cx="7927956" cy="677108"/>
          </a:xfrm>
          <a:prstGeom prst="rect">
            <a:avLst/>
          </a:prstGeom>
          <a:solidFill>
            <a:srgbClr val="FFFFFF">
              <a:lumMod val="85000"/>
            </a:srgbClr>
          </a:solidFill>
        </p:spPr>
        <p:txBody>
          <a:bodyPr wrap="square" rIns="90000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r>
              <a:rPr lang="en-US" sz="1900" kern="0" dirty="0">
                <a:solidFill>
                  <a:sysClr val="windowText" lastClr="000000"/>
                </a:solidFill>
                <a:latin typeface="Lucida Sans Typewriter" pitchFamily="49" charset="0"/>
                <a:ea typeface="Segoe UI" pitchFamily="34" charset="0"/>
                <a:cs typeface="Segoe UI" pitchFamily="34" charset="0"/>
              </a:rPr>
              <a:t>Add-</a:t>
            </a:r>
            <a:r>
              <a:rPr lang="en-US" sz="1900" kern="0" dirty="0" err="1">
                <a:solidFill>
                  <a:sysClr val="windowText" lastClr="000000"/>
                </a:solidFill>
                <a:latin typeface="Lucida Sans Typewriter" pitchFamily="49" charset="0"/>
                <a:ea typeface="Segoe UI" pitchFamily="34" charset="0"/>
                <a:cs typeface="Segoe UI" pitchFamily="34" charset="0"/>
              </a:rPr>
              <a:t>ADGroupMember</a:t>
            </a:r>
            <a:r>
              <a:rPr lang="en-US" sz="1900" kern="0" dirty="0">
                <a:solidFill>
                  <a:sysClr val="windowText" lastClr="000000"/>
                </a:solidFill>
                <a:latin typeface="Lucida Sans Typewriter" pitchFamily="49" charset="0"/>
                <a:ea typeface="Segoe UI" pitchFamily="34" charset="0"/>
                <a:cs typeface="Segoe UI" pitchFamily="34" charset="0"/>
              </a:rPr>
              <a:t> </a:t>
            </a:r>
            <a:r>
              <a:rPr lang="en-US" sz="1900" kern="0" dirty="0" smtClean="0">
                <a:solidFill>
                  <a:sysClr val="windowText" lastClr="000000"/>
                </a:solidFill>
                <a:latin typeface="Lucida Sans Typewriter" pitchFamily="49" charset="0"/>
                <a:ea typeface="Segoe UI" pitchFamily="34" charset="0"/>
                <a:cs typeface="Segoe UI" pitchFamily="34" charset="0"/>
              </a:rPr>
              <a:t>–Name “</a:t>
            </a:r>
            <a:r>
              <a:rPr lang="en-US" sz="1900" kern="0" dirty="0" err="1" smtClean="0">
                <a:solidFill>
                  <a:sysClr val="windowText" lastClr="000000"/>
                </a:solidFill>
                <a:latin typeface="Lucida Sans Typewriter" pitchFamily="49" charset="0"/>
                <a:ea typeface="Segoe UI" pitchFamily="34" charset="0"/>
                <a:cs typeface="Segoe UI" pitchFamily="34" charset="0"/>
              </a:rPr>
              <a:t>CustomerManagement</a:t>
            </a:r>
            <a:r>
              <a:rPr lang="en-US" sz="1900" kern="0" dirty="0" smtClean="0">
                <a:solidFill>
                  <a:sysClr val="windowText" lastClr="000000"/>
                </a:solidFill>
                <a:latin typeface="Lucida Sans Typewriter" pitchFamily="49" charset="0"/>
                <a:ea typeface="Segoe UI" pitchFamily="34" charset="0"/>
                <a:cs typeface="Segoe UI" pitchFamily="34" charset="0"/>
              </a:rPr>
              <a:t>” </a:t>
            </a:r>
          </a:p>
          <a:p>
            <a:pPr fontAlgn="auto">
              <a:spcBef>
                <a:spcPts val="0"/>
              </a:spcBef>
              <a:spcAft>
                <a:spcPts val="0"/>
              </a:spcAft>
            </a:pPr>
            <a:r>
              <a:rPr lang="en-US" sz="1900" kern="0" dirty="0" smtClean="0">
                <a:solidFill>
                  <a:sysClr val="windowText" lastClr="000000"/>
                </a:solidFill>
                <a:latin typeface="Lucida Sans Typewriter" pitchFamily="49" charset="0"/>
                <a:ea typeface="Segoe UI" pitchFamily="34" charset="0"/>
                <a:cs typeface="Segoe UI" pitchFamily="34" charset="0"/>
              </a:rPr>
              <a:t>–</a:t>
            </a:r>
            <a:r>
              <a:rPr lang="en-US" sz="1900" kern="0" dirty="0">
                <a:solidFill>
                  <a:sysClr val="windowText" lastClr="000000"/>
                </a:solidFill>
                <a:latin typeface="Lucida Sans Typewriter" pitchFamily="49" charset="0"/>
                <a:ea typeface="Segoe UI" pitchFamily="34" charset="0"/>
                <a:cs typeface="Segoe UI" pitchFamily="34" charset="0"/>
              </a:rPr>
              <a:t>Members </a:t>
            </a:r>
            <a:r>
              <a:rPr lang="en-US" sz="1900" kern="0" dirty="0" smtClean="0">
                <a:solidFill>
                  <a:sysClr val="windowText" lastClr="000000"/>
                </a:solidFill>
                <a:latin typeface="Lucida Sans Typewriter" pitchFamily="49" charset="0"/>
                <a:ea typeface="Segoe UI" pitchFamily="34" charset="0"/>
                <a:cs typeface="Segoe UI" pitchFamily="34" charset="0"/>
              </a:rPr>
              <a:t>"Joe" </a:t>
            </a:r>
            <a:endParaRPr lang="en-CA" sz="1900" kern="0" dirty="0">
              <a:solidFill>
                <a:sysClr val="windowText" lastClr="000000"/>
              </a:solidFill>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4037652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Using Windows PowerShell Cmdlets to Manage Computer Accounts</a:t>
            </a:r>
            <a:endParaRPr lang="en-CA"/>
          </a:p>
        </p:txBody>
      </p:sp>
      <p:graphicFrame>
        <p:nvGraphicFramePr>
          <p:cNvPr id="4" name="Content Placeholder 3"/>
          <p:cNvGraphicFramePr>
            <a:graphicFrameLocks/>
          </p:cNvGraphicFramePr>
          <p:nvPr>
            <p:extLst>
              <p:ext uri="{D42A27DB-BD31-4B8C-83A1-F6EECF244321}">
                <p14:modId xmlns:p14="http://schemas.microsoft.com/office/powerpoint/2010/main" val="2423119182"/>
              </p:ext>
            </p:extLst>
          </p:nvPr>
        </p:nvGraphicFramePr>
        <p:xfrm>
          <a:off x="271350" y="902041"/>
          <a:ext cx="8693426" cy="3691041"/>
        </p:xfrm>
        <a:graphic>
          <a:graphicData uri="http://schemas.openxmlformats.org/drawingml/2006/table">
            <a:tbl>
              <a:tblPr firstRow="1" bandRow="1">
                <a:tableStyleId>{21E4AEA4-8DFA-4A89-87EB-49C32662AFE0}</a:tableStyleId>
              </a:tblPr>
              <a:tblGrid>
                <a:gridCol w="3532842"/>
                <a:gridCol w="5160584"/>
              </a:tblGrid>
              <a:tr h="422673">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1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Cmdlet</a:t>
                      </a:r>
                      <a:endParaRPr lang="en-US" sz="2100" b="1" dirty="0">
                        <a:solidFill>
                          <a:schemeClr val="tx1"/>
                        </a:solidFill>
                        <a:latin typeface="Segoe UI" pitchFamily="34" charset="0"/>
                        <a:ea typeface="Segoe UI" pitchFamily="34" charset="0"/>
                        <a:cs typeface="Segoe UI" pitchFamily="34" charset="0"/>
                      </a:endParaRPr>
                    </a:p>
                  </a:txBody>
                  <a:tcPr marL="68580" marR="68580" marT="0" marB="0" anchor="ct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100" dirty="0">
                          <a:solidFill>
                            <a:schemeClr val="tx1"/>
                          </a:solidFill>
                          <a:latin typeface="Segoe UI" panose="020B0502040204020203" pitchFamily="34" charset="0"/>
                          <a:ea typeface="Segoe UI" panose="020B0502040204020203" pitchFamily="34" charset="0"/>
                          <a:cs typeface="Segoe UI" panose="020B0502040204020203" pitchFamily="34" charset="0"/>
                        </a:rPr>
                        <a:t> Description</a:t>
                      </a:r>
                      <a:endParaRPr lang="en-US" sz="2100" b="1" dirty="0">
                        <a:solidFill>
                          <a:schemeClr val="tx1"/>
                        </a:solidFill>
                        <a:latin typeface="Segoe UI" pitchFamily="34" charset="0"/>
                        <a:ea typeface="Segoe UI" pitchFamily="34" charset="0"/>
                        <a:cs typeface="Segoe UI" pitchFamily="34" charset="0"/>
                      </a:endParaRPr>
                    </a:p>
                  </a:txBody>
                  <a:tcPr marL="68580" marR="68580" marT="0" marB="0" anchor="ctr"/>
                </a:tc>
              </a:tr>
              <a:tr h="258756">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New-</a:t>
                      </a:r>
                      <a:r>
                        <a:rPr lang="en-US" sz="2100" dirty="0" err="1">
                          <a:latin typeface="Segoe UI" panose="020B0502040204020203" pitchFamily="34" charset="0"/>
                          <a:ea typeface="Segoe UI" panose="020B0502040204020203" pitchFamily="34" charset="0"/>
                          <a:cs typeface="Segoe UI" panose="020B0502040204020203" pitchFamily="34" charset="0"/>
                        </a:rPr>
                        <a:t>ADComputer</a:t>
                      </a:r>
                      <a:endParaRPr lang="en-CA" sz="2100" dirty="0">
                        <a:latin typeface="Segoe UI" pitchFamily="34" charset="0"/>
                        <a:ea typeface="Segoe UI" pitchFamily="34" charset="0"/>
                        <a:cs typeface="Segoe UI" pitchFamily="34" charset="0"/>
                      </a:endParaRPr>
                    </a:p>
                  </a:txBody>
                  <a:tcPr marL="68400" marR="68400" marT="36000" marB="18000"/>
                </a:tc>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Creates new computer </a:t>
                      </a:r>
                      <a:r>
                        <a:rPr lang="en-US" sz="2100" dirty="0" smtClean="0">
                          <a:latin typeface="Segoe UI" panose="020B0502040204020203" pitchFamily="34" charset="0"/>
                          <a:ea typeface="Segoe UI" panose="020B0502040204020203" pitchFamily="34" charset="0"/>
                          <a:cs typeface="Segoe UI" panose="020B0502040204020203" pitchFamily="34" charset="0"/>
                        </a:rPr>
                        <a:t>accounts</a:t>
                      </a:r>
                      <a:endParaRPr lang="en-CA" sz="2100" dirty="0">
                        <a:latin typeface="Segoe UI" pitchFamily="34" charset="0"/>
                        <a:ea typeface="Segoe UI" pitchFamily="34" charset="0"/>
                        <a:cs typeface="Segoe UI" pitchFamily="34" charset="0"/>
                      </a:endParaRPr>
                    </a:p>
                  </a:txBody>
                  <a:tcPr marL="68400" marR="68400" marT="36000" marB="18000"/>
                </a:tc>
              </a:tr>
              <a:tr h="258756">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Set-</a:t>
                      </a:r>
                      <a:r>
                        <a:rPr lang="en-US" sz="2100" dirty="0" err="1">
                          <a:latin typeface="Segoe UI" panose="020B0502040204020203" pitchFamily="34" charset="0"/>
                          <a:ea typeface="Segoe UI" panose="020B0502040204020203" pitchFamily="34" charset="0"/>
                          <a:cs typeface="Segoe UI" panose="020B0502040204020203" pitchFamily="34" charset="0"/>
                        </a:rPr>
                        <a:t>ADComputer</a:t>
                      </a:r>
                      <a:endParaRPr lang="en-CA" sz="2100" dirty="0">
                        <a:latin typeface="Segoe UI" pitchFamily="34" charset="0"/>
                        <a:ea typeface="Segoe UI" pitchFamily="34" charset="0"/>
                        <a:cs typeface="Segoe UI" pitchFamily="34" charset="0"/>
                      </a:endParaRPr>
                    </a:p>
                  </a:txBody>
                  <a:tcPr marL="68400" marR="68400" marT="36000" marB="18000"/>
                </a:tc>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Modifies properties of computer </a:t>
                      </a:r>
                      <a:r>
                        <a:rPr lang="en-US" sz="2100" dirty="0" smtClean="0">
                          <a:latin typeface="Segoe UI" panose="020B0502040204020203" pitchFamily="34" charset="0"/>
                          <a:ea typeface="Segoe UI" panose="020B0502040204020203" pitchFamily="34" charset="0"/>
                          <a:cs typeface="Segoe UI" panose="020B0502040204020203" pitchFamily="34" charset="0"/>
                        </a:rPr>
                        <a:t>accounts</a:t>
                      </a:r>
                      <a:endParaRPr lang="en-CA" sz="2100" dirty="0">
                        <a:latin typeface="Segoe UI" pitchFamily="34" charset="0"/>
                        <a:ea typeface="Segoe UI" pitchFamily="34" charset="0"/>
                        <a:cs typeface="Segoe UI" pitchFamily="34" charset="0"/>
                      </a:endParaRPr>
                    </a:p>
                  </a:txBody>
                  <a:tcPr marL="68400" marR="68400" marT="36000" marB="18000"/>
                </a:tc>
              </a:tr>
              <a:tr h="258756">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Get-</a:t>
                      </a:r>
                      <a:r>
                        <a:rPr lang="en-US" sz="2100" dirty="0" err="1">
                          <a:latin typeface="Segoe UI" panose="020B0502040204020203" pitchFamily="34" charset="0"/>
                          <a:ea typeface="Segoe UI" panose="020B0502040204020203" pitchFamily="34" charset="0"/>
                          <a:cs typeface="Segoe UI" panose="020B0502040204020203" pitchFamily="34" charset="0"/>
                        </a:rPr>
                        <a:t>ADComputer</a:t>
                      </a:r>
                      <a:endParaRPr lang="en-CA" sz="2100" dirty="0">
                        <a:latin typeface="Segoe UI" pitchFamily="34" charset="0"/>
                        <a:ea typeface="Segoe UI" pitchFamily="34" charset="0"/>
                        <a:cs typeface="Segoe UI" pitchFamily="34" charset="0"/>
                      </a:endParaRPr>
                    </a:p>
                  </a:txBody>
                  <a:tcPr marL="68400" marR="68400" marT="36000" marB="18000"/>
                </a:tc>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Displays properties of computer </a:t>
                      </a:r>
                      <a:r>
                        <a:rPr lang="en-US" sz="2100" dirty="0" smtClean="0">
                          <a:latin typeface="Segoe UI" panose="020B0502040204020203" pitchFamily="34" charset="0"/>
                          <a:ea typeface="Segoe UI" panose="020B0502040204020203" pitchFamily="34" charset="0"/>
                          <a:cs typeface="Segoe UI" panose="020B0502040204020203" pitchFamily="34" charset="0"/>
                        </a:rPr>
                        <a:t>accounts</a:t>
                      </a:r>
                      <a:endParaRPr lang="en-CA" sz="2100" dirty="0">
                        <a:latin typeface="Segoe UI" pitchFamily="34" charset="0"/>
                        <a:ea typeface="Segoe UI" pitchFamily="34" charset="0"/>
                        <a:cs typeface="Segoe UI" pitchFamily="34" charset="0"/>
                      </a:endParaRPr>
                    </a:p>
                  </a:txBody>
                  <a:tcPr marL="68400" marR="68400" marT="36000" marB="18000"/>
                </a:tc>
              </a:tr>
              <a:tr h="258756">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Remove-</a:t>
                      </a:r>
                      <a:r>
                        <a:rPr lang="en-US" sz="2100" dirty="0" err="1">
                          <a:latin typeface="Segoe UI" panose="020B0502040204020203" pitchFamily="34" charset="0"/>
                          <a:ea typeface="Segoe UI" panose="020B0502040204020203" pitchFamily="34" charset="0"/>
                          <a:cs typeface="Segoe UI" panose="020B0502040204020203" pitchFamily="34" charset="0"/>
                        </a:rPr>
                        <a:t>ADComputer</a:t>
                      </a:r>
                      <a:endParaRPr lang="en-CA" sz="2100" dirty="0">
                        <a:latin typeface="Segoe UI" pitchFamily="34" charset="0"/>
                        <a:ea typeface="Segoe UI" pitchFamily="34" charset="0"/>
                        <a:cs typeface="Segoe UI" pitchFamily="34" charset="0"/>
                      </a:endParaRPr>
                    </a:p>
                  </a:txBody>
                  <a:tcPr marL="68400" marR="68400" marT="36000" marB="18000"/>
                </a:tc>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Deletes computer accounts</a:t>
                      </a:r>
                      <a:endParaRPr lang="en-CA" sz="2100" dirty="0">
                        <a:latin typeface="Segoe UI" pitchFamily="34" charset="0"/>
                        <a:ea typeface="Segoe UI" pitchFamily="34" charset="0"/>
                        <a:cs typeface="Segoe UI" pitchFamily="34" charset="0"/>
                      </a:endParaRPr>
                    </a:p>
                  </a:txBody>
                  <a:tcPr marL="68400" marR="68400" marT="36000" marB="18000"/>
                </a:tc>
              </a:tr>
              <a:tr h="517511">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Test-</a:t>
                      </a:r>
                      <a:r>
                        <a:rPr lang="en-US" sz="2100" dirty="0" err="1">
                          <a:latin typeface="Segoe UI" panose="020B0502040204020203" pitchFamily="34" charset="0"/>
                          <a:ea typeface="Segoe UI" panose="020B0502040204020203" pitchFamily="34" charset="0"/>
                          <a:cs typeface="Segoe UI" panose="020B0502040204020203" pitchFamily="34" charset="0"/>
                        </a:rPr>
                        <a:t>ComputerSecureChannel</a:t>
                      </a:r>
                      <a:endParaRPr lang="en-CA" sz="2100" dirty="0">
                        <a:latin typeface="Segoe UI" pitchFamily="34" charset="0"/>
                        <a:ea typeface="Segoe UI" pitchFamily="34" charset="0"/>
                        <a:cs typeface="Segoe UI" pitchFamily="34" charset="0"/>
                      </a:endParaRPr>
                    </a:p>
                  </a:txBody>
                  <a:tcPr marL="68400" marR="68400" marT="36000" marB="18000"/>
                </a:tc>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Verifies or </a:t>
                      </a:r>
                      <a:r>
                        <a:rPr lang="en-US" sz="2100" dirty="0" smtClean="0">
                          <a:latin typeface="Segoe UI" panose="020B0502040204020203" pitchFamily="34" charset="0"/>
                          <a:ea typeface="Segoe UI" panose="020B0502040204020203" pitchFamily="34" charset="0"/>
                          <a:cs typeface="Segoe UI" panose="020B0502040204020203" pitchFamily="34" charset="0"/>
                        </a:rPr>
                        <a:t>repairs </a:t>
                      </a:r>
                      <a:r>
                        <a:rPr lang="en-US" sz="2100" dirty="0">
                          <a:latin typeface="Segoe UI" panose="020B0502040204020203" pitchFamily="34" charset="0"/>
                          <a:ea typeface="Segoe UI" panose="020B0502040204020203" pitchFamily="34" charset="0"/>
                          <a:cs typeface="Segoe UI" panose="020B0502040204020203" pitchFamily="34" charset="0"/>
                        </a:rPr>
                        <a:t>the trust relationship between a computer and the </a:t>
                      </a:r>
                      <a:r>
                        <a:rPr lang="en-US" sz="2100" dirty="0" smtClean="0">
                          <a:latin typeface="Segoe UI" panose="020B0502040204020203" pitchFamily="34" charset="0"/>
                          <a:ea typeface="Segoe UI" panose="020B0502040204020203" pitchFamily="34" charset="0"/>
                          <a:cs typeface="Segoe UI" panose="020B0502040204020203" pitchFamily="34" charset="0"/>
                        </a:rPr>
                        <a:t>domain</a:t>
                      </a:r>
                      <a:endParaRPr lang="en-CA" sz="2100" dirty="0">
                        <a:latin typeface="Segoe UI" pitchFamily="34" charset="0"/>
                        <a:ea typeface="Segoe UI" pitchFamily="34" charset="0"/>
                        <a:cs typeface="Segoe UI" pitchFamily="34" charset="0"/>
                      </a:endParaRPr>
                    </a:p>
                  </a:txBody>
                  <a:tcPr marL="68400" marR="68400" marT="36000" marB="18000"/>
                </a:tc>
              </a:tr>
              <a:tr h="258756">
                <a:tc>
                  <a:txBody>
                    <a:bodyPr/>
                    <a:lstStyle/>
                    <a:p>
                      <a:pPr>
                        <a:lnSpc>
                          <a:spcPct val="115000"/>
                        </a:lnSpc>
                        <a:spcAft>
                          <a:spcPts val="0"/>
                        </a:spcAft>
                      </a:pPr>
                      <a:r>
                        <a:rPr lang="en-US" sz="2100" dirty="0" smtClean="0">
                          <a:latin typeface="Segoe UI" panose="020B0502040204020203" pitchFamily="34" charset="0"/>
                          <a:ea typeface="Segoe UI" panose="020B0502040204020203" pitchFamily="34" charset="0"/>
                          <a:cs typeface="Segoe UI" panose="020B0502040204020203" pitchFamily="34" charset="0"/>
                        </a:rPr>
                        <a:t>Reset</a:t>
                      </a:r>
                    </a:p>
                    <a:p>
                      <a:pPr>
                        <a:lnSpc>
                          <a:spcPct val="115000"/>
                        </a:lnSpc>
                        <a:spcAft>
                          <a:spcPts val="0"/>
                        </a:spcAft>
                      </a:pPr>
                      <a:r>
                        <a:rPr lang="en-US" sz="2100" dirty="0" smtClean="0">
                          <a:latin typeface="Segoe UI" panose="020B0502040204020203" pitchFamily="34" charset="0"/>
                          <a:ea typeface="Segoe UI" panose="020B0502040204020203" pitchFamily="34" charset="0"/>
                          <a:cs typeface="Segoe UI" panose="020B0502040204020203" pitchFamily="34" charset="0"/>
                        </a:rPr>
                        <a:t>-</a:t>
                      </a:r>
                      <a:r>
                        <a:rPr lang="en-US" sz="2100" dirty="0" err="1">
                          <a:latin typeface="Segoe UI" panose="020B0502040204020203" pitchFamily="34" charset="0"/>
                          <a:ea typeface="Segoe UI" panose="020B0502040204020203" pitchFamily="34" charset="0"/>
                          <a:cs typeface="Segoe UI" panose="020B0502040204020203" pitchFamily="34" charset="0"/>
                        </a:rPr>
                        <a:t>ComputerMachinePassword</a:t>
                      </a:r>
                      <a:endParaRPr lang="en-CA" sz="2100" dirty="0">
                        <a:latin typeface="Segoe UI" pitchFamily="34" charset="0"/>
                        <a:ea typeface="Segoe UI" pitchFamily="34" charset="0"/>
                        <a:cs typeface="Segoe UI" pitchFamily="34" charset="0"/>
                      </a:endParaRPr>
                    </a:p>
                  </a:txBody>
                  <a:tcPr marL="68400" marR="68400" marT="36000" marB="18000"/>
                </a:tc>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Resets the password for a computer </a:t>
                      </a:r>
                      <a:r>
                        <a:rPr lang="en-US" sz="2100" dirty="0" smtClean="0">
                          <a:latin typeface="Segoe UI" panose="020B0502040204020203" pitchFamily="34" charset="0"/>
                          <a:ea typeface="Segoe UI" panose="020B0502040204020203" pitchFamily="34" charset="0"/>
                          <a:cs typeface="Segoe UI" panose="020B0502040204020203" pitchFamily="34" charset="0"/>
                        </a:rPr>
                        <a:t>account</a:t>
                      </a:r>
                      <a:endParaRPr lang="en-CA" sz="2100" dirty="0">
                        <a:latin typeface="Segoe UI" pitchFamily="34" charset="0"/>
                        <a:ea typeface="Segoe UI" pitchFamily="34" charset="0"/>
                        <a:cs typeface="Segoe UI" pitchFamily="34" charset="0"/>
                      </a:endParaRPr>
                    </a:p>
                  </a:txBody>
                  <a:tcPr marL="68400" marR="68400" marT="36000" marB="18000"/>
                </a:tc>
              </a:tr>
            </a:tbl>
          </a:graphicData>
        </a:graphic>
      </p:graphicFrame>
      <p:sp>
        <p:nvSpPr>
          <p:cNvPr id="5" name="Rectangle 4"/>
          <p:cNvSpPr/>
          <p:nvPr/>
        </p:nvSpPr>
        <p:spPr>
          <a:xfrm>
            <a:off x="487091" y="5042163"/>
            <a:ext cx="8080712" cy="707886"/>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Lucida Sans Typewriter" pitchFamily="49" charset="0"/>
                <a:ea typeface="Segoe UI" pitchFamily="34" charset="0"/>
                <a:cs typeface="Segoe UI" pitchFamily="34" charset="0"/>
              </a:rPr>
              <a:t>New-ADComputer –Name </a:t>
            </a:r>
            <a:r>
              <a:rPr lang="en-US" sz="2000" kern="0" dirty="0" smtClean="0">
                <a:solidFill>
                  <a:sysClr val="windowText" lastClr="000000"/>
                </a:solidFill>
                <a:latin typeface="Lucida Sans Typewriter" pitchFamily="49" charset="0"/>
                <a:ea typeface="Segoe UI" pitchFamily="34" charset="0"/>
                <a:cs typeface="Segoe UI" pitchFamily="34" charset="0"/>
              </a:rPr>
              <a:t>“LON-SVR8” -Path "ou=marketing,dc=adatum,dc=com" </a:t>
            </a:r>
            <a:r>
              <a:rPr lang="en-US" sz="2000" kern="0" dirty="0">
                <a:solidFill>
                  <a:sysClr val="windowText" lastClr="000000"/>
                </a:solidFill>
                <a:latin typeface="Lucida Sans Typewriter" pitchFamily="49" charset="0"/>
                <a:ea typeface="Segoe UI" pitchFamily="34" charset="0"/>
                <a:cs typeface="Segoe UI" pitchFamily="34" charset="0"/>
              </a:rPr>
              <a:t>-</a:t>
            </a:r>
            <a:r>
              <a:rPr lang="en-US" sz="2000" kern="0" dirty="0" smtClean="0">
                <a:solidFill>
                  <a:sysClr val="windowText" lastClr="000000"/>
                </a:solidFill>
                <a:latin typeface="Lucida Sans Typewriter" pitchFamily="49" charset="0"/>
                <a:ea typeface="Segoe UI" pitchFamily="34" charset="0"/>
                <a:cs typeface="Segoe UI" pitchFamily="34" charset="0"/>
              </a:rPr>
              <a:t>Enabled </a:t>
            </a:r>
            <a:r>
              <a:rPr lang="en-US" sz="2000" kern="0" dirty="0">
                <a:solidFill>
                  <a:sysClr val="windowText" lastClr="000000"/>
                </a:solidFill>
                <a:latin typeface="Lucida Sans Typewriter" pitchFamily="49" charset="0"/>
                <a:ea typeface="Segoe UI" pitchFamily="34" charset="0"/>
                <a:cs typeface="Segoe UI" pitchFamily="34" charset="0"/>
              </a:rPr>
              <a:t>$true</a:t>
            </a:r>
          </a:p>
        </p:txBody>
      </p:sp>
      <p:sp>
        <p:nvSpPr>
          <p:cNvPr id="6" name="Rectangle 5"/>
          <p:cNvSpPr/>
          <p:nvPr/>
        </p:nvSpPr>
        <p:spPr>
          <a:xfrm>
            <a:off x="487091" y="5875309"/>
            <a:ext cx="8080712" cy="400110"/>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Lucida Sans Typewriter" pitchFamily="49" charset="0"/>
                <a:ea typeface="Segoe UI" pitchFamily="34" charset="0"/>
                <a:cs typeface="Segoe UI" pitchFamily="34" charset="0"/>
              </a:rPr>
              <a:t>Test-ComputerSecureChannel -Repair</a:t>
            </a:r>
          </a:p>
        </p:txBody>
      </p:sp>
    </p:spTree>
    <p:extLst>
      <p:ext uri="{BB962C8B-B14F-4D97-AF65-F5344CB8AC3E}">
        <p14:creationId xmlns:p14="http://schemas.microsoft.com/office/powerpoint/2010/main" val="1147860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905812da-d8e7-4902-8a25-99257b1e167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32105" cy="740664"/>
          </a:xfrm>
        </p:spPr>
        <p:txBody>
          <a:bodyPr/>
          <a:lstStyle/>
          <a:p>
            <a:r>
              <a:rPr lang="en-CA" dirty="0" smtClean="0"/>
              <a:t>Using Windows PowerShell </a:t>
            </a:r>
            <a:r>
              <a:rPr lang="en-CA" dirty="0" err="1" smtClean="0"/>
              <a:t>Cmdlets</a:t>
            </a:r>
            <a:r>
              <a:rPr lang="en-CA" dirty="0" smtClean="0"/>
              <a:t> to Manage OUs</a:t>
            </a:r>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1734522728"/>
              </p:ext>
            </p:extLst>
          </p:nvPr>
        </p:nvGraphicFramePr>
        <p:xfrm>
          <a:off x="587631" y="1415279"/>
          <a:ext cx="7872914" cy="2952858"/>
        </p:xfrm>
        <a:graphic>
          <a:graphicData uri="http://schemas.openxmlformats.org/drawingml/2006/table">
            <a:tbl>
              <a:tblPr firstRow="1" bandRow="1">
                <a:tableStyleId>{21E4AEA4-8DFA-4A89-87EB-49C32662AFE0}</a:tableStyleId>
              </a:tblPr>
              <a:tblGrid>
                <a:gridCol w="4093551"/>
                <a:gridCol w="3779363"/>
              </a:tblGrid>
              <a:tr h="489738">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err="1" smtClean="0">
                          <a:solidFill>
                            <a:schemeClr val="tx1"/>
                          </a:solidFill>
                          <a:latin typeface="Segoe UI" pitchFamily="34" charset="0"/>
                          <a:ea typeface="Segoe UI" pitchFamily="34" charset="0"/>
                          <a:cs typeface="Segoe UI" pitchFamily="34" charset="0"/>
                        </a:rPr>
                        <a:t>Cmdlet</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a:solidFill>
                            <a:schemeClr val="tx1"/>
                          </a:solidFill>
                          <a:latin typeface="Segoe UI" pitchFamily="34" charset="0"/>
                          <a:ea typeface="Segoe UI" pitchFamily="34" charset="0"/>
                          <a:cs typeface="Segoe UI" pitchFamily="34" charset="0"/>
                        </a:rPr>
                        <a:t> Description</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tc>
              </a:tr>
              <a:tr h="258756">
                <a:tc>
                  <a:txBody>
                    <a:bodyPr/>
                    <a:lstStyle/>
                    <a:p>
                      <a:pPr>
                        <a:lnSpc>
                          <a:spcPct val="115000"/>
                        </a:lnSpc>
                        <a:spcAft>
                          <a:spcPts val="0"/>
                        </a:spcAft>
                      </a:pPr>
                      <a:r>
                        <a:rPr lang="en-US" sz="2400" dirty="0">
                          <a:latin typeface="Segoe UI" pitchFamily="34" charset="0"/>
                          <a:ea typeface="Segoe UI" pitchFamily="34" charset="0"/>
                          <a:cs typeface="Segoe UI" pitchFamily="34" charset="0"/>
                        </a:rPr>
                        <a:t>New-</a:t>
                      </a:r>
                      <a:r>
                        <a:rPr lang="en-US" sz="2400" dirty="0" err="1">
                          <a:latin typeface="Segoe UI" pitchFamily="34" charset="0"/>
                          <a:ea typeface="Segoe UI" pitchFamily="34" charset="0"/>
                          <a:cs typeface="Segoe UI" pitchFamily="34" charset="0"/>
                        </a:rPr>
                        <a:t>ADOrganizationalUnit</a:t>
                      </a:r>
                      <a:endParaRPr lang="en-CA" sz="2400" dirty="0">
                        <a:latin typeface="Segoe UI" pitchFamily="34" charset="0"/>
                        <a:ea typeface="Segoe UI" pitchFamily="34" charset="0"/>
                        <a:cs typeface="Segoe UI" pitchFamily="34" charset="0"/>
                      </a:endParaRPr>
                    </a:p>
                  </a:txBody>
                  <a:tcPr marL="68400" marR="68400" marT="54000" marB="36000"/>
                </a:tc>
                <a:tc>
                  <a:txBody>
                    <a:bodyPr/>
                    <a:lstStyle/>
                    <a:p>
                      <a:pPr>
                        <a:lnSpc>
                          <a:spcPct val="115000"/>
                        </a:lnSpc>
                        <a:spcAft>
                          <a:spcPts val="0"/>
                        </a:spcAft>
                      </a:pPr>
                      <a:r>
                        <a:rPr lang="en-US" sz="2400" dirty="0">
                          <a:latin typeface="Segoe UI" pitchFamily="34" charset="0"/>
                          <a:ea typeface="Segoe UI" pitchFamily="34" charset="0"/>
                          <a:cs typeface="Segoe UI" pitchFamily="34" charset="0"/>
                        </a:rPr>
                        <a:t>Creates </a:t>
                      </a:r>
                      <a:r>
                        <a:rPr lang="en-US" sz="2400" dirty="0" smtClean="0">
                          <a:latin typeface="Segoe UI" pitchFamily="34" charset="0"/>
                          <a:ea typeface="Segoe UI" pitchFamily="34" charset="0"/>
                          <a:cs typeface="Segoe UI" pitchFamily="34" charset="0"/>
                        </a:rPr>
                        <a:t>OUs</a:t>
                      </a:r>
                      <a:endParaRPr lang="en-CA" sz="2400" dirty="0">
                        <a:latin typeface="Segoe UI" pitchFamily="34" charset="0"/>
                        <a:ea typeface="Segoe UI" pitchFamily="34" charset="0"/>
                        <a:cs typeface="Segoe UI" pitchFamily="34" charset="0"/>
                      </a:endParaRPr>
                    </a:p>
                  </a:txBody>
                  <a:tcPr marL="68400" marR="68400" marT="54000" marB="36000"/>
                </a:tc>
              </a:tr>
              <a:tr h="258756">
                <a:tc>
                  <a:txBody>
                    <a:bodyPr/>
                    <a:lstStyle/>
                    <a:p>
                      <a:pPr>
                        <a:lnSpc>
                          <a:spcPct val="115000"/>
                        </a:lnSpc>
                        <a:spcAft>
                          <a:spcPts val="0"/>
                        </a:spcAft>
                      </a:pPr>
                      <a:r>
                        <a:rPr lang="en-US" sz="2400" dirty="0">
                          <a:latin typeface="Segoe UI" pitchFamily="34" charset="0"/>
                          <a:ea typeface="Segoe UI" pitchFamily="34" charset="0"/>
                          <a:cs typeface="Segoe UI" pitchFamily="34" charset="0"/>
                        </a:rPr>
                        <a:t>Set-</a:t>
                      </a:r>
                      <a:r>
                        <a:rPr lang="en-US" sz="2400" dirty="0" err="1">
                          <a:latin typeface="Segoe UI" pitchFamily="34" charset="0"/>
                          <a:ea typeface="Segoe UI" pitchFamily="34" charset="0"/>
                          <a:cs typeface="Segoe UI" pitchFamily="34" charset="0"/>
                        </a:rPr>
                        <a:t>ADOrganizationalUnit</a:t>
                      </a:r>
                      <a:endParaRPr lang="en-CA" sz="2400" dirty="0">
                        <a:latin typeface="Segoe UI" pitchFamily="34" charset="0"/>
                        <a:ea typeface="Segoe UI" pitchFamily="34" charset="0"/>
                        <a:cs typeface="Segoe UI" pitchFamily="34" charset="0"/>
                      </a:endParaRPr>
                    </a:p>
                  </a:txBody>
                  <a:tcPr marL="68400" marR="68400" marT="54000" marB="36000"/>
                </a:tc>
                <a:tc>
                  <a:txBody>
                    <a:bodyPr/>
                    <a:lstStyle/>
                    <a:p>
                      <a:pPr>
                        <a:lnSpc>
                          <a:spcPct val="115000"/>
                        </a:lnSpc>
                        <a:spcAft>
                          <a:spcPts val="0"/>
                        </a:spcAft>
                      </a:pPr>
                      <a:r>
                        <a:rPr lang="en-US" sz="2400" dirty="0">
                          <a:latin typeface="Segoe UI" pitchFamily="34" charset="0"/>
                          <a:ea typeface="Segoe UI" pitchFamily="34" charset="0"/>
                          <a:cs typeface="Segoe UI" pitchFamily="34" charset="0"/>
                        </a:rPr>
                        <a:t>Modifies properties of </a:t>
                      </a:r>
                      <a:r>
                        <a:rPr lang="en-US" sz="2400" dirty="0" smtClean="0">
                          <a:latin typeface="Segoe UI" pitchFamily="34" charset="0"/>
                          <a:ea typeface="Segoe UI" pitchFamily="34" charset="0"/>
                          <a:cs typeface="Segoe UI" pitchFamily="34" charset="0"/>
                        </a:rPr>
                        <a:t>OUs</a:t>
                      </a:r>
                      <a:endParaRPr lang="en-CA" sz="2400" dirty="0">
                        <a:latin typeface="Segoe UI" pitchFamily="34" charset="0"/>
                        <a:ea typeface="Segoe UI" pitchFamily="34" charset="0"/>
                        <a:cs typeface="Segoe UI" pitchFamily="34" charset="0"/>
                      </a:endParaRPr>
                    </a:p>
                  </a:txBody>
                  <a:tcPr marL="68400" marR="68400" marT="54000" marB="36000"/>
                </a:tc>
              </a:tr>
              <a:tr h="258756">
                <a:tc>
                  <a:txBody>
                    <a:bodyPr/>
                    <a:lstStyle/>
                    <a:p>
                      <a:pPr>
                        <a:lnSpc>
                          <a:spcPct val="115000"/>
                        </a:lnSpc>
                        <a:spcAft>
                          <a:spcPts val="0"/>
                        </a:spcAft>
                      </a:pPr>
                      <a:r>
                        <a:rPr lang="en-US" sz="2400" dirty="0">
                          <a:latin typeface="Segoe UI" pitchFamily="34" charset="0"/>
                          <a:ea typeface="Segoe UI" pitchFamily="34" charset="0"/>
                          <a:cs typeface="Segoe UI" pitchFamily="34" charset="0"/>
                        </a:rPr>
                        <a:t>Get-</a:t>
                      </a:r>
                      <a:r>
                        <a:rPr lang="en-US" sz="2400" dirty="0" err="1">
                          <a:latin typeface="Segoe UI" pitchFamily="34" charset="0"/>
                          <a:ea typeface="Segoe UI" pitchFamily="34" charset="0"/>
                          <a:cs typeface="Segoe UI" pitchFamily="34" charset="0"/>
                        </a:rPr>
                        <a:t>ADOrganizationalUnit</a:t>
                      </a:r>
                      <a:endParaRPr lang="en-CA" sz="2400" dirty="0">
                        <a:latin typeface="Segoe UI" pitchFamily="34" charset="0"/>
                        <a:ea typeface="Segoe UI" pitchFamily="34" charset="0"/>
                        <a:cs typeface="Segoe UI" pitchFamily="34" charset="0"/>
                      </a:endParaRPr>
                    </a:p>
                  </a:txBody>
                  <a:tcPr marL="68400" marR="68400" marT="54000" marB="36000"/>
                </a:tc>
                <a:tc>
                  <a:txBody>
                    <a:bodyPr/>
                    <a:lstStyle/>
                    <a:p>
                      <a:pPr>
                        <a:lnSpc>
                          <a:spcPct val="115000"/>
                        </a:lnSpc>
                        <a:spcAft>
                          <a:spcPts val="0"/>
                        </a:spcAft>
                      </a:pPr>
                      <a:r>
                        <a:rPr lang="en-US" sz="2400" dirty="0">
                          <a:latin typeface="Segoe UI" pitchFamily="34" charset="0"/>
                          <a:ea typeface="Segoe UI" pitchFamily="34" charset="0"/>
                          <a:cs typeface="Segoe UI" pitchFamily="34" charset="0"/>
                        </a:rPr>
                        <a:t>Views properties of </a:t>
                      </a:r>
                      <a:r>
                        <a:rPr lang="en-US" sz="2400" dirty="0" smtClean="0">
                          <a:latin typeface="Segoe UI" pitchFamily="34" charset="0"/>
                          <a:ea typeface="Segoe UI" pitchFamily="34" charset="0"/>
                          <a:cs typeface="Segoe UI" pitchFamily="34" charset="0"/>
                        </a:rPr>
                        <a:t>OUs</a:t>
                      </a:r>
                      <a:endParaRPr lang="en-CA" sz="2400" dirty="0">
                        <a:latin typeface="Segoe UI" pitchFamily="34" charset="0"/>
                        <a:ea typeface="Segoe UI" pitchFamily="34" charset="0"/>
                        <a:cs typeface="Segoe UI" pitchFamily="34" charset="0"/>
                      </a:endParaRPr>
                    </a:p>
                  </a:txBody>
                  <a:tcPr marL="68400" marR="68400" marT="54000" marB="36000"/>
                </a:tc>
              </a:tr>
              <a:tr h="258756">
                <a:tc>
                  <a:txBody>
                    <a:bodyPr/>
                    <a:lstStyle/>
                    <a:p>
                      <a:pPr>
                        <a:lnSpc>
                          <a:spcPct val="115000"/>
                        </a:lnSpc>
                        <a:spcAft>
                          <a:spcPts val="0"/>
                        </a:spcAft>
                      </a:pPr>
                      <a:r>
                        <a:rPr lang="en-US" sz="2400" dirty="0">
                          <a:latin typeface="Segoe UI" pitchFamily="34" charset="0"/>
                          <a:ea typeface="Segoe UI" pitchFamily="34" charset="0"/>
                          <a:cs typeface="Segoe UI" pitchFamily="34" charset="0"/>
                        </a:rPr>
                        <a:t>Remove-</a:t>
                      </a:r>
                      <a:r>
                        <a:rPr lang="en-US" sz="2400" dirty="0" err="1">
                          <a:latin typeface="Segoe UI" pitchFamily="34" charset="0"/>
                          <a:ea typeface="Segoe UI" pitchFamily="34" charset="0"/>
                          <a:cs typeface="Segoe UI" pitchFamily="34" charset="0"/>
                        </a:rPr>
                        <a:t>ADOrganizationalUnit</a:t>
                      </a:r>
                      <a:endParaRPr lang="en-CA" sz="2400" dirty="0">
                        <a:latin typeface="Segoe UI" pitchFamily="34" charset="0"/>
                        <a:ea typeface="Segoe UI" pitchFamily="34" charset="0"/>
                        <a:cs typeface="Segoe UI" pitchFamily="34" charset="0"/>
                      </a:endParaRPr>
                    </a:p>
                  </a:txBody>
                  <a:tcPr marL="68400" marR="68400" marT="54000" marB="36000"/>
                </a:tc>
                <a:tc>
                  <a:txBody>
                    <a:bodyPr/>
                    <a:lstStyle/>
                    <a:p>
                      <a:pPr>
                        <a:lnSpc>
                          <a:spcPct val="115000"/>
                        </a:lnSpc>
                        <a:spcAft>
                          <a:spcPts val="0"/>
                        </a:spcAft>
                      </a:pPr>
                      <a:r>
                        <a:rPr lang="en-US" sz="2400" dirty="0">
                          <a:latin typeface="Segoe UI" pitchFamily="34" charset="0"/>
                          <a:ea typeface="Segoe UI" pitchFamily="34" charset="0"/>
                          <a:cs typeface="Segoe UI" pitchFamily="34" charset="0"/>
                        </a:rPr>
                        <a:t>Deletes </a:t>
                      </a:r>
                      <a:r>
                        <a:rPr lang="en-US" sz="2400" dirty="0" smtClean="0">
                          <a:latin typeface="Segoe UI" pitchFamily="34" charset="0"/>
                          <a:ea typeface="Segoe UI" pitchFamily="34" charset="0"/>
                          <a:cs typeface="Segoe UI" pitchFamily="34" charset="0"/>
                        </a:rPr>
                        <a:t>OUs</a:t>
                      </a:r>
                      <a:endParaRPr lang="en-CA" sz="2400" dirty="0">
                        <a:latin typeface="Segoe UI" pitchFamily="34" charset="0"/>
                        <a:ea typeface="Segoe UI" pitchFamily="34" charset="0"/>
                        <a:cs typeface="Segoe UI" pitchFamily="34" charset="0"/>
                      </a:endParaRPr>
                    </a:p>
                  </a:txBody>
                  <a:tcPr marL="68400" marR="68400" marT="54000" marB="36000"/>
                </a:tc>
              </a:tr>
            </a:tbl>
          </a:graphicData>
        </a:graphic>
      </p:graphicFrame>
      <p:sp>
        <p:nvSpPr>
          <p:cNvPr id="5" name="Rectangle 4"/>
          <p:cNvSpPr/>
          <p:nvPr/>
        </p:nvSpPr>
        <p:spPr>
          <a:xfrm>
            <a:off x="758483" y="5071612"/>
            <a:ext cx="7702062" cy="1015663"/>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r>
              <a:rPr lang="en-US" sz="2000" kern="0" dirty="0">
                <a:solidFill>
                  <a:sysClr val="windowText" lastClr="000000"/>
                </a:solidFill>
                <a:latin typeface="Lucida Sans Typewriter" pitchFamily="49" charset="0"/>
                <a:ea typeface="Segoe UI" pitchFamily="34" charset="0"/>
                <a:cs typeface="Segoe UI" pitchFamily="34" charset="0"/>
              </a:rPr>
              <a:t>New-ADOrganizationalUnit –Name </a:t>
            </a:r>
            <a:r>
              <a:rPr lang="en-US" sz="2000" kern="0" dirty="0" smtClean="0">
                <a:solidFill>
                  <a:sysClr val="windowText" lastClr="000000"/>
                </a:solidFill>
                <a:latin typeface="Lucida Sans Typewriter" pitchFamily="49" charset="0"/>
                <a:ea typeface="Segoe UI" pitchFamily="34" charset="0"/>
                <a:cs typeface="Segoe UI" pitchFamily="34" charset="0"/>
              </a:rPr>
              <a:t>“Sales” </a:t>
            </a:r>
            <a:br>
              <a:rPr lang="en-US" sz="2000" kern="0" dirty="0" smtClean="0">
                <a:solidFill>
                  <a:sysClr val="windowText" lastClr="000000"/>
                </a:solidFill>
                <a:latin typeface="Lucida Sans Typewriter" pitchFamily="49" charset="0"/>
                <a:ea typeface="Segoe UI" pitchFamily="34" charset="0"/>
                <a:cs typeface="Segoe UI" pitchFamily="34" charset="0"/>
              </a:rPr>
            </a:br>
            <a:r>
              <a:rPr lang="en-US" sz="2000" kern="0" dirty="0" smtClean="0">
                <a:solidFill>
                  <a:sysClr val="windowText" lastClr="000000"/>
                </a:solidFill>
                <a:latin typeface="Lucida Sans Typewriter" pitchFamily="49" charset="0"/>
                <a:ea typeface="Segoe UI" pitchFamily="34" charset="0"/>
                <a:cs typeface="Segoe UI" pitchFamily="34" charset="0"/>
              </a:rPr>
              <a:t>–</a:t>
            </a:r>
            <a:r>
              <a:rPr lang="en-US" sz="2000" kern="0" dirty="0">
                <a:solidFill>
                  <a:sysClr val="windowText" lastClr="000000"/>
                </a:solidFill>
                <a:latin typeface="Lucida Sans Typewriter" pitchFamily="49" charset="0"/>
                <a:ea typeface="Segoe UI" pitchFamily="34" charset="0"/>
                <a:cs typeface="Segoe UI" pitchFamily="34" charset="0"/>
              </a:rPr>
              <a:t>Path </a:t>
            </a:r>
            <a:r>
              <a:rPr lang="en-US" sz="2000" kern="0" dirty="0" smtClean="0">
                <a:solidFill>
                  <a:sysClr val="windowText" lastClr="000000"/>
                </a:solidFill>
                <a:latin typeface="Lucida Sans Typewriter" pitchFamily="49" charset="0"/>
                <a:ea typeface="Segoe UI" pitchFamily="34" charset="0"/>
                <a:cs typeface="Segoe UI" pitchFamily="34" charset="0"/>
              </a:rPr>
              <a:t>"ou=marketing,dc=adatum,dc=com" </a:t>
            </a:r>
            <a:br>
              <a:rPr lang="en-US" sz="2000" kern="0" dirty="0" smtClean="0">
                <a:solidFill>
                  <a:sysClr val="windowText" lastClr="000000"/>
                </a:solidFill>
                <a:latin typeface="Lucida Sans Typewriter" pitchFamily="49" charset="0"/>
                <a:ea typeface="Segoe UI" pitchFamily="34" charset="0"/>
                <a:cs typeface="Segoe UI" pitchFamily="34" charset="0"/>
              </a:rPr>
            </a:br>
            <a:r>
              <a:rPr lang="en-US" sz="2000" kern="0" dirty="0" smtClean="0">
                <a:solidFill>
                  <a:sysClr val="windowText" lastClr="000000"/>
                </a:solidFill>
                <a:latin typeface="Lucida Sans Typewriter" pitchFamily="49" charset="0"/>
                <a:ea typeface="Segoe UI" pitchFamily="34" charset="0"/>
                <a:cs typeface="Segoe UI" pitchFamily="34" charset="0"/>
              </a:rPr>
              <a:t>–</a:t>
            </a:r>
            <a:r>
              <a:rPr lang="en-US" sz="2000" kern="0" dirty="0">
                <a:solidFill>
                  <a:sysClr val="windowText" lastClr="000000"/>
                </a:solidFill>
                <a:latin typeface="Lucida Sans Typewriter" pitchFamily="49" charset="0"/>
                <a:ea typeface="Segoe UI" pitchFamily="34" charset="0"/>
                <a:cs typeface="Segoe UI" pitchFamily="34" charset="0"/>
              </a:rPr>
              <a:t>ProtectedFromAccidentalDeletion $true</a:t>
            </a:r>
            <a:endParaRPr lang="en-CA" sz="2000" kern="0" dirty="0">
              <a:solidFill>
                <a:sysClr val="windowText" lastClr="000000"/>
              </a:solidFill>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3488478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Lesson 3: Performing Bulk Operations with Windows PowerShell</a:t>
            </a:r>
            <a:endParaRPr lang="en-CA"/>
          </a:p>
        </p:txBody>
      </p:sp>
      <p:sp>
        <p:nvSpPr>
          <p:cNvPr id="3" name="Text Placeholder 2"/>
          <p:cNvSpPr>
            <a:spLocks noGrp="1"/>
          </p:cNvSpPr>
          <p:nvPr>
            <p:ph type="body" idx="1"/>
          </p:nvPr>
        </p:nvSpPr>
        <p:spPr/>
        <p:txBody>
          <a:bodyPr/>
          <a:lstStyle/>
          <a:p>
            <a:r>
              <a:rPr lang="en-CA" dirty="0" smtClean="0"/>
              <a:t>What Are Bulk Operations?
Demonstration: Using Graphical Tools to Perform Bulk Operations
Querying Objects with Windows PowerShell
Modifying Objects with Windows PowerShell
Working with CSV Files
Demonstration: Performing Bulk Operations with Windows PowerShell</a:t>
            </a:r>
            <a:endParaRPr lang="en-CA" dirty="0"/>
          </a:p>
        </p:txBody>
      </p:sp>
    </p:spTree>
    <p:extLst>
      <p:ext uri="{BB962C8B-B14F-4D97-AF65-F5344CB8AC3E}">
        <p14:creationId xmlns:p14="http://schemas.microsoft.com/office/powerpoint/2010/main" val="232186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What Are Bulk Operations?</a:t>
            </a:r>
            <a:endParaRPr lang="en-CA"/>
          </a:p>
        </p:txBody>
      </p:sp>
      <p:sp>
        <p:nvSpPr>
          <p:cNvPr id="4" name="Rounded Rectangle 3"/>
          <p:cNvSpPr>
            <a:spLocks noChangeArrowheads="1"/>
          </p:cNvSpPr>
          <p:nvPr/>
        </p:nvSpPr>
        <p:spPr bwMode="auto">
          <a:xfrm>
            <a:off x="295089" y="1057922"/>
            <a:ext cx="8196447" cy="4971403"/>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Clr>
                <a:srgbClr val="0070C0"/>
              </a:buClr>
              <a:buSzPct val="120000"/>
              <a:buFont typeface="Arial" pitchFamily="34" charset="0"/>
              <a:buChar char="•"/>
            </a:pPr>
            <a:r>
              <a:rPr lang="en-US" sz="2400" b="0" dirty="0" smtClean="0">
                <a:latin typeface="Segoe UI" pitchFamily="34" charset="0"/>
                <a:ea typeface="Segoe UI" pitchFamily="34" charset="0"/>
                <a:cs typeface="Segoe UI" pitchFamily="34" charset="0"/>
              </a:rPr>
              <a:t>A bulk operation is a single action that changes multiple objects</a:t>
            </a:r>
          </a:p>
          <a:p>
            <a:pPr marL="285750" indent="-285750">
              <a:spcBef>
                <a:spcPts val="1800"/>
              </a:spcBef>
              <a:buClr>
                <a:srgbClr val="0070C0"/>
              </a:buClr>
              <a:buSzPct val="120000"/>
              <a:buFont typeface="Arial" pitchFamily="34" charset="0"/>
              <a:buChar char="•"/>
            </a:pPr>
            <a:r>
              <a:rPr lang="en-US" sz="2400" b="0" dirty="0" smtClean="0">
                <a:latin typeface="Segoe UI" pitchFamily="34" charset="0"/>
                <a:ea typeface="Segoe UI" pitchFamily="34" charset="0"/>
                <a:cs typeface="Segoe UI" pitchFamily="34" charset="0"/>
              </a:rPr>
              <a:t>Sample bulk operations</a:t>
            </a:r>
          </a:p>
          <a:p>
            <a:pPr marL="742950" lvl="1" indent="-285750">
              <a:spcBef>
                <a:spcPts val="1800"/>
              </a:spcBef>
              <a:buClr>
                <a:srgbClr val="0070C0"/>
              </a:buClr>
              <a:buSzPct val="120000"/>
              <a:buFont typeface="Arial" pitchFamily="34" charset="0"/>
              <a:buChar char="•"/>
            </a:pPr>
            <a:r>
              <a:rPr lang="en-US" sz="2400" b="0" dirty="0" smtClean="0">
                <a:solidFill>
                  <a:srgbClr val="000000"/>
                </a:solidFill>
                <a:latin typeface="Segoe UI" pitchFamily="34" charset="0"/>
                <a:ea typeface="Segoe UI" pitchFamily="34" charset="0"/>
                <a:cs typeface="Segoe UI" pitchFamily="34" charset="0"/>
              </a:rPr>
              <a:t>Create user accounts based on data in a spreadsheet</a:t>
            </a:r>
          </a:p>
          <a:p>
            <a:pPr marL="742950" lvl="1" indent="-285750">
              <a:spcBef>
                <a:spcPts val="1800"/>
              </a:spcBef>
              <a:buClr>
                <a:srgbClr val="0070C0"/>
              </a:buClr>
              <a:buSzPct val="120000"/>
              <a:buFont typeface="Arial" pitchFamily="34" charset="0"/>
              <a:buChar char="•"/>
            </a:pPr>
            <a:r>
              <a:rPr lang="en-US" sz="2400" b="0" dirty="0" smtClean="0">
                <a:solidFill>
                  <a:srgbClr val="000000"/>
                </a:solidFill>
                <a:latin typeface="Segoe UI" pitchFamily="34" charset="0"/>
                <a:ea typeface="Segoe UI" pitchFamily="34" charset="0"/>
                <a:cs typeface="Segoe UI" pitchFamily="34" charset="0"/>
              </a:rPr>
              <a:t>Disable all accounts not used in six months</a:t>
            </a:r>
          </a:p>
          <a:p>
            <a:pPr marL="742950" lvl="1" indent="-285750">
              <a:spcBef>
                <a:spcPts val="1800"/>
              </a:spcBef>
              <a:buClr>
                <a:srgbClr val="0070C0"/>
              </a:buClr>
              <a:buSzPct val="120000"/>
              <a:buFont typeface="Arial" pitchFamily="34" charset="0"/>
              <a:buChar char="•"/>
            </a:pPr>
            <a:r>
              <a:rPr lang="en-US" sz="2400" b="0" dirty="0" smtClean="0">
                <a:solidFill>
                  <a:srgbClr val="000000"/>
                </a:solidFill>
                <a:latin typeface="Segoe UI" pitchFamily="34" charset="0"/>
                <a:ea typeface="Segoe UI" pitchFamily="34" charset="0"/>
                <a:cs typeface="Segoe UI" pitchFamily="34" charset="0"/>
              </a:rPr>
              <a:t>Rename the department for many users</a:t>
            </a:r>
          </a:p>
          <a:p>
            <a:pPr marL="285750" indent="-285750">
              <a:spcBef>
                <a:spcPts val="1200"/>
              </a:spcBef>
              <a:buClr>
                <a:srgbClr val="0070C0"/>
              </a:buClr>
              <a:buSzPct val="120000"/>
              <a:buFont typeface="Arial" pitchFamily="34" charset="0"/>
              <a:buChar char="•"/>
            </a:pPr>
            <a:r>
              <a:rPr lang="en-US" sz="2400" b="0" dirty="0">
                <a:latin typeface="Segoe UI" pitchFamily="34" charset="0"/>
                <a:ea typeface="Segoe UI" pitchFamily="34" charset="0"/>
                <a:cs typeface="Segoe UI" pitchFamily="34" charset="0"/>
              </a:rPr>
              <a:t>You can perform bulk operations by using:</a:t>
            </a:r>
          </a:p>
          <a:p>
            <a:pPr marL="742950" lvl="1" indent="-285750" eaLnBrk="0" hangingPunct="0">
              <a:spcBef>
                <a:spcPts val="300"/>
              </a:spcBef>
              <a:buClr>
                <a:srgbClr val="006699"/>
              </a:buClr>
              <a:buFontTx/>
              <a:buChar char="•"/>
            </a:pPr>
            <a:r>
              <a:rPr lang="en-US" sz="2400" b="0" dirty="0" smtClean="0">
                <a:solidFill>
                  <a:srgbClr val="000000"/>
                </a:solidFill>
                <a:latin typeface="Segoe UI" pitchFamily="34" charset="0"/>
                <a:ea typeface="Segoe UI" pitchFamily="34" charset="0"/>
                <a:cs typeface="Segoe UI" pitchFamily="34" charset="0"/>
              </a:rPr>
              <a:t>Graphical tools</a:t>
            </a:r>
          </a:p>
          <a:p>
            <a:pPr marL="742950" lvl="1" indent="-285750" eaLnBrk="0" hangingPunct="0">
              <a:spcBef>
                <a:spcPts val="300"/>
              </a:spcBef>
              <a:buClr>
                <a:srgbClr val="006699"/>
              </a:buClr>
              <a:buFontTx/>
              <a:buChar char="•"/>
            </a:pPr>
            <a:r>
              <a:rPr lang="en-US" sz="2400" b="0" dirty="0" smtClean="0">
                <a:solidFill>
                  <a:srgbClr val="000000"/>
                </a:solidFill>
                <a:latin typeface="Segoe UI" pitchFamily="34" charset="0"/>
                <a:ea typeface="Segoe UI" pitchFamily="34" charset="0"/>
                <a:cs typeface="Segoe UI" pitchFamily="34" charset="0"/>
              </a:rPr>
              <a:t>Command-line </a:t>
            </a:r>
            <a:r>
              <a:rPr lang="en-US" sz="2400" b="0" dirty="0">
                <a:solidFill>
                  <a:srgbClr val="000000"/>
                </a:solidFill>
                <a:latin typeface="Segoe UI" pitchFamily="34" charset="0"/>
                <a:ea typeface="Segoe UI" pitchFamily="34" charset="0"/>
                <a:cs typeface="Segoe UI" pitchFamily="34" charset="0"/>
              </a:rPr>
              <a:t>tools</a:t>
            </a:r>
          </a:p>
          <a:p>
            <a:pPr marL="742950" lvl="1" indent="-285750" eaLnBrk="0" hangingPunct="0">
              <a:spcBef>
                <a:spcPts val="30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Script</a:t>
            </a:r>
            <a:endParaRPr lang="en-US" sz="2400" b="0" dirty="0" smtClean="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000" b="0" dirty="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000" b="0" dirty="0" smtClean="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000" b="0" dirty="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000" b="0" dirty="0" smtClean="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000" b="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3888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2a086fb-abee-43c8-9ae9-fe13d4775c8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Demonstration: Using Graphical Tools to Perform Bulk Operations</a:t>
            </a:r>
            <a:endParaRPr lang="en-CA"/>
          </a:p>
        </p:txBody>
      </p:sp>
      <p:sp>
        <p:nvSpPr>
          <p:cNvPr id="4" name="Content Placeholder 2"/>
          <p:cNvSpPr>
            <a:spLocks noGrp="1"/>
          </p:cNvSpPr>
          <p:nvPr/>
        </p:nvSpPr>
        <p:spPr bwMode="auto">
          <a:xfrm>
            <a:off x="472856"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a:t>
            </a:r>
          </a:p>
          <a:p>
            <a:r>
              <a:rPr lang="en-US" sz="2600" dirty="0" smtClean="0"/>
              <a:t>Create a query for all users</a:t>
            </a:r>
          </a:p>
          <a:p>
            <a:r>
              <a:rPr lang="en-US" sz="2600" dirty="0" smtClean="0"/>
              <a:t>Configure the Company attribute for all users</a:t>
            </a:r>
          </a:p>
          <a:p>
            <a:r>
              <a:rPr lang="en-US" sz="2600" dirty="0" smtClean="0"/>
              <a:t>Verify that the Company attribute has been modified</a:t>
            </a:r>
            <a:endParaRPr lang="en-US" sz="2600" dirty="0"/>
          </a:p>
        </p:txBody>
      </p:sp>
    </p:spTree>
    <p:extLst>
      <p:ext uri="{BB962C8B-B14F-4D97-AF65-F5344CB8AC3E}">
        <p14:creationId xmlns:p14="http://schemas.microsoft.com/office/powerpoint/2010/main" val="701894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919c924-d102-4740-bee5-ecf91ee58b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Querying Objects with Windows PowerShell</a:t>
            </a:r>
            <a:endParaRPr lang="en-CA"/>
          </a:p>
        </p:txBody>
      </p:sp>
      <p:graphicFrame>
        <p:nvGraphicFramePr>
          <p:cNvPr id="4" name="Table 3"/>
          <p:cNvGraphicFramePr>
            <a:graphicFrameLocks noGrp="1"/>
          </p:cNvGraphicFramePr>
          <p:nvPr>
            <p:extLst>
              <p:ext uri="{D42A27DB-BD31-4B8C-83A1-F6EECF244321}">
                <p14:modId xmlns:p14="http://schemas.microsoft.com/office/powerpoint/2010/main" val="2586127140"/>
              </p:ext>
            </p:extLst>
          </p:nvPr>
        </p:nvGraphicFramePr>
        <p:xfrm>
          <a:off x="504824" y="1033533"/>
          <a:ext cx="8185151" cy="3427200"/>
        </p:xfrm>
        <a:graphic>
          <a:graphicData uri="http://schemas.openxmlformats.org/drawingml/2006/table">
            <a:tbl>
              <a:tblPr firstRow="1" bandRow="1">
                <a:tableStyleId>{8A107856-5554-42FB-B03E-39F5DBC370BA}</a:tableStyleId>
              </a:tblPr>
              <a:tblGrid>
                <a:gridCol w="1857376"/>
                <a:gridCol w="6327775"/>
              </a:tblGrid>
              <a:tr h="2701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Segoe UI" pitchFamily="34" charset="0"/>
                          <a:ea typeface="Segoe UI" pitchFamily="34" charset="0"/>
                          <a:cs typeface="Segoe UI" pitchFamily="34" charset="0"/>
                        </a:rPr>
                        <a:t>Parameter</a:t>
                      </a:r>
                      <a:endParaRPr lang="en-CA" sz="2000" b="0" dirty="0">
                        <a:solidFill>
                          <a:schemeClr val="tx1"/>
                        </a:solidFill>
                        <a:latin typeface="Segoe UI" pitchFamily="34" charset="0"/>
                        <a:ea typeface="Segoe UI" pitchFamily="34" charset="0"/>
                        <a:cs typeface="Segoe UI" pitchFamily="34" charset="0"/>
                      </a:endParaRPr>
                    </a:p>
                  </a:txBody>
                  <a:tcPr marL="54000" marR="54000" marT="18000" marB="180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Segoe UI" pitchFamily="34" charset="0"/>
                          <a:ea typeface="Segoe UI" pitchFamily="34" charset="0"/>
                          <a:cs typeface="Segoe UI" pitchFamily="34" charset="0"/>
                        </a:rPr>
                        <a:t>Description</a:t>
                      </a:r>
                      <a:endParaRPr lang="en-CA" sz="2000" b="0" dirty="0">
                        <a:solidFill>
                          <a:schemeClr val="tx1"/>
                        </a:solidFill>
                        <a:latin typeface="Segoe UI" pitchFamily="34" charset="0"/>
                        <a:ea typeface="Segoe UI" pitchFamily="34" charset="0"/>
                        <a:cs typeface="Segoe UI" pitchFamily="34" charset="0"/>
                      </a:endParaRPr>
                    </a:p>
                  </a:txBody>
                  <a:tcPr marL="54000" marR="54000" marT="18000" marB="1800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solidFill>
                            <a:schemeClr val="tx1"/>
                          </a:solidFill>
                          <a:latin typeface="Segoe UI" pitchFamily="34" charset="0"/>
                          <a:ea typeface="Segoe UI" pitchFamily="34" charset="0"/>
                          <a:cs typeface="Segoe UI" pitchFamily="34" charset="0"/>
                        </a:rPr>
                        <a:t>SearchBase</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Segoe UI" pitchFamily="34" charset="0"/>
                          <a:ea typeface="Segoe UI" pitchFamily="34" charset="0"/>
                          <a:cs typeface="Segoe UI" pitchFamily="34" charset="0"/>
                        </a:rPr>
                        <a:t>Defines the AD DS path to begin searching</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tc>
              </a:tr>
              <a:tr h="370840">
                <a:tc>
                  <a:txBody>
                    <a:bodyPr/>
                    <a:lstStyle/>
                    <a:p>
                      <a:pPr marL="0" indent="0">
                        <a:buNone/>
                      </a:pPr>
                      <a:r>
                        <a:rPr lang="en-US" sz="2000" dirty="0" err="1" smtClean="0">
                          <a:solidFill>
                            <a:schemeClr val="tx1"/>
                          </a:solidFill>
                          <a:latin typeface="Segoe UI" pitchFamily="34" charset="0"/>
                          <a:ea typeface="Segoe UI" pitchFamily="34" charset="0"/>
                          <a:cs typeface="Segoe UI" pitchFamily="34" charset="0"/>
                        </a:rPr>
                        <a:t>SearchScope</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Segoe UI" pitchFamily="34" charset="0"/>
                          <a:ea typeface="Segoe UI" pitchFamily="34" charset="0"/>
                          <a:cs typeface="Segoe UI" pitchFamily="34" charset="0"/>
                        </a:rPr>
                        <a:t>Defines at what level below the </a:t>
                      </a:r>
                      <a:r>
                        <a:rPr lang="en-US" sz="2000" dirty="0" err="1" smtClean="0">
                          <a:solidFill>
                            <a:schemeClr val="tx1"/>
                          </a:solidFill>
                          <a:latin typeface="Segoe UI" pitchFamily="34" charset="0"/>
                          <a:ea typeface="Segoe UI" pitchFamily="34" charset="0"/>
                          <a:cs typeface="Segoe UI" pitchFamily="34" charset="0"/>
                        </a:rPr>
                        <a:t>SearchBase</a:t>
                      </a:r>
                      <a:r>
                        <a:rPr lang="en-US" sz="2000" dirty="0" smtClean="0">
                          <a:solidFill>
                            <a:schemeClr val="tx1"/>
                          </a:solidFill>
                          <a:latin typeface="Segoe UI" pitchFamily="34" charset="0"/>
                          <a:ea typeface="Segoe UI" pitchFamily="34" charset="0"/>
                          <a:cs typeface="Segoe UI" pitchFamily="34" charset="0"/>
                        </a:rPr>
                        <a:t> a search should be performed</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solidFill>
                            <a:schemeClr val="tx1"/>
                          </a:solidFill>
                          <a:latin typeface="Segoe UI" pitchFamily="34" charset="0"/>
                          <a:ea typeface="Segoe UI" pitchFamily="34" charset="0"/>
                          <a:cs typeface="Segoe UI" pitchFamily="34" charset="0"/>
                        </a:rPr>
                        <a:t>ResultSetSize</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Segoe UI" pitchFamily="34" charset="0"/>
                          <a:ea typeface="Segoe UI" pitchFamily="34" charset="0"/>
                          <a:cs typeface="Segoe UI" pitchFamily="34" charset="0"/>
                        </a:rPr>
                        <a:t>Defines how many objects to return in response to a query</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Segoe UI" pitchFamily="34" charset="0"/>
                          <a:ea typeface="Segoe UI" pitchFamily="34" charset="0"/>
                          <a:cs typeface="Segoe UI" pitchFamily="34" charset="0"/>
                        </a:rPr>
                        <a:t>Properties</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Segoe UI" pitchFamily="34" charset="0"/>
                          <a:ea typeface="Segoe UI" pitchFamily="34" charset="0"/>
                          <a:cs typeface="Segoe UI" pitchFamily="34" charset="0"/>
                        </a:rPr>
                        <a:t>Defines which object properties to return and display</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000" dirty="0" smtClean="0">
                          <a:solidFill>
                            <a:schemeClr val="tx1"/>
                          </a:solidFill>
                          <a:latin typeface="Segoe UI" pitchFamily="34" charset="0"/>
                          <a:ea typeface="Segoe UI" pitchFamily="34" charset="0"/>
                          <a:cs typeface="Segoe UI" pitchFamily="34" charset="0"/>
                        </a:rPr>
                        <a:t>Filter</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000" dirty="0" smtClean="0">
                          <a:solidFill>
                            <a:schemeClr val="tx1"/>
                          </a:solidFill>
                          <a:latin typeface="Segoe UI" pitchFamily="34" charset="0"/>
                          <a:ea typeface="Segoe UI" pitchFamily="34" charset="0"/>
                          <a:cs typeface="Segoe UI" pitchFamily="34" charset="0"/>
                        </a:rPr>
                        <a:t>Defines a filter by using PowerShell syntax</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000" dirty="0" err="1" smtClean="0">
                          <a:solidFill>
                            <a:schemeClr val="tx1"/>
                          </a:solidFill>
                          <a:latin typeface="Segoe UI" pitchFamily="34" charset="0"/>
                          <a:ea typeface="Segoe UI" pitchFamily="34" charset="0"/>
                          <a:cs typeface="Segoe UI" pitchFamily="34" charset="0"/>
                        </a:rPr>
                        <a:t>LDAPFilter</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000" dirty="0" smtClean="0">
                          <a:solidFill>
                            <a:schemeClr val="tx1"/>
                          </a:solidFill>
                          <a:latin typeface="Segoe UI" pitchFamily="34" charset="0"/>
                          <a:ea typeface="Segoe UI" pitchFamily="34" charset="0"/>
                          <a:cs typeface="Segoe UI" pitchFamily="34" charset="0"/>
                        </a:rPr>
                        <a:t>Defines a filter by using LDAP query syntax</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8197161"/>
              </p:ext>
            </p:extLst>
          </p:nvPr>
        </p:nvGraphicFramePr>
        <p:xfrm>
          <a:off x="477484" y="4973998"/>
          <a:ext cx="7654480" cy="1520347"/>
        </p:xfrm>
        <a:graphic>
          <a:graphicData uri="http://schemas.openxmlformats.org/drawingml/2006/table">
            <a:tbl>
              <a:tblPr firstRow="1" bandRow="1">
                <a:tableStyleId>{2D5ABB26-0587-4C30-8999-92F81FD0307C}</a:tableStyleId>
              </a:tblPr>
              <a:tblGrid>
                <a:gridCol w="643284"/>
                <a:gridCol w="2708136"/>
                <a:gridCol w="712694"/>
                <a:gridCol w="3590366"/>
              </a:tblGrid>
              <a:tr h="363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anose="020B0502040204020203" pitchFamily="34" charset="0"/>
                          <a:ea typeface="Segoe UI" panose="020B0502040204020203" pitchFamily="34" charset="0"/>
                          <a:cs typeface="Segoe UI" panose="020B0502040204020203" pitchFamily="34" charset="0"/>
                        </a:rPr>
                        <a:t>-</a:t>
                      </a:r>
                      <a:r>
                        <a:rPr lang="en-US" sz="2000" dirty="0" err="1" smtClean="0">
                          <a:latin typeface="Segoe UI" panose="020B0502040204020203" pitchFamily="34" charset="0"/>
                          <a:ea typeface="Segoe UI" panose="020B0502040204020203" pitchFamily="34" charset="0"/>
                          <a:cs typeface="Segoe UI" panose="020B0502040204020203" pitchFamily="34" charset="0"/>
                        </a:rPr>
                        <a:t>eq</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anose="020B0502040204020203" pitchFamily="34" charset="0"/>
                          <a:ea typeface="Segoe UI" panose="020B0502040204020203" pitchFamily="34" charset="0"/>
                          <a:cs typeface="Segoe UI" panose="020B0502040204020203" pitchFamily="34" charset="0"/>
                        </a:rPr>
                        <a:t>Equal to</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2000" dirty="0" smtClean="0">
                          <a:latin typeface="Segoe UI" panose="020B0502040204020203" pitchFamily="34" charset="0"/>
                          <a:ea typeface="Segoe UI" panose="020B0502040204020203" pitchFamily="34" charset="0"/>
                          <a:cs typeface="Segoe UI" panose="020B0502040204020203" pitchFamily="34" charset="0"/>
                        </a:rPr>
                        <a:t>-</a:t>
                      </a:r>
                      <a:r>
                        <a:rPr lang="en-US" sz="2000" dirty="0" err="1" smtClean="0">
                          <a:latin typeface="Segoe UI" panose="020B0502040204020203" pitchFamily="34" charset="0"/>
                          <a:ea typeface="Segoe UI" panose="020B0502040204020203" pitchFamily="34" charset="0"/>
                          <a:cs typeface="Segoe UI" panose="020B0502040204020203" pitchFamily="34" charset="0"/>
                        </a:rPr>
                        <a:t>gt</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anose="020B0502040204020203" pitchFamily="34" charset="0"/>
                          <a:ea typeface="Segoe UI" panose="020B0502040204020203" pitchFamily="34" charset="0"/>
                          <a:cs typeface="Segoe UI" panose="020B0502040204020203" pitchFamily="34" charset="0"/>
                        </a:rPr>
                        <a:t>Greater than</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3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anose="020B0502040204020203" pitchFamily="34" charset="0"/>
                          <a:ea typeface="Segoe UI" panose="020B0502040204020203" pitchFamily="34" charset="0"/>
                          <a:cs typeface="Segoe UI" panose="020B0502040204020203" pitchFamily="34" charset="0"/>
                        </a:rPr>
                        <a:t>-ne</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anose="020B0502040204020203" pitchFamily="34" charset="0"/>
                          <a:ea typeface="Segoe UI" panose="020B0502040204020203" pitchFamily="34" charset="0"/>
                          <a:cs typeface="Segoe UI" panose="020B0502040204020203" pitchFamily="34" charset="0"/>
                        </a:rPr>
                        <a:t>Not equal to</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anose="020B0502040204020203" pitchFamily="34" charset="0"/>
                          <a:ea typeface="Segoe UI" panose="020B0502040204020203" pitchFamily="34" charset="0"/>
                          <a:cs typeface="Segoe UI" panose="020B0502040204020203" pitchFamily="34" charset="0"/>
                        </a:rPr>
                        <a:t>-</a:t>
                      </a:r>
                      <a:r>
                        <a:rPr lang="en-US" sz="2000" dirty="0" err="1" smtClean="0">
                          <a:latin typeface="Segoe UI" panose="020B0502040204020203" pitchFamily="34" charset="0"/>
                          <a:ea typeface="Segoe UI" panose="020B0502040204020203" pitchFamily="34" charset="0"/>
                          <a:cs typeface="Segoe UI" panose="020B0502040204020203" pitchFamily="34" charset="0"/>
                        </a:rPr>
                        <a:t>ge</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anose="020B0502040204020203" pitchFamily="34" charset="0"/>
                          <a:ea typeface="Segoe UI" panose="020B0502040204020203" pitchFamily="34" charset="0"/>
                          <a:cs typeface="Segoe UI" panose="020B0502040204020203" pitchFamily="34" charset="0"/>
                        </a:rPr>
                        <a:t>Greater than or equal to</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99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anose="020B0502040204020203" pitchFamily="34" charset="0"/>
                          <a:ea typeface="Segoe UI" panose="020B0502040204020203" pitchFamily="34" charset="0"/>
                          <a:cs typeface="Segoe UI" panose="020B0502040204020203" pitchFamily="34" charset="0"/>
                        </a:rPr>
                        <a:t>-</a:t>
                      </a:r>
                      <a:r>
                        <a:rPr lang="en-US" sz="2000" dirty="0" err="1" smtClean="0">
                          <a:latin typeface="Segoe UI" panose="020B0502040204020203" pitchFamily="34" charset="0"/>
                          <a:ea typeface="Segoe UI" panose="020B0502040204020203" pitchFamily="34" charset="0"/>
                          <a:cs typeface="Segoe UI" panose="020B0502040204020203" pitchFamily="34" charset="0"/>
                        </a:rPr>
                        <a:t>lt</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anose="020B0502040204020203" pitchFamily="34" charset="0"/>
                          <a:ea typeface="Segoe UI" panose="020B0502040204020203" pitchFamily="34" charset="0"/>
                          <a:cs typeface="Segoe UI" panose="020B0502040204020203" pitchFamily="34" charset="0"/>
                        </a:rPr>
                        <a:t>Less than</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anose="020B0502040204020203" pitchFamily="34" charset="0"/>
                          <a:ea typeface="Segoe UI" panose="020B0502040204020203" pitchFamily="34" charset="0"/>
                          <a:cs typeface="Segoe UI" panose="020B0502040204020203" pitchFamily="34" charset="0"/>
                        </a:rPr>
                        <a:t>-like</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anose="020B0502040204020203" pitchFamily="34" charset="0"/>
                          <a:ea typeface="Segoe UI" panose="020B0502040204020203" pitchFamily="34" charset="0"/>
                          <a:cs typeface="Segoe UI" panose="020B0502040204020203" pitchFamily="34" charset="0"/>
                        </a:rPr>
                        <a:t>Uses wildcards for pattern matching</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3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anose="020B0502040204020203" pitchFamily="34" charset="0"/>
                          <a:ea typeface="Segoe UI" panose="020B0502040204020203" pitchFamily="34" charset="0"/>
                          <a:cs typeface="Segoe UI" panose="020B0502040204020203" pitchFamily="34" charset="0"/>
                        </a:rPr>
                        <a:t>-le</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anose="020B0502040204020203" pitchFamily="34" charset="0"/>
                          <a:ea typeface="Segoe UI" panose="020B0502040204020203" pitchFamily="34" charset="0"/>
                          <a:cs typeface="Segoe UI" panose="020B0502040204020203" pitchFamily="34" charset="0"/>
                        </a:rPr>
                        <a:t>Less than or equal to</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2200" dirty="0">
                        <a:latin typeface="Segoe UI" pitchFamily="34" charset="0"/>
                        <a:ea typeface="Segoe UI" pitchFamily="34" charset="0"/>
                        <a:cs typeface="Segoe UI" pitchFamily="34" charset="0"/>
                      </a:endParaRPr>
                    </a:p>
                  </a:txBody>
                  <a:tcPr marL="72000" marR="72000" marT="36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CA" sz="2200" dirty="0">
                        <a:latin typeface="Segoe UI" panose="020B0502040204020203" pitchFamily="34" charset="0"/>
                        <a:ea typeface="Segoe UI" panose="020B0502040204020203" pitchFamily="34" charset="0"/>
                        <a:cs typeface="Segoe UI" panose="020B0502040204020203" pitchFamily="34" charset="0"/>
                      </a:endParaRPr>
                    </a:p>
                  </a:txBody>
                  <a:tcPr marL="72000" marR="72000" marT="36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0" y="613781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2"/>
          <p:cNvSpPr txBox="1"/>
          <p:nvPr/>
        </p:nvSpPr>
        <p:spPr>
          <a:xfrm>
            <a:off x="486230" y="4645863"/>
            <a:ext cx="2930793" cy="307777"/>
          </a:xfrm>
          <a:prstGeom prst="rect">
            <a:avLst/>
          </a:prstGeom>
          <a:noFill/>
        </p:spPr>
        <p:txBody>
          <a:bodyPr wrap="none" lIns="36000" tIns="0" rIns="3600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CA" sz="2000" b="0" dirty="0" smtClean="0">
                <a:latin typeface="Segoe UI" panose="020B0502040204020203" pitchFamily="34" charset="0"/>
                <a:ea typeface="Segoe UI" panose="020B0502040204020203" pitchFamily="34" charset="0"/>
                <a:cs typeface="Segoe UI" panose="020B0502040204020203" pitchFamily="34" charset="0"/>
              </a:rPr>
              <a:t>Descriptions of operators</a:t>
            </a:r>
            <a:endParaRPr lang="en-CA" sz="20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50382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601ccba-82d2-44f6-96f1-e3e9810d4b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Querying Objects with Windows PowerShell</a:t>
            </a:r>
            <a:endParaRPr lang="en-CA"/>
          </a:p>
        </p:txBody>
      </p:sp>
      <p:sp>
        <p:nvSpPr>
          <p:cNvPr id="4" name="Content Placeholder 2"/>
          <p:cNvSpPr>
            <a:spLocks noGrp="1"/>
          </p:cNvSpPr>
          <p:nvPr/>
        </p:nvSpPr>
        <p:spPr bwMode="auto">
          <a:xfrm>
            <a:off x="457238" y="1039131"/>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Show all the properties for a user account</a:t>
            </a:r>
            <a:r>
              <a:rPr lang="en-US" sz="2400" dirty="0" smtClean="0"/>
              <a:t>:</a:t>
            </a:r>
            <a:r>
              <a:rPr lang="en-US" sz="2400" dirty="0"/>
              <a:t> </a:t>
            </a:r>
            <a:endParaRPr lang="en-US" sz="2400" dirty="0" smtClean="0"/>
          </a:p>
          <a:p>
            <a:pPr marL="0" indent="0">
              <a:buNone/>
            </a:pPr>
            <a:endParaRPr lang="en-US" sz="2400" dirty="0"/>
          </a:p>
          <a:p>
            <a:pPr marL="0" indent="0">
              <a:buNone/>
            </a:pPr>
            <a:r>
              <a:rPr lang="en-US" sz="2400" dirty="0" smtClean="0"/>
              <a:t>Show </a:t>
            </a:r>
            <a:r>
              <a:rPr lang="en-US" sz="2400" dirty="0"/>
              <a:t>all the user accounts in the Marketing OU and all its </a:t>
            </a:r>
            <a:r>
              <a:rPr lang="en-US" sz="2400" dirty="0" err="1" smtClean="0"/>
              <a:t>subcontainers</a:t>
            </a:r>
            <a:r>
              <a:rPr lang="en-US" sz="2400" dirty="0" smtClean="0"/>
              <a:t>:</a:t>
            </a:r>
          </a:p>
          <a:p>
            <a:pPr marL="0" indent="0">
              <a:buNone/>
            </a:pPr>
            <a:endParaRPr lang="en-US" sz="2400" dirty="0" smtClean="0"/>
          </a:p>
          <a:p>
            <a:pPr marL="0" indent="0">
              <a:buNone/>
            </a:pPr>
            <a:endParaRPr lang="en-US" sz="2400" dirty="0"/>
          </a:p>
          <a:p>
            <a:pPr marL="0" indent="0">
              <a:buNone/>
            </a:pPr>
            <a:r>
              <a:rPr lang="en-US" sz="2400" dirty="0" smtClean="0"/>
              <a:t>Show </a:t>
            </a:r>
            <a:r>
              <a:rPr lang="en-US" sz="2400" dirty="0"/>
              <a:t>all of the user accounts with a last logon date older than a specific date</a:t>
            </a:r>
            <a:r>
              <a:rPr lang="en-US" sz="2400" dirty="0" smtClean="0"/>
              <a:t>:</a:t>
            </a:r>
          </a:p>
          <a:p>
            <a:pPr marL="0" indent="0">
              <a:buNone/>
            </a:pPr>
            <a:endParaRPr lang="en-CA" sz="2400" dirty="0"/>
          </a:p>
          <a:p>
            <a:pPr marL="0" indent="0">
              <a:buNone/>
            </a:pPr>
            <a:r>
              <a:rPr lang="en-US" sz="2400" dirty="0"/>
              <a:t>Show all of the user accounts in the Marketing department that have a last logon date older than a specific date:</a:t>
            </a:r>
            <a:endParaRPr lang="en-CA" sz="2400" dirty="0"/>
          </a:p>
          <a:p>
            <a:pPr marL="0" indent="0">
              <a:buNone/>
            </a:pPr>
            <a:r>
              <a:rPr lang="en-US" sz="2400" dirty="0"/>
              <a:t> </a:t>
            </a:r>
            <a:endParaRPr lang="en-CA" sz="2400" dirty="0"/>
          </a:p>
          <a:p>
            <a:pPr marL="0" indent="0">
              <a:buNone/>
            </a:pPr>
            <a:r>
              <a:rPr lang="en-US" sz="2000" dirty="0"/>
              <a:t> </a:t>
            </a:r>
            <a:endParaRPr lang="en-CA" sz="2000" dirty="0"/>
          </a:p>
          <a:p>
            <a:pPr marL="0" indent="0">
              <a:buNone/>
            </a:pPr>
            <a:r>
              <a:rPr lang="en-US" sz="2000" dirty="0"/>
              <a:t> </a:t>
            </a:r>
            <a:endParaRPr lang="en-CA" dirty="0"/>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0014" y="618648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p:nvSpPr>
        <p:spPr>
          <a:xfrm>
            <a:off x="471093" y="1400175"/>
            <a:ext cx="7980176" cy="369332"/>
          </a:xfrm>
          <a:prstGeom prst="rect">
            <a:avLst/>
          </a:prstGeom>
          <a:solidFill>
            <a:schemeClr val="bg1">
              <a:lumMod val="8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CA" dirty="0">
                <a:latin typeface="Lucida Sans Typewriter" pitchFamily="49" charset="0"/>
              </a:rPr>
              <a:t>Get-</a:t>
            </a:r>
            <a:r>
              <a:rPr lang="en-CA" dirty="0" err="1">
                <a:latin typeface="Lucida Sans Typewriter" pitchFamily="49" charset="0"/>
              </a:rPr>
              <a:t>ADUser</a:t>
            </a:r>
            <a:r>
              <a:rPr lang="en-CA" dirty="0">
                <a:latin typeface="Lucida Sans Typewriter" pitchFamily="49" charset="0"/>
              </a:rPr>
              <a:t> </a:t>
            </a:r>
            <a:r>
              <a:rPr lang="en-CA" dirty="0" smtClean="0">
                <a:latin typeface="Lucida Sans Typewriter" pitchFamily="49" charset="0"/>
              </a:rPr>
              <a:t>–Name “Administrator” </a:t>
            </a:r>
            <a:r>
              <a:rPr lang="en-CA" dirty="0">
                <a:latin typeface="Lucida Sans Typewriter" pitchFamily="49" charset="0"/>
              </a:rPr>
              <a:t>-Properties </a:t>
            </a:r>
            <a:r>
              <a:rPr lang="en-CA" dirty="0" smtClean="0">
                <a:latin typeface="Lucida Sans Typewriter" pitchFamily="49" charset="0"/>
              </a:rPr>
              <a:t>*</a:t>
            </a:r>
            <a:endParaRPr lang="en-CA" dirty="0"/>
          </a:p>
        </p:txBody>
      </p:sp>
      <p:sp>
        <p:nvSpPr>
          <p:cNvPr id="7" name="TextBox 5"/>
          <p:cNvSpPr txBox="1"/>
          <p:nvPr/>
        </p:nvSpPr>
        <p:spPr>
          <a:xfrm>
            <a:off x="471092" y="2748120"/>
            <a:ext cx="7980177" cy="646331"/>
          </a:xfrm>
          <a:prstGeom prst="rect">
            <a:avLst/>
          </a:prstGeom>
          <a:solidFill>
            <a:schemeClr val="bg1">
              <a:lumMod val="8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Lucida Sans Typewriter" pitchFamily="49" charset="0"/>
              </a:rPr>
              <a:t>Get-</a:t>
            </a:r>
            <a:r>
              <a:rPr lang="en-US" dirty="0" err="1">
                <a:latin typeface="Lucida Sans Typewriter" pitchFamily="49" charset="0"/>
              </a:rPr>
              <a:t>ADUser</a:t>
            </a:r>
            <a:r>
              <a:rPr lang="en-US" dirty="0">
                <a:latin typeface="Lucida Sans Typewriter" pitchFamily="49" charset="0"/>
              </a:rPr>
              <a:t> –Filter * -</a:t>
            </a:r>
            <a:r>
              <a:rPr lang="en-US" dirty="0" err="1">
                <a:latin typeface="Lucida Sans Typewriter" pitchFamily="49" charset="0"/>
              </a:rPr>
              <a:t>SearchBase</a:t>
            </a:r>
            <a:r>
              <a:rPr lang="en-US" dirty="0">
                <a:latin typeface="Lucida Sans Typewriter" pitchFamily="49" charset="0"/>
              </a:rPr>
              <a:t> "</a:t>
            </a:r>
            <a:r>
              <a:rPr lang="en-US" dirty="0" err="1">
                <a:latin typeface="Lucida Sans Typewriter" pitchFamily="49" charset="0"/>
              </a:rPr>
              <a:t>ou</a:t>
            </a:r>
            <a:r>
              <a:rPr lang="en-US" dirty="0">
                <a:latin typeface="Lucida Sans Typewriter" pitchFamily="49" charset="0"/>
              </a:rPr>
              <a:t>=</a:t>
            </a:r>
            <a:r>
              <a:rPr lang="en-US" dirty="0" err="1">
                <a:latin typeface="Lucida Sans Typewriter" pitchFamily="49" charset="0"/>
              </a:rPr>
              <a:t>Marketing,dc</a:t>
            </a:r>
            <a:r>
              <a:rPr lang="en-US" dirty="0">
                <a:latin typeface="Lucida Sans Typewriter" pitchFamily="49" charset="0"/>
              </a:rPr>
              <a:t>=</a:t>
            </a:r>
            <a:r>
              <a:rPr lang="en-US" dirty="0" err="1">
                <a:latin typeface="Lucida Sans Typewriter" pitchFamily="49" charset="0"/>
              </a:rPr>
              <a:t>adatum,dc</a:t>
            </a:r>
            <a:r>
              <a:rPr lang="en-US" dirty="0">
                <a:latin typeface="Lucida Sans Typewriter" pitchFamily="49" charset="0"/>
              </a:rPr>
              <a:t>=com" -</a:t>
            </a:r>
            <a:r>
              <a:rPr lang="en-US" dirty="0" err="1">
                <a:latin typeface="Lucida Sans Typewriter" pitchFamily="49" charset="0"/>
              </a:rPr>
              <a:t>SearchScope</a:t>
            </a:r>
            <a:r>
              <a:rPr lang="en-US" dirty="0">
                <a:latin typeface="Lucida Sans Typewriter" pitchFamily="49" charset="0"/>
              </a:rPr>
              <a:t> </a:t>
            </a:r>
            <a:r>
              <a:rPr lang="en-US" dirty="0" err="1" smtClean="0">
                <a:latin typeface="Lucida Sans Typewriter" pitchFamily="49" charset="0"/>
              </a:rPr>
              <a:t>subtree</a:t>
            </a:r>
            <a:endParaRPr lang="en-CA" dirty="0">
              <a:latin typeface="Lucida Sans Typewriter" pitchFamily="49" charset="0"/>
            </a:endParaRPr>
          </a:p>
        </p:txBody>
      </p:sp>
      <p:sp>
        <p:nvSpPr>
          <p:cNvPr id="8" name="TextBox 6"/>
          <p:cNvSpPr txBox="1"/>
          <p:nvPr/>
        </p:nvSpPr>
        <p:spPr>
          <a:xfrm>
            <a:off x="471093" y="4362863"/>
            <a:ext cx="7994496" cy="369332"/>
          </a:xfrm>
          <a:prstGeom prst="rect">
            <a:avLst/>
          </a:prstGeom>
          <a:solidFill>
            <a:schemeClr val="bg1">
              <a:lumMod val="8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Lucida Sans Typewriter" pitchFamily="49" charset="0"/>
              </a:rPr>
              <a:t>Get-</a:t>
            </a:r>
            <a:r>
              <a:rPr lang="en-US" dirty="0" err="1">
                <a:latin typeface="Lucida Sans Typewriter" pitchFamily="49" charset="0"/>
              </a:rPr>
              <a:t>ADUser</a:t>
            </a:r>
            <a:r>
              <a:rPr lang="en-US" dirty="0">
                <a:latin typeface="Lucida Sans Typewriter" pitchFamily="49" charset="0"/>
              </a:rPr>
              <a:t> -Filter {</a:t>
            </a:r>
            <a:r>
              <a:rPr lang="en-US" dirty="0" err="1">
                <a:latin typeface="Lucida Sans Typewriter" pitchFamily="49" charset="0"/>
              </a:rPr>
              <a:t>lastlogondate</a:t>
            </a:r>
            <a:r>
              <a:rPr lang="en-US" dirty="0">
                <a:latin typeface="Lucida Sans Typewriter" pitchFamily="49" charset="0"/>
              </a:rPr>
              <a:t> -</a:t>
            </a:r>
            <a:r>
              <a:rPr lang="en-US" dirty="0" err="1">
                <a:latin typeface="Lucida Sans Typewriter" pitchFamily="49" charset="0"/>
              </a:rPr>
              <a:t>lt</a:t>
            </a:r>
            <a:r>
              <a:rPr lang="en-US" dirty="0">
                <a:latin typeface="Lucida Sans Typewriter" pitchFamily="49" charset="0"/>
              </a:rPr>
              <a:t> "January 1, 2012</a:t>
            </a:r>
            <a:r>
              <a:rPr lang="en-US" dirty="0" smtClean="0">
                <a:latin typeface="Lucida Sans Typewriter" pitchFamily="49" charset="0"/>
              </a:rPr>
              <a:t>"}</a:t>
            </a:r>
            <a:endParaRPr lang="en-CA" dirty="0">
              <a:latin typeface="Lucida Sans Typewriter" pitchFamily="49" charset="0"/>
            </a:endParaRPr>
          </a:p>
        </p:txBody>
      </p:sp>
      <p:sp>
        <p:nvSpPr>
          <p:cNvPr id="9" name="TextBox 7"/>
          <p:cNvSpPr txBox="1"/>
          <p:nvPr/>
        </p:nvSpPr>
        <p:spPr>
          <a:xfrm>
            <a:off x="401681" y="5623286"/>
            <a:ext cx="7841771" cy="646331"/>
          </a:xfrm>
          <a:prstGeom prst="rect">
            <a:avLst/>
          </a:prstGeom>
          <a:solidFill>
            <a:schemeClr val="bg1">
              <a:lumMod val="8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Lucida Sans Typewriter" pitchFamily="49" charset="0"/>
              </a:rPr>
              <a:t>Get-</a:t>
            </a:r>
            <a:r>
              <a:rPr lang="en-US" dirty="0" err="1">
                <a:latin typeface="Lucida Sans Typewriter" pitchFamily="49" charset="0"/>
              </a:rPr>
              <a:t>ADUser</a:t>
            </a:r>
            <a:r>
              <a:rPr lang="en-US" dirty="0">
                <a:latin typeface="Lucida Sans Typewriter" pitchFamily="49" charset="0"/>
              </a:rPr>
              <a:t> -Filter {(</a:t>
            </a:r>
            <a:r>
              <a:rPr lang="en-US" dirty="0" err="1">
                <a:latin typeface="Lucida Sans Typewriter" pitchFamily="49" charset="0"/>
              </a:rPr>
              <a:t>lastlogondate</a:t>
            </a:r>
            <a:r>
              <a:rPr lang="en-US" dirty="0">
                <a:latin typeface="Lucida Sans Typewriter" pitchFamily="49" charset="0"/>
              </a:rPr>
              <a:t> -</a:t>
            </a:r>
            <a:r>
              <a:rPr lang="en-US" dirty="0" err="1">
                <a:latin typeface="Lucida Sans Typewriter" pitchFamily="49" charset="0"/>
              </a:rPr>
              <a:t>lt</a:t>
            </a:r>
            <a:r>
              <a:rPr lang="en-US" dirty="0">
                <a:latin typeface="Lucida Sans Typewriter" pitchFamily="49" charset="0"/>
              </a:rPr>
              <a:t> "January 1, 2012") </a:t>
            </a:r>
            <a:r>
              <a:rPr lang="en-US" dirty="0" smtClean="0">
                <a:latin typeface="Lucida Sans Typewriter" pitchFamily="49" charset="0"/>
              </a:rPr>
              <a:t>-and </a:t>
            </a:r>
            <a:r>
              <a:rPr lang="en-US" dirty="0">
                <a:latin typeface="Lucida Sans Typewriter" pitchFamily="49" charset="0"/>
              </a:rPr>
              <a:t>(department -</a:t>
            </a:r>
            <a:r>
              <a:rPr lang="en-US" dirty="0" err="1">
                <a:latin typeface="Lucida Sans Typewriter" pitchFamily="49" charset="0"/>
              </a:rPr>
              <a:t>eq</a:t>
            </a:r>
            <a:r>
              <a:rPr lang="en-US" dirty="0">
                <a:latin typeface="Lucida Sans Typewriter" pitchFamily="49" charset="0"/>
              </a:rPr>
              <a:t> "Marketing</a:t>
            </a:r>
            <a:r>
              <a:rPr lang="en-US" dirty="0" smtClean="0">
                <a:latin typeface="Lucida Sans Typewriter" pitchFamily="49" charset="0"/>
              </a:rPr>
              <a:t>")}</a:t>
            </a:r>
            <a:endParaRPr lang="en-CA" dirty="0">
              <a:latin typeface="Lucida Sans Typewriter" pitchFamily="49" charset="0"/>
            </a:endParaRPr>
          </a:p>
        </p:txBody>
      </p:sp>
    </p:spTree>
    <p:extLst>
      <p:ext uri="{BB962C8B-B14F-4D97-AF65-F5344CB8AC3E}">
        <p14:creationId xmlns:p14="http://schemas.microsoft.com/office/powerpoint/2010/main" val="1688436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Modifying Objects with Windows PowerShell</a:t>
            </a:r>
            <a:endParaRPr lang="en-CA"/>
          </a:p>
        </p:txBody>
      </p:sp>
      <p:sp>
        <p:nvSpPr>
          <p:cNvPr id="4" name="Content Placeholder 2"/>
          <p:cNvSpPr>
            <a:spLocks noGrp="1"/>
          </p:cNvSpPr>
          <p:nvPr/>
        </p:nvSpPr>
        <p:spPr bwMode="auto">
          <a:xfrm>
            <a:off x="485682" y="1021215"/>
            <a:ext cx="8119156" cy="97691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smtClean="0"/>
              <a:t>Use the pipe character ( | ) to pass a list of objects to a </a:t>
            </a:r>
            <a:r>
              <a:rPr lang="en-US" sz="2400" dirty="0" err="1" smtClean="0"/>
              <a:t>cmdlet</a:t>
            </a:r>
            <a:r>
              <a:rPr lang="en-US" sz="2400" dirty="0" smtClean="0"/>
              <a:t> for further processing</a:t>
            </a:r>
          </a:p>
          <a:p>
            <a:endParaRPr lang="en-US" dirty="0"/>
          </a:p>
        </p:txBody>
      </p:sp>
      <p:sp>
        <p:nvSpPr>
          <p:cNvPr id="5" name="Rectangle 4"/>
          <p:cNvSpPr/>
          <p:nvPr/>
        </p:nvSpPr>
        <p:spPr>
          <a:xfrm>
            <a:off x="475415" y="2402869"/>
            <a:ext cx="8287699" cy="707886"/>
          </a:xfrm>
          <a:prstGeom prst="rect">
            <a:avLst/>
          </a:prstGeom>
          <a:solidFill>
            <a:schemeClr val="bg1">
              <a:lumMod val="8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smtClean="0">
                <a:latin typeface="Lucida Sans Typewriter" pitchFamily="49" charset="0"/>
              </a:rPr>
              <a:t>Get‑</a:t>
            </a:r>
            <a:r>
              <a:rPr lang="en-US" sz="2000" dirty="0" err="1" smtClean="0">
                <a:latin typeface="Lucida Sans Typewriter" pitchFamily="49" charset="0"/>
              </a:rPr>
              <a:t>ADUser</a:t>
            </a:r>
            <a:r>
              <a:rPr lang="en-US" sz="2000" dirty="0" smtClean="0">
                <a:latin typeface="Lucida Sans Typewriter" pitchFamily="49" charset="0"/>
              </a:rPr>
              <a:t> </a:t>
            </a:r>
            <a:r>
              <a:rPr lang="en-US" sz="2000" dirty="0">
                <a:latin typeface="Lucida Sans Typewriter" pitchFamily="49" charset="0"/>
              </a:rPr>
              <a:t>‑Filter {company ‑</a:t>
            </a:r>
            <a:r>
              <a:rPr lang="en-US" sz="2000" dirty="0" err="1">
                <a:latin typeface="Lucida Sans Typewriter" pitchFamily="49" charset="0"/>
              </a:rPr>
              <a:t>notlike</a:t>
            </a:r>
            <a:r>
              <a:rPr lang="en-US" sz="2000" dirty="0">
                <a:latin typeface="Lucida Sans Typewriter" pitchFamily="49" charset="0"/>
              </a:rPr>
              <a:t> "*"} | Set‑</a:t>
            </a:r>
            <a:r>
              <a:rPr lang="en-US" sz="2000" dirty="0" err="1">
                <a:latin typeface="Lucida Sans Typewriter" pitchFamily="49" charset="0"/>
              </a:rPr>
              <a:t>ADUser</a:t>
            </a:r>
            <a:r>
              <a:rPr lang="en-US" sz="2000" dirty="0">
                <a:latin typeface="Lucida Sans Typewriter" pitchFamily="49" charset="0"/>
              </a:rPr>
              <a:t> ‑Company "A. Datum</a:t>
            </a:r>
            <a:r>
              <a:rPr lang="en-US" sz="2000" dirty="0" smtClean="0">
                <a:latin typeface="Lucida Sans Typewriter" pitchFamily="49" charset="0"/>
              </a:rPr>
              <a:t>"</a:t>
            </a:r>
            <a:endParaRPr lang="en-US" sz="2000" dirty="0">
              <a:latin typeface="Lucida Sans Typewriter" pitchFamily="49" charset="0"/>
            </a:endParaRPr>
          </a:p>
        </p:txBody>
      </p:sp>
      <p:sp>
        <p:nvSpPr>
          <p:cNvPr id="6" name="Rectangle 5"/>
          <p:cNvSpPr/>
          <p:nvPr/>
        </p:nvSpPr>
        <p:spPr>
          <a:xfrm>
            <a:off x="475415" y="3666642"/>
            <a:ext cx="8309565" cy="707886"/>
          </a:xfrm>
          <a:prstGeom prst="rect">
            <a:avLst/>
          </a:prstGeom>
          <a:solidFill>
            <a:schemeClr val="bg1">
              <a:lumMod val="8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smtClean="0">
                <a:latin typeface="Lucida Sans Typewriter" pitchFamily="49" charset="0"/>
              </a:rPr>
              <a:t>Get‑</a:t>
            </a:r>
            <a:r>
              <a:rPr lang="en-US" sz="2000" dirty="0" err="1" smtClean="0">
                <a:latin typeface="Lucida Sans Typewriter" pitchFamily="49" charset="0"/>
              </a:rPr>
              <a:t>ADUser</a:t>
            </a:r>
            <a:r>
              <a:rPr lang="en-US" sz="2000" dirty="0" smtClean="0">
                <a:latin typeface="Lucida Sans Typewriter" pitchFamily="49" charset="0"/>
              </a:rPr>
              <a:t> </a:t>
            </a:r>
            <a:r>
              <a:rPr lang="en-US" sz="2000" dirty="0">
                <a:latin typeface="Lucida Sans Typewriter" pitchFamily="49" charset="0"/>
              </a:rPr>
              <a:t>‑Filter {</a:t>
            </a:r>
            <a:r>
              <a:rPr lang="en-US" sz="2000" dirty="0" err="1">
                <a:latin typeface="Lucida Sans Typewriter" pitchFamily="49" charset="0"/>
              </a:rPr>
              <a:t>lastlogondate</a:t>
            </a:r>
            <a:r>
              <a:rPr lang="en-US" sz="2000" dirty="0">
                <a:latin typeface="Lucida Sans Typewriter" pitchFamily="49" charset="0"/>
              </a:rPr>
              <a:t> ‑</a:t>
            </a:r>
            <a:r>
              <a:rPr lang="en-US" sz="2000" dirty="0" err="1">
                <a:latin typeface="Lucida Sans Typewriter" pitchFamily="49" charset="0"/>
              </a:rPr>
              <a:t>lt</a:t>
            </a:r>
            <a:r>
              <a:rPr lang="en-US" sz="2000" dirty="0">
                <a:latin typeface="Lucida Sans Typewriter" pitchFamily="49" charset="0"/>
              </a:rPr>
              <a:t> "January 1, 2012"} | </a:t>
            </a:r>
            <a:r>
              <a:rPr lang="en-US" sz="2000" dirty="0" smtClean="0">
                <a:latin typeface="Lucida Sans Typewriter" pitchFamily="49" charset="0"/>
              </a:rPr>
              <a:t>Disable‑</a:t>
            </a:r>
            <a:r>
              <a:rPr lang="en-US" sz="2000" dirty="0" err="1" smtClean="0">
                <a:latin typeface="Lucida Sans Typewriter" pitchFamily="49" charset="0"/>
              </a:rPr>
              <a:t>ADAccount</a:t>
            </a:r>
            <a:endParaRPr lang="en-US" sz="2000" dirty="0">
              <a:latin typeface="Lucida Sans Typewriter" pitchFamily="49" charset="0"/>
            </a:endParaRPr>
          </a:p>
        </p:txBody>
      </p:sp>
      <p:sp>
        <p:nvSpPr>
          <p:cNvPr id="7" name="Rectangle 6"/>
          <p:cNvSpPr/>
          <p:nvPr/>
        </p:nvSpPr>
        <p:spPr>
          <a:xfrm>
            <a:off x="475415" y="4963885"/>
            <a:ext cx="8309566" cy="400110"/>
          </a:xfrm>
          <a:prstGeom prst="rect">
            <a:avLst/>
          </a:prstGeom>
          <a:solidFill>
            <a:schemeClr val="bg1">
              <a:lumMod val="8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smtClean="0">
                <a:latin typeface="Lucida Sans Typewriter" pitchFamily="49" charset="0"/>
              </a:rPr>
              <a:t>Get-Content </a:t>
            </a:r>
            <a:r>
              <a:rPr lang="en-US" sz="2000" dirty="0">
                <a:latin typeface="Lucida Sans Typewriter" pitchFamily="49" charset="0"/>
              </a:rPr>
              <a:t>C:\users.txt | </a:t>
            </a:r>
            <a:r>
              <a:rPr lang="en-US" sz="2000" dirty="0" smtClean="0">
                <a:latin typeface="Lucida Sans Typewriter" pitchFamily="49" charset="0"/>
              </a:rPr>
              <a:t>Disable-</a:t>
            </a:r>
            <a:r>
              <a:rPr lang="en-US" sz="2000" dirty="0" err="1" smtClean="0">
                <a:latin typeface="Lucida Sans Typewriter" pitchFamily="49" charset="0"/>
              </a:rPr>
              <a:t>ADAccount</a:t>
            </a:r>
            <a:endParaRPr lang="en-CA" sz="2000" dirty="0">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2950493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e58b319-1a11-4314-b065-ccc8630a83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Working with CSV Files</a:t>
            </a:r>
            <a:endParaRPr lang="en-CA"/>
          </a:p>
        </p:txBody>
      </p:sp>
      <p:sp>
        <p:nvSpPr>
          <p:cNvPr id="4" name="Content Placeholder 2"/>
          <p:cNvSpPr txBox="1">
            <a:spLocks/>
          </p:cNvSpPr>
          <p:nvPr/>
        </p:nvSpPr>
        <p:spPr bwMode="auto">
          <a:xfrm>
            <a:off x="630643" y="3401405"/>
            <a:ext cx="7751762" cy="8560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marR="0" lvl="0" indent="-174625" algn="l" defTabSz="914400" rtl="0" eaLnBrk="1" fontAlgn="base" latinLnBrk="0" hangingPunct="1">
              <a:lnSpc>
                <a:spcPct val="90000"/>
              </a:lnSpc>
              <a:spcBef>
                <a:spcPct val="70000"/>
              </a:spcBef>
              <a:spcAft>
                <a:spcPct val="0"/>
              </a:spcAft>
              <a:buClr>
                <a:schemeClr val="hlink"/>
              </a:buClr>
              <a:buSzPct val="90000"/>
              <a:buFontTx/>
              <a:buChar char="•"/>
              <a:tabLst/>
              <a:defRPr/>
            </a:pPr>
            <a:endParaRPr kumimoji="0" lang="en-US" sz="24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311058" y="885423"/>
            <a:ext cx="8196447" cy="5192331"/>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ts val="0"/>
              </a:spcBef>
              <a:buClr>
                <a:srgbClr val="006699"/>
              </a:buClr>
            </a:pPr>
            <a:r>
              <a:rPr lang="en-US" sz="2400" b="0" dirty="0">
                <a:latin typeface="Segoe UI" pitchFamily="34" charset="0"/>
                <a:ea typeface="Segoe UI" pitchFamily="34" charset="0"/>
                <a:cs typeface="Segoe UI" pitchFamily="34" charset="0"/>
              </a:rPr>
              <a:t>The first line of a .</a:t>
            </a:r>
            <a:r>
              <a:rPr lang="en-US" sz="2400" b="0" dirty="0" err="1">
                <a:latin typeface="Segoe UI" pitchFamily="34" charset="0"/>
                <a:ea typeface="Segoe UI" pitchFamily="34" charset="0"/>
                <a:cs typeface="Segoe UI" pitchFamily="34" charset="0"/>
              </a:rPr>
              <a:t>csv</a:t>
            </a:r>
            <a:r>
              <a:rPr lang="en-US" sz="2400" b="0" dirty="0">
                <a:latin typeface="Segoe UI" pitchFamily="34" charset="0"/>
                <a:ea typeface="Segoe UI" pitchFamily="34" charset="0"/>
                <a:cs typeface="Segoe UI" pitchFamily="34" charset="0"/>
              </a:rPr>
              <a:t> file defines the names of the </a:t>
            </a:r>
            <a:r>
              <a:rPr lang="en-US" sz="2400" b="0" dirty="0" smtClean="0">
                <a:latin typeface="Segoe UI" pitchFamily="34" charset="0"/>
                <a:ea typeface="Segoe UI" pitchFamily="34" charset="0"/>
                <a:cs typeface="Segoe UI" pitchFamily="34" charset="0"/>
              </a:rPr>
              <a:t>columns</a:t>
            </a:r>
          </a:p>
          <a:p>
            <a:pPr>
              <a:spcBef>
                <a:spcPts val="0"/>
              </a:spcBef>
              <a:buClr>
                <a:srgbClr val="006699"/>
              </a:buClr>
            </a:pPr>
            <a:endParaRPr lang="en-US" sz="2400" b="0" dirty="0">
              <a:latin typeface="Segoe UI" pitchFamily="34" charset="0"/>
              <a:ea typeface="Segoe UI" pitchFamily="34" charset="0"/>
              <a:cs typeface="Segoe UI" pitchFamily="34" charset="0"/>
            </a:endParaRPr>
          </a:p>
          <a:p>
            <a:pPr>
              <a:spcBef>
                <a:spcPts val="0"/>
              </a:spcBef>
              <a:buClr>
                <a:srgbClr val="006699"/>
              </a:buClr>
            </a:pPr>
            <a:endParaRPr lang="en-US" sz="2400" b="0" dirty="0">
              <a:latin typeface="Segoe UI" pitchFamily="34" charset="0"/>
              <a:ea typeface="Segoe UI" pitchFamily="34" charset="0"/>
              <a:cs typeface="Segoe UI" pitchFamily="34" charset="0"/>
            </a:endParaRPr>
          </a:p>
          <a:p>
            <a:pPr>
              <a:spcBef>
                <a:spcPts val="0"/>
              </a:spcBef>
              <a:buClr>
                <a:srgbClr val="006699"/>
              </a:buClr>
            </a:pPr>
            <a:endParaRPr lang="en-US" sz="2400" b="0" dirty="0" smtClean="0">
              <a:latin typeface="Segoe UI" pitchFamily="34" charset="0"/>
              <a:ea typeface="Segoe UI" pitchFamily="34" charset="0"/>
              <a:cs typeface="Segoe UI" pitchFamily="34" charset="0"/>
            </a:endParaRPr>
          </a:p>
          <a:p>
            <a:pPr>
              <a:spcBef>
                <a:spcPts val="0"/>
              </a:spcBef>
              <a:buClr>
                <a:srgbClr val="006699"/>
              </a:buClr>
            </a:pPr>
            <a:endParaRPr lang="en-US" sz="2400" b="0" dirty="0" smtClean="0">
              <a:latin typeface="Segoe UI" pitchFamily="34" charset="0"/>
              <a:ea typeface="Segoe UI" pitchFamily="34" charset="0"/>
              <a:cs typeface="Segoe UI" pitchFamily="34" charset="0"/>
            </a:endParaRPr>
          </a:p>
          <a:p>
            <a:pPr>
              <a:spcBef>
                <a:spcPts val="0"/>
              </a:spcBef>
              <a:buClr>
                <a:srgbClr val="006699"/>
              </a:buClr>
            </a:pPr>
            <a:endParaRPr lang="en-US" sz="2400" b="0" dirty="0">
              <a:latin typeface="Segoe UI" pitchFamily="34" charset="0"/>
              <a:ea typeface="Segoe UI" pitchFamily="34" charset="0"/>
              <a:cs typeface="Segoe UI" pitchFamily="34" charset="0"/>
            </a:endParaRPr>
          </a:p>
          <a:p>
            <a:pPr>
              <a:spcBef>
                <a:spcPts val="0"/>
              </a:spcBef>
              <a:buClr>
                <a:srgbClr val="006699"/>
              </a:buClr>
            </a:pPr>
            <a:r>
              <a:rPr lang="en-US" sz="2400" b="0" dirty="0" smtClean="0">
                <a:latin typeface="Segoe UI" pitchFamily="34" charset="0"/>
                <a:ea typeface="Segoe UI" pitchFamily="34" charset="0"/>
                <a:cs typeface="Segoe UI" pitchFamily="34" charset="0"/>
              </a:rPr>
              <a:t>A </a:t>
            </a:r>
            <a:r>
              <a:rPr lang="en-US" sz="2400" dirty="0" err="1">
                <a:latin typeface="Segoe UI" pitchFamily="34" charset="0"/>
                <a:ea typeface="Segoe UI" pitchFamily="34" charset="0"/>
                <a:cs typeface="Segoe UI" pitchFamily="34" charset="0"/>
              </a:rPr>
              <a:t>foreach</a:t>
            </a:r>
            <a:r>
              <a:rPr lang="en-US" sz="2400" b="0" dirty="0">
                <a:latin typeface="Segoe UI" pitchFamily="34" charset="0"/>
                <a:ea typeface="Segoe UI" pitchFamily="34" charset="0"/>
                <a:cs typeface="Segoe UI" pitchFamily="34" charset="0"/>
              </a:rPr>
              <a:t> loop processes the contents of a .</a:t>
            </a:r>
            <a:r>
              <a:rPr lang="en-US" sz="2400" b="0" dirty="0" err="1">
                <a:latin typeface="Segoe UI" pitchFamily="34" charset="0"/>
                <a:ea typeface="Segoe UI" pitchFamily="34" charset="0"/>
                <a:cs typeface="Segoe UI" pitchFamily="34" charset="0"/>
              </a:rPr>
              <a:t>csv</a:t>
            </a:r>
            <a:r>
              <a:rPr lang="en-US" sz="2400" b="0" dirty="0">
                <a:latin typeface="Segoe UI" pitchFamily="34" charset="0"/>
                <a:ea typeface="Segoe UI" pitchFamily="34" charset="0"/>
                <a:cs typeface="Segoe UI" pitchFamily="34" charset="0"/>
              </a:rPr>
              <a:t> that have been imported into a variable</a:t>
            </a:r>
          </a:p>
          <a:p>
            <a:pPr>
              <a:spcBef>
                <a:spcPct val="40000"/>
              </a:spcBef>
              <a:buClr>
                <a:srgbClr val="006699"/>
              </a:buClr>
            </a:pPr>
            <a:endParaRPr lang="en-US" sz="240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482976" y="1826531"/>
            <a:ext cx="7930400" cy="1417097"/>
          </a:xfrm>
          <a:prstGeom prst="roundRect">
            <a:avLst>
              <a:gd name="adj" fmla="val 13455"/>
            </a:avLst>
          </a:prstGeom>
          <a:solidFill>
            <a:schemeClr val="bg1">
              <a:lumMod val="85000"/>
            </a:schemeClr>
          </a:solid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14300">
              <a:spcBef>
                <a:spcPts val="0"/>
              </a:spcBef>
              <a:buClr>
                <a:srgbClr val="006699"/>
              </a:buClr>
            </a:pPr>
            <a:r>
              <a:rPr lang="en-US" sz="2000" dirty="0" err="1">
                <a:latin typeface="Lucida Sans Typewriter" pitchFamily="49" charset="0"/>
                <a:ea typeface="Segoe UI" pitchFamily="34" charset="0"/>
                <a:cs typeface="Segoe UI" pitchFamily="34" charset="0"/>
              </a:rPr>
              <a:t>FirstName,LastName,Department</a:t>
            </a:r>
            <a:endParaRPr lang="en-CA" sz="2000" dirty="0">
              <a:latin typeface="Lucida Sans Typewriter" pitchFamily="49" charset="0"/>
              <a:ea typeface="Segoe UI" pitchFamily="34" charset="0"/>
              <a:cs typeface="Segoe UI" pitchFamily="34" charset="0"/>
            </a:endParaRPr>
          </a:p>
          <a:p>
            <a:pPr marL="114300">
              <a:spcBef>
                <a:spcPts val="0"/>
              </a:spcBef>
              <a:buClr>
                <a:srgbClr val="006699"/>
              </a:buClr>
            </a:pPr>
            <a:r>
              <a:rPr lang="en-US" sz="2000" dirty="0" err="1">
                <a:latin typeface="Lucida Sans Typewriter" pitchFamily="49" charset="0"/>
                <a:ea typeface="Segoe UI" pitchFamily="34" charset="0"/>
                <a:cs typeface="Segoe UI" pitchFamily="34" charset="0"/>
              </a:rPr>
              <a:t>Greg,Guzik,IT</a:t>
            </a:r>
            <a:endParaRPr lang="en-CA" sz="2000" dirty="0">
              <a:latin typeface="Lucida Sans Typewriter" pitchFamily="49" charset="0"/>
              <a:ea typeface="Segoe UI" pitchFamily="34" charset="0"/>
              <a:cs typeface="Segoe UI" pitchFamily="34" charset="0"/>
            </a:endParaRPr>
          </a:p>
          <a:p>
            <a:pPr marL="114300">
              <a:spcBef>
                <a:spcPts val="0"/>
              </a:spcBef>
              <a:buClr>
                <a:srgbClr val="006699"/>
              </a:buClr>
            </a:pPr>
            <a:r>
              <a:rPr lang="en-US" sz="2000" dirty="0" err="1">
                <a:latin typeface="Lucida Sans Typewriter" pitchFamily="49" charset="0"/>
                <a:ea typeface="Segoe UI" pitchFamily="34" charset="0"/>
                <a:cs typeface="Segoe UI" pitchFamily="34" charset="0"/>
              </a:rPr>
              <a:t>Robin,Young,Research</a:t>
            </a:r>
            <a:endParaRPr lang="en-CA" sz="2000" dirty="0">
              <a:latin typeface="Lucida Sans Typewriter" pitchFamily="49" charset="0"/>
              <a:ea typeface="Segoe UI" pitchFamily="34" charset="0"/>
              <a:cs typeface="Segoe UI" pitchFamily="34" charset="0"/>
            </a:endParaRPr>
          </a:p>
          <a:p>
            <a:pPr marL="114300">
              <a:spcBef>
                <a:spcPts val="0"/>
              </a:spcBef>
              <a:buClr>
                <a:srgbClr val="006699"/>
              </a:buClr>
            </a:pPr>
            <a:r>
              <a:rPr lang="en-US" sz="2000" dirty="0" err="1">
                <a:latin typeface="Lucida Sans Typewriter" pitchFamily="49" charset="0"/>
                <a:ea typeface="Segoe UI" pitchFamily="34" charset="0"/>
                <a:cs typeface="Segoe UI" pitchFamily="34" charset="0"/>
              </a:rPr>
              <a:t>Qiong,Wu,Marketing</a:t>
            </a:r>
            <a:endParaRPr lang="en-CA" sz="2000" dirty="0">
              <a:latin typeface="Lucida Sans Typewriter" pitchFamily="49" charset="0"/>
              <a:ea typeface="Segoe UI" pitchFamily="34" charset="0"/>
              <a:cs typeface="Segoe UI" pitchFamily="34" charset="0"/>
            </a:endParaRPr>
          </a:p>
        </p:txBody>
      </p:sp>
      <p:sp>
        <p:nvSpPr>
          <p:cNvPr id="7" name="Rounded Rectangle 6"/>
          <p:cNvSpPr/>
          <p:nvPr/>
        </p:nvSpPr>
        <p:spPr>
          <a:xfrm>
            <a:off x="482976" y="4485131"/>
            <a:ext cx="7930400" cy="1569660"/>
          </a:xfrm>
          <a:prstGeom prst="roundRect">
            <a:avLst>
              <a:gd name="adj" fmla="val 0"/>
            </a:avLst>
          </a:prstGeom>
          <a:solidFill>
            <a:schemeClr val="bg1">
              <a:lumMod val="85000"/>
            </a:schemeClr>
          </a:solid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14300">
              <a:spcBef>
                <a:spcPts val="0"/>
              </a:spcBef>
              <a:buClr>
                <a:srgbClr val="006699"/>
              </a:buClr>
            </a:pPr>
            <a:r>
              <a:rPr lang="en-US" sz="2000" dirty="0">
                <a:solidFill>
                  <a:schemeClr val="tx1"/>
                </a:solidFill>
                <a:latin typeface="Lucida Sans Typewriter" pitchFamily="49" charset="0"/>
                <a:ea typeface="Segoe UI" pitchFamily="34" charset="0"/>
                <a:cs typeface="Segoe UI" pitchFamily="34" charset="0"/>
              </a:rPr>
              <a:t>$users=Import-CSV </a:t>
            </a:r>
            <a:r>
              <a:rPr lang="en-US" sz="2000" dirty="0" smtClean="0">
                <a:latin typeface="Lucida Sans Typewriter" pitchFamily="49" charset="0"/>
                <a:ea typeface="Segoe UI" pitchFamily="34" charset="0"/>
                <a:cs typeface="Segoe UI" pitchFamily="34" charset="0"/>
              </a:rPr>
              <a:t>–</a:t>
            </a:r>
            <a:r>
              <a:rPr lang="en-US" sz="2000" dirty="0" err="1" smtClean="0">
                <a:latin typeface="Lucida Sans Typewriter" pitchFamily="49" charset="0"/>
                <a:ea typeface="Segoe UI" pitchFamily="34" charset="0"/>
                <a:cs typeface="Segoe UI" pitchFamily="34" charset="0"/>
              </a:rPr>
              <a:t>LiteralPath</a:t>
            </a:r>
            <a:r>
              <a:rPr lang="en-US" sz="2000" dirty="0" smtClean="0">
                <a:latin typeface="Lucida Sans Typewriter" pitchFamily="49" charset="0"/>
                <a:ea typeface="Segoe UI" pitchFamily="34" charset="0"/>
                <a:cs typeface="Segoe UI" pitchFamily="34" charset="0"/>
              </a:rPr>
              <a:t> “</a:t>
            </a:r>
            <a:r>
              <a:rPr lang="en-US" sz="2000" dirty="0" smtClean="0">
                <a:solidFill>
                  <a:schemeClr val="tx1"/>
                </a:solidFill>
                <a:latin typeface="Lucida Sans Typewriter" pitchFamily="49" charset="0"/>
                <a:ea typeface="Segoe UI" pitchFamily="34" charset="0"/>
                <a:cs typeface="Segoe UI" pitchFamily="34" charset="0"/>
              </a:rPr>
              <a:t>C</a:t>
            </a:r>
            <a:r>
              <a:rPr lang="en-US" sz="2000" dirty="0">
                <a:solidFill>
                  <a:schemeClr val="tx1"/>
                </a:solidFill>
                <a:latin typeface="Lucida Sans Typewriter" pitchFamily="49" charset="0"/>
                <a:ea typeface="Segoe UI" pitchFamily="34" charset="0"/>
                <a:cs typeface="Segoe UI" pitchFamily="34" charset="0"/>
              </a:rPr>
              <a:t>:\</a:t>
            </a:r>
            <a:r>
              <a:rPr lang="en-US" sz="2000" dirty="0" smtClean="0">
                <a:solidFill>
                  <a:schemeClr val="tx1"/>
                </a:solidFill>
                <a:latin typeface="Lucida Sans Typewriter" pitchFamily="49" charset="0"/>
                <a:ea typeface="Segoe UI" pitchFamily="34" charset="0"/>
                <a:cs typeface="Segoe UI" pitchFamily="34" charset="0"/>
              </a:rPr>
              <a:t>users.csv”</a:t>
            </a:r>
            <a:endParaRPr lang="en-CA" sz="2000" dirty="0">
              <a:solidFill>
                <a:schemeClr val="tx1"/>
              </a:solidFill>
              <a:latin typeface="Lucida Sans Typewriter" pitchFamily="49" charset="0"/>
              <a:ea typeface="Segoe UI" pitchFamily="34" charset="0"/>
              <a:cs typeface="Segoe UI" pitchFamily="34" charset="0"/>
            </a:endParaRPr>
          </a:p>
          <a:p>
            <a:pPr marL="114300">
              <a:spcBef>
                <a:spcPts val="0"/>
              </a:spcBef>
              <a:buClr>
                <a:srgbClr val="006699"/>
              </a:buClr>
            </a:pPr>
            <a:r>
              <a:rPr lang="en-US" sz="2000" dirty="0" err="1">
                <a:latin typeface="Lucida Sans Typewriter" pitchFamily="49" charset="0"/>
                <a:ea typeface="Segoe UI" pitchFamily="34" charset="0"/>
                <a:cs typeface="Segoe UI" pitchFamily="34" charset="0"/>
              </a:rPr>
              <a:t>f</a:t>
            </a:r>
            <a:r>
              <a:rPr lang="en-US" sz="2000" dirty="0" err="1" smtClean="0">
                <a:solidFill>
                  <a:schemeClr val="tx1"/>
                </a:solidFill>
                <a:latin typeface="Lucida Sans Typewriter" pitchFamily="49" charset="0"/>
                <a:ea typeface="Segoe UI" pitchFamily="34" charset="0"/>
                <a:cs typeface="Segoe UI" pitchFamily="34" charset="0"/>
              </a:rPr>
              <a:t>oreach</a:t>
            </a:r>
            <a:r>
              <a:rPr lang="en-US" sz="2000" dirty="0" smtClean="0">
                <a:solidFill>
                  <a:schemeClr val="tx1"/>
                </a:solidFill>
                <a:latin typeface="Lucida Sans Typewriter" pitchFamily="49" charset="0"/>
                <a:ea typeface="Segoe UI" pitchFamily="34" charset="0"/>
                <a:cs typeface="Segoe UI" pitchFamily="34" charset="0"/>
              </a:rPr>
              <a:t> ($user </a:t>
            </a:r>
            <a:r>
              <a:rPr lang="en-US" sz="2000" dirty="0">
                <a:solidFill>
                  <a:schemeClr val="tx1"/>
                </a:solidFill>
                <a:latin typeface="Lucida Sans Typewriter" pitchFamily="49" charset="0"/>
                <a:ea typeface="Segoe UI" pitchFamily="34" charset="0"/>
                <a:cs typeface="Segoe UI" pitchFamily="34" charset="0"/>
              </a:rPr>
              <a:t>in $users) {</a:t>
            </a:r>
            <a:endParaRPr lang="en-CA" sz="2000" dirty="0">
              <a:solidFill>
                <a:schemeClr val="tx1"/>
              </a:solidFill>
              <a:latin typeface="Lucida Sans Typewriter" pitchFamily="49" charset="0"/>
              <a:ea typeface="Segoe UI" pitchFamily="34" charset="0"/>
              <a:cs typeface="Segoe UI" pitchFamily="34" charset="0"/>
            </a:endParaRPr>
          </a:p>
          <a:p>
            <a:pPr marL="114300">
              <a:spcBef>
                <a:spcPts val="0"/>
              </a:spcBef>
              <a:buClr>
                <a:srgbClr val="006699"/>
              </a:buClr>
            </a:pPr>
            <a:r>
              <a:rPr lang="en-US" sz="2000" dirty="0">
                <a:solidFill>
                  <a:schemeClr val="tx1"/>
                </a:solidFill>
                <a:latin typeface="Lucida Sans Typewriter" pitchFamily="49" charset="0"/>
                <a:ea typeface="Segoe UI" pitchFamily="34" charset="0"/>
                <a:cs typeface="Segoe UI" pitchFamily="34" charset="0"/>
              </a:rPr>
              <a:t>     Write-Host </a:t>
            </a:r>
            <a:r>
              <a:rPr lang="en-US" sz="2000" dirty="0" smtClean="0">
                <a:solidFill>
                  <a:schemeClr val="tx1"/>
                </a:solidFill>
                <a:latin typeface="Lucida Sans Typewriter" pitchFamily="49" charset="0"/>
                <a:ea typeface="Segoe UI" pitchFamily="34" charset="0"/>
                <a:cs typeface="Segoe UI" pitchFamily="34" charset="0"/>
              </a:rPr>
              <a:t>"The </a:t>
            </a:r>
            <a:r>
              <a:rPr lang="en-US" sz="2000" dirty="0">
                <a:solidFill>
                  <a:schemeClr val="tx1"/>
                </a:solidFill>
                <a:latin typeface="Lucida Sans Typewriter" pitchFamily="49" charset="0"/>
                <a:ea typeface="Segoe UI" pitchFamily="34" charset="0"/>
                <a:cs typeface="Segoe UI" pitchFamily="34" charset="0"/>
              </a:rPr>
              <a:t>first name is</a:t>
            </a:r>
            <a:r>
              <a:rPr lang="en-US" sz="2000" dirty="0" smtClean="0">
                <a:solidFill>
                  <a:schemeClr val="tx1"/>
                </a:solidFill>
                <a:latin typeface="Lucida Sans Typewriter" pitchFamily="49" charset="0"/>
                <a:ea typeface="Segoe UI" pitchFamily="34" charset="0"/>
                <a:cs typeface="Segoe UI" pitchFamily="34" charset="0"/>
              </a:rPr>
              <a:t>:" $</a:t>
            </a:r>
            <a:r>
              <a:rPr lang="en-US" sz="2000" dirty="0" err="1" smtClean="0">
                <a:latin typeface="Lucida Sans Typewriter" pitchFamily="49" charset="0"/>
                <a:ea typeface="Segoe UI" pitchFamily="34" charset="0"/>
                <a:cs typeface="Segoe UI" pitchFamily="34" charset="0"/>
              </a:rPr>
              <a:t>user</a:t>
            </a:r>
            <a:r>
              <a:rPr lang="en-US" sz="2000" dirty="0" err="1" smtClean="0">
                <a:solidFill>
                  <a:schemeClr val="tx1"/>
                </a:solidFill>
                <a:latin typeface="Lucida Sans Typewriter" pitchFamily="49" charset="0"/>
                <a:ea typeface="Segoe UI" pitchFamily="34" charset="0"/>
                <a:cs typeface="Segoe UI" pitchFamily="34" charset="0"/>
              </a:rPr>
              <a:t>.FirstName</a:t>
            </a:r>
            <a:endParaRPr lang="en-CA" sz="2000" dirty="0">
              <a:solidFill>
                <a:schemeClr val="tx1"/>
              </a:solidFill>
              <a:latin typeface="Lucida Sans Typewriter" pitchFamily="49" charset="0"/>
              <a:ea typeface="Segoe UI" pitchFamily="34" charset="0"/>
              <a:cs typeface="Segoe UI" pitchFamily="34" charset="0"/>
            </a:endParaRPr>
          </a:p>
          <a:p>
            <a:pPr marL="114300">
              <a:spcBef>
                <a:spcPts val="0"/>
              </a:spcBef>
              <a:buClr>
                <a:srgbClr val="006699"/>
              </a:buClr>
            </a:pPr>
            <a:r>
              <a:rPr lang="en-US" sz="2000" dirty="0">
                <a:solidFill>
                  <a:schemeClr val="tx1"/>
                </a:solidFill>
                <a:latin typeface="Lucida Sans Typewriter" pitchFamily="49" charset="0"/>
                <a:ea typeface="Segoe UI" pitchFamily="34" charset="0"/>
                <a:cs typeface="Segoe UI" pitchFamily="34" charset="0"/>
              </a:rPr>
              <a:t>     }</a:t>
            </a:r>
            <a:endParaRPr lang="en-CA" sz="2000" dirty="0">
              <a:solidFill>
                <a:schemeClr val="tx1"/>
              </a:solidFill>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3121353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Module Overview</a:t>
            </a:r>
            <a:endParaRPr lang="en-CA"/>
          </a:p>
        </p:txBody>
      </p:sp>
      <p:sp>
        <p:nvSpPr>
          <p:cNvPr id="3" name="Text Placeholder 2"/>
          <p:cNvSpPr>
            <a:spLocks noGrp="1"/>
          </p:cNvSpPr>
          <p:nvPr>
            <p:ph type="body" idx="1"/>
          </p:nvPr>
        </p:nvSpPr>
        <p:spPr/>
        <p:txBody>
          <a:bodyPr/>
          <a:lstStyle/>
          <a:p>
            <a:r>
              <a:rPr lang="en-CA" dirty="0" smtClean="0"/>
              <a:t>Using Command-line Tools for AD DS Administration
Using Windows PowerShell for AD DS Administration
Performing Bulk Operations with Windows PowerShell</a:t>
            </a:r>
            <a:endParaRPr lang="en-CA" dirty="0"/>
          </a:p>
        </p:txBody>
      </p:sp>
    </p:spTree>
    <p:extLst>
      <p:ext uri="{BB962C8B-B14F-4D97-AF65-F5344CB8AC3E}">
        <p14:creationId xmlns:p14="http://schemas.microsoft.com/office/powerpoint/2010/main" val="34098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79f3eb8-5b70-423b-9548-e82de0832c3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Demonstration: Performing Bulk Operations with Windows PowerShell</a:t>
            </a:r>
            <a:endParaRPr lang="en-CA"/>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a:t>
            </a:r>
            <a:r>
              <a:rPr lang="en-US" dirty="0" smtClean="0">
                <a:solidFill>
                  <a:srgbClr val="000000"/>
                </a:solidFill>
              </a:rPr>
              <a:t>how to:</a:t>
            </a:r>
          </a:p>
          <a:p>
            <a:r>
              <a:rPr lang="en-US" sz="2600" dirty="0" smtClean="0">
                <a:solidFill>
                  <a:srgbClr val="000000"/>
                </a:solidFill>
              </a:rPr>
              <a:t>Configure a department for users</a:t>
            </a:r>
          </a:p>
          <a:p>
            <a:r>
              <a:rPr lang="en-US" sz="2600" dirty="0" smtClean="0">
                <a:solidFill>
                  <a:srgbClr val="000000"/>
                </a:solidFill>
              </a:rPr>
              <a:t>Create an OU</a:t>
            </a:r>
          </a:p>
          <a:p>
            <a:r>
              <a:rPr lang="en-US" sz="2600" dirty="0" smtClean="0">
                <a:solidFill>
                  <a:srgbClr val="000000"/>
                </a:solidFill>
              </a:rPr>
              <a:t>Run a script to create new user accounts</a:t>
            </a:r>
          </a:p>
          <a:p>
            <a:r>
              <a:rPr lang="en-US" sz="2600" dirty="0" smtClean="0">
                <a:solidFill>
                  <a:srgbClr val="000000"/>
                </a:solidFill>
              </a:rPr>
              <a:t>Verify that new user accounts were created</a:t>
            </a:r>
            <a:endParaRPr lang="en-US" sz="2600" dirty="0">
              <a:solidFill>
                <a:srgbClr val="000000"/>
              </a:solidFill>
            </a:endParaRPr>
          </a:p>
        </p:txBody>
      </p:sp>
    </p:spTree>
    <p:extLst>
      <p:ext uri="{BB962C8B-B14F-4D97-AF65-F5344CB8AC3E}">
        <p14:creationId xmlns:p14="http://schemas.microsoft.com/office/powerpoint/2010/main" val="1045153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2148791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Lab: Automating AD DS Administration by Using Windows PowerShell</a:t>
            </a:r>
            <a:endParaRPr lang="en-CA"/>
          </a:p>
        </p:txBody>
      </p:sp>
      <p:sp>
        <p:nvSpPr>
          <p:cNvPr id="3" name="Text Placeholder 2"/>
          <p:cNvSpPr>
            <a:spLocks noGrp="1"/>
          </p:cNvSpPr>
          <p:nvPr>
            <p:ph type="body" idx="1"/>
          </p:nvPr>
        </p:nvSpPr>
        <p:spPr>
          <a:xfrm>
            <a:off x="458788" y="908720"/>
            <a:ext cx="8119156" cy="2723926"/>
          </a:xfrm>
        </p:spPr>
        <p:txBody>
          <a:bodyPr/>
          <a:lstStyle/>
          <a:p>
            <a:r>
              <a:rPr lang="en-CA" dirty="0" smtClean="0"/>
              <a:t>Exercise 1: Creating User Accounts and Groups by Using Windows PowerShell
Exercise 2: Using Windows PowerShell to Create User Accounts in Bulk
Exercise 3: Using Windows PowerShell to Modify User Accounts in Bulk</a:t>
            </a:r>
            <a:endParaRPr lang="en-CA" dirty="0"/>
          </a:p>
        </p:txBody>
      </p:sp>
      <p:sp>
        <p:nvSpPr>
          <p:cNvPr id="4" name="TextBox 3"/>
          <p:cNvSpPr txBox="1"/>
          <p:nvPr/>
        </p:nvSpPr>
        <p:spPr>
          <a:xfrm>
            <a:off x="458788" y="4335487"/>
            <a:ext cx="2920287" cy="461665"/>
          </a:xfrm>
          <a:prstGeom prst="rect">
            <a:avLst/>
          </a:prstGeom>
          <a:noFill/>
        </p:spPr>
        <p:txBody>
          <a:bodyPr vert="horz" wrap="none" rtlCol="0">
            <a:spAutoFit/>
          </a:bodyPr>
          <a:lstStyle/>
          <a:p>
            <a:r>
              <a:rPr lang="en-CA" sz="2400" b="1" dirty="0" smtClean="0">
                <a:latin typeface="Segoe UI"/>
              </a:rPr>
              <a:t>Logon Information</a:t>
            </a:r>
            <a:endParaRPr lang="en-CA" sz="2400" b="1" dirty="0">
              <a:latin typeface="Segoe UI"/>
            </a:endParaRPr>
          </a:p>
        </p:txBody>
      </p:sp>
      <p:sp>
        <p:nvSpPr>
          <p:cNvPr id="5" name="TextBox 4"/>
          <p:cNvSpPr txBox="1"/>
          <p:nvPr/>
        </p:nvSpPr>
        <p:spPr>
          <a:xfrm>
            <a:off x="458788" y="4841865"/>
            <a:ext cx="7425580" cy="1323439"/>
          </a:xfrm>
          <a:prstGeom prst="rect">
            <a:avLst/>
          </a:prstGeom>
          <a:noFill/>
        </p:spPr>
        <p:txBody>
          <a:bodyPr vert="horz" wrap="square" rtlCol="0">
            <a:spAutoFit/>
          </a:bodyPr>
          <a:lstStyle/>
          <a:p>
            <a:pPr defTabSz="648000"/>
            <a:r>
              <a:rPr lang="en-US" sz="2000" b="0" i="0" u="none" strike="noStrike" baseline="0" dirty="0" smtClean="0">
                <a:latin typeface="Segoe UI"/>
              </a:rPr>
              <a:t>Virtual machines	</a:t>
            </a:r>
            <a:r>
              <a:rPr lang="en-US" sz="2000" b="0" i="0" u="none" strike="noStrike" baseline="0" dirty="0" smtClean="0">
                <a:latin typeface="Segoe UI"/>
              </a:rPr>
              <a:t>	</a:t>
            </a:r>
            <a:r>
              <a:rPr lang="en-US" sz="2000" b="1" i="0" u="none" strike="noStrike" baseline="0" dirty="0" smtClean="0">
                <a:latin typeface="Segoe UI"/>
              </a:rPr>
              <a:t>20410D‑LON‑DC1</a:t>
            </a:r>
            <a:endParaRPr lang="en-US" sz="2000" b="1" i="0" u="none" strike="noStrike" baseline="0" dirty="0" smtClean="0">
              <a:latin typeface="Segoe UI"/>
            </a:endParaRPr>
          </a:p>
          <a:p>
            <a:pPr defTabSz="648000"/>
            <a:r>
              <a:rPr lang="en-US" sz="2000" b="1" i="0" u="none" strike="noStrike" baseline="0" dirty="0" smtClean="0">
                <a:latin typeface="Segoe UI"/>
              </a:rPr>
              <a:t>			</a:t>
            </a:r>
            <a:r>
              <a:rPr lang="en-US" sz="2000" b="1" i="0" u="none" strike="noStrike" baseline="0" dirty="0" smtClean="0">
                <a:latin typeface="Segoe UI"/>
              </a:rPr>
              <a:t>	20410D‑LON‑CL1</a:t>
            </a:r>
            <a:r>
              <a:rPr lang="en-US" sz="2000" b="0" i="0" u="none" strike="noStrike" baseline="0" dirty="0" smtClean="0">
                <a:latin typeface="Segoe UI"/>
              </a:rPr>
              <a:t>	</a:t>
            </a:r>
          </a:p>
          <a:p>
            <a:pPr defTabSz="648000"/>
            <a:r>
              <a:rPr lang="en-US" sz="2000" b="0" i="0" u="none" strike="noStrike" baseline="0" dirty="0" smtClean="0">
                <a:latin typeface="Segoe UI"/>
              </a:rPr>
              <a:t>User name		</a:t>
            </a:r>
            <a:r>
              <a:rPr lang="en-US" sz="2000" b="0" i="0" u="none" strike="noStrike" baseline="0" dirty="0" smtClean="0">
                <a:latin typeface="Segoe UI"/>
              </a:rPr>
              <a:t>	</a:t>
            </a:r>
            <a:r>
              <a:rPr lang="en-US" sz="2000" b="1" i="0" u="none" strike="noStrike" baseline="0" dirty="0" err="1" smtClean="0">
                <a:latin typeface="Segoe UI"/>
              </a:rPr>
              <a:t>Adatum</a:t>
            </a:r>
            <a:r>
              <a:rPr lang="en-US" sz="2000" b="1" i="0" u="none" strike="noStrike" baseline="0" dirty="0" smtClean="0">
                <a:latin typeface="Segoe UI"/>
              </a:rPr>
              <a:t>\Administrator</a:t>
            </a:r>
            <a:r>
              <a:rPr lang="en-US" sz="2000" b="0" i="0" u="none" strike="noStrike" baseline="0" dirty="0" smtClean="0">
                <a:latin typeface="Segoe UI"/>
              </a:rPr>
              <a:t>	</a:t>
            </a:r>
          </a:p>
          <a:p>
            <a:pPr defTabSz="648000"/>
            <a:r>
              <a:rPr lang="en-US" sz="2000" b="0" i="0" u="none" strike="noStrike" baseline="0" dirty="0" smtClean="0">
                <a:latin typeface="Segoe UI"/>
              </a:rPr>
              <a:t>Password		</a:t>
            </a:r>
            <a:r>
              <a:rPr lang="en-US" sz="2000" b="0" i="0" u="none" strike="noStrike" baseline="0" dirty="0" smtClean="0">
                <a:latin typeface="Segoe UI"/>
              </a:rPr>
              <a:t>	</a:t>
            </a:r>
            <a:r>
              <a:rPr lang="en-US" sz="2000" b="1" i="0" u="none" strike="noStrike" baseline="0" dirty="0" smtClean="0">
                <a:latin typeface="Segoe UI"/>
              </a:rPr>
              <a:t>Pa</a:t>
            </a:r>
            <a:r>
              <a:rPr lang="en-US" sz="2000" b="1" i="0" u="none" strike="noStrike" baseline="0" dirty="0" smtClean="0">
                <a:latin typeface="Segoe UI"/>
              </a:rPr>
              <a:t>$$w0rd</a:t>
            </a:r>
            <a:r>
              <a:rPr lang="en-US" sz="2000" b="0" i="0" u="none" strike="noStrike" baseline="0" dirty="0" smtClean="0">
                <a:latin typeface="Segoe UI"/>
              </a:rPr>
              <a:t>	</a:t>
            </a:r>
          </a:p>
        </p:txBody>
      </p:sp>
      <p:sp>
        <p:nvSpPr>
          <p:cNvPr id="6" name="TextBox 5"/>
          <p:cNvSpPr txBox="1"/>
          <p:nvPr/>
        </p:nvSpPr>
        <p:spPr>
          <a:xfrm>
            <a:off x="458788" y="6163356"/>
            <a:ext cx="3516860" cy="400110"/>
          </a:xfrm>
          <a:prstGeom prst="rect">
            <a:avLst/>
          </a:prstGeom>
          <a:noFill/>
        </p:spPr>
        <p:txBody>
          <a:bodyPr vert="horz" wrap="none" rtlCol="0">
            <a:spAutoFit/>
          </a:bodyPr>
          <a:lstStyle/>
          <a:p>
            <a:r>
              <a:rPr lang="en-CA" sz="2000" b="1" dirty="0" smtClean="0">
                <a:latin typeface="Segoe UI"/>
              </a:rPr>
              <a:t>Estimated Time: 45 minutes</a:t>
            </a:r>
            <a:endParaRPr lang="en-CA" sz="2000" b="1" dirty="0">
              <a:latin typeface="Segoe UI"/>
            </a:endParaRPr>
          </a:p>
        </p:txBody>
      </p:sp>
    </p:spTree>
    <p:extLst>
      <p:ext uri="{BB962C8B-B14F-4D97-AF65-F5344CB8AC3E}">
        <p14:creationId xmlns:p14="http://schemas.microsoft.com/office/powerpoint/2010/main" val="1645194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Lab Scenario</a:t>
            </a:r>
            <a:endParaRPr lang="en-CA"/>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US" sz="2800" dirty="0" smtClean="0">
                <a:effectLst/>
                <a:latin typeface="Segoe UI"/>
                <a:ea typeface="Times New Roman"/>
                <a:cs typeface="Segoe UI"/>
              </a:rPr>
              <a:t>You have been working for A. Datum Corporation for several years as a desktop support specialist. In this role, you visited desktop computers to troubleshoot app and network problems. You have recently accepted a promotion to the server support team. One of your first assignments is configuring the infrastructure service for a new branch office.</a:t>
            </a:r>
            <a:endParaRPr lang="en-CA" sz="2800" dirty="0" smtClean="0">
              <a:effectLst/>
              <a:latin typeface="Segoe UI"/>
              <a:ea typeface="Times New Roman"/>
              <a:cs typeface="Times New Roman"/>
            </a:endParaRPr>
          </a:p>
          <a:p>
            <a:pPr>
              <a:spcBef>
                <a:spcPts val="600"/>
              </a:spcBef>
              <a:spcAft>
                <a:spcPts val="1000"/>
              </a:spcAft>
            </a:pPr>
            <a:r>
              <a:rPr lang="en-US" sz="2800" dirty="0" smtClean="0">
                <a:effectLst/>
                <a:latin typeface="Segoe UI"/>
                <a:ea typeface="Times New Roman"/>
                <a:cs typeface="Segoe UI"/>
              </a:rPr>
              <a:t>As part of configuring a new branch office, you need to create user and group accounts. Creating multiple users with graphical tools is inefficient, so, you will use Windows PowerShell.</a:t>
            </a:r>
            <a:endParaRPr lang="en-CA" sz="2800" dirty="0">
              <a:effectLst/>
              <a:latin typeface="Segoe UI"/>
              <a:ea typeface="Times New Roman"/>
              <a:cs typeface="Times New Roman"/>
            </a:endParaRPr>
          </a:p>
        </p:txBody>
      </p:sp>
    </p:spTree>
    <p:extLst>
      <p:ext uri="{BB962C8B-B14F-4D97-AF65-F5344CB8AC3E}">
        <p14:creationId xmlns:p14="http://schemas.microsoft.com/office/powerpoint/2010/main" val="2806199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9d3fe6d7-1835-4b49-b2d0-8b5f905307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Lab Review</a:t>
            </a:r>
            <a:endParaRPr lang="en-CA"/>
          </a:p>
        </p:txBody>
      </p:sp>
      <p:sp>
        <p:nvSpPr>
          <p:cNvPr id="3" name="Text Placeholder 2"/>
          <p:cNvSpPr>
            <a:spLocks noGrp="1"/>
          </p:cNvSpPr>
          <p:nvPr>
            <p:ph type="body" idx="1"/>
          </p:nvPr>
        </p:nvSpPr>
        <p:spPr>
          <a:xfrm>
            <a:off x="458788" y="1021215"/>
            <a:ext cx="7929636" cy="5147356"/>
          </a:xfrm>
        </p:spPr>
        <p:txBody>
          <a:bodyPr/>
          <a:lstStyle/>
          <a:p>
            <a:r>
              <a:rPr lang="en-CA" dirty="0" smtClean="0"/>
              <a:t>By default, are new user accounts enabled or disabled when you create them by using the </a:t>
            </a:r>
            <a:r>
              <a:rPr lang="en-CA" b="1" dirty="0" smtClean="0"/>
              <a:t>New-</a:t>
            </a:r>
            <a:r>
              <a:rPr lang="en-CA" b="1" dirty="0" err="1" smtClean="0"/>
              <a:t>ADUser</a:t>
            </a:r>
            <a:r>
              <a:rPr lang="en-CA" dirty="0" smtClean="0"/>
              <a:t> cmdlet?
What file extension do Windows PowerShell scripts use?</a:t>
            </a:r>
            <a:endParaRPr lang="en-CA" dirty="0"/>
          </a:p>
        </p:txBody>
      </p:sp>
    </p:spTree>
    <p:extLst>
      <p:ext uri="{BB962C8B-B14F-4D97-AF65-F5344CB8AC3E}">
        <p14:creationId xmlns:p14="http://schemas.microsoft.com/office/powerpoint/2010/main" val="580065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Module Review and Takeaways</a:t>
            </a:r>
            <a:endParaRPr lang="en-CA"/>
          </a:p>
        </p:txBody>
      </p:sp>
      <p:sp>
        <p:nvSpPr>
          <p:cNvPr id="3" name="Text Placeholder 2"/>
          <p:cNvSpPr>
            <a:spLocks noGrp="1"/>
          </p:cNvSpPr>
          <p:nvPr>
            <p:ph type="body" idx="1"/>
          </p:nvPr>
        </p:nvSpPr>
        <p:spPr/>
        <p:txBody>
          <a:bodyPr/>
          <a:lstStyle/>
          <a:p>
            <a:r>
              <a:rPr lang="en-CA" dirty="0" smtClean="0"/>
              <a:t>Review Questions
Tools</a:t>
            </a:r>
            <a:endParaRPr lang="en-CA" dirty="0"/>
          </a:p>
        </p:txBody>
      </p:sp>
    </p:spTree>
    <p:extLst>
      <p:ext uri="{BB962C8B-B14F-4D97-AF65-F5344CB8AC3E}">
        <p14:creationId xmlns:p14="http://schemas.microsoft.com/office/powerpoint/2010/main" val="41763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4287856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Lesson 1: Using Command-line Tools for AD DS Administration</a:t>
            </a:r>
            <a:endParaRPr lang="en-CA"/>
          </a:p>
        </p:txBody>
      </p:sp>
      <p:sp>
        <p:nvSpPr>
          <p:cNvPr id="3" name="Text Placeholder 2"/>
          <p:cNvSpPr>
            <a:spLocks noGrp="1"/>
          </p:cNvSpPr>
          <p:nvPr>
            <p:ph type="body" idx="1"/>
          </p:nvPr>
        </p:nvSpPr>
        <p:spPr/>
        <p:txBody>
          <a:bodyPr/>
          <a:lstStyle/>
          <a:p>
            <a:r>
              <a:rPr lang="en-CA" dirty="0" smtClean="0"/>
              <a:t>Benefits of Using Command-Line Tools for AD DS Administration
What Is </a:t>
            </a:r>
            <a:r>
              <a:rPr lang="en-CA" dirty="0" err="1" smtClean="0"/>
              <a:t>Csvde</a:t>
            </a:r>
            <a:r>
              <a:rPr lang="en-CA" dirty="0" smtClean="0"/>
              <a:t>?
What Is </a:t>
            </a:r>
            <a:r>
              <a:rPr lang="en-CA" dirty="0" err="1" smtClean="0"/>
              <a:t>Ldifde</a:t>
            </a:r>
            <a:r>
              <a:rPr lang="en-CA" dirty="0" smtClean="0"/>
              <a:t>?
What Are DS Commands?</a:t>
            </a:r>
            <a:endParaRPr lang="en-CA" dirty="0"/>
          </a:p>
        </p:txBody>
      </p:sp>
    </p:spTree>
    <p:extLst>
      <p:ext uri="{BB962C8B-B14F-4D97-AF65-F5344CB8AC3E}">
        <p14:creationId xmlns:p14="http://schemas.microsoft.com/office/powerpoint/2010/main" val="403631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000057" cy="740664"/>
          </a:xfrm>
        </p:spPr>
        <p:txBody>
          <a:bodyPr/>
          <a:lstStyle/>
          <a:p>
            <a:r>
              <a:rPr lang="en-CA" dirty="0" smtClean="0"/>
              <a:t>Benefits of Using Command-Line Tools for AD DS Administration</a:t>
            </a:r>
            <a:endParaRPr lang="en-CA"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600" dirty="0" smtClean="0"/>
              <a:t>Command-line tools allow you to automate </a:t>
            </a:r>
          </a:p>
          <a:p>
            <a:pPr marL="0" indent="0">
              <a:buNone/>
            </a:pPr>
            <a:r>
              <a:rPr lang="en-US" sz="2600" dirty="0" smtClean="0"/>
              <a:t>AD DS administration</a:t>
            </a:r>
          </a:p>
          <a:p>
            <a:pPr>
              <a:buNone/>
            </a:pPr>
            <a:endParaRPr lang="en-US" sz="2600" dirty="0" smtClean="0"/>
          </a:p>
          <a:p>
            <a:pPr>
              <a:buNone/>
            </a:pPr>
            <a:r>
              <a:rPr lang="en-US" sz="2600" dirty="0" smtClean="0"/>
              <a:t>Benefits of using command-line tools:</a:t>
            </a:r>
          </a:p>
          <a:p>
            <a:pPr marL="324000" lvl="1"/>
            <a:r>
              <a:rPr lang="en-US" sz="2600" dirty="0" smtClean="0"/>
              <a:t>Faster implementation of bulk operations</a:t>
            </a:r>
          </a:p>
          <a:p>
            <a:pPr marL="324000" lvl="1"/>
            <a:r>
              <a:rPr lang="en-US" sz="2600" dirty="0" smtClean="0"/>
              <a:t>Customized processes for AD DS administration</a:t>
            </a:r>
          </a:p>
          <a:p>
            <a:pPr marL="324000" lvl="1"/>
            <a:r>
              <a:rPr lang="en-US" sz="2600" dirty="0" smtClean="0"/>
              <a:t>AD DS administration on server core</a:t>
            </a:r>
            <a:endParaRPr lang="en-US" sz="2600" dirty="0"/>
          </a:p>
        </p:txBody>
      </p:sp>
    </p:spTree>
    <p:extLst>
      <p:ext uri="{BB962C8B-B14F-4D97-AF65-F5344CB8AC3E}">
        <p14:creationId xmlns:p14="http://schemas.microsoft.com/office/powerpoint/2010/main" val="3395362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What Is Csvde?</a:t>
            </a:r>
            <a:endParaRPr lang="en-CA"/>
          </a:p>
        </p:txBody>
      </p:sp>
      <p:sp>
        <p:nvSpPr>
          <p:cNvPr id="4" name="code"/>
          <p:cNvSpPr>
            <a:spLocks noChangeArrowheads="1"/>
          </p:cNvSpPr>
          <p:nvPr/>
        </p:nvSpPr>
        <p:spPr bwMode="auto">
          <a:xfrm>
            <a:off x="705914" y="5716970"/>
            <a:ext cx="7045849" cy="425292"/>
          </a:xfrm>
          <a:prstGeom prst="roundRect">
            <a:avLst>
              <a:gd name="adj" fmla="val 4167"/>
            </a:avLst>
          </a:prstGeom>
          <a:solidFill>
            <a:schemeClr val="bg1">
              <a:lumMod val="85000"/>
            </a:schemeClr>
          </a:solid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spcBef>
                <a:spcPts val="300"/>
              </a:spcBef>
              <a:buClr>
                <a:srgbClr val="006699"/>
              </a:buClr>
            </a:pPr>
            <a:r>
              <a:rPr lang="en-US" sz="2000" dirty="0" err="1" smtClean="0">
                <a:solidFill>
                  <a:srgbClr val="000000"/>
                </a:solidFill>
                <a:latin typeface="Lucida Sans Typewriter" pitchFamily="49" charset="0"/>
                <a:ea typeface="Segoe UI" pitchFamily="34" charset="0"/>
                <a:cs typeface="Segoe UI" pitchFamily="34" charset="0"/>
              </a:rPr>
              <a:t>csvde</a:t>
            </a:r>
            <a:r>
              <a:rPr lang="en-US" sz="2000" dirty="0" smtClean="0">
                <a:solidFill>
                  <a:srgbClr val="000000"/>
                </a:solidFill>
                <a:latin typeface="Lucida Sans Typewriter" pitchFamily="49" charset="0"/>
                <a:ea typeface="Segoe UI" pitchFamily="34" charset="0"/>
                <a:cs typeface="Segoe UI" pitchFamily="34" charset="0"/>
              </a:rPr>
              <a:t> –</a:t>
            </a:r>
            <a:r>
              <a:rPr lang="en-US" sz="2000" dirty="0" err="1" smtClean="0">
                <a:solidFill>
                  <a:srgbClr val="000000"/>
                </a:solidFill>
                <a:latin typeface="Lucida Sans Typewriter" pitchFamily="49" charset="0"/>
                <a:ea typeface="Segoe UI" pitchFamily="34" charset="0"/>
                <a:cs typeface="Segoe UI" pitchFamily="34" charset="0"/>
              </a:rPr>
              <a:t>i</a:t>
            </a:r>
            <a:r>
              <a:rPr lang="en-US" sz="2000" dirty="0" smtClean="0">
                <a:solidFill>
                  <a:srgbClr val="000000"/>
                </a:solidFill>
                <a:latin typeface="Lucida Sans Typewriter" pitchFamily="49" charset="0"/>
                <a:ea typeface="Segoe UI" pitchFamily="34" charset="0"/>
                <a:cs typeface="Segoe UI" pitchFamily="34" charset="0"/>
              </a:rPr>
              <a:t> –f filename –k</a:t>
            </a:r>
            <a:endParaRPr lang="en-US" sz="2000" dirty="0">
              <a:solidFill>
                <a:srgbClr val="000000"/>
              </a:solidFill>
              <a:latin typeface="Lucida Sans Typewriter" pitchFamily="49" charset="0"/>
              <a:ea typeface="Segoe UI" pitchFamily="34" charset="0"/>
              <a:cs typeface="Segoe UI" pitchFamily="34" charset="0"/>
            </a:endParaRPr>
          </a:p>
        </p:txBody>
      </p:sp>
      <p:sp>
        <p:nvSpPr>
          <p:cNvPr id="5" name="text box"/>
          <p:cNvSpPr>
            <a:spLocks noChangeArrowheads="1"/>
          </p:cNvSpPr>
          <p:nvPr/>
        </p:nvSpPr>
        <p:spPr bwMode="auto">
          <a:xfrm>
            <a:off x="323835" y="2763299"/>
            <a:ext cx="8196447" cy="2866536"/>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400" b="0" dirty="0" smtClean="0">
                <a:latin typeface="Segoe UI" pitchFamily="34" charset="0"/>
                <a:ea typeface="Segoe UI" pitchFamily="34" charset="0"/>
                <a:cs typeface="Segoe UI" pitchFamily="34" charset="0"/>
              </a:rPr>
              <a:t>Use </a:t>
            </a:r>
            <a:r>
              <a:rPr lang="en-US" sz="2400" b="0" dirty="0" err="1" smtClean="0">
                <a:latin typeface="Segoe UI" pitchFamily="34" charset="0"/>
                <a:ea typeface="Segoe UI" pitchFamily="34" charset="0"/>
                <a:cs typeface="Segoe UI" pitchFamily="34" charset="0"/>
              </a:rPr>
              <a:t>csvde</a:t>
            </a:r>
            <a:r>
              <a:rPr lang="en-US" sz="2400" b="0" dirty="0" smtClean="0">
                <a:latin typeface="Segoe UI" pitchFamily="34" charset="0"/>
                <a:ea typeface="Segoe UI" pitchFamily="34" charset="0"/>
                <a:cs typeface="Segoe UI" pitchFamily="34" charset="0"/>
              </a:rPr>
              <a:t> to export objects to a .</a:t>
            </a:r>
            <a:r>
              <a:rPr lang="en-US" sz="2400" b="0" dirty="0" err="1" smtClean="0">
                <a:latin typeface="Segoe UI" pitchFamily="34" charset="0"/>
                <a:ea typeface="Segoe UI" pitchFamily="34" charset="0"/>
                <a:cs typeface="Segoe UI" pitchFamily="34" charset="0"/>
              </a:rPr>
              <a:t>csv</a:t>
            </a:r>
            <a:r>
              <a:rPr lang="en-US" sz="2400" b="0" dirty="0" smtClean="0">
                <a:latin typeface="Segoe UI" pitchFamily="34" charset="0"/>
                <a:ea typeface="Segoe UI" pitchFamily="34" charset="0"/>
                <a:cs typeface="Segoe UI" pitchFamily="34" charset="0"/>
              </a:rPr>
              <a:t> file:</a:t>
            </a: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-f filename </a:t>
            </a: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-d </a:t>
            </a:r>
            <a:r>
              <a:rPr lang="en-US" sz="2400" b="0" dirty="0" err="1">
                <a:solidFill>
                  <a:srgbClr val="000000"/>
                </a:solidFill>
                <a:latin typeface="Segoe UI" pitchFamily="34" charset="0"/>
                <a:ea typeface="Segoe UI" pitchFamily="34" charset="0"/>
                <a:cs typeface="Segoe UI" pitchFamily="34" charset="0"/>
              </a:rPr>
              <a:t>RootDN</a:t>
            </a:r>
            <a:endParaRPr lang="en-US" sz="2400" b="0" dirty="0">
              <a:solidFill>
                <a:srgbClr val="000000"/>
              </a:solidFill>
              <a:latin typeface="Segoe UI" pitchFamily="34" charset="0"/>
              <a:ea typeface="Segoe UI" pitchFamily="34" charset="0"/>
              <a:cs typeface="Segoe UI" pitchFamily="34" charset="0"/>
            </a:endParaRP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-p </a:t>
            </a:r>
            <a:r>
              <a:rPr lang="en-US" sz="2400" b="0" dirty="0" err="1">
                <a:solidFill>
                  <a:srgbClr val="000000"/>
                </a:solidFill>
                <a:latin typeface="Segoe UI" pitchFamily="34" charset="0"/>
                <a:ea typeface="Segoe UI" pitchFamily="34" charset="0"/>
                <a:cs typeface="Segoe UI" pitchFamily="34" charset="0"/>
              </a:rPr>
              <a:t>SearchScope</a:t>
            </a:r>
            <a:endParaRPr lang="en-US" sz="2400" b="0" dirty="0">
              <a:solidFill>
                <a:srgbClr val="000000"/>
              </a:solidFill>
              <a:latin typeface="Segoe UI" pitchFamily="34" charset="0"/>
              <a:ea typeface="Segoe UI" pitchFamily="34" charset="0"/>
              <a:cs typeface="Segoe UI" pitchFamily="34" charset="0"/>
            </a:endParaRP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-r Filter</a:t>
            </a: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-l </a:t>
            </a:r>
            <a:r>
              <a:rPr lang="en-US" sz="2400" b="0" dirty="0" err="1" smtClean="0">
                <a:solidFill>
                  <a:srgbClr val="000000"/>
                </a:solidFill>
                <a:latin typeface="Segoe UI" pitchFamily="34" charset="0"/>
                <a:ea typeface="Segoe UI" pitchFamily="34" charset="0"/>
                <a:cs typeface="Segoe UI" pitchFamily="34" charset="0"/>
              </a:rPr>
              <a:t>ListOfAtrributes</a:t>
            </a:r>
            <a:endParaRPr lang="en-US" sz="2400" b="0" dirty="0" smtClean="0">
              <a:latin typeface="Segoe UI" pitchFamily="34" charset="0"/>
              <a:ea typeface="Segoe UI" pitchFamily="34" charset="0"/>
              <a:cs typeface="Segoe UI" pitchFamily="34" charset="0"/>
            </a:endParaRPr>
          </a:p>
          <a:p>
            <a:pPr>
              <a:spcBef>
                <a:spcPts val="1600"/>
              </a:spcBef>
            </a:pPr>
            <a:r>
              <a:rPr lang="en-US" sz="2400" b="0" dirty="0" smtClean="0">
                <a:solidFill>
                  <a:srgbClr val="000000"/>
                </a:solidFill>
                <a:latin typeface="Segoe UI" pitchFamily="34" charset="0"/>
                <a:ea typeface="Segoe UI" pitchFamily="34" charset="0"/>
                <a:cs typeface="Segoe UI" pitchFamily="34" charset="0"/>
              </a:rPr>
              <a:t>Use </a:t>
            </a:r>
            <a:r>
              <a:rPr lang="en-US" sz="2400" b="0" dirty="0" err="1" smtClean="0">
                <a:solidFill>
                  <a:srgbClr val="000000"/>
                </a:solidFill>
                <a:latin typeface="Segoe UI" pitchFamily="34" charset="0"/>
                <a:ea typeface="Segoe UI" pitchFamily="34" charset="0"/>
                <a:cs typeface="Segoe UI" pitchFamily="34" charset="0"/>
              </a:rPr>
              <a:t>csvde</a:t>
            </a:r>
            <a:r>
              <a:rPr lang="en-US" sz="2400" b="0" dirty="0" smtClean="0">
                <a:solidFill>
                  <a:srgbClr val="000000"/>
                </a:solidFill>
                <a:latin typeface="Segoe UI" pitchFamily="34" charset="0"/>
                <a:ea typeface="Segoe UI" pitchFamily="34" charset="0"/>
                <a:cs typeface="Segoe UI" pitchFamily="34" charset="0"/>
              </a:rPr>
              <a:t> to create objects from a .</a:t>
            </a:r>
            <a:r>
              <a:rPr lang="en-US" sz="2400" b="0" dirty="0" err="1" smtClean="0">
                <a:solidFill>
                  <a:srgbClr val="000000"/>
                </a:solidFill>
                <a:latin typeface="Segoe UI" pitchFamily="34" charset="0"/>
                <a:ea typeface="Segoe UI" pitchFamily="34" charset="0"/>
                <a:cs typeface="Segoe UI" pitchFamily="34" charset="0"/>
              </a:rPr>
              <a:t>csv</a:t>
            </a:r>
            <a:r>
              <a:rPr lang="en-US" sz="2400" b="0" dirty="0" smtClean="0">
                <a:solidFill>
                  <a:srgbClr val="000000"/>
                </a:solidFill>
                <a:latin typeface="Segoe UI" pitchFamily="34" charset="0"/>
                <a:ea typeface="Segoe UI" pitchFamily="34" charset="0"/>
                <a:cs typeface="Segoe UI" pitchFamily="34" charset="0"/>
              </a:rPr>
              <a:t> file:</a:t>
            </a:r>
          </a:p>
          <a:p>
            <a:pPr>
              <a:buNone/>
            </a:pPr>
            <a:endParaRPr lang="en-US" sz="2400" b="0" dirty="0" smtClean="0">
              <a:latin typeface="Segoe UI" pitchFamily="34" charset="0"/>
              <a:ea typeface="Segoe UI" pitchFamily="34" charset="0"/>
              <a:cs typeface="Segoe UI" pitchFamily="34" charset="0"/>
            </a:endParaRPr>
          </a:p>
        </p:txBody>
      </p:sp>
      <p:grpSp>
        <p:nvGrpSpPr>
          <p:cNvPr id="6" name="alt text here, graphics and labels" descr="Graphic that depicts that the csvde command-line tool can export data from Active Directory® Domain Services (AD DS) into a .csv file or import data from a .csv file into AD DS."/>
          <p:cNvGrpSpPr/>
          <p:nvPr/>
        </p:nvGrpSpPr>
        <p:grpSpPr>
          <a:xfrm>
            <a:off x="1564215" y="875476"/>
            <a:ext cx="6187548" cy="1737643"/>
            <a:chOff x="1564215" y="875476"/>
            <a:chExt cx="6187548" cy="1737643"/>
          </a:xfrm>
        </p:grpSpPr>
        <p:grpSp>
          <p:nvGrpSpPr>
            <p:cNvPr id="7" name="Group 6"/>
            <p:cNvGrpSpPr/>
            <p:nvPr/>
          </p:nvGrpSpPr>
          <p:grpSpPr>
            <a:xfrm>
              <a:off x="1564215" y="875476"/>
              <a:ext cx="6187548" cy="1737643"/>
              <a:chOff x="1564215" y="875476"/>
              <a:chExt cx="6187548" cy="1737643"/>
            </a:xfrm>
          </p:grpSpPr>
          <p:sp>
            <p:nvSpPr>
              <p:cNvPr id="14" name="AutoShape 5"/>
              <p:cNvSpPr>
                <a:spLocks noChangeArrowheads="1"/>
              </p:cNvSpPr>
              <p:nvPr/>
            </p:nvSpPr>
            <p:spPr bwMode="auto">
              <a:xfrm>
                <a:off x="5935663" y="2164732"/>
                <a:ext cx="1816100" cy="297675"/>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ctr">
                  <a:lnSpc>
                    <a:spcPct val="90000"/>
                  </a:lnSpc>
                  <a:spcBef>
                    <a:spcPct val="40000"/>
                  </a:spcBef>
                  <a:buClr>
                    <a:srgbClr val="006699"/>
                  </a:buClr>
                </a:pPr>
                <a:r>
                  <a:rPr lang="en-US" sz="2000" dirty="0" smtClean="0">
                    <a:latin typeface="Segoe UI" pitchFamily="34" charset="0"/>
                    <a:ea typeface="Segoe UI" pitchFamily="34" charset="0"/>
                    <a:cs typeface="Segoe UI" pitchFamily="34" charset="0"/>
                  </a:rPr>
                  <a:t>AD DS</a:t>
                </a:r>
                <a:endParaRPr lang="en-US" sz="2000" dirty="0">
                  <a:latin typeface="Segoe UI" pitchFamily="34" charset="0"/>
                  <a:ea typeface="Segoe UI" pitchFamily="34" charset="0"/>
                  <a:cs typeface="Segoe UI" pitchFamily="34" charset="0"/>
                </a:endParaRPr>
              </a:p>
            </p:txBody>
          </p:sp>
          <p:sp>
            <p:nvSpPr>
              <p:cNvPr id="15" name="Text Box 7"/>
              <p:cNvSpPr txBox="1">
                <a:spLocks noChangeArrowheads="1"/>
              </p:cNvSpPr>
              <p:nvPr/>
            </p:nvSpPr>
            <p:spPr bwMode="auto">
              <a:xfrm>
                <a:off x="4276403" y="2213009"/>
                <a:ext cx="1027204" cy="400110"/>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000" dirty="0">
                    <a:latin typeface="Segoe UI" pitchFamily="34" charset="0"/>
                    <a:ea typeface="Segoe UI" pitchFamily="34" charset="0"/>
                    <a:cs typeface="Segoe UI" pitchFamily="34" charset="0"/>
                  </a:rPr>
                  <a:t>Import</a:t>
                </a:r>
              </a:p>
            </p:txBody>
          </p:sp>
          <p:sp>
            <p:nvSpPr>
              <p:cNvPr id="16" name="Text Box 8"/>
              <p:cNvSpPr txBox="1">
                <a:spLocks noChangeArrowheads="1"/>
              </p:cNvSpPr>
              <p:nvPr/>
            </p:nvSpPr>
            <p:spPr bwMode="auto">
              <a:xfrm>
                <a:off x="4276403" y="875476"/>
                <a:ext cx="987130" cy="400110"/>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000" dirty="0">
                    <a:latin typeface="Segoe UI" pitchFamily="34" charset="0"/>
                    <a:ea typeface="Segoe UI" pitchFamily="34" charset="0"/>
                    <a:cs typeface="Segoe UI" pitchFamily="34" charset="0"/>
                  </a:rPr>
                  <a:t>Export</a:t>
                </a:r>
              </a:p>
            </p:txBody>
          </p:sp>
          <p:sp>
            <p:nvSpPr>
              <p:cNvPr id="17" name="AutoShape 9"/>
              <p:cNvSpPr>
                <a:spLocks noChangeArrowheads="1"/>
              </p:cNvSpPr>
              <p:nvPr/>
            </p:nvSpPr>
            <p:spPr bwMode="auto">
              <a:xfrm>
                <a:off x="4276403" y="1439780"/>
                <a:ext cx="1326312" cy="569913"/>
              </a:xfrm>
              <a:prstGeom prst="roundRect">
                <a:avLst>
                  <a:gd name="adj" fmla="val 2931"/>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90000"/>
                  </a:lnSpc>
                  <a:spcBef>
                    <a:spcPct val="40000"/>
                  </a:spcBef>
                  <a:buClr>
                    <a:srgbClr val="006699"/>
                  </a:buClr>
                </a:pPr>
                <a:endParaRPr lang="en-US" sz="2000" dirty="0">
                  <a:latin typeface="Segoe UI" pitchFamily="34" charset="0"/>
                  <a:ea typeface="Segoe UI" pitchFamily="34" charset="0"/>
                  <a:cs typeface="Segoe UI" pitchFamily="34" charset="0"/>
                </a:endParaRPr>
              </a:p>
              <a:p>
                <a:pPr>
                  <a:lnSpc>
                    <a:spcPct val="90000"/>
                  </a:lnSpc>
                  <a:spcBef>
                    <a:spcPct val="40000"/>
                  </a:spcBef>
                  <a:buClr>
                    <a:srgbClr val="006699"/>
                  </a:buClr>
                </a:pPr>
                <a:r>
                  <a:rPr lang="en-US" sz="2000" dirty="0" smtClean="0">
                    <a:latin typeface="Segoe UI" pitchFamily="34" charset="0"/>
                    <a:ea typeface="Segoe UI" pitchFamily="34" charset="0"/>
                    <a:cs typeface="Segoe UI" pitchFamily="34" charset="0"/>
                  </a:rPr>
                  <a:t>csvde.exe</a:t>
                </a:r>
                <a:endParaRPr lang="en-US" sz="2000" dirty="0">
                  <a:latin typeface="Segoe UI" pitchFamily="34" charset="0"/>
                  <a:ea typeface="Segoe UI" pitchFamily="34" charset="0"/>
                  <a:cs typeface="Segoe UI" pitchFamily="34" charset="0"/>
                </a:endParaRPr>
              </a:p>
              <a:p>
                <a:pPr algn="l">
                  <a:lnSpc>
                    <a:spcPct val="90000"/>
                  </a:lnSpc>
                  <a:spcBef>
                    <a:spcPct val="40000"/>
                  </a:spcBef>
                  <a:buClr>
                    <a:srgbClr val="006699"/>
                  </a:buClr>
                </a:pPr>
                <a:r>
                  <a:rPr lang="en-US" sz="2000" dirty="0">
                    <a:latin typeface="Segoe UI" pitchFamily="34" charset="0"/>
                    <a:ea typeface="Segoe UI" pitchFamily="34" charset="0"/>
                    <a:cs typeface="Segoe UI" pitchFamily="34" charset="0"/>
                  </a:rPr>
                  <a:t>	</a:t>
                </a:r>
              </a:p>
            </p:txBody>
          </p:sp>
          <p:sp>
            <p:nvSpPr>
              <p:cNvPr id="18" name="AutoShape 4"/>
              <p:cNvSpPr>
                <a:spLocks noChangeArrowheads="1"/>
              </p:cNvSpPr>
              <p:nvPr/>
            </p:nvSpPr>
            <p:spPr bwMode="auto">
              <a:xfrm>
                <a:off x="1564215" y="2164732"/>
                <a:ext cx="1460500" cy="285750"/>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pPr>
                <a:r>
                  <a:rPr lang="en-US" sz="2000" dirty="0" smtClean="0">
                    <a:latin typeface="Segoe UI" pitchFamily="34" charset="0"/>
                    <a:ea typeface="Segoe UI" pitchFamily="34" charset="0"/>
                    <a:cs typeface="Segoe UI" pitchFamily="34" charset="0"/>
                  </a:rPr>
                  <a:t>filename.csv</a:t>
                </a:r>
                <a:endParaRPr lang="en-US" sz="2000" dirty="0">
                  <a:latin typeface="Segoe UI" pitchFamily="34" charset="0"/>
                  <a:ea typeface="Segoe UI" pitchFamily="34" charset="0"/>
                  <a:cs typeface="Segoe UI" pitchFamily="34" charset="0"/>
                </a:endParaRPr>
              </a:p>
            </p:txBody>
          </p:sp>
        </p:grpSp>
        <p:grpSp>
          <p:nvGrpSpPr>
            <p:cNvPr id="8" name="Group 7"/>
            <p:cNvGrpSpPr/>
            <p:nvPr/>
          </p:nvGrpSpPr>
          <p:grpSpPr>
            <a:xfrm>
              <a:off x="2024741" y="1147737"/>
              <a:ext cx="5089665" cy="1035002"/>
              <a:chOff x="2024741" y="1147737"/>
              <a:chExt cx="5089665" cy="1035002"/>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4741" y="1147737"/>
                <a:ext cx="578298" cy="966584"/>
              </a:xfrm>
              <a:prstGeom prst="rect">
                <a:avLst/>
              </a:prstGeom>
            </p:spPr>
          </p:pic>
          <p:pic>
            <p:nvPicPr>
              <p:cNvPr id="10" name="databas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3019" y="1284771"/>
                <a:ext cx="541387" cy="756436"/>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03752" y="1436039"/>
                <a:ext cx="696336" cy="556245"/>
              </a:xfrm>
              <a:prstGeom prst="rect">
                <a:avLst/>
              </a:prstGeom>
            </p:spPr>
          </p:pic>
          <p:cxnSp>
            <p:nvCxnSpPr>
              <p:cNvPr id="12" name="Straight Arrow Connector 11"/>
              <p:cNvCxnSpPr/>
              <p:nvPr/>
            </p:nvCxnSpPr>
            <p:spPr bwMode="auto">
              <a:xfrm>
                <a:off x="3306759" y="2182739"/>
                <a:ext cx="3067132" cy="0"/>
              </a:xfrm>
              <a:prstGeom prst="straightConnector1">
                <a:avLst/>
              </a:prstGeom>
              <a:gradFill rotWithShape="1">
                <a:gsLst>
                  <a:gs pos="0">
                    <a:srgbClr val="E4CD9A"/>
                  </a:gs>
                  <a:gs pos="100000">
                    <a:srgbClr val="EEEFD7"/>
                  </a:gs>
                </a:gsLst>
                <a:lin ang="2700000" scaled="1"/>
              </a:gradFill>
              <a:ln w="22225" cap="flat" cmpd="sng" algn="ctr">
                <a:solidFill>
                  <a:srgbClr val="FF0000"/>
                </a:solidFill>
                <a:prstDash val="solid"/>
                <a:round/>
                <a:headEnd type="none" w="med" len="med"/>
                <a:tailEnd type="arrow"/>
              </a:ln>
              <a:effectLst/>
            </p:spPr>
          </p:cxnSp>
          <p:cxnSp>
            <p:nvCxnSpPr>
              <p:cNvPr id="13" name="Straight Arrow Connector 12"/>
              <p:cNvCxnSpPr/>
              <p:nvPr/>
            </p:nvCxnSpPr>
            <p:spPr bwMode="auto">
              <a:xfrm rot="10800000">
                <a:off x="3256439" y="1334672"/>
                <a:ext cx="3067132" cy="0"/>
              </a:xfrm>
              <a:prstGeom prst="straightConnector1">
                <a:avLst/>
              </a:prstGeom>
              <a:gradFill rotWithShape="1">
                <a:gsLst>
                  <a:gs pos="0">
                    <a:srgbClr val="E4CD9A"/>
                  </a:gs>
                  <a:gs pos="100000">
                    <a:srgbClr val="EEEFD7"/>
                  </a:gs>
                </a:gsLst>
                <a:lin ang="2700000" scaled="1"/>
              </a:gradFill>
              <a:ln w="22225" cap="flat" cmpd="sng" algn="ctr">
                <a:solidFill>
                  <a:srgbClr val="FF0000"/>
                </a:solidFill>
                <a:prstDash val="solid"/>
                <a:round/>
                <a:headEnd type="none" w="med" len="med"/>
                <a:tailEnd type="arrow"/>
              </a:ln>
              <a:effectLst/>
            </p:spPr>
          </p:cxnSp>
        </p:grpSp>
      </p:grpSp>
    </p:spTree>
    <p:extLst>
      <p:ext uri="{BB962C8B-B14F-4D97-AF65-F5344CB8AC3E}">
        <p14:creationId xmlns:p14="http://schemas.microsoft.com/office/powerpoint/2010/main" val="1919998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What Is Ldifde?</a:t>
            </a:r>
            <a:endParaRPr lang="en-CA"/>
          </a:p>
        </p:txBody>
      </p:sp>
      <p:sp>
        <p:nvSpPr>
          <p:cNvPr id="4" name="text box"/>
          <p:cNvSpPr>
            <a:spLocks noChangeArrowheads="1"/>
          </p:cNvSpPr>
          <p:nvPr/>
        </p:nvSpPr>
        <p:spPr bwMode="auto">
          <a:xfrm>
            <a:off x="338632" y="2597645"/>
            <a:ext cx="8196447" cy="3193450"/>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400" b="0" dirty="0" smtClean="0">
                <a:latin typeface="Segoe UI" pitchFamily="34" charset="0"/>
                <a:ea typeface="Segoe UI" pitchFamily="34" charset="0"/>
                <a:cs typeface="Segoe UI" pitchFamily="34" charset="0"/>
              </a:rPr>
              <a:t>Use </a:t>
            </a:r>
            <a:r>
              <a:rPr lang="en-US" sz="2400" b="0" dirty="0" err="1" smtClean="0">
                <a:latin typeface="Segoe UI" pitchFamily="34" charset="0"/>
                <a:ea typeface="Segoe UI" pitchFamily="34" charset="0"/>
                <a:cs typeface="Segoe UI" pitchFamily="34" charset="0"/>
              </a:rPr>
              <a:t>ldifde</a:t>
            </a:r>
            <a:r>
              <a:rPr lang="en-US" sz="2400" b="0" dirty="0" smtClean="0">
                <a:latin typeface="Segoe UI" pitchFamily="34" charset="0"/>
                <a:ea typeface="Segoe UI" pitchFamily="34" charset="0"/>
                <a:cs typeface="Segoe UI" pitchFamily="34" charset="0"/>
              </a:rPr>
              <a:t> to export objects to a LDIF file:</a:t>
            </a:r>
            <a:endParaRPr lang="en-US" sz="2400" b="0" dirty="0">
              <a:latin typeface="Segoe UI" pitchFamily="34" charset="0"/>
              <a:ea typeface="Segoe UI" pitchFamily="34" charset="0"/>
              <a:cs typeface="Segoe UI" pitchFamily="34" charset="0"/>
            </a:endParaRP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-f filename</a:t>
            </a: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-d </a:t>
            </a:r>
            <a:r>
              <a:rPr lang="en-US" sz="2400" b="0" dirty="0" err="1">
                <a:solidFill>
                  <a:srgbClr val="000000"/>
                </a:solidFill>
                <a:latin typeface="Segoe UI" pitchFamily="34" charset="0"/>
                <a:ea typeface="Segoe UI" pitchFamily="34" charset="0"/>
                <a:cs typeface="Segoe UI" pitchFamily="34" charset="0"/>
              </a:rPr>
              <a:t>RootDN</a:t>
            </a:r>
            <a:endParaRPr lang="en-US" sz="2400" b="0" dirty="0">
              <a:solidFill>
                <a:srgbClr val="000000"/>
              </a:solidFill>
              <a:latin typeface="Segoe UI" pitchFamily="34" charset="0"/>
              <a:ea typeface="Segoe UI" pitchFamily="34" charset="0"/>
              <a:cs typeface="Segoe UI" pitchFamily="34" charset="0"/>
            </a:endParaRP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-r Filter</a:t>
            </a: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-p </a:t>
            </a:r>
            <a:r>
              <a:rPr lang="en-US" sz="2400" b="0" dirty="0" err="1">
                <a:solidFill>
                  <a:srgbClr val="000000"/>
                </a:solidFill>
                <a:latin typeface="Segoe UI" pitchFamily="34" charset="0"/>
                <a:ea typeface="Segoe UI" pitchFamily="34" charset="0"/>
                <a:cs typeface="Segoe UI" pitchFamily="34" charset="0"/>
              </a:rPr>
              <a:t>SearchScope</a:t>
            </a:r>
            <a:endParaRPr lang="en-US" sz="2400" b="0" dirty="0">
              <a:solidFill>
                <a:srgbClr val="000000"/>
              </a:solidFill>
              <a:latin typeface="Segoe UI" pitchFamily="34" charset="0"/>
              <a:ea typeface="Segoe UI" pitchFamily="34" charset="0"/>
              <a:cs typeface="Segoe UI" pitchFamily="34" charset="0"/>
            </a:endParaRP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-l </a:t>
            </a:r>
            <a:r>
              <a:rPr lang="en-US" sz="2400" b="0" dirty="0" err="1" smtClean="0">
                <a:solidFill>
                  <a:srgbClr val="000000"/>
                </a:solidFill>
                <a:latin typeface="Segoe UI" pitchFamily="34" charset="0"/>
                <a:ea typeface="Segoe UI" pitchFamily="34" charset="0"/>
                <a:cs typeface="Segoe UI" pitchFamily="34" charset="0"/>
              </a:rPr>
              <a:t>ListOfAttributesToInclude</a:t>
            </a:r>
            <a:endParaRPr lang="en-US" sz="2400" b="0" dirty="0">
              <a:solidFill>
                <a:srgbClr val="000000"/>
              </a:solidFill>
              <a:latin typeface="Segoe UI" pitchFamily="34" charset="0"/>
              <a:ea typeface="Segoe UI" pitchFamily="34" charset="0"/>
              <a:cs typeface="Segoe UI" pitchFamily="34" charset="0"/>
            </a:endParaRP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-o </a:t>
            </a:r>
            <a:r>
              <a:rPr lang="en-US" sz="2400" b="0" dirty="0" err="1" smtClean="0">
                <a:solidFill>
                  <a:srgbClr val="000000"/>
                </a:solidFill>
                <a:latin typeface="Segoe UI" pitchFamily="34" charset="0"/>
                <a:ea typeface="Segoe UI" pitchFamily="34" charset="0"/>
                <a:cs typeface="Segoe UI" pitchFamily="34" charset="0"/>
              </a:rPr>
              <a:t>ListOfAttributesToExclude</a:t>
            </a:r>
            <a:endParaRPr lang="en-US" sz="2400" b="0" dirty="0">
              <a:solidFill>
                <a:srgbClr val="000000"/>
              </a:solidFill>
              <a:latin typeface="Segoe UI" pitchFamily="34" charset="0"/>
              <a:ea typeface="Segoe UI" pitchFamily="34" charset="0"/>
              <a:cs typeface="Segoe UI" pitchFamily="34" charset="0"/>
            </a:endParaRPr>
          </a:p>
          <a:p>
            <a:pPr>
              <a:spcBef>
                <a:spcPts val="1500"/>
              </a:spcBef>
            </a:pPr>
            <a:r>
              <a:rPr lang="en-US" sz="2400" b="0" dirty="0" smtClean="0">
                <a:solidFill>
                  <a:srgbClr val="000000"/>
                </a:solidFill>
                <a:latin typeface="Segoe UI" pitchFamily="34" charset="0"/>
                <a:ea typeface="Segoe UI" pitchFamily="34" charset="0"/>
                <a:cs typeface="Segoe UI" pitchFamily="34" charset="0"/>
              </a:rPr>
              <a:t>Use </a:t>
            </a:r>
            <a:r>
              <a:rPr lang="en-US" sz="2400" b="0" dirty="0" err="1" smtClean="0">
                <a:solidFill>
                  <a:srgbClr val="000000"/>
                </a:solidFill>
                <a:latin typeface="Segoe UI" pitchFamily="34" charset="0"/>
                <a:ea typeface="Segoe UI" pitchFamily="34" charset="0"/>
                <a:cs typeface="Segoe UI" pitchFamily="34" charset="0"/>
              </a:rPr>
              <a:t>ldifde</a:t>
            </a:r>
            <a:r>
              <a:rPr lang="en-US" sz="2400" b="0" dirty="0" smtClean="0">
                <a:solidFill>
                  <a:srgbClr val="000000"/>
                </a:solidFill>
                <a:latin typeface="Segoe UI" pitchFamily="34" charset="0"/>
                <a:ea typeface="Segoe UI" pitchFamily="34" charset="0"/>
                <a:cs typeface="Segoe UI" pitchFamily="34" charset="0"/>
              </a:rPr>
              <a:t> to create, modify, or delete objects:</a:t>
            </a:r>
          </a:p>
          <a:p>
            <a:pPr>
              <a:buNone/>
            </a:pPr>
            <a:endParaRPr lang="en-US" sz="2400" b="0" dirty="0" smtClean="0">
              <a:latin typeface="Segoe UI" pitchFamily="34" charset="0"/>
              <a:ea typeface="Segoe UI" pitchFamily="34" charset="0"/>
              <a:cs typeface="Segoe UI" pitchFamily="34" charset="0"/>
            </a:endParaRPr>
          </a:p>
        </p:txBody>
      </p:sp>
      <p:sp>
        <p:nvSpPr>
          <p:cNvPr id="5" name="code"/>
          <p:cNvSpPr>
            <a:spLocks noChangeArrowheads="1"/>
          </p:cNvSpPr>
          <p:nvPr/>
        </p:nvSpPr>
        <p:spPr bwMode="auto">
          <a:xfrm>
            <a:off x="769754" y="5856688"/>
            <a:ext cx="7077709" cy="425292"/>
          </a:xfrm>
          <a:prstGeom prst="roundRect">
            <a:avLst>
              <a:gd name="adj" fmla="val 4167"/>
            </a:avLst>
          </a:prstGeom>
          <a:solidFill>
            <a:schemeClr val="bg1">
              <a:lumMod val="85000"/>
            </a:schemeClr>
          </a:solid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spcBef>
                <a:spcPts val="300"/>
              </a:spcBef>
              <a:buClr>
                <a:srgbClr val="006699"/>
              </a:buClr>
            </a:pPr>
            <a:r>
              <a:rPr lang="nn-NO" sz="2000" dirty="0" smtClean="0">
                <a:solidFill>
                  <a:srgbClr val="000000"/>
                </a:solidFill>
                <a:latin typeface="Lucida Sans Typewriter" pitchFamily="49" charset="0"/>
                <a:ea typeface="Segoe UI" pitchFamily="34" charset="0"/>
                <a:cs typeface="Segoe UI" pitchFamily="34" charset="0"/>
              </a:rPr>
              <a:t>ldifde –i –f filename –k</a:t>
            </a:r>
          </a:p>
        </p:txBody>
      </p:sp>
      <p:grpSp>
        <p:nvGrpSpPr>
          <p:cNvPr id="6" name="alt text here, graphics and labels" descr="Graphic that depicts that ldifde can export data from AD DS to an .ldif file, or import data from an .ldif file into AD DS."/>
          <p:cNvGrpSpPr/>
          <p:nvPr/>
        </p:nvGrpSpPr>
        <p:grpSpPr>
          <a:xfrm>
            <a:off x="1564215" y="875476"/>
            <a:ext cx="6187548" cy="1724184"/>
            <a:chOff x="1564215" y="875476"/>
            <a:chExt cx="6187548" cy="1724184"/>
          </a:xfrm>
        </p:grpSpPr>
        <p:grpSp>
          <p:nvGrpSpPr>
            <p:cNvPr id="7" name="Group 6"/>
            <p:cNvGrpSpPr/>
            <p:nvPr/>
          </p:nvGrpSpPr>
          <p:grpSpPr>
            <a:xfrm>
              <a:off x="2024741" y="1147737"/>
              <a:ext cx="5089665" cy="1035002"/>
              <a:chOff x="2024741" y="1147737"/>
              <a:chExt cx="5089665" cy="1035002"/>
            </a:xfrm>
          </p:grpSpPr>
          <p:pic>
            <p:nvPicPr>
              <p:cNvPr id="14" name="databas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3019" y="1284771"/>
                <a:ext cx="541387" cy="756436"/>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3752" y="1436039"/>
                <a:ext cx="696336" cy="556245"/>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24741" y="1147737"/>
                <a:ext cx="578298" cy="966584"/>
              </a:xfrm>
              <a:prstGeom prst="rect">
                <a:avLst/>
              </a:prstGeom>
            </p:spPr>
          </p:pic>
          <p:cxnSp>
            <p:nvCxnSpPr>
              <p:cNvPr id="17" name="Straight Arrow Connector 16"/>
              <p:cNvCxnSpPr/>
              <p:nvPr/>
            </p:nvCxnSpPr>
            <p:spPr bwMode="auto">
              <a:xfrm>
                <a:off x="3306759" y="2182739"/>
                <a:ext cx="3067132" cy="0"/>
              </a:xfrm>
              <a:prstGeom prst="straightConnector1">
                <a:avLst/>
              </a:prstGeom>
              <a:gradFill rotWithShape="1">
                <a:gsLst>
                  <a:gs pos="0">
                    <a:srgbClr val="E4CD9A"/>
                  </a:gs>
                  <a:gs pos="100000">
                    <a:srgbClr val="EEEFD7"/>
                  </a:gs>
                </a:gsLst>
                <a:lin ang="2700000" scaled="1"/>
              </a:gradFill>
              <a:ln w="22225" cap="flat" cmpd="sng" algn="ctr">
                <a:solidFill>
                  <a:srgbClr val="FF0000"/>
                </a:solidFill>
                <a:prstDash val="solid"/>
                <a:round/>
                <a:headEnd type="none" w="med" len="med"/>
                <a:tailEnd type="arrow"/>
              </a:ln>
              <a:effectLst/>
            </p:spPr>
          </p:cxnSp>
          <p:cxnSp>
            <p:nvCxnSpPr>
              <p:cNvPr id="18" name="Straight Arrow Connector 17"/>
              <p:cNvCxnSpPr/>
              <p:nvPr/>
            </p:nvCxnSpPr>
            <p:spPr bwMode="auto">
              <a:xfrm rot="10800000">
                <a:off x="3256439" y="1334672"/>
                <a:ext cx="3067132" cy="0"/>
              </a:xfrm>
              <a:prstGeom prst="straightConnector1">
                <a:avLst/>
              </a:prstGeom>
              <a:gradFill rotWithShape="1">
                <a:gsLst>
                  <a:gs pos="0">
                    <a:srgbClr val="E4CD9A"/>
                  </a:gs>
                  <a:gs pos="100000">
                    <a:srgbClr val="EEEFD7"/>
                  </a:gs>
                </a:gsLst>
                <a:lin ang="2700000" scaled="1"/>
              </a:gradFill>
              <a:ln w="22225" cap="flat" cmpd="sng" algn="ctr">
                <a:solidFill>
                  <a:srgbClr val="FF0000"/>
                </a:solidFill>
                <a:prstDash val="solid"/>
                <a:round/>
                <a:headEnd type="none" w="med" len="med"/>
                <a:tailEnd type="arrow"/>
              </a:ln>
              <a:effectLst/>
            </p:spPr>
          </p:cxnSp>
        </p:grpSp>
        <p:grpSp>
          <p:nvGrpSpPr>
            <p:cNvPr id="8" name="Group 7"/>
            <p:cNvGrpSpPr/>
            <p:nvPr/>
          </p:nvGrpSpPr>
          <p:grpSpPr>
            <a:xfrm>
              <a:off x="1564215" y="875476"/>
              <a:ext cx="6187548" cy="1724184"/>
              <a:chOff x="1564215" y="875476"/>
              <a:chExt cx="6187548" cy="1724184"/>
            </a:xfrm>
          </p:grpSpPr>
          <p:sp>
            <p:nvSpPr>
              <p:cNvPr id="9" name="Text Box 8"/>
              <p:cNvSpPr txBox="1">
                <a:spLocks noChangeArrowheads="1"/>
              </p:cNvSpPr>
              <p:nvPr/>
            </p:nvSpPr>
            <p:spPr bwMode="auto">
              <a:xfrm>
                <a:off x="4276403" y="875476"/>
                <a:ext cx="987130" cy="400110"/>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000" dirty="0">
                    <a:latin typeface="Segoe UI" pitchFamily="34" charset="0"/>
                    <a:ea typeface="Segoe UI" pitchFamily="34" charset="0"/>
                    <a:cs typeface="Segoe UI" pitchFamily="34" charset="0"/>
                  </a:rPr>
                  <a:t>Export</a:t>
                </a:r>
              </a:p>
            </p:txBody>
          </p:sp>
          <p:sp>
            <p:nvSpPr>
              <p:cNvPr id="10" name="AutoShape 9"/>
              <p:cNvSpPr>
                <a:spLocks noChangeArrowheads="1"/>
              </p:cNvSpPr>
              <p:nvPr/>
            </p:nvSpPr>
            <p:spPr bwMode="auto">
              <a:xfrm>
                <a:off x="4276403" y="1439780"/>
                <a:ext cx="1326312" cy="569913"/>
              </a:xfrm>
              <a:prstGeom prst="roundRect">
                <a:avLst>
                  <a:gd name="adj" fmla="val 2931"/>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90000"/>
                  </a:lnSpc>
                  <a:spcBef>
                    <a:spcPct val="40000"/>
                  </a:spcBef>
                  <a:buClr>
                    <a:srgbClr val="006699"/>
                  </a:buClr>
                </a:pPr>
                <a:endParaRPr lang="en-US" sz="2000" dirty="0">
                  <a:latin typeface="Segoe UI" pitchFamily="34" charset="0"/>
                  <a:ea typeface="Segoe UI" pitchFamily="34" charset="0"/>
                  <a:cs typeface="Segoe UI" pitchFamily="34" charset="0"/>
                </a:endParaRPr>
              </a:p>
              <a:p>
                <a:pPr>
                  <a:lnSpc>
                    <a:spcPct val="90000"/>
                  </a:lnSpc>
                  <a:spcBef>
                    <a:spcPct val="40000"/>
                  </a:spcBef>
                  <a:buClr>
                    <a:srgbClr val="006699"/>
                  </a:buClr>
                </a:pPr>
                <a:r>
                  <a:rPr lang="en-US" sz="2000" dirty="0">
                    <a:latin typeface="Segoe UI" pitchFamily="34" charset="0"/>
                    <a:ea typeface="Segoe UI" pitchFamily="34" charset="0"/>
                    <a:cs typeface="Segoe UI" pitchFamily="34" charset="0"/>
                  </a:rPr>
                  <a:t>l</a:t>
                </a:r>
                <a:r>
                  <a:rPr lang="en-US" sz="2000" dirty="0" smtClean="0">
                    <a:latin typeface="Segoe UI" pitchFamily="34" charset="0"/>
                    <a:ea typeface="Segoe UI" pitchFamily="34" charset="0"/>
                    <a:cs typeface="Segoe UI" pitchFamily="34" charset="0"/>
                  </a:rPr>
                  <a:t>difde.exe</a:t>
                </a:r>
                <a:endParaRPr lang="en-US" sz="2000" dirty="0">
                  <a:latin typeface="Segoe UI" pitchFamily="34" charset="0"/>
                  <a:ea typeface="Segoe UI" pitchFamily="34" charset="0"/>
                  <a:cs typeface="Segoe UI" pitchFamily="34" charset="0"/>
                </a:endParaRPr>
              </a:p>
              <a:p>
                <a:pPr algn="l">
                  <a:lnSpc>
                    <a:spcPct val="90000"/>
                  </a:lnSpc>
                  <a:spcBef>
                    <a:spcPct val="40000"/>
                  </a:spcBef>
                  <a:buClr>
                    <a:srgbClr val="006699"/>
                  </a:buClr>
                </a:pPr>
                <a:r>
                  <a:rPr lang="en-US" sz="2000" dirty="0">
                    <a:latin typeface="Segoe UI" pitchFamily="34" charset="0"/>
                    <a:ea typeface="Segoe UI" pitchFamily="34" charset="0"/>
                    <a:cs typeface="Segoe UI" pitchFamily="34" charset="0"/>
                  </a:rPr>
                  <a:t>	</a:t>
                </a:r>
              </a:p>
            </p:txBody>
          </p:sp>
          <p:sp>
            <p:nvSpPr>
              <p:cNvPr id="11" name="AutoShape 4"/>
              <p:cNvSpPr>
                <a:spLocks noChangeArrowheads="1"/>
              </p:cNvSpPr>
              <p:nvPr/>
            </p:nvSpPr>
            <p:spPr bwMode="auto">
              <a:xfrm>
                <a:off x="1564215" y="2164732"/>
                <a:ext cx="1460500" cy="285750"/>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pPr>
                <a:r>
                  <a:rPr lang="en-US" sz="2000" dirty="0" err="1" smtClean="0">
                    <a:latin typeface="Segoe UI" pitchFamily="34" charset="0"/>
                    <a:ea typeface="Segoe UI" pitchFamily="34" charset="0"/>
                    <a:cs typeface="Segoe UI" pitchFamily="34" charset="0"/>
                  </a:rPr>
                  <a:t>filename.ldif</a:t>
                </a:r>
                <a:endParaRPr lang="en-US" sz="2000" dirty="0">
                  <a:latin typeface="Segoe UI" pitchFamily="34" charset="0"/>
                  <a:ea typeface="Segoe UI" pitchFamily="34" charset="0"/>
                  <a:cs typeface="Segoe UI" pitchFamily="34" charset="0"/>
                </a:endParaRPr>
              </a:p>
            </p:txBody>
          </p:sp>
          <p:sp>
            <p:nvSpPr>
              <p:cNvPr id="12" name="Text Box 8"/>
              <p:cNvSpPr txBox="1">
                <a:spLocks noChangeArrowheads="1"/>
              </p:cNvSpPr>
              <p:nvPr/>
            </p:nvSpPr>
            <p:spPr bwMode="auto">
              <a:xfrm>
                <a:off x="4276403" y="2199550"/>
                <a:ext cx="1027204" cy="400110"/>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000" dirty="0" smtClean="0">
                    <a:latin typeface="Segoe UI" pitchFamily="34" charset="0"/>
                    <a:ea typeface="Segoe UI" pitchFamily="34" charset="0"/>
                    <a:cs typeface="Segoe UI" pitchFamily="34" charset="0"/>
                  </a:rPr>
                  <a:t>Import</a:t>
                </a:r>
                <a:endParaRPr lang="en-US" sz="2000" dirty="0">
                  <a:latin typeface="Segoe UI" pitchFamily="34" charset="0"/>
                  <a:ea typeface="Segoe UI" pitchFamily="34" charset="0"/>
                  <a:cs typeface="Segoe UI" pitchFamily="34" charset="0"/>
                </a:endParaRPr>
              </a:p>
            </p:txBody>
          </p:sp>
          <p:sp>
            <p:nvSpPr>
              <p:cNvPr id="13" name="AutoShape 5"/>
              <p:cNvSpPr>
                <a:spLocks noChangeArrowheads="1"/>
              </p:cNvSpPr>
              <p:nvPr/>
            </p:nvSpPr>
            <p:spPr bwMode="auto">
              <a:xfrm>
                <a:off x="5935663" y="2164732"/>
                <a:ext cx="1816100" cy="297675"/>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ctr">
                  <a:lnSpc>
                    <a:spcPct val="90000"/>
                  </a:lnSpc>
                  <a:spcBef>
                    <a:spcPct val="40000"/>
                  </a:spcBef>
                  <a:buClr>
                    <a:srgbClr val="006699"/>
                  </a:buClr>
                </a:pPr>
                <a:r>
                  <a:rPr lang="en-US" sz="2000" dirty="0" smtClean="0">
                    <a:latin typeface="Segoe UI" pitchFamily="34" charset="0"/>
                    <a:ea typeface="Segoe UI" pitchFamily="34" charset="0"/>
                    <a:cs typeface="Segoe UI" pitchFamily="34" charset="0"/>
                  </a:rPr>
                  <a:t>AD DS</a:t>
                </a:r>
                <a:endParaRPr lang="en-US" sz="2000" dirty="0">
                  <a:latin typeface="Segoe UI" pitchFamily="34" charset="0"/>
                  <a:ea typeface="Segoe UI" pitchFamily="34" charset="0"/>
                  <a:cs typeface="Segoe UI" pitchFamily="34" charset="0"/>
                </a:endParaRPr>
              </a:p>
            </p:txBody>
          </p:sp>
        </p:grpSp>
      </p:grpSp>
    </p:spTree>
    <p:extLst>
      <p:ext uri="{BB962C8B-B14F-4D97-AF65-F5344CB8AC3E}">
        <p14:creationId xmlns:p14="http://schemas.microsoft.com/office/powerpoint/2010/main" val="113412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d5493219-d1eb-40b2-86c0-735fc29b84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What Are DS Commands?</a:t>
            </a:r>
            <a:endParaRPr lang="en-CA"/>
          </a:p>
        </p:txBody>
      </p:sp>
      <p:sp>
        <p:nvSpPr>
          <p:cNvPr id="4" name="Content Placeholder 6"/>
          <p:cNvSpPr>
            <a:spLocks noGrp="1"/>
          </p:cNvSpPr>
          <p:nvPr/>
        </p:nvSpPr>
        <p:spPr bwMode="auto">
          <a:xfrm>
            <a:off x="425033" y="870857"/>
            <a:ext cx="8737599" cy="46917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gn="ctr">
              <a:spcBef>
                <a:spcPts val="0"/>
              </a:spcBef>
              <a:spcAft>
                <a:spcPts val="0"/>
              </a:spcAft>
              <a:buNone/>
            </a:pPr>
            <a:r>
              <a:rPr lang="en-US" sz="2400" dirty="0" smtClean="0"/>
              <a:t>Windows Server 2012 includes </a:t>
            </a:r>
            <a:r>
              <a:rPr lang="en-US" sz="2400" b="1" dirty="0" smtClean="0"/>
              <a:t>ds*</a:t>
            </a:r>
            <a:r>
              <a:rPr lang="en-US" sz="2400" dirty="0" smtClean="0"/>
              <a:t> commands </a:t>
            </a:r>
            <a:r>
              <a:rPr lang="en-US" sz="2400" dirty="0"/>
              <a:t/>
            </a:r>
            <a:br>
              <a:rPr lang="en-US" sz="2400" dirty="0"/>
            </a:br>
            <a:r>
              <a:rPr lang="en-US" sz="2400" dirty="0" smtClean="0"/>
              <a:t>that are suitable for use in scripts</a:t>
            </a:r>
          </a:p>
          <a:p>
            <a:pPr>
              <a:spcBef>
                <a:spcPts val="0"/>
              </a:spcBef>
              <a:spcAft>
                <a:spcPts val="0"/>
              </a:spcAft>
            </a:pPr>
            <a:r>
              <a:rPr lang="en-US" sz="2400" dirty="0" smtClean="0"/>
              <a:t>Examples</a:t>
            </a:r>
          </a:p>
          <a:p>
            <a:pPr marL="324000" lvl="1">
              <a:spcBef>
                <a:spcPts val="0"/>
              </a:spcBef>
              <a:spcAft>
                <a:spcPts val="0"/>
              </a:spcAft>
            </a:pPr>
            <a:r>
              <a:rPr lang="en-US" dirty="0" smtClean="0"/>
              <a:t>To modify the department of a user account, type:</a:t>
            </a:r>
          </a:p>
          <a:p>
            <a:pPr marL="324000" lvl="1" indent="0">
              <a:spcBef>
                <a:spcPts val="0"/>
              </a:spcBef>
              <a:spcAft>
                <a:spcPts val="0"/>
              </a:spcAft>
              <a:buNone/>
            </a:pPr>
            <a:endParaRPr lang="en-US" sz="1000" dirty="0" smtClean="0"/>
          </a:p>
          <a:p>
            <a:pPr marL="324000" lvl="1" indent="0">
              <a:spcBef>
                <a:spcPts val="0"/>
              </a:spcBef>
              <a:spcAft>
                <a:spcPts val="0"/>
              </a:spcAft>
              <a:buNone/>
            </a:pPr>
            <a:endParaRPr lang="en-US" sz="1000" dirty="0"/>
          </a:p>
          <a:p>
            <a:pPr marL="324000" lvl="1" indent="0">
              <a:spcBef>
                <a:spcPts val="0"/>
              </a:spcBef>
              <a:spcAft>
                <a:spcPts val="0"/>
              </a:spcAft>
              <a:buNone/>
            </a:pPr>
            <a:endParaRPr lang="en-US" sz="1000" dirty="0"/>
          </a:p>
          <a:p>
            <a:pPr marL="324000" lvl="1" indent="0">
              <a:spcBef>
                <a:spcPts val="0"/>
              </a:spcBef>
              <a:spcAft>
                <a:spcPts val="0"/>
              </a:spcAft>
              <a:buNone/>
            </a:pPr>
            <a:endParaRPr lang="en-US" sz="1000" dirty="0" smtClean="0"/>
          </a:p>
          <a:p>
            <a:pPr marL="324000" lvl="1" indent="0">
              <a:spcBef>
                <a:spcPts val="0"/>
              </a:spcBef>
              <a:spcAft>
                <a:spcPts val="0"/>
              </a:spcAft>
              <a:buNone/>
            </a:pPr>
            <a:endParaRPr lang="en-US" sz="1000" dirty="0" smtClean="0"/>
          </a:p>
          <a:p>
            <a:pPr marL="324000" lvl="1">
              <a:spcBef>
                <a:spcPts val="0"/>
              </a:spcBef>
              <a:spcAft>
                <a:spcPts val="0"/>
              </a:spcAft>
            </a:pPr>
            <a:r>
              <a:rPr lang="en-US" dirty="0" smtClean="0"/>
              <a:t>To display the email of a user account, type:</a:t>
            </a:r>
          </a:p>
          <a:p>
            <a:pPr marL="324000" lvl="1">
              <a:spcBef>
                <a:spcPts val="0"/>
              </a:spcBef>
              <a:spcAft>
                <a:spcPts val="0"/>
              </a:spcAft>
            </a:pPr>
            <a:endParaRPr lang="en-US" sz="1000" dirty="0" smtClean="0"/>
          </a:p>
          <a:p>
            <a:pPr marL="324000" lvl="1" indent="0">
              <a:spcBef>
                <a:spcPts val="0"/>
              </a:spcBef>
              <a:spcAft>
                <a:spcPts val="0"/>
              </a:spcAft>
              <a:buNone/>
            </a:pPr>
            <a:endParaRPr lang="en-US" sz="1000" dirty="0" smtClean="0"/>
          </a:p>
          <a:p>
            <a:pPr marL="324000" lvl="1" indent="0">
              <a:spcBef>
                <a:spcPts val="0"/>
              </a:spcBef>
              <a:spcAft>
                <a:spcPts val="0"/>
              </a:spcAft>
              <a:buNone/>
            </a:pPr>
            <a:endParaRPr lang="en-US" sz="1000" dirty="0" smtClean="0"/>
          </a:p>
          <a:p>
            <a:pPr marL="324000" lvl="1" indent="0">
              <a:spcBef>
                <a:spcPts val="0"/>
              </a:spcBef>
              <a:spcAft>
                <a:spcPts val="0"/>
              </a:spcAft>
              <a:buNone/>
            </a:pPr>
            <a:endParaRPr lang="en-US" sz="1000" dirty="0"/>
          </a:p>
          <a:p>
            <a:pPr marL="324000" lvl="1">
              <a:spcBef>
                <a:spcPts val="0"/>
              </a:spcBef>
              <a:spcAft>
                <a:spcPts val="0"/>
              </a:spcAft>
            </a:pPr>
            <a:endParaRPr lang="en-US" sz="1000" dirty="0" smtClean="0"/>
          </a:p>
          <a:p>
            <a:pPr marL="324000" lvl="1">
              <a:spcBef>
                <a:spcPts val="0"/>
              </a:spcBef>
              <a:spcAft>
                <a:spcPts val="0"/>
              </a:spcAft>
            </a:pPr>
            <a:r>
              <a:rPr lang="en-US" dirty="0" smtClean="0"/>
              <a:t>To delete a user account, type:</a:t>
            </a:r>
          </a:p>
          <a:p>
            <a:pPr marL="324000" lvl="1" indent="0">
              <a:spcBef>
                <a:spcPts val="0"/>
              </a:spcBef>
              <a:spcAft>
                <a:spcPts val="0"/>
              </a:spcAft>
              <a:buNone/>
            </a:pPr>
            <a:endParaRPr lang="en-US" sz="1000" dirty="0" smtClean="0"/>
          </a:p>
          <a:p>
            <a:pPr marL="324000" lvl="1" indent="0">
              <a:spcBef>
                <a:spcPts val="0"/>
              </a:spcBef>
              <a:spcAft>
                <a:spcPts val="0"/>
              </a:spcAft>
              <a:buNone/>
            </a:pPr>
            <a:endParaRPr lang="en-US" sz="1000" dirty="0" smtClean="0"/>
          </a:p>
          <a:p>
            <a:pPr marL="324000" lvl="1" indent="0">
              <a:spcBef>
                <a:spcPts val="0"/>
              </a:spcBef>
              <a:spcAft>
                <a:spcPts val="0"/>
              </a:spcAft>
              <a:buNone/>
            </a:pPr>
            <a:endParaRPr lang="en-US" sz="1000" dirty="0" smtClean="0"/>
          </a:p>
          <a:p>
            <a:pPr marL="324000" lvl="1">
              <a:spcBef>
                <a:spcPts val="0"/>
              </a:spcBef>
              <a:spcAft>
                <a:spcPts val="0"/>
              </a:spcAft>
            </a:pPr>
            <a:r>
              <a:rPr lang="en-US" dirty="0" smtClean="0"/>
              <a:t>To create a new user account, type:</a:t>
            </a:r>
          </a:p>
        </p:txBody>
      </p:sp>
      <p:sp>
        <p:nvSpPr>
          <p:cNvPr id="5" name="TextBox 2"/>
          <p:cNvSpPr txBox="1"/>
          <p:nvPr/>
        </p:nvSpPr>
        <p:spPr>
          <a:xfrm>
            <a:off x="807702" y="2368727"/>
            <a:ext cx="5311069" cy="646331"/>
          </a:xfrm>
          <a:prstGeom prst="rect">
            <a:avLst/>
          </a:prstGeom>
          <a:solidFill>
            <a:schemeClr val="bg1">
              <a:lumMod val="85000"/>
            </a:schemeClr>
          </a:solidFill>
        </p:spPr>
        <p:txBody>
          <a:bodyPr wrap="none" rtlCol="0" anchor="ctr" anchorCtr="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err="1">
                <a:latin typeface="Lucida Sans Typewriter" pitchFamily="49" charset="0"/>
                <a:ea typeface="Verdana" pitchFamily="34" charset="0"/>
                <a:cs typeface="Verdana" pitchFamily="34" charset="0"/>
              </a:rPr>
              <a:t>Dsmod</a:t>
            </a:r>
            <a:r>
              <a:rPr lang="en-US" dirty="0">
                <a:latin typeface="Lucida Sans Typewriter" pitchFamily="49" charset="0"/>
                <a:ea typeface="Verdana" pitchFamily="34" charset="0"/>
                <a:cs typeface="Verdana" pitchFamily="34" charset="0"/>
              </a:rPr>
              <a:t> user </a:t>
            </a:r>
            <a:r>
              <a:rPr lang="en-US" dirty="0">
                <a:latin typeface="Lucida Sans Typewriter" pitchFamily="49" charset="0"/>
              </a:rPr>
              <a:t>"</a:t>
            </a:r>
            <a:r>
              <a:rPr lang="en-US" dirty="0" err="1" smtClean="0">
                <a:latin typeface="Lucida Sans Typewriter" pitchFamily="49" charset="0"/>
                <a:ea typeface="Verdana" pitchFamily="34" charset="0"/>
                <a:cs typeface="Verdana" pitchFamily="34" charset="0"/>
              </a:rPr>
              <a:t>cn</a:t>
            </a:r>
            <a:r>
              <a:rPr lang="en-US" dirty="0" smtClean="0">
                <a:latin typeface="Lucida Sans Typewriter" pitchFamily="49" charset="0"/>
                <a:ea typeface="Verdana" pitchFamily="34" charset="0"/>
                <a:cs typeface="Verdana" pitchFamily="34" charset="0"/>
              </a:rPr>
              <a:t>=Joe </a:t>
            </a:r>
            <a:r>
              <a:rPr lang="en-US" dirty="0" err="1" smtClean="0">
                <a:latin typeface="Lucida Sans Typewriter" pitchFamily="49" charset="0"/>
                <a:ea typeface="Verdana" pitchFamily="34" charset="0"/>
                <a:cs typeface="Verdana" pitchFamily="34" charset="0"/>
              </a:rPr>
              <a:t>Healy,ou</a:t>
            </a:r>
            <a:r>
              <a:rPr lang="en-US" dirty="0" smtClean="0">
                <a:latin typeface="Lucida Sans Typewriter" pitchFamily="49" charset="0"/>
                <a:ea typeface="Verdana" pitchFamily="34" charset="0"/>
                <a:cs typeface="Verdana" pitchFamily="34" charset="0"/>
              </a:rPr>
              <a:t>=Managers,</a:t>
            </a:r>
            <a:br>
              <a:rPr lang="en-US" dirty="0" smtClean="0">
                <a:latin typeface="Lucida Sans Typewriter" pitchFamily="49" charset="0"/>
                <a:ea typeface="Verdana" pitchFamily="34" charset="0"/>
                <a:cs typeface="Verdana" pitchFamily="34" charset="0"/>
              </a:rPr>
            </a:br>
            <a:r>
              <a:rPr lang="en-US" dirty="0" smtClean="0">
                <a:latin typeface="Lucida Sans Typewriter" pitchFamily="49" charset="0"/>
                <a:ea typeface="Verdana" pitchFamily="34" charset="0"/>
                <a:cs typeface="Verdana" pitchFamily="34" charset="0"/>
              </a:rPr>
              <a:t>dc=</a:t>
            </a:r>
            <a:r>
              <a:rPr lang="en-US" dirty="0" err="1" smtClean="0">
                <a:latin typeface="Lucida Sans Typewriter" pitchFamily="49" charset="0"/>
                <a:ea typeface="Verdana" pitchFamily="34" charset="0"/>
                <a:cs typeface="Verdana" pitchFamily="34" charset="0"/>
              </a:rPr>
              <a:t>adatum,dc</a:t>
            </a:r>
            <a:r>
              <a:rPr lang="en-US" dirty="0" smtClean="0">
                <a:latin typeface="Lucida Sans Typewriter" pitchFamily="49" charset="0"/>
                <a:ea typeface="Verdana" pitchFamily="34" charset="0"/>
                <a:cs typeface="Verdana" pitchFamily="34" charset="0"/>
              </a:rPr>
              <a:t>=com</a:t>
            </a:r>
            <a:r>
              <a:rPr lang="en-US" dirty="0">
                <a:latin typeface="Lucida Sans Typewriter" pitchFamily="49" charset="0"/>
              </a:rPr>
              <a:t>"</a:t>
            </a:r>
            <a:r>
              <a:rPr lang="en-US" dirty="0" smtClean="0">
                <a:latin typeface="Lucida Sans Typewriter" pitchFamily="49" charset="0"/>
                <a:ea typeface="Verdana" pitchFamily="34" charset="0"/>
                <a:cs typeface="Verdana" pitchFamily="34" charset="0"/>
              </a:rPr>
              <a:t> </a:t>
            </a:r>
            <a:r>
              <a:rPr lang="en-US" dirty="0">
                <a:latin typeface="Lucida Sans Typewriter" pitchFamily="49" charset="0"/>
                <a:ea typeface="Verdana" pitchFamily="34" charset="0"/>
                <a:cs typeface="Verdana" pitchFamily="34" charset="0"/>
              </a:rPr>
              <a:t>–</a:t>
            </a:r>
            <a:r>
              <a:rPr lang="en-US" dirty="0" err="1">
                <a:latin typeface="Lucida Sans Typewriter" pitchFamily="49" charset="0"/>
                <a:ea typeface="Verdana" pitchFamily="34" charset="0"/>
                <a:cs typeface="Verdana" pitchFamily="34" charset="0"/>
              </a:rPr>
              <a:t>dept</a:t>
            </a:r>
            <a:r>
              <a:rPr lang="en-US" dirty="0">
                <a:latin typeface="Lucida Sans Typewriter" pitchFamily="49" charset="0"/>
                <a:ea typeface="Verdana" pitchFamily="34" charset="0"/>
                <a:cs typeface="Verdana" pitchFamily="34" charset="0"/>
              </a:rPr>
              <a:t> </a:t>
            </a:r>
            <a:r>
              <a:rPr lang="en-US" dirty="0" smtClean="0">
                <a:latin typeface="Lucida Sans Typewriter" pitchFamily="49" charset="0"/>
                <a:ea typeface="Verdana" pitchFamily="34" charset="0"/>
                <a:cs typeface="Verdana" pitchFamily="34" charset="0"/>
              </a:rPr>
              <a:t>IT</a:t>
            </a:r>
            <a:endParaRPr lang="en-US" dirty="0">
              <a:latin typeface="Lucida Sans Typewriter" pitchFamily="49" charset="0"/>
              <a:ea typeface="Verdana" pitchFamily="34" charset="0"/>
              <a:cs typeface="Verdana" pitchFamily="34" charset="0"/>
            </a:endParaRPr>
          </a:p>
        </p:txBody>
      </p:sp>
      <p:sp>
        <p:nvSpPr>
          <p:cNvPr id="6" name="TextBox 4"/>
          <p:cNvSpPr txBox="1"/>
          <p:nvPr/>
        </p:nvSpPr>
        <p:spPr>
          <a:xfrm>
            <a:off x="799234" y="3489576"/>
            <a:ext cx="5311069" cy="646331"/>
          </a:xfrm>
          <a:prstGeom prst="rect">
            <a:avLst/>
          </a:prstGeom>
          <a:solidFill>
            <a:schemeClr val="bg1">
              <a:lumMod val="85000"/>
            </a:schemeClr>
          </a:solidFill>
        </p:spPr>
        <p:txBody>
          <a:bodyPr wrap="none" rtlCol="0" anchor="ctr" anchorCtr="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1" dirty="0" err="1">
                <a:latin typeface="Lucida Sans Typewriter" pitchFamily="49" charset="0"/>
                <a:ea typeface="Verdana" pitchFamily="34" charset="0"/>
                <a:cs typeface="Verdana" pitchFamily="34" charset="0"/>
              </a:rPr>
              <a:t>Dsget</a:t>
            </a:r>
            <a:r>
              <a:rPr lang="en-US" b="1" dirty="0">
                <a:latin typeface="Lucida Sans Typewriter" pitchFamily="49" charset="0"/>
                <a:ea typeface="Verdana" pitchFamily="34" charset="0"/>
                <a:cs typeface="Verdana" pitchFamily="34" charset="0"/>
              </a:rPr>
              <a:t> user </a:t>
            </a:r>
            <a:r>
              <a:rPr lang="en-US" b="1" dirty="0">
                <a:latin typeface="Lucida Sans Typewriter" pitchFamily="49" charset="0"/>
              </a:rPr>
              <a:t>"</a:t>
            </a:r>
            <a:r>
              <a:rPr lang="en-US" b="1" dirty="0" err="1" smtClean="0">
                <a:latin typeface="Lucida Sans Typewriter" pitchFamily="49" charset="0"/>
                <a:ea typeface="Verdana" pitchFamily="34" charset="0"/>
                <a:cs typeface="Verdana" pitchFamily="34" charset="0"/>
              </a:rPr>
              <a:t>cn</a:t>
            </a:r>
            <a:r>
              <a:rPr lang="en-US" b="1" dirty="0" smtClean="0">
                <a:latin typeface="Lucida Sans Typewriter" pitchFamily="49" charset="0"/>
                <a:ea typeface="Verdana" pitchFamily="34" charset="0"/>
                <a:cs typeface="Verdana" pitchFamily="34" charset="0"/>
              </a:rPr>
              <a:t>=</a:t>
            </a:r>
            <a:r>
              <a:rPr lang="en-US" b="1" dirty="0">
                <a:latin typeface="Lucida Sans Typewriter" pitchFamily="49" charset="0"/>
                <a:ea typeface="Verdana" pitchFamily="34" charset="0"/>
                <a:cs typeface="Verdana" pitchFamily="34" charset="0"/>
              </a:rPr>
              <a:t>Joe </a:t>
            </a:r>
            <a:r>
              <a:rPr lang="en-US" b="1" dirty="0" err="1">
                <a:latin typeface="Lucida Sans Typewriter" pitchFamily="49" charset="0"/>
                <a:ea typeface="Verdana" pitchFamily="34" charset="0"/>
                <a:cs typeface="Verdana" pitchFamily="34" charset="0"/>
              </a:rPr>
              <a:t>Healy</a:t>
            </a:r>
            <a:r>
              <a:rPr lang="en-US" b="1" dirty="0" err="1" smtClean="0">
                <a:latin typeface="Lucida Sans Typewriter" pitchFamily="49" charset="0"/>
                <a:ea typeface="Verdana" pitchFamily="34" charset="0"/>
                <a:cs typeface="Verdana" pitchFamily="34" charset="0"/>
              </a:rPr>
              <a:t>,ou</a:t>
            </a:r>
            <a:r>
              <a:rPr lang="en-US" b="1" dirty="0" smtClean="0">
                <a:latin typeface="Lucida Sans Typewriter" pitchFamily="49" charset="0"/>
                <a:ea typeface="Verdana" pitchFamily="34" charset="0"/>
                <a:cs typeface="Verdana" pitchFamily="34" charset="0"/>
              </a:rPr>
              <a:t>=Managers,</a:t>
            </a:r>
            <a:br>
              <a:rPr lang="en-US" b="1" dirty="0" smtClean="0">
                <a:latin typeface="Lucida Sans Typewriter" pitchFamily="49" charset="0"/>
                <a:ea typeface="Verdana" pitchFamily="34" charset="0"/>
                <a:cs typeface="Verdana" pitchFamily="34" charset="0"/>
              </a:rPr>
            </a:br>
            <a:r>
              <a:rPr lang="en-US" b="1" dirty="0" smtClean="0">
                <a:latin typeface="Lucida Sans Typewriter" pitchFamily="49" charset="0"/>
                <a:ea typeface="Verdana" pitchFamily="34" charset="0"/>
                <a:cs typeface="Verdana" pitchFamily="34" charset="0"/>
              </a:rPr>
              <a:t>dc=</a:t>
            </a:r>
            <a:r>
              <a:rPr lang="en-US" b="1" dirty="0" err="1" smtClean="0">
                <a:latin typeface="Lucida Sans Typewriter" pitchFamily="49" charset="0"/>
                <a:ea typeface="Verdana" pitchFamily="34" charset="0"/>
                <a:cs typeface="Verdana" pitchFamily="34" charset="0"/>
              </a:rPr>
              <a:t>adatum,dc</a:t>
            </a:r>
            <a:r>
              <a:rPr lang="en-US" b="1" dirty="0" smtClean="0">
                <a:latin typeface="Lucida Sans Typewriter" pitchFamily="49" charset="0"/>
                <a:ea typeface="Verdana" pitchFamily="34" charset="0"/>
                <a:cs typeface="Verdana" pitchFamily="34" charset="0"/>
              </a:rPr>
              <a:t>=com</a:t>
            </a:r>
            <a:r>
              <a:rPr lang="en-US" b="1" dirty="0">
                <a:latin typeface="Lucida Sans Typewriter" pitchFamily="49" charset="0"/>
              </a:rPr>
              <a:t>"</a:t>
            </a:r>
            <a:r>
              <a:rPr lang="en-US" b="1" dirty="0" smtClean="0">
                <a:latin typeface="Lucida Sans Typewriter" pitchFamily="49" charset="0"/>
                <a:ea typeface="Verdana" pitchFamily="34" charset="0"/>
                <a:cs typeface="Verdana" pitchFamily="34" charset="0"/>
              </a:rPr>
              <a:t> </a:t>
            </a:r>
            <a:r>
              <a:rPr lang="en-US" b="1" dirty="0">
                <a:latin typeface="Lucida Sans Typewriter" pitchFamily="49" charset="0"/>
                <a:ea typeface="Verdana" pitchFamily="34" charset="0"/>
                <a:cs typeface="Verdana" pitchFamily="34" charset="0"/>
              </a:rPr>
              <a:t>–email</a:t>
            </a:r>
          </a:p>
        </p:txBody>
      </p:sp>
      <p:sp>
        <p:nvSpPr>
          <p:cNvPr id="7" name="TextBox 5"/>
          <p:cNvSpPr txBox="1"/>
          <p:nvPr/>
        </p:nvSpPr>
        <p:spPr>
          <a:xfrm>
            <a:off x="799234" y="4653893"/>
            <a:ext cx="7650556" cy="369332"/>
          </a:xfrm>
          <a:prstGeom prst="rect">
            <a:avLst/>
          </a:prstGeom>
          <a:solidFill>
            <a:schemeClr val="bg1">
              <a:lumMod val="85000"/>
            </a:schemeClr>
          </a:solidFill>
        </p:spPr>
        <p:txBody>
          <a:bodyPr wrap="square" rtlCol="0" anchor="ctr" anchorCtr="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1" dirty="0" err="1">
                <a:latin typeface="Lucida Sans Typewriter" pitchFamily="49" charset="0"/>
                <a:ea typeface="Verdana" pitchFamily="34" charset="0"/>
                <a:cs typeface="Verdana" pitchFamily="34" charset="0"/>
              </a:rPr>
              <a:t>Dsrm</a:t>
            </a:r>
            <a:r>
              <a:rPr lang="en-US" b="1" dirty="0">
                <a:latin typeface="Lucida Sans Typewriter" pitchFamily="49" charset="0"/>
                <a:ea typeface="Verdana" pitchFamily="34" charset="0"/>
                <a:cs typeface="Verdana" pitchFamily="34" charset="0"/>
              </a:rPr>
              <a:t> </a:t>
            </a:r>
            <a:r>
              <a:rPr lang="en-US" b="1" dirty="0">
                <a:latin typeface="Lucida Sans Typewriter" pitchFamily="49" charset="0"/>
              </a:rPr>
              <a:t>"</a:t>
            </a:r>
            <a:r>
              <a:rPr lang="en-US" b="1" dirty="0" err="1" smtClean="0">
                <a:latin typeface="Lucida Sans Typewriter" pitchFamily="49" charset="0"/>
                <a:ea typeface="Verdana" pitchFamily="34" charset="0"/>
                <a:cs typeface="Verdana" pitchFamily="34" charset="0"/>
              </a:rPr>
              <a:t>cn</a:t>
            </a:r>
            <a:r>
              <a:rPr lang="en-US" b="1" dirty="0" smtClean="0">
                <a:latin typeface="Lucida Sans Typewriter" pitchFamily="49" charset="0"/>
                <a:ea typeface="Verdana" pitchFamily="34" charset="0"/>
                <a:cs typeface="Verdana" pitchFamily="34" charset="0"/>
              </a:rPr>
              <a:t>=</a:t>
            </a:r>
            <a:r>
              <a:rPr lang="en-US" b="1" dirty="0">
                <a:latin typeface="Lucida Sans Typewriter" pitchFamily="49" charset="0"/>
                <a:ea typeface="Verdana" pitchFamily="34" charset="0"/>
                <a:cs typeface="Verdana" pitchFamily="34" charset="0"/>
              </a:rPr>
              <a:t>Joe </a:t>
            </a:r>
            <a:r>
              <a:rPr lang="en-US" b="1" dirty="0" err="1">
                <a:latin typeface="Lucida Sans Typewriter" pitchFamily="49" charset="0"/>
                <a:ea typeface="Verdana" pitchFamily="34" charset="0"/>
                <a:cs typeface="Verdana" pitchFamily="34" charset="0"/>
              </a:rPr>
              <a:t>Healy</a:t>
            </a:r>
            <a:r>
              <a:rPr lang="en-US" b="1" dirty="0" err="1" smtClean="0">
                <a:latin typeface="Lucida Sans Typewriter" pitchFamily="49" charset="0"/>
                <a:ea typeface="Verdana" pitchFamily="34" charset="0"/>
                <a:cs typeface="Verdana" pitchFamily="34" charset="0"/>
              </a:rPr>
              <a:t>,ou</a:t>
            </a:r>
            <a:r>
              <a:rPr lang="en-US" b="1" dirty="0" smtClean="0">
                <a:latin typeface="Lucida Sans Typewriter" pitchFamily="49" charset="0"/>
                <a:ea typeface="Verdana" pitchFamily="34" charset="0"/>
                <a:cs typeface="Verdana" pitchFamily="34" charset="0"/>
              </a:rPr>
              <a:t>=</a:t>
            </a:r>
            <a:r>
              <a:rPr lang="en-US" b="1" dirty="0" err="1" smtClean="0">
                <a:latin typeface="Lucida Sans Typewriter" pitchFamily="49" charset="0"/>
                <a:ea typeface="Verdana" pitchFamily="34" charset="0"/>
                <a:cs typeface="Verdana" pitchFamily="34" charset="0"/>
              </a:rPr>
              <a:t>Managers,dc</a:t>
            </a:r>
            <a:r>
              <a:rPr lang="en-US" b="1" dirty="0" smtClean="0">
                <a:latin typeface="Lucida Sans Typewriter" pitchFamily="49" charset="0"/>
                <a:ea typeface="Verdana" pitchFamily="34" charset="0"/>
                <a:cs typeface="Verdana" pitchFamily="34" charset="0"/>
              </a:rPr>
              <a:t>=</a:t>
            </a:r>
            <a:r>
              <a:rPr lang="en-US" b="1" dirty="0" err="1" smtClean="0">
                <a:latin typeface="Lucida Sans Typewriter" pitchFamily="49" charset="0"/>
                <a:ea typeface="Verdana" pitchFamily="34" charset="0"/>
                <a:cs typeface="Verdana" pitchFamily="34" charset="0"/>
              </a:rPr>
              <a:t>adatum,dc</a:t>
            </a:r>
            <a:r>
              <a:rPr lang="en-US" b="1" dirty="0" smtClean="0">
                <a:latin typeface="Lucida Sans Typewriter" pitchFamily="49" charset="0"/>
                <a:ea typeface="Verdana" pitchFamily="34" charset="0"/>
                <a:cs typeface="Verdana" pitchFamily="34" charset="0"/>
              </a:rPr>
              <a:t>=com</a:t>
            </a:r>
            <a:r>
              <a:rPr lang="en-US" b="1" dirty="0">
                <a:latin typeface="Lucida Sans Typewriter" pitchFamily="49" charset="0"/>
              </a:rPr>
              <a:t>"</a:t>
            </a:r>
            <a:endParaRPr lang="en-US" b="1" dirty="0">
              <a:latin typeface="Lucida Sans Typewriter" pitchFamily="49" charset="0"/>
              <a:ea typeface="Verdana" pitchFamily="34" charset="0"/>
              <a:cs typeface="Verdana" pitchFamily="34" charset="0"/>
            </a:endParaRPr>
          </a:p>
        </p:txBody>
      </p:sp>
      <p:sp>
        <p:nvSpPr>
          <p:cNvPr id="8" name="TextBox 7"/>
          <p:cNvSpPr txBox="1"/>
          <p:nvPr/>
        </p:nvSpPr>
        <p:spPr>
          <a:xfrm>
            <a:off x="799233" y="5485887"/>
            <a:ext cx="7650557" cy="369332"/>
          </a:xfrm>
          <a:prstGeom prst="rect">
            <a:avLst/>
          </a:prstGeom>
          <a:solidFill>
            <a:schemeClr val="bg1">
              <a:lumMod val="85000"/>
            </a:schemeClr>
          </a:solidFill>
        </p:spPr>
        <p:txBody>
          <a:bodyPr wrap="square" rtlCol="0" anchor="ctr" anchorCtr="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1" dirty="0" err="1">
                <a:latin typeface="Lucida Sans Typewriter" pitchFamily="49" charset="0"/>
                <a:ea typeface="Verdana" pitchFamily="34" charset="0"/>
                <a:cs typeface="Verdana" pitchFamily="34" charset="0"/>
              </a:rPr>
              <a:t>Dsadd</a:t>
            </a:r>
            <a:r>
              <a:rPr lang="en-US" b="1" dirty="0">
                <a:latin typeface="Lucida Sans Typewriter" pitchFamily="49" charset="0"/>
                <a:ea typeface="Verdana" pitchFamily="34" charset="0"/>
                <a:cs typeface="Verdana" pitchFamily="34" charset="0"/>
              </a:rPr>
              <a:t> user </a:t>
            </a:r>
            <a:r>
              <a:rPr lang="en-US" b="1" dirty="0">
                <a:latin typeface="Lucida Sans Typewriter" pitchFamily="49" charset="0"/>
              </a:rPr>
              <a:t>"</a:t>
            </a:r>
            <a:r>
              <a:rPr lang="en-US" b="1" dirty="0" err="1" smtClean="0">
                <a:latin typeface="Lucida Sans Typewriter" pitchFamily="49" charset="0"/>
                <a:ea typeface="Verdana" pitchFamily="34" charset="0"/>
                <a:cs typeface="Verdana" pitchFamily="34" charset="0"/>
              </a:rPr>
              <a:t>cn</a:t>
            </a:r>
            <a:r>
              <a:rPr lang="en-US" b="1" dirty="0" smtClean="0">
                <a:latin typeface="Lucida Sans Typewriter" pitchFamily="49" charset="0"/>
                <a:ea typeface="Verdana" pitchFamily="34" charset="0"/>
                <a:cs typeface="Verdana" pitchFamily="34" charset="0"/>
              </a:rPr>
              <a:t>=</a:t>
            </a:r>
            <a:r>
              <a:rPr lang="en-US" b="1" dirty="0">
                <a:latin typeface="Lucida Sans Typewriter" pitchFamily="49" charset="0"/>
                <a:ea typeface="Verdana" pitchFamily="34" charset="0"/>
                <a:cs typeface="Verdana" pitchFamily="34" charset="0"/>
              </a:rPr>
              <a:t>Joe </a:t>
            </a:r>
            <a:r>
              <a:rPr lang="en-US" b="1" dirty="0" err="1">
                <a:latin typeface="Lucida Sans Typewriter" pitchFamily="49" charset="0"/>
                <a:ea typeface="Verdana" pitchFamily="34" charset="0"/>
                <a:cs typeface="Verdana" pitchFamily="34" charset="0"/>
              </a:rPr>
              <a:t>Healy</a:t>
            </a:r>
            <a:r>
              <a:rPr lang="en-US" b="1" dirty="0" err="1" smtClean="0">
                <a:latin typeface="Lucida Sans Typewriter" pitchFamily="49" charset="0"/>
                <a:ea typeface="Verdana" pitchFamily="34" charset="0"/>
                <a:cs typeface="Verdana" pitchFamily="34" charset="0"/>
              </a:rPr>
              <a:t>,ou</a:t>
            </a:r>
            <a:r>
              <a:rPr lang="en-US" b="1" dirty="0" smtClean="0">
                <a:latin typeface="Lucida Sans Typewriter" pitchFamily="49" charset="0"/>
                <a:ea typeface="Verdana" pitchFamily="34" charset="0"/>
                <a:cs typeface="Verdana" pitchFamily="34" charset="0"/>
              </a:rPr>
              <a:t>=</a:t>
            </a:r>
            <a:r>
              <a:rPr lang="en-US" b="1" dirty="0" err="1" smtClean="0">
                <a:latin typeface="Lucida Sans Typewriter" pitchFamily="49" charset="0"/>
                <a:ea typeface="Verdana" pitchFamily="34" charset="0"/>
                <a:cs typeface="Verdana" pitchFamily="34" charset="0"/>
              </a:rPr>
              <a:t>Managers,dc</a:t>
            </a:r>
            <a:r>
              <a:rPr lang="en-US" b="1" dirty="0" smtClean="0">
                <a:latin typeface="Lucida Sans Typewriter" pitchFamily="49" charset="0"/>
                <a:ea typeface="Verdana" pitchFamily="34" charset="0"/>
                <a:cs typeface="Verdana" pitchFamily="34" charset="0"/>
              </a:rPr>
              <a:t>=</a:t>
            </a:r>
            <a:r>
              <a:rPr lang="en-US" b="1" dirty="0" err="1" smtClean="0">
                <a:latin typeface="Lucida Sans Typewriter" pitchFamily="49" charset="0"/>
                <a:ea typeface="Verdana" pitchFamily="34" charset="0"/>
                <a:cs typeface="Verdana" pitchFamily="34" charset="0"/>
              </a:rPr>
              <a:t>adatum,dc</a:t>
            </a:r>
            <a:r>
              <a:rPr lang="en-US" b="1" dirty="0" smtClean="0">
                <a:latin typeface="Lucida Sans Typewriter" pitchFamily="49" charset="0"/>
                <a:ea typeface="Verdana" pitchFamily="34" charset="0"/>
                <a:cs typeface="Verdana" pitchFamily="34" charset="0"/>
              </a:rPr>
              <a:t>=com</a:t>
            </a:r>
            <a:r>
              <a:rPr lang="en-US" b="1" dirty="0">
                <a:latin typeface="Lucida Sans Typewriter" pitchFamily="49" charset="0"/>
              </a:rPr>
              <a:t>"</a:t>
            </a:r>
            <a:endParaRPr lang="en-US" b="1" dirty="0">
              <a:latin typeface="Lucida Sans Typewriter" pitchFamily="49" charset="0"/>
              <a:ea typeface="Verdana" pitchFamily="34" charset="0"/>
              <a:cs typeface="Verdana" pitchFamily="34" charset="0"/>
            </a:endParaRPr>
          </a:p>
        </p:txBody>
      </p:sp>
    </p:spTree>
    <p:extLst>
      <p:ext uri="{BB962C8B-B14F-4D97-AF65-F5344CB8AC3E}">
        <p14:creationId xmlns:p14="http://schemas.microsoft.com/office/powerpoint/2010/main" val="3496680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Lesson 2: Using Windows PowerShell for AD DS Administration</a:t>
            </a:r>
            <a:endParaRPr lang="en-CA"/>
          </a:p>
        </p:txBody>
      </p:sp>
      <p:sp>
        <p:nvSpPr>
          <p:cNvPr id="3" name="Text Placeholder 2"/>
          <p:cNvSpPr>
            <a:spLocks noGrp="1"/>
          </p:cNvSpPr>
          <p:nvPr>
            <p:ph type="body" idx="1"/>
          </p:nvPr>
        </p:nvSpPr>
        <p:spPr/>
        <p:txBody>
          <a:bodyPr/>
          <a:lstStyle/>
          <a:p>
            <a:r>
              <a:rPr lang="en-CA" dirty="0" smtClean="0"/>
              <a:t>Using Windows PowerShell Cmdlets to Manage User Accounts
Using Windows PowerShell Cmdlets to Manage Groups
Using Windows PowerShell Cmdlets to Manage Computer Accounts
Using Windows PowerShell Cmdlets to Manage OUs</a:t>
            </a:r>
            <a:endParaRPr lang="en-CA" dirty="0"/>
          </a:p>
        </p:txBody>
      </p:sp>
    </p:spTree>
    <p:extLst>
      <p:ext uri="{BB962C8B-B14F-4D97-AF65-F5344CB8AC3E}">
        <p14:creationId xmlns:p14="http://schemas.microsoft.com/office/powerpoint/2010/main" val="186349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Using Windows PowerShell Cmdlets to Manage User Accounts</a:t>
            </a:r>
            <a:endParaRPr lang="en-CA"/>
          </a:p>
        </p:txBody>
      </p:sp>
      <p:graphicFrame>
        <p:nvGraphicFramePr>
          <p:cNvPr id="4" name="Content Placeholder 3"/>
          <p:cNvGraphicFramePr>
            <a:graphicFrameLocks/>
          </p:cNvGraphicFramePr>
          <p:nvPr>
            <p:extLst>
              <p:ext uri="{D42A27DB-BD31-4B8C-83A1-F6EECF244321}">
                <p14:modId xmlns:p14="http://schemas.microsoft.com/office/powerpoint/2010/main" val="610029730"/>
              </p:ext>
            </p:extLst>
          </p:nvPr>
        </p:nvGraphicFramePr>
        <p:xfrm>
          <a:off x="496854" y="842364"/>
          <a:ext cx="7920322" cy="4372085"/>
        </p:xfrm>
        <a:graphic>
          <a:graphicData uri="http://schemas.openxmlformats.org/drawingml/2006/table">
            <a:tbl>
              <a:tblPr firstRow="1" bandRow="1">
                <a:tableStyleId>{21E4AEA4-8DFA-4A89-87EB-49C32662AFE0}</a:tableStyleId>
              </a:tblPr>
              <a:tblGrid>
                <a:gridCol w="2987010"/>
                <a:gridCol w="4933312"/>
              </a:tblGrid>
              <a:tr h="516365">
                <a:tc>
                  <a:txBody>
                    <a:bodyPr/>
                    <a:lstStyle/>
                    <a:p>
                      <a:pPr marL="0" marR="0">
                        <a:lnSpc>
                          <a:spcPct val="115000"/>
                        </a:lnSpc>
                        <a:spcBef>
                          <a:spcPts val="0"/>
                        </a:spcBef>
                        <a:spcAft>
                          <a:spcPts val="0"/>
                        </a:spcAft>
                      </a:pPr>
                      <a:r>
                        <a:rPr lang="en-US" sz="2000" dirty="0" err="1">
                          <a:latin typeface="Segoe UI" pitchFamily="34" charset="0"/>
                          <a:ea typeface="Segoe UI" pitchFamily="34" charset="0"/>
                          <a:cs typeface="Segoe UI" pitchFamily="34" charset="0"/>
                        </a:rPr>
                        <a:t>Cmdlet</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tc>
                <a:tc>
                  <a:txBody>
                    <a:body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 Description</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tc>
              </a:tr>
              <a:tr h="258756">
                <a:tc>
                  <a:txBody>
                    <a:body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New-</a:t>
                      </a:r>
                      <a:r>
                        <a:rPr lang="en-US" sz="2000" dirty="0" err="1">
                          <a:latin typeface="Segoe UI" pitchFamily="34" charset="0"/>
                          <a:ea typeface="Segoe UI" pitchFamily="34" charset="0"/>
                          <a:cs typeface="Segoe UI" pitchFamily="34" charset="0"/>
                        </a:rPr>
                        <a:t>ADUser</a:t>
                      </a:r>
                      <a:endParaRPr lang="en-US" sz="2000" dirty="0">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Creates user </a:t>
                      </a:r>
                      <a:r>
                        <a:rPr lang="en-US" sz="2000" dirty="0" smtClean="0">
                          <a:latin typeface="Segoe UI" pitchFamily="34" charset="0"/>
                          <a:ea typeface="Segoe UI" pitchFamily="34" charset="0"/>
                          <a:cs typeface="Segoe UI" pitchFamily="34" charset="0"/>
                        </a:rPr>
                        <a:t>accounts</a:t>
                      </a:r>
                      <a:endParaRPr lang="en-US" sz="2000" dirty="0">
                        <a:latin typeface="Segoe UI" pitchFamily="34" charset="0"/>
                        <a:ea typeface="Segoe UI" pitchFamily="34" charset="0"/>
                        <a:cs typeface="Segoe UI" pitchFamily="34" charset="0"/>
                      </a:endParaRPr>
                    </a:p>
                  </a:txBody>
                  <a:tcPr marL="68580" marR="68580" marT="0" marB="0"/>
                </a:tc>
              </a:tr>
              <a:tr h="258756">
                <a:tc>
                  <a:txBody>
                    <a:body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Set-</a:t>
                      </a:r>
                      <a:r>
                        <a:rPr lang="en-US" sz="2000" dirty="0" err="1">
                          <a:latin typeface="Segoe UI" pitchFamily="34" charset="0"/>
                          <a:ea typeface="Segoe UI" pitchFamily="34" charset="0"/>
                          <a:cs typeface="Segoe UI" pitchFamily="34" charset="0"/>
                        </a:rPr>
                        <a:t>ADUser</a:t>
                      </a:r>
                      <a:endParaRPr lang="en-US" sz="2000" dirty="0">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Modifies properties of user </a:t>
                      </a:r>
                      <a:r>
                        <a:rPr lang="en-US" sz="2000" dirty="0" smtClean="0">
                          <a:latin typeface="Segoe UI" pitchFamily="34" charset="0"/>
                          <a:ea typeface="Segoe UI" pitchFamily="34" charset="0"/>
                          <a:cs typeface="Segoe UI" pitchFamily="34" charset="0"/>
                        </a:rPr>
                        <a:t>accounts</a:t>
                      </a:r>
                      <a:endParaRPr lang="en-US" sz="2000" dirty="0">
                        <a:latin typeface="Segoe UI" pitchFamily="34" charset="0"/>
                        <a:ea typeface="Segoe UI" pitchFamily="34" charset="0"/>
                        <a:cs typeface="Segoe UI" pitchFamily="34" charset="0"/>
                      </a:endParaRPr>
                    </a:p>
                  </a:txBody>
                  <a:tcPr marL="68580" marR="68580" marT="0" marB="0"/>
                </a:tc>
              </a:tr>
              <a:tr h="258756">
                <a:tc>
                  <a:txBody>
                    <a:body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Remove-</a:t>
                      </a:r>
                      <a:r>
                        <a:rPr lang="en-US" sz="2000" dirty="0" err="1">
                          <a:latin typeface="Segoe UI" pitchFamily="34" charset="0"/>
                          <a:ea typeface="Segoe UI" pitchFamily="34" charset="0"/>
                          <a:cs typeface="Segoe UI" pitchFamily="34" charset="0"/>
                        </a:rPr>
                        <a:t>ADUser</a:t>
                      </a:r>
                      <a:endParaRPr lang="en-US" sz="2000" dirty="0">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Deletes user </a:t>
                      </a:r>
                      <a:r>
                        <a:rPr lang="en-US" sz="2000" dirty="0" smtClean="0">
                          <a:latin typeface="Segoe UI" pitchFamily="34" charset="0"/>
                          <a:ea typeface="Segoe UI" pitchFamily="34" charset="0"/>
                          <a:cs typeface="Segoe UI" pitchFamily="34" charset="0"/>
                        </a:rPr>
                        <a:t>accounts</a:t>
                      </a:r>
                      <a:endParaRPr lang="en-US" sz="2000" dirty="0">
                        <a:latin typeface="Segoe UI" pitchFamily="34" charset="0"/>
                        <a:ea typeface="Segoe UI" pitchFamily="34" charset="0"/>
                        <a:cs typeface="Segoe UI" pitchFamily="34" charset="0"/>
                      </a:endParaRPr>
                    </a:p>
                  </a:txBody>
                  <a:tcPr marL="68580" marR="68580" marT="0" marB="0"/>
                </a:tc>
              </a:tr>
              <a:tr h="258756">
                <a:tc>
                  <a:txBody>
                    <a:body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Set-</a:t>
                      </a:r>
                      <a:r>
                        <a:rPr lang="en-US" sz="2000" dirty="0" err="1">
                          <a:latin typeface="Segoe UI" pitchFamily="34" charset="0"/>
                          <a:ea typeface="Segoe UI" pitchFamily="34" charset="0"/>
                          <a:cs typeface="Segoe UI" pitchFamily="34" charset="0"/>
                        </a:rPr>
                        <a:t>ADAccountPassword</a:t>
                      </a:r>
                      <a:endParaRPr lang="en-US" sz="2000" dirty="0">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Resets the password of a user </a:t>
                      </a:r>
                      <a:r>
                        <a:rPr lang="en-US" sz="2000" dirty="0" smtClean="0">
                          <a:latin typeface="Segoe UI" pitchFamily="34" charset="0"/>
                          <a:ea typeface="Segoe UI" pitchFamily="34" charset="0"/>
                          <a:cs typeface="Segoe UI" pitchFamily="34" charset="0"/>
                        </a:rPr>
                        <a:t>account</a:t>
                      </a:r>
                      <a:endParaRPr lang="en-US" sz="2000" dirty="0">
                        <a:latin typeface="Segoe UI" pitchFamily="34" charset="0"/>
                        <a:ea typeface="Segoe UI" pitchFamily="34" charset="0"/>
                        <a:cs typeface="Segoe UI" pitchFamily="34" charset="0"/>
                      </a:endParaRPr>
                    </a:p>
                  </a:txBody>
                  <a:tcPr marL="68580" marR="68580" marT="0" marB="0"/>
                </a:tc>
              </a:tr>
              <a:tr h="258756">
                <a:tc>
                  <a:txBody>
                    <a:body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Set-</a:t>
                      </a:r>
                      <a:r>
                        <a:rPr lang="en-US" sz="2000" dirty="0" err="1">
                          <a:latin typeface="Segoe UI" pitchFamily="34" charset="0"/>
                          <a:ea typeface="Segoe UI" pitchFamily="34" charset="0"/>
                          <a:cs typeface="Segoe UI" pitchFamily="34" charset="0"/>
                        </a:rPr>
                        <a:t>ADAccountExpiration</a:t>
                      </a:r>
                      <a:endParaRPr lang="en-US" sz="2000" dirty="0">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Modifies the expiration date of a user </a:t>
                      </a:r>
                      <a:r>
                        <a:rPr lang="en-US" sz="2000" dirty="0" smtClean="0">
                          <a:latin typeface="Segoe UI" pitchFamily="34" charset="0"/>
                          <a:ea typeface="Segoe UI" pitchFamily="34" charset="0"/>
                          <a:cs typeface="Segoe UI" pitchFamily="34" charset="0"/>
                        </a:rPr>
                        <a:t>account</a:t>
                      </a:r>
                      <a:endParaRPr lang="en-US" sz="2000" dirty="0">
                        <a:latin typeface="Segoe UI" pitchFamily="34" charset="0"/>
                        <a:ea typeface="Segoe UI" pitchFamily="34" charset="0"/>
                        <a:cs typeface="Segoe UI" pitchFamily="34" charset="0"/>
                      </a:endParaRPr>
                    </a:p>
                  </a:txBody>
                  <a:tcPr marL="68580" marR="68580" marT="0" marB="0"/>
                </a:tc>
              </a:tr>
              <a:tr h="517511">
                <a:tc>
                  <a:txBody>
                    <a:body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Unlock-</a:t>
                      </a:r>
                      <a:r>
                        <a:rPr lang="en-US" sz="2000" dirty="0" err="1">
                          <a:latin typeface="Segoe UI" pitchFamily="34" charset="0"/>
                          <a:ea typeface="Segoe UI" pitchFamily="34" charset="0"/>
                          <a:cs typeface="Segoe UI" pitchFamily="34" charset="0"/>
                        </a:rPr>
                        <a:t>ADAccount</a:t>
                      </a:r>
                      <a:endParaRPr lang="en-US" sz="2000" dirty="0">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Unlocks a user account after it has become locked after too many incorrect login </a:t>
                      </a:r>
                      <a:r>
                        <a:rPr lang="en-US" sz="2000" dirty="0" smtClean="0">
                          <a:latin typeface="Segoe UI" pitchFamily="34" charset="0"/>
                          <a:ea typeface="Segoe UI" pitchFamily="34" charset="0"/>
                          <a:cs typeface="Segoe UI" pitchFamily="34" charset="0"/>
                        </a:rPr>
                        <a:t>attempts</a:t>
                      </a:r>
                      <a:endParaRPr lang="en-US" sz="2000" dirty="0">
                        <a:latin typeface="Segoe UI" pitchFamily="34" charset="0"/>
                        <a:ea typeface="Segoe UI" pitchFamily="34" charset="0"/>
                        <a:cs typeface="Segoe UI" pitchFamily="34" charset="0"/>
                      </a:endParaRPr>
                    </a:p>
                  </a:txBody>
                  <a:tcPr marL="68580" marR="68580" marT="0" marB="0"/>
                </a:tc>
              </a:tr>
              <a:tr h="258756">
                <a:tc>
                  <a:txBody>
                    <a:body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Enable-</a:t>
                      </a:r>
                      <a:r>
                        <a:rPr lang="en-US" sz="2000" dirty="0" err="1">
                          <a:latin typeface="Segoe UI" pitchFamily="34" charset="0"/>
                          <a:ea typeface="Segoe UI" pitchFamily="34" charset="0"/>
                          <a:cs typeface="Segoe UI" pitchFamily="34" charset="0"/>
                        </a:rPr>
                        <a:t>ADAccount</a:t>
                      </a:r>
                      <a:endParaRPr lang="en-US" sz="2000" dirty="0">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Enables a user </a:t>
                      </a:r>
                      <a:r>
                        <a:rPr lang="en-US" sz="2000" dirty="0" smtClean="0">
                          <a:latin typeface="Segoe UI" pitchFamily="34" charset="0"/>
                          <a:ea typeface="Segoe UI" pitchFamily="34" charset="0"/>
                          <a:cs typeface="Segoe UI" pitchFamily="34" charset="0"/>
                        </a:rPr>
                        <a:t>account</a:t>
                      </a:r>
                      <a:endParaRPr lang="en-US" sz="2000" dirty="0">
                        <a:latin typeface="Segoe UI" pitchFamily="34" charset="0"/>
                        <a:ea typeface="Segoe UI" pitchFamily="34" charset="0"/>
                        <a:cs typeface="Segoe UI" pitchFamily="34" charset="0"/>
                      </a:endParaRPr>
                    </a:p>
                  </a:txBody>
                  <a:tcPr marL="68580" marR="68580" marT="0" marB="0"/>
                </a:tc>
              </a:tr>
              <a:tr h="258756">
                <a:tc>
                  <a:txBody>
                    <a:body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Disable-</a:t>
                      </a:r>
                      <a:r>
                        <a:rPr lang="en-US" sz="2000" dirty="0" err="1">
                          <a:latin typeface="Segoe UI" pitchFamily="34" charset="0"/>
                          <a:ea typeface="Segoe UI" pitchFamily="34" charset="0"/>
                          <a:cs typeface="Segoe UI" pitchFamily="34" charset="0"/>
                        </a:rPr>
                        <a:t>ADAccount</a:t>
                      </a:r>
                      <a:endParaRPr lang="en-US" sz="2000" dirty="0">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Disables a user </a:t>
                      </a:r>
                      <a:r>
                        <a:rPr lang="en-US" sz="2000" dirty="0" smtClean="0">
                          <a:latin typeface="Segoe UI" pitchFamily="34" charset="0"/>
                          <a:ea typeface="Segoe UI" pitchFamily="34" charset="0"/>
                          <a:cs typeface="Segoe UI" pitchFamily="34" charset="0"/>
                        </a:rPr>
                        <a:t>account</a:t>
                      </a:r>
                      <a:endParaRPr lang="en-US" sz="2000" dirty="0">
                        <a:latin typeface="Segoe UI" pitchFamily="34" charset="0"/>
                        <a:ea typeface="Segoe UI" pitchFamily="34" charset="0"/>
                        <a:cs typeface="Segoe UI" pitchFamily="34" charset="0"/>
                      </a:endParaRPr>
                    </a:p>
                  </a:txBody>
                  <a:tcPr marL="68580" marR="68580" marT="0" marB="0"/>
                </a:tc>
              </a:tr>
            </a:tbl>
          </a:graphicData>
        </a:graphic>
      </p:graphicFrame>
      <p:sp>
        <p:nvSpPr>
          <p:cNvPr id="5" name="Rectangle 4"/>
          <p:cNvSpPr/>
          <p:nvPr/>
        </p:nvSpPr>
        <p:spPr>
          <a:xfrm>
            <a:off x="469558" y="5495447"/>
            <a:ext cx="8155458" cy="707886"/>
          </a:xfrm>
          <a:prstGeom prst="rect">
            <a:avLst/>
          </a:prstGeom>
          <a:solidFill>
            <a:schemeClr val="bg1">
              <a:lumMod val="8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smtClean="0">
                <a:latin typeface="Lucida Sans Typewriter" pitchFamily="49" charset="0"/>
                <a:ea typeface="Segoe UI" pitchFamily="34" charset="0"/>
                <a:cs typeface="Segoe UI" pitchFamily="34" charset="0"/>
              </a:rPr>
              <a:t>New-</a:t>
            </a:r>
            <a:r>
              <a:rPr lang="en-US" sz="2000" dirty="0" err="1" smtClean="0">
                <a:latin typeface="Lucida Sans Typewriter" pitchFamily="49" charset="0"/>
                <a:ea typeface="Segoe UI" pitchFamily="34" charset="0"/>
                <a:cs typeface="Segoe UI" pitchFamily="34" charset="0"/>
              </a:rPr>
              <a:t>ADUser</a:t>
            </a:r>
            <a:r>
              <a:rPr lang="en-US" sz="2000" dirty="0" smtClean="0">
                <a:latin typeface="Lucida Sans Typewriter" pitchFamily="49" charset="0"/>
                <a:ea typeface="Segoe UI" pitchFamily="34" charset="0"/>
                <a:cs typeface="Segoe UI" pitchFamily="34" charset="0"/>
              </a:rPr>
              <a:t> "</a:t>
            </a:r>
            <a:r>
              <a:rPr lang="en-US" sz="2000" dirty="0" err="1" smtClean="0">
                <a:latin typeface="Lucida Sans Typewriter" pitchFamily="49" charset="0"/>
                <a:ea typeface="Segoe UI" pitchFamily="34" charset="0"/>
                <a:cs typeface="Segoe UI" pitchFamily="34" charset="0"/>
              </a:rPr>
              <a:t>Sten</a:t>
            </a:r>
            <a:r>
              <a:rPr lang="en-US" sz="2000" dirty="0" smtClean="0">
                <a:latin typeface="Lucida Sans Typewriter" pitchFamily="49" charset="0"/>
                <a:ea typeface="Segoe UI" pitchFamily="34" charset="0"/>
                <a:cs typeface="Segoe UI" pitchFamily="34" charset="0"/>
              </a:rPr>
              <a:t> </a:t>
            </a:r>
            <a:r>
              <a:rPr lang="en-US" sz="2000" dirty="0" err="1" smtClean="0">
                <a:latin typeface="Lucida Sans Typewriter" pitchFamily="49" charset="0"/>
                <a:ea typeface="Segoe UI" pitchFamily="34" charset="0"/>
                <a:cs typeface="Segoe UI" pitchFamily="34" charset="0"/>
              </a:rPr>
              <a:t>Faerch</a:t>
            </a:r>
            <a:r>
              <a:rPr lang="en-US" sz="2000" dirty="0" smtClean="0">
                <a:latin typeface="Lucida Sans Typewriter" pitchFamily="49" charset="0"/>
                <a:ea typeface="Segoe UI" pitchFamily="34" charset="0"/>
                <a:cs typeface="Segoe UI" pitchFamily="34" charset="0"/>
              </a:rPr>
              <a:t>" –</a:t>
            </a:r>
            <a:r>
              <a:rPr lang="en-US" sz="2000" dirty="0" err="1" smtClean="0">
                <a:latin typeface="Lucida Sans Typewriter" pitchFamily="49" charset="0"/>
                <a:ea typeface="Segoe UI" pitchFamily="34" charset="0"/>
                <a:cs typeface="Segoe UI" pitchFamily="34" charset="0"/>
              </a:rPr>
              <a:t>AccountPassword</a:t>
            </a:r>
            <a:r>
              <a:rPr lang="en-US" sz="2000" dirty="0" smtClean="0">
                <a:latin typeface="Lucida Sans Typewriter" pitchFamily="49" charset="0"/>
                <a:ea typeface="Segoe UI" pitchFamily="34" charset="0"/>
                <a:cs typeface="Segoe UI" pitchFamily="34" charset="0"/>
              </a:rPr>
              <a:t> (Read-Host</a:t>
            </a:r>
            <a:br>
              <a:rPr lang="en-US" sz="2000" dirty="0" smtClean="0">
                <a:latin typeface="Lucida Sans Typewriter" pitchFamily="49" charset="0"/>
                <a:ea typeface="Segoe UI" pitchFamily="34" charset="0"/>
                <a:cs typeface="Segoe UI" pitchFamily="34" charset="0"/>
              </a:rPr>
            </a:br>
            <a:r>
              <a:rPr lang="en-US" sz="2000" dirty="0" smtClean="0">
                <a:latin typeface="Lucida Sans Typewriter" pitchFamily="49" charset="0"/>
                <a:ea typeface="Segoe UI" pitchFamily="34" charset="0"/>
                <a:cs typeface="Segoe UI" pitchFamily="34" charset="0"/>
              </a:rPr>
              <a:t>–</a:t>
            </a:r>
            <a:r>
              <a:rPr lang="en-US" sz="2000" dirty="0" err="1" smtClean="0">
                <a:latin typeface="Lucida Sans Typewriter" pitchFamily="49" charset="0"/>
                <a:ea typeface="Segoe UI" pitchFamily="34" charset="0"/>
                <a:cs typeface="Segoe UI" pitchFamily="34" charset="0"/>
              </a:rPr>
              <a:t>AsSecureString</a:t>
            </a:r>
            <a:r>
              <a:rPr lang="en-US" sz="2000" dirty="0" smtClean="0">
                <a:latin typeface="Lucida Sans Typewriter" pitchFamily="49" charset="0"/>
                <a:ea typeface="Segoe UI" pitchFamily="34" charset="0"/>
                <a:cs typeface="Segoe UI" pitchFamily="34" charset="0"/>
              </a:rPr>
              <a:t> "Enter password") ‑Department IT</a:t>
            </a:r>
            <a:endParaRPr lang="en-US" sz="2000" dirty="0">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403689928"/>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64</TotalTime>
  <Words>3438</Words>
  <Application>Microsoft Office PowerPoint</Application>
  <PresentationFormat>On-screen Show (4:3)</PresentationFormat>
  <Paragraphs>545</Paragraphs>
  <Slides>26</Slides>
  <Notes>26</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Wingdings</vt:lpstr>
      <vt:lpstr>Calibri</vt:lpstr>
      <vt:lpstr>Symbol</vt:lpstr>
      <vt:lpstr>Arial</vt:lpstr>
      <vt:lpstr>Segoe Light</vt:lpstr>
      <vt:lpstr>Gulim</vt:lpstr>
      <vt:lpstr>Lucida Sans Typewriter</vt:lpstr>
      <vt:lpstr>Segoe UI Light</vt:lpstr>
      <vt:lpstr>Segoe UI</vt:lpstr>
      <vt:lpstr>Times New Roman</vt:lpstr>
      <vt:lpstr>Segoe</vt:lpstr>
      <vt:lpstr>Verdana</vt:lpstr>
      <vt:lpstr>Presentation1</vt:lpstr>
      <vt:lpstr>Module 4</vt:lpstr>
      <vt:lpstr>Module Overview</vt:lpstr>
      <vt:lpstr>Lesson 1: Using Command-line Tools for AD DS Administration</vt:lpstr>
      <vt:lpstr>Benefits of Using Command-Line Tools for AD DS Administration</vt:lpstr>
      <vt:lpstr>What Is Csvde?</vt:lpstr>
      <vt:lpstr>What Is Ldifde?</vt:lpstr>
      <vt:lpstr>What Are DS Commands?</vt:lpstr>
      <vt:lpstr>Lesson 2: Using Windows PowerShell for AD DS Administration</vt:lpstr>
      <vt:lpstr>Using Windows PowerShell Cmdlets to Manage User Accounts</vt:lpstr>
      <vt:lpstr>Using Windows PowerShell Cmdlets to Manage Groups</vt:lpstr>
      <vt:lpstr>Using Windows PowerShell Cmdlets to Manage Computer Accounts</vt:lpstr>
      <vt:lpstr>Using Windows PowerShell Cmdlets to Manage OUs</vt:lpstr>
      <vt:lpstr>Lesson 3: Performing Bulk Operations with Windows PowerShell</vt:lpstr>
      <vt:lpstr>What Are Bulk Operations?</vt:lpstr>
      <vt:lpstr>Demonstration: Using Graphical Tools to Perform Bulk Operations</vt:lpstr>
      <vt:lpstr>Querying Objects with Windows PowerShell</vt:lpstr>
      <vt:lpstr>Querying Objects with Windows PowerShell</vt:lpstr>
      <vt:lpstr>Modifying Objects with Windows PowerShell</vt:lpstr>
      <vt:lpstr>Working with CSV Files</vt:lpstr>
      <vt:lpstr>Demonstration: Performing Bulk Operations with Windows PowerShell</vt:lpstr>
      <vt:lpstr>PowerPoint Presentation</vt:lpstr>
      <vt:lpstr>Lab: Automating AD DS Administration by Using Windows PowerShell</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Colleen Walsh</dc:creator>
  <cp:lastModifiedBy>Susie Carr</cp:lastModifiedBy>
  <cp:revision>10</cp:revision>
  <dcterms:created xsi:type="dcterms:W3CDTF">2014-03-06T01:50:14Z</dcterms:created>
  <dcterms:modified xsi:type="dcterms:W3CDTF">2014-03-10T22:55:09Z</dcterms:modified>
</cp:coreProperties>
</file>