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theme/theme32.xml" ContentType="application/vnd.openxmlformats-officedocument.theme+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33.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4.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theme/theme35.xml" ContentType="application/vnd.openxmlformats-officedocument.theme+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theme/theme36.xml" ContentType="application/vnd.openxmlformats-officedocument.theme+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theme/theme37.xml" ContentType="application/vnd.openxmlformats-officedocument.theme+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theme/theme38.xml" ContentType="application/vnd.openxmlformats-officedocument.theme+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theme/theme39.xml" ContentType="application/vnd.openxmlformats-officedocument.theme+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theme/theme40.xml" ContentType="application/vnd.openxmlformats-officedocument.theme+xml"/>
  <Override PartName="/ppt/theme/theme4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Lst>
  <p:notesMasterIdLst>
    <p:notesMasterId r:id="rId77"/>
  </p:notesMasterIdLst>
  <p:sldIdLst>
    <p:sldId id="256" r:id="rId41"/>
    <p:sldId id="257" r:id="rId42"/>
    <p:sldId id="258" r:id="rId43"/>
    <p:sldId id="259" r:id="rId44"/>
    <p:sldId id="260" r:id="rId45"/>
    <p:sldId id="296" r:id="rId46"/>
    <p:sldId id="297" r:id="rId47"/>
    <p:sldId id="263" r:id="rId48"/>
    <p:sldId id="290" r:id="rId49"/>
    <p:sldId id="264" r:id="rId50"/>
    <p:sldId id="298" r:id="rId51"/>
    <p:sldId id="299" r:id="rId52"/>
    <p:sldId id="267" r:id="rId53"/>
    <p:sldId id="268" r:id="rId54"/>
    <p:sldId id="269" r:id="rId55"/>
    <p:sldId id="270" r:id="rId56"/>
    <p:sldId id="271" r:id="rId57"/>
    <p:sldId id="272" r:id="rId58"/>
    <p:sldId id="291" r:id="rId59"/>
    <p:sldId id="273" r:id="rId60"/>
    <p:sldId id="274" r:id="rId61"/>
    <p:sldId id="300" r:id="rId62"/>
    <p:sldId id="276" r:id="rId63"/>
    <p:sldId id="277" r:id="rId64"/>
    <p:sldId id="278" r:id="rId65"/>
    <p:sldId id="279" r:id="rId66"/>
    <p:sldId id="280" r:id="rId67"/>
    <p:sldId id="281" r:id="rId68"/>
    <p:sldId id="282" r:id="rId69"/>
    <p:sldId id="283" r:id="rId70"/>
    <p:sldId id="284" r:id="rId71"/>
    <p:sldId id="285" r:id="rId72"/>
    <p:sldId id="286" r:id="rId73"/>
    <p:sldId id="288" r:id="rId74"/>
    <p:sldId id="289" r:id="rId75"/>
    <p:sldId id="294" r:id="rId76"/>
  </p:sldIdLst>
  <p:sldSz cx="9144000" cy="6858000" type="screen4x3"/>
  <p:notesSz cx="6858000" cy="9144000"/>
  <p:embeddedFontLst>
    <p:embeddedFont>
      <p:font typeface="Gulim" panose="020B0600000101010101" pitchFamily="34" charset="-127"/>
      <p:regular r:id="rId78"/>
    </p:embeddedFont>
    <p:embeddedFont>
      <p:font typeface="Lucida Sans Typewriter" panose="020B0509030504030204" pitchFamily="49" charset="0"/>
      <p:regular r:id="rId79"/>
      <p:bold r:id="rId80"/>
      <p:italic r:id="rId81"/>
      <p:boldItalic r:id="rId82"/>
    </p:embeddedFont>
    <p:embeddedFont>
      <p:font typeface="Verdana" panose="020B0604030504040204" pitchFamily="34" charset="0"/>
      <p:regular r:id="rId83"/>
      <p:bold r:id="rId84"/>
      <p:italic r:id="rId85"/>
      <p:boldItalic r:id="rId86"/>
    </p:embeddedFont>
    <p:embeddedFont>
      <p:font typeface="Calibri" panose="020F0502020204030204" pitchFamily="34" charset="0"/>
      <p:regular r:id="rId87"/>
      <p:bold r:id="rId88"/>
      <p:italic r:id="rId89"/>
      <p:boldItalic r:id="rId90"/>
    </p:embeddedFont>
    <p:embeddedFont>
      <p:font typeface="Segoe UI Light" panose="020B0502040204020203" pitchFamily="34" charset="0"/>
      <p:regular r:id="rId91"/>
      <p:italic r:id="rId92"/>
    </p:embeddedFont>
    <p:embeddedFont>
      <p:font typeface="Segoe" panose="020B0502040504020203" pitchFamily="34" charset="0"/>
      <p:regular r:id="rId93"/>
      <p:bold r:id="rId94"/>
      <p:italic r:id="rId95"/>
      <p:boldItalic r:id="rId96"/>
    </p:embeddedFont>
    <p:embeddedFont>
      <p:font typeface="Segoe UI" panose="020B0502040204020203" pitchFamily="34" charset="0"/>
      <p:regular r:id="rId97"/>
      <p:bold r:id="rId98"/>
      <p:italic r:id="rId99"/>
      <p:boldItalic r:id="rId100"/>
    </p:embeddedFont>
    <p:embeddedFont>
      <p:font typeface="Segoe Light" panose="020B0302040504020203" pitchFamily="34" charset="0"/>
      <p:regular r:id="rId101"/>
      <p:italic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35" autoAdjust="0"/>
    <p:restoredTop sz="95360" autoAdjust="0"/>
  </p:normalViewPr>
  <p:slideViewPr>
    <p:cSldViewPr snapToGrid="0">
      <p:cViewPr varScale="1">
        <p:scale>
          <a:sx n="113" d="100"/>
          <a:sy n="113" d="100"/>
        </p:scale>
        <p:origin x="2256" y="96"/>
      </p:cViewPr>
      <p:guideLst/>
    </p:cSldViewPr>
  </p:slideViewPr>
  <p:notesTextViewPr>
    <p:cViewPr>
      <p:scale>
        <a:sx n="3" d="2"/>
        <a:sy n="3" d="2"/>
      </p:scale>
      <p:origin x="0" y="0"/>
    </p:cViewPr>
  </p:notesTextViewPr>
  <p:sorterViewPr>
    <p:cViewPr>
      <p:scale>
        <a:sx n="100" d="100"/>
        <a:sy n="100" d="100"/>
      </p:scale>
      <p:origin x="0" y="-9786"/>
    </p:cViewPr>
  </p:sorterViewPr>
  <p:notesViewPr>
    <p:cSldViewPr snapToGrid="0">
      <p:cViewPr varScale="1">
        <p:scale>
          <a:sx n="86" d="100"/>
          <a:sy n="86" d="100"/>
        </p:scale>
        <p:origin x="3786"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2.xml"/><Relationship Id="rId47" Type="http://schemas.openxmlformats.org/officeDocument/2006/relationships/slide" Target="slides/slide7.xml"/><Relationship Id="rId63" Type="http://schemas.openxmlformats.org/officeDocument/2006/relationships/slide" Target="slides/slide23.xml"/><Relationship Id="rId68" Type="http://schemas.openxmlformats.org/officeDocument/2006/relationships/slide" Target="slides/slide28.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3.xml"/><Relationship Id="rId58" Type="http://schemas.openxmlformats.org/officeDocument/2006/relationships/slide" Target="slides/slide18.xml"/><Relationship Id="rId74" Type="http://schemas.openxmlformats.org/officeDocument/2006/relationships/slide" Target="slides/slide34.xml"/><Relationship Id="rId79" Type="http://schemas.openxmlformats.org/officeDocument/2006/relationships/font" Target="fonts/font2.fntdata"/><Relationship Id="rId102" Type="http://schemas.openxmlformats.org/officeDocument/2006/relationships/font" Target="fonts/font25.fntdata"/><Relationship Id="rId5" Type="http://schemas.openxmlformats.org/officeDocument/2006/relationships/slideMaster" Target="slideMasters/slideMaster5.xml"/><Relationship Id="rId90" Type="http://schemas.openxmlformats.org/officeDocument/2006/relationships/font" Target="fonts/font13.fntdata"/><Relationship Id="rId95" Type="http://schemas.openxmlformats.org/officeDocument/2006/relationships/font" Target="fonts/font18.fntdata"/><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3.xml"/><Relationship Id="rId48" Type="http://schemas.openxmlformats.org/officeDocument/2006/relationships/slide" Target="slides/slide8.xml"/><Relationship Id="rId64" Type="http://schemas.openxmlformats.org/officeDocument/2006/relationships/slide" Target="slides/slide24.xml"/><Relationship Id="rId69" Type="http://schemas.openxmlformats.org/officeDocument/2006/relationships/slide" Target="slides/slide29.xml"/><Relationship Id="rId80" Type="http://schemas.openxmlformats.org/officeDocument/2006/relationships/font" Target="fonts/font3.fntdata"/><Relationship Id="rId85" Type="http://schemas.openxmlformats.org/officeDocument/2006/relationships/font" Target="fonts/font8.fntdata"/><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19.xml"/><Relationship Id="rId103"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xml"/><Relationship Id="rId54" Type="http://schemas.openxmlformats.org/officeDocument/2006/relationships/slide" Target="slides/slide14.xml"/><Relationship Id="rId62" Type="http://schemas.openxmlformats.org/officeDocument/2006/relationships/slide" Target="slides/slide22.xml"/><Relationship Id="rId70" Type="http://schemas.openxmlformats.org/officeDocument/2006/relationships/slide" Target="slides/slide30.xml"/><Relationship Id="rId75" Type="http://schemas.openxmlformats.org/officeDocument/2006/relationships/slide" Target="slides/slide35.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96"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9.xml"/><Relationship Id="rId57" Type="http://schemas.openxmlformats.org/officeDocument/2006/relationships/slide" Target="slides/slide17.xml"/><Relationship Id="rId106"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4.xml"/><Relationship Id="rId52" Type="http://schemas.openxmlformats.org/officeDocument/2006/relationships/slide" Target="slides/slide12.xml"/><Relationship Id="rId60" Type="http://schemas.openxmlformats.org/officeDocument/2006/relationships/slide" Target="slides/slide20.xml"/><Relationship Id="rId65" Type="http://schemas.openxmlformats.org/officeDocument/2006/relationships/slide" Target="slides/slide25.xml"/><Relationship Id="rId73" Type="http://schemas.openxmlformats.org/officeDocument/2006/relationships/slide" Target="slides/slide33.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font" Target="fonts/font17.fntdata"/><Relationship Id="rId99" Type="http://schemas.openxmlformats.org/officeDocument/2006/relationships/font" Target="fonts/font22.fntdata"/><Relationship Id="rId101" Type="http://schemas.openxmlformats.org/officeDocument/2006/relationships/font" Target="fonts/font24.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10.xml"/><Relationship Id="rId55" Type="http://schemas.openxmlformats.org/officeDocument/2006/relationships/slide" Target="slides/slide15.xml"/><Relationship Id="rId76" Type="http://schemas.openxmlformats.org/officeDocument/2006/relationships/slide" Target="slides/slide36.xml"/><Relationship Id="rId97" Type="http://schemas.openxmlformats.org/officeDocument/2006/relationships/font" Target="fonts/font20.fntdata"/><Relationship Id="rId10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31.xml"/><Relationship Id="rId92" Type="http://schemas.openxmlformats.org/officeDocument/2006/relationships/font" Target="fonts/font15.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 Target="slides/slide5.xml"/><Relationship Id="rId66" Type="http://schemas.openxmlformats.org/officeDocument/2006/relationships/slide" Target="slides/slide26.xml"/><Relationship Id="rId87" Type="http://schemas.openxmlformats.org/officeDocument/2006/relationships/font" Target="fonts/font10.fntdata"/><Relationship Id="rId61" Type="http://schemas.openxmlformats.org/officeDocument/2006/relationships/slide" Target="slides/slide21.xml"/><Relationship Id="rId82" Type="http://schemas.openxmlformats.org/officeDocument/2006/relationships/font" Target="fonts/font5.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16.xml"/><Relationship Id="rId77" Type="http://schemas.openxmlformats.org/officeDocument/2006/relationships/notesMaster" Target="notesMasters/notesMaster1.xml"/><Relationship Id="rId100" Type="http://schemas.openxmlformats.org/officeDocument/2006/relationships/font" Target="fonts/font23.fntdata"/><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11.xml"/><Relationship Id="rId72" Type="http://schemas.openxmlformats.org/officeDocument/2006/relationships/slide" Target="slides/slide32.xml"/><Relationship Id="rId93" Type="http://schemas.openxmlformats.org/officeDocument/2006/relationships/font" Target="fonts/font16.fntdata"/><Relationship Id="rId98" Type="http://schemas.openxmlformats.org/officeDocument/2006/relationships/font" Target="fonts/font21.fntdata"/><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6.xml"/><Relationship Id="rId67"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42C83-4B5C-4EE1-B7CC-ECBD0EC01AF7}" type="datetimeFigureOut">
              <a:rPr lang="en-CA" smtClean="0"/>
              <a:t>2014-03-04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24635-26AB-4A1B-8E76-E103976D4979}" type="slidenum">
              <a:rPr lang="en-CA" smtClean="0"/>
              <a:t>‹#›</a:t>
            </a:fld>
            <a:endParaRPr lang="en-CA" dirty="0"/>
          </a:p>
        </p:txBody>
      </p:sp>
    </p:spTree>
    <p:extLst>
      <p:ext uri="{BB962C8B-B14F-4D97-AF65-F5344CB8AC3E}">
        <p14:creationId xmlns:p14="http://schemas.microsoft.com/office/powerpoint/2010/main" val="3752985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Presentation: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75 minutes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60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minutes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Install the Dynamic Host Configuration Protocol (DHCP) server role.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Configure DHCP scopes.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Manage a DHCP database.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Secure and monitor the DHCP server role.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Required Materials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file 20410D_06.pptx.</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We recommend that you use Office PowerPoint 2007 or a newer version to display the slides for this course. If you use PowerPoint Viewer or an earlier version of Office PowerPoint, all the features of the slides might not display correctly.</a:t>
            </a: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Preparation tasks</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CA" sz="1000" dirty="0" smtClean="0">
                <a:effectLst/>
                <a:latin typeface="Arial" panose="020B0604020202020204" pitchFamily="34" charset="0"/>
                <a:cs typeface="Times New Roman" panose="02020603050405020304" pitchFamily="18" charset="0"/>
              </a:rPr>
              <a:t>To prepare for this module: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cs typeface="Times New Roman" panose="02020603050405020304" pitchFamily="18" charset="0"/>
              </a:rPr>
              <a:t>Read all of the materials for this module.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cs typeface="Times New Roman" panose="02020603050405020304" pitchFamily="18" charset="0"/>
              </a:rPr>
              <a:t>Practice performing the demonstrations and the lab exercises.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Gulim" panose="020B0600000101010101" pitchFamily="34" charset="-127"/>
                <a:cs typeface="Times New Roman" panose="02020603050405020304" pitchFamily="18" charset="0"/>
              </a:rPr>
              <a:t>Work through the Module Review and Takeaways section, and determine how you will use this section to reinforce student learning and promote knowledge transfer to on‑the‑job performance.</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09085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tabLst>
                <a:tab pos="57150"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While discussing the items on the slide, you might want to show some of the DNS tab configuration items. You can configure various DNS functionality in DHCP, from the DHCP console, by right-clicking the scope name, and then clicking Properties. In the Scope Properties, select the DNS tab. Enable DNS dynamic updates according to the settings below: </a:t>
            </a:r>
          </a:p>
          <a:p>
            <a:pPr marL="342900" marR="0" lvl="0" indent="-342900">
              <a:lnSpc>
                <a:spcPct val="115000"/>
              </a:lnSpc>
              <a:spcBef>
                <a:spcPts val="0"/>
              </a:spcBef>
              <a:spcAft>
                <a:spcPts val="995"/>
              </a:spcAft>
              <a:buFont typeface="Symbol" panose="05050102010706020507" pitchFamily="18" charset="2"/>
              <a:buChar char=""/>
              <a:tabLst>
                <a:tab pos="5715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Dynamically update DNS records only if requested by the DHCP clients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5715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Discard A and PTR records when lease is deleted</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7150" marR="0">
              <a:lnSpc>
                <a:spcPct val="107000"/>
              </a:lnSpc>
              <a:spcBef>
                <a:spcPts val="0"/>
              </a:spcBef>
              <a:spcAft>
                <a:spcPts val="800"/>
              </a:spcAft>
              <a:tabLst>
                <a:tab pos="57150"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Point out the new (in Windows Server</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2012 R2) check box named Disable dynamic updates for DNS PTR records. </a:t>
            </a:r>
          </a:p>
          <a:p>
            <a:pPr marL="57150" marR="0">
              <a:lnSpc>
                <a:spcPct val="107000"/>
              </a:lnSpc>
              <a:spcBef>
                <a:spcPts val="0"/>
              </a:spcBef>
              <a:spcAft>
                <a:spcPts val="800"/>
              </a:spcAft>
              <a:tabLst>
                <a:tab pos="57150"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Also, note the Name Protection area. Click the Configure button and point out the text listed there. </a:t>
            </a:r>
          </a:p>
          <a:p>
            <a:pPr marL="57150" marR="0">
              <a:lnSpc>
                <a:spcPct val="107000"/>
              </a:lnSpc>
              <a:spcBef>
                <a:spcPts val="0"/>
              </a:spcBef>
              <a:spcAft>
                <a:spcPts val="800"/>
              </a:spcAft>
              <a:tabLst>
                <a:tab pos="57150" algn="l"/>
              </a:tabLs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Show the various bulleted items under the Enforcing Name Protection window and what will result if they are selected.</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9573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sz="quarter" idx="10"/>
          </p:nvPr>
        </p:nvSpPr>
        <p:spPr/>
        <p:txBody>
          <a:bodyPr/>
          <a:lstStyle/>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Mention that </a:t>
            </a: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most routers and most enterprise switches (that can route) support RFC 1542.</a:t>
            </a: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animation requires two clicks to play: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one starts the broadcast on Subnet A and the unicast from the relay agent to the server.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two starts the unicast from the server to the relay agent and the broadcast on Subnet A.</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endParaRPr lang="en-CA" dirty="0"/>
          </a:p>
        </p:txBody>
      </p:sp>
      <p:sp>
        <p:nvSpPr>
          <p:cNvPr id="8" name="Slide Image Placeholder 1"/>
          <p:cNvSpPr>
            <a:spLocks noGrp="1" noRot="1" noChangeAspect="1"/>
          </p:cNvSpPr>
          <p:nvPr>
            <p:ph type="sldImg" idx="2"/>
          </p:nvPr>
        </p:nvSpPr>
        <p:spPr>
          <a:xfrm>
            <a:off x="4325938" y="73025"/>
            <a:ext cx="2466975" cy="1851025"/>
          </a:xfrm>
        </p:spPr>
      </p:sp>
      <p:sp>
        <p:nvSpPr>
          <p:cNvPr id="10" name="Slide Number Placeholder 3"/>
          <p:cNvSpPr>
            <a:spLocks noGrp="1"/>
          </p:cNvSpPr>
          <p:nvPr>
            <p:ph type="sldNum" sz="quarter" idx="5"/>
          </p:nvPr>
        </p:nvSpPr>
        <p:spPr>
          <a:xfrm>
            <a:off x="3884613" y="8685213"/>
            <a:ext cx="2971800" cy="458787"/>
          </a:xfrm>
        </p:spPr>
        <p:txBody>
          <a:bodyPr/>
          <a:lstStyle/>
          <a:p>
            <a:fld id="{3E924635-26AB-4A1B-8E76-E103976D4979}" type="slidenum">
              <a:rPr lang="en-CA" smtClean="0"/>
              <a:t>11</a:t>
            </a:fld>
            <a:endParaRPr lang="en-CA" dirty="0"/>
          </a:p>
        </p:txBody>
      </p:sp>
      <p:sp>
        <p:nvSpPr>
          <p:cNvPr id="11" name="Rectangle 10"/>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12" name="Rectangle 11"/>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17585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CEFC8F-1EBC-43E5-886D-F0A9AD3E9B6F}" type="slidenum">
              <a:rPr lang="en-US" smtClean="0">
                <a:solidFill>
                  <a:prstClr val="black"/>
                </a:solidFill>
              </a:rPr>
              <a:pPr>
                <a:defRPr/>
              </a:pPr>
              <a:t>12</a:t>
            </a:fld>
            <a:endParaRPr lang="en-US" dirty="0">
              <a:solidFill>
                <a:prstClr val="black"/>
              </a:solidFill>
            </a:endParaRPr>
          </a:p>
        </p:txBody>
      </p:sp>
      <p:sp>
        <p:nvSpPr>
          <p:cNvPr id="6" name="Notes Placeholder 2"/>
          <p:cNvSpPr>
            <a:spLocks noGrp="1"/>
          </p:cNvSpPr>
          <p:nvPr>
            <p:ph type="body" idx="1"/>
          </p:nvPr>
        </p:nvSpPr>
        <p:spPr>
          <a:xfrm>
            <a:off x="307975" y="2309813"/>
            <a:ext cx="6149975" cy="6570662"/>
          </a:xfrm>
        </p:spPr>
        <p:txBody>
          <a:bodyPr/>
          <a:lstStyle/>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This build slide requires 5 clicks to view all the slides.</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Students should understand the importance of DHCP authorization. An unauthorized DHCP server can cause problems in a network, and clients that are configured incorrectly can cause numerous issues, such as an incorrect or duplicate address, a wrong default gateway or DNS server, and a wrong DNS suffix.</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Explain that an Enterprise Administrator must authorize installations of a DHCP role in a domain, because several domains can exist in the same IP subnet.</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Although we do not recommend it, you can use a stand-alone server as a DHCP server if it is not on a subnet with any authorized DHCP servers. When a </a:t>
            </a:r>
            <a:r>
              <a:rPr lang="en-CA" sz="1000" dirty="0" smtClean="0">
                <a:latin typeface="Arial" panose="020B0604020202020204" pitchFamily="34" charset="0"/>
                <a:ea typeface="Calibri" panose="020F0502020204030204" pitchFamily="34" charset="0"/>
                <a:cs typeface="Times New Roman" panose="02020603050405020304" pitchFamily="18" charset="0"/>
              </a:rPr>
              <a:t>stand-alone </a:t>
            </a:r>
            <a:r>
              <a:rPr lang="en-CA" sz="1000" dirty="0">
                <a:latin typeface="Arial" panose="020B0604020202020204" pitchFamily="34" charset="0"/>
                <a:ea typeface="Calibri" panose="020F0502020204030204" pitchFamily="34" charset="0"/>
                <a:cs typeface="Times New Roman" panose="02020603050405020304" pitchFamily="18" charset="0"/>
              </a:rPr>
              <a:t>DHCP server detects an authorized server on the same subnet, it automatically stops leasing IP addresses to DHCP clients.</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It is important to note that other non-Microsoft network devices may run DHCP servers. These devices are not able to comply with AD DS authorizatio</a:t>
            </a:r>
            <a:r>
              <a:rPr lang="en-CA" sz="1000" dirty="0">
                <a:latin typeface="Arial" panose="020B0604020202020204" pitchFamily="34" charset="0"/>
                <a:ea typeface="Calibri" panose="020F0502020204030204" pitchFamily="34" charset="0"/>
                <a:cs typeface="Segoe UI" panose="020B0502040204020203" pitchFamily="34" charset="0"/>
              </a:rPr>
              <a:t>n, and might cause issues in a networked environment.</a:t>
            </a:r>
            <a:endParaRPr lang="en-CA" sz="1000" dirty="0">
              <a:latin typeface="Arial" panose="020B0604020202020204" pitchFamily="34" charset="0"/>
              <a:ea typeface="Calibri" panose="020F0502020204030204" pitchFamily="34" charset="0"/>
              <a:cs typeface="Times New Roman" panose="02020603050405020304" pitchFamily="18" charset="0"/>
            </a:endParaRPr>
          </a:p>
          <a:p>
            <a:endParaRPr lang="en-CA" sz="1000" dirty="0">
              <a:latin typeface="Arial"/>
              <a:ea typeface="Calibri"/>
              <a:cs typeface="Times New Roman"/>
            </a:endParaRPr>
          </a:p>
        </p:txBody>
      </p:sp>
      <p:sp>
        <p:nvSpPr>
          <p:cNvPr id="8" name="Slide Image Placeholder 1"/>
          <p:cNvSpPr>
            <a:spLocks noGrp="1" noRot="1" noChangeAspect="1"/>
          </p:cNvSpPr>
          <p:nvPr>
            <p:ph type="sldImg" idx="2"/>
          </p:nvPr>
        </p:nvSpPr>
        <p:spPr>
          <a:xfrm>
            <a:off x="4325938" y="73025"/>
            <a:ext cx="2466975" cy="1851025"/>
          </a:xfrm>
        </p:spPr>
      </p:sp>
      <p:sp>
        <p:nvSpPr>
          <p:cNvPr id="9" name="Rectangle 8"/>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10" name="Rectangle 9"/>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3714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Briefly introduce the lesson topics to students.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967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the purpose of a DHCP scope.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that administrators must create a DHCP scope before leasing IP addresses to a client.</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Instruct students that a scope may contain IP addresses that are not available for lease, and that you configure these addresses as an exclusion. A later module in this course will detail exclusions.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Scope properties contain data about the scope, such as the scope range, the lease duration, DNS update settings, Network Address Protection (NAP) configuration, and DHCP/BOOTP configuration options.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Describe IPv4 or IPv6 scope capabilities.</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Explain that you can create scopes by using the New Scope Wizard or Windows PowerShell. Later sections of this module will cover both of these.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9253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what a DHCP reservation is.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Use the illustration to reinforce that you can configure a DHCP reservation to a file and print server in a different subnet.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why and when you would use a DHCP reservation. For example, if you intend to have network devices, such as network printers, it often is desirable to provide them with a fixed address. This ensures that IP addresses in a predefined scope are not assigned inadvertently to another device, and that if a scope is depleted of addresses, the devices with reservations are guaranteed an IP address.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To configure a reservation, you must know the device’s media access control (MAC) or physical address. This is how the DHCP server knows that the device should have a reservation.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1371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the purpose of DHCP options.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the various DHCP options that you use in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Windows-based </a:t>
            </a:r>
            <a:r>
              <a:rPr lang="en-CA" sz="1000" dirty="0" smtClean="0">
                <a:effectLst/>
                <a:latin typeface="Arial" panose="020B0604020202020204" pitchFamily="34" charset="0"/>
                <a:ea typeface="Calibri" panose="020F0502020204030204" pitchFamily="34" charset="0"/>
                <a:cs typeface="Segoe UI" panose="020B0502040204020203" pitchFamily="34" charset="0"/>
              </a:rPr>
              <a:t>operating systems deployment, which utilize Preboot Execution Environment (PXE). The PXE requires a DHCP server.</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5719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4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how DHCP applies options to client computers when you configure multiple options at the server, scope, class, and reserved-client level. Ensure that students understand that DHCP applies options to client computers in a specific order: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400"/>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Server level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400"/>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Scope level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400"/>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Class level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995"/>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Reserved-client level</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It also is important that students understand these three points: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Scope options override server options.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Class options override both scope and server options.</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Reserved client options apply to devices that have a DHCP reservation.</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6695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need the 20410D‑LON‑DC1, 20410D‑LON‑SVR1, 20410D‑LON‑RTR, and 20410D‑LON‑SVR2 virtual machines to complete this demonstration. They should be running after the previous demonstration.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Configure scope and scope options in DHCP</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LON-SVR1, i</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n </a:t>
            </a:r>
            <a:r>
              <a:rPr lang="en-US" sz="1000" dirty="0" smtClean="0">
                <a:effectLst/>
                <a:latin typeface="Arial" panose="020B0604020202020204" pitchFamily="34" charset="0"/>
                <a:ea typeface="Times New Roman" panose="02020603050405020304" pitchFamily="18" charset="0"/>
                <a:cs typeface="Segoe" panose="020B0502040504020203" pitchFamily="34" charset="0"/>
              </a:rPr>
              <a:t>DHCP, in the navigation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lon‑svr1.adatum.com</a:t>
            </a:r>
            <a:r>
              <a:rPr lang="en-US" sz="1000" dirty="0" smtClean="0">
                <a:effectLst/>
                <a:latin typeface="Arial" panose="020B0604020202020204" pitchFamily="34" charset="0"/>
                <a:ea typeface="Times New Roman" panose="02020603050405020304" pitchFamily="18" charset="0"/>
                <a:cs typeface="Segoe" panose="020B0502040504020203" pitchFamily="34"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IPv4</a:t>
            </a:r>
            <a:r>
              <a:rPr lang="en-US" sz="1000" dirty="0" smtClean="0">
                <a:effectLst/>
                <a:latin typeface="Arial" panose="020B0604020202020204" pitchFamily="34" charset="0"/>
                <a:ea typeface="Times New Roman" panose="02020603050405020304" pitchFamily="18" charset="0"/>
                <a:cs typeface="Segoe" panose="020B0502040504020203" pitchFamily="34"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IPv4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dirty="0" smtClean="0">
                <a:effectLst/>
                <a:latin typeface="Arial" panose="020B0604020202020204" pitchFamily="34" charset="0"/>
                <a:ea typeface="Times New Roman" panose="02020603050405020304" pitchFamily="18" charset="0"/>
                <a:cs typeface="Segoe-Bold"/>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Scope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a:t>
            </a:r>
            <a:r>
              <a:rPr lang="en-US" sz="1000" dirty="0" smtClean="0">
                <a:effectLst/>
                <a:latin typeface="Arial" panose="020B0604020202020204" pitchFamily="34" charset="0"/>
                <a:ea typeface="Times New Roman" panose="02020603050405020304" pitchFamily="18" charset="0"/>
                <a:cs typeface="Segoe-Bold"/>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Segoe" panose="020B0502040504020203" pitchFamily="34" charset="0"/>
              </a:rPr>
              <a:t> Scope Wizard,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Bold"/>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Scope Name </a:t>
            </a:r>
            <a:r>
              <a:rPr lang="en-US" sz="1000" dirty="0" smtClean="0">
                <a:effectLst/>
                <a:latin typeface="Arial" panose="020B0604020202020204" pitchFamily="34" charset="0"/>
                <a:ea typeface="Times New Roman" panose="02020603050405020304" pitchFamily="18" charset="0"/>
                <a:cs typeface="Segoe-Bold"/>
              </a:rPr>
              <a:t>page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a:t>
            </a:r>
            <a:r>
              <a:rPr lang="en-US" sz="1000" dirty="0" smtClean="0">
                <a:effectLst/>
                <a:latin typeface="Arial" panose="020B0604020202020204" pitchFamily="34" charset="0"/>
                <a:ea typeface="Times New Roman" panose="02020603050405020304" pitchFamily="18" charset="0"/>
                <a:cs typeface="Segoe-Bold"/>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a:t>
            </a:r>
            <a:r>
              <a:rPr lang="en-US" sz="1000" dirty="0" smtClean="0">
                <a:effectLst/>
                <a:latin typeface="Arial" panose="020B0604020202020204" pitchFamily="34" charset="0"/>
                <a:ea typeface="Times New Roman" panose="02020603050405020304" pitchFamily="18" charset="0"/>
                <a:cs typeface="Segoe-Bold"/>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type</a:t>
            </a:r>
            <a:r>
              <a:rPr lang="en-US" sz="1000" dirty="0" smtClean="0">
                <a:effectLst/>
                <a:latin typeface="Arial" panose="020B0604020202020204" pitchFamily="34" charset="0"/>
                <a:ea typeface="Times New Roman" panose="02020603050405020304" pitchFamily="18" charset="0"/>
                <a:cs typeface="Segoe-Bold"/>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Branch Office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IP Address Range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page, complete the page using the following information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eaLnBrk="0" fontAlgn="base" hangingPunct="0">
              <a:lnSpc>
                <a:spcPct val="115000"/>
              </a:lnSpc>
              <a:spcBef>
                <a:spcPts val="0"/>
              </a:spcBef>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Start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IP address: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172.16.0.100</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eaLnBrk="0" fontAlgn="base" hangingPunct="0">
              <a:lnSpc>
                <a:spcPct val="115000"/>
              </a:lnSpc>
              <a:spcBef>
                <a:spcPts val="0"/>
              </a:spcBef>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End IP address: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172.16.0.200</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eaLnBrk="0" fontAlgn="base" hangingPunct="0">
              <a:lnSpc>
                <a:spcPct val="115000"/>
              </a:lnSpc>
              <a:spcBef>
                <a:spcPts val="0"/>
              </a:spcBef>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Length:</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16</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eaLnBrk="0" fontAlgn="base" hangingPunct="0">
              <a:lnSpc>
                <a:spcPct val="115000"/>
              </a:lnSpc>
              <a:spcBef>
                <a:spcPts val="0"/>
              </a:spcBef>
              <a:spcAft>
                <a:spcPts val="995"/>
              </a:spcAft>
              <a:buFont typeface="+mj-lt"/>
              <a:buAutoNum type="alphaL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Subnet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mask: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255.255.0.0</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Exclusions and Delay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page, complete the page using the following information: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tabLst>
                <a:tab pos="408305" algn="l"/>
                <a:tab pos="4572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IP address: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172.16.0.190</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tabLst>
                <a:tab pos="408305" algn="l"/>
                <a:tab pos="4572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End IP address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172.16.0.200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Lease Duration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page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Configure DHCP Options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eaLnBrk="0" fontAlgn="base" hangingPunct="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Router (Default Gateway)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page, in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IP address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172.16.0.1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Next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18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1482070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eaLnBrk="0" fontAlgn="base" hangingPunct="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Name and DNS Servers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WINS Servers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Activate Scope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Completing the New Scope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eaLnBrk="0" fontAlgn="base" hangingPunct="0">
              <a:lnSpc>
                <a:spcPct val="107000"/>
              </a:lnSpc>
              <a:spcAft>
                <a:spcPts val="72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scope and scope options in DHCP with Windows PowerShell</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Explain that you will use similar settings to those that you just applied to LON-SVR1, but you will alter the address range and default gateway for the 10.10.0.0 network, as appropriate.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LON-SVR2, from the desktop,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 on the taskbar.</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Windows PowerShell</a:t>
            </a:r>
            <a:r>
              <a:rPr lang="en-US" sz="1000" baseline="30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the following cmdlets, and then press Enter after each one: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Add-DhcpServerv4Scope –Name "Branch Office 2" –StartRange 10.10.0.100 –EndRange 10.10.0.200 –SubnetMask 255.255.0.0</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Add-Dhcpserverv4ExclusionRange –ScopeID 10.10.0.0 –StartRange 10.10.0.190 –EndRange 10.10.0.200</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Set-DhcpServerv4OptionValue –Router 10.10.0.1</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38138" lvl="0">
              <a:lnSpc>
                <a:spcPct val="115000"/>
              </a:lnSpc>
              <a:spcBef>
                <a:spcPts val="600"/>
              </a:spcBef>
              <a:spcAft>
                <a:spcPts val="995"/>
              </a:spcAft>
            </a:pPr>
            <a:r>
              <a:rPr lang="en-US"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rPr>
              <a:t>Set-DhcpServerv4Scope –ScopeID 10.10.0.0 –State Active</a:t>
            </a:r>
            <a:endParaRPr lang="en-CA" sz="1000" b="1" dirty="0">
              <a:solidFill>
                <a:prstClr val="black"/>
              </a:solidFill>
              <a:latin typeface="Lucida Sans Typewriter" panose="020B0509030504030204" pitchFamily="49"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LON-SVR2 Server Manager,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menu, 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DHCP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DHCP Manager,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lon-svr2.adatum.com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IPv4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eaLnBrk="0" fontAlgn="base" hangingPunct="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Examine the scope that you just created, pointing out the various entries that the Windows PowerShell cmdlets made. Explain that, if you were creating numerous Dynamic Host Configuration Protocol (DHCP) scopes, you could write a Windows PowerShell script by using the cmdlets listed with variables as substitutes for the various IP address that could be called when run.</a:t>
            </a:r>
            <a:endParaRPr lang="en-CA" dirty="0"/>
          </a:p>
        </p:txBody>
      </p:sp>
      <p:sp>
        <p:nvSpPr>
          <p:cNvPr id="4" name="Slide Number Placeholder 3"/>
          <p:cNvSpPr>
            <a:spLocks noGrp="1"/>
          </p:cNvSpPr>
          <p:nvPr>
            <p:ph type="sldNum" sz="quarter" idx="10"/>
          </p:nvPr>
        </p:nvSpPr>
        <p:spPr/>
        <p:txBody>
          <a:bodyPr/>
          <a:lstStyle/>
          <a:p>
            <a:fld id="{3E924635-26AB-4A1B-8E76-E103976D4979}" type="slidenum">
              <a:rPr lang="en-CA" smtClean="0"/>
              <a:t>19</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7200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eaLnBrk="0" fontAlgn="base" hangingPunct="0">
              <a:spcAft>
                <a:spcPts val="720"/>
              </a:spcAft>
            </a:pPr>
            <a:r>
              <a:rPr lang="en-CA" sz="1000" dirty="0" smtClean="0">
                <a:effectLst/>
                <a:latin typeface="Arial" panose="020B0604020202020204" pitchFamily="34" charset="0"/>
                <a:cs typeface="Segoe UI" panose="020B0502040204020203" pitchFamily="34" charset="0"/>
              </a:rPr>
              <a:t>Briefly present an overview of the module.</a:t>
            </a:r>
            <a:endParaRPr lang="en-CA" sz="1000" dirty="0" smtClean="0">
              <a:effectLst/>
              <a:latin typeface="Arial" panose="020B0604020202020204" pitchFamily="34"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Reinforce to students that it is important to understand DHCP because many companies implement it, and it is one of the basic networking components in an IT infrastructure.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4354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Briefly present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5609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Describe the DHCP database.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Emphasize that you should not remove or alter the J50.log file, the J50res#####.jrs file, the Dhcp.mdb file, or the tmp.edb file.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Describe compacting the DHCP database.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Ensure that students understand that DHCP databases do not recover space automatically when records are erased. Thus, the database is compacted periodically. If database use increases, it may be necessary to compact it manually. Starting with the Microsoft Windows NT</a:t>
            </a:r>
            <a:r>
              <a:rPr lang="en-CA"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CA" sz="1000" dirty="0" smtClean="0">
                <a:effectLst/>
                <a:latin typeface="Arial" panose="020B0604020202020204" pitchFamily="34" charset="0"/>
                <a:ea typeface="Calibri" panose="020F0502020204030204" pitchFamily="34" charset="0"/>
                <a:cs typeface="Segoe UI" panose="020B0502040204020203" pitchFamily="34" charset="0"/>
              </a:rPr>
              <a:t> Server 4.0 operating system, dynamic database compaction occurs on DHCP servers as an automatic background process during idle time or after a database update.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8890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a:xfrm>
            <a:off x="307492" y="1982790"/>
            <a:ext cx="6149837" cy="6897322"/>
          </a:xfrm>
        </p:spPr>
        <p:txBody>
          <a:bodyPr/>
          <a:lstStyle/>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This build slide requires five clicks to view all of the slides.</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Describe how you back up and restore the DHCP database.</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Automatic Backup (Synchronous Backup):</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Occurs every 60 minutes.</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Best practice: Ensure that you keep an offsite backup of the database.</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Best practice: Make sure that your automatic backup is to a different volume than the volume on which your DHCP server is running.</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Manual Backup (Asynchronous Backup):</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Requires administrative-level permissions. Can also be a member of the DHCP administrators group.</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Show students where the option for manual backup is in the console.</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What is backed up:</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All scopes</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Reservations</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Leases</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All options, including server options, scope options, reservation options, and class options</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All registry keys and other configuration settings that are set in DHCP server properties. These settings are stored in the following registry subkey:</a:t>
            </a:r>
            <a:endParaRPr lang="en-CA" sz="1000" kern="1200" dirty="0" smtClean="0">
              <a:solidFill>
                <a:schemeClr val="tx1"/>
              </a:solidFill>
              <a:effectLst/>
              <a:latin typeface="Arial" panose="020B0604020202020204" pitchFamily="34" charset="0"/>
              <a:cs typeface="Arial" panose="020B0604020202020204" pitchFamily="34" charset="0"/>
            </a:endParaRPr>
          </a:p>
          <a:p>
            <a:pPr marL="169863" lvl="1">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HKEY_LOCAL_MACHINE\SYSTEM\CurrentControlSet\Services\DHCPServer\Parameters</a:t>
            </a:r>
            <a:endParaRPr lang="en-CA" sz="1000" dirty="0">
              <a:latin typeface="Arial" panose="020B0604020202020204" pitchFamily="34" charset="0"/>
              <a:cs typeface="Arial" panose="020B0604020202020204" pitchFamily="34" charset="0"/>
            </a:endParaRPr>
          </a:p>
          <a:p>
            <a:pPr marL="169863" lvl="1">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To back up this subkey, open Registry Editor and then save the specified key to a text file.</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Backup Security:</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Best Practice: Backups that are stored on another volume should grant permissions only to the administrator and the DHCP administrator groups.</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Restore Process:</a:t>
            </a:r>
            <a:endParaRPr lang="en-CA" sz="1000" kern="1200" dirty="0" smtClean="0">
              <a:solidFill>
                <a:schemeClr val="tx1"/>
              </a:solidFill>
              <a:effectLst/>
              <a:latin typeface="Arial" panose="020B0604020202020204" pitchFamily="34" charset="0"/>
              <a:cs typeface="Arial" panose="020B0604020202020204" pitchFamily="34" charset="0"/>
            </a:endParaRPr>
          </a:p>
          <a:p>
            <a:pPr marL="171450" lvl="0" indent="-171450">
              <a:spcAft>
                <a:spcPts val="800"/>
              </a:spcAft>
              <a:buFont typeface="Arial" panose="020B0604020202020204" pitchFamily="34" charset="0"/>
              <a:buChar char="•"/>
            </a:pPr>
            <a:r>
              <a:rPr lang="en-US" sz="1000" kern="1200" dirty="0" smtClean="0">
                <a:solidFill>
                  <a:schemeClr val="tx1"/>
                </a:solidFill>
                <a:effectLst/>
                <a:latin typeface="Arial" panose="020B0604020202020204" pitchFamily="34" charset="0"/>
                <a:cs typeface="Arial" panose="020B0604020202020204" pitchFamily="34" charset="0"/>
              </a:rPr>
              <a:t>Requires administrative-level permissions. Can also be a member of the DHCP administrator group.</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800"/>
              </a:spcAft>
            </a:pPr>
            <a:r>
              <a:rPr lang="en-US" sz="1000" b="1" kern="1200" dirty="0" smtClean="0">
                <a:solidFill>
                  <a:schemeClr val="tx1"/>
                </a:solidFill>
                <a:effectLst/>
                <a:latin typeface="Arial" panose="020B0604020202020204" pitchFamily="34" charset="0"/>
                <a:cs typeface="Arial" panose="020B0604020202020204" pitchFamily="34" charset="0"/>
              </a:rPr>
              <a:t>Note:</a:t>
            </a:r>
            <a:r>
              <a:rPr lang="en-US" sz="1000" kern="1200" dirty="0" smtClean="0">
                <a:solidFill>
                  <a:schemeClr val="tx1"/>
                </a:solidFill>
                <a:effectLst/>
                <a:latin typeface="Arial" panose="020B0604020202020204" pitchFamily="34" charset="0"/>
                <a:cs typeface="Arial" panose="020B0604020202020204" pitchFamily="34" charset="0"/>
              </a:rPr>
              <a:t> mention that performing a system state backup of a server that is hosting the DHCP server role results in a backup of the DHCP database and the DHCP server’s configuration.</a:t>
            </a:r>
            <a:endParaRPr lang="en-US" sz="1000" dirty="0" smtClean="0">
              <a:solidFill>
                <a:srgbClr val="7030A0"/>
              </a:solidFill>
              <a:latin typeface="Arial" panose="020B0604020202020204" pitchFamily="34" charset="0"/>
              <a:cs typeface="Arial" panose="020B0604020202020204" pitchFamily="34" charset="0"/>
            </a:endParaRPr>
          </a:p>
          <a:p>
            <a:pPr eaLnBrk="1" hangingPunct="1">
              <a:spcAft>
                <a:spcPts val="800"/>
              </a:spcAft>
            </a:pPr>
            <a:endParaRPr lang="en-US" sz="1000" dirty="0">
              <a:solidFill>
                <a:srgbClr val="7030A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solidFill>
                  <a:prstClr val="black"/>
                </a:solidFill>
              </a:rPr>
              <a:pPr>
                <a:defRPr/>
              </a:pPr>
              <a:t>22</a:t>
            </a:fld>
            <a:endParaRPr lang="en-US" dirty="0">
              <a:solidFill>
                <a:prstClr val="black"/>
              </a:solidFill>
            </a:endParaRPr>
          </a:p>
        </p:txBody>
      </p:sp>
      <p:sp>
        <p:nvSpPr>
          <p:cNvPr id="8" name="Rectangle 7"/>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9" name="Rectangle 8"/>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1143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how you reconcile a DHCP database.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2769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can move a DHCP database from one server to another by using the normal backup and restore procedure.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Steps for moving a DHCP database: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995"/>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Back up the DHCP database on the old server.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995"/>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Stop the old DHCP server service.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995"/>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Copy the DHCP database to the new server and, if necessary, install the DHCP server role.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995"/>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Restore the database.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lnSpc>
                <a:spcPct val="115000"/>
              </a:lnSpc>
              <a:spcAft>
                <a:spcPts val="995"/>
              </a:spcAft>
              <a:buFont typeface="+mj-lt"/>
              <a:buAutoNum type="arabicPeriod"/>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Start the DHCP Server service.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387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Briefly present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8721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the guidelines for preventing an unauthorized computer from obtaining a lease.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Emphasize that the only way to prevent unauthorized access completely by using only DHCP is to disallow network access. However, this is not feasible. Therefore, the next best actions are to limit the possibility of an unauthorized user plugging into an empty network jack by implementing security on a wireless network.</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Use NAP to validate a client computer’s health. NAP can determine if the computer is running an up‑to‑date antivirus program and has the latest Windows operating system updates. If the computer is not compliant with the NAP policy, it can be denied network access or relegated to a remediation network where it can obtain the necessary updates to become compliant.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also can use NAP to restrict access to a network based on whether the user is authorized for network access.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Some organizations lock down the network ports based on MAC address. Each MAC address is restricted to a specific port. If a different MAC address attempts to communicate on that port, the port will shut down.</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26</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5312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Mention to students that users must disable DHCP services from other devices, such as routers or non‑Microsoft tools.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If users complain of network access problems, check the IP settings that the DHCP server is providing by using the </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ipconfig /all</a:t>
            </a:r>
            <a:r>
              <a:rPr lang="en-CA" sz="1000" dirty="0" smtClean="0">
                <a:effectLst/>
                <a:latin typeface="Arial" panose="020B0604020202020204" pitchFamily="34" charset="0"/>
                <a:ea typeface="Calibri" panose="020F0502020204030204" pitchFamily="34" charset="0"/>
                <a:cs typeface="Segoe UI" panose="020B0502040204020203" pitchFamily="34" charset="0"/>
              </a:rPr>
              <a:t> command.</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If the DHCP server result is not correct, investigating the IP address in question should identify the problem.</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The only way to restrict unauthorized DHCP servers is to find their source IP, and then to remove them from the network.</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27</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79289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22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that DHCP statistics provide a general view of DHCP activity and usage.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Point out that you can configure the statistics’ refresh rate in the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General</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Segoe UI" panose="020B0502040204020203" pitchFamily="34" charset="0"/>
              </a:rPr>
              <a:t>tab of the server’s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Properties</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Segoe UI" panose="020B0502040204020203" pitchFamily="34" charset="0"/>
              </a:rPr>
              <a:t>dialog box.</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Show students the statistics panel in the DHCP Server.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For the DHCP server statistics section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an overview of DHCP server usage. Point out to students that they can use this data to understand the DHCP server’s state quickly.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For the DHCP scope statistics section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Provide basic data about the leases in the DHCP scope.</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29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356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Briefly present the lesson content.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8918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Describe the purpose of the DHCP audit log.</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that the DHCP audit log file is stored in </a:t>
            </a:r>
            <a:r>
              <a:rPr lang="en-CA" sz="1000" i="1" dirty="0" smtClean="0">
                <a:effectLst/>
                <a:latin typeface="Arial" panose="020B0604020202020204" pitchFamily="34" charset="0"/>
                <a:ea typeface="Calibri" panose="020F0502020204030204" pitchFamily="34" charset="0"/>
                <a:cs typeface="Times New Roman" panose="02020603050405020304" pitchFamily="18" charset="0"/>
              </a:rPr>
              <a:t>systemroot</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\system32\dhcp</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and that the name of the audit log file is based on the day of the week it was created. For example, if the day of the week is Monday, then the file name is</a:t>
            </a: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DhcpSrvLog‑Mon.log</a:t>
            </a:r>
            <a:r>
              <a:rPr lang="en-CA"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30</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29337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4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Discuss common issues that can occur when you do not configure DHCP properly.</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For each of the issues, ask students: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400"/>
              </a:spcAft>
              <a:buFont typeface="Arial" panose="020B0604020202020204" pitchFamily="34" charset="0"/>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What tests, tools, and procedures would they use to troubleshoot the issue?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400"/>
              </a:spcAft>
              <a:buFont typeface="Arial" panose="020B0604020202020204" pitchFamily="34" charset="0"/>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What is the cause of the issue?</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400"/>
              </a:spcAft>
              <a:buFont typeface="Arial" panose="020B0604020202020204" pitchFamily="34" charset="0"/>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What would they consider as a solution?</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4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Each student should write in the empty space of the table in the Student Handbook what the possible cause of the issue might be, and their proposed solution.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400"/>
              </a:spcAft>
            </a:pPr>
            <a:endParaRPr lang="en-CA" sz="1000" dirty="0" smtClean="0">
              <a:effectLst/>
              <a:latin typeface="Arial" panose="020B0604020202020204" pitchFamily="34" charset="0"/>
              <a:ea typeface="Calibri" panose="020F0502020204030204" pitchFamily="34" charset="0"/>
              <a:cs typeface="Segoe UI" panose="020B0502040204020203" pitchFamily="34" charset="0"/>
            </a:endParaRPr>
          </a:p>
          <a:p>
            <a:pPr>
              <a:lnSpc>
                <a:spcPct val="107000"/>
              </a:lnSpc>
              <a:spcAft>
                <a:spcPts val="4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Some suggested answers to aid the discussion: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400"/>
              </a:spcAft>
              <a:buFont typeface="Arial" panose="020B0604020202020204" pitchFamily="34" charset="0"/>
              <a:buChar char="•"/>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Address conflicts: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628650" lvl="1" indent="-171450">
              <a:lnSpc>
                <a:spcPct val="115000"/>
              </a:lnSpc>
              <a:spcAft>
                <a:spcPts val="400"/>
              </a:spcAft>
              <a:buFont typeface="Arial" panose="020B0604020202020204" pitchFamily="34" charset="0"/>
              <a:buChar char="•"/>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Check for manually configured computers with a conflicting address.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628650" lvl="1" indent="-171450">
              <a:lnSpc>
                <a:spcPct val="115000"/>
              </a:lnSpc>
              <a:spcAft>
                <a:spcPts val="400"/>
              </a:spcAft>
              <a:buFont typeface="Arial" panose="020B0604020202020204" pitchFamily="34" charset="0"/>
              <a:buChar char="•"/>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Verify that scopes do not contain overlapping addresses.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628650" lvl="1" indent="-171450">
              <a:lnSpc>
                <a:spcPct val="115000"/>
              </a:lnSpc>
              <a:spcAft>
                <a:spcPts val="400"/>
              </a:spcAft>
              <a:buFont typeface="Arial" panose="020B0604020202020204" pitchFamily="34" charset="0"/>
              <a:buChar char="•"/>
              <a:tabLst>
                <a:tab pos="9144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Inform students that you can configure a DHCP server to ping an IP address before it leases it, which helps prevent conflicts.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171450" marR="0" lvl="0" indent="-171450">
              <a:lnSpc>
                <a:spcPct val="115000"/>
              </a:lnSpc>
              <a:spcBef>
                <a:spcPts val="0"/>
              </a:spcBef>
              <a:spcAft>
                <a:spcPts val="400"/>
              </a:spcAft>
              <a:buFont typeface="Arial" panose="020B0604020202020204" pitchFamily="34" charset="0"/>
              <a:buChar char="•"/>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Failure to obtain a DHCP address: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Verify that the DHCP server is online. </a:t>
            </a:r>
          </a:p>
          <a:p>
            <a:pPr marL="628650" marR="0" lvl="1" indent="-171450">
              <a:lnSpc>
                <a:spcPct val="115000"/>
              </a:lnSpc>
              <a:spcBef>
                <a:spcPts val="0"/>
              </a:spcBef>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Verify connectivity to the subnet containing the DHCP server. </a:t>
            </a:r>
          </a:p>
          <a:p>
            <a:pPr marL="628650" marR="0" lvl="1" indent="-171450">
              <a:lnSpc>
                <a:spcPct val="115000"/>
              </a:lnSpc>
              <a:spcBef>
                <a:spcPts val="0"/>
              </a:spcBef>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Verify that there are sufficient addresses in the address pool.</a:t>
            </a:r>
          </a:p>
          <a:p>
            <a:pPr marL="171450" marR="0" lvl="0" indent="-171450">
              <a:lnSpc>
                <a:spcPct val="115000"/>
              </a:lnSpc>
              <a:spcBef>
                <a:spcPts val="0"/>
              </a:spcBef>
              <a:spcAft>
                <a:spcPts val="400"/>
              </a:spcAft>
              <a:buFont typeface="Arial" panose="020B0604020202020204" pitchFamily="34" charset="0"/>
              <a:buChar char="•"/>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Address obtained from incorrect scope: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Check other clients in the subnet for their configuration.</a:t>
            </a:r>
          </a:p>
          <a:p>
            <a:pPr marL="171450" marR="0" lvl="0" indent="-171450">
              <a:lnSpc>
                <a:spcPct val="115000"/>
              </a:lnSpc>
              <a:spcBef>
                <a:spcPts val="0"/>
              </a:spcBef>
              <a:spcAft>
                <a:spcPts val="400"/>
              </a:spcAft>
              <a:buFont typeface="Arial" panose="020B0604020202020204" pitchFamily="34" charset="0"/>
              <a:buChar char="•"/>
              <a:tabLst>
                <a:tab pos="457200" algn="l"/>
              </a:tabLst>
            </a:pPr>
            <a:r>
              <a:rPr lang="en-CA" sz="1000" dirty="0" smtClean="0">
                <a:effectLst/>
                <a:latin typeface="Arial" panose="020B0604020202020204" pitchFamily="34" charset="0"/>
                <a:ea typeface="Calibri" panose="020F0502020204030204" pitchFamily="34" charset="0"/>
                <a:cs typeface="Segoe UI" panose="020B0502040204020203" pitchFamily="34" charset="0"/>
              </a:rPr>
              <a:t>DHCP database suffers data corruption or loss: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Restore or recreate the DHCP database.</a:t>
            </a:r>
          </a:p>
          <a:p>
            <a:pPr marL="171450" lvl="0" indent="-171450">
              <a:lnSpc>
                <a:spcPct val="115000"/>
              </a:lnSpc>
              <a:spcAft>
                <a:spcPts val="400"/>
              </a:spcAft>
              <a:buFont typeface="Arial" panose="020B0604020202020204" pitchFamily="34" charset="0"/>
              <a:buChar char="•"/>
              <a:tabLst>
                <a:tab pos="457200" algn="l"/>
              </a:tabLs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DHCP server exhausts its IP address pool: </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628650" lvl="1" indent="-171450">
              <a:lnSpc>
                <a:spcPct val="115000"/>
              </a:lnSpc>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Reduce the lease duration. </a:t>
            </a:r>
          </a:p>
          <a:p>
            <a:pPr marL="628650" lvl="1" indent="-171450">
              <a:lnSpc>
                <a:spcPct val="115000"/>
              </a:lnSpc>
              <a:spcAft>
                <a:spcPts val="400"/>
              </a:spcAft>
              <a:buFont typeface="Arial" panose="020B0604020202020204" pitchFamily="34" charset="0"/>
              <a:buChar char="•"/>
              <a:tabLst>
                <a:tab pos="914400" algn="l"/>
              </a:tabLst>
            </a:pPr>
            <a:r>
              <a:rPr lang="en-CA" sz="1000" dirty="0">
                <a:latin typeface="Arial" panose="020B0604020202020204" pitchFamily="34" charset="0"/>
                <a:ea typeface="Calibri" panose="020F0502020204030204" pitchFamily="34" charset="0"/>
                <a:cs typeface="Segoe UI" panose="020B0502040204020203" pitchFamily="34" charset="0"/>
              </a:rPr>
              <a:t>Consider redesigning the IP address pools.</a:t>
            </a:r>
          </a:p>
        </p:txBody>
      </p:sp>
      <p:sp>
        <p:nvSpPr>
          <p:cNvPr id="4" name="Slide Number Placeholder 3"/>
          <p:cNvSpPr>
            <a:spLocks noGrp="1"/>
          </p:cNvSpPr>
          <p:nvPr>
            <p:ph type="sldNum" sz="quarter" idx="10"/>
          </p:nvPr>
        </p:nvSpPr>
        <p:spPr/>
        <p:txBody>
          <a:bodyPr/>
          <a:lstStyle/>
          <a:p>
            <a:fld id="{3E924635-26AB-4A1B-8E76-E103976D4979}" type="slidenum">
              <a:rPr lang="en-CA" smtClean="0"/>
              <a:t>31</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6123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Before the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Exercise 1: Implementing DHCP</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As part of configuring the infrastructure for the new branch office, you need to configure a DHCP server that will provide IP addresses and configuration to client computers. Servers are configured with static IP addresses and usually do not use DHCP for obtaining IP addresses.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One of the client computers in the branch office needs to access an accounting app in the head office. The network team uses firewalls based on IP addresses to restrict access to this app. The network team has requested that you assign a static IP address to this client computer. Rather than configuring a static IP address on the client computer manually, you decide to create a reservation in DHCP for the client computer.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Exercise 2: Implementing a DHCP Relay Agent (Optional Exercise)</a:t>
            </a: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To avoid configuring an addition DHCP server on the subnet, your manager has asked you to configure a DHCP relay agent for another subnet in your branch office. </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32</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19915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3E924635-26AB-4A1B-8E76-E103976D4979}" type="slidenum">
              <a:rPr lang="en-CA" smtClean="0"/>
              <a:t>33</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51360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Lab Review Questions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purpose does the DHCP scope have?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DHCP scope defines what information is leased to DHCP clients through the DHCP process, such as the IP address, the subnet mask, the DNS server IP address, and the Default Gateway IP address.</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How should you configure a computer to receive an IP address from the DHCP server?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should not have to do anything. The computer should be configured to obtain its IP address automatically.</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Why do you need MAC address for a DHCP server reservation?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The MAC address uniquely identifies a computer or any other network device, such as network printer. The DHCP reservation process needs to identify the computer or the network device through the MAC address, so it can lease an IP address to the computer or network device.</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information do you need to configure on a DHCP relay agent?</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For a DHCP relay agent to provide IP addresses for subnets that have no DHCP server installed, you need to install DHCP relay agent protocol on a server that will act as a DHCP relay agent. In addition, you must configure the DHCP relay agent to contact the IP address of the DHCP server in another subnet, for purposes of leasing IP addresses to DHCP clients.</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34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72366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Module Review Questions</a:t>
            </a:r>
          </a:p>
          <a:p>
            <a:pPr>
              <a:lnSpc>
                <a:spcPct val="107000"/>
              </a:lnSpc>
              <a:spcAft>
                <a:spcPts val="800"/>
              </a:spcAft>
            </a:pPr>
            <a:r>
              <a:rPr lang="en-CA" sz="1000" dirty="0">
                <a:solidFill>
                  <a:srgbClr val="000000"/>
                </a:solidFill>
                <a:latin typeface="Arial" panose="020B0604020202020204" pitchFamily="34" charset="0"/>
                <a:ea typeface="Calibri" panose="020F0502020204030204" pitchFamily="34" charset="0"/>
                <a:cs typeface="Segoe UI" panose="020B0502040204020203" pitchFamily="34" charset="0"/>
              </a:rPr>
              <a:t>Point the students to the appropriate section in the course so that they are able to answer the questions that this section presents.</a:t>
            </a:r>
            <a:endParaRPr lang="en-CA" sz="1000" dirty="0"/>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 have two subnets in your organization. You want to use DHCP to allocate addresses to client computers in both subnets, but you do not want to deploy two DHCP servers. What factors must you consider?</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Either </a:t>
            </a:r>
            <a:r>
              <a:rPr lang="en-CA" sz="1000" dirty="0" smtClean="0">
                <a:effectLst/>
                <a:latin typeface="Arial" panose="020B0604020202020204" pitchFamily="34" charset="0"/>
                <a:cs typeface="Times New Roman" panose="02020603050405020304" pitchFamily="18" charset="0"/>
              </a:rPr>
              <a:t>the router that interconnects the two subnets must support DHCP relaying, or you must place a DHCP relay agent on the subnet that does not host the DHCP server. Additionally, you should consider the impact on service availability in case the single DHCP server fails.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Your organization has grown, and your IPv4 scope is almost out of addresses. What should you do?</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Consider redesigning your IPv4 scope.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What information do you require to configure a DHCP reservation?</a:t>
            </a: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You require t</a:t>
            </a:r>
            <a:r>
              <a:rPr lang="en-CA" sz="1000" dirty="0" smtClean="0">
                <a:effectLst/>
                <a:latin typeface="Arial" panose="020B0604020202020204" pitchFamily="34" charset="0"/>
                <a:cs typeface="Segoe UI" panose="020B0502040204020203" pitchFamily="34" charset="0"/>
              </a:rPr>
              <a:t>he MAC address of the client that will lease the reservation.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Can you configure option 003 – Router as a Server-level DHCP scope option?</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cs typeface="Segoe UI" panose="020B0502040204020203" pitchFamily="34" charset="0"/>
              </a:rPr>
              <a:t>Yes, but you should configure the option in each subnet. In a multi-subnet environment, all clients from the same subnet should obtain the same gateway setting.</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35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2137016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CA"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Best Practices</a:t>
            </a:r>
          </a:p>
          <a:p>
            <a:pPr>
              <a:lnSpc>
                <a:spcPct val="107000"/>
              </a:lnSpc>
              <a:spcAft>
                <a:spcPts val="800"/>
              </a:spcAft>
            </a:pP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Discuss best practices and </a:t>
            </a:r>
            <a:r>
              <a:rPr lang="en-CA"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real-world </a:t>
            </a:r>
            <a:r>
              <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scenarios with students, and ask for their experience with the topics </a:t>
            </a:r>
            <a:r>
              <a:rPr lang="en-CA" sz="1000" dirty="0" smtClean="0">
                <a:solidFill>
                  <a:srgbClr val="000000"/>
                </a:solidFill>
                <a:latin typeface="Arial" panose="020B0604020202020204" pitchFamily="34" charset="0"/>
                <a:ea typeface="Times New Roman" panose="02020603050405020304" pitchFamily="18" charset="0"/>
                <a:cs typeface="Segoe UI" panose="020B0502040204020203" pitchFamily="34" charset="0"/>
              </a:rPr>
              <a:t>shown.</a:t>
            </a:r>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marL="234950" lvl="0" indent="-234950">
              <a:lnSpc>
                <a:spcPct val="107000"/>
              </a:lnSpc>
              <a:spcAft>
                <a:spcPts val="800"/>
              </a:spcAft>
            </a:pPr>
            <a:r>
              <a:rPr lang="en-CA"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CA"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following are some best practices that </a:t>
            </a:r>
            <a:r>
              <a:rPr lang="en-CA"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students can </a:t>
            </a:r>
            <a:r>
              <a:rPr lang="en-CA"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follow:</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34950" lvl="0" indent="-23495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Design your IP addressing scheme carefully so that it accommodates the requirements of both your current and future IT infrastructure.</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34950" lvl="0" indent="-23495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Determine which devices need DHCP reservations, such as network printers, network scanners, or IP-based cameras.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34950" indent="-23495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Secure your network from unauthorized DHCP servers.</a:t>
            </a:r>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marL="234950" indent="-23495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Configure the DHCP database on highly available disk drive configurations, such as a redundant array of independent disks (RAID)‑5 or RAID‑1, to provide DHCP service availability in case of a disk failure.</a:t>
            </a:r>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marL="234950" indent="-23495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Back up the DHCP database regularly. Test the restore procedure in an isolated, non‑production environment.</a:t>
            </a:r>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marL="234950" indent="-23495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Monitor the system utilization of DHCP servers. Upgrade the DHCP server hardware if necessary to provide better service performance.</a:t>
            </a:r>
            <a:endParaRPr lang="en-CA" sz="1000" dirty="0">
              <a:solidFill>
                <a:srgbClr val="000000"/>
              </a:solidFill>
              <a:latin typeface="Arial" panose="020B0604020202020204" pitchFamily="34" charset="0"/>
              <a:ea typeface="Times New Roman" panose="02020603050405020304" pitchFamily="18" charset="0"/>
              <a:cs typeface="Segoe UI" panose="020B0502040204020203" pitchFamily="34" charset="0"/>
            </a:endParaRPr>
          </a:p>
          <a:p>
            <a:pPr marL="234950" lvl="0" indent="-234950">
              <a:lnSpc>
                <a:spcPct val="107000"/>
              </a:lnSpc>
              <a:spcAft>
                <a:spcPts val="800"/>
              </a:spcAft>
              <a:buAutoNum type="arabicPeriod" startAt="2"/>
            </a:pPr>
            <a:endParaRPr lang="en-US" sz="1000" dirty="0">
              <a:solidFill>
                <a:srgbClr val="000000"/>
              </a:solidFill>
              <a:latin typeface="Arial" panose="020B0604020202020204" pitchFamily="34" charset="0"/>
              <a:cs typeface="Segoe UI" panose="020B0502040204020203" pitchFamily="34" charset="0"/>
            </a:endParaRPr>
          </a:p>
          <a:p>
            <a:pPr lvl="0">
              <a:lnSpc>
                <a:spcPct val="115000"/>
              </a:lnSpc>
              <a:spcAft>
                <a:spcPts val="995"/>
              </a:spcAft>
            </a:pPr>
            <a:r>
              <a:rPr lang="en-US" sz="1000" b="1" dirty="0" smtClean="0">
                <a:solidFill>
                  <a:srgbClr val="000000"/>
                </a:solidFill>
                <a:latin typeface="Arial" panose="020B0604020202020204" pitchFamily="34" charset="0"/>
                <a:cs typeface="Segoe UI" panose="020B0502040204020203" pitchFamily="34" charset="0"/>
              </a:rPr>
              <a:t>Tools</a:t>
            </a:r>
            <a:endParaRPr lang="en-CA" b="1" dirty="0"/>
          </a:p>
        </p:txBody>
      </p:sp>
      <p:sp>
        <p:nvSpPr>
          <p:cNvPr id="4" name="Slide Number Placeholder 3"/>
          <p:cNvSpPr>
            <a:spLocks noGrp="1"/>
          </p:cNvSpPr>
          <p:nvPr>
            <p:ph type="sldNum" sz="quarter" idx="10"/>
          </p:nvPr>
        </p:nvSpPr>
        <p:spPr/>
        <p:txBody>
          <a:bodyPr/>
          <a:lstStyle/>
          <a:p>
            <a:fld id="{3E924635-26AB-4A1B-8E76-E103976D4979}" type="slidenum">
              <a:rPr lang="en-CA" smtClean="0"/>
              <a:t>36</a:t>
            </a:fld>
            <a:endParaRPr lang="en-CA"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85687734"/>
              </p:ext>
            </p:extLst>
          </p:nvPr>
        </p:nvGraphicFramePr>
        <p:xfrm>
          <a:off x="400801" y="6409866"/>
          <a:ext cx="5558155" cy="2124534"/>
        </p:xfrm>
        <a:graphic>
          <a:graphicData uri="http://schemas.openxmlformats.org/drawingml/2006/table">
            <a:tbl>
              <a:tblPr firstRow="1" firstCol="1" lastRow="1" lastCol="1" bandRow="1" bandCol="1">
                <a:tableStyleId>{5940675A-B579-460E-94D1-54222C63F5DA}</a:tableStyleId>
              </a:tblPr>
              <a:tblGrid>
                <a:gridCol w="1104900"/>
                <a:gridCol w="3028950"/>
                <a:gridCol w="1424305"/>
              </a:tblGrid>
              <a:tr h="252395">
                <a:tc>
                  <a:txBody>
                    <a:bodyPr/>
                    <a:lstStyle/>
                    <a:p>
                      <a:pPr marL="0" marR="0">
                        <a:lnSpc>
                          <a:spcPct val="115000"/>
                        </a:lnSpc>
                        <a:spcBef>
                          <a:spcPts val="0"/>
                        </a:spcBef>
                        <a:spcAft>
                          <a:spcPts val="1000"/>
                        </a:spcAft>
                      </a:pPr>
                      <a:r>
                        <a:rPr lang="en-US" sz="1000" b="1" dirty="0">
                          <a:effectLst/>
                          <a:latin typeface="Arial" panose="020B0604020202020204" pitchFamily="34" charset="0"/>
                          <a:cs typeface="Arial" panose="020B0604020202020204" pitchFamily="34" charset="0"/>
                        </a:rPr>
                        <a:t>Tool</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nchor="b"/>
                </a:tc>
                <a:tc>
                  <a:txBody>
                    <a:bodyPr/>
                    <a:lstStyle/>
                    <a:p>
                      <a:pPr marL="0" marR="0">
                        <a:lnSpc>
                          <a:spcPct val="115000"/>
                        </a:lnSpc>
                        <a:spcBef>
                          <a:spcPts val="0"/>
                        </a:spcBef>
                        <a:spcAft>
                          <a:spcPts val="1000"/>
                        </a:spcAft>
                      </a:pPr>
                      <a:r>
                        <a:rPr lang="en-US" sz="1000" b="1" dirty="0">
                          <a:effectLst/>
                          <a:latin typeface="Arial" panose="020B0604020202020204" pitchFamily="34" charset="0"/>
                          <a:cs typeface="Arial" panose="020B0604020202020204" pitchFamily="34" charset="0"/>
                        </a:rPr>
                        <a:t>Use for</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nchor="b"/>
                </a:tc>
                <a:tc>
                  <a:txBody>
                    <a:bodyPr/>
                    <a:lstStyle/>
                    <a:p>
                      <a:pPr marL="0" marR="0">
                        <a:lnSpc>
                          <a:spcPct val="115000"/>
                        </a:lnSpc>
                        <a:spcBef>
                          <a:spcPts val="0"/>
                        </a:spcBef>
                        <a:spcAft>
                          <a:spcPts val="1000"/>
                        </a:spcAft>
                      </a:pPr>
                      <a:r>
                        <a:rPr lang="en-US" sz="1000" b="1" dirty="0">
                          <a:effectLst/>
                          <a:latin typeface="Arial" panose="020B0604020202020204" pitchFamily="34" charset="0"/>
                          <a:cs typeface="Arial" panose="020B0604020202020204" pitchFamily="34" charset="0"/>
                        </a:rPr>
                        <a:t>Where to find it</a:t>
                      </a:r>
                      <a:endParaRPr lang="en-CA" sz="1000" b="1"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nchor="b"/>
                </a:tc>
              </a:tr>
              <a:tr h="252395">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DHCP</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Graphical User Interface for managing DHCP Server</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Server Manager</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r>
              <a:tr h="455783">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Windows PowerShell</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Command-line interface for managing DHCP Server</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Windows taskbar on the desktop</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r>
              <a:tr h="252395">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Ipconfig.exe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Managing and troubleshooting client IP settings</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Command line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r>
              <a:tr h="455783">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Netsh.exe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Configuring both client and server‑side IP settings, including those for DHCP server role </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Command line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r>
              <a:tr h="455783">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Regedit.exe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Editing and fine‑tuning settings, including those for the DHCP server role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c>
                  <a:txBody>
                    <a:bodyPr/>
                    <a:lstStyle/>
                    <a:p>
                      <a:pPr marL="0" marR="0">
                        <a:lnSpc>
                          <a:spcPct val="115000"/>
                        </a:lnSpc>
                        <a:spcBef>
                          <a:spcPts val="0"/>
                        </a:spcBef>
                        <a:spcAft>
                          <a:spcPts val="1000"/>
                        </a:spcAft>
                      </a:pPr>
                      <a:r>
                        <a:rPr lang="en-US" sz="1000" dirty="0">
                          <a:effectLst/>
                          <a:latin typeface="Arial" panose="020B0604020202020204" pitchFamily="34" charset="0"/>
                          <a:cs typeface="Arial" panose="020B0604020202020204" pitchFamily="34" charset="0"/>
                        </a:rPr>
                        <a:t>Windows interface or Command line</a:t>
                      </a:r>
                      <a:endParaRPr lang="en-CA" sz="1000" dirty="0">
                        <a:effectLst/>
                        <a:latin typeface="Arial" panose="020B0604020202020204" pitchFamily="34" charset="0"/>
                        <a:ea typeface="Times New Roman" panose="02020603050405020304" pitchFamily="18" charset="0"/>
                        <a:cs typeface="Arial" panose="020B0604020202020204" pitchFamily="34" charset="0"/>
                      </a:endParaRPr>
                    </a:p>
                  </a:txBody>
                  <a:tcPr marL="38100" marR="38100" marT="38100" marB="19050"/>
                </a:tc>
              </a:tr>
            </a:tbl>
          </a:graphicData>
        </a:graphic>
      </p:graphicFrame>
    </p:spTree>
    <p:extLst>
      <p:ext uri="{BB962C8B-B14F-4D97-AF65-F5344CB8AC3E}">
        <p14:creationId xmlns:p14="http://schemas.microsoft.com/office/powerpoint/2010/main" val="410223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cs typeface="Times New Roman" panose="02020603050405020304" pitchFamily="18" charset="0"/>
              </a:rPr>
              <a:t>Define DHCP, and explain how it uses automatic IP configuration to reduce the complexity and amount of administrative work that you must perform.</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cs typeface="Times New Roman" panose="02020603050405020304" pitchFamily="18" charset="0"/>
              </a:rPr>
              <a:t>Explain the differences between manual and automatic IP configuration, and provide examples of how it reduces the amount and complexity of administrative work that you must perform.</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cs typeface="Times New Roman" panose="02020603050405020304" pitchFamily="18" charset="0"/>
              </a:rPr>
              <a:t>Instruct students that by using DHCP, they can ensure c</a:t>
            </a:r>
            <a:r>
              <a:rPr lang="en-CA" sz="1000" dirty="0" smtClean="0">
                <a:effectLst/>
                <a:latin typeface="Arial" panose="020B0604020202020204" pitchFamily="34" charset="0"/>
                <a:ea typeface="Calibri" panose="020F0502020204030204" pitchFamily="34" charset="0"/>
                <a:cs typeface="Times New Roman" panose="02020603050405020304" pitchFamily="18" charset="0"/>
              </a:rPr>
              <a:t>orrect configuration information. However, this is true only if you configure DHCP correctly. If you misconfigure DHCP, clients do not receive the correct configuration from the DHCP server.</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4</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9707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Reinforce to students that there are two methods for obtaining a lease: request a new lease or renew an existing one.</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Explain that DHCP uses IP broadcasts to initiate communications. Therefore, this limits DHCP servers to communication within their IP subnet. This means that, in many networks, there is a DHCP server for each IP subnet. When this is not feasible, either for cost or management reasons, you can use a DHCP relay agent.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DHCP relay agents listen for client DHCP broadcast packets and send these packets as directed datagrams, or unicast packets, across a router, to a DHCP server on another IP subnet. This makes it possible to maintain a single DHCP server that services multiple IP subnets. You also can use a router that is compatible with Request for Comment (RFC) 1542 to relay DHCP packets into other subnets. Note that on most routers, you must configure this feature before the router actually passes DHCP broadcasts to other subnets. Consult your router’s documentation for details.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A later section of this module provides more details about the DHCP relay agent.</a:t>
            </a: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5</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8992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otes Placeholder 10"/>
          <p:cNvSpPr>
            <a:spLocks noGrp="1"/>
          </p:cNvSpPr>
          <p:nvPr>
            <p:ph type="body" sz="quarter" idx="11"/>
          </p:nvPr>
        </p:nvSpPr>
        <p:spPr/>
        <p:txBody>
          <a:bodyPr/>
          <a:lstStyle/>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This build slide requires four clicks to see all the slides.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Explain that DHCP uses a four-step process to lease IP addressing information to DHCP clients. Describe the DHCP lease-generation process and refer to the illustrations on the slides.</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It is important that students understand this process, so you should run through the demonstration as many times as necessary.</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endParaRPr lang="en-CA" dirty="0"/>
          </a:p>
        </p:txBody>
      </p:sp>
      <p:sp>
        <p:nvSpPr>
          <p:cNvPr id="12" name="Slide Image Placeholder 1"/>
          <p:cNvSpPr>
            <a:spLocks noGrp="1" noRot="1" noChangeAspect="1"/>
          </p:cNvSpPr>
          <p:nvPr>
            <p:ph type="sldImg" idx="2"/>
          </p:nvPr>
        </p:nvSpPr>
        <p:spPr>
          <a:xfrm>
            <a:off x="4325938" y="73025"/>
            <a:ext cx="2466975" cy="1851025"/>
          </a:xfrm>
        </p:spPr>
      </p:sp>
      <p:sp>
        <p:nvSpPr>
          <p:cNvPr id="14" name="Slide Number Placeholder 3"/>
          <p:cNvSpPr>
            <a:spLocks noGrp="1"/>
          </p:cNvSpPr>
          <p:nvPr>
            <p:ph type="sldNum" sz="quarter" idx="5"/>
          </p:nvPr>
        </p:nvSpPr>
        <p:spPr>
          <a:xfrm>
            <a:off x="3884613" y="8685213"/>
            <a:ext cx="2971800" cy="458787"/>
          </a:xfrm>
        </p:spPr>
        <p:txBody>
          <a:bodyPr/>
          <a:lstStyle/>
          <a:p>
            <a:fld id="{3E924635-26AB-4A1B-8E76-E103976D4979}" type="slidenum">
              <a:rPr lang="en-CA" smtClean="0"/>
              <a:t>6</a:t>
            </a:fld>
            <a:endParaRPr lang="en-CA" dirty="0"/>
          </a:p>
        </p:txBody>
      </p:sp>
      <p:sp>
        <p:nvSpPr>
          <p:cNvPr id="15" name="Rectangle 1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16" name="Rectangle 1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63819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spcAft>
                <a:spcPts val="800"/>
              </a:spcAft>
            </a:pPr>
            <a:r>
              <a:rPr lang="en-US" sz="1000" kern="1200" dirty="0" smtClean="0">
                <a:solidFill>
                  <a:schemeClr val="tx1"/>
                </a:solidFill>
                <a:effectLst/>
                <a:latin typeface="Arial" panose="020B0604020202020204" pitchFamily="34" charset="0"/>
                <a:cs typeface="Arial" panose="020B0604020202020204" pitchFamily="34" charset="0"/>
              </a:rPr>
              <a:t>This build slide requires three clicks to view all the slides.</a:t>
            </a:r>
            <a:endParaRPr lang="en-CA" sz="1000" kern="1200" dirty="0" smtClean="0">
              <a:solidFill>
                <a:schemeClr val="tx1"/>
              </a:solidFill>
              <a:effectLst/>
              <a:latin typeface="Arial" panose="020B0604020202020204" pitchFamily="34" charset="0"/>
              <a:cs typeface="Arial" panose="020B0604020202020204" pitchFamily="34" charset="0"/>
            </a:endParaRPr>
          </a:p>
          <a:p>
            <a:pPr>
              <a:spcAft>
                <a:spcPts val="1200"/>
              </a:spcAft>
            </a:pPr>
            <a:r>
              <a:rPr lang="en-US" sz="1000" kern="1200" dirty="0" smtClean="0">
                <a:solidFill>
                  <a:schemeClr val="tx1"/>
                </a:solidFill>
                <a:effectLst/>
                <a:latin typeface="Arial" panose="020B0604020202020204" pitchFamily="34" charset="0"/>
                <a:cs typeface="Arial" panose="020B0604020202020204" pitchFamily="34" charset="0"/>
              </a:rPr>
              <a:t>Use the graphics on the slide to explain the DHCP lease-renewal process. Mention that DHCP Renewal occurs when 50 percent of lease duration has expired, or during startup, even if more than 50 percent remains. This is because a computer might have been relocated since it was last on the network.</a:t>
            </a:r>
            <a:endParaRPr lang="en-CA" sz="1000" kern="1200" dirty="0" smtClean="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7</a:t>
            </a:fld>
            <a:endParaRPr lang="en-US" dirty="0">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3522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smtClean="0">
                <a:effectLst/>
                <a:latin typeface="Arial" panose="020B0604020202020204" pitchFamily="34" charset="0"/>
                <a:ea typeface="Calibri" panose="020F0502020204030204" pitchFamily="34" charset="0"/>
                <a:cs typeface="Segoe UI" panose="020B0502040204020203" pitchFamily="34" charset="0"/>
              </a:rPr>
              <a:t>Start the following virtual machines: </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20410D LON DC1</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20410D-LON-RTR</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300"/>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20410D LON SVR1</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20410D-LON-SVR2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CA"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Install the DHCP server role</a:t>
            </a:r>
            <a:endParaRPr lang="en-CA" sz="1000" b="1" dirty="0" smtClean="0">
              <a:effectLst/>
              <a:latin typeface="Arial" panose="020B0604020202020204"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Sign in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LON‑SVR1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 </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 Manage drop-down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Add Roles and Features Wizard,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Select installation type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server roles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page, select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DHCP Server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check box.</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 Features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features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DHCP Server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Installation progress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page, wait until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Installation succeeded on lon‑svr1.adatum.com” message appears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Repeat steps 1 through 11 on LON-SVR2.</a:t>
            </a:r>
            <a:endParaRPr lang="en-CA"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endParaRPr lang="en-CA"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E924635-26AB-4A1B-8E76-E103976D4979}" type="slidenum">
              <a:rPr lang="en-CA" smtClean="0"/>
              <a:t>8</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panose="020B0604020202020204" pitchFamily="34" charset="0"/>
              </a:rPr>
              <a:t>(More notes on the next slide)</a:t>
            </a:r>
            <a:endParaRPr lang="en-CA" sz="1000" dirty="0">
              <a:latin typeface="Arial" panose="020B0604020202020204" pitchFamily="34" charset="0"/>
            </a:endParaRPr>
          </a:p>
        </p:txBody>
      </p:sp>
    </p:spTree>
    <p:extLst>
      <p:ext uri="{BB962C8B-B14F-4D97-AF65-F5344CB8AC3E}">
        <p14:creationId xmlns:p14="http://schemas.microsoft.com/office/powerpoint/2010/main" val="99820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Authorize the DHCP Server</a:t>
            </a:r>
            <a:endParaRPr lang="en-CA" sz="1000" b="1" dirty="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tabLst>
                <a:tab pos="228600" algn="l"/>
                <a:tab pos="6858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LON‑SVR1, on the Server Manager dashboard,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DHCP</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 pos="6858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DHCP console, expand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lon‑svr1.adatum.com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 pos="6858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Right‑click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lon‑svr1.adatum.com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Authorize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228600" algn="l"/>
                <a:tab pos="685800" algn="l"/>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DHCP console, right‑click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lon‑svr1.adatum.com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Refresh</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endParaRPr lang="en-CA"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38138"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Notice that the icons next to IPv4 and IPv6 change color from red to green, which indicates that the DHCP server has been authorized in Active Directory</a:t>
            </a:r>
            <a:r>
              <a:rPr lang="en-US" sz="1000" baseline="30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Services (AD DS).</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tabLst>
                <a:tab pos="338138" algn="l"/>
              </a:tabLs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5.	Repeat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steps 1 through 3 on LON-SVR2, replacing the FQDN in step 4 with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lon-svr2.adatum.com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CA"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CA"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CA" sz="1000" dirty="0">
                <a:solidFill>
                  <a:prstClr val="black"/>
                </a:solidFill>
                <a:latin typeface="Arial" panose="020B0604020202020204" pitchFamily="34" charset="0"/>
                <a:ea typeface="Calibri" panose="020F0502020204030204" pitchFamily="34" charset="0"/>
                <a:cs typeface="Segoe UI" panose="020B0502040204020203" pitchFamily="34" charset="0"/>
              </a:rPr>
              <a:t>Leave all virtual machines in their current state for the next demonstration.</a:t>
            </a:r>
            <a:endParaRPr lang="en-CA" dirty="0"/>
          </a:p>
        </p:txBody>
      </p:sp>
      <p:sp>
        <p:nvSpPr>
          <p:cNvPr id="4" name="Slide Number Placeholder 3"/>
          <p:cNvSpPr>
            <a:spLocks noGrp="1"/>
          </p:cNvSpPr>
          <p:nvPr>
            <p:ph type="sldNum" sz="quarter" idx="10"/>
          </p:nvPr>
        </p:nvSpPr>
        <p:spPr/>
        <p:txBody>
          <a:bodyPr/>
          <a:lstStyle/>
          <a:p>
            <a:fld id="{3E924635-26AB-4A1B-8E76-E103976D4979}" type="slidenum">
              <a:rPr lang="en-CA" smtClean="0"/>
              <a:t>9</a:t>
            </a:fld>
            <a:endParaRPr lang="en-CA"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panose="020B0604020202020204" pitchFamily="34" charset="0"/>
              </a:rPr>
              <a:t>20410D</a:t>
            </a:r>
            <a:endParaRPr lang="en-CA"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panose="020B0604020202020204" pitchFamily="34" charset="0"/>
              </a:rPr>
              <a:t>6: Implementing Dynamic Host Configuration Protocol</a:t>
            </a:r>
            <a:endParaRPr lang="en-CA"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80974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7207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91340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321229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98233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3119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0979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223659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16511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95295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158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2987903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0667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17213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012648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88640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5399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51304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10474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7219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36338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36533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615981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541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57652310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664805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787380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16327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077809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77843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86778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296339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7566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17003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466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59679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09274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0925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462429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485806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679946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281570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9474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404389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852230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126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559379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80846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782189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514843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288790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6893022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745520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844042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429000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90319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335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8547787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831162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48094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816818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699307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3673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45424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1271215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9317071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42994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84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971847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710708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13422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780693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72090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021932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790711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82628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3446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034106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88561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255639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6543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611585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68661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427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507450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6677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591853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416450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10531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3605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064642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859712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1552024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168708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512316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861066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54604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738511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18677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670163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9581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5960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193572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85689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73423472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0848300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390985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93079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240241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84346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156562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28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20508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70893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211106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266184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86237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365869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3584314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822726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243423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3037919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421600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4556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24344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955968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64099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33573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428952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12938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085998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8155359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3437777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52145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9632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546554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537521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80554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305565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4998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02997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210334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438629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211303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4732990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2936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819780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056844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101336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183034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645748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737413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82192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462263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44657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90480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5911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26749798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2428970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33040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708340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427047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09845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968027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325506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95227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4568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221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9832279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790627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31369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1686362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8380515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845766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2760623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205889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38416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47124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420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36803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657947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621616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05672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1578444"/>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50823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316001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431585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332297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46011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6454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392894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437675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39031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352404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0961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141410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513204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61713463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159693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500886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69462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496161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448212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439998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109872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83557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43022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462267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766506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18713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6289800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10342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26382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165386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022685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944518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270039"/>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91315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41296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354527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355266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798808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633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54944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85391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44986713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4015329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008337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022751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766512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885941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516321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307509"/>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419497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97405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94501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516418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52709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06518648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16906355"/>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01985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308519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93233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958325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829008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987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522441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566699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951155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8451329"/>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323059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31575515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819849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69152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32446887"/>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799434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7352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822877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796693"/>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78203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374132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632091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3577560"/>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93219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5800471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596084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035692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56064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7387870"/>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368526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219653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327905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99389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761508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1009301"/>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24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967570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68268916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50462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779768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434748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30991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644358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6864828"/>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6271180"/>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814941"/>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923002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580885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1400523"/>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99064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031324139"/>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683517984"/>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5398435"/>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511196"/>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6892573"/>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426890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593955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7384177"/>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903482"/>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0597073"/>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7736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667474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969708"/>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0207818"/>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73610198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5886044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91371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560810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9230989"/>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6753263"/>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9265120"/>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650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869427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036200"/>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7917669"/>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46148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015292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33971744"/>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830730"/>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784005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500618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841901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02962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568730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47737"/>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544777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91412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564146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674009"/>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06991563"/>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628895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0193189"/>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23786147"/>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718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49225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38041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065288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8417527"/>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033583"/>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6973780"/>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8574289"/>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2384163"/>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19110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034638430"/>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81666660"/>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69373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629120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64480735"/>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4325750"/>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421601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5601849"/>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257346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1586213"/>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385398"/>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7303260"/>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980362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2357518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35440120"/>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6085686"/>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290935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4860940"/>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557727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3617427"/>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2942317"/>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386763"/>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7974397"/>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0190728"/>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48744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781518"/>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2127932"/>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222712994"/>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8774660"/>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24161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9119455"/>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6905795"/>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1462166"/>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7758514"/>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38912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75527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5585364"/>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0500079"/>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0059368"/>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0201028"/>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611085"/>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4515077"/>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0737141"/>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7162219"/>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9020030"/>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5711556"/>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1595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2144877"/>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9894389"/>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8924582"/>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6299320"/>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978085"/>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87774910"/>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6538940"/>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3513278"/>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0767259"/>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75855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62052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5849821"/>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424979"/>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3127926"/>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0964308"/>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4184466"/>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6152923"/>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184645649"/>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9481944"/>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7628826"/>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2790857"/>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79153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976138"/>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0688100"/>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4175322"/>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708756"/>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0752115"/>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280279"/>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990657"/>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25240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9228589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8159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3396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157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7809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29937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39420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71967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617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90232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38258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07488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025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67089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3621431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92866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15191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94131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11151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76729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4757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9875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12747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776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6000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08232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92347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984556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84659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05506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515116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5267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216596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4979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0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64402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85609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13298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45654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4817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2343639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03124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96824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44351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6560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57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353937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44656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9687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93736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9837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757903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944320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482040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965721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836683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474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theme" Target="../theme/theme32.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1.xml"/><Relationship Id="rId13" Type="http://schemas.openxmlformats.org/officeDocument/2006/relationships/theme" Target="../theme/theme33.xml"/><Relationship Id="rId3" Type="http://schemas.openxmlformats.org/officeDocument/2006/relationships/slideLayout" Target="../slideLayouts/slideLayout386.xml"/><Relationship Id="rId7" Type="http://schemas.openxmlformats.org/officeDocument/2006/relationships/slideLayout" Target="../slideLayouts/slideLayout390.xml"/><Relationship Id="rId12" Type="http://schemas.openxmlformats.org/officeDocument/2006/relationships/slideLayout" Target="../slideLayouts/slideLayout395.xml"/><Relationship Id="rId2" Type="http://schemas.openxmlformats.org/officeDocument/2006/relationships/slideLayout" Target="../slideLayouts/slideLayout385.xml"/><Relationship Id="rId1" Type="http://schemas.openxmlformats.org/officeDocument/2006/relationships/slideLayout" Target="../slideLayouts/slideLayout384.xml"/><Relationship Id="rId6" Type="http://schemas.openxmlformats.org/officeDocument/2006/relationships/slideLayout" Target="../slideLayouts/slideLayout389.xml"/><Relationship Id="rId11" Type="http://schemas.openxmlformats.org/officeDocument/2006/relationships/slideLayout" Target="../slideLayouts/slideLayout394.xml"/><Relationship Id="rId5" Type="http://schemas.openxmlformats.org/officeDocument/2006/relationships/slideLayout" Target="../slideLayouts/slideLayout388.xml"/><Relationship Id="rId10" Type="http://schemas.openxmlformats.org/officeDocument/2006/relationships/slideLayout" Target="../slideLayouts/slideLayout393.xml"/><Relationship Id="rId4" Type="http://schemas.openxmlformats.org/officeDocument/2006/relationships/slideLayout" Target="../slideLayouts/slideLayout387.xml"/><Relationship Id="rId9" Type="http://schemas.openxmlformats.org/officeDocument/2006/relationships/slideLayout" Target="../slideLayouts/slideLayout392.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theme" Target="../theme/theme34.xml"/><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slideLayout" Target="../slideLayouts/slideLayout407.xml"/><Relationship Id="rId2" Type="http://schemas.openxmlformats.org/officeDocument/2006/relationships/slideLayout" Target="../slideLayouts/slideLayout397.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theme" Target="../theme/theme35.xml"/><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slideLayout" Target="../slideLayouts/slideLayout419.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7.xml"/><Relationship Id="rId13" Type="http://schemas.openxmlformats.org/officeDocument/2006/relationships/theme" Target="../theme/theme36.xml"/><Relationship Id="rId3" Type="http://schemas.openxmlformats.org/officeDocument/2006/relationships/slideLayout" Target="../slideLayouts/slideLayout422.xml"/><Relationship Id="rId7" Type="http://schemas.openxmlformats.org/officeDocument/2006/relationships/slideLayout" Target="../slideLayouts/slideLayout426.xml"/><Relationship Id="rId12" Type="http://schemas.openxmlformats.org/officeDocument/2006/relationships/slideLayout" Target="../slideLayouts/slideLayout431.xml"/><Relationship Id="rId2" Type="http://schemas.openxmlformats.org/officeDocument/2006/relationships/slideLayout" Target="../slideLayouts/slideLayout421.xml"/><Relationship Id="rId1" Type="http://schemas.openxmlformats.org/officeDocument/2006/relationships/slideLayout" Target="../slideLayouts/slideLayout420.xml"/><Relationship Id="rId6" Type="http://schemas.openxmlformats.org/officeDocument/2006/relationships/slideLayout" Target="../slideLayouts/slideLayout425.xml"/><Relationship Id="rId11" Type="http://schemas.openxmlformats.org/officeDocument/2006/relationships/slideLayout" Target="../slideLayouts/slideLayout430.xml"/><Relationship Id="rId5" Type="http://schemas.openxmlformats.org/officeDocument/2006/relationships/slideLayout" Target="../slideLayouts/slideLayout424.xml"/><Relationship Id="rId10" Type="http://schemas.openxmlformats.org/officeDocument/2006/relationships/slideLayout" Target="../slideLayouts/slideLayout429.xml"/><Relationship Id="rId4" Type="http://schemas.openxmlformats.org/officeDocument/2006/relationships/slideLayout" Target="../slideLayouts/slideLayout423.xml"/><Relationship Id="rId9" Type="http://schemas.openxmlformats.org/officeDocument/2006/relationships/slideLayout" Target="../slideLayouts/slideLayout428.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9.xml"/><Relationship Id="rId3" Type="http://schemas.openxmlformats.org/officeDocument/2006/relationships/slideLayout" Target="../slideLayouts/slideLayout434.xml"/><Relationship Id="rId7" Type="http://schemas.openxmlformats.org/officeDocument/2006/relationships/slideLayout" Target="../slideLayouts/slideLayout438.xml"/><Relationship Id="rId12" Type="http://schemas.openxmlformats.org/officeDocument/2006/relationships/theme" Target="../theme/theme37.xml"/><Relationship Id="rId2" Type="http://schemas.openxmlformats.org/officeDocument/2006/relationships/slideLayout" Target="../slideLayouts/slideLayout433.xml"/><Relationship Id="rId1" Type="http://schemas.openxmlformats.org/officeDocument/2006/relationships/slideLayout" Target="../slideLayouts/slideLayout432.xml"/><Relationship Id="rId6" Type="http://schemas.openxmlformats.org/officeDocument/2006/relationships/slideLayout" Target="../slideLayouts/slideLayout437.xml"/><Relationship Id="rId11" Type="http://schemas.openxmlformats.org/officeDocument/2006/relationships/slideLayout" Target="../slideLayouts/slideLayout442.xml"/><Relationship Id="rId5" Type="http://schemas.openxmlformats.org/officeDocument/2006/relationships/slideLayout" Target="../slideLayouts/slideLayout436.xml"/><Relationship Id="rId10" Type="http://schemas.openxmlformats.org/officeDocument/2006/relationships/slideLayout" Target="../slideLayouts/slideLayout441.xml"/><Relationship Id="rId4" Type="http://schemas.openxmlformats.org/officeDocument/2006/relationships/slideLayout" Target="../slideLayouts/slideLayout435.xml"/><Relationship Id="rId9" Type="http://schemas.openxmlformats.org/officeDocument/2006/relationships/slideLayout" Target="../slideLayouts/slideLayout440.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0.xml"/><Relationship Id="rId3" Type="http://schemas.openxmlformats.org/officeDocument/2006/relationships/slideLayout" Target="../slideLayouts/slideLayout445.xml"/><Relationship Id="rId7" Type="http://schemas.openxmlformats.org/officeDocument/2006/relationships/slideLayout" Target="../slideLayouts/slideLayout449.xml"/><Relationship Id="rId12" Type="http://schemas.openxmlformats.org/officeDocument/2006/relationships/theme" Target="../theme/theme38.xml"/><Relationship Id="rId2" Type="http://schemas.openxmlformats.org/officeDocument/2006/relationships/slideLayout" Target="../slideLayouts/slideLayout444.xml"/><Relationship Id="rId1" Type="http://schemas.openxmlformats.org/officeDocument/2006/relationships/slideLayout" Target="../slideLayouts/slideLayout443.xml"/><Relationship Id="rId6" Type="http://schemas.openxmlformats.org/officeDocument/2006/relationships/slideLayout" Target="../slideLayouts/slideLayout448.xml"/><Relationship Id="rId11" Type="http://schemas.openxmlformats.org/officeDocument/2006/relationships/slideLayout" Target="../slideLayouts/slideLayout453.xml"/><Relationship Id="rId5" Type="http://schemas.openxmlformats.org/officeDocument/2006/relationships/slideLayout" Target="../slideLayouts/slideLayout447.xml"/><Relationship Id="rId10" Type="http://schemas.openxmlformats.org/officeDocument/2006/relationships/slideLayout" Target="../slideLayouts/slideLayout452.xml"/><Relationship Id="rId4" Type="http://schemas.openxmlformats.org/officeDocument/2006/relationships/slideLayout" Target="../slideLayouts/slideLayout446.xml"/><Relationship Id="rId9" Type="http://schemas.openxmlformats.org/officeDocument/2006/relationships/slideLayout" Target="../slideLayouts/slideLayout451.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1.xml"/><Relationship Id="rId13" Type="http://schemas.openxmlformats.org/officeDocument/2006/relationships/theme" Target="../theme/theme39.xml"/><Relationship Id="rId3" Type="http://schemas.openxmlformats.org/officeDocument/2006/relationships/slideLayout" Target="../slideLayouts/slideLayout456.xml"/><Relationship Id="rId7" Type="http://schemas.openxmlformats.org/officeDocument/2006/relationships/slideLayout" Target="../slideLayouts/slideLayout460.xml"/><Relationship Id="rId12" Type="http://schemas.openxmlformats.org/officeDocument/2006/relationships/slideLayout" Target="../slideLayouts/slideLayout465.xml"/><Relationship Id="rId2" Type="http://schemas.openxmlformats.org/officeDocument/2006/relationships/slideLayout" Target="../slideLayouts/slideLayout455.xml"/><Relationship Id="rId1" Type="http://schemas.openxmlformats.org/officeDocument/2006/relationships/slideLayout" Target="../slideLayouts/slideLayout454.xml"/><Relationship Id="rId6" Type="http://schemas.openxmlformats.org/officeDocument/2006/relationships/slideLayout" Target="../slideLayouts/slideLayout459.xml"/><Relationship Id="rId11" Type="http://schemas.openxmlformats.org/officeDocument/2006/relationships/slideLayout" Target="../slideLayouts/slideLayout464.xml"/><Relationship Id="rId5" Type="http://schemas.openxmlformats.org/officeDocument/2006/relationships/slideLayout" Target="../slideLayouts/slideLayout458.xml"/><Relationship Id="rId10" Type="http://schemas.openxmlformats.org/officeDocument/2006/relationships/slideLayout" Target="../slideLayouts/slideLayout463.xml"/><Relationship Id="rId4" Type="http://schemas.openxmlformats.org/officeDocument/2006/relationships/slideLayout" Target="../slideLayouts/slideLayout457.xml"/><Relationship Id="rId9" Type="http://schemas.openxmlformats.org/officeDocument/2006/relationships/slideLayout" Target="../slideLayouts/slideLayout46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3.xml"/><Relationship Id="rId3" Type="http://schemas.openxmlformats.org/officeDocument/2006/relationships/slideLayout" Target="../slideLayouts/slideLayout468.xml"/><Relationship Id="rId7" Type="http://schemas.openxmlformats.org/officeDocument/2006/relationships/slideLayout" Target="../slideLayouts/slideLayout472.xml"/><Relationship Id="rId12" Type="http://schemas.openxmlformats.org/officeDocument/2006/relationships/theme" Target="../theme/theme40.xml"/><Relationship Id="rId2" Type="http://schemas.openxmlformats.org/officeDocument/2006/relationships/slideLayout" Target="../slideLayouts/slideLayout467.xml"/><Relationship Id="rId1" Type="http://schemas.openxmlformats.org/officeDocument/2006/relationships/slideLayout" Target="../slideLayouts/slideLayout466.xml"/><Relationship Id="rId6" Type="http://schemas.openxmlformats.org/officeDocument/2006/relationships/slideLayout" Target="../slideLayouts/slideLayout471.xml"/><Relationship Id="rId11" Type="http://schemas.openxmlformats.org/officeDocument/2006/relationships/slideLayout" Target="../slideLayouts/slideLayout476.xml"/><Relationship Id="rId5" Type="http://schemas.openxmlformats.org/officeDocument/2006/relationships/slideLayout" Target="../slideLayouts/slideLayout470.xml"/><Relationship Id="rId10" Type="http://schemas.openxmlformats.org/officeDocument/2006/relationships/slideLayout" Target="../slideLayouts/slideLayout475.xml"/><Relationship Id="rId4" Type="http://schemas.openxmlformats.org/officeDocument/2006/relationships/slideLayout" Target="../slideLayouts/slideLayout469.xml"/><Relationship Id="rId9" Type="http://schemas.openxmlformats.org/officeDocument/2006/relationships/slideLayout" Target="../slideLayouts/slideLayout47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6729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756933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82772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312116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867060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3136730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2558416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872420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602531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962020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1243174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041749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465948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162635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829325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0477406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956824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569806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719983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6241242"/>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253523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19416727"/>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736586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26183547"/>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084283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3444142"/>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15972381"/>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4472393"/>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58753369"/>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91390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028083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5765894"/>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7061849"/>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604232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91263543"/>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4377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24929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391711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925527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499159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emf"/><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9.png"/><Relationship Id="rId7"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98.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50.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6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2.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3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46.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58.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2.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9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6.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3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0.xml"/><Relationship Id="rId1" Type="http://schemas.openxmlformats.org/officeDocument/2006/relationships/slideLayout" Target="../slideLayouts/slideLayout330.xml"/><Relationship Id="rId4" Type="http://schemas.openxmlformats.org/officeDocument/2006/relationships/image" Target="../media/image41.jpe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3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9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6</a:t>
            </a:r>
            <a:endParaRPr lang="en-CA" sz="2600" dirty="0"/>
          </a:p>
        </p:txBody>
      </p:sp>
      <p:sp>
        <p:nvSpPr>
          <p:cNvPr id="3" name="Subtitle 2"/>
          <p:cNvSpPr>
            <a:spLocks noGrp="1"/>
          </p:cNvSpPr>
          <p:nvPr>
            <p:ph type="subTitle" sz="quarter" idx="1"/>
          </p:nvPr>
        </p:nvSpPr>
        <p:spPr/>
        <p:txBody>
          <a:bodyPr/>
          <a:lstStyle/>
          <a:p>
            <a:r>
              <a:rPr lang="en-CA" dirty="0" smtClean="0"/>
              <a:t>Implementing Dynamic Host Configuration Protocol
</a:t>
            </a:r>
            <a:endParaRPr lang="en-CA" dirty="0"/>
          </a:p>
        </p:txBody>
      </p:sp>
    </p:spTree>
    <p:extLst>
      <p:ext uri="{BB962C8B-B14F-4D97-AF65-F5344CB8AC3E}">
        <p14:creationId xmlns:p14="http://schemas.microsoft.com/office/powerpoint/2010/main" val="37177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02bbdab-9f5a-4730-af83-888d18ba34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DHCP Interacts with DNS</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1800"/>
              </a:spcBef>
              <a:buNone/>
            </a:pPr>
            <a:r>
              <a:rPr lang="en-US" sz="2600" kern="0" dirty="0">
                <a:solidFill>
                  <a:srgbClr val="000000"/>
                </a:solidFill>
              </a:rPr>
              <a:t>DHCP can:</a:t>
            </a:r>
          </a:p>
          <a:p>
            <a:pPr lvl="1"/>
            <a:r>
              <a:rPr lang="en-US" kern="0" dirty="0">
                <a:solidFill>
                  <a:srgbClr val="000000"/>
                </a:solidFill>
              </a:rPr>
              <a:t>Register client records into DNS zones</a:t>
            </a:r>
          </a:p>
          <a:p>
            <a:pPr lvl="1"/>
            <a:r>
              <a:rPr lang="en-US" kern="0" dirty="0">
                <a:solidFill>
                  <a:srgbClr val="000000"/>
                </a:solidFill>
              </a:rPr>
              <a:t>Use DNS dynamic update protocol</a:t>
            </a:r>
          </a:p>
          <a:p>
            <a:pPr marL="0" lvl="0" indent="0">
              <a:spcBef>
                <a:spcPts val="1800"/>
              </a:spcBef>
              <a:buNone/>
            </a:pPr>
            <a:r>
              <a:rPr lang="en-US" sz="2600" kern="0" dirty="0">
                <a:solidFill>
                  <a:srgbClr val="000000"/>
                </a:solidFill>
              </a:rPr>
              <a:t>To use secure DNS dynamic updates, add DHCP servers to the AD DS DnsUpdateProxy global group</a:t>
            </a:r>
          </a:p>
          <a:p>
            <a:pPr marL="0" indent="0">
              <a:spcBef>
                <a:spcPts val="1800"/>
              </a:spcBef>
              <a:buNone/>
            </a:pPr>
            <a:r>
              <a:rPr lang="en-US" sz="2600" kern="0" dirty="0">
                <a:solidFill>
                  <a:srgbClr val="000000"/>
                </a:solidFill>
              </a:rPr>
              <a:t>DHCP policies:</a:t>
            </a:r>
          </a:p>
          <a:p>
            <a:pPr lvl="1"/>
            <a:r>
              <a:rPr lang="en-US" kern="0" dirty="0">
                <a:solidFill>
                  <a:srgbClr val="000000"/>
                </a:solidFill>
              </a:rPr>
              <a:t>Automatically assign settings based on FQDN</a:t>
            </a:r>
          </a:p>
          <a:p>
            <a:pPr lvl="1"/>
            <a:r>
              <a:rPr lang="en-US" kern="0" dirty="0">
                <a:solidFill>
                  <a:srgbClr val="000000"/>
                </a:solidFill>
              </a:rPr>
              <a:t>Register workgroup computers with guest DNS suffix</a:t>
            </a:r>
          </a:p>
          <a:p>
            <a:pPr lvl="1"/>
            <a:r>
              <a:rPr lang="en-US" kern="0" dirty="0">
                <a:solidFill>
                  <a:srgbClr val="000000"/>
                </a:solidFill>
              </a:rPr>
              <a:t>Disable PTR registrations without disabling host record registration</a:t>
            </a:r>
          </a:p>
          <a:p>
            <a:pPr lvl="0"/>
            <a:endParaRPr lang="en-US" kern="0" dirty="0">
              <a:solidFill>
                <a:srgbClr val="000000"/>
              </a:solidFill>
            </a:endParaRPr>
          </a:p>
        </p:txBody>
      </p:sp>
    </p:spTree>
    <p:extLst>
      <p:ext uri="{BB962C8B-B14F-4D97-AF65-F5344CB8AC3E}">
        <p14:creationId xmlns:p14="http://schemas.microsoft.com/office/powerpoint/2010/main" val="196905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Oval 6" descr="&quot;&quot;"/>
          <p:cNvSpPr>
            <a:spLocks noChangeArrowheads="1"/>
          </p:cNvSpPr>
          <p:nvPr/>
        </p:nvSpPr>
        <p:spPr bwMode="auto">
          <a:xfrm>
            <a:off x="872455" y="1736521"/>
            <a:ext cx="2537029" cy="4026716"/>
          </a:xfrm>
          <a:prstGeom prst="rect">
            <a:avLst/>
          </a:prstGeom>
          <a:noFill/>
          <a:ln w="9525">
            <a:solidFill>
              <a:srgbClr val="0070C0"/>
            </a:solidFill>
            <a:headEnd/>
            <a:tailEnd/>
          </a:ln>
        </p:spPr>
        <p:style>
          <a:lnRef idx="2">
            <a:schemeClr val="accent6"/>
          </a:lnRef>
          <a:fillRef idx="1">
            <a:schemeClr val="lt1"/>
          </a:fillRef>
          <a:effectRef idx="0">
            <a:schemeClr val="accent6"/>
          </a:effectRef>
          <a:fontRef idx="minor">
            <a:schemeClr val="dk1"/>
          </a:fontRef>
        </p:style>
        <p:txBody>
          <a:bodyPr wrap="none" anchor="ctr"/>
          <a:lstStyle/>
          <a:p>
            <a:pPr algn="r"/>
            <a:endParaRPr lang="en-US" dirty="0">
              <a:solidFill>
                <a:srgbClr val="000000"/>
              </a:solidFill>
            </a:endParaRPr>
          </a:p>
        </p:txBody>
      </p:sp>
      <p:sp>
        <p:nvSpPr>
          <p:cNvPr id="91157" name="AutoShape 21" descr="&quot;&quot;"/>
          <p:cNvSpPr>
            <a:spLocks noChangeArrowheads="1"/>
          </p:cNvSpPr>
          <p:nvPr/>
        </p:nvSpPr>
        <p:spPr bwMode="auto">
          <a:xfrm>
            <a:off x="3381462" y="3284523"/>
            <a:ext cx="2323052" cy="750582"/>
          </a:xfrm>
          <a:prstGeom prst="roundRect">
            <a:avLst>
              <a:gd name="adj" fmla="val 4167"/>
            </a:avLst>
          </a:prstGeom>
          <a:noFill/>
          <a:ln w="9525">
            <a:noFill/>
            <a:round/>
            <a:headEnd/>
            <a:tailEnd/>
          </a:ln>
          <a:effectLst/>
        </p:spPr>
        <p:txBody>
          <a:bodyPr anchor="ctr"/>
          <a:lstStyle/>
          <a:p>
            <a:pPr algn="ctr"/>
            <a:r>
              <a:rPr lang="en-US" sz="1600" b="1" dirty="0">
                <a:solidFill>
                  <a:srgbClr val="000000"/>
                </a:solidFill>
                <a:latin typeface="Segoe UI" pitchFamily="34" charset="0"/>
                <a:ea typeface="Segoe UI" pitchFamily="34" charset="0"/>
                <a:cs typeface="Segoe UI" pitchFamily="34" charset="0"/>
              </a:rPr>
              <a:t>Routers</a:t>
            </a:r>
          </a:p>
          <a:p>
            <a:pPr algn="ctr"/>
            <a:r>
              <a:rPr lang="en-US" sz="1600" b="1" dirty="0" smtClean="0">
                <a:solidFill>
                  <a:srgbClr val="000000"/>
                </a:solidFill>
                <a:latin typeface="Segoe UI" pitchFamily="34" charset="0"/>
                <a:ea typeface="Segoe UI" pitchFamily="34" charset="0"/>
                <a:cs typeface="Segoe UI" pitchFamily="34" charset="0"/>
              </a:rPr>
              <a:t>(non–RFC </a:t>
            </a:r>
            <a:r>
              <a:rPr lang="en-US" sz="1600" b="1" dirty="0">
                <a:solidFill>
                  <a:srgbClr val="000000"/>
                </a:solidFill>
                <a:latin typeface="Segoe UI" pitchFamily="34" charset="0"/>
                <a:ea typeface="Segoe UI" pitchFamily="34" charset="0"/>
                <a:cs typeface="Segoe UI" pitchFamily="34" charset="0"/>
              </a:rPr>
              <a:t>1542 </a:t>
            </a:r>
            <a:r>
              <a:rPr lang="en-US" sz="1600" b="1" dirty="0" smtClean="0">
                <a:solidFill>
                  <a:srgbClr val="000000"/>
                </a:solidFill>
                <a:latin typeface="Segoe UI" pitchFamily="34" charset="0"/>
                <a:ea typeface="Segoe UI" pitchFamily="34" charset="0"/>
                <a:cs typeface="Segoe UI" pitchFamily="34" charset="0"/>
              </a:rPr>
              <a:t>compliant</a:t>
            </a:r>
            <a:r>
              <a:rPr lang="en-US" sz="1600" b="1" dirty="0">
                <a:solidFill>
                  <a:srgbClr val="000000"/>
                </a:solidFill>
                <a:latin typeface="Segoe UI" pitchFamily="34" charset="0"/>
                <a:ea typeface="Segoe UI" pitchFamily="34" charset="0"/>
                <a:cs typeface="Segoe UI" pitchFamily="34" charset="0"/>
              </a:rPr>
              <a:t>)</a:t>
            </a:r>
          </a:p>
        </p:txBody>
      </p:sp>
      <p:sp>
        <p:nvSpPr>
          <p:cNvPr id="91160" name="Text Box 24" descr="&quot;&quot;"/>
          <p:cNvSpPr txBox="1">
            <a:spLocks noChangeArrowheads="1"/>
          </p:cNvSpPr>
          <p:nvPr/>
        </p:nvSpPr>
        <p:spPr bwMode="auto">
          <a:xfrm>
            <a:off x="1571703" y="5359225"/>
            <a:ext cx="1176925" cy="369332"/>
          </a:xfrm>
          <a:prstGeom prst="rect">
            <a:avLst/>
          </a:prstGeom>
          <a:noFill/>
          <a:ln w="9525" algn="ctr">
            <a:noFill/>
            <a:miter lim="800000"/>
            <a:headEnd/>
            <a:tailEnd/>
          </a:ln>
          <a:effectLst/>
        </p:spPr>
        <p:txBody>
          <a:bodyPr wrap="none">
            <a:spAutoFit/>
          </a:bodyPr>
          <a:lstStyle/>
          <a:p>
            <a:r>
              <a:rPr lang="en-US" b="1" dirty="0">
                <a:solidFill>
                  <a:srgbClr val="000000"/>
                </a:solidFill>
                <a:latin typeface="Segoe UI" pitchFamily="34" charset="0"/>
                <a:ea typeface="Segoe UI" pitchFamily="34" charset="0"/>
                <a:cs typeface="Segoe UI" pitchFamily="34" charset="0"/>
              </a:rPr>
              <a:t>Subnet A</a:t>
            </a:r>
          </a:p>
        </p:txBody>
      </p:sp>
      <p:sp>
        <p:nvSpPr>
          <p:cNvPr id="91161" name="Text Box 25" descr="&quot;&quot;"/>
          <p:cNvSpPr txBox="1">
            <a:spLocks noChangeArrowheads="1"/>
          </p:cNvSpPr>
          <p:nvPr/>
        </p:nvSpPr>
        <p:spPr bwMode="auto">
          <a:xfrm>
            <a:off x="6436141" y="5359225"/>
            <a:ext cx="1162498" cy="369332"/>
          </a:xfrm>
          <a:prstGeom prst="rect">
            <a:avLst/>
          </a:prstGeom>
          <a:noFill/>
          <a:ln w="9525" algn="ctr">
            <a:noFill/>
            <a:miter lim="800000"/>
            <a:headEnd/>
            <a:tailEnd/>
          </a:ln>
          <a:effectLst/>
        </p:spPr>
        <p:txBody>
          <a:bodyPr wrap="none">
            <a:spAutoFit/>
          </a:bodyPr>
          <a:lstStyle/>
          <a:p>
            <a:r>
              <a:rPr lang="en-US" b="1" dirty="0">
                <a:solidFill>
                  <a:srgbClr val="000000"/>
                </a:solidFill>
                <a:latin typeface="Segoe UI" pitchFamily="34" charset="0"/>
                <a:ea typeface="Segoe UI" pitchFamily="34" charset="0"/>
                <a:cs typeface="Segoe UI" pitchFamily="34" charset="0"/>
              </a:rPr>
              <a:t>Subnet B</a:t>
            </a:r>
          </a:p>
        </p:txBody>
      </p:sp>
      <p:sp>
        <p:nvSpPr>
          <p:cNvPr id="91139" name="title of slide" descr="&quot;&quot;"/>
          <p:cNvSpPr>
            <a:spLocks noGrp="1" noChangeArrowheads="1"/>
          </p:cNvSpPr>
          <p:nvPr>
            <p:ph type="title"/>
          </p:nvPr>
        </p:nvSpPr>
        <p:spPr>
          <a:noFill/>
          <a:ln/>
        </p:spPr>
        <p:txBody>
          <a:bodyPr/>
          <a:lstStyle/>
          <a:p>
            <a:pPr>
              <a:lnSpc>
                <a:spcPct val="85000"/>
              </a:lnSpc>
            </a:pPr>
            <a:r>
              <a:rPr lang="en-US" sz="2800" dirty="0">
                <a:latin typeface="Segoe UI" pitchFamily="34" charset="0"/>
                <a:ea typeface="Segoe UI" pitchFamily="34" charset="0"/>
                <a:cs typeface="Segoe UI" pitchFamily="34" charset="0"/>
              </a:rPr>
              <a:t>What Is a DHCP Relay Agent?</a:t>
            </a:r>
          </a:p>
        </p:txBody>
      </p:sp>
      <p:sp>
        <p:nvSpPr>
          <p:cNvPr id="91140" name="A DHCP etc text box"/>
          <p:cNvSpPr>
            <a:spLocks noChangeArrowheads="1"/>
          </p:cNvSpPr>
          <p:nvPr/>
        </p:nvSpPr>
        <p:spPr bwMode="auto">
          <a:xfrm>
            <a:off x="726114" y="898466"/>
            <a:ext cx="8127999" cy="586386"/>
          </a:xfrm>
          <a:prstGeom prst="roundRect">
            <a:avLst>
              <a:gd name="adj" fmla="val 24236"/>
            </a:avLst>
          </a:prstGeom>
          <a:noFill/>
          <a:ln w="9525" algn="ctr">
            <a:noFill/>
            <a:round/>
            <a:headEnd/>
            <a:tailEnd/>
          </a:ln>
          <a:effectLst/>
        </p:spPr>
        <p:txBody>
          <a:bodyPr anchor="ctr"/>
          <a:lstStyle/>
          <a:p>
            <a:pPr>
              <a:spcBef>
                <a:spcPct val="40000"/>
              </a:spcBef>
              <a:buClr>
                <a:srgbClr val="8DACD0"/>
              </a:buClr>
              <a:buSzPct val="70000"/>
            </a:pPr>
            <a:r>
              <a:rPr lang="en-CA" sz="2000" b="1" dirty="0">
                <a:solidFill>
                  <a:srgbClr val="000000"/>
                </a:solidFill>
                <a:latin typeface="Segoe UI" pitchFamily="34" charset="0"/>
                <a:ea typeface="Segoe UI" pitchFamily="34" charset="0"/>
                <a:cs typeface="Segoe UI" pitchFamily="34" charset="0"/>
              </a:rPr>
              <a:t>A DHCP relay agent listens for DHCP broadcasts from DHCP clients and </a:t>
            </a:r>
            <a:r>
              <a:rPr lang="en-CA" sz="2000" b="1" dirty="0" smtClean="0">
                <a:solidFill>
                  <a:srgbClr val="000000"/>
                </a:solidFill>
                <a:latin typeface="Segoe UI" pitchFamily="34" charset="0"/>
                <a:ea typeface="Segoe UI" pitchFamily="34" charset="0"/>
                <a:cs typeface="Segoe UI" pitchFamily="34" charset="0"/>
              </a:rPr>
              <a:t>then </a:t>
            </a:r>
            <a:r>
              <a:rPr lang="en-CA" sz="2000" b="1" dirty="0">
                <a:solidFill>
                  <a:srgbClr val="000000"/>
                </a:solidFill>
                <a:latin typeface="Segoe UI" pitchFamily="34" charset="0"/>
                <a:ea typeface="Segoe UI" pitchFamily="34" charset="0"/>
                <a:cs typeface="Segoe UI" pitchFamily="34" charset="0"/>
              </a:rPr>
              <a:t>relays them to DHCP servers in different </a:t>
            </a:r>
            <a:r>
              <a:rPr lang="en-CA" sz="2000" b="1" dirty="0" smtClean="0">
                <a:solidFill>
                  <a:srgbClr val="000000"/>
                </a:solidFill>
                <a:latin typeface="Segoe UI" pitchFamily="34" charset="0"/>
                <a:ea typeface="Segoe UI" pitchFamily="34" charset="0"/>
                <a:cs typeface="Segoe UI" pitchFamily="34" charset="0"/>
              </a:rPr>
              <a:t>subnets</a:t>
            </a:r>
            <a:endParaRPr lang="en-US" sz="2000" b="1" dirty="0">
              <a:solidFill>
                <a:srgbClr val="000000"/>
              </a:solidFill>
              <a:latin typeface="Segoe UI" pitchFamily="34" charset="0"/>
              <a:ea typeface="Segoe UI" pitchFamily="34" charset="0"/>
              <a:cs typeface="Segoe UI" pitchFamily="34" charset="0"/>
            </a:endParaRPr>
          </a:p>
        </p:txBody>
      </p:sp>
      <p:sp>
        <p:nvSpPr>
          <p:cNvPr id="91147" name="&quot;DHCP Server&quot;" descr="&quot;&quot;"/>
          <p:cNvSpPr>
            <a:spLocks noChangeArrowheads="1"/>
          </p:cNvSpPr>
          <p:nvPr/>
        </p:nvSpPr>
        <p:spPr bwMode="auto">
          <a:xfrm>
            <a:off x="7214530" y="2070709"/>
            <a:ext cx="964735" cy="571822"/>
          </a:xfrm>
          <a:prstGeom prst="roundRect">
            <a:avLst>
              <a:gd name="adj" fmla="val 4167"/>
            </a:avLst>
          </a:prstGeom>
          <a:noFill/>
          <a:ln w="9525">
            <a:noFill/>
            <a:round/>
            <a:headEnd/>
            <a:tailEnd/>
          </a:ln>
          <a:effectLst/>
        </p:spPr>
        <p:txBody>
          <a:bodyPr anchor="ctr"/>
          <a:lstStyle/>
          <a:p>
            <a:pPr algn="ctr"/>
            <a:r>
              <a:rPr lang="en-US" sz="1600" b="1" dirty="0">
                <a:solidFill>
                  <a:srgbClr val="000000"/>
                </a:solidFill>
                <a:latin typeface="Segoe UI" pitchFamily="34" charset="0"/>
                <a:ea typeface="Segoe UI" pitchFamily="34" charset="0"/>
                <a:cs typeface="Segoe UI" pitchFamily="34" charset="0"/>
              </a:rPr>
              <a:t>DHCP </a:t>
            </a:r>
            <a:r>
              <a:rPr lang="en-US" sz="1600" b="1" dirty="0" smtClean="0">
                <a:solidFill>
                  <a:srgbClr val="000000"/>
                </a:solidFill>
                <a:latin typeface="Segoe UI" pitchFamily="34" charset="0"/>
                <a:ea typeface="Segoe UI" pitchFamily="34" charset="0"/>
                <a:cs typeface="Segoe UI" pitchFamily="34" charset="0"/>
              </a:rPr>
              <a:t>server</a:t>
            </a:r>
            <a:endParaRPr lang="en-US" sz="1600" b="1" dirty="0">
              <a:solidFill>
                <a:srgbClr val="000000"/>
              </a:solidFill>
              <a:latin typeface="Segoe UI" pitchFamily="34" charset="0"/>
              <a:ea typeface="Segoe UI" pitchFamily="34" charset="0"/>
              <a:cs typeface="Segoe UI" pitchFamily="34" charset="0"/>
            </a:endParaRPr>
          </a:p>
        </p:txBody>
      </p:sp>
      <p:sp>
        <p:nvSpPr>
          <p:cNvPr id="91150" name="&quot;DHCP Relay Agent&quot;" descr="&quot;&quot;"/>
          <p:cNvSpPr>
            <a:spLocks noChangeArrowheads="1"/>
          </p:cNvSpPr>
          <p:nvPr/>
        </p:nvSpPr>
        <p:spPr bwMode="auto">
          <a:xfrm>
            <a:off x="947199" y="2028765"/>
            <a:ext cx="1015825" cy="707996"/>
          </a:xfrm>
          <a:prstGeom prst="roundRect">
            <a:avLst>
              <a:gd name="adj" fmla="val 4167"/>
            </a:avLst>
          </a:prstGeom>
          <a:noFill/>
          <a:ln w="9525" algn="ctr">
            <a:noFill/>
            <a:round/>
            <a:headEnd/>
            <a:tailEnd/>
          </a:ln>
          <a:effectLst/>
        </p:spPr>
        <p:txBody>
          <a:bodyPr anchor="ctr"/>
          <a:lstStyle/>
          <a:p>
            <a:pPr algn="ctr"/>
            <a:r>
              <a:rPr lang="en-US" sz="1600" b="1" dirty="0">
                <a:solidFill>
                  <a:srgbClr val="000000"/>
                </a:solidFill>
                <a:latin typeface="Segoe UI" pitchFamily="34" charset="0"/>
                <a:ea typeface="Segoe UI" pitchFamily="34" charset="0"/>
                <a:cs typeface="Segoe UI" pitchFamily="34" charset="0"/>
              </a:rPr>
              <a:t>DHCP </a:t>
            </a:r>
            <a:r>
              <a:rPr lang="en-US" sz="1600" b="1" dirty="0" smtClean="0">
                <a:solidFill>
                  <a:srgbClr val="000000"/>
                </a:solidFill>
                <a:latin typeface="Segoe UI" pitchFamily="34" charset="0"/>
                <a:ea typeface="Segoe UI" pitchFamily="34" charset="0"/>
                <a:cs typeface="Segoe UI" pitchFamily="34" charset="0"/>
              </a:rPr>
              <a:t>relay agent</a:t>
            </a:r>
            <a:endParaRPr lang="en-US" sz="1600" b="1" dirty="0">
              <a:solidFill>
                <a:srgbClr val="000000"/>
              </a:solidFill>
              <a:latin typeface="Segoe UI" pitchFamily="34" charset="0"/>
              <a:ea typeface="Segoe UI" pitchFamily="34" charset="0"/>
              <a:cs typeface="Segoe UI" pitchFamily="34" charset="0"/>
            </a:endParaRPr>
          </a:p>
        </p:txBody>
      </p:sp>
      <p:sp>
        <p:nvSpPr>
          <p:cNvPr id="91159" name="red &quot;Broadcast&quot; on the left" descr="&quot;&quot;"/>
          <p:cNvSpPr txBox="1">
            <a:spLocks noChangeArrowheads="1"/>
          </p:cNvSpPr>
          <p:nvPr/>
        </p:nvSpPr>
        <p:spPr bwMode="auto">
          <a:xfrm>
            <a:off x="942282" y="3083950"/>
            <a:ext cx="1079465" cy="523220"/>
          </a:xfrm>
          <a:prstGeom prst="rect">
            <a:avLst/>
          </a:prstGeom>
          <a:noFill/>
          <a:ln w="9525" algn="ctr">
            <a:noFill/>
            <a:miter lim="800000"/>
            <a:headEnd/>
            <a:tailEnd/>
          </a:ln>
          <a:effectLst/>
        </p:spPr>
        <p:txBody>
          <a:bodyPr wrap="square">
            <a:spAutoFit/>
          </a:bodyPr>
          <a:lstStyle/>
          <a:p>
            <a:pPr algn="ctr"/>
            <a:r>
              <a:rPr lang="en-US" sz="1400" b="1" dirty="0" smtClean="0">
                <a:solidFill>
                  <a:srgbClr val="CC0000"/>
                </a:solidFill>
                <a:latin typeface="Segoe UI" pitchFamily="34" charset="0"/>
                <a:ea typeface="Segoe UI" pitchFamily="34" charset="0"/>
                <a:cs typeface="Segoe UI" pitchFamily="34" charset="0"/>
              </a:rPr>
              <a:t>DHCP broadcast</a:t>
            </a:r>
            <a:endParaRPr lang="en-US" sz="1400" b="1" dirty="0">
              <a:solidFill>
                <a:srgbClr val="CC0000"/>
              </a:solidFill>
              <a:latin typeface="Segoe UI" pitchFamily="34" charset="0"/>
              <a:ea typeface="Segoe UI" pitchFamily="34" charset="0"/>
              <a:cs typeface="Segoe UI" pitchFamily="34" charset="0"/>
            </a:endParaRPr>
          </a:p>
        </p:txBody>
      </p:sp>
      <p:pic>
        <p:nvPicPr>
          <p:cNvPr id="61" name="S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61055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lay - alt text is here" descr="Illustration representing two subnets: Subnet A has a DHCP relay agent, two clients, and a router; Subnet B has a DHCP server, two clients, and a router. Both routers are non-RFC 1542 compliant. The animation represents the DHCP relay agent broadcasting packets to and from the local DHCP clients, while sending unicast packets to the DHCP server on the other subnet and the DHCP server sending unicasts back to the relay ag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5" y="61055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 name="broadcast circle"/>
          <p:cNvGrpSpPr/>
          <p:nvPr/>
        </p:nvGrpSpPr>
        <p:grpSpPr>
          <a:xfrm>
            <a:off x="1954634" y="2835860"/>
            <a:ext cx="981511" cy="981511"/>
            <a:chOff x="4150360" y="3587432"/>
            <a:chExt cx="488950" cy="488950"/>
          </a:xfrm>
        </p:grpSpPr>
        <p:sp>
          <p:nvSpPr>
            <p:cNvPr id="40" name="broadcast 3" descr="&quot;&quot;"/>
            <p:cNvSpPr>
              <a:spLocks noChangeArrowheads="1"/>
            </p:cNvSpPr>
            <p:nvPr/>
          </p:nvSpPr>
          <p:spPr bwMode="auto">
            <a:xfrm>
              <a:off x="4150360" y="3587432"/>
              <a:ext cx="488950" cy="488950"/>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dirty="0">
                <a:solidFill>
                  <a:srgbClr val="000000"/>
                </a:solidFill>
              </a:endParaRPr>
            </a:p>
          </p:txBody>
        </p:sp>
        <p:sp>
          <p:nvSpPr>
            <p:cNvPr id="41" name="broadcast 2" descr="&quot;&quot;"/>
            <p:cNvSpPr>
              <a:spLocks noChangeArrowheads="1"/>
            </p:cNvSpPr>
            <p:nvPr/>
          </p:nvSpPr>
          <p:spPr bwMode="auto">
            <a:xfrm>
              <a:off x="4232910" y="3669982"/>
              <a:ext cx="322263" cy="322263"/>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dirty="0">
                <a:solidFill>
                  <a:srgbClr val="000000"/>
                </a:solidFill>
              </a:endParaRPr>
            </a:p>
          </p:txBody>
        </p:sp>
        <p:sp>
          <p:nvSpPr>
            <p:cNvPr id="45" name="broadcast 1"/>
            <p:cNvSpPr>
              <a:spLocks noChangeArrowheads="1"/>
            </p:cNvSpPr>
            <p:nvPr/>
          </p:nvSpPr>
          <p:spPr bwMode="auto">
            <a:xfrm>
              <a:off x="4310698" y="3747770"/>
              <a:ext cx="168275" cy="168275"/>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dirty="0">
                <a:solidFill>
                  <a:srgbClr val="000000"/>
                </a:solidFill>
              </a:endParaRPr>
            </a:p>
          </p:txBody>
        </p:sp>
      </p:grpSp>
      <p:grpSp>
        <p:nvGrpSpPr>
          <p:cNvPr id="7" name="Group 6"/>
          <p:cNvGrpSpPr/>
          <p:nvPr/>
        </p:nvGrpSpPr>
        <p:grpSpPr>
          <a:xfrm>
            <a:off x="1434518" y="3677452"/>
            <a:ext cx="1451295" cy="1364331"/>
            <a:chOff x="1233182" y="4625409"/>
            <a:chExt cx="1451295" cy="1364331"/>
          </a:xfrm>
        </p:grpSpPr>
        <p:pic>
          <p:nvPicPr>
            <p:cNvPr id="66" name="Picture 6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97715" y="4625409"/>
              <a:ext cx="457588" cy="516586"/>
            </a:xfrm>
            <a:prstGeom prst="rect">
              <a:avLst/>
            </a:prstGeom>
            <a:noFill/>
            <a:extLst>
              <a:ext uri="{909E8E84-426E-40DD-AFC4-6F175D3DCCD1}">
                <a14:hiddenFill xmlns:a14="http://schemas.microsoft.com/office/drawing/2010/main">
                  <a:solidFill>
                    <a:srgbClr val="FFFFFF"/>
                  </a:solidFill>
                </a14:hiddenFill>
              </a:ext>
            </a:extLst>
          </p:spPr>
        </p:pic>
        <p:sp>
          <p:nvSpPr>
            <p:cNvPr id="47" name="AutoShape 12" descr="&quot;&quot;"/>
            <p:cNvSpPr>
              <a:spLocks noChangeArrowheads="1"/>
            </p:cNvSpPr>
            <p:nvPr/>
          </p:nvSpPr>
          <p:spPr bwMode="auto">
            <a:xfrm>
              <a:off x="1233182" y="5780015"/>
              <a:ext cx="1451295" cy="209725"/>
            </a:xfrm>
            <a:prstGeom prst="roundRect">
              <a:avLst>
                <a:gd name="adj" fmla="val 4167"/>
              </a:avLst>
            </a:prstGeom>
            <a:noFill/>
            <a:ln w="9525">
              <a:noFill/>
              <a:round/>
              <a:headEnd/>
              <a:tailEnd/>
            </a:ln>
            <a:effectLst/>
          </p:spPr>
          <p:txBody>
            <a:bodyPr anchor="ctr"/>
            <a:lstStyle/>
            <a:p>
              <a:pPr algn="ctr"/>
              <a:r>
                <a:rPr lang="en-US" sz="1400" b="1" dirty="0" smtClean="0">
                  <a:solidFill>
                    <a:srgbClr val="000000"/>
                  </a:solidFill>
                  <a:latin typeface="Segoe UI" pitchFamily="34" charset="0"/>
                  <a:ea typeface="Segoe UI" pitchFamily="34" charset="0"/>
                  <a:cs typeface="Segoe UI" pitchFamily="34" charset="0"/>
                </a:rPr>
                <a:t>DHCP clients</a:t>
              </a:r>
              <a:endParaRPr lang="en-US" sz="1400" b="1" dirty="0">
                <a:solidFill>
                  <a:srgbClr val="000000"/>
                </a:solidFill>
                <a:latin typeface="Segoe UI" pitchFamily="34" charset="0"/>
                <a:ea typeface="Segoe UI" pitchFamily="34" charset="0"/>
                <a:cs typeface="Segoe UI" pitchFamily="34" charset="0"/>
              </a:endParaRPr>
            </a:p>
          </p:txBody>
        </p:sp>
        <p:pic>
          <p:nvPicPr>
            <p:cNvPr id="48" name="Picture 4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294312" y="5033395"/>
              <a:ext cx="579610" cy="65434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924885" y="5018015"/>
              <a:ext cx="644846" cy="727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p:cNvGrpSpPr/>
          <p:nvPr/>
        </p:nvGrpSpPr>
        <p:grpSpPr>
          <a:xfrm>
            <a:off x="6291743" y="3677452"/>
            <a:ext cx="1451295" cy="1364331"/>
            <a:chOff x="1233182" y="4625409"/>
            <a:chExt cx="1451295" cy="1364331"/>
          </a:xfrm>
        </p:grpSpPr>
        <p:pic>
          <p:nvPicPr>
            <p:cNvPr id="69" name="Picture 6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97715" y="4625409"/>
              <a:ext cx="457588" cy="516586"/>
            </a:xfrm>
            <a:prstGeom prst="rect">
              <a:avLst/>
            </a:prstGeom>
            <a:noFill/>
            <a:extLst>
              <a:ext uri="{909E8E84-426E-40DD-AFC4-6F175D3DCCD1}">
                <a14:hiddenFill xmlns:a14="http://schemas.microsoft.com/office/drawing/2010/main">
                  <a:solidFill>
                    <a:srgbClr val="FFFFFF"/>
                  </a:solidFill>
                </a14:hiddenFill>
              </a:ext>
            </a:extLst>
          </p:spPr>
        </p:pic>
        <p:sp>
          <p:nvSpPr>
            <p:cNvPr id="70" name="AutoShape 12" descr="&quot;&quot;"/>
            <p:cNvSpPr>
              <a:spLocks noChangeArrowheads="1"/>
            </p:cNvSpPr>
            <p:nvPr/>
          </p:nvSpPr>
          <p:spPr bwMode="auto">
            <a:xfrm>
              <a:off x="1233182" y="5780015"/>
              <a:ext cx="1451295" cy="209725"/>
            </a:xfrm>
            <a:prstGeom prst="roundRect">
              <a:avLst>
                <a:gd name="adj" fmla="val 4167"/>
              </a:avLst>
            </a:prstGeom>
            <a:noFill/>
            <a:ln w="9525">
              <a:noFill/>
              <a:round/>
              <a:headEnd/>
              <a:tailEnd/>
            </a:ln>
            <a:effectLst/>
          </p:spPr>
          <p:txBody>
            <a:bodyPr anchor="ctr"/>
            <a:lstStyle/>
            <a:p>
              <a:pPr algn="ctr"/>
              <a:r>
                <a:rPr lang="en-US" sz="1400" b="1" dirty="0" smtClean="0">
                  <a:solidFill>
                    <a:srgbClr val="000000"/>
                  </a:solidFill>
                  <a:latin typeface="Segoe UI" pitchFamily="34" charset="0"/>
                  <a:ea typeface="Segoe UI" pitchFamily="34" charset="0"/>
                  <a:cs typeface="Segoe UI" pitchFamily="34" charset="0"/>
                </a:rPr>
                <a:t>DHCP clients</a:t>
              </a:r>
              <a:endParaRPr lang="en-US" sz="1400" b="1" dirty="0">
                <a:solidFill>
                  <a:srgbClr val="000000"/>
                </a:solidFill>
                <a:latin typeface="Segoe UI" pitchFamily="34" charset="0"/>
                <a:ea typeface="Segoe UI" pitchFamily="34" charset="0"/>
                <a:cs typeface="Segoe UI" pitchFamily="34" charset="0"/>
              </a:endParaRPr>
            </a:p>
          </p:txBody>
        </p:sp>
        <p:pic>
          <p:nvPicPr>
            <p:cNvPr id="71" name="Picture 70"/>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294312" y="5033395"/>
              <a:ext cx="579610" cy="65434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924885" y="5018015"/>
              <a:ext cx="644846" cy="727987"/>
            </a:xfrm>
            <a:prstGeom prst="rect">
              <a:avLst/>
            </a:prstGeom>
            <a:noFill/>
            <a:extLst>
              <a:ext uri="{909E8E84-426E-40DD-AFC4-6F175D3DCCD1}">
                <a14:hiddenFill xmlns:a14="http://schemas.microsoft.com/office/drawing/2010/main">
                  <a:solidFill>
                    <a:srgbClr val="FFFFFF"/>
                  </a:solidFill>
                </a14:hiddenFill>
              </a:ext>
            </a:extLst>
          </p:spPr>
        </p:pic>
      </p:grpSp>
      <p:sp>
        <p:nvSpPr>
          <p:cNvPr id="73" name="Oval 6" descr="&quot;&quot;"/>
          <p:cNvSpPr>
            <a:spLocks noChangeArrowheads="1"/>
          </p:cNvSpPr>
          <p:nvPr/>
        </p:nvSpPr>
        <p:spPr bwMode="auto">
          <a:xfrm>
            <a:off x="5679347" y="1736521"/>
            <a:ext cx="2537029" cy="4026716"/>
          </a:xfrm>
          <a:prstGeom prst="rect">
            <a:avLst/>
          </a:prstGeom>
          <a:noFill/>
          <a:ln w="9525">
            <a:solidFill>
              <a:srgbClr val="0070C0"/>
            </a:solidFill>
            <a:headEnd/>
            <a:tailEnd/>
          </a:ln>
        </p:spPr>
        <p:style>
          <a:lnRef idx="2">
            <a:schemeClr val="accent6"/>
          </a:lnRef>
          <a:fillRef idx="1">
            <a:schemeClr val="lt1"/>
          </a:fillRef>
          <a:effectRef idx="0">
            <a:schemeClr val="accent6"/>
          </a:effectRef>
          <a:fontRef idx="minor">
            <a:schemeClr val="dk1"/>
          </a:fontRef>
        </p:style>
        <p:txBody>
          <a:bodyPr wrap="none" anchor="ctr"/>
          <a:lstStyle/>
          <a:p>
            <a:pPr algn="r"/>
            <a:endParaRPr lang="en-US" dirty="0">
              <a:solidFill>
                <a:srgbClr val="000000"/>
              </a:solidFill>
            </a:endParaRPr>
          </a:p>
        </p:txBody>
      </p:sp>
      <p:sp>
        <p:nvSpPr>
          <p:cNvPr id="91141" name="Line 5" descr="&quot;&quot;"/>
          <p:cNvSpPr>
            <a:spLocks noChangeShapeType="1"/>
          </p:cNvSpPr>
          <p:nvPr/>
        </p:nvSpPr>
        <p:spPr bwMode="auto">
          <a:xfrm>
            <a:off x="3422607" y="4119549"/>
            <a:ext cx="2486025" cy="0"/>
          </a:xfrm>
          <a:prstGeom prst="line">
            <a:avLst/>
          </a:prstGeom>
          <a:noFill/>
          <a:ln w="57150">
            <a:solidFill>
              <a:srgbClr val="0070C0"/>
            </a:solidFill>
            <a:prstDash val="sysDot"/>
            <a:round/>
            <a:headEnd/>
            <a:tailEnd/>
          </a:ln>
          <a:effectLst/>
        </p:spPr>
        <p:txBody>
          <a:bodyPr/>
          <a:lstStyle/>
          <a:p>
            <a:endParaRPr lang="en-US" dirty="0">
              <a:solidFill>
                <a:srgbClr val="000000"/>
              </a:solidFill>
            </a:endParaRPr>
          </a:p>
        </p:txBody>
      </p:sp>
      <p:pic>
        <p:nvPicPr>
          <p:cNvPr id="43" name="Picture 4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859583" y="3890224"/>
            <a:ext cx="879475" cy="45865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337837" y="3890224"/>
            <a:ext cx="879475" cy="458650"/>
          </a:xfrm>
          <a:prstGeom prst="rect">
            <a:avLst/>
          </a:prstGeom>
          <a:noFill/>
          <a:extLst>
            <a:ext uri="{909E8E84-426E-40DD-AFC4-6F175D3DCCD1}">
              <a14:hiddenFill xmlns:a14="http://schemas.microsoft.com/office/drawing/2010/main">
                <a:solidFill>
                  <a:srgbClr val="FFFFFF"/>
                </a:solidFill>
              </a14:hiddenFill>
            </a:ext>
          </a:extLst>
        </p:spPr>
      </p:pic>
      <p:sp>
        <p:nvSpPr>
          <p:cNvPr id="91158" name="left-to-right" descr="&quot;&quot;"/>
          <p:cNvSpPr>
            <a:spLocks noChangeArrowheads="1"/>
          </p:cNvSpPr>
          <p:nvPr/>
        </p:nvSpPr>
        <p:spPr bwMode="auto">
          <a:xfrm>
            <a:off x="2155972" y="2149555"/>
            <a:ext cx="4630722" cy="466725"/>
          </a:xfrm>
          <a:prstGeom prst="rightArrow">
            <a:avLst/>
          </a:prstGeom>
          <a:solidFill>
            <a:srgbClr val="FF0000"/>
          </a:solidFill>
          <a:ln w="9525" algn="ctr">
            <a:noFill/>
            <a:miter lim="800000"/>
            <a:headEnd/>
            <a:tailEnd/>
          </a:ln>
          <a:effectLst/>
        </p:spPr>
        <p:txBody>
          <a:bodyPr wrap="none" anchor="ctr"/>
          <a:lstStyle/>
          <a:p>
            <a:pPr algn="ctr"/>
            <a:r>
              <a:rPr lang="en-US" dirty="0" smtClean="0">
                <a:solidFill>
                  <a:srgbClr val="FFFFFF"/>
                </a:solidFill>
                <a:latin typeface="Segoe UI" pitchFamily="34" charset="0"/>
                <a:ea typeface="Segoe UI" pitchFamily="34" charset="0"/>
                <a:cs typeface="Segoe UI" pitchFamily="34" charset="0"/>
              </a:rPr>
              <a:t>      Unicast</a:t>
            </a:r>
            <a:endParaRPr lang="en-US" dirty="0">
              <a:solidFill>
                <a:srgbClr val="FFFFFF"/>
              </a:solidFill>
              <a:latin typeface="Segoe UI" pitchFamily="34" charset="0"/>
              <a:ea typeface="Segoe UI" pitchFamily="34" charset="0"/>
              <a:cs typeface="Segoe UI" pitchFamily="34" charset="0"/>
            </a:endParaRPr>
          </a:p>
        </p:txBody>
      </p:sp>
      <p:sp>
        <p:nvSpPr>
          <p:cNvPr id="36" name="right-to-left" descr="&quot;&quot;"/>
          <p:cNvSpPr>
            <a:spLocks noChangeArrowheads="1"/>
          </p:cNvSpPr>
          <p:nvPr/>
        </p:nvSpPr>
        <p:spPr bwMode="auto">
          <a:xfrm>
            <a:off x="2440096" y="2149555"/>
            <a:ext cx="4504889" cy="466725"/>
          </a:xfrm>
          <a:prstGeom prst="leftArrow">
            <a:avLst/>
          </a:prstGeom>
          <a:solidFill>
            <a:srgbClr val="FF0000"/>
          </a:solidFill>
          <a:ln w="9525" algn="ctr">
            <a:noFill/>
            <a:miter lim="800000"/>
            <a:headEnd/>
            <a:tailEnd/>
          </a:ln>
          <a:effectLst/>
        </p:spPr>
        <p:txBody>
          <a:bodyPr wrap="none" anchor="ctr"/>
          <a:lstStyle/>
          <a:p>
            <a:pPr algn="ctr"/>
            <a:r>
              <a:rPr lang="en-US" dirty="0" smtClean="0">
                <a:solidFill>
                  <a:srgbClr val="FFFFFF"/>
                </a:solidFill>
                <a:latin typeface="Segoe UI" pitchFamily="34" charset="0"/>
                <a:ea typeface="Segoe UI" pitchFamily="34" charset="0"/>
                <a:cs typeface="Segoe UI" pitchFamily="34" charset="0"/>
              </a:rPr>
              <a:t>Unicast</a:t>
            </a:r>
            <a:endParaRPr lang="en-US" dirty="0">
              <a:solidFill>
                <a:srgbClr val="FFFFFF"/>
              </a:solidFill>
              <a:latin typeface="Segoe UI" pitchFamily="34" charset="0"/>
              <a:ea typeface="Segoe UI" pitchFamily="34" charset="0"/>
              <a:cs typeface="Segoe UI" pitchFamily="34" charset="0"/>
            </a:endParaRPr>
          </a:p>
        </p:txBody>
      </p:sp>
      <p:pic>
        <p:nvPicPr>
          <p:cNvPr id="67" name="serve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797682" y="1928737"/>
            <a:ext cx="512041" cy="908053"/>
          </a:xfrm>
          <a:prstGeom prst="rect">
            <a:avLst/>
          </a:prstGeom>
          <a:noFill/>
          <a:extLst>
            <a:ext uri="{909E8E84-426E-40DD-AFC4-6F175D3DCCD1}">
              <a14:hiddenFill xmlns:a14="http://schemas.microsoft.com/office/drawing/2010/main">
                <a:solidFill>
                  <a:srgbClr val="FFFFFF"/>
                </a:solidFill>
              </a14:hiddenFill>
            </a:ext>
          </a:extLst>
        </p:spPr>
      </p:pic>
      <p:pic>
        <p:nvPicPr>
          <p:cNvPr id="44" name="alt-text here, serve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915290" y="1928737"/>
            <a:ext cx="512041" cy="90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6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1159"/>
                                        </p:tgtEl>
                                        <p:attrNameLst>
                                          <p:attrName>style.visibility</p:attrName>
                                        </p:attrNameLst>
                                      </p:cBhvr>
                                      <p:to>
                                        <p:strVal val="visible"/>
                                      </p:to>
                                    </p:set>
                                    <p:animEffect transition="in" filter="fade">
                                      <p:cBhvr>
                                        <p:cTn id="11" dur="500"/>
                                        <p:tgtEl>
                                          <p:spTgt spid="91159"/>
                                        </p:tgtEl>
                                      </p:cBhvr>
                                    </p:animEffect>
                                  </p:childTnLst>
                                </p:cTn>
                              </p:par>
                              <p:par>
                                <p:cTn id="12" presetID="6" presetClass="entr" presetSubtype="32"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circle(out)">
                                      <p:cBhvr>
                                        <p:cTn id="14" dur="2000"/>
                                        <p:tgtEl>
                                          <p:spTgt spid="39"/>
                                        </p:tgtEl>
                                      </p:cBhvr>
                                    </p:animEffect>
                                  </p:childTnLst>
                                </p:cTn>
                              </p:par>
                            </p:childTnLst>
                          </p:cTn>
                        </p:par>
                        <p:par>
                          <p:cTn id="15" fill="hold">
                            <p:stCondLst>
                              <p:cond delay="2000"/>
                            </p:stCondLst>
                            <p:childTnLst>
                              <p:par>
                                <p:cTn id="16" presetID="6" presetClass="entr" presetSubtype="32"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ircle(out)">
                                      <p:cBhvr>
                                        <p:cTn id="18" dur="2000"/>
                                        <p:tgtEl>
                                          <p:spTgt spid="39"/>
                                        </p:tgtEl>
                                      </p:cBhvr>
                                    </p:animEffect>
                                  </p:childTnLst>
                                </p:cTn>
                              </p:par>
                            </p:childTnLst>
                          </p:cTn>
                        </p:par>
                        <p:par>
                          <p:cTn id="19" fill="hold">
                            <p:stCondLst>
                              <p:cond delay="4000"/>
                            </p:stCondLst>
                            <p:childTnLst>
                              <p:par>
                                <p:cTn id="20" presetID="22" presetClass="entr" presetSubtype="8" fill="hold" grpId="0" nodeType="afterEffect">
                                  <p:stCondLst>
                                    <p:cond delay="0"/>
                                  </p:stCondLst>
                                  <p:childTnLst>
                                    <p:set>
                                      <p:cBhvr>
                                        <p:cTn id="21" dur="1" fill="hold">
                                          <p:stCondLst>
                                            <p:cond delay="0"/>
                                          </p:stCondLst>
                                        </p:cTn>
                                        <p:tgtEl>
                                          <p:spTgt spid="91158"/>
                                        </p:tgtEl>
                                        <p:attrNameLst>
                                          <p:attrName>style.visibility</p:attrName>
                                        </p:attrNameLst>
                                      </p:cBhvr>
                                      <p:to>
                                        <p:strVal val="visible"/>
                                      </p:to>
                                    </p:set>
                                    <p:animEffect transition="in" filter="wipe(left)">
                                      <p:cBhvr>
                                        <p:cTn id="22" dur="1250"/>
                                        <p:tgtEl>
                                          <p:spTgt spid="911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91159"/>
                                        </p:tgtEl>
                                      </p:cBhvr>
                                    </p:animEffect>
                                    <p:set>
                                      <p:cBhvr>
                                        <p:cTn id="27" dur="1" fill="hold">
                                          <p:stCondLst>
                                            <p:cond delay="499"/>
                                          </p:stCondLst>
                                        </p:cTn>
                                        <p:tgtEl>
                                          <p:spTgt spid="91159"/>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9"/>
                                        </p:tgtEl>
                                      </p:cBhvr>
                                    </p:animEffect>
                                    <p:set>
                                      <p:cBhvr>
                                        <p:cTn id="30" dur="1" fill="hold">
                                          <p:stCondLst>
                                            <p:cond delay="499"/>
                                          </p:stCondLst>
                                        </p:cTn>
                                        <p:tgtEl>
                                          <p:spTgt spid="39"/>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1158"/>
                                        </p:tgtEl>
                                      </p:cBhvr>
                                    </p:animEffect>
                                    <p:set>
                                      <p:cBhvr>
                                        <p:cTn id="33" dur="1" fill="hold">
                                          <p:stCondLst>
                                            <p:cond delay="499"/>
                                          </p:stCondLst>
                                        </p:cTn>
                                        <p:tgtEl>
                                          <p:spTgt spid="91158"/>
                                        </p:tgtEl>
                                        <p:attrNameLst>
                                          <p:attrName>style.visibility</p:attrName>
                                        </p:attrNameLst>
                                      </p:cBhvr>
                                      <p:to>
                                        <p:strVal val="hidden"/>
                                      </p:to>
                                    </p:se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right)">
                                      <p:cBhvr>
                                        <p:cTn id="37" dur="1250"/>
                                        <p:tgtEl>
                                          <p:spTgt spid="36"/>
                                        </p:tgtEl>
                                      </p:cBhvr>
                                    </p:animEffect>
                                  </p:childTnLst>
                                </p:cTn>
                              </p:par>
                            </p:childTnLst>
                          </p:cTn>
                        </p:par>
                        <p:par>
                          <p:cTn id="38" fill="hold">
                            <p:stCondLst>
                              <p:cond delay="1750"/>
                            </p:stCondLst>
                            <p:childTnLst>
                              <p:par>
                                <p:cTn id="39" presetID="10" presetClass="entr" presetSubtype="0" fill="hold" grpId="2" nodeType="afterEffect">
                                  <p:stCondLst>
                                    <p:cond delay="0"/>
                                  </p:stCondLst>
                                  <p:childTnLst>
                                    <p:set>
                                      <p:cBhvr>
                                        <p:cTn id="40" dur="1" fill="hold">
                                          <p:stCondLst>
                                            <p:cond delay="0"/>
                                          </p:stCondLst>
                                        </p:cTn>
                                        <p:tgtEl>
                                          <p:spTgt spid="91159"/>
                                        </p:tgtEl>
                                        <p:attrNameLst>
                                          <p:attrName>style.visibility</p:attrName>
                                        </p:attrNameLst>
                                      </p:cBhvr>
                                      <p:to>
                                        <p:strVal val="visible"/>
                                      </p:to>
                                    </p:set>
                                    <p:animEffect transition="in" filter="fade">
                                      <p:cBhvr>
                                        <p:cTn id="41" dur="500"/>
                                        <p:tgtEl>
                                          <p:spTgt spid="91159"/>
                                        </p:tgtEl>
                                      </p:cBhvr>
                                    </p:animEffect>
                                  </p:childTnLst>
                                </p:cTn>
                              </p:par>
                              <p:par>
                                <p:cTn id="42" presetID="6" presetClass="entr" presetSubtype="32"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circle(out)">
                                      <p:cBhvr>
                                        <p:cTn id="44" dur="2000"/>
                                        <p:tgtEl>
                                          <p:spTgt spid="39"/>
                                        </p:tgtEl>
                                      </p:cBhvr>
                                    </p:animEffect>
                                  </p:childTnLst>
                                </p:cTn>
                              </p:par>
                            </p:childTnLst>
                          </p:cTn>
                        </p:par>
                        <p:par>
                          <p:cTn id="45" fill="hold">
                            <p:stCondLst>
                              <p:cond delay="3750"/>
                            </p:stCondLst>
                            <p:childTnLst>
                              <p:par>
                                <p:cTn id="46" presetID="6" presetClass="entr" presetSubtype="32"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circle(out)">
                                      <p:cBhvr>
                                        <p:cTn id="48" dur="2000"/>
                                        <p:tgtEl>
                                          <p:spTgt spid="39"/>
                                        </p:tgtEl>
                                      </p:cBhvr>
                                    </p:animEffect>
                                  </p:childTnLst>
                                </p:cTn>
                              </p:par>
                            </p:childTnLst>
                          </p:cTn>
                        </p:par>
                        <p:par>
                          <p:cTn id="49" fill="hold">
                            <p:stCondLst>
                              <p:cond delay="5750"/>
                            </p:stCondLst>
                            <p:childTnLst>
                              <p:par>
                                <p:cTn id="50" presetID="10" presetClass="exit" presetSubtype="0" fill="hold" nodeType="afterEffect">
                                  <p:stCondLst>
                                    <p:cond delay="0"/>
                                  </p:stCondLst>
                                  <p:childTnLst>
                                    <p:animEffect transition="out" filter="fade">
                                      <p:cBhvr>
                                        <p:cTn id="51" dur="500"/>
                                        <p:tgtEl>
                                          <p:spTgt spid="60"/>
                                        </p:tgtEl>
                                      </p:cBhvr>
                                    </p:animEffect>
                                    <p:set>
                                      <p:cBhvr>
                                        <p:cTn id="52" dur="1" fill="hold">
                                          <p:stCondLst>
                                            <p:cond delay="499"/>
                                          </p:stCondLst>
                                        </p:cTn>
                                        <p:tgtEl>
                                          <p:spTgt spid="60"/>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9" grpId="0"/>
      <p:bldP spid="91159" grpId="1"/>
      <p:bldP spid="91159" grpId="2"/>
      <p:bldP spid="91158" grpId="0" animBg="1"/>
      <p:bldP spid="91158" grpId="1"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quot;&quot;"/>
          <p:cNvSpPr>
            <a:spLocks noGrp="1"/>
          </p:cNvSpPr>
          <p:nvPr>
            <p:ph type="title"/>
          </p:nvPr>
        </p:nvSpPr>
        <p:spPr/>
        <p:txBody>
          <a:bodyPr/>
          <a:lstStyle/>
          <a:p>
            <a:r>
              <a:rPr lang="en-US" sz="2800" dirty="0">
                <a:latin typeface="Segoe UI" pitchFamily="34" charset="0"/>
                <a:ea typeface="Segoe UI" pitchFamily="34" charset="0"/>
                <a:cs typeface="Segoe UI" pitchFamily="34" charset="0"/>
              </a:rPr>
              <a:t>DHCP Server Authorization</a:t>
            </a:r>
            <a:endParaRPr lang="en-GB" sz="2800" dirty="0">
              <a:latin typeface="Segoe UI" pitchFamily="34" charset="0"/>
              <a:ea typeface="Segoe UI" pitchFamily="34" charset="0"/>
              <a:cs typeface="Segoe UI" pitchFamily="34" charset="0"/>
            </a:endParaRPr>
          </a:p>
        </p:txBody>
      </p:sp>
      <p:grpSp>
        <p:nvGrpSpPr>
          <p:cNvPr id="45" name="static objects"/>
          <p:cNvGrpSpPr/>
          <p:nvPr/>
        </p:nvGrpSpPr>
        <p:grpSpPr>
          <a:xfrm>
            <a:off x="642939" y="2743200"/>
            <a:ext cx="5640388" cy="2782888"/>
            <a:chOff x="642939" y="2743200"/>
            <a:chExt cx="5640388" cy="2782888"/>
          </a:xfrm>
        </p:grpSpPr>
        <p:sp>
          <p:nvSpPr>
            <p:cNvPr id="44" name="Isosceles Triangle 43"/>
            <p:cNvSpPr/>
            <p:nvPr/>
          </p:nvSpPr>
          <p:spPr bwMode="auto">
            <a:xfrm>
              <a:off x="783499" y="3314783"/>
              <a:ext cx="793035" cy="701857"/>
            </a:xfrm>
            <a:prstGeom prst="triangle">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CA" b="1" dirty="0" smtClean="0">
                <a:solidFill>
                  <a:srgbClr val="000000"/>
                </a:solidFill>
              </a:endParaRPr>
            </a:p>
          </p:txBody>
        </p:sp>
        <p:grpSp>
          <p:nvGrpSpPr>
            <p:cNvPr id="9" name="Group 57" descr="&quot;&quot;"/>
            <p:cNvGrpSpPr>
              <a:grpSpLocks/>
            </p:cNvGrpSpPr>
            <p:nvPr/>
          </p:nvGrpSpPr>
          <p:grpSpPr bwMode="auto">
            <a:xfrm>
              <a:off x="642939" y="2743200"/>
              <a:ext cx="5640388" cy="2782888"/>
              <a:chOff x="315" y="1602"/>
              <a:chExt cx="3553" cy="1753"/>
            </a:xfrm>
          </p:grpSpPr>
          <p:sp>
            <p:nvSpPr>
              <p:cNvPr id="10" name="Oval 55" descr="&quot;&quot;"/>
              <p:cNvSpPr>
                <a:spLocks noChangeArrowheads="1"/>
              </p:cNvSpPr>
              <p:nvPr/>
            </p:nvSpPr>
            <p:spPr bwMode="auto">
              <a:xfrm>
                <a:off x="1066" y="1880"/>
                <a:ext cx="2802" cy="1343"/>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0" tIns="0" rIns="0" bIns="0"/>
              <a:lstStyle/>
              <a:p>
                <a:pPr marL="174625" indent="-174625">
                  <a:lnSpc>
                    <a:spcPct val="90000"/>
                  </a:lnSpc>
                  <a:spcBef>
                    <a:spcPct val="70000"/>
                  </a:spcBef>
                  <a:buClr>
                    <a:srgbClr val="006699"/>
                  </a:buClr>
                  <a:buSzPct val="90000"/>
                  <a:defRPr/>
                </a:pPr>
                <a:r>
                  <a:rPr lang="en-US" sz="2000" dirty="0">
                    <a:solidFill>
                      <a:srgbClr val="000000"/>
                    </a:solidFill>
                  </a:rPr>
                  <a:t>                                                          </a:t>
                </a:r>
              </a:p>
            </p:txBody>
          </p:sp>
          <p:pic>
            <p:nvPicPr>
              <p:cNvPr id="11" name="Picture 5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79" y="1667"/>
                <a:ext cx="44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02" y="2590"/>
                <a:ext cx="56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50" y="1602"/>
                <a:ext cx="44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79" y="2570"/>
                <a:ext cx="443"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60" descr="&quot;&quot;"/>
              <p:cNvSpPr>
                <a:spLocks noChangeArrowheads="1"/>
              </p:cNvSpPr>
              <p:nvPr/>
            </p:nvSpPr>
            <p:spPr bwMode="auto">
              <a:xfrm>
                <a:off x="545" y="1614"/>
                <a:ext cx="853" cy="315"/>
              </a:xfrm>
              <a:prstGeom prst="roundRect">
                <a:avLst>
                  <a:gd name="adj" fmla="val 4167"/>
                </a:avLst>
              </a:prstGeom>
              <a:noFill/>
              <a:ln w="9525">
                <a:noFill/>
                <a:round/>
                <a:headEnd/>
                <a:tailEnd/>
              </a:ln>
              <a:effectLst/>
            </p:spPr>
            <p:txBody>
              <a:bodyPr anchor="ctr"/>
              <a:lstStyle/>
              <a:p>
                <a:pPr>
                  <a:lnSpc>
                    <a:spcPct val="85000"/>
                  </a:lnSpc>
                </a:pPr>
                <a:r>
                  <a:rPr lang="en-US" sz="1600" b="1" dirty="0">
                    <a:solidFill>
                      <a:srgbClr val="000000"/>
                    </a:solidFill>
                    <a:latin typeface="Segoe UI" pitchFamily="34" charset="0"/>
                    <a:ea typeface="Segoe UI" pitchFamily="34" charset="0"/>
                    <a:cs typeface="Segoe UI" pitchFamily="34" charset="0"/>
                  </a:rPr>
                  <a:t>Domain</a:t>
                </a:r>
              </a:p>
              <a:p>
                <a:pPr>
                  <a:lnSpc>
                    <a:spcPct val="85000"/>
                  </a:lnSpc>
                </a:pPr>
                <a:r>
                  <a:rPr lang="en-US" sz="1600" b="1" dirty="0">
                    <a:solidFill>
                      <a:srgbClr val="000000"/>
                    </a:solidFill>
                    <a:latin typeface="Segoe UI" pitchFamily="34" charset="0"/>
                    <a:ea typeface="Segoe UI" pitchFamily="34" charset="0"/>
                    <a:cs typeface="Segoe UI" pitchFamily="34" charset="0"/>
                  </a:rPr>
                  <a:t>c</a:t>
                </a:r>
                <a:r>
                  <a:rPr lang="en-US" sz="1600" b="1" dirty="0" smtClean="0">
                    <a:solidFill>
                      <a:srgbClr val="000000"/>
                    </a:solidFill>
                    <a:latin typeface="Segoe UI" pitchFamily="34" charset="0"/>
                    <a:ea typeface="Segoe UI" pitchFamily="34" charset="0"/>
                    <a:cs typeface="Segoe UI" pitchFamily="34" charset="0"/>
                  </a:rPr>
                  <a:t>ontroller</a:t>
                </a:r>
                <a:endParaRPr lang="en-US" sz="1600" b="1" dirty="0">
                  <a:solidFill>
                    <a:srgbClr val="000000"/>
                  </a:solidFill>
                  <a:latin typeface="Segoe UI" pitchFamily="34" charset="0"/>
                  <a:ea typeface="Segoe UI" pitchFamily="34" charset="0"/>
                  <a:cs typeface="Segoe UI" pitchFamily="34" charset="0"/>
                </a:endParaRPr>
              </a:p>
            </p:txBody>
          </p:sp>
          <p:sp>
            <p:nvSpPr>
              <p:cNvPr id="16" name="AutoShape 62" descr="&quot;&quot;"/>
              <p:cNvSpPr>
                <a:spLocks noChangeArrowheads="1"/>
              </p:cNvSpPr>
              <p:nvPr/>
            </p:nvSpPr>
            <p:spPr bwMode="auto">
              <a:xfrm>
                <a:off x="384" y="2450"/>
                <a:ext cx="581" cy="144"/>
              </a:xfrm>
              <a:prstGeom prst="roundRect">
                <a:avLst>
                  <a:gd name="adj" fmla="val 4167"/>
                </a:avLst>
              </a:prstGeom>
              <a:solidFill>
                <a:schemeClr val="bg1"/>
              </a:solidFill>
              <a:ln w="9525" algn="ctr">
                <a:noFill/>
                <a:round/>
                <a:headEnd/>
                <a:tailEnd/>
              </a:ln>
              <a:effectLst/>
            </p:spPr>
            <p:txBody>
              <a:bodyPr anchor="ctr"/>
              <a:lstStyle/>
              <a:p>
                <a:pPr algn="ctr">
                  <a:lnSpc>
                    <a:spcPct val="85000"/>
                  </a:lnSpc>
                </a:pPr>
                <a:r>
                  <a:rPr lang="en-US" sz="1600" b="1" dirty="0" smtClean="0">
                    <a:solidFill>
                      <a:srgbClr val="000000"/>
                    </a:solidFill>
                    <a:latin typeface="Segoe UI" pitchFamily="34" charset="0"/>
                    <a:ea typeface="Segoe UI" pitchFamily="34" charset="0"/>
                    <a:cs typeface="Segoe UI" pitchFamily="34" charset="0"/>
                  </a:rPr>
                  <a:t>AD DS</a:t>
                </a:r>
                <a:endParaRPr lang="en-US" sz="1600" b="1" dirty="0">
                  <a:solidFill>
                    <a:srgbClr val="000000"/>
                  </a:solidFill>
                  <a:latin typeface="Segoe UI" pitchFamily="34" charset="0"/>
                  <a:ea typeface="Segoe UI" pitchFamily="34" charset="0"/>
                  <a:cs typeface="Segoe UI" pitchFamily="34" charset="0"/>
                </a:endParaRPr>
              </a:p>
            </p:txBody>
          </p:sp>
          <p:sp>
            <p:nvSpPr>
              <p:cNvPr id="17" name="AutoShape 64" descr="&quot;&quot;"/>
              <p:cNvSpPr>
                <a:spLocks noChangeArrowheads="1"/>
              </p:cNvSpPr>
              <p:nvPr/>
            </p:nvSpPr>
            <p:spPr bwMode="auto">
              <a:xfrm>
                <a:off x="315" y="2887"/>
                <a:ext cx="950" cy="240"/>
              </a:xfrm>
              <a:prstGeom prst="roundRect">
                <a:avLst>
                  <a:gd name="adj" fmla="val 4167"/>
                </a:avLst>
              </a:prstGeom>
              <a:solidFill>
                <a:schemeClr val="bg1"/>
              </a:solidFill>
              <a:ln w="9525">
                <a:noFill/>
                <a:round/>
                <a:headEnd/>
                <a:tailEnd/>
              </a:ln>
              <a:effectLst/>
            </p:spPr>
            <p:txBody>
              <a:bodyPr wrap="none" anchor="ctr"/>
              <a:lstStyle/>
              <a:p>
                <a:r>
                  <a:rPr lang="en-US" sz="1600" b="1" dirty="0">
                    <a:solidFill>
                      <a:srgbClr val="000000"/>
                    </a:solidFill>
                    <a:latin typeface="Segoe UI" pitchFamily="34" charset="0"/>
                    <a:ea typeface="Segoe UI" pitchFamily="34" charset="0"/>
                    <a:cs typeface="Segoe UI" pitchFamily="34" charset="0"/>
                  </a:rPr>
                  <a:t>DHCP </a:t>
                </a:r>
                <a:r>
                  <a:rPr lang="en-US" sz="1600" b="1" dirty="0" smtClean="0">
                    <a:solidFill>
                      <a:srgbClr val="000000"/>
                    </a:solidFill>
                    <a:latin typeface="Segoe UI" pitchFamily="34" charset="0"/>
                    <a:ea typeface="Segoe UI" pitchFamily="34" charset="0"/>
                    <a:cs typeface="Segoe UI" pitchFamily="34" charset="0"/>
                  </a:rPr>
                  <a:t>client </a:t>
                </a:r>
                <a:endParaRPr lang="en-US" sz="1600" b="1" dirty="0">
                  <a:solidFill>
                    <a:srgbClr val="000000"/>
                  </a:solidFill>
                  <a:latin typeface="Segoe UI" pitchFamily="34" charset="0"/>
                  <a:ea typeface="Segoe UI" pitchFamily="34" charset="0"/>
                  <a:cs typeface="Segoe UI" pitchFamily="34" charset="0"/>
                </a:endParaRPr>
              </a:p>
            </p:txBody>
          </p:sp>
        </p:grpSp>
      </p:grpSp>
      <p:sp>
        <p:nvSpPr>
          <p:cNvPr id="4" name="frame 4 alt-text, &quot;DHCP Server 2 ...&quot;" descr="This is the 4th of 6 frames. It depicts how DHCP Server 2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570038" y="1851022"/>
            <a:ext cx="5212080" cy="78105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dirty="0" smtClean="0">
                <a:solidFill>
                  <a:srgbClr val="000000"/>
                </a:solidFill>
                <a:latin typeface="Segoe UI" pitchFamily="34" charset="0"/>
                <a:ea typeface="Segoe UI" pitchFamily="34" charset="0"/>
                <a:cs typeface="Segoe UI" pitchFamily="34" charset="0"/>
              </a:rPr>
              <a:t>DHCP </a:t>
            </a:r>
            <a:r>
              <a:rPr lang="en-US" dirty="0">
                <a:solidFill>
                  <a:srgbClr val="000000"/>
                </a:solidFill>
                <a:latin typeface="Segoe UI" pitchFamily="34" charset="0"/>
                <a:ea typeface="Segoe UI" pitchFamily="34" charset="0"/>
                <a:cs typeface="Segoe UI" pitchFamily="34" charset="0"/>
              </a:rPr>
              <a:t>Server2 checks with the </a:t>
            </a:r>
            <a:r>
              <a:rPr lang="en-US" dirty="0" smtClean="0">
                <a:solidFill>
                  <a:srgbClr val="000000"/>
                </a:solidFill>
                <a:latin typeface="Segoe UI" pitchFamily="34" charset="0"/>
                <a:ea typeface="Segoe UI" pitchFamily="34" charset="0"/>
                <a:cs typeface="Segoe UI" pitchFamily="34" charset="0"/>
              </a:rPr>
              <a:t>domain </a:t>
            </a:r>
            <a:r>
              <a:rPr lang="en-US" dirty="0">
                <a:solidFill>
                  <a:srgbClr val="000000"/>
                </a:solidFill>
                <a:latin typeface="Segoe UI" pitchFamily="34" charset="0"/>
                <a:ea typeface="Segoe UI" pitchFamily="34" charset="0"/>
                <a:cs typeface="Segoe UI" pitchFamily="34" charset="0"/>
              </a:rPr>
              <a:t>controller to obtain a list </a:t>
            </a:r>
            <a:r>
              <a:rPr lang="en-US" dirty="0" smtClean="0">
                <a:solidFill>
                  <a:srgbClr val="000000"/>
                </a:solidFill>
                <a:latin typeface="Segoe UI" pitchFamily="34" charset="0"/>
                <a:ea typeface="Segoe UI" pitchFamily="34" charset="0"/>
                <a:cs typeface="Segoe UI" pitchFamily="34" charset="0"/>
              </a:rPr>
              <a:t>of authorized </a:t>
            </a:r>
            <a:r>
              <a:rPr lang="en-US" dirty="0">
                <a:solidFill>
                  <a:srgbClr val="000000"/>
                </a:solidFill>
                <a:latin typeface="Segoe UI" pitchFamily="34" charset="0"/>
                <a:ea typeface="Segoe UI" pitchFamily="34" charset="0"/>
                <a:cs typeface="Segoe UI" pitchFamily="34" charset="0"/>
              </a:rPr>
              <a:t>DHCP servers</a:t>
            </a:r>
          </a:p>
        </p:txBody>
      </p:sp>
      <p:sp>
        <p:nvSpPr>
          <p:cNvPr id="5" name="frame 5 alt-text, &quot;If DHCP Server2 ..." descr="This is the 5th of 6 frames. It depicts how DHCP server 2 in not on the domain controller's list of authorized servers.&#10;An explanation of this appears in a text box.&#10;A X mark appears on the domain controller's AD DS.&#10;An arrow points from the domain controller to DHCP Server 2. &#10;Two Xs appear beside DHCP Server 2; these Xs and their labels indicate that DHCP Server 2 is unauthorized and does not service DHCP requests."/>
          <p:cNvSpPr>
            <a:spLocks noChangeArrowheads="1"/>
          </p:cNvSpPr>
          <p:nvPr/>
        </p:nvSpPr>
        <p:spPr bwMode="auto">
          <a:xfrm>
            <a:off x="1570038" y="1851022"/>
            <a:ext cx="5212080" cy="781050"/>
          </a:xfrm>
          <a:prstGeom prst="roundRect">
            <a:avLst>
              <a:gd name="adj" fmla="val 4167"/>
            </a:avLst>
          </a:prstGeom>
          <a:solidFill>
            <a:schemeClr val="bg1"/>
          </a:solidFill>
          <a:ln w="9525" algn="ctr">
            <a:noFill/>
            <a:round/>
            <a:headEnd/>
            <a:tailEnd/>
          </a:ln>
          <a:effectLst/>
        </p:spPr>
        <p:txBody>
          <a:bodyPr anchor="ctr"/>
          <a:lstStyle/>
          <a:p>
            <a:pPr>
              <a:lnSpc>
                <a:spcPct val="85000"/>
              </a:lnSpc>
            </a:pPr>
            <a:r>
              <a:rPr lang="en-US" dirty="0" smtClean="0">
                <a:solidFill>
                  <a:srgbClr val="000000"/>
                </a:solidFill>
                <a:latin typeface="Segoe UI" pitchFamily="34" charset="0"/>
                <a:ea typeface="Segoe UI" pitchFamily="34" charset="0"/>
                <a:cs typeface="Segoe UI" pitchFamily="34" charset="0"/>
              </a:rPr>
              <a:t>If </a:t>
            </a:r>
            <a:r>
              <a:rPr lang="en-US" dirty="0">
                <a:solidFill>
                  <a:srgbClr val="000000"/>
                </a:solidFill>
                <a:latin typeface="Segoe UI" pitchFamily="34" charset="0"/>
                <a:ea typeface="Segoe UI" pitchFamily="34" charset="0"/>
                <a:cs typeface="Segoe UI" pitchFamily="34" charset="0"/>
              </a:rPr>
              <a:t>DHCP Server2 does not find its IP address on the list, the service does not start and support DHCP clients</a:t>
            </a:r>
          </a:p>
        </p:txBody>
      </p:sp>
      <p:sp>
        <p:nvSpPr>
          <p:cNvPr id="6" name="frame 6 alt-text, &quot; DHCP client ...&quot;" descr="This is the 6th of 6 frames. It depicts how the DHCP client broadcasts a DHCPDISCOVER package to both DHCP servers, but receives a DHCPOFFER package back from DHCP server 1 only.&#10;Two red arrows point from the DHCP client two the two DHCP servers. &#10;A red arrow points from DHCP server 1 back to the DHCP client."/>
          <p:cNvSpPr>
            <a:spLocks noChangeArrowheads="1"/>
          </p:cNvSpPr>
          <p:nvPr/>
        </p:nvSpPr>
        <p:spPr bwMode="auto">
          <a:xfrm>
            <a:off x="1570038" y="1851022"/>
            <a:ext cx="5212080" cy="781050"/>
          </a:xfrm>
          <a:prstGeom prst="roundRect">
            <a:avLst>
              <a:gd name="adj" fmla="val 4167"/>
            </a:avLst>
          </a:prstGeom>
          <a:solidFill>
            <a:schemeClr val="accent1"/>
          </a:solidFill>
          <a:ln w="9525" algn="ctr">
            <a:noFill/>
            <a:round/>
            <a:headEnd/>
            <a:tailEnd/>
          </a:ln>
          <a:effectLst/>
        </p:spPr>
        <p:txBody>
          <a:bodyPr anchor="ctr"/>
          <a:lstStyle/>
          <a:p>
            <a:r>
              <a:rPr lang="en-US" sz="1600" dirty="0" smtClean="0">
                <a:solidFill>
                  <a:srgbClr val="000000"/>
                </a:solidFill>
                <a:latin typeface="Segoe UI" pitchFamily="34" charset="0"/>
                <a:ea typeface="Segoe UI" pitchFamily="34" charset="0"/>
                <a:cs typeface="Segoe UI" pitchFamily="34" charset="0"/>
              </a:rPr>
              <a:t>DHCP </a:t>
            </a:r>
            <a:r>
              <a:rPr lang="en-US" sz="1600" dirty="0">
                <a:solidFill>
                  <a:srgbClr val="000000"/>
                </a:solidFill>
                <a:latin typeface="Segoe UI" pitchFamily="34" charset="0"/>
                <a:ea typeface="Segoe UI" pitchFamily="34" charset="0"/>
                <a:cs typeface="Segoe UI" pitchFamily="34" charset="0"/>
              </a:rPr>
              <a:t>client receives IP </a:t>
            </a:r>
            <a:r>
              <a:rPr lang="en-US" sz="1600" dirty="0" smtClean="0">
                <a:solidFill>
                  <a:srgbClr val="000000"/>
                </a:solidFill>
                <a:latin typeface="Segoe UI" pitchFamily="34" charset="0"/>
                <a:ea typeface="Segoe UI" pitchFamily="34" charset="0"/>
                <a:cs typeface="Segoe UI" pitchFamily="34" charset="0"/>
              </a:rPr>
              <a:t>address </a:t>
            </a:r>
          </a:p>
          <a:p>
            <a:r>
              <a:rPr lang="en-US" sz="1600" dirty="0" smtClean="0">
                <a:solidFill>
                  <a:srgbClr val="000000"/>
                </a:solidFill>
                <a:latin typeface="Segoe UI" pitchFamily="34" charset="0"/>
                <a:ea typeface="Segoe UI" pitchFamily="34" charset="0"/>
                <a:cs typeface="Segoe UI" pitchFamily="34" charset="0"/>
              </a:rPr>
              <a:t>from </a:t>
            </a:r>
            <a:r>
              <a:rPr lang="en-US" sz="1600" dirty="0">
                <a:solidFill>
                  <a:srgbClr val="000000"/>
                </a:solidFill>
                <a:latin typeface="Segoe UI" pitchFamily="34" charset="0"/>
                <a:ea typeface="Segoe UI" pitchFamily="34" charset="0"/>
                <a:cs typeface="Segoe UI" pitchFamily="34" charset="0"/>
              </a:rPr>
              <a:t>authorized DHCP Server1</a:t>
            </a:r>
          </a:p>
        </p:txBody>
      </p:sp>
      <p:sp>
        <p:nvSpPr>
          <p:cNvPr id="7" name="frame 2 alt-text, &quot;&quot; DHCP Server1  ...&quot;" descr="This is the 2nd of 6 frames. It depicts how DHCP Server 1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570038" y="1851022"/>
            <a:ext cx="5212080"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85000"/>
              </a:lnSpc>
            </a:pPr>
            <a:r>
              <a:rPr lang="en-US" dirty="0" smtClean="0">
                <a:solidFill>
                  <a:srgbClr val="000000"/>
                </a:solidFill>
                <a:latin typeface="Segoe UI" pitchFamily="34" charset="0"/>
                <a:ea typeface="Segoe UI" pitchFamily="34" charset="0"/>
                <a:cs typeface="Segoe UI" pitchFamily="34" charset="0"/>
              </a:rPr>
              <a:t>DHCP </a:t>
            </a:r>
            <a:r>
              <a:rPr lang="en-US" dirty="0">
                <a:solidFill>
                  <a:srgbClr val="000000"/>
                </a:solidFill>
                <a:latin typeface="Segoe UI" pitchFamily="34" charset="0"/>
                <a:ea typeface="Segoe UI" pitchFamily="34" charset="0"/>
                <a:cs typeface="Segoe UI" pitchFamily="34" charset="0"/>
              </a:rPr>
              <a:t>Server1 checks with the domain controller to obtain a list of authorized DHCP servers</a:t>
            </a:r>
          </a:p>
        </p:txBody>
      </p:sp>
      <p:sp>
        <p:nvSpPr>
          <p:cNvPr id="8" name="frame 3 alt-text, &quot; If DHCP Server1  ...&quot;" descr="This is the 3rd of 6 frames. It depicts how the DHCP server 1 is on the domain controller's list of authorized servers.&#10;An explanation of this appears in a text box.&#10;A green check mark appears on the domain controller's AD DS.&#10;An arrow points from the domain controller to DHCP Server 1. &#10;Two green check marks appear beside DHCP Server 1; these check marks and their labels indicate that DHCP Server 1 is authorized and services DHCP requests."/>
          <p:cNvSpPr>
            <a:spLocks noChangeArrowheads="1"/>
          </p:cNvSpPr>
          <p:nvPr/>
        </p:nvSpPr>
        <p:spPr bwMode="auto">
          <a:xfrm>
            <a:off x="1570038" y="1851022"/>
            <a:ext cx="5212080"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95000"/>
              </a:lnSpc>
            </a:pPr>
            <a:r>
              <a:rPr lang="en-US" dirty="0" smtClean="0">
                <a:solidFill>
                  <a:srgbClr val="000000"/>
                </a:solidFill>
                <a:latin typeface="Segoe UI" pitchFamily="34" charset="0"/>
                <a:ea typeface="Segoe UI" pitchFamily="34" charset="0"/>
                <a:cs typeface="Segoe UI" pitchFamily="34" charset="0"/>
              </a:rPr>
              <a:t>If </a:t>
            </a:r>
            <a:r>
              <a:rPr lang="en-US" dirty="0">
                <a:solidFill>
                  <a:srgbClr val="000000"/>
                </a:solidFill>
                <a:latin typeface="Segoe UI" pitchFamily="34" charset="0"/>
                <a:ea typeface="Segoe UI" pitchFamily="34" charset="0"/>
                <a:cs typeface="Segoe UI" pitchFamily="34" charset="0"/>
              </a:rPr>
              <a:t>DHCP Server1 finds its IP address on the list, the service starts and supports DHCP clients</a:t>
            </a:r>
          </a:p>
        </p:txBody>
      </p:sp>
      <p:sp>
        <p:nvSpPr>
          <p:cNvPr id="19" name="arrow at top right to left" descr="&quot;&quot;"/>
          <p:cNvSpPr>
            <a:spLocks noChangeShapeType="1"/>
          </p:cNvSpPr>
          <p:nvPr/>
        </p:nvSpPr>
        <p:spPr bwMode="auto">
          <a:xfrm flipH="1">
            <a:off x="3432175" y="3324225"/>
            <a:ext cx="15208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0" name="arrow at top left to right" descr="&quot;&quot;"/>
          <p:cNvSpPr>
            <a:spLocks noChangeShapeType="1"/>
          </p:cNvSpPr>
          <p:nvPr/>
        </p:nvSpPr>
        <p:spPr bwMode="auto">
          <a:xfrm>
            <a:off x="3432175" y="3492500"/>
            <a:ext cx="15208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1" name="arrow bottom R to top L" descr="&quot;&quot;"/>
          <p:cNvSpPr>
            <a:spLocks noChangeShapeType="1"/>
          </p:cNvSpPr>
          <p:nvPr/>
        </p:nvSpPr>
        <p:spPr bwMode="auto">
          <a:xfrm rot="1250189" flipH="1">
            <a:off x="3131807" y="4177562"/>
            <a:ext cx="190341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2" name="arrow top left to bottom R" descr="&quot;&quot;"/>
          <p:cNvSpPr>
            <a:spLocks noChangeShapeType="1"/>
          </p:cNvSpPr>
          <p:nvPr/>
        </p:nvSpPr>
        <p:spPr bwMode="auto">
          <a:xfrm rot="1250189">
            <a:off x="3050847" y="4350951"/>
            <a:ext cx="190341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3" name="arrow bottom L to top R" descr="&quot;&quot;"/>
          <p:cNvSpPr>
            <a:spLocks noChangeShapeType="1"/>
          </p:cNvSpPr>
          <p:nvPr/>
        </p:nvSpPr>
        <p:spPr bwMode="auto">
          <a:xfrm rot="20349811">
            <a:off x="3050847" y="4071930"/>
            <a:ext cx="190341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4" name="arrow top R to bottom L" descr="&quot;&quot;"/>
          <p:cNvSpPr>
            <a:spLocks noChangeShapeType="1"/>
          </p:cNvSpPr>
          <p:nvPr/>
        </p:nvSpPr>
        <p:spPr bwMode="auto">
          <a:xfrm rot="20349811" flipH="1">
            <a:off x="3131808" y="4225924"/>
            <a:ext cx="190341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pSp>
        <p:nvGrpSpPr>
          <p:cNvPr id="26" name="unauthorized red" descr="&quot;&quot;"/>
          <p:cNvGrpSpPr>
            <a:grpSpLocks/>
          </p:cNvGrpSpPr>
          <p:nvPr/>
        </p:nvGrpSpPr>
        <p:grpSpPr bwMode="auto">
          <a:xfrm>
            <a:off x="6178550" y="4689475"/>
            <a:ext cx="2559050" cy="1331913"/>
            <a:chOff x="3892" y="2954"/>
            <a:chExt cx="1612" cy="839"/>
          </a:xfrm>
          <a:noFill/>
          <a:effectLst/>
        </p:grpSpPr>
        <p:sp>
          <p:nvSpPr>
            <p:cNvPr id="27" name="AutoShape 74" descr="&quot;&quot;"/>
            <p:cNvSpPr>
              <a:spLocks noChangeArrowheads="1"/>
            </p:cNvSpPr>
            <p:nvPr/>
          </p:nvSpPr>
          <p:spPr bwMode="auto">
            <a:xfrm>
              <a:off x="3892" y="2954"/>
              <a:ext cx="1470" cy="839"/>
            </a:xfrm>
            <a:prstGeom prst="roundRect">
              <a:avLst>
                <a:gd name="adj" fmla="val 2931"/>
              </a:avLst>
            </a:prstGeom>
            <a:grpFill/>
            <a:ln w="9525" algn="ctr">
              <a:noFill/>
              <a:round/>
              <a:headEnd/>
              <a:tailEnd/>
            </a:ln>
            <a:extLst/>
          </p:spPr>
          <p:txBody>
            <a:bodyPr wrap="none" anchor="ctr"/>
            <a:lstStyle/>
            <a:p>
              <a:endParaRPr lang="en-US" sz="1600" dirty="0">
                <a:solidFill>
                  <a:srgbClr val="000000"/>
                </a:solidFill>
                <a:latin typeface="Segoe UI" pitchFamily="34" charset="0"/>
                <a:ea typeface="Segoe UI" pitchFamily="34" charset="0"/>
                <a:cs typeface="Segoe UI" pitchFamily="34" charset="0"/>
              </a:endParaRPr>
            </a:p>
          </p:txBody>
        </p:sp>
        <p:sp>
          <p:nvSpPr>
            <p:cNvPr id="28" name="Text Box 75" descr="&quot;&quot;"/>
            <p:cNvSpPr txBox="1">
              <a:spLocks noChangeArrowheads="1"/>
            </p:cNvSpPr>
            <p:nvPr/>
          </p:nvSpPr>
          <p:spPr bwMode="auto">
            <a:xfrm>
              <a:off x="4192" y="3052"/>
              <a:ext cx="887" cy="213"/>
            </a:xfrm>
            <a:prstGeom prst="rect">
              <a:avLst/>
            </a:prstGeom>
            <a:grpFill/>
            <a:ln w="9525" algn="ctr">
              <a:noFill/>
              <a:miter lim="800000"/>
              <a:headEnd/>
              <a:tailEnd/>
            </a:ln>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Unauthorized</a:t>
              </a:r>
            </a:p>
          </p:txBody>
        </p:sp>
        <p:sp>
          <p:nvSpPr>
            <p:cNvPr id="29" name="Text Box 76" descr="&quot;&quot;"/>
            <p:cNvSpPr txBox="1">
              <a:spLocks noChangeArrowheads="1"/>
            </p:cNvSpPr>
            <p:nvPr/>
          </p:nvSpPr>
          <p:spPr bwMode="auto">
            <a:xfrm>
              <a:off x="4192" y="3304"/>
              <a:ext cx="1312" cy="366"/>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Does not service DHCP requests</a:t>
              </a:r>
            </a:p>
          </p:txBody>
        </p:sp>
        <p:pic>
          <p:nvPicPr>
            <p:cNvPr id="30" name="Picture 7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75" y="3081"/>
              <a:ext cx="196" cy="196"/>
            </a:xfrm>
            <a:prstGeom prst="rect">
              <a:avLst/>
            </a:prstGeom>
            <a:grpFill/>
            <a:ln w="9525">
              <a:noFill/>
              <a:miter lim="800000"/>
              <a:headEnd/>
              <a:tailEnd/>
            </a:ln>
            <a:extLst/>
          </p:spPr>
        </p:pic>
        <p:pic>
          <p:nvPicPr>
            <p:cNvPr id="31" name="Picture 7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75" y="3405"/>
              <a:ext cx="196" cy="196"/>
            </a:xfrm>
            <a:prstGeom prst="rect">
              <a:avLst/>
            </a:prstGeom>
            <a:grpFill/>
            <a:ln w="9525">
              <a:noFill/>
              <a:miter lim="800000"/>
              <a:headEnd/>
              <a:tailEnd/>
            </a:ln>
            <a:extLst/>
          </p:spPr>
        </p:pic>
      </p:grpSp>
      <p:grpSp>
        <p:nvGrpSpPr>
          <p:cNvPr id="32" name="authorized green" descr="&quot;&quot;"/>
          <p:cNvGrpSpPr>
            <a:grpSpLocks/>
          </p:cNvGrpSpPr>
          <p:nvPr/>
        </p:nvGrpSpPr>
        <p:grpSpPr bwMode="auto">
          <a:xfrm>
            <a:off x="6307045" y="2947781"/>
            <a:ext cx="2278856" cy="1252537"/>
            <a:chOff x="3892" y="1915"/>
            <a:chExt cx="1470" cy="839"/>
          </a:xfrm>
          <a:solidFill>
            <a:schemeClr val="accent1"/>
          </a:solidFill>
          <a:effectLst/>
        </p:grpSpPr>
        <p:sp>
          <p:nvSpPr>
            <p:cNvPr id="33" name="AutoShape 80" descr="&quot;&quot;"/>
            <p:cNvSpPr>
              <a:spLocks noChangeArrowheads="1"/>
            </p:cNvSpPr>
            <p:nvPr/>
          </p:nvSpPr>
          <p:spPr bwMode="auto">
            <a:xfrm>
              <a:off x="3892" y="1915"/>
              <a:ext cx="1470" cy="839"/>
            </a:xfrm>
            <a:prstGeom prst="roundRect">
              <a:avLst>
                <a:gd name="adj" fmla="val 2931"/>
              </a:avLst>
            </a:prstGeom>
            <a:grpFill/>
            <a:ln w="9525" algn="ctr">
              <a:noFill/>
              <a:round/>
              <a:headEnd/>
              <a:tailEnd/>
            </a:ln>
            <a:extLst/>
          </p:spPr>
          <p:txBody>
            <a:bodyPr wrap="none" anchor="ctr"/>
            <a:lstStyle/>
            <a:p>
              <a:endParaRPr lang="en-US" sz="1600" dirty="0">
                <a:solidFill>
                  <a:srgbClr val="000000"/>
                </a:solidFill>
                <a:latin typeface="Segoe UI" pitchFamily="34" charset="0"/>
                <a:ea typeface="Segoe UI" pitchFamily="34" charset="0"/>
                <a:cs typeface="Segoe UI" pitchFamily="34" charset="0"/>
              </a:endParaRPr>
            </a:p>
          </p:txBody>
        </p:sp>
        <p:sp>
          <p:nvSpPr>
            <p:cNvPr id="34" name="Text Box 81" descr="&quot;&quot;"/>
            <p:cNvSpPr txBox="1">
              <a:spLocks noChangeArrowheads="1"/>
            </p:cNvSpPr>
            <p:nvPr/>
          </p:nvSpPr>
          <p:spPr bwMode="auto">
            <a:xfrm>
              <a:off x="4174" y="2059"/>
              <a:ext cx="888" cy="212"/>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Authorized</a:t>
              </a:r>
            </a:p>
          </p:txBody>
        </p:sp>
        <p:sp>
          <p:nvSpPr>
            <p:cNvPr id="35" name="Text Box 82" descr="&quot;&quot;"/>
            <p:cNvSpPr txBox="1">
              <a:spLocks noChangeArrowheads="1"/>
            </p:cNvSpPr>
            <p:nvPr/>
          </p:nvSpPr>
          <p:spPr bwMode="auto">
            <a:xfrm>
              <a:off x="4174" y="2329"/>
              <a:ext cx="1155" cy="366"/>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Services DHCP requests</a:t>
              </a:r>
            </a:p>
          </p:txBody>
        </p:sp>
        <p:pic>
          <p:nvPicPr>
            <p:cNvPr id="36" name="Picture 8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909" y="2061"/>
              <a:ext cx="256" cy="265"/>
            </a:xfrm>
            <a:prstGeom prst="rect">
              <a:avLst/>
            </a:prstGeom>
            <a:grpFill/>
            <a:ln w="9525">
              <a:noFill/>
              <a:miter lim="800000"/>
              <a:headEnd/>
              <a:tailEnd/>
            </a:ln>
            <a:extLst/>
          </p:spPr>
        </p:pic>
        <p:pic>
          <p:nvPicPr>
            <p:cNvPr id="37" name="Picture 8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909" y="2403"/>
              <a:ext cx="256" cy="265"/>
            </a:xfrm>
            <a:prstGeom prst="rect">
              <a:avLst/>
            </a:prstGeom>
            <a:grpFill/>
            <a:ln w="9525">
              <a:noFill/>
              <a:miter lim="800000"/>
              <a:headEnd/>
              <a:tailEnd/>
            </a:ln>
            <a:extLst/>
          </p:spPr>
        </p:pic>
      </p:grpSp>
      <p:sp>
        <p:nvSpPr>
          <p:cNvPr id="38" name="DHCP server1" descr="&quot;&quot;"/>
          <p:cNvSpPr>
            <a:spLocks noChangeArrowheads="1"/>
          </p:cNvSpPr>
          <p:nvPr/>
        </p:nvSpPr>
        <p:spPr bwMode="auto">
          <a:xfrm>
            <a:off x="6239575" y="2756488"/>
            <a:ext cx="2346325" cy="352425"/>
          </a:xfrm>
          <a:prstGeom prst="roundRect">
            <a:avLst>
              <a:gd name="adj" fmla="val 4167"/>
            </a:avLst>
          </a:prstGeom>
          <a:solidFill>
            <a:schemeClr val="bg1"/>
          </a:solidFill>
          <a:ln w="9525">
            <a:noFill/>
            <a:round/>
            <a:headEnd/>
            <a:tailEnd/>
          </a:ln>
          <a:effectLst/>
        </p:spPr>
        <p:txBody>
          <a:bodyPr anchor="ctr"/>
          <a:lstStyle/>
          <a:p>
            <a:r>
              <a:rPr lang="en-US" sz="1600" b="1" dirty="0">
                <a:solidFill>
                  <a:srgbClr val="000000"/>
                </a:solidFill>
                <a:latin typeface="Segoe UI" pitchFamily="34" charset="0"/>
                <a:ea typeface="Segoe UI" pitchFamily="34" charset="0"/>
                <a:cs typeface="Segoe UI" pitchFamily="34" charset="0"/>
              </a:rPr>
              <a:t>DHCP Server1</a:t>
            </a:r>
          </a:p>
        </p:txBody>
      </p:sp>
      <p:sp>
        <p:nvSpPr>
          <p:cNvPr id="39" name="DHCP server2" descr="&quot;&quot;"/>
          <p:cNvSpPr>
            <a:spLocks noChangeArrowheads="1"/>
          </p:cNvSpPr>
          <p:nvPr/>
        </p:nvSpPr>
        <p:spPr bwMode="auto">
          <a:xfrm>
            <a:off x="6239575" y="4500563"/>
            <a:ext cx="2246312" cy="352425"/>
          </a:xfrm>
          <a:prstGeom prst="roundRect">
            <a:avLst>
              <a:gd name="adj" fmla="val 4167"/>
            </a:avLst>
          </a:prstGeom>
          <a:solidFill>
            <a:schemeClr val="bg1"/>
          </a:solidFill>
          <a:ln w="9525">
            <a:noFill/>
            <a:round/>
            <a:headEnd/>
            <a:tailEnd/>
          </a:ln>
          <a:effectLst/>
        </p:spPr>
        <p:txBody>
          <a:bodyPr anchor="ctr"/>
          <a:lstStyle/>
          <a:p>
            <a:r>
              <a:rPr lang="en-US" sz="1600" b="1" dirty="0">
                <a:solidFill>
                  <a:srgbClr val="000000"/>
                </a:solidFill>
                <a:latin typeface="Segoe UI" pitchFamily="34" charset="0"/>
                <a:ea typeface="Segoe UI" pitchFamily="34" charset="0"/>
                <a:cs typeface="Segoe UI" pitchFamily="34" charset="0"/>
              </a:rPr>
              <a:t>DHCP Server2</a:t>
            </a:r>
          </a:p>
        </p:txBody>
      </p:sp>
      <p:sp>
        <p:nvSpPr>
          <p:cNvPr id="41" name="arrow" descr="&quot;&quot;"/>
          <p:cNvSpPr>
            <a:spLocks noChangeShapeType="1"/>
          </p:cNvSpPr>
          <p:nvPr/>
        </p:nvSpPr>
        <p:spPr bwMode="auto">
          <a:xfrm>
            <a:off x="3323101" y="5014119"/>
            <a:ext cx="15208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42" name="large text @ top"/>
          <p:cNvSpPr>
            <a:spLocks noChangeArrowheads="1"/>
          </p:cNvSpPr>
          <p:nvPr/>
        </p:nvSpPr>
        <p:spPr bwMode="auto">
          <a:xfrm>
            <a:off x="751206" y="893763"/>
            <a:ext cx="7778432" cy="812800"/>
          </a:xfrm>
          <a:prstGeom prst="roundRect">
            <a:avLst>
              <a:gd name="adj" fmla="val 16667"/>
            </a:avLst>
          </a:prstGeom>
          <a:solidFill>
            <a:schemeClr val="accent1"/>
          </a:solidFill>
          <a:ln w="9525" algn="ctr">
            <a:noFill/>
            <a:round/>
            <a:headEnd/>
            <a:tailEnd/>
          </a:ln>
          <a:effectLst/>
        </p:spPr>
        <p:txBody>
          <a:bodyPr anchor="ctr"/>
          <a:lstStyle/>
          <a:p>
            <a:r>
              <a:rPr lang="en-CA" sz="2000" b="1" dirty="0" smtClean="0">
                <a:solidFill>
                  <a:srgbClr val="000000"/>
                </a:solidFill>
                <a:latin typeface="Segoe UI" pitchFamily="34" charset="0"/>
                <a:ea typeface="Segoe UI" pitchFamily="34" charset="0"/>
                <a:cs typeface="Segoe UI" pitchFamily="34" charset="0"/>
              </a:rPr>
              <a:t>DHCP </a:t>
            </a:r>
            <a:r>
              <a:rPr lang="en-CA" sz="2000" b="1" dirty="0">
                <a:solidFill>
                  <a:srgbClr val="000000"/>
                </a:solidFill>
                <a:latin typeface="Segoe UI" pitchFamily="34" charset="0"/>
                <a:ea typeface="Segoe UI" pitchFamily="34" charset="0"/>
                <a:cs typeface="Segoe UI" pitchFamily="34" charset="0"/>
              </a:rPr>
              <a:t>authorization registers the DHCP Server service in the Active Directory domain to support DHCP clients</a:t>
            </a:r>
            <a:endParaRPr lang="en-US" sz="2000" b="1" dirty="0">
              <a:solidFill>
                <a:srgbClr val="000000"/>
              </a:solidFill>
              <a:latin typeface="Segoe UI" pitchFamily="34" charset="0"/>
              <a:ea typeface="Segoe UI" pitchFamily="34" charset="0"/>
              <a:cs typeface="Segoe UI" pitchFamily="34" charset="0"/>
            </a:endParaRPr>
          </a:p>
        </p:txBody>
      </p:sp>
      <p:pic>
        <p:nvPicPr>
          <p:cNvPr id="51" name="start button - alt text here" descr="Illustration that depicts two DHCP servers (DHCP Server 1 and DHCP Server 2), a domain controller with AD DS, and a DHCP client. &#10;There are arrows pointing between the two servers, the domain controller, and the client. These arrows represent the messages that flow between the members of the network. DHCP Server 1 is marked with two green check marks, which indicate that it is authorized, and that it services DHCP requests. DHCP Server 2 is marked with two red X marks, which indicate that it is unauthorized, and that it does not service DHCP requests.&#10;The frames of the build slide illustrate how the DHCP servers request a list of authorized servers from the domain controller and how the domain controller replies with a list of authorized DHCP serve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125" y="61055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stop butt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25" y="610551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green on AD DS"/>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175368" y="3404011"/>
            <a:ext cx="422862" cy="42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nk X on AD DS"/>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185661" y="3404011"/>
            <a:ext cx="420499" cy="42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8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par>
                                <p:cTn id="21" presetID="10" presetClass="exit" presetSubtype="0" fill="hold" grpId="1" nodeType="withEffect">
                                  <p:stCondLst>
                                    <p:cond delay="0"/>
                                  </p:stCondLst>
                                  <p:childTnLst>
                                    <p:animEffect transition="out" filter="fade">
                                      <p:cBhvr>
                                        <p:cTn id="22" dur="1000"/>
                                        <p:tgtEl>
                                          <p:spTgt spid="7"/>
                                        </p:tgtEl>
                                      </p:cBhvr>
                                    </p:animEffect>
                                    <p:set>
                                      <p:cBhvr>
                                        <p:cTn id="23" dur="1" fill="hold">
                                          <p:stCondLst>
                                            <p:cond delay="9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1000"/>
                                        <p:tgtEl>
                                          <p:spTgt spid="19"/>
                                        </p:tgtEl>
                                      </p:cBhvr>
                                    </p:animEffect>
                                    <p:set>
                                      <p:cBhvr>
                                        <p:cTn id="26" dur="1" fill="hold">
                                          <p:stCondLst>
                                            <p:cond delay="999"/>
                                          </p:stCondLst>
                                        </p:cTn>
                                        <p:tgtEl>
                                          <p:spTgt spid="19"/>
                                        </p:tgtEl>
                                        <p:attrNameLst>
                                          <p:attrName>style.visibility</p:attrName>
                                        </p:attrNameLst>
                                      </p:cBhvr>
                                      <p:to>
                                        <p:strVal val="hidden"/>
                                      </p:to>
                                    </p:se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par>
                          <p:cTn id="31" fill="hold">
                            <p:stCondLst>
                              <p:cond delay="1500"/>
                            </p:stCondLst>
                            <p:childTnLst>
                              <p:par>
                                <p:cTn id="32" presetID="22" presetClass="entr" presetSubtype="8" fill="hold" grpId="0" nodeType="afterEffect">
                                  <p:stCondLst>
                                    <p:cond delay="50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par>
                                <p:cTn id="39" presetID="10" presetClass="exit" presetSubtype="0" fill="hold" grpId="1" nodeType="withEffect">
                                  <p:stCondLst>
                                    <p:cond delay="0"/>
                                  </p:stCondLst>
                                  <p:childTnLst>
                                    <p:animEffect transition="out" filter="fade">
                                      <p:cBhvr>
                                        <p:cTn id="40" dur="1000"/>
                                        <p:tgtEl>
                                          <p:spTgt spid="20"/>
                                        </p:tgtEl>
                                      </p:cBhvr>
                                    </p:animEffect>
                                    <p:set>
                                      <p:cBhvr>
                                        <p:cTn id="41" dur="1" fill="hold">
                                          <p:stCondLst>
                                            <p:cond delay="999"/>
                                          </p:stCondLst>
                                        </p:cTn>
                                        <p:tgtEl>
                                          <p:spTgt spid="2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childTnLst>
                                </p:cTn>
                              </p:par>
                              <p:par>
                                <p:cTn id="47" presetID="10" presetClass="exit" presetSubtype="0" fill="hold" nodeType="withEffect">
                                  <p:stCondLst>
                                    <p:cond delay="0"/>
                                  </p:stCondLst>
                                  <p:childTnLst>
                                    <p:animEffect transition="out" filter="fade">
                                      <p:cBhvr>
                                        <p:cTn id="48" dur="1000"/>
                                        <p:tgtEl>
                                          <p:spTgt spid="25"/>
                                        </p:tgtEl>
                                      </p:cBhvr>
                                    </p:animEffect>
                                    <p:set>
                                      <p:cBhvr>
                                        <p:cTn id="49" dur="1" fill="hold">
                                          <p:stCondLst>
                                            <p:cond delay="999"/>
                                          </p:stCondLst>
                                        </p:cTn>
                                        <p:tgtEl>
                                          <p:spTgt spid="2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0"/>
                                        <p:tgtEl>
                                          <p:spTgt spid="8"/>
                                        </p:tgtEl>
                                      </p:cBhvr>
                                    </p:animEffect>
                                    <p:set>
                                      <p:cBhvr>
                                        <p:cTn id="52" dur="1" fill="hold">
                                          <p:stCondLst>
                                            <p:cond delay="999"/>
                                          </p:stCondLst>
                                        </p:cTn>
                                        <p:tgtEl>
                                          <p:spTgt spid="8"/>
                                        </p:tgtEl>
                                        <p:attrNameLst>
                                          <p:attrName>style.visibility</p:attrName>
                                        </p:attrNameLst>
                                      </p:cBhvr>
                                      <p:to>
                                        <p:strVal val="hidden"/>
                                      </p:to>
                                    </p:set>
                                  </p:childTnLst>
                                </p:cTn>
                              </p:par>
                            </p:childTnLst>
                          </p:cTn>
                        </p:par>
                        <p:par>
                          <p:cTn id="53" fill="hold">
                            <p:stCondLst>
                              <p:cond delay="1000"/>
                            </p:stCondLst>
                            <p:childTnLst>
                              <p:par>
                                <p:cTn id="54" presetID="22" presetClass="entr" presetSubtype="2"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right)">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childTnLst>
                                </p:cTn>
                              </p:par>
                              <p:par>
                                <p:cTn id="62" presetID="10" presetClass="exit" presetSubtype="0" fill="hold" grpId="1" nodeType="withEffect">
                                  <p:stCondLst>
                                    <p:cond delay="0"/>
                                  </p:stCondLst>
                                  <p:childTnLst>
                                    <p:animEffect transition="out" filter="fade">
                                      <p:cBhvr>
                                        <p:cTn id="63" dur="1000"/>
                                        <p:tgtEl>
                                          <p:spTgt spid="4"/>
                                        </p:tgtEl>
                                      </p:cBhvr>
                                    </p:animEffect>
                                    <p:set>
                                      <p:cBhvr>
                                        <p:cTn id="64" dur="1" fill="hold">
                                          <p:stCondLst>
                                            <p:cond delay="999"/>
                                          </p:stCondLst>
                                        </p:cTn>
                                        <p:tgtEl>
                                          <p:spTgt spid="4"/>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1000"/>
                                        <p:tgtEl>
                                          <p:spTgt spid="21"/>
                                        </p:tgtEl>
                                      </p:cBhvr>
                                    </p:animEffect>
                                    <p:set>
                                      <p:cBhvr>
                                        <p:cTn id="67" dur="1" fill="hold">
                                          <p:stCondLst>
                                            <p:cond delay="999"/>
                                          </p:stCondLst>
                                        </p:cTn>
                                        <p:tgtEl>
                                          <p:spTgt spid="21"/>
                                        </p:tgtEl>
                                        <p:attrNameLst>
                                          <p:attrName>style.visibility</p:attrName>
                                        </p:attrNameLst>
                                      </p:cBhvr>
                                      <p:to>
                                        <p:strVal val="hidden"/>
                                      </p:to>
                                    </p:set>
                                  </p:childTnLst>
                                </p:cTn>
                              </p:par>
                            </p:childTnLst>
                          </p:cTn>
                        </p:par>
                        <p:par>
                          <p:cTn id="68" fill="hold">
                            <p:stCondLst>
                              <p:cond delay="1000"/>
                            </p:stCondLst>
                            <p:childTnLst>
                              <p:par>
                                <p:cTn id="69" presetID="9" presetClass="entr" presetSubtype="0" fill="hold"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dissolve">
                                      <p:cBhvr>
                                        <p:cTn id="71" dur="500"/>
                                        <p:tgtEl>
                                          <p:spTgt spid="40"/>
                                        </p:tgtEl>
                                      </p:cBhvr>
                                    </p:animEffect>
                                  </p:childTnLst>
                                </p:cTn>
                              </p:par>
                            </p:childTnLst>
                          </p:cTn>
                        </p:par>
                        <p:par>
                          <p:cTn id="72" fill="hold">
                            <p:stCondLst>
                              <p:cond delay="1500"/>
                            </p:stCondLst>
                            <p:childTnLst>
                              <p:par>
                                <p:cTn id="73" presetID="22" presetClass="entr" presetSubtype="8" fill="hold" grpId="0" nodeType="afterEffect">
                                  <p:stCondLst>
                                    <p:cond delay="50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1000"/>
                                        <p:tgtEl>
                                          <p:spTgt spid="22"/>
                                        </p:tgtEl>
                                      </p:cBhvr>
                                    </p:animEffect>
                                  </p:childTnLst>
                                </p:cTn>
                              </p:par>
                            </p:childTnLst>
                          </p:cTn>
                        </p:par>
                        <p:par>
                          <p:cTn id="76" fill="hold">
                            <p:stCondLst>
                              <p:cond delay="3000"/>
                            </p:stCondLst>
                            <p:childTnLst>
                              <p:par>
                                <p:cTn id="77" presetID="22" presetClass="entr" presetSubtype="1" fill="hold"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up)">
                                      <p:cBhvr>
                                        <p:cTn id="79" dur="1000"/>
                                        <p:tgtEl>
                                          <p:spTgt spid="26"/>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nodeType="clickEffect">
                                  <p:stCondLst>
                                    <p:cond delay="0"/>
                                  </p:stCondLst>
                                  <p:childTnLst>
                                    <p:animEffect transition="out" filter="dissolve">
                                      <p:cBhvr>
                                        <p:cTn id="83" dur="500"/>
                                        <p:tgtEl>
                                          <p:spTgt spid="40"/>
                                        </p:tgtEl>
                                      </p:cBhvr>
                                    </p:animEffect>
                                    <p:set>
                                      <p:cBhvr>
                                        <p:cTn id="84" dur="1" fill="hold">
                                          <p:stCondLst>
                                            <p:cond delay="499"/>
                                          </p:stCondLst>
                                        </p:cTn>
                                        <p:tgtEl>
                                          <p:spTgt spid="40"/>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1000"/>
                                        <p:tgtEl>
                                          <p:spTgt spid="21"/>
                                        </p:tgtEl>
                                      </p:cBhvr>
                                    </p:animEffect>
                                    <p:set>
                                      <p:cBhvr>
                                        <p:cTn id="87" dur="1" fill="hold">
                                          <p:stCondLst>
                                            <p:cond delay="999"/>
                                          </p:stCondLst>
                                        </p:cTn>
                                        <p:tgtEl>
                                          <p:spTgt spid="21"/>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1000"/>
                                        <p:tgtEl>
                                          <p:spTgt spid="22"/>
                                        </p:tgtEl>
                                      </p:cBhvr>
                                    </p:animEffect>
                                    <p:set>
                                      <p:cBhvr>
                                        <p:cTn id="90" dur="1" fill="hold">
                                          <p:stCondLst>
                                            <p:cond delay="999"/>
                                          </p:stCondLst>
                                        </p:cTn>
                                        <p:tgtEl>
                                          <p:spTgt spid="2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1000"/>
                                        <p:tgtEl>
                                          <p:spTgt spid="5"/>
                                        </p:tgtEl>
                                      </p:cBhvr>
                                    </p:animEffect>
                                    <p:set>
                                      <p:cBhvr>
                                        <p:cTn id="93" dur="1" fill="hold">
                                          <p:stCondLst>
                                            <p:cond delay="999"/>
                                          </p:stCondLst>
                                        </p:cTn>
                                        <p:tgtEl>
                                          <p:spTgt spid="5"/>
                                        </p:tgtEl>
                                        <p:attrNameLst>
                                          <p:attrName>style.visibility</p:attrName>
                                        </p:attrNameLst>
                                      </p:cBhvr>
                                      <p:to>
                                        <p:strVal val="hidden"/>
                                      </p:to>
                                    </p:set>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1000"/>
                                        <p:tgtEl>
                                          <p:spTgt spid="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wipe(down)">
                                      <p:cBhvr>
                                        <p:cTn id="100" dur="1000"/>
                                        <p:tgtEl>
                                          <p:spTgt spid="23"/>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wipe(left)">
                                      <p:cBhvr>
                                        <p:cTn id="103" dur="1000"/>
                                        <p:tgtEl>
                                          <p:spTgt spid="41"/>
                                        </p:tgtEl>
                                      </p:cBhvr>
                                    </p:animEffect>
                                  </p:childTnLst>
                                </p:cTn>
                              </p:par>
                            </p:childTnLst>
                          </p:cTn>
                        </p:par>
                        <p:par>
                          <p:cTn id="104" fill="hold">
                            <p:stCondLst>
                              <p:cond delay="2000"/>
                            </p:stCondLst>
                            <p:childTnLst>
                              <p:par>
                                <p:cTn id="105" presetID="22" presetClass="entr" presetSubtype="1" fill="hold" grpId="0" nodeType="afterEffect">
                                  <p:stCondLst>
                                    <p:cond delay="500"/>
                                  </p:stCondLst>
                                  <p:childTnLst>
                                    <p:set>
                                      <p:cBhvr>
                                        <p:cTn id="106" dur="1" fill="hold">
                                          <p:stCondLst>
                                            <p:cond delay="0"/>
                                          </p:stCondLst>
                                        </p:cTn>
                                        <p:tgtEl>
                                          <p:spTgt spid="24"/>
                                        </p:tgtEl>
                                        <p:attrNameLst>
                                          <p:attrName>style.visibility</p:attrName>
                                        </p:attrNameLst>
                                      </p:cBhvr>
                                      <p:to>
                                        <p:strVal val="visible"/>
                                      </p:to>
                                    </p:set>
                                    <p:animEffect transition="in" filter="wipe(up)">
                                      <p:cBhvr>
                                        <p:cTn id="107" dur="1000"/>
                                        <p:tgtEl>
                                          <p:spTgt spid="24"/>
                                        </p:tgtEl>
                                      </p:cBhvr>
                                    </p:animEffect>
                                  </p:childTnLst>
                                </p:cTn>
                              </p:par>
                            </p:childTnLst>
                          </p:cTn>
                        </p:par>
                        <p:par>
                          <p:cTn id="108" fill="hold">
                            <p:stCondLst>
                              <p:cond delay="3500"/>
                            </p:stCondLst>
                            <p:childTnLst>
                              <p:par>
                                <p:cTn id="109" presetID="10" presetClass="exit" presetSubtype="0" fill="hold" nodeType="afterEffect">
                                  <p:stCondLst>
                                    <p:cond delay="0"/>
                                  </p:stCondLst>
                                  <p:childTnLst>
                                    <p:animEffect transition="out" filter="fade">
                                      <p:cBhvr>
                                        <p:cTn id="110" dur="500"/>
                                        <p:tgtEl>
                                          <p:spTgt spid="51"/>
                                        </p:tgtEl>
                                      </p:cBhvr>
                                    </p:animEffect>
                                    <p:set>
                                      <p:cBhvr>
                                        <p:cTn id="111" dur="1" fill="hold">
                                          <p:stCondLst>
                                            <p:cond delay="499"/>
                                          </p:stCondLst>
                                        </p:cTn>
                                        <p:tgtEl>
                                          <p:spTgt spid="51"/>
                                        </p:tgtEl>
                                        <p:attrNameLst>
                                          <p:attrName>style.visibility</p:attrName>
                                        </p:attrNameLst>
                                      </p:cBhvr>
                                      <p:to>
                                        <p:strVal val="hidden"/>
                                      </p:to>
                                    </p:set>
                                  </p:childTnLst>
                                </p:cTn>
                              </p:par>
                              <p:par>
                                <p:cTn id="112" presetID="10" presetClass="entr" presetSubtype="0" fill="hold" nodeType="with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7" grpId="1" animBg="1"/>
      <p:bldP spid="8" grpId="0" animBg="1"/>
      <p:bldP spid="8" grpId="1" animBg="1"/>
      <p:bldP spid="19" grpId="0" animBg="1"/>
      <p:bldP spid="19" grpId="1" animBg="1"/>
      <p:bldP spid="20" grpId="0" animBg="1"/>
      <p:bldP spid="20" grpId="1" animBg="1"/>
      <p:bldP spid="21" grpId="0" animBg="1"/>
      <p:bldP spid="21" grpId="1" animBg="1"/>
      <p:bldP spid="21" grpId="2" animBg="1"/>
      <p:bldP spid="22" grpId="0" animBg="1"/>
      <p:bldP spid="22" grpId="1" animBg="1"/>
      <p:bldP spid="23" grpId="0" animBg="1"/>
      <p:bldP spid="24"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Configuring DHCP Scopes</a:t>
            </a:r>
            <a:endParaRPr lang="en-CA" dirty="0"/>
          </a:p>
        </p:txBody>
      </p:sp>
      <p:sp>
        <p:nvSpPr>
          <p:cNvPr id="3" name="Text Placeholder 2"/>
          <p:cNvSpPr>
            <a:spLocks noGrp="1"/>
          </p:cNvSpPr>
          <p:nvPr>
            <p:ph type="body" idx="1"/>
          </p:nvPr>
        </p:nvSpPr>
        <p:spPr/>
        <p:txBody>
          <a:bodyPr/>
          <a:lstStyle/>
          <a:p>
            <a:r>
              <a:rPr lang="en-CA" dirty="0" smtClean="0"/>
              <a:t>What Are DHCP Scopes?
What Is a DHCP Reservation?
What Are DHCP Options?
How DHCP Applies Options
Demonstration: Creating and Configuring a DHCP Scope</a:t>
            </a:r>
            <a:endParaRPr lang="en-CA" dirty="0"/>
          </a:p>
        </p:txBody>
      </p:sp>
    </p:spTree>
    <p:extLst>
      <p:ext uri="{BB962C8B-B14F-4D97-AF65-F5344CB8AC3E}">
        <p14:creationId xmlns:p14="http://schemas.microsoft.com/office/powerpoint/2010/main" val="2366606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DHCP Scopes?</a:t>
            </a:r>
            <a:endParaRPr lang="en-CA" dirty="0"/>
          </a:p>
        </p:txBody>
      </p:sp>
      <p:sp>
        <p:nvSpPr>
          <p:cNvPr id="4" name="AutoShape 6"/>
          <p:cNvSpPr>
            <a:spLocks noChangeArrowheads="1"/>
          </p:cNvSpPr>
          <p:nvPr/>
        </p:nvSpPr>
        <p:spPr bwMode="auto">
          <a:xfrm>
            <a:off x="1274763" y="4705350"/>
            <a:ext cx="6477000" cy="1177925"/>
          </a:xfrm>
          <a:prstGeom prst="roundRect">
            <a:avLst>
              <a:gd name="adj" fmla="val 4167"/>
            </a:avLst>
          </a:prstGeom>
          <a:noFill/>
          <a:ln w="9525" algn="ctr">
            <a:noFill/>
            <a:round/>
            <a:headEnd/>
            <a:tailEnd/>
          </a:ln>
          <a:effectLst/>
        </p:spPr>
        <p:txBody>
          <a:bodyPr wrap="none" anchor="ctr"/>
          <a:lstStyle/>
          <a:p>
            <a:pPr marL="177800" lvl="0" indent="-177800" fontAlgn="base">
              <a:lnSpc>
                <a:spcPct val="90000"/>
              </a:lnSpc>
              <a:spcBef>
                <a:spcPct val="70000"/>
              </a:spcBef>
              <a:spcAft>
                <a:spcPct val="0"/>
              </a:spcAft>
              <a:buClr>
                <a:srgbClr val="006699"/>
              </a:buClr>
              <a:buSzPct val="90000"/>
            </a:pPr>
            <a:endParaRPr lang="en-US" sz="2200" dirty="0">
              <a:solidFill>
                <a:srgbClr val="000000"/>
              </a:solidFill>
              <a:latin typeface="Segoe UI" pitchFamily="34" charset="0"/>
              <a:ea typeface="Segoe UI" pitchFamily="34" charset="0"/>
              <a:cs typeface="Segoe UI" pitchFamily="34" charset="0"/>
            </a:endParaRPr>
          </a:p>
        </p:txBody>
      </p:sp>
      <p:sp>
        <p:nvSpPr>
          <p:cNvPr id="5" name="Rectangle 8"/>
          <p:cNvSpPr>
            <a:spLocks noChangeArrowheads="1"/>
          </p:cNvSpPr>
          <p:nvPr/>
        </p:nvSpPr>
        <p:spPr bwMode="auto">
          <a:xfrm>
            <a:off x="3382963" y="4813300"/>
            <a:ext cx="2208212" cy="944563"/>
          </a:xfrm>
          <a:prstGeom prst="rect">
            <a:avLst/>
          </a:prstGeom>
          <a:noFill/>
          <a:ln>
            <a:noFill/>
          </a:ln>
          <a:effectLst/>
          <a:extLst/>
        </p:spPr>
        <p:txBody>
          <a:bodyPr wrap="none" anchor="ctr"/>
          <a:lstStyle/>
          <a:p>
            <a:pPr marL="177800" lvl="0" indent="-177800" fontAlgn="base">
              <a:lnSpc>
                <a:spcPct val="90000"/>
              </a:lnSpc>
              <a:spcBef>
                <a:spcPct val="70000"/>
              </a:spcBef>
              <a:spcAft>
                <a:spcPct val="0"/>
              </a:spcAft>
              <a:buClr>
                <a:srgbClr val="006699"/>
              </a:buClr>
              <a:buSzPct val="90000"/>
              <a:buFontTx/>
              <a:buChar char="•"/>
            </a:pPr>
            <a:endParaRPr lang="en-US" dirty="0">
              <a:solidFill>
                <a:srgbClr val="000000"/>
              </a:solidFill>
              <a:latin typeface="Segoe UI" pitchFamily="34" charset="0"/>
              <a:ea typeface="Segoe UI" pitchFamily="34" charset="0"/>
              <a:cs typeface="Segoe UI" pitchFamily="34" charset="0"/>
            </a:endParaRPr>
          </a:p>
        </p:txBody>
      </p:sp>
      <p:sp>
        <p:nvSpPr>
          <p:cNvPr id="6" name="AutoShape 10" descr="&quot;&quot;"/>
          <p:cNvSpPr>
            <a:spLocks noChangeArrowheads="1"/>
          </p:cNvSpPr>
          <p:nvPr/>
        </p:nvSpPr>
        <p:spPr bwMode="auto">
          <a:xfrm>
            <a:off x="1038225" y="1793875"/>
            <a:ext cx="7051675" cy="2246313"/>
          </a:xfrm>
          <a:prstGeom prst="roundRect">
            <a:avLst>
              <a:gd name="adj" fmla="val 12056"/>
            </a:avLst>
          </a:prstGeom>
          <a:noFill/>
          <a:ln w="9525" algn="ctr">
            <a:noFill/>
            <a:round/>
            <a:headEnd/>
            <a:tailEnd/>
          </a:ln>
          <a:effectLst/>
        </p:spPr>
        <p:txBody>
          <a:bodyPr wrap="none" anchor="ctr"/>
          <a:lstStyle/>
          <a:p>
            <a:pPr marL="177800" lvl="0" indent="-177800" fontAlgn="base">
              <a:lnSpc>
                <a:spcPct val="90000"/>
              </a:lnSpc>
              <a:spcBef>
                <a:spcPct val="70000"/>
              </a:spcBef>
              <a:spcAft>
                <a:spcPct val="0"/>
              </a:spcAft>
              <a:buClr>
                <a:srgbClr val="006699"/>
              </a:buClr>
              <a:buSzPct val="90000"/>
            </a:pPr>
            <a:endParaRPr lang="en-US" dirty="0">
              <a:solidFill>
                <a:srgbClr val="000000"/>
              </a:solidFill>
              <a:latin typeface="Segoe UI" pitchFamily="34" charset="0"/>
              <a:ea typeface="Segoe UI" pitchFamily="34" charset="0"/>
              <a:cs typeface="Segoe UI" pitchFamily="34" charset="0"/>
            </a:endParaRPr>
          </a:p>
        </p:txBody>
      </p:sp>
      <p:sp>
        <p:nvSpPr>
          <p:cNvPr id="7" name="Content Placeholder 12"/>
          <p:cNvSpPr txBox="1">
            <a:spLocks/>
          </p:cNvSpPr>
          <p:nvPr/>
        </p:nvSpPr>
        <p:spPr>
          <a:xfrm>
            <a:off x="458788" y="1021215"/>
            <a:ext cx="474119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2400"/>
              </a:spcBef>
              <a:spcAft>
                <a:spcPts val="2400"/>
              </a:spcAft>
              <a:buNone/>
            </a:pPr>
            <a:r>
              <a:rPr lang="en-US" sz="2200" b="1" kern="0" dirty="0">
                <a:solidFill>
                  <a:srgbClr val="000000"/>
                </a:solidFill>
              </a:rPr>
              <a:t>A </a:t>
            </a:r>
            <a:r>
              <a:rPr lang="en-US" sz="2200" b="1" i="1" kern="0" dirty="0">
                <a:solidFill>
                  <a:srgbClr val="000000"/>
                </a:solidFill>
              </a:rPr>
              <a:t>DHCP scope</a:t>
            </a:r>
            <a:r>
              <a:rPr lang="en-US" sz="2200" b="1" kern="0" dirty="0">
                <a:solidFill>
                  <a:srgbClr val="000000"/>
                </a:solidFill>
              </a:rPr>
              <a:t> is a range of IP addresses that are available to be leased</a:t>
            </a:r>
          </a:p>
          <a:p>
            <a:pPr marL="0" lvl="0" indent="0">
              <a:buNone/>
            </a:pPr>
            <a:r>
              <a:rPr lang="en-US" sz="2200" b="1" kern="0" dirty="0">
                <a:solidFill>
                  <a:srgbClr val="000000"/>
                </a:solidFill>
              </a:rPr>
              <a:t>DHCP scope properties include:</a:t>
            </a:r>
          </a:p>
          <a:p>
            <a:pPr lvl="1"/>
            <a:r>
              <a:rPr lang="en-US" kern="0" dirty="0">
                <a:solidFill>
                  <a:srgbClr val="000000"/>
                </a:solidFill>
              </a:rPr>
              <a:t>Network ID</a:t>
            </a:r>
            <a:endParaRPr lang="en-CA" kern="0" dirty="0">
              <a:solidFill>
                <a:srgbClr val="000000"/>
              </a:solidFill>
            </a:endParaRPr>
          </a:p>
          <a:p>
            <a:pPr lvl="1"/>
            <a:r>
              <a:rPr lang="en-US" kern="0" dirty="0">
                <a:solidFill>
                  <a:srgbClr val="000000"/>
                </a:solidFill>
              </a:rPr>
              <a:t>Lease duration</a:t>
            </a:r>
            <a:endParaRPr lang="en-CA" kern="0" dirty="0">
              <a:solidFill>
                <a:srgbClr val="000000"/>
              </a:solidFill>
            </a:endParaRPr>
          </a:p>
          <a:p>
            <a:pPr lvl="1"/>
            <a:r>
              <a:rPr lang="en-US" kern="0" dirty="0">
                <a:solidFill>
                  <a:srgbClr val="000000"/>
                </a:solidFill>
              </a:rPr>
              <a:t>Scope name</a:t>
            </a:r>
            <a:endParaRPr lang="en-CA" kern="0" dirty="0">
              <a:solidFill>
                <a:srgbClr val="000000"/>
              </a:solidFill>
            </a:endParaRPr>
          </a:p>
          <a:p>
            <a:pPr lvl="1"/>
            <a:r>
              <a:rPr lang="en-US" kern="0" dirty="0">
                <a:solidFill>
                  <a:srgbClr val="000000"/>
                </a:solidFill>
              </a:rPr>
              <a:t>Subnet mask</a:t>
            </a:r>
            <a:endParaRPr lang="en-CA" kern="0" dirty="0">
              <a:solidFill>
                <a:srgbClr val="000000"/>
              </a:solidFill>
            </a:endParaRPr>
          </a:p>
          <a:p>
            <a:pPr lvl="1"/>
            <a:r>
              <a:rPr lang="en-US" kern="0" dirty="0">
                <a:solidFill>
                  <a:srgbClr val="000000"/>
                </a:solidFill>
              </a:rPr>
              <a:t>Network IP address range</a:t>
            </a:r>
            <a:endParaRPr lang="en-CA" kern="0" dirty="0">
              <a:solidFill>
                <a:srgbClr val="000000"/>
              </a:solidFill>
            </a:endParaRPr>
          </a:p>
          <a:p>
            <a:pPr lvl="1"/>
            <a:r>
              <a:rPr lang="en-US" kern="0" dirty="0">
                <a:solidFill>
                  <a:srgbClr val="000000"/>
                </a:solidFill>
              </a:rPr>
              <a:t>Exclusion range</a:t>
            </a:r>
            <a:endParaRPr lang="en-CA" kern="0" dirty="0">
              <a:solidFill>
                <a:srgbClr val="000000"/>
              </a:solidFill>
            </a:endParaRPr>
          </a:p>
          <a:p>
            <a:pPr lvl="0"/>
            <a:endParaRPr lang="en-CA" kern="0" dirty="0">
              <a:solidFill>
                <a:srgbClr val="000000"/>
              </a:solidFill>
            </a:endParaRPr>
          </a:p>
        </p:txBody>
      </p:sp>
      <p:grpSp>
        <p:nvGrpSpPr>
          <p:cNvPr id="8" name="Group 7" descr="Illustration that depicts two networks with different scopes and a DHCP Server. This demonstrates that one DHCP Server can issue IP address leases to multiple networks that have unique scopes."/>
          <p:cNvGrpSpPr/>
          <p:nvPr/>
        </p:nvGrpSpPr>
        <p:grpSpPr>
          <a:xfrm>
            <a:off x="5010825" y="1240196"/>
            <a:ext cx="3663401" cy="4681479"/>
            <a:chOff x="5010825" y="1240196"/>
            <a:chExt cx="3663401" cy="4681479"/>
          </a:xfrm>
        </p:grpSpPr>
        <p:sp>
          <p:nvSpPr>
            <p:cNvPr id="9" name="Line 16"/>
            <p:cNvSpPr>
              <a:spLocks noChangeShapeType="1"/>
            </p:cNvSpPr>
            <p:nvPr/>
          </p:nvSpPr>
          <p:spPr bwMode="auto">
            <a:xfrm>
              <a:off x="6826389" y="2514601"/>
              <a:ext cx="722211" cy="1154080"/>
            </a:xfrm>
            <a:prstGeom prst="line">
              <a:avLst/>
            </a:prstGeom>
            <a:noFill/>
            <a:ln w="38100">
              <a:solidFill>
                <a:srgbClr val="FF0000"/>
              </a:solidFill>
              <a:prstDash val="solid"/>
              <a:round/>
              <a:headEnd type="none" w="med" len="med"/>
              <a:tailEnd type="arrow"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10" name="Line 16"/>
            <p:cNvSpPr>
              <a:spLocks noChangeShapeType="1"/>
            </p:cNvSpPr>
            <p:nvPr/>
          </p:nvSpPr>
          <p:spPr bwMode="auto">
            <a:xfrm flipH="1">
              <a:off x="6099427" y="2514602"/>
              <a:ext cx="726961" cy="1154080"/>
            </a:xfrm>
            <a:prstGeom prst="line">
              <a:avLst/>
            </a:prstGeom>
            <a:noFill/>
            <a:ln w="38100">
              <a:solidFill>
                <a:srgbClr val="FF0000"/>
              </a:solidFill>
              <a:prstDash val="solid"/>
              <a:round/>
              <a:headEnd type="none" w="med" len="med"/>
              <a:tailEnd type="arrow" w="med" len="me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grpSp>
          <p:nvGrpSpPr>
            <p:cNvPr id="11" name="Group 10" descr="&#10;"/>
            <p:cNvGrpSpPr/>
            <p:nvPr/>
          </p:nvGrpSpPr>
          <p:grpSpPr>
            <a:xfrm>
              <a:off x="5010825" y="1240196"/>
              <a:ext cx="3663401" cy="4681479"/>
              <a:chOff x="5010825" y="1240196"/>
              <a:chExt cx="3663401" cy="4681479"/>
            </a:xfrm>
          </p:grpSpPr>
          <p:sp>
            <p:nvSpPr>
              <p:cNvPr id="12" name="Text Box 14" descr="&quot;&quot;"/>
              <p:cNvSpPr txBox="1">
                <a:spLocks noChangeArrowheads="1"/>
              </p:cNvSpPr>
              <p:nvPr/>
            </p:nvSpPr>
            <p:spPr bwMode="auto">
              <a:xfrm>
                <a:off x="7387031" y="3668681"/>
                <a:ext cx="1148020" cy="400110"/>
              </a:xfrm>
              <a:prstGeom prst="rect">
                <a:avLst/>
              </a:prstGeom>
              <a:noFill/>
              <a:ln>
                <a:noFill/>
              </a:ln>
              <a:effectLs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LAN B</a:t>
                </a:r>
              </a:p>
            </p:txBody>
          </p:sp>
          <p:sp>
            <p:nvSpPr>
              <p:cNvPr id="13" name="AutoShape 18" descr="&quot;&quot;"/>
              <p:cNvSpPr>
                <a:spLocks noChangeArrowheads="1"/>
              </p:cNvSpPr>
              <p:nvPr/>
            </p:nvSpPr>
            <p:spPr bwMode="auto">
              <a:xfrm>
                <a:off x="7247856" y="5589676"/>
                <a:ext cx="1426370" cy="301657"/>
              </a:xfrm>
              <a:prstGeom prst="roundRect">
                <a:avLst>
                  <a:gd name="adj" fmla="val 16667"/>
                </a:avLst>
              </a:prstGeom>
              <a:noFill/>
              <a:ln w="9525" algn="ctr">
                <a:noFill/>
                <a:round/>
                <a:headEnd/>
                <a:tailEnd/>
              </a:ln>
              <a:effectLst/>
            </p:spPr>
            <p:txBody>
              <a:bodyPr anchor="ctr"/>
              <a:lstStyle/>
              <a:p>
                <a:pPr lvl="0" algn="ctr" fontAlgn="base">
                  <a:spcBef>
                    <a:spcPct val="0"/>
                  </a:spcBef>
                  <a:spcAft>
                    <a:spcPct val="0"/>
                  </a:spcAft>
                  <a:defRPr/>
                </a:pPr>
                <a:r>
                  <a:rPr lang="en-US" sz="2000" b="1" dirty="0">
                    <a:solidFill>
                      <a:srgbClr val="000000"/>
                    </a:solidFill>
                    <a:latin typeface="Segoe UI" pitchFamily="34" charset="0"/>
                    <a:ea typeface="Segoe UI" pitchFamily="34" charset="0"/>
                    <a:cs typeface="Segoe UI" pitchFamily="34" charset="0"/>
                  </a:rPr>
                  <a:t>Scope B</a:t>
                </a:r>
              </a:p>
            </p:txBody>
          </p:sp>
          <p:grpSp>
            <p:nvGrpSpPr>
              <p:cNvPr id="14" name="Group 13"/>
              <p:cNvGrpSpPr/>
              <p:nvPr/>
            </p:nvGrpSpPr>
            <p:grpSpPr>
              <a:xfrm>
                <a:off x="5010825" y="3668681"/>
                <a:ext cx="1553227" cy="2252994"/>
                <a:chOff x="4747779" y="3668681"/>
                <a:chExt cx="1553227" cy="2252994"/>
              </a:xfrm>
            </p:grpSpPr>
            <p:sp>
              <p:nvSpPr>
                <p:cNvPr id="23" name="Text Box 12" descr="&quot;&quot;"/>
                <p:cNvSpPr txBox="1">
                  <a:spLocks noChangeArrowheads="1"/>
                </p:cNvSpPr>
                <p:nvPr/>
              </p:nvSpPr>
              <p:spPr bwMode="auto">
                <a:xfrm>
                  <a:off x="5046120" y="3668681"/>
                  <a:ext cx="956544" cy="400110"/>
                </a:xfrm>
                <a:prstGeom prst="rect">
                  <a:avLst/>
                </a:prstGeom>
                <a:noFill/>
                <a:ln>
                  <a:noFill/>
                </a:ln>
                <a:effectLs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LAN A</a:t>
                  </a:r>
                </a:p>
              </p:txBody>
            </p:sp>
            <p:sp>
              <p:nvSpPr>
                <p:cNvPr id="24" name="AutoShape 19" descr="&quot;&quot;"/>
                <p:cNvSpPr>
                  <a:spLocks noChangeArrowheads="1"/>
                </p:cNvSpPr>
                <p:nvPr/>
              </p:nvSpPr>
              <p:spPr bwMode="auto">
                <a:xfrm>
                  <a:off x="4811207" y="5589676"/>
                  <a:ext cx="1426370" cy="331999"/>
                </a:xfrm>
                <a:prstGeom prst="roundRect">
                  <a:avLst>
                    <a:gd name="adj" fmla="val 16667"/>
                  </a:avLst>
                </a:prstGeom>
                <a:noFill/>
                <a:ln w="9525" algn="ctr">
                  <a:noFill/>
                  <a:round/>
                  <a:headEnd/>
                  <a:tailEnd/>
                </a:ln>
                <a:effectLst/>
              </p:spPr>
              <p:txBody>
                <a:bodyPr anchor="ctr"/>
                <a:lstStyle/>
                <a:p>
                  <a:pPr lvl="0" algn="ctr" fontAlgn="base">
                    <a:spcBef>
                      <a:spcPct val="0"/>
                    </a:spcBef>
                    <a:spcAft>
                      <a:spcPct val="0"/>
                    </a:spcAft>
                    <a:defRPr/>
                  </a:pPr>
                  <a:r>
                    <a:rPr lang="en-US" sz="2000" b="1" dirty="0">
                      <a:solidFill>
                        <a:srgbClr val="000000"/>
                      </a:solidFill>
                      <a:latin typeface="Segoe UI" pitchFamily="34" charset="0"/>
                      <a:ea typeface="Segoe UI" pitchFamily="34" charset="0"/>
                      <a:cs typeface="Segoe UI" pitchFamily="34" charset="0"/>
                    </a:rPr>
                    <a:t>Scope A</a:t>
                  </a:r>
                </a:p>
              </p:txBody>
            </p:sp>
            <p:grpSp>
              <p:nvGrpSpPr>
                <p:cNvPr id="25" name="Group 24"/>
                <p:cNvGrpSpPr/>
                <p:nvPr/>
              </p:nvGrpSpPr>
              <p:grpSpPr>
                <a:xfrm>
                  <a:off x="4747779" y="4089284"/>
                  <a:ext cx="1553227" cy="1508647"/>
                  <a:chOff x="7121331" y="2461404"/>
                  <a:chExt cx="1553227" cy="1508647"/>
                </a:xfrm>
              </p:grpSpPr>
              <p:sp>
                <p:nvSpPr>
                  <p:cNvPr id="26" name="Oval 25"/>
                  <p:cNvSpPr/>
                  <p:nvPr/>
                </p:nvSpPr>
                <p:spPr bwMode="auto">
                  <a:xfrm>
                    <a:off x="7121331" y="2578699"/>
                    <a:ext cx="1553227" cy="1267902"/>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555" y="2578699"/>
                    <a:ext cx="661003" cy="746226"/>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1331" y="2461404"/>
                    <a:ext cx="661003" cy="746226"/>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8931" y="3223825"/>
                    <a:ext cx="661003" cy="746226"/>
                  </a:xfrm>
                  <a:prstGeom prst="rect">
                    <a:avLst/>
                  </a:prstGeom>
                </p:spPr>
              </p:pic>
            </p:grpSp>
          </p:grpSp>
          <p:grpSp>
            <p:nvGrpSpPr>
              <p:cNvPr id="15" name="Group 14"/>
              <p:cNvGrpSpPr/>
              <p:nvPr/>
            </p:nvGrpSpPr>
            <p:grpSpPr>
              <a:xfrm>
                <a:off x="6025307" y="1240196"/>
                <a:ext cx="1799855" cy="1869159"/>
                <a:chOff x="4612108" y="2869770"/>
                <a:chExt cx="1799855" cy="1869159"/>
              </a:xfrm>
            </p:grpSpPr>
            <p:sp>
              <p:nvSpPr>
                <p:cNvPr id="21" name="AutoShape 15" descr="&quot;&quot;"/>
                <p:cNvSpPr>
                  <a:spLocks noChangeArrowheads="1"/>
                </p:cNvSpPr>
                <p:nvPr/>
              </p:nvSpPr>
              <p:spPr bwMode="auto">
                <a:xfrm>
                  <a:off x="4612108" y="2869770"/>
                  <a:ext cx="1799855" cy="358775"/>
                </a:xfrm>
                <a:prstGeom prst="roundRect">
                  <a:avLst>
                    <a:gd name="adj" fmla="val 4167"/>
                  </a:avLst>
                </a:prstGeom>
                <a:noFill/>
                <a:ln w="9525">
                  <a:noFill/>
                  <a:round/>
                  <a:headEnd/>
                  <a:tailEnd/>
                </a:ln>
                <a:effectLst/>
              </p:spPr>
              <p:txBody>
                <a:bodyPr wrap="none" anchor="ctr"/>
                <a:lstStyle/>
                <a:p>
                  <a:pPr lvl="0" fontAlgn="base">
                    <a:spcBef>
                      <a:spcPct val="0"/>
                    </a:spcBef>
                    <a:spcAft>
                      <a:spcPct val="0"/>
                    </a:spcAft>
                    <a:defRPr/>
                  </a:pPr>
                  <a:r>
                    <a:rPr lang="en-US" sz="2000" b="1" dirty="0">
                      <a:solidFill>
                        <a:srgbClr val="000000"/>
                      </a:solidFill>
                      <a:latin typeface="Segoe UI" pitchFamily="34" charset="0"/>
                      <a:ea typeface="Segoe UI" pitchFamily="34" charset="0"/>
                      <a:cs typeface="Segoe UI" pitchFamily="34" charset="0"/>
                    </a:rPr>
                    <a:t>DHCP Server</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1994" y="3349568"/>
                  <a:ext cx="782393" cy="1389361"/>
                </a:xfrm>
                <a:prstGeom prst="rect">
                  <a:avLst/>
                </a:prstGeom>
              </p:spPr>
            </p:pic>
          </p:grpSp>
          <p:grpSp>
            <p:nvGrpSpPr>
              <p:cNvPr id="16" name="Group 15"/>
              <p:cNvGrpSpPr/>
              <p:nvPr/>
            </p:nvGrpSpPr>
            <p:grpSpPr>
              <a:xfrm>
                <a:off x="7120999" y="4089284"/>
                <a:ext cx="1553227" cy="1508647"/>
                <a:chOff x="7121331" y="2461404"/>
                <a:chExt cx="1553227" cy="1508647"/>
              </a:xfrm>
            </p:grpSpPr>
            <p:sp>
              <p:nvSpPr>
                <p:cNvPr id="17" name="Oval 16"/>
                <p:cNvSpPr/>
                <p:nvPr/>
              </p:nvSpPr>
              <p:spPr bwMode="auto">
                <a:xfrm>
                  <a:off x="7121331" y="2578699"/>
                  <a:ext cx="1553227" cy="1267902"/>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555" y="2578699"/>
                  <a:ext cx="661003" cy="746226"/>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1331" y="2461404"/>
                  <a:ext cx="661003" cy="746226"/>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8931" y="3223825"/>
                  <a:ext cx="661003" cy="746226"/>
                </a:xfrm>
                <a:prstGeom prst="rect">
                  <a:avLst/>
                </a:prstGeom>
              </p:spPr>
            </p:pic>
          </p:grpSp>
        </p:grpSp>
      </p:grpSp>
    </p:spTree>
    <p:extLst>
      <p:ext uri="{BB962C8B-B14F-4D97-AF65-F5344CB8AC3E}">
        <p14:creationId xmlns:p14="http://schemas.microsoft.com/office/powerpoint/2010/main" val="1468197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DHCP Reservation?</a:t>
            </a:r>
            <a:endParaRPr lang="en-CA" dirty="0"/>
          </a:p>
        </p:txBody>
      </p:sp>
      <p:sp>
        <p:nvSpPr>
          <p:cNvPr id="4" name="AutoShape 6"/>
          <p:cNvSpPr>
            <a:spLocks noChangeArrowheads="1"/>
          </p:cNvSpPr>
          <p:nvPr/>
        </p:nvSpPr>
        <p:spPr bwMode="auto">
          <a:xfrm>
            <a:off x="493485" y="770964"/>
            <a:ext cx="8383815" cy="1270374"/>
          </a:xfrm>
          <a:prstGeom prst="roundRect">
            <a:avLst>
              <a:gd name="adj" fmla="val 24236"/>
            </a:avLst>
          </a:prstGeom>
          <a:noFill/>
          <a:ln w="9525" algn="ctr">
            <a:noFill/>
            <a:round/>
            <a:headEnd/>
            <a:tailEnd/>
          </a:ln>
          <a:effectLst/>
        </p:spPr>
        <p:txBody>
          <a:bodyPr anchor="ctr"/>
          <a:lstStyle/>
          <a:p>
            <a:pPr lvl="0" algn="ctr" fontAlgn="base">
              <a:spcBef>
                <a:spcPct val="40000"/>
              </a:spcBef>
              <a:spcAft>
                <a:spcPct val="0"/>
              </a:spcAft>
              <a:buClr>
                <a:srgbClr val="8DACD0"/>
              </a:buClr>
              <a:buSzPct val="70000"/>
            </a:pPr>
            <a:r>
              <a:rPr lang="en-CA" sz="2400" b="1" dirty="0">
                <a:solidFill>
                  <a:srgbClr val="000000"/>
                </a:solidFill>
                <a:latin typeface="Segoe UI" pitchFamily="34" charset="0"/>
                <a:ea typeface="Segoe UI" pitchFamily="34" charset="0"/>
                <a:cs typeface="Segoe UI" pitchFamily="34" charset="0"/>
              </a:rPr>
              <a:t>A DHCP reservation occurs when an IP address within a scope is set aside for use with a specific DHCP client</a:t>
            </a:r>
            <a:endParaRPr lang="en-US" sz="2400" b="1" dirty="0">
              <a:solidFill>
                <a:srgbClr val="000000"/>
              </a:solidFill>
              <a:latin typeface="Segoe UI" pitchFamily="34" charset="0"/>
              <a:ea typeface="Segoe UI" pitchFamily="34" charset="0"/>
              <a:cs typeface="Segoe UI" pitchFamily="34" charset="0"/>
            </a:endParaRPr>
          </a:p>
        </p:txBody>
      </p:sp>
      <p:sp>
        <p:nvSpPr>
          <p:cNvPr id="5" name="AutoShape 20"/>
          <p:cNvSpPr>
            <a:spLocks noChangeArrowheads="1"/>
          </p:cNvSpPr>
          <p:nvPr/>
        </p:nvSpPr>
        <p:spPr bwMode="auto">
          <a:xfrm>
            <a:off x="1783457" y="4845517"/>
            <a:ext cx="6967263" cy="1045730"/>
          </a:xfrm>
          <a:prstGeom prst="roundRect">
            <a:avLst>
              <a:gd name="adj" fmla="val 4167"/>
            </a:avLst>
          </a:prstGeom>
          <a:noFill/>
          <a:ln w="9525">
            <a:noFill/>
            <a:round/>
            <a:headEnd/>
            <a:tailEnd/>
          </a:ln>
          <a:effectLst/>
        </p:spPr>
        <p:txBody>
          <a:bodyPr anchor="ctr"/>
          <a:lstStyle/>
          <a:p>
            <a:pPr lvl="0" fontAlgn="base">
              <a:lnSpc>
                <a:spcPts val="3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IP Address1: Leased to Workstation 1</a:t>
            </a:r>
          </a:p>
          <a:p>
            <a:pPr lvl="0" fontAlgn="base">
              <a:lnSpc>
                <a:spcPts val="3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IP Address2: Leased to Workstation 2 </a:t>
            </a:r>
          </a:p>
          <a:p>
            <a:pPr lvl="0" fontAlgn="base">
              <a:lnSpc>
                <a:spcPts val="3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IP Address3: Reserved for file and print server</a:t>
            </a:r>
          </a:p>
        </p:txBody>
      </p:sp>
      <p:grpSp>
        <p:nvGrpSpPr>
          <p:cNvPr id="6" name="Group 5" descr="Illustration representing two subnets: Subnet A has a DHCP server, a client computer named Workstation 1, and a router; Subnet B has a file and print server, a client computer named Workstation 2, and a router. "/>
          <p:cNvGrpSpPr/>
          <p:nvPr/>
        </p:nvGrpSpPr>
        <p:grpSpPr>
          <a:xfrm>
            <a:off x="493485" y="2295071"/>
            <a:ext cx="8279939" cy="2218336"/>
            <a:chOff x="493485" y="2612571"/>
            <a:chExt cx="8279939" cy="2218336"/>
          </a:xfrm>
        </p:grpSpPr>
        <p:sp>
          <p:nvSpPr>
            <p:cNvPr id="7" name="Line 8" descr="&quot;&quot;"/>
            <p:cNvSpPr>
              <a:spLocks noChangeShapeType="1"/>
            </p:cNvSpPr>
            <p:nvPr/>
          </p:nvSpPr>
          <p:spPr bwMode="auto">
            <a:xfrm flipV="1">
              <a:off x="4020456" y="3494360"/>
              <a:ext cx="885373" cy="0"/>
            </a:xfrm>
            <a:prstGeom prst="line">
              <a:avLst/>
            </a:prstGeom>
            <a:noFill/>
            <a:ln w="57150">
              <a:solidFill>
                <a:srgbClr val="808080"/>
              </a:solidFill>
              <a:prstDash val="sysDot"/>
              <a:round/>
              <a:headEnd/>
              <a:tailEnd/>
            </a:ln>
            <a:effectLst/>
            <a:extLst>
              <a:ext uri="{909E8E84-426E-40DD-AFC4-6F175D3DCCD1}">
                <a14:hiddenFill xmlns:a14="http://schemas.microsoft.com/office/drawing/2010/main">
                  <a:noFill/>
                </a14:hiddenFill>
              </a:ext>
            </a:extLst>
          </p:spPr>
          <p:txBody>
            <a:bodyPr/>
            <a:lstStyle/>
            <a:p>
              <a:pPr lvl="0" fontAlgn="base">
                <a:spcBef>
                  <a:spcPct val="0"/>
                </a:spcBef>
                <a:spcAft>
                  <a:spcPct val="0"/>
                </a:spcAft>
              </a:pPr>
              <a:endParaRPr lang="en-GB" sz="2400" b="1" dirty="0">
                <a:solidFill>
                  <a:srgbClr val="000000"/>
                </a:solidFill>
                <a:latin typeface="Segoe UI" pitchFamily="34" charset="0"/>
                <a:ea typeface="Segoe UI" pitchFamily="34" charset="0"/>
                <a:cs typeface="Segoe UI" pitchFamily="34" charset="0"/>
              </a:endParaRPr>
            </a:p>
          </p:txBody>
        </p:sp>
        <p:sp>
          <p:nvSpPr>
            <p:cNvPr id="8" name="Oval 9" descr="&quot;&quot;"/>
            <p:cNvSpPr>
              <a:spLocks noChangeArrowheads="1"/>
            </p:cNvSpPr>
            <p:nvPr/>
          </p:nvSpPr>
          <p:spPr bwMode="auto">
            <a:xfrm>
              <a:off x="493485" y="2623467"/>
              <a:ext cx="3840480" cy="2194560"/>
            </a:xfrm>
            <a:prstGeom prst="ellipse">
              <a:avLst/>
            </a:prstGeom>
            <a:noFill/>
            <a:ln w="9525">
              <a:solidFill>
                <a:srgbClr val="808080"/>
              </a:solidFill>
              <a:round/>
              <a:headEnd/>
              <a:tailEnd/>
            </a:ln>
            <a:effectLst/>
          </p:spPr>
          <p:txBody>
            <a:bodyPr wrap="none" anchor="ctr"/>
            <a:lstStyle/>
            <a:p>
              <a:pPr lvl="0" fontAlgn="base">
                <a:spcBef>
                  <a:spcPct val="0"/>
                </a:spcBef>
                <a:spcAft>
                  <a:spcPct val="0"/>
                </a:spcAft>
                <a:defRPr/>
              </a:pPr>
              <a:endParaRPr lang="en-US" sz="2000" b="1" dirty="0">
                <a:solidFill>
                  <a:srgbClr val="000000"/>
                </a:solidFill>
                <a:latin typeface="Segoe UI" pitchFamily="34" charset="0"/>
                <a:ea typeface="Segoe UI" pitchFamily="34" charset="0"/>
                <a:cs typeface="Segoe UI" pitchFamily="34" charset="0"/>
              </a:endParaRPr>
            </a:p>
          </p:txBody>
        </p:sp>
        <p:sp>
          <p:nvSpPr>
            <p:cNvPr id="9" name="Oval 13" descr="&quot;&quot;"/>
            <p:cNvSpPr>
              <a:spLocks noChangeArrowheads="1"/>
            </p:cNvSpPr>
            <p:nvPr/>
          </p:nvSpPr>
          <p:spPr bwMode="auto">
            <a:xfrm>
              <a:off x="4901024" y="2612571"/>
              <a:ext cx="3840480" cy="2194560"/>
            </a:xfrm>
            <a:prstGeom prst="ellipse">
              <a:avLst/>
            </a:prstGeom>
            <a:noFill/>
            <a:ln w="9525">
              <a:solidFill>
                <a:srgbClr val="808080"/>
              </a:solidFill>
              <a:round/>
              <a:headEnd/>
              <a:tailEnd/>
            </a:ln>
            <a:effectLst/>
          </p:spPr>
          <p:txBody>
            <a:bodyPr wrap="none" anchor="ctr"/>
            <a:lstStyle/>
            <a:p>
              <a:pPr lvl="0" fontAlgn="base">
                <a:spcBef>
                  <a:spcPct val="0"/>
                </a:spcBef>
                <a:spcAft>
                  <a:spcPct val="0"/>
                </a:spcAft>
                <a:defRPr/>
              </a:pPr>
              <a:endParaRPr lang="en-US" sz="2000" b="1" dirty="0">
                <a:solidFill>
                  <a:srgbClr val="000000"/>
                </a:solidFill>
                <a:latin typeface="Segoe UI" pitchFamily="34" charset="0"/>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4317" y="3219337"/>
              <a:ext cx="1057783" cy="550047"/>
            </a:xfrm>
            <a:prstGeom prst="rect">
              <a:avLst/>
            </a:prstGeom>
          </p:spPr>
        </p:pic>
        <p:grpSp>
          <p:nvGrpSpPr>
            <p:cNvPr id="11" name="Group 10"/>
            <p:cNvGrpSpPr/>
            <p:nvPr/>
          </p:nvGrpSpPr>
          <p:grpSpPr>
            <a:xfrm>
              <a:off x="7164491" y="2623467"/>
              <a:ext cx="1608933" cy="1656013"/>
              <a:chOff x="6697800" y="2361088"/>
              <a:chExt cx="1608933" cy="1656013"/>
            </a:xfrm>
          </p:grpSpPr>
          <p:sp>
            <p:nvSpPr>
              <p:cNvPr id="24" name="AutoShape 19"/>
              <p:cNvSpPr>
                <a:spLocks noChangeArrowheads="1"/>
              </p:cNvSpPr>
              <p:nvPr/>
            </p:nvSpPr>
            <p:spPr bwMode="auto">
              <a:xfrm>
                <a:off x="6697800" y="3381914"/>
                <a:ext cx="1608933" cy="635187"/>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File and print server</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2938" y="2361088"/>
                <a:ext cx="558657" cy="992055"/>
              </a:xfrm>
              <a:prstGeom prst="rect">
                <a:avLst/>
              </a:prstGeom>
            </p:spPr>
          </p:pic>
        </p:grpSp>
        <p:grpSp>
          <p:nvGrpSpPr>
            <p:cNvPr id="12" name="Group 11"/>
            <p:cNvGrpSpPr/>
            <p:nvPr/>
          </p:nvGrpSpPr>
          <p:grpSpPr>
            <a:xfrm>
              <a:off x="5988085" y="3547947"/>
              <a:ext cx="1666358" cy="1282960"/>
              <a:chOff x="5737150" y="3503863"/>
              <a:chExt cx="1666358" cy="1282960"/>
            </a:xfrm>
          </p:grpSpPr>
          <p:sp>
            <p:nvSpPr>
              <p:cNvPr id="22" name="AutoShape 18"/>
              <p:cNvSpPr>
                <a:spLocks noChangeArrowheads="1"/>
              </p:cNvSpPr>
              <p:nvPr/>
            </p:nvSpPr>
            <p:spPr bwMode="auto">
              <a:xfrm>
                <a:off x="5737150" y="4301048"/>
                <a:ext cx="1666358" cy="485775"/>
              </a:xfrm>
              <a:prstGeom prst="roundRect">
                <a:avLst>
                  <a:gd name="adj" fmla="val 4167"/>
                </a:avLst>
              </a:prstGeom>
              <a:noFill/>
              <a:ln w="9525" algn="ctr">
                <a:noFill/>
                <a:round/>
                <a:headEnd/>
                <a:tailEnd/>
              </a:ln>
              <a:effectLst/>
            </p:spPr>
            <p:txBody>
              <a:bodyPr lIns="0" tIns="0" rIns="0" bIns="0" anchor="ctr"/>
              <a:lstStyle/>
              <a:p>
                <a:pPr lvl="0" fontAlgn="base">
                  <a:lnSpc>
                    <a:spcPct val="80000"/>
                  </a:lnSpc>
                  <a:spcBef>
                    <a:spcPct val="0"/>
                  </a:spcBef>
                  <a:spcAft>
                    <a:spcPct val="0"/>
                  </a:spcAft>
                </a:pPr>
                <a:r>
                  <a:rPr lang="en-US" sz="1700" b="1" dirty="0">
                    <a:solidFill>
                      <a:srgbClr val="000000"/>
                    </a:solidFill>
                    <a:latin typeface="Segoe UI" pitchFamily="34" charset="0"/>
                    <a:ea typeface="Segoe UI" pitchFamily="34" charset="0"/>
                    <a:cs typeface="Segoe UI" pitchFamily="34" charset="0"/>
                  </a:rPr>
                  <a:t>Workstation 2</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2275" y="3503863"/>
                <a:ext cx="814508" cy="919524"/>
              </a:xfrm>
              <a:prstGeom prst="rect">
                <a:avLst/>
              </a:prstGeom>
            </p:spPr>
          </p:pic>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5107" y="3219337"/>
              <a:ext cx="1057783" cy="550047"/>
            </a:xfrm>
            <a:prstGeom prst="rect">
              <a:avLst/>
            </a:prstGeom>
          </p:spPr>
        </p:pic>
        <p:grpSp>
          <p:nvGrpSpPr>
            <p:cNvPr id="14" name="Group 13"/>
            <p:cNvGrpSpPr/>
            <p:nvPr/>
          </p:nvGrpSpPr>
          <p:grpSpPr>
            <a:xfrm>
              <a:off x="625622" y="2612571"/>
              <a:ext cx="865093" cy="1590778"/>
              <a:chOff x="1050127" y="2346574"/>
              <a:chExt cx="865093" cy="1590778"/>
            </a:xfrm>
          </p:grpSpPr>
          <p:sp>
            <p:nvSpPr>
              <p:cNvPr id="20" name="AutoShape 17"/>
              <p:cNvSpPr>
                <a:spLocks noChangeArrowheads="1"/>
              </p:cNvSpPr>
              <p:nvPr/>
            </p:nvSpPr>
            <p:spPr bwMode="auto">
              <a:xfrm>
                <a:off x="1050127" y="3367400"/>
                <a:ext cx="865093" cy="569952"/>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DHCP</a:t>
                </a:r>
              </a:p>
              <a:p>
                <a:pPr lvl="0" algn="ctr" fontAlgn="base">
                  <a:lnSpc>
                    <a:spcPct val="80000"/>
                  </a:lnSpc>
                  <a:spcBef>
                    <a:spcPct val="0"/>
                  </a:spcBef>
                  <a:spcAft>
                    <a:spcPct val="0"/>
                  </a:spcAft>
                </a:pPr>
                <a:r>
                  <a:rPr lang="en-US" b="1" dirty="0">
                    <a:solidFill>
                      <a:srgbClr val="000000"/>
                    </a:solidFill>
                    <a:latin typeface="Segoe UI" pitchFamily="34" charset="0"/>
                    <a:ea typeface="Segoe UI" pitchFamily="34" charset="0"/>
                    <a:cs typeface="Segoe UI" pitchFamily="34" charset="0"/>
                  </a:rPr>
                  <a:t>server</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3345" y="2346574"/>
                <a:ext cx="558657" cy="992055"/>
              </a:xfrm>
              <a:prstGeom prst="rect">
                <a:avLst/>
              </a:prstGeom>
              <a:noFill/>
            </p:spPr>
          </p:pic>
        </p:grpSp>
        <p:sp>
          <p:nvSpPr>
            <p:cNvPr id="15" name="AutoShape 17"/>
            <p:cNvSpPr>
              <a:spLocks noChangeArrowheads="1"/>
            </p:cNvSpPr>
            <p:nvPr/>
          </p:nvSpPr>
          <p:spPr bwMode="auto">
            <a:xfrm>
              <a:off x="1783457" y="2744272"/>
              <a:ext cx="1260536" cy="437741"/>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Subnet A</a:t>
              </a:r>
            </a:p>
          </p:txBody>
        </p:sp>
        <p:grpSp>
          <p:nvGrpSpPr>
            <p:cNvPr id="16" name="Group 15"/>
            <p:cNvGrpSpPr/>
            <p:nvPr/>
          </p:nvGrpSpPr>
          <p:grpSpPr>
            <a:xfrm>
              <a:off x="1732138" y="3547947"/>
              <a:ext cx="1652341" cy="1243739"/>
              <a:chOff x="1685123" y="3459698"/>
              <a:chExt cx="1652341" cy="1243739"/>
            </a:xfrm>
          </p:grpSpPr>
          <p:sp>
            <p:nvSpPr>
              <p:cNvPr id="18" name="AutoShape 16"/>
              <p:cNvSpPr>
                <a:spLocks noChangeArrowheads="1"/>
              </p:cNvSpPr>
              <p:nvPr/>
            </p:nvSpPr>
            <p:spPr bwMode="auto">
              <a:xfrm>
                <a:off x="1685123" y="4256883"/>
                <a:ext cx="1652341" cy="446554"/>
              </a:xfrm>
              <a:prstGeom prst="roundRect">
                <a:avLst>
                  <a:gd name="adj" fmla="val 4167"/>
                </a:avLst>
              </a:prstGeom>
              <a:noFill/>
              <a:ln w="9525" algn="ctr">
                <a:noFill/>
                <a:round/>
                <a:headEnd/>
                <a:tailEnd/>
              </a:ln>
              <a:effectLst/>
            </p:spPr>
            <p:txBody>
              <a:bodyPr lIns="0" tIns="0" rIns="0" bIns="0" anchor="ctr"/>
              <a:lstStyle/>
              <a:p>
                <a:pPr lvl="0" fontAlgn="base">
                  <a:lnSpc>
                    <a:spcPct val="80000"/>
                  </a:lnSpc>
                  <a:spcBef>
                    <a:spcPct val="0"/>
                  </a:spcBef>
                  <a:spcAft>
                    <a:spcPct val="0"/>
                  </a:spcAft>
                </a:pPr>
                <a:r>
                  <a:rPr lang="en-US" sz="1700" b="1" dirty="0">
                    <a:solidFill>
                      <a:srgbClr val="000000"/>
                    </a:solidFill>
                    <a:latin typeface="Segoe UI" pitchFamily="34" charset="0"/>
                    <a:ea typeface="Segoe UI" pitchFamily="34" charset="0"/>
                    <a:cs typeface="Segoe UI" pitchFamily="34" charset="0"/>
                  </a:rPr>
                  <a:t>Workstation 1</a:t>
                </a: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7927" y="3459698"/>
                <a:ext cx="814508" cy="919524"/>
              </a:xfrm>
              <a:prstGeom prst="rect">
                <a:avLst/>
              </a:prstGeom>
            </p:spPr>
          </p:pic>
        </p:grpSp>
        <p:sp>
          <p:nvSpPr>
            <p:cNvPr id="17" name="AutoShape 17"/>
            <p:cNvSpPr>
              <a:spLocks noChangeArrowheads="1"/>
            </p:cNvSpPr>
            <p:nvPr/>
          </p:nvSpPr>
          <p:spPr bwMode="auto">
            <a:xfrm>
              <a:off x="6190996" y="2744272"/>
              <a:ext cx="1260536" cy="437741"/>
            </a:xfrm>
            <a:prstGeom prst="roundRect">
              <a:avLst>
                <a:gd name="adj" fmla="val 4167"/>
              </a:avLst>
            </a:prstGeom>
            <a:noFill/>
            <a:ln w="9525" algn="ctr">
              <a:noFill/>
              <a:round/>
              <a:headEnd/>
              <a:tailEnd/>
            </a:ln>
            <a:effectLst/>
          </p:spPr>
          <p:txBody>
            <a:bodyPr lIns="0" tIns="0" rIns="0" bIns="0" anchor="ctr"/>
            <a:lstStyle/>
            <a:p>
              <a:pPr lvl="0" algn="ctr" fontAlgn="base">
                <a:lnSpc>
                  <a:spcPct val="80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Subnet B</a:t>
              </a:r>
            </a:p>
          </p:txBody>
        </p:sp>
      </p:grpSp>
    </p:spTree>
    <p:extLst>
      <p:ext uri="{BB962C8B-B14F-4D97-AF65-F5344CB8AC3E}">
        <p14:creationId xmlns:p14="http://schemas.microsoft.com/office/powerpoint/2010/main" val="3674077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DHCP Options?</a:t>
            </a:r>
            <a:endParaRPr lang="en-CA" dirty="0"/>
          </a:p>
        </p:txBody>
      </p:sp>
      <p:sp>
        <p:nvSpPr>
          <p:cNvPr id="4" name="Content Placeholder 3"/>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DHCP options:</a:t>
            </a:r>
          </a:p>
          <a:p>
            <a:pPr lvl="1"/>
            <a:r>
              <a:rPr lang="en-US" sz="2600" kern="0" dirty="0">
                <a:solidFill>
                  <a:srgbClr val="000000"/>
                </a:solidFill>
              </a:rPr>
              <a:t>Are values for common configuration data</a:t>
            </a:r>
          </a:p>
          <a:p>
            <a:pPr lvl="1"/>
            <a:r>
              <a:rPr lang="en-US" sz="2600" kern="0" dirty="0">
                <a:solidFill>
                  <a:srgbClr val="000000"/>
                </a:solidFill>
              </a:rPr>
              <a:t>Apply to the server, scopes, reservations, and class options</a:t>
            </a:r>
          </a:p>
          <a:p>
            <a:pPr marL="0" lvl="0" indent="0">
              <a:buNone/>
            </a:pPr>
            <a:endParaRPr lang="en-US" sz="1200" kern="0" dirty="0">
              <a:solidFill>
                <a:srgbClr val="000000"/>
              </a:solidFill>
            </a:endParaRPr>
          </a:p>
          <a:p>
            <a:pPr marL="0" lvl="0" indent="0">
              <a:buNone/>
            </a:pPr>
            <a:r>
              <a:rPr lang="en-US" kern="0" dirty="0">
                <a:solidFill>
                  <a:srgbClr val="000000"/>
                </a:solidFill>
              </a:rPr>
              <a:t>Common scope options are:</a:t>
            </a:r>
          </a:p>
          <a:p>
            <a:pPr lvl="1"/>
            <a:r>
              <a:rPr lang="en-US" sz="2600" kern="0" dirty="0">
                <a:solidFill>
                  <a:srgbClr val="000000"/>
                </a:solidFill>
              </a:rPr>
              <a:t>Router (Default Gateway)</a:t>
            </a:r>
          </a:p>
          <a:p>
            <a:pPr lvl="1"/>
            <a:r>
              <a:rPr lang="en-US" sz="2600" kern="0" dirty="0">
                <a:solidFill>
                  <a:srgbClr val="000000"/>
                </a:solidFill>
              </a:rPr>
              <a:t>DNS Name</a:t>
            </a:r>
          </a:p>
          <a:p>
            <a:pPr lvl="1"/>
            <a:r>
              <a:rPr lang="en-US" sz="2600" kern="0" dirty="0">
                <a:solidFill>
                  <a:srgbClr val="000000"/>
                </a:solidFill>
              </a:rPr>
              <a:t>DNS Servers</a:t>
            </a:r>
          </a:p>
          <a:p>
            <a:pPr lvl="1"/>
            <a:r>
              <a:rPr lang="en-US" sz="2600" kern="0" dirty="0">
                <a:solidFill>
                  <a:srgbClr val="000000"/>
                </a:solidFill>
              </a:rPr>
              <a:t>WINS Servers</a:t>
            </a:r>
            <a:endParaRPr lang="en-CA" sz="2600" kern="0" dirty="0">
              <a:solidFill>
                <a:srgbClr val="000000"/>
              </a:solidFill>
            </a:endParaRPr>
          </a:p>
          <a:p>
            <a:pPr lvl="0"/>
            <a:endParaRPr lang="en-US" kern="0" dirty="0">
              <a:solidFill>
                <a:srgbClr val="000000"/>
              </a:solidFill>
            </a:endParaRPr>
          </a:p>
          <a:p>
            <a:pPr lvl="0"/>
            <a:endParaRPr lang="en-CA" kern="0" dirty="0">
              <a:solidFill>
                <a:srgbClr val="000000"/>
              </a:solidFill>
            </a:endParaRPr>
          </a:p>
        </p:txBody>
      </p:sp>
    </p:spTree>
    <p:extLst>
      <p:ext uri="{BB962C8B-B14F-4D97-AF65-F5344CB8AC3E}">
        <p14:creationId xmlns:p14="http://schemas.microsoft.com/office/powerpoint/2010/main" val="1703944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1f4572d8-a643-4f66-b942-286f1eb3c5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DHCP Applies Options</a:t>
            </a:r>
            <a:endParaRPr lang="en-CA"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You can apply DHCP options at various levels</a:t>
            </a:r>
            <a:r>
              <a:rPr lang="en-US" kern="0" dirty="0">
                <a:solidFill>
                  <a:srgbClr val="000000"/>
                </a:solidFill>
              </a:rPr>
              <a:t>: </a:t>
            </a:r>
          </a:p>
          <a:p>
            <a:pPr lvl="1">
              <a:spcBef>
                <a:spcPct val="40000"/>
              </a:spcBef>
              <a:buClr>
                <a:srgbClr val="006699"/>
              </a:buClr>
            </a:pPr>
            <a:r>
              <a:rPr lang="en-US" sz="2700" kern="0" dirty="0">
                <a:solidFill>
                  <a:srgbClr val="000000"/>
                </a:solidFill>
              </a:rPr>
              <a:t>Server</a:t>
            </a:r>
          </a:p>
          <a:p>
            <a:pPr lvl="1">
              <a:spcBef>
                <a:spcPct val="40000"/>
              </a:spcBef>
              <a:buClr>
                <a:srgbClr val="006699"/>
              </a:buClr>
            </a:pPr>
            <a:r>
              <a:rPr lang="en-US" sz="2700" kern="0" dirty="0">
                <a:solidFill>
                  <a:srgbClr val="000000"/>
                </a:solidFill>
              </a:rPr>
              <a:t>Scope</a:t>
            </a:r>
          </a:p>
          <a:p>
            <a:pPr lvl="1">
              <a:spcBef>
                <a:spcPct val="40000"/>
              </a:spcBef>
              <a:buClr>
                <a:srgbClr val="006699"/>
              </a:buClr>
            </a:pPr>
            <a:r>
              <a:rPr lang="en-US" sz="2700" kern="0" dirty="0">
                <a:solidFill>
                  <a:srgbClr val="000000"/>
                </a:solidFill>
              </a:rPr>
              <a:t>Class</a:t>
            </a:r>
          </a:p>
          <a:p>
            <a:pPr lvl="1">
              <a:spcBef>
                <a:spcPct val="40000"/>
              </a:spcBef>
              <a:buClr>
                <a:srgbClr val="006699"/>
              </a:buClr>
            </a:pPr>
            <a:r>
              <a:rPr lang="en-US" sz="2700" kern="0" dirty="0">
                <a:solidFill>
                  <a:srgbClr val="000000"/>
                </a:solidFill>
              </a:rPr>
              <a:t>Reserved client</a:t>
            </a:r>
          </a:p>
          <a:p>
            <a:pPr marL="0" lvl="0" indent="0">
              <a:spcBef>
                <a:spcPct val="40000"/>
              </a:spcBef>
              <a:buClr>
                <a:srgbClr val="006699"/>
              </a:buClr>
              <a:buNone/>
            </a:pPr>
            <a:r>
              <a:rPr lang="en-US" kern="0" dirty="0">
                <a:solidFill>
                  <a:srgbClr val="000000"/>
                </a:solidFill>
              </a:rPr>
              <a:t>Typically, you do not apply the class or reserved client options</a:t>
            </a:r>
          </a:p>
          <a:p>
            <a:pPr lvl="0"/>
            <a:endParaRPr lang="en-US" kern="0" dirty="0">
              <a:solidFill>
                <a:srgbClr val="000000"/>
              </a:solidFill>
            </a:endParaRPr>
          </a:p>
          <a:p>
            <a:pPr lvl="0"/>
            <a:endParaRPr lang="en-CA" kern="0" dirty="0">
              <a:solidFill>
                <a:srgbClr val="000000"/>
              </a:solidFill>
            </a:endParaRPr>
          </a:p>
        </p:txBody>
      </p:sp>
    </p:spTree>
    <p:extLst>
      <p:ext uri="{BB962C8B-B14F-4D97-AF65-F5344CB8AC3E}">
        <p14:creationId xmlns:p14="http://schemas.microsoft.com/office/powerpoint/2010/main" val="144134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fd57aff7-b33c-463f-a8b0-170bd9f4ff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Creating and Configuring a DHCP Scope</a:t>
            </a:r>
            <a:endParaRPr lang="en-CA" dirty="0"/>
          </a:p>
        </p:txBody>
      </p:sp>
      <p:sp>
        <p:nvSpPr>
          <p:cNvPr id="4" name="Rectangle 3"/>
          <p:cNvSpPr txBox="1">
            <a:spLocks noChangeArrowheads="1"/>
          </p:cNvSpPr>
          <p:nvPr/>
        </p:nvSpPr>
        <p:spPr>
          <a:xfrm>
            <a:off x="458788" y="992188"/>
            <a:ext cx="7751762" cy="4386262"/>
          </a:xfrm>
          <a:prstGeom prst="rect">
            <a:avLst/>
          </a:prstGeom>
        </p:spPr>
        <p:txBody>
          <a:bodyPr/>
          <a:lstStyle>
            <a:lvl1pPr marL="174625" indent="-174625" algn="l" rtl="0" eaLnBrk="1" fontAlgn="base" hangingPunct="1">
              <a:lnSpc>
                <a:spcPct val="90000"/>
              </a:lnSpc>
              <a:spcBef>
                <a:spcPct val="70000"/>
              </a:spcBef>
              <a:spcAft>
                <a:spcPct val="0"/>
              </a:spcAft>
              <a:buClr>
                <a:schemeClr val="hlink"/>
              </a:buClr>
              <a:buSzPct val="90000"/>
              <a:buFont typeface="Arial" pitchFamily="34" charset="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sz="2400">
                <a:solidFill>
                  <a:schemeClr val="tx1"/>
                </a:solidFill>
                <a:latin typeface="+mn-lt"/>
                <a:ea typeface="Segoe UI" pitchFamily="34" charset="0"/>
                <a:cs typeface="Segoe UI" pitchFamily="34" charset="0"/>
              </a:defRPr>
            </a:lvl2pPr>
            <a:lvl3pPr marL="854075" indent="-173038" algn="l" rtl="0" eaLnBrk="1" fontAlgn="base" hangingPunct="1">
              <a:lnSpc>
                <a:spcPct val="90000"/>
              </a:lnSpc>
              <a:spcBef>
                <a:spcPct val="70000"/>
              </a:spcBef>
              <a:spcAft>
                <a:spcPct val="0"/>
              </a:spcAft>
              <a:buClr>
                <a:schemeClr val="bg2"/>
              </a:buClr>
              <a:buSzPct val="80000"/>
              <a:buFont typeface="Arial" pitchFamily="34" charset="0"/>
              <a:buChar char="•"/>
              <a:defRPr sz="2000">
                <a:solidFill>
                  <a:schemeClr val="tx1"/>
                </a:solidFill>
                <a:latin typeface="+mn-lt"/>
                <a:ea typeface="Segoe UI" pitchFamily="34" charset="0"/>
                <a:cs typeface="Segoe UI" pitchFamily="34" charset="0"/>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ea typeface="Segoe UI" pitchFamily="34" charset="0"/>
                <a:cs typeface="Segoe UI" pitchFamily="34" charset="0"/>
              </a:defRPr>
            </a:lvl4pPr>
            <a:lvl5pPr marL="1544638" indent="-168275" algn="l" rtl="0" eaLnBrk="1" fontAlgn="base" hangingPunct="1">
              <a:lnSpc>
                <a:spcPct val="90000"/>
              </a:lnSpc>
              <a:spcBef>
                <a:spcPct val="70000"/>
              </a:spcBef>
              <a:spcAft>
                <a:spcPct val="0"/>
              </a:spcAft>
              <a:buClr>
                <a:srgbClr val="2D4A6D"/>
              </a:buClr>
              <a:buSzPct val="90000"/>
              <a:buFont typeface="Arial" pitchFamily="34" charset="0"/>
              <a:buChar char="•"/>
              <a:defRPr sz="1600">
                <a:solidFill>
                  <a:schemeClr val="tx1"/>
                </a:solidFill>
                <a:latin typeface="+mn-lt"/>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20000"/>
              </a:lnSpc>
              <a:buClr>
                <a:srgbClr val="006699"/>
              </a:buClr>
              <a:buNone/>
            </a:pPr>
            <a:r>
              <a:rPr lang="en-US" sz="2600" kern="0" dirty="0">
                <a:solidFill>
                  <a:srgbClr val="000000"/>
                </a:solidFill>
              </a:rPr>
              <a:t>In this demonstration, you will see how to </a:t>
            </a:r>
            <a:r>
              <a:rPr lang="en-CA" sz="2600" kern="0" dirty="0">
                <a:solidFill>
                  <a:srgbClr val="000000"/>
                </a:solidFill>
              </a:rPr>
              <a:t>configure scope and scope options in DHCP</a:t>
            </a:r>
          </a:p>
          <a:p>
            <a:pPr lvl="0">
              <a:lnSpc>
                <a:spcPct val="120000"/>
              </a:lnSpc>
              <a:buClr>
                <a:srgbClr val="006699"/>
              </a:buClr>
              <a:buFontTx/>
              <a:buChar char="•"/>
            </a:pPr>
            <a:endParaRPr lang="en-US" sz="2600" kern="0" dirty="0">
              <a:solidFill>
                <a:srgbClr val="000000"/>
              </a:solidFill>
            </a:endParaRPr>
          </a:p>
        </p:txBody>
      </p:sp>
    </p:spTree>
    <p:extLst>
      <p:ext uri="{BB962C8B-B14F-4D97-AF65-F5344CB8AC3E}">
        <p14:creationId xmlns:p14="http://schemas.microsoft.com/office/powerpoint/2010/main" val="1281988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92257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Overview of the DHCP Server Role
Configuring DHCP Scopes
Managing a DHCP Database
Securing and Monitoring DHCP</a:t>
            </a:r>
            <a:endParaRPr lang="en-CA" dirty="0"/>
          </a:p>
        </p:txBody>
      </p:sp>
    </p:spTree>
    <p:extLst>
      <p:ext uri="{BB962C8B-B14F-4D97-AF65-F5344CB8AC3E}">
        <p14:creationId xmlns:p14="http://schemas.microsoft.com/office/powerpoint/2010/main" val="4005036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Managing a DHCP Database</a:t>
            </a:r>
            <a:endParaRPr lang="en-CA" dirty="0"/>
          </a:p>
        </p:txBody>
      </p:sp>
      <p:sp>
        <p:nvSpPr>
          <p:cNvPr id="3" name="Text Placeholder 2"/>
          <p:cNvSpPr>
            <a:spLocks noGrp="1"/>
          </p:cNvSpPr>
          <p:nvPr>
            <p:ph type="body" idx="1"/>
          </p:nvPr>
        </p:nvSpPr>
        <p:spPr/>
        <p:txBody>
          <a:bodyPr/>
          <a:lstStyle/>
          <a:p>
            <a:r>
              <a:rPr lang="en-CA" dirty="0" smtClean="0"/>
              <a:t>What Is a DHCP Database?
Backing Up and Restoring a DHCP Database
Reconciling a DHCP Database
Moving a DHCP Database</a:t>
            </a:r>
            <a:endParaRPr lang="en-CA" dirty="0"/>
          </a:p>
        </p:txBody>
      </p:sp>
    </p:spTree>
    <p:extLst>
      <p:ext uri="{BB962C8B-B14F-4D97-AF65-F5344CB8AC3E}">
        <p14:creationId xmlns:p14="http://schemas.microsoft.com/office/powerpoint/2010/main" val="3911677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64a1db65-2ce3-4673-98cf-c745d7485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DHCP Database?</a:t>
            </a:r>
            <a:endParaRPr lang="en-CA" dirty="0"/>
          </a:p>
        </p:txBody>
      </p:sp>
      <p:sp>
        <p:nvSpPr>
          <p:cNvPr id="4" name="Rounded Rectangle 844808"/>
          <p:cNvSpPr>
            <a:spLocks noChangeArrowheads="1"/>
          </p:cNvSpPr>
          <p:nvPr/>
        </p:nvSpPr>
        <p:spPr bwMode="auto">
          <a:xfrm>
            <a:off x="876905" y="3052918"/>
            <a:ext cx="7691899" cy="870668"/>
          </a:xfrm>
          <a:prstGeom prst="roundRect">
            <a:avLst>
              <a:gd name="adj" fmla="val 4167"/>
            </a:avLst>
          </a:prstGeom>
          <a:noFill/>
          <a:ln w="9525" algn="ctr">
            <a:noFill/>
            <a:round/>
            <a:headEnd/>
            <a:tailEnd/>
          </a:ln>
          <a:effectLst/>
        </p:spPr>
        <p:txBody>
          <a:bodyPr wrap="square" lIns="0" tIns="0" rIns="0" bIns="0" anchor="ctr"/>
          <a:lstStyle/>
          <a:p>
            <a:pPr lvl="0" fontAlgn="base">
              <a:lnSpc>
                <a:spcPct val="110000"/>
              </a:lnSpc>
              <a:spcBef>
                <a:spcPct val="40000"/>
              </a:spcBef>
              <a:spcAft>
                <a:spcPct val="0"/>
              </a:spcAft>
              <a:buClr>
                <a:srgbClr val="006699"/>
              </a:buClr>
            </a:pPr>
            <a:r>
              <a:rPr lang="en-US" sz="2600" dirty="0">
                <a:solidFill>
                  <a:srgbClr val="000000"/>
                </a:solidFill>
                <a:latin typeface="Segoe UI" pitchFamily="34" charset="0"/>
                <a:ea typeface="Segoe UI" pitchFamily="34" charset="0"/>
                <a:cs typeface="Segoe UI" pitchFamily="34" charset="0"/>
              </a:rPr>
              <a:t>Windows Server 2012 stores the DHCP database in the %Systemroot%\System32\Dhcp folder </a:t>
            </a:r>
          </a:p>
        </p:txBody>
      </p:sp>
      <p:sp>
        <p:nvSpPr>
          <p:cNvPr id="5" name="Rounded Rectangle 844812"/>
          <p:cNvSpPr>
            <a:spLocks noChangeArrowheads="1"/>
          </p:cNvSpPr>
          <p:nvPr/>
        </p:nvSpPr>
        <p:spPr bwMode="auto">
          <a:xfrm>
            <a:off x="892145" y="4213973"/>
            <a:ext cx="5882331" cy="403411"/>
          </a:xfrm>
          <a:prstGeom prst="roundRect">
            <a:avLst>
              <a:gd name="adj" fmla="val 4167"/>
            </a:avLst>
          </a:prstGeom>
          <a:noFill/>
          <a:ln w="9525" algn="ctr">
            <a:noFill/>
            <a:round/>
            <a:headEnd/>
            <a:tailEnd/>
          </a:ln>
          <a:effectLst/>
        </p:spPr>
        <p:txBody>
          <a:bodyPr wrap="square" lIns="0" tIns="0" rIns="0" bIns="0" anchor="ctr"/>
          <a:lstStyle/>
          <a:p>
            <a:pPr lvl="0" fontAlgn="base">
              <a:lnSpc>
                <a:spcPct val="90000"/>
              </a:lnSpc>
              <a:spcBef>
                <a:spcPct val="40000"/>
              </a:spcBef>
              <a:spcAft>
                <a:spcPct val="0"/>
              </a:spcAft>
              <a:buClr>
                <a:srgbClr val="006699"/>
              </a:buClr>
            </a:pPr>
            <a:r>
              <a:rPr lang="en-US" sz="2600" dirty="0">
                <a:solidFill>
                  <a:srgbClr val="000000"/>
                </a:solidFill>
                <a:latin typeface="Segoe UI" pitchFamily="34" charset="0"/>
                <a:ea typeface="Segoe UI" pitchFamily="34" charset="0"/>
                <a:cs typeface="Segoe UI" pitchFamily="34" charset="0"/>
              </a:rPr>
              <a:t>The DHCP database files include:</a:t>
            </a:r>
          </a:p>
        </p:txBody>
      </p:sp>
      <p:sp>
        <p:nvSpPr>
          <p:cNvPr id="6" name="AutoShape 10"/>
          <p:cNvSpPr>
            <a:spLocks noChangeArrowheads="1"/>
          </p:cNvSpPr>
          <p:nvPr/>
        </p:nvSpPr>
        <p:spPr bwMode="auto">
          <a:xfrm>
            <a:off x="838806" y="779682"/>
            <a:ext cx="7287555" cy="885349"/>
          </a:xfrm>
          <a:prstGeom prst="roundRect">
            <a:avLst>
              <a:gd name="adj" fmla="val 16667"/>
            </a:avLst>
          </a:prstGeom>
          <a:noFill/>
          <a:ln w="9525" algn="ctr">
            <a:noFill/>
            <a:round/>
            <a:headEnd/>
            <a:tailEnd/>
          </a:ln>
          <a:effectLst/>
        </p:spPr>
        <p:txBody>
          <a:bodyPr wrap="square" lIns="0" tIns="0" rIns="0" bIns="0" anchor="ctr">
            <a:spAutoFit/>
          </a:bodyPr>
          <a:lstStyle/>
          <a:p>
            <a:pPr lvl="0" fontAlgn="base">
              <a:spcBef>
                <a:spcPct val="0"/>
              </a:spcBef>
              <a:spcAft>
                <a:spcPct val="0"/>
              </a:spcAft>
              <a:defRPr/>
            </a:pPr>
            <a:r>
              <a:rPr lang="en-US" sz="2600" dirty="0">
                <a:solidFill>
                  <a:srgbClr val="000000"/>
                </a:solidFill>
                <a:latin typeface="Segoe UI" pitchFamily="34" charset="0"/>
                <a:ea typeface="Segoe UI" pitchFamily="34" charset="0"/>
                <a:cs typeface="Segoe UI" pitchFamily="34" charset="0"/>
              </a:rPr>
              <a:t>The </a:t>
            </a:r>
            <a:r>
              <a:rPr lang="en-US" sz="2600" i="1" dirty="0">
                <a:solidFill>
                  <a:srgbClr val="000000"/>
                </a:solidFill>
                <a:latin typeface="Segoe UI" pitchFamily="34" charset="0"/>
                <a:ea typeface="Segoe UI" pitchFamily="34" charset="0"/>
                <a:cs typeface="Segoe UI" pitchFamily="34" charset="0"/>
              </a:rPr>
              <a:t>DHCP database</a:t>
            </a:r>
            <a:r>
              <a:rPr lang="en-US" sz="2600" dirty="0">
                <a:solidFill>
                  <a:srgbClr val="000000"/>
                </a:solidFill>
                <a:latin typeface="Segoe UI" pitchFamily="34" charset="0"/>
                <a:ea typeface="Segoe UI" pitchFamily="34" charset="0"/>
                <a:cs typeface="Segoe UI" pitchFamily="34" charset="0"/>
              </a:rPr>
              <a:t> is a dynamic database that contains configuration information such as:</a:t>
            </a:r>
          </a:p>
        </p:txBody>
      </p:sp>
      <p:sp>
        <p:nvSpPr>
          <p:cNvPr id="7" name="AutoShape 10"/>
          <p:cNvSpPr>
            <a:spLocks noChangeArrowheads="1"/>
          </p:cNvSpPr>
          <p:nvPr/>
        </p:nvSpPr>
        <p:spPr bwMode="auto">
          <a:xfrm>
            <a:off x="1169265" y="1711526"/>
            <a:ext cx="2858594" cy="973884"/>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p>
            <a:pPr marL="269875"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Scopes</a:t>
            </a:r>
          </a:p>
          <a:p>
            <a:pPr marL="269875"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Address leases</a:t>
            </a:r>
          </a:p>
        </p:txBody>
      </p:sp>
      <p:sp>
        <p:nvSpPr>
          <p:cNvPr id="8" name="AutoShape 10"/>
          <p:cNvSpPr>
            <a:spLocks noChangeArrowheads="1"/>
          </p:cNvSpPr>
          <p:nvPr/>
        </p:nvSpPr>
        <p:spPr bwMode="auto">
          <a:xfrm>
            <a:off x="4285013" y="1711526"/>
            <a:ext cx="2858594" cy="973884"/>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p>
            <a:pPr marL="269875"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Reservations </a:t>
            </a:r>
          </a:p>
          <a:p>
            <a:pPr marL="34925" lvl="1" fontAlgn="base">
              <a:lnSpc>
                <a:spcPct val="90000"/>
              </a:lnSpc>
              <a:spcBef>
                <a:spcPct val="40000"/>
              </a:spcBef>
              <a:spcAft>
                <a:spcPct val="0"/>
              </a:spcAft>
              <a:buClr>
                <a:srgbClr val="006699"/>
              </a:buClr>
            </a:pPr>
            <a:endParaRPr lang="en-US" sz="2600" dirty="0">
              <a:solidFill>
                <a:srgbClr val="000000"/>
              </a:solidFill>
              <a:latin typeface="Segoe UI" pitchFamily="34" charset="0"/>
              <a:ea typeface="Segoe UI" pitchFamily="34" charset="0"/>
              <a:cs typeface="Segoe UI" pitchFamily="34" charset="0"/>
            </a:endParaRPr>
          </a:p>
        </p:txBody>
      </p:sp>
      <p:sp>
        <p:nvSpPr>
          <p:cNvPr id="9" name="AutoShape 10"/>
          <p:cNvSpPr>
            <a:spLocks noChangeArrowheads="1"/>
          </p:cNvSpPr>
          <p:nvPr/>
        </p:nvSpPr>
        <p:spPr bwMode="auto">
          <a:xfrm>
            <a:off x="1127320" y="4633270"/>
            <a:ext cx="3740119" cy="1549360"/>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p>
            <a:pPr marL="265113"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Dhcp.mdb</a:t>
            </a:r>
          </a:p>
          <a:p>
            <a:pPr marL="265113"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temp.edb</a:t>
            </a:r>
          </a:p>
          <a:p>
            <a:pPr marL="265113"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J50.log and J50*.log</a:t>
            </a:r>
            <a:endParaRPr lang="en-CA" sz="2600" b="1" dirty="0">
              <a:solidFill>
                <a:srgbClr val="000000"/>
              </a:solidFill>
              <a:latin typeface="Segoe UI" pitchFamily="34" charset="0"/>
              <a:ea typeface="Segoe UI" pitchFamily="34" charset="0"/>
              <a:cs typeface="Segoe UI" pitchFamily="34" charset="0"/>
            </a:endParaRPr>
          </a:p>
        </p:txBody>
      </p:sp>
      <p:sp>
        <p:nvSpPr>
          <p:cNvPr id="10" name="AutoShape 10"/>
          <p:cNvSpPr>
            <a:spLocks noChangeArrowheads="1"/>
          </p:cNvSpPr>
          <p:nvPr/>
        </p:nvSpPr>
        <p:spPr bwMode="auto">
          <a:xfrm>
            <a:off x="4905855" y="4617384"/>
            <a:ext cx="2858594" cy="973884"/>
          </a:xfrm>
          <a:prstGeom prst="roundRect">
            <a:avLst>
              <a:gd name="adj" fmla="val 16667"/>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spAutoFit/>
          </a:bodyPr>
          <a:lstStyle/>
          <a:p>
            <a:pPr marL="265113"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J50Res#####.jrs</a:t>
            </a:r>
          </a:p>
          <a:p>
            <a:pPr marL="265113" lvl="1" indent="-234950" fontAlgn="base">
              <a:lnSpc>
                <a:spcPct val="90000"/>
              </a:lnSpc>
              <a:spcBef>
                <a:spcPct val="40000"/>
              </a:spcBef>
              <a:spcAft>
                <a:spcPct val="0"/>
              </a:spcAft>
              <a:buClr>
                <a:srgbClr val="006699"/>
              </a:buClr>
              <a:buFontTx/>
              <a:buChar char="•"/>
            </a:pPr>
            <a:r>
              <a:rPr lang="en-US" sz="2600" dirty="0">
                <a:solidFill>
                  <a:srgbClr val="000000"/>
                </a:solidFill>
                <a:latin typeface="Segoe UI" pitchFamily="34" charset="0"/>
                <a:ea typeface="Segoe UI" pitchFamily="34" charset="0"/>
                <a:cs typeface="Segoe UI" pitchFamily="34" charset="0"/>
              </a:rPr>
              <a:t>J50.chk</a:t>
            </a:r>
          </a:p>
        </p:txBody>
      </p:sp>
    </p:spTree>
    <p:extLst>
      <p:ext uri="{BB962C8B-B14F-4D97-AF65-F5344CB8AC3E}">
        <p14:creationId xmlns:p14="http://schemas.microsoft.com/office/powerpoint/2010/main" val="381250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482013" cy="741363"/>
          </a:xfrm>
        </p:spPr>
        <p:txBody>
          <a:bodyPr/>
          <a:lstStyle/>
          <a:p>
            <a:r>
              <a:rPr lang="en-CA" dirty="0"/>
              <a:t>Backing Up and Restoring a DHCP </a:t>
            </a:r>
            <a:r>
              <a:rPr lang="en-CA" dirty="0" smtClean="0"/>
              <a:t>Database</a:t>
            </a:r>
            <a:endParaRPr lang="en-GB" sz="2800" dirty="0">
              <a:latin typeface="Segoe UI" pitchFamily="34" charset="0"/>
              <a:ea typeface="Segoe UI" pitchFamily="34" charset="0"/>
              <a:cs typeface="Segoe UI" pitchFamily="34" charset="0"/>
            </a:endParaRPr>
          </a:p>
        </p:txBody>
      </p:sp>
      <p:sp>
        <p:nvSpPr>
          <p:cNvPr id="8" name="AutoShape 8" descr="&quot;&quot;"/>
          <p:cNvSpPr>
            <a:spLocks noChangeArrowheads="1"/>
          </p:cNvSpPr>
          <p:nvPr/>
        </p:nvSpPr>
        <p:spPr bwMode="auto">
          <a:xfrm>
            <a:off x="1040515" y="1333500"/>
            <a:ext cx="1031875" cy="469900"/>
          </a:xfrm>
          <a:prstGeom prst="roundRect">
            <a:avLst>
              <a:gd name="adj" fmla="val 12208"/>
            </a:avLst>
          </a:prstGeom>
          <a:solidFill>
            <a:schemeClr val="accent1"/>
          </a:solidFill>
          <a:ln w="9525" algn="ctr">
            <a:noFill/>
            <a:round/>
            <a:headEnd/>
            <a:tailEnd/>
          </a:ln>
        </p:spPr>
        <p:txBody>
          <a:bodyPr lIns="36000" rIns="36000" anchor="ctr"/>
          <a:lstStyle/>
          <a:p>
            <a:pPr algn="ctr">
              <a:lnSpc>
                <a:spcPct val="85000"/>
              </a:lnSpc>
            </a:pPr>
            <a:r>
              <a:rPr lang="en-US" b="1" dirty="0">
                <a:solidFill>
                  <a:srgbClr val="000000"/>
                </a:solidFill>
                <a:latin typeface="Segoe UI" pitchFamily="34" charset="0"/>
                <a:ea typeface="Segoe UI" pitchFamily="34" charset="0"/>
                <a:cs typeface="Segoe UI" pitchFamily="34" charset="0"/>
              </a:rPr>
              <a:t>DHCP </a:t>
            </a:r>
            <a:r>
              <a:rPr lang="en-US" b="1" dirty="0" smtClean="0">
                <a:solidFill>
                  <a:srgbClr val="000000"/>
                </a:solidFill>
                <a:latin typeface="Segoe UI" pitchFamily="34" charset="0"/>
                <a:ea typeface="Segoe UI" pitchFamily="34" charset="0"/>
                <a:cs typeface="Segoe UI" pitchFamily="34" charset="0"/>
              </a:rPr>
              <a:t>server</a:t>
            </a:r>
            <a:endParaRPr lang="en-US" b="1" dirty="0">
              <a:solidFill>
                <a:srgbClr val="000000"/>
              </a:solidFill>
              <a:latin typeface="Segoe UI" pitchFamily="34" charset="0"/>
              <a:ea typeface="Segoe UI" pitchFamily="34" charset="0"/>
              <a:cs typeface="Segoe UI" pitchFamily="34" charset="0"/>
            </a:endParaRPr>
          </a:p>
        </p:txBody>
      </p:sp>
      <p:grpSp>
        <p:nvGrpSpPr>
          <p:cNvPr id="42" name="Group 41"/>
          <p:cNvGrpSpPr/>
          <p:nvPr/>
        </p:nvGrpSpPr>
        <p:grpSpPr>
          <a:xfrm>
            <a:off x="2547938" y="3613388"/>
            <a:ext cx="1172754" cy="1052275"/>
            <a:chOff x="2547938" y="3613388"/>
            <a:chExt cx="1172754" cy="1052275"/>
          </a:xfrm>
        </p:grpSpPr>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938" y="3613388"/>
              <a:ext cx="1172754" cy="771812"/>
            </a:xfrm>
            <a:prstGeom prst="rect">
              <a:avLst/>
            </a:prstGeom>
          </p:spPr>
        </p:pic>
        <p:sp>
          <p:nvSpPr>
            <p:cNvPr id="16" name="Text Box 14" descr="&quot;&quot;"/>
            <p:cNvSpPr txBox="1">
              <a:spLocks noChangeArrowheads="1"/>
            </p:cNvSpPr>
            <p:nvPr/>
          </p:nvSpPr>
          <p:spPr bwMode="auto">
            <a:xfrm>
              <a:off x="2749346" y="4419600"/>
              <a:ext cx="769938" cy="246063"/>
            </a:xfrm>
            <a:prstGeom prst="rect">
              <a:avLst/>
            </a:prstGeom>
            <a:noFill/>
            <a:ln w="9525" algn="ctr">
              <a:noFill/>
              <a:miter lim="800000"/>
              <a:headEnd/>
              <a:tailEnd/>
            </a:ln>
            <a:extLst/>
          </p:spPr>
          <p:txBody>
            <a:bodyPr wrap="squar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sz="1600" dirty="0">
                  <a:solidFill>
                    <a:srgbClr val="000000"/>
                  </a:solidFill>
                </a:rPr>
                <a:t>DHCP</a:t>
              </a:r>
            </a:p>
          </p:txBody>
        </p:sp>
      </p:grpSp>
      <p:sp>
        <p:nvSpPr>
          <p:cNvPr id="12" name="AutoShape 18" descr="&quot;&quot;"/>
          <p:cNvSpPr>
            <a:spLocks noChangeArrowheads="1"/>
          </p:cNvSpPr>
          <p:nvPr/>
        </p:nvSpPr>
        <p:spPr bwMode="auto">
          <a:xfrm>
            <a:off x="6770728" y="1412776"/>
            <a:ext cx="1604963" cy="469900"/>
          </a:xfrm>
          <a:prstGeom prst="roundRect">
            <a:avLst>
              <a:gd name="adj" fmla="val 12208"/>
            </a:avLst>
          </a:prstGeom>
          <a:solidFill>
            <a:schemeClr val="accent1"/>
          </a:solidFill>
          <a:ln w="9525" algn="ctr">
            <a:noFill/>
            <a:round/>
            <a:headEnd/>
            <a:tailEnd/>
          </a:ln>
        </p:spPr>
        <p:txBody>
          <a:bodyPr anchor="ctr"/>
          <a:lstStyle/>
          <a:p>
            <a:pPr algn="ctr">
              <a:lnSpc>
                <a:spcPct val="85000"/>
              </a:lnSpc>
            </a:pPr>
            <a:r>
              <a:rPr lang="en-US" b="1" dirty="0">
                <a:solidFill>
                  <a:srgbClr val="000000"/>
                </a:solidFill>
                <a:latin typeface="Segoe UI" pitchFamily="34" charset="0"/>
                <a:ea typeface="Segoe UI" pitchFamily="34" charset="0"/>
                <a:cs typeface="Segoe UI" pitchFamily="34" charset="0"/>
              </a:rPr>
              <a:t>Offline </a:t>
            </a:r>
            <a:r>
              <a:rPr lang="en-US" b="1" dirty="0" smtClean="0">
                <a:solidFill>
                  <a:srgbClr val="000000"/>
                </a:solidFill>
                <a:latin typeface="Segoe UI" pitchFamily="34" charset="0"/>
                <a:ea typeface="Segoe UI" pitchFamily="34" charset="0"/>
                <a:cs typeface="Segoe UI" pitchFamily="34" charset="0"/>
              </a:rPr>
              <a:t>storage</a:t>
            </a:r>
            <a:endParaRPr lang="en-US" b="1" dirty="0">
              <a:solidFill>
                <a:srgbClr val="000000"/>
              </a:solidFill>
              <a:latin typeface="Segoe UI" pitchFamily="34" charset="0"/>
              <a:ea typeface="Segoe UI" pitchFamily="34" charset="0"/>
              <a:cs typeface="Segoe UI" pitchFamily="34" charset="0"/>
            </a:endParaRPr>
          </a:p>
        </p:txBody>
      </p:sp>
      <p:sp>
        <p:nvSpPr>
          <p:cNvPr id="20" name="&quot;The DHCP..." descr="Frame 2 of 6. It depicts the DHCP server getting backed up to the backup database. &#10;An arrow labeled backup points from the primary DHCP database to the backup DHCP database."/>
          <p:cNvSpPr>
            <a:spLocks noChangeArrowheads="1"/>
          </p:cNvSpPr>
          <p:nvPr/>
        </p:nvSpPr>
        <p:spPr bwMode="auto">
          <a:xfrm>
            <a:off x="939800" y="5095875"/>
            <a:ext cx="7086600" cy="931863"/>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90000"/>
              </a:lnSpc>
              <a:spcBef>
                <a:spcPct val="40000"/>
              </a:spcBef>
              <a:buClr>
                <a:srgbClr val="8DACD0"/>
              </a:buClr>
              <a:buSzPct val="70000"/>
              <a:buFont typeface="Wingdings" pitchFamily="2" charset="2"/>
              <a:buNone/>
            </a:pPr>
            <a:r>
              <a:rPr lang="en-US" sz="2000" dirty="0" smtClean="0">
                <a:solidFill>
                  <a:srgbClr val="000000"/>
                </a:solidFill>
                <a:latin typeface="Segoe UI" pitchFamily="34" charset="0"/>
                <a:ea typeface="Segoe UI" pitchFamily="34" charset="0"/>
                <a:cs typeface="Segoe UI" pitchFamily="34" charset="0"/>
              </a:rPr>
              <a:t>The </a:t>
            </a:r>
            <a:r>
              <a:rPr lang="en-US" sz="2000" dirty="0">
                <a:solidFill>
                  <a:srgbClr val="000000"/>
                </a:solidFill>
                <a:latin typeface="Segoe UI" pitchFamily="34" charset="0"/>
                <a:ea typeface="Segoe UI" pitchFamily="34" charset="0"/>
                <a:cs typeface="Segoe UI" pitchFamily="34" charset="0"/>
              </a:rPr>
              <a:t>DHCP service automatically backs up the DHCP database to the backup directory on the local drive</a:t>
            </a:r>
          </a:p>
        </p:txBody>
      </p:sp>
      <p:sp>
        <p:nvSpPr>
          <p:cNvPr id="21" name="&quot;If the original..." descr="Frame 3 of 6. It depicts how, if the primary database becomes corrupted, it can be restored from the backup database.&#10;An X mark appears over the primary database.&#10;An arrow points from the backup database to the primary database. This arrow is labelled restore.&#10;The X mark on the primary database disappears."/>
          <p:cNvSpPr>
            <a:spLocks noChangeArrowheads="1"/>
          </p:cNvSpPr>
          <p:nvPr/>
        </p:nvSpPr>
        <p:spPr bwMode="auto">
          <a:xfrm>
            <a:off x="939800" y="5095875"/>
            <a:ext cx="7086600" cy="931863"/>
          </a:xfrm>
          <a:prstGeom prst="roundRect">
            <a:avLst>
              <a:gd name="adj" fmla="val 16667"/>
            </a:avLst>
          </a:prstGeom>
          <a:solidFill>
            <a:schemeClr val="accent1"/>
          </a:solidFill>
          <a:ln w="9525" algn="ctr">
            <a:noFill/>
            <a:round/>
            <a:headEnd/>
            <a:tailEnd/>
          </a:ln>
        </p:spPr>
        <p:txBody>
          <a:bodyPr anchor="ctr"/>
          <a:lstStyle/>
          <a:p>
            <a:pPr>
              <a:lnSpc>
                <a:spcPct val="90000"/>
              </a:lnSpc>
              <a:spcBef>
                <a:spcPct val="40000"/>
              </a:spcBef>
              <a:buClr>
                <a:srgbClr val="8DACD0"/>
              </a:buClr>
              <a:buSzPct val="70000"/>
              <a:buFont typeface="Wingdings" pitchFamily="2" charset="2"/>
              <a:buNone/>
            </a:pPr>
            <a:r>
              <a:rPr lang="en-US" sz="2000" dirty="0" smtClean="0">
                <a:solidFill>
                  <a:srgbClr val="000000"/>
                </a:solidFill>
                <a:latin typeface="Segoe UI" pitchFamily="34" charset="0"/>
                <a:ea typeface="Segoe UI" pitchFamily="34" charset="0"/>
                <a:cs typeface="Segoe UI" pitchFamily="34" charset="0"/>
              </a:rPr>
              <a:t>If </a:t>
            </a:r>
            <a:r>
              <a:rPr lang="en-US" sz="2000" dirty="0">
                <a:solidFill>
                  <a:srgbClr val="000000"/>
                </a:solidFill>
                <a:latin typeface="Segoe UI" pitchFamily="34" charset="0"/>
                <a:ea typeface="Segoe UI" pitchFamily="34" charset="0"/>
                <a:cs typeface="Segoe UI" pitchFamily="34" charset="0"/>
              </a:rPr>
              <a:t>the original database is unable to load, the DHCP service automatically restores from the backup directory on the local drive</a:t>
            </a:r>
          </a:p>
        </p:txBody>
      </p:sp>
      <p:sp>
        <p:nvSpPr>
          <p:cNvPr id="22" name="&quot;The administrator ..." descr="Frame 4 of 6. It shows an arrow from the backup database to a backup media, representing how the administrator can copy the backup DHCP database to a backup media."/>
          <p:cNvSpPr>
            <a:spLocks noChangeArrowheads="1"/>
          </p:cNvSpPr>
          <p:nvPr/>
        </p:nvSpPr>
        <p:spPr bwMode="auto">
          <a:xfrm>
            <a:off x="939800" y="5095875"/>
            <a:ext cx="7086600" cy="931863"/>
          </a:xfrm>
          <a:prstGeom prst="roundRect">
            <a:avLst>
              <a:gd name="adj" fmla="val 16667"/>
            </a:avLst>
          </a:prstGeom>
          <a:solidFill>
            <a:schemeClr val="accent1"/>
          </a:solidFill>
          <a:ln w="9525" algn="ctr">
            <a:noFill/>
            <a:round/>
            <a:headEnd/>
            <a:tailEnd/>
          </a:ln>
          <a:effectLst/>
        </p:spPr>
        <p:txBody>
          <a:bodyPr anchor="ctr"/>
          <a:lstStyle/>
          <a:p>
            <a:pPr>
              <a:buClr>
                <a:srgbClr val="8DACD0"/>
              </a:buClr>
              <a:buSzPct val="70000"/>
              <a:buFont typeface="Wingdings" pitchFamily="2" charset="2"/>
              <a:buNone/>
            </a:pPr>
            <a:r>
              <a:rPr lang="en-US" sz="2000" dirty="0" smtClean="0">
                <a:solidFill>
                  <a:srgbClr val="000000"/>
                </a:solidFill>
                <a:latin typeface="Segoe UI" pitchFamily="34" charset="0"/>
                <a:ea typeface="Segoe UI" pitchFamily="34" charset="0"/>
                <a:cs typeface="Segoe UI" pitchFamily="34" charset="0"/>
              </a:rPr>
              <a:t>The </a:t>
            </a:r>
            <a:r>
              <a:rPr lang="en-US" sz="2000" dirty="0">
                <a:solidFill>
                  <a:srgbClr val="000000"/>
                </a:solidFill>
                <a:latin typeface="Segoe UI" pitchFamily="34" charset="0"/>
                <a:ea typeface="Segoe UI" pitchFamily="34" charset="0"/>
                <a:cs typeface="Segoe UI" pitchFamily="34" charset="0"/>
              </a:rPr>
              <a:t>administrator moves a copy of the backed up </a:t>
            </a:r>
            <a:endParaRPr lang="en-US" sz="2000" dirty="0" smtClean="0">
              <a:solidFill>
                <a:srgbClr val="000000"/>
              </a:solidFill>
              <a:latin typeface="Segoe UI" pitchFamily="34" charset="0"/>
              <a:ea typeface="Segoe UI" pitchFamily="34" charset="0"/>
              <a:cs typeface="Segoe UI" pitchFamily="34" charset="0"/>
            </a:endParaRPr>
          </a:p>
          <a:p>
            <a:pPr>
              <a:buClr>
                <a:srgbClr val="8DACD0"/>
              </a:buClr>
              <a:buSzPct val="70000"/>
              <a:buFont typeface="Wingdings" pitchFamily="2" charset="2"/>
              <a:buNone/>
            </a:pPr>
            <a:r>
              <a:rPr lang="en-US" sz="2000" dirty="0" smtClean="0">
                <a:solidFill>
                  <a:srgbClr val="000000"/>
                </a:solidFill>
                <a:latin typeface="Segoe UI" pitchFamily="34" charset="0"/>
                <a:ea typeface="Segoe UI" pitchFamily="34" charset="0"/>
                <a:cs typeface="Segoe UI" pitchFamily="34" charset="0"/>
              </a:rPr>
              <a:t>DHCP </a:t>
            </a:r>
            <a:r>
              <a:rPr lang="en-US" sz="2000" dirty="0">
                <a:solidFill>
                  <a:srgbClr val="000000"/>
                </a:solidFill>
                <a:latin typeface="Segoe UI" pitchFamily="34" charset="0"/>
                <a:ea typeface="Segoe UI" pitchFamily="34" charset="0"/>
                <a:cs typeface="Segoe UI" pitchFamily="34" charset="0"/>
              </a:rPr>
              <a:t>database to an offline storage location</a:t>
            </a:r>
          </a:p>
        </p:txBody>
      </p:sp>
      <p:sp>
        <p:nvSpPr>
          <p:cNvPr id="23" name="&quot;In the event ..." descr="Frame 5 of 6. It shows an X mark over the DHCP server which represents that the DHCP server is not available. It also shows an arrow from the backup media to the primary database which represents that the primary database can be restored from the backup media."/>
          <p:cNvSpPr>
            <a:spLocks noChangeArrowheads="1"/>
          </p:cNvSpPr>
          <p:nvPr/>
        </p:nvSpPr>
        <p:spPr bwMode="auto">
          <a:xfrm>
            <a:off x="939800" y="5095875"/>
            <a:ext cx="7086600" cy="931863"/>
          </a:xfrm>
          <a:prstGeom prst="roundRect">
            <a:avLst>
              <a:gd name="adj" fmla="val 16667"/>
            </a:avLst>
          </a:prstGeom>
          <a:solidFill>
            <a:schemeClr val="accent1"/>
          </a:solidFill>
          <a:ln w="9525" algn="ctr">
            <a:noFill/>
            <a:round/>
            <a:headEnd/>
            <a:tailEnd/>
          </a:ln>
          <a:effectLst/>
        </p:spPr>
        <p:txBody>
          <a:bodyPr anchor="ctr"/>
          <a:lstStyle/>
          <a:p>
            <a:pPr>
              <a:lnSpc>
                <a:spcPct val="90000"/>
              </a:lnSpc>
              <a:spcBef>
                <a:spcPct val="40000"/>
              </a:spcBef>
              <a:buClr>
                <a:srgbClr val="8DACD0"/>
              </a:buClr>
              <a:buSzPct val="70000"/>
            </a:pPr>
            <a:r>
              <a:rPr lang="en-US" sz="2000" dirty="0" smtClean="0">
                <a:solidFill>
                  <a:srgbClr val="000000"/>
                </a:solidFill>
                <a:latin typeface="Segoe UI" pitchFamily="34" charset="0"/>
                <a:ea typeface="Segoe UI" pitchFamily="34" charset="0"/>
                <a:cs typeface="Segoe UI" pitchFamily="34" charset="0"/>
              </a:rPr>
              <a:t>In </a:t>
            </a:r>
            <a:r>
              <a:rPr lang="en-US" sz="2000" dirty="0">
                <a:solidFill>
                  <a:srgbClr val="000000"/>
                </a:solidFill>
                <a:latin typeface="Segoe UI" pitchFamily="34" charset="0"/>
                <a:ea typeface="Segoe UI" pitchFamily="34" charset="0"/>
                <a:cs typeface="Segoe UI" pitchFamily="34" charset="0"/>
              </a:rPr>
              <a:t>the event that the server hardware fails, the administrator </a:t>
            </a:r>
            <a:r>
              <a:rPr lang="en-CA" sz="2000" dirty="0">
                <a:solidFill>
                  <a:srgbClr val="000000"/>
                </a:solidFill>
                <a:latin typeface="Segoe UI" pitchFamily="34" charset="0"/>
                <a:ea typeface="Segoe UI" pitchFamily="34" charset="0"/>
                <a:cs typeface="Segoe UI" pitchFamily="34" charset="0"/>
              </a:rPr>
              <a:t>can restore the DHCP database only from an offline storage </a:t>
            </a:r>
            <a:r>
              <a:rPr lang="en-CA" sz="2000" dirty="0" smtClean="0">
                <a:solidFill>
                  <a:srgbClr val="000000"/>
                </a:solidFill>
                <a:latin typeface="Segoe UI" pitchFamily="34" charset="0"/>
                <a:ea typeface="Segoe UI" pitchFamily="34" charset="0"/>
                <a:cs typeface="Segoe UI" pitchFamily="34" charset="0"/>
              </a:rPr>
              <a:t>location</a:t>
            </a:r>
            <a:endParaRPr lang="en-US" sz="2000" dirty="0">
              <a:solidFill>
                <a:srgbClr val="000000"/>
              </a:solidFill>
              <a:latin typeface="Segoe UI" pitchFamily="34" charset="0"/>
              <a:ea typeface="Segoe UI" pitchFamily="34" charset="0"/>
              <a:cs typeface="Segoe UI" pitchFamily="34" charset="0"/>
            </a:endParaRPr>
          </a:p>
        </p:txBody>
      </p:sp>
      <p:grpSp>
        <p:nvGrpSpPr>
          <p:cNvPr id="25" name="backup"/>
          <p:cNvGrpSpPr>
            <a:grpSpLocks/>
          </p:cNvGrpSpPr>
          <p:nvPr/>
        </p:nvGrpSpPr>
        <p:grpSpPr bwMode="auto">
          <a:xfrm>
            <a:off x="2195163" y="2665413"/>
            <a:ext cx="844905" cy="884237"/>
            <a:chOff x="1461" y="1679"/>
            <a:chExt cx="454" cy="557"/>
          </a:xfrm>
        </p:grpSpPr>
        <p:sp>
          <p:nvSpPr>
            <p:cNvPr id="26" name="Line 22" descr="&quot;&quot;"/>
            <p:cNvSpPr>
              <a:spLocks noChangeShapeType="1"/>
            </p:cNvSpPr>
            <p:nvPr/>
          </p:nvSpPr>
          <p:spPr bwMode="auto">
            <a:xfrm>
              <a:off x="1915" y="1679"/>
              <a:ext cx="0" cy="55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7" name="&quot;backup&quot;" descr="&quot;&quot;"/>
            <p:cNvSpPr txBox="1">
              <a:spLocks noChangeArrowheads="1"/>
            </p:cNvSpPr>
            <p:nvPr/>
          </p:nvSpPr>
          <p:spPr bwMode="auto">
            <a:xfrm>
              <a:off x="1461" y="1872"/>
              <a:ext cx="416" cy="140"/>
            </a:xfrm>
            <a:prstGeom prst="rect">
              <a:avLst/>
            </a:prstGeom>
            <a:solidFill>
              <a:schemeClr val="bg1">
                <a:alpha val="82000"/>
              </a:schemeClr>
            </a:solidFill>
            <a:ln w="9525" algn="ctr">
              <a:noFill/>
              <a:miter lim="800000"/>
              <a:headEnd/>
              <a:tailEnd/>
            </a:ln>
            <a:extLst/>
          </p:spPr>
          <p:txBody>
            <a:bodyPr wrap="squar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solidFill>
                    <a:srgbClr val="000000"/>
                  </a:solidFill>
                  <a:latin typeface="Segoe UI" pitchFamily="34" charset="0"/>
                  <a:ea typeface="Segoe UI" pitchFamily="34" charset="0"/>
                  <a:cs typeface="Segoe UI" pitchFamily="34" charset="0"/>
                </a:rPr>
                <a:t>Back up</a:t>
              </a:r>
            </a:p>
          </p:txBody>
        </p:sp>
      </p:grpSp>
      <p:grpSp>
        <p:nvGrpSpPr>
          <p:cNvPr id="28" name="restore"/>
          <p:cNvGrpSpPr>
            <a:grpSpLocks/>
          </p:cNvGrpSpPr>
          <p:nvPr/>
        </p:nvGrpSpPr>
        <p:grpSpPr bwMode="auto">
          <a:xfrm>
            <a:off x="3286125" y="2665413"/>
            <a:ext cx="866775" cy="884237"/>
            <a:chOff x="2070" y="1679"/>
            <a:chExt cx="546" cy="557"/>
          </a:xfrm>
        </p:grpSpPr>
        <p:sp>
          <p:nvSpPr>
            <p:cNvPr id="29" name="Text Box 26" descr="&quot;&quot;"/>
            <p:cNvSpPr txBox="1">
              <a:spLocks noChangeArrowheads="1"/>
            </p:cNvSpPr>
            <p:nvPr/>
          </p:nvSpPr>
          <p:spPr bwMode="auto">
            <a:xfrm>
              <a:off x="2159" y="1888"/>
              <a:ext cx="457" cy="14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solidFill>
                    <a:srgbClr val="000000"/>
                  </a:solidFill>
                  <a:latin typeface="Segoe UI" pitchFamily="34" charset="0"/>
                  <a:ea typeface="Segoe UI" pitchFamily="34" charset="0"/>
                  <a:cs typeface="Segoe UI" pitchFamily="34" charset="0"/>
                </a:rPr>
                <a:t>Restore</a:t>
              </a:r>
            </a:p>
          </p:txBody>
        </p:sp>
        <p:sp>
          <p:nvSpPr>
            <p:cNvPr id="30" name="&quot;restore&quot;" descr="&quot;&quot;"/>
            <p:cNvSpPr>
              <a:spLocks noChangeShapeType="1"/>
            </p:cNvSpPr>
            <p:nvPr/>
          </p:nvSpPr>
          <p:spPr bwMode="auto">
            <a:xfrm flipV="1">
              <a:off x="2070" y="1679"/>
              <a:ext cx="0" cy="55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pSp>
      <p:grpSp>
        <p:nvGrpSpPr>
          <p:cNvPr id="31" name="Group 28"/>
          <p:cNvGrpSpPr>
            <a:grpSpLocks/>
          </p:cNvGrpSpPr>
          <p:nvPr/>
        </p:nvGrpSpPr>
        <p:grpSpPr bwMode="auto">
          <a:xfrm>
            <a:off x="3789363" y="2652713"/>
            <a:ext cx="2519362" cy="1778000"/>
            <a:chOff x="2387" y="1671"/>
            <a:chExt cx="1587" cy="1120"/>
          </a:xfrm>
        </p:grpSpPr>
        <p:sp>
          <p:nvSpPr>
            <p:cNvPr id="32" name="Arc 29" descr="&quot;&quot;"/>
            <p:cNvSpPr>
              <a:spLocks/>
            </p:cNvSpPr>
            <p:nvPr/>
          </p:nvSpPr>
          <p:spPr bwMode="auto">
            <a:xfrm flipV="1">
              <a:off x="2387" y="1671"/>
              <a:ext cx="1587" cy="938"/>
            </a:xfrm>
            <a:custGeom>
              <a:avLst/>
              <a:gdLst>
                <a:gd name="T0" fmla="*/ 0 w 19353"/>
                <a:gd name="T1" fmla="*/ 0 h 21600"/>
                <a:gd name="T2" fmla="*/ 1 w 19353"/>
                <a:gd name="T3" fmla="*/ 0 h 21600"/>
                <a:gd name="T4" fmla="*/ 0 w 19353"/>
                <a:gd name="T5" fmla="*/ 0 h 21600"/>
                <a:gd name="T6" fmla="*/ 0 60000 65536"/>
                <a:gd name="T7" fmla="*/ 0 60000 65536"/>
                <a:gd name="T8" fmla="*/ 0 60000 65536"/>
                <a:gd name="T9" fmla="*/ 0 w 19353"/>
                <a:gd name="T10" fmla="*/ 0 h 21600"/>
                <a:gd name="T11" fmla="*/ 19353 w 19353"/>
                <a:gd name="T12" fmla="*/ 21600 h 21600"/>
              </a:gdLst>
              <a:ahLst/>
              <a:cxnLst>
                <a:cxn ang="T6">
                  <a:pos x="T0" y="T1"/>
                </a:cxn>
                <a:cxn ang="T7">
                  <a:pos x="T2" y="T3"/>
                </a:cxn>
                <a:cxn ang="T8">
                  <a:pos x="T4" y="T5"/>
                </a:cxn>
              </a:cxnLst>
              <a:rect l="T9" t="T10" r="T11" b="T12"/>
              <a:pathLst>
                <a:path w="19353" h="21600" fill="none" extrusionOk="0">
                  <a:moveTo>
                    <a:pt x="0" y="39"/>
                  </a:moveTo>
                  <a:cubicBezTo>
                    <a:pt x="433" y="13"/>
                    <a:pt x="868" y="-1"/>
                    <a:pt x="1303" y="0"/>
                  </a:cubicBezTo>
                  <a:cubicBezTo>
                    <a:pt x="8574" y="0"/>
                    <a:pt x="15358" y="3659"/>
                    <a:pt x="19353" y="9735"/>
                  </a:cubicBezTo>
                </a:path>
                <a:path w="19353" h="21600" stroke="0" extrusionOk="0">
                  <a:moveTo>
                    <a:pt x="0" y="39"/>
                  </a:moveTo>
                  <a:cubicBezTo>
                    <a:pt x="433" y="13"/>
                    <a:pt x="868" y="-1"/>
                    <a:pt x="1303" y="0"/>
                  </a:cubicBezTo>
                  <a:cubicBezTo>
                    <a:pt x="8574" y="0"/>
                    <a:pt x="15358" y="3659"/>
                    <a:pt x="19353" y="9735"/>
                  </a:cubicBezTo>
                  <a:lnTo>
                    <a:pt x="1303" y="21600"/>
                  </a:lnTo>
                  <a:close/>
                </a:path>
              </a:pathLst>
            </a:custGeom>
            <a:noFill/>
            <a:ln w="381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sz="2000" dirty="0">
                <a:solidFill>
                  <a:srgbClr val="000000"/>
                </a:solidFill>
              </a:endParaRPr>
            </a:p>
          </p:txBody>
        </p:sp>
        <p:sp>
          <p:nvSpPr>
            <p:cNvPr id="33" name="&quot;backup&quot;" descr="&quot;&quot;"/>
            <p:cNvSpPr txBox="1">
              <a:spLocks noChangeArrowheads="1"/>
            </p:cNvSpPr>
            <p:nvPr/>
          </p:nvSpPr>
          <p:spPr bwMode="auto">
            <a:xfrm>
              <a:off x="2939" y="2651"/>
              <a:ext cx="692" cy="140"/>
            </a:xfrm>
            <a:prstGeom prst="rect">
              <a:avLst/>
            </a:prstGeom>
            <a:noFill/>
            <a:ln w="38100" algn="ctr">
              <a:no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90000"/>
                </a:lnSpc>
                <a:spcBef>
                  <a:spcPct val="40000"/>
                </a:spcBef>
                <a:buClr>
                  <a:srgbClr val="8DACD0"/>
                </a:buClr>
                <a:buSzPct val="70000"/>
                <a:buFont typeface="Wingdings" pitchFamily="2" charset="2"/>
                <a:buNone/>
              </a:pPr>
              <a:r>
                <a:rPr lang="en-US" sz="1600" dirty="0">
                  <a:solidFill>
                    <a:srgbClr val="000000"/>
                  </a:solidFill>
                  <a:latin typeface="Segoe UI" pitchFamily="34" charset="0"/>
                  <a:ea typeface="Segoe UI" pitchFamily="34" charset="0"/>
                  <a:cs typeface="Segoe UI" pitchFamily="34" charset="0"/>
                </a:rPr>
                <a:t>Back up</a:t>
              </a:r>
            </a:p>
          </p:txBody>
        </p:sp>
      </p:grpSp>
      <p:grpSp>
        <p:nvGrpSpPr>
          <p:cNvPr id="34" name="restore" descr="&quot;&quot;"/>
          <p:cNvGrpSpPr>
            <a:grpSpLocks/>
          </p:cNvGrpSpPr>
          <p:nvPr/>
        </p:nvGrpSpPr>
        <p:grpSpPr bwMode="auto">
          <a:xfrm>
            <a:off x="3776663" y="1692276"/>
            <a:ext cx="2424112" cy="1808163"/>
            <a:chOff x="2379" y="1066"/>
            <a:chExt cx="1527" cy="1139"/>
          </a:xfrm>
        </p:grpSpPr>
        <p:sp>
          <p:nvSpPr>
            <p:cNvPr id="35" name="&quot;restore&quot;" descr="&quot;&quot;"/>
            <p:cNvSpPr txBox="1">
              <a:spLocks noChangeArrowheads="1"/>
            </p:cNvSpPr>
            <p:nvPr/>
          </p:nvSpPr>
          <p:spPr bwMode="auto">
            <a:xfrm>
              <a:off x="2939" y="1066"/>
              <a:ext cx="457" cy="140"/>
            </a:xfrm>
            <a:prstGeom prst="rect">
              <a:avLst/>
            </a:prstGeom>
            <a:noFill/>
            <a:ln w="28575" algn="ctr">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marL="342900" indent="-3429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r">
                <a:lnSpc>
                  <a:spcPct val="90000"/>
                </a:lnSpc>
                <a:spcBef>
                  <a:spcPct val="40000"/>
                </a:spcBef>
                <a:buClr>
                  <a:srgbClr val="8DACD0"/>
                </a:buClr>
                <a:buSzPct val="70000"/>
                <a:buFont typeface="Wingdings" pitchFamily="2" charset="2"/>
                <a:buNone/>
              </a:pPr>
              <a:r>
                <a:rPr lang="en-US" sz="1600" dirty="0">
                  <a:solidFill>
                    <a:srgbClr val="000000"/>
                  </a:solidFill>
                  <a:latin typeface="Segoe UI" pitchFamily="34" charset="0"/>
                  <a:ea typeface="Segoe UI" pitchFamily="34" charset="0"/>
                  <a:cs typeface="Segoe UI" pitchFamily="34" charset="0"/>
                </a:rPr>
                <a:t>Restore</a:t>
              </a:r>
            </a:p>
          </p:txBody>
        </p:sp>
        <p:sp>
          <p:nvSpPr>
            <p:cNvPr id="36" name="Arc 33" descr="&quot;&quot;"/>
            <p:cNvSpPr>
              <a:spLocks/>
            </p:cNvSpPr>
            <p:nvPr/>
          </p:nvSpPr>
          <p:spPr bwMode="auto">
            <a:xfrm flipH="1">
              <a:off x="2379" y="1267"/>
              <a:ext cx="1527" cy="938"/>
            </a:xfrm>
            <a:custGeom>
              <a:avLst/>
              <a:gdLst>
                <a:gd name="T0" fmla="*/ 0 w 18620"/>
                <a:gd name="T1" fmla="*/ 0 h 21600"/>
                <a:gd name="T2" fmla="*/ 1 w 18620"/>
                <a:gd name="T3" fmla="*/ 0 h 21600"/>
                <a:gd name="T4" fmla="*/ 1 w 18620"/>
                <a:gd name="T5" fmla="*/ 0 h 21600"/>
                <a:gd name="T6" fmla="*/ 0 60000 65536"/>
                <a:gd name="T7" fmla="*/ 0 60000 65536"/>
                <a:gd name="T8" fmla="*/ 0 60000 65536"/>
                <a:gd name="T9" fmla="*/ 0 w 18620"/>
                <a:gd name="T10" fmla="*/ 0 h 21600"/>
                <a:gd name="T11" fmla="*/ 18620 w 18620"/>
                <a:gd name="T12" fmla="*/ 21600 h 21600"/>
              </a:gdLst>
              <a:ahLst/>
              <a:cxnLst>
                <a:cxn ang="T6">
                  <a:pos x="T0" y="T1"/>
                </a:cxn>
                <a:cxn ang="T7">
                  <a:pos x="T2" y="T3"/>
                </a:cxn>
                <a:cxn ang="T8">
                  <a:pos x="T4" y="T5"/>
                </a:cxn>
              </a:cxnLst>
              <a:rect l="T9" t="T10" r="T11" b="T12"/>
              <a:pathLst>
                <a:path w="18620" h="21600" fill="none" extrusionOk="0">
                  <a:moveTo>
                    <a:pt x="0" y="4072"/>
                  </a:moveTo>
                  <a:cubicBezTo>
                    <a:pt x="3676" y="1424"/>
                    <a:pt x="8092" y="-1"/>
                    <a:pt x="12623" y="0"/>
                  </a:cubicBezTo>
                  <a:cubicBezTo>
                    <a:pt x="14651" y="0"/>
                    <a:pt x="16670" y="285"/>
                    <a:pt x="18619" y="849"/>
                  </a:cubicBezTo>
                </a:path>
                <a:path w="18620" h="21600" stroke="0" extrusionOk="0">
                  <a:moveTo>
                    <a:pt x="0" y="4072"/>
                  </a:moveTo>
                  <a:cubicBezTo>
                    <a:pt x="3676" y="1424"/>
                    <a:pt x="8092" y="-1"/>
                    <a:pt x="12623" y="0"/>
                  </a:cubicBezTo>
                  <a:cubicBezTo>
                    <a:pt x="14651" y="0"/>
                    <a:pt x="16670" y="285"/>
                    <a:pt x="18619" y="849"/>
                  </a:cubicBezTo>
                  <a:lnTo>
                    <a:pt x="12623" y="21600"/>
                  </a:lnTo>
                  <a:close/>
                </a:path>
              </a:pathLst>
            </a:custGeom>
            <a:noFill/>
            <a:ln w="3810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sz="2000" dirty="0">
                <a:solidFill>
                  <a:srgbClr val="000000"/>
                </a:solidFill>
              </a:endParaRPr>
            </a:p>
          </p:txBody>
        </p:sp>
      </p:grpSp>
      <p:pic>
        <p:nvPicPr>
          <p:cNvPr id="38" name="frame 1 alt-text is here" descr="This is frame 1 of 6 frames of an animated slide. On the left is a DHCP server with a primary DHCP database and a backup DHCP database; on the right is an external hard disk and a CD/DVD which act as external backup for the DHCP database.&#10;There are no moving graphics on this frame.&#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667" y="1868639"/>
            <a:ext cx="1303635" cy="2314975"/>
          </a:xfrm>
          <a:prstGeom prst="rect">
            <a:avLst/>
          </a:prstGeom>
        </p:spPr>
      </p:pic>
      <p:pic>
        <p:nvPicPr>
          <p:cNvPr id="40" name="stop serv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7485" y="3300342"/>
            <a:ext cx="720080" cy="720080"/>
          </a:xfrm>
          <a:prstGeom prst="rect">
            <a:avLst/>
          </a:prstGeom>
        </p:spPr>
      </p:pic>
      <p:grpSp>
        <p:nvGrpSpPr>
          <p:cNvPr id="41" name="Group 40"/>
          <p:cNvGrpSpPr/>
          <p:nvPr/>
        </p:nvGrpSpPr>
        <p:grpSpPr>
          <a:xfrm>
            <a:off x="6770728" y="2016213"/>
            <a:ext cx="1808302" cy="2440375"/>
            <a:chOff x="6770728" y="2016213"/>
            <a:chExt cx="1808302" cy="2440375"/>
          </a:xfrm>
        </p:grpSpPr>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728" y="2016213"/>
              <a:ext cx="1255672" cy="2133424"/>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48264" y="2770188"/>
              <a:ext cx="1630766" cy="1686400"/>
            </a:xfrm>
            <a:prstGeom prst="rect">
              <a:avLst/>
            </a:prstGeom>
          </p:spPr>
        </p:pic>
      </p:grpSp>
      <p:grpSp>
        <p:nvGrpSpPr>
          <p:cNvPr id="53" name="Group 52"/>
          <p:cNvGrpSpPr/>
          <p:nvPr/>
        </p:nvGrpSpPr>
        <p:grpSpPr>
          <a:xfrm>
            <a:off x="2547938" y="1634839"/>
            <a:ext cx="1172754" cy="1032161"/>
            <a:chOff x="2547938" y="3613388"/>
            <a:chExt cx="1172754" cy="1032161"/>
          </a:xfrm>
        </p:grpSpPr>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938" y="3613388"/>
              <a:ext cx="1172754" cy="771812"/>
            </a:xfrm>
            <a:prstGeom prst="rect">
              <a:avLst/>
            </a:prstGeom>
          </p:spPr>
        </p:pic>
        <p:sp>
          <p:nvSpPr>
            <p:cNvPr id="55" name="Text Box 14" descr="&quot;&quot;"/>
            <p:cNvSpPr txBox="1">
              <a:spLocks noChangeArrowheads="1"/>
            </p:cNvSpPr>
            <p:nvPr/>
          </p:nvSpPr>
          <p:spPr bwMode="auto">
            <a:xfrm>
              <a:off x="2749346" y="4399486"/>
              <a:ext cx="769938" cy="246063"/>
            </a:xfrm>
            <a:prstGeom prst="rect">
              <a:avLst/>
            </a:prstGeom>
            <a:noFill/>
            <a:ln w="9525" algn="ctr">
              <a:noFill/>
              <a:miter lim="800000"/>
              <a:headEnd/>
              <a:tailEnd/>
            </a:ln>
            <a:extLst/>
          </p:spPr>
          <p:txBody>
            <a:bodyPr wrap="squar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ctr"/>
              <a:r>
                <a:rPr lang="en-US" sz="1600" dirty="0">
                  <a:solidFill>
                    <a:srgbClr val="000000"/>
                  </a:solidFill>
                </a:rPr>
                <a:t>DHCP</a:t>
              </a:r>
            </a:p>
          </p:txBody>
        </p:sp>
      </p:grpSp>
      <p:pic>
        <p:nvPicPr>
          <p:cNvPr id="56" name="stop databas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8596" y="1408855"/>
            <a:ext cx="720080" cy="720080"/>
          </a:xfrm>
          <a:prstGeom prst="rect">
            <a:avLst/>
          </a:prstGeom>
        </p:spPr>
      </p:pic>
      <p:pic>
        <p:nvPicPr>
          <p:cNvPr id="57" name="Start button ALT TEXT IS HERE" descr="Illustration that is the first frame of a build slide. It shows a DHCP Server with a DHCP database and a backup DHCP database. It also shows tape media and CD/DVD media, which act as backup to the database.&#10;Arrows point between the two databases and the backup media; these arrows represent backing up and restoring data.&#10;The frames of the build slide demonstrate how data is backed up and then, if the primary database becomes corrupt, how you can restore the dat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7125" y="5876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25" y="5876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12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10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childTnLst>
                                </p:cTn>
                              </p:par>
                            </p:childTnLst>
                          </p:cTn>
                        </p:par>
                        <p:par>
                          <p:cTn id="30" fill="hold">
                            <p:stCondLst>
                              <p:cond delay="1000"/>
                            </p:stCondLst>
                            <p:childTnLst>
                              <p:par>
                                <p:cTn id="31" presetID="22" presetClass="entr" presetSubtype="4" fill="hold" nodeType="afterEffect">
                                  <p:stCondLst>
                                    <p:cond delay="75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10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28"/>
                                        </p:tgtEl>
                                      </p:cBhvr>
                                    </p:animEffect>
                                    <p:set>
                                      <p:cBhvr>
                                        <p:cTn id="38" dur="1" fill="hold">
                                          <p:stCondLst>
                                            <p:cond delay="9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56"/>
                                        </p:tgtEl>
                                      </p:cBhvr>
                                    </p:animEffect>
                                    <p:set>
                                      <p:cBhvr>
                                        <p:cTn id="41" dur="1" fill="hold">
                                          <p:stCondLst>
                                            <p:cond delay="499"/>
                                          </p:stCondLst>
                                        </p:cTn>
                                        <p:tgtEl>
                                          <p:spTgt spid="5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1000"/>
                                        <p:tgtEl>
                                          <p:spTgt spid="21"/>
                                        </p:tgtEl>
                                      </p:cBhvr>
                                    </p:animEffect>
                                    <p:set>
                                      <p:cBhvr>
                                        <p:cTn id="44" dur="1" fill="hold">
                                          <p:stCondLst>
                                            <p:cond delay="999"/>
                                          </p:stCondLst>
                                        </p:cTn>
                                        <p:tgtEl>
                                          <p:spTgt spid="21"/>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10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31"/>
                                        </p:tgtEl>
                                      </p:cBhvr>
                                    </p:animEffect>
                                    <p:set>
                                      <p:cBhvr>
                                        <p:cTn id="56" dur="1" fill="hold">
                                          <p:stCondLst>
                                            <p:cond delay="999"/>
                                          </p:stCondLst>
                                        </p:cTn>
                                        <p:tgtEl>
                                          <p:spTgt spid="31"/>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par>
                                <p:cTn id="60" presetID="10" presetClass="exit" presetSubtype="0" fill="hold" nodeType="withEffect">
                                  <p:stCondLst>
                                    <p:cond delay="0"/>
                                  </p:stCondLst>
                                  <p:childTnLst>
                                    <p:animEffect transition="out" filter="fade">
                                      <p:cBhvr>
                                        <p:cTn id="61" dur="1000"/>
                                        <p:tgtEl>
                                          <p:spTgt spid="22"/>
                                        </p:tgtEl>
                                      </p:cBhvr>
                                    </p:animEffect>
                                    <p:set>
                                      <p:cBhvr>
                                        <p:cTn id="62" dur="1" fill="hold">
                                          <p:stCondLst>
                                            <p:cond delay="999"/>
                                          </p:stCondLst>
                                        </p:cTn>
                                        <p:tgtEl>
                                          <p:spTgt spid="22"/>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childTnLst>
                                </p:cTn>
                              </p:par>
                            </p:childTnLst>
                          </p:cTn>
                        </p:par>
                        <p:par>
                          <p:cTn id="66" fill="hold">
                            <p:stCondLst>
                              <p:cond delay="1000"/>
                            </p:stCondLst>
                            <p:childTnLst>
                              <p:par>
                                <p:cTn id="67" presetID="22" presetClass="entr" presetSubtype="2"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right)">
                                      <p:cBhvr>
                                        <p:cTn id="69" dur="10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34"/>
                                        </p:tgtEl>
                                      </p:cBhvr>
                                    </p:animEffect>
                                    <p:set>
                                      <p:cBhvr>
                                        <p:cTn id="74" dur="1" fill="hold">
                                          <p:stCondLst>
                                            <p:cond delay="499"/>
                                          </p:stCondLst>
                                        </p:cTn>
                                        <p:tgtEl>
                                          <p:spTgt spid="3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par>
                                <p:cTn id="86" presetID="10" presetClass="exit" presetSubtype="0" fill="hold" nodeType="withEffect">
                                  <p:stCondLst>
                                    <p:cond delay="0"/>
                                  </p:stCondLst>
                                  <p:childTnLst>
                                    <p:animEffect transition="out" filter="fade">
                                      <p:cBhvr>
                                        <p:cTn id="87" dur="500"/>
                                        <p:tgtEl>
                                          <p:spTgt spid="40"/>
                                        </p:tgtEl>
                                      </p:cBhvr>
                                    </p:animEffect>
                                    <p:set>
                                      <p:cBhvr>
                                        <p:cTn id="88" dur="1" fill="hold">
                                          <p:stCondLst>
                                            <p:cond delay="499"/>
                                          </p:stCondLst>
                                        </p:cTn>
                                        <p:tgtEl>
                                          <p:spTgt spid="40"/>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57"/>
                                        </p:tgtEl>
                                      </p:cBhvr>
                                    </p:animEffect>
                                    <p:set>
                                      <p:cBhvr>
                                        <p:cTn id="91" dur="1" fill="hold">
                                          <p:stCondLst>
                                            <p:cond delay="499"/>
                                          </p:stCondLst>
                                        </p:cTn>
                                        <p:tgtEl>
                                          <p:spTgt spid="57"/>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dfeb66f8-ff89-494c-a6ac-a750721a16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Reconciling a DHCP Database</a:t>
            </a:r>
            <a:endParaRPr lang="en-CA" dirty="0"/>
          </a:p>
        </p:txBody>
      </p:sp>
      <p:graphicFrame>
        <p:nvGraphicFramePr>
          <p:cNvPr id="4" name="Group 37" descr="&quot;&quot;"/>
          <p:cNvGraphicFramePr>
            <a:graphicFrameLocks noGrp="1"/>
          </p:cNvGraphicFramePr>
          <p:nvPr>
            <p:extLst>
              <p:ext uri="{D42A27DB-BD31-4B8C-83A1-F6EECF244321}">
                <p14:modId xmlns:p14="http://schemas.microsoft.com/office/powerpoint/2010/main" val="3683432526"/>
              </p:ext>
            </p:extLst>
          </p:nvPr>
        </p:nvGraphicFramePr>
        <p:xfrm>
          <a:off x="614021" y="4294409"/>
          <a:ext cx="7947207" cy="1551865"/>
        </p:xfrm>
        <a:graphic>
          <a:graphicData uri="http://schemas.openxmlformats.org/drawingml/2006/table">
            <a:tbl>
              <a:tblPr>
                <a:tableStyleId>{E8B1032C-EA38-4F05-BA0D-38AFFFC7BED3}</a:tableStyleId>
              </a:tblPr>
              <a:tblGrid>
                <a:gridCol w="2578028"/>
                <a:gridCol w="2757990"/>
                <a:gridCol w="2611189"/>
              </a:tblGrid>
              <a:tr h="594769">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900" b="1" u="none" strike="noStrike" cap="none" normalizeH="0" baseline="0" dirty="0" smtClean="0">
                          <a:ln>
                            <a:noFill/>
                          </a:ln>
                          <a:effectLst/>
                          <a:latin typeface="Segoe UI" panose="020B0502040204020203" pitchFamily="34" charset="0"/>
                          <a:cs typeface="Segoe UI" panose="020B0502040204020203" pitchFamily="34" charset="0"/>
                        </a:rPr>
                        <a:t>Registry</a:t>
                      </a:r>
                      <a:endParaRPr kumimoji="0" lang="en-US" sz="1900" b="1" i="0" u="none" strike="noStrike" cap="none" normalizeH="0" baseline="0" dirty="0" smtClean="0">
                        <a:ln>
                          <a:noFill/>
                        </a:ln>
                        <a:solidFill>
                          <a:schemeClr val="tx1"/>
                        </a:solidFill>
                        <a:effectLst/>
                        <a:latin typeface="Segoe UI" panose="020B0502040204020203" pitchFamily="34" charset="0"/>
                        <a:ea typeface="Segoe UI" pitchFamily="34" charset="0"/>
                        <a:cs typeface="Segoe UI" panose="020B0502040204020203" pitchFamily="34" charset="0"/>
                      </a:endParaRPr>
                    </a:p>
                  </a:txBody>
                  <a:tcPr marL="18000" marR="18000" marT="18000" marB="1800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900" b="1" u="none" strike="noStrike" cap="none" normalizeH="0" baseline="0" dirty="0" smtClean="0">
                          <a:ln>
                            <a:noFill/>
                          </a:ln>
                          <a:effectLst/>
                          <a:latin typeface="Segoe UI" panose="020B0502040204020203" pitchFamily="34" charset="0"/>
                          <a:cs typeface="Segoe UI" panose="020B0502040204020203" pitchFamily="34" charset="0"/>
                        </a:rPr>
                        <a:t>DHCP database</a:t>
                      </a:r>
                      <a:endParaRPr kumimoji="0" lang="en-US" sz="1900" b="1" i="0" u="none" strike="noStrike" cap="none" normalizeH="0" baseline="0" dirty="0" smtClean="0">
                        <a:ln>
                          <a:noFill/>
                        </a:ln>
                        <a:solidFill>
                          <a:schemeClr val="tx1"/>
                        </a:solidFill>
                        <a:effectLst/>
                        <a:latin typeface="Segoe UI" panose="020B0502040204020203" pitchFamily="34" charset="0"/>
                        <a:ea typeface="Segoe UI" pitchFamily="34" charset="0"/>
                        <a:cs typeface="Segoe UI" panose="020B0502040204020203" pitchFamily="34" charset="0"/>
                      </a:endParaRPr>
                    </a:p>
                  </a:txBody>
                  <a:tcPr marL="18000" marR="18000" marT="18000" marB="18000" anchor="ctr" horzOverflow="overflow">
                    <a:solidFill>
                      <a:schemeClr val="accent2">
                        <a:lumMod val="60000"/>
                        <a:lumOff val="40000"/>
                      </a:schemeClr>
                    </a:soli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900" b="1" u="none" strike="noStrike" cap="none" normalizeH="0" baseline="0" dirty="0" smtClean="0">
                          <a:ln>
                            <a:noFill/>
                          </a:ln>
                          <a:effectLst/>
                          <a:latin typeface="Segoe UI" panose="020B0502040204020203" pitchFamily="34" charset="0"/>
                          <a:cs typeface="Segoe UI" panose="020B0502040204020203" pitchFamily="34" charset="0"/>
                        </a:rPr>
                        <a:t>After reconciliation</a:t>
                      </a:r>
                      <a:endParaRPr kumimoji="0" lang="en-US" sz="1900" b="1" i="0" u="none" strike="noStrike" cap="none" normalizeH="0" baseline="0" dirty="0" smtClean="0">
                        <a:ln>
                          <a:noFill/>
                        </a:ln>
                        <a:solidFill>
                          <a:schemeClr val="tx1"/>
                        </a:solidFill>
                        <a:effectLst/>
                        <a:latin typeface="Segoe UI" panose="020B0502040204020203" pitchFamily="34" charset="0"/>
                        <a:ea typeface="Segoe UI" pitchFamily="34" charset="0"/>
                        <a:cs typeface="Segoe UI" panose="020B0502040204020203" pitchFamily="34" charset="0"/>
                      </a:endParaRPr>
                    </a:p>
                  </a:txBody>
                  <a:tcPr marL="18000" marR="18000" marT="18000" marB="18000" anchor="ctr" horzOverflow="overflow">
                    <a:solidFill>
                      <a:schemeClr val="accent2">
                        <a:lumMod val="60000"/>
                        <a:lumOff val="40000"/>
                      </a:schemeClr>
                    </a:solidFill>
                  </a:tcPr>
                </a:tc>
              </a:tr>
              <a:tr h="957096">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900" u="none" strike="noStrike" cap="none" normalizeH="0" baseline="0" dirty="0" smtClean="0">
                          <a:ln>
                            <a:noFill/>
                          </a:ln>
                          <a:effectLst/>
                          <a:latin typeface="Segoe UI" panose="020B0502040204020203" pitchFamily="34" charset="0"/>
                          <a:cs typeface="Segoe UI" panose="020B0502040204020203" pitchFamily="34" charset="0"/>
                        </a:rPr>
                        <a:t>Client has IP address 192.168.1.34</a:t>
                      </a:r>
                      <a:endParaRPr kumimoji="0" lang="en-US" sz="1900" b="0" i="0" u="none" strike="noStrike" cap="none" normalizeH="0" baseline="0" dirty="0" smtClean="0">
                        <a:ln>
                          <a:noFill/>
                        </a:ln>
                        <a:solidFill>
                          <a:schemeClr val="tx1"/>
                        </a:solidFill>
                        <a:effectLst/>
                        <a:latin typeface="Segoe UI" panose="020B0502040204020203" pitchFamily="34" charset="0"/>
                        <a:ea typeface="Segoe UI" pitchFamily="34" charset="0"/>
                        <a:cs typeface="Segoe UI" panose="020B0502040204020203" pitchFamily="34" charset="0"/>
                      </a:endParaRPr>
                    </a:p>
                  </a:txBody>
                  <a:tcPr marR="18288" marT="18288" marB="18288"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900" u="none" strike="noStrike" cap="none" normalizeH="0" baseline="0" dirty="0" smtClean="0">
                          <a:ln>
                            <a:noFill/>
                          </a:ln>
                          <a:effectLst/>
                          <a:latin typeface="Segoe UI" panose="020B0502040204020203" pitchFamily="34" charset="0"/>
                          <a:cs typeface="Segoe UI" panose="020B0502040204020203" pitchFamily="34" charset="0"/>
                        </a:rPr>
                        <a:t>IP address 192.168.1.34 </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900" u="none" strike="noStrike" cap="none" normalizeH="0" baseline="0" dirty="0" smtClean="0">
                          <a:ln>
                            <a:noFill/>
                          </a:ln>
                          <a:effectLst/>
                          <a:latin typeface="Segoe UI" panose="020B0502040204020203" pitchFamily="34" charset="0"/>
                          <a:cs typeface="Segoe UI" panose="020B0502040204020203" pitchFamily="34" charset="0"/>
                        </a:rPr>
                        <a:t>is available</a:t>
                      </a:r>
                      <a:endParaRPr kumimoji="0" lang="en-US" sz="1900" b="0" i="0" u="none" strike="noStrike" cap="none" normalizeH="0" baseline="0" dirty="0" smtClean="0">
                        <a:ln>
                          <a:noFill/>
                        </a:ln>
                        <a:solidFill>
                          <a:schemeClr val="tx1"/>
                        </a:solidFill>
                        <a:effectLst/>
                        <a:latin typeface="Segoe UI" panose="020B0502040204020203" pitchFamily="34" charset="0"/>
                        <a:ea typeface="Segoe UI" pitchFamily="34" charset="0"/>
                        <a:cs typeface="Segoe UI" panose="020B0502040204020203" pitchFamily="34" charset="0"/>
                      </a:endParaRPr>
                    </a:p>
                  </a:txBody>
                  <a:tcPr marR="18288" marT="18288" marB="18288"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900" u="none" strike="noStrike" cap="none" normalizeH="0" baseline="0" dirty="0" smtClean="0">
                          <a:ln>
                            <a:noFill/>
                          </a:ln>
                          <a:effectLst/>
                          <a:latin typeface="Segoe UI" panose="020B0502040204020203" pitchFamily="34" charset="0"/>
                          <a:cs typeface="Segoe UI" panose="020B0502040204020203" pitchFamily="34" charset="0"/>
                        </a:rPr>
                        <a:t>Lease entry is created in DHCP database</a:t>
                      </a:r>
                      <a:endParaRPr kumimoji="0" lang="en-US" sz="1900" b="0" i="0" u="none" strike="noStrike" cap="none" normalizeH="0" baseline="0" dirty="0" smtClean="0">
                        <a:ln>
                          <a:noFill/>
                        </a:ln>
                        <a:solidFill>
                          <a:schemeClr val="tx1"/>
                        </a:solidFill>
                        <a:effectLst/>
                        <a:latin typeface="Segoe UI" panose="020B0502040204020203" pitchFamily="34" charset="0"/>
                        <a:ea typeface="Segoe UI" pitchFamily="34" charset="0"/>
                        <a:cs typeface="Segoe UI" panose="020B0502040204020203" pitchFamily="34" charset="0"/>
                      </a:endParaRPr>
                    </a:p>
                  </a:txBody>
                  <a:tcPr marR="18288" marT="18288" marB="18288" anchor="ctr" horzOverflow="overflow"/>
                </a:tc>
              </a:tr>
            </a:tbl>
          </a:graphicData>
        </a:graphic>
      </p:graphicFrame>
      <p:grpSp>
        <p:nvGrpSpPr>
          <p:cNvPr id="5" name="Group 4" descr="An illustration of a DHCP server, with a DHCP database and the server's registry. There are arrows that illustrate how, when you are reconciling scopes, the detailed entries in the DHCP database are compared to the summary entries in the server's registry to find inconsistencies. The table is an example."/>
          <p:cNvGrpSpPr/>
          <p:nvPr/>
        </p:nvGrpSpPr>
        <p:grpSpPr>
          <a:xfrm>
            <a:off x="678416" y="1195947"/>
            <a:ext cx="7947207" cy="2415113"/>
            <a:chOff x="678416" y="1195947"/>
            <a:chExt cx="7947207" cy="2415113"/>
          </a:xfrm>
        </p:grpSpPr>
        <p:cxnSp>
          <p:nvCxnSpPr>
            <p:cNvPr id="6" name="Straight Arrow Connector 5"/>
            <p:cNvCxnSpPr/>
            <p:nvPr/>
          </p:nvCxnSpPr>
          <p:spPr bwMode="auto">
            <a:xfrm>
              <a:off x="5870841" y="1720098"/>
              <a:ext cx="648945"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7" name="Straight Arrow Connector 6"/>
            <p:cNvCxnSpPr/>
            <p:nvPr/>
          </p:nvCxnSpPr>
          <p:spPr bwMode="auto">
            <a:xfrm>
              <a:off x="5870841" y="3013761"/>
              <a:ext cx="648945"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sp>
          <p:nvSpPr>
            <p:cNvPr id="8" name="AutoShape 31"/>
            <p:cNvSpPr>
              <a:spLocks noChangeArrowheads="1"/>
            </p:cNvSpPr>
            <p:nvPr/>
          </p:nvSpPr>
          <p:spPr bwMode="auto">
            <a:xfrm>
              <a:off x="3766794" y="2522776"/>
              <a:ext cx="2173322" cy="981970"/>
            </a:xfrm>
            <a:prstGeom prst="roundRect">
              <a:avLst>
                <a:gd name="adj" fmla="val 1056"/>
              </a:avLst>
            </a:prstGeom>
            <a:ln>
              <a:headEnd/>
              <a:tailEnd/>
            </a:ln>
          </p:spPr>
          <p:style>
            <a:lnRef idx="2">
              <a:schemeClr val="accent2"/>
            </a:lnRef>
            <a:fillRef idx="1">
              <a:schemeClr val="lt1"/>
            </a:fillRef>
            <a:effectRef idx="0">
              <a:schemeClr val="accent2"/>
            </a:effectRef>
            <a:fontRef idx="minor">
              <a:schemeClr val="dk1"/>
            </a:fontRef>
          </p:style>
          <p:txBody>
            <a:bodyPr wrap="square" lIns="182880" tIns="0" rIns="0" bIns="0" anchor="ctr"/>
            <a:lstStyle/>
            <a:p>
              <a:pPr lvl="0" fontAlgn="base">
                <a:lnSpc>
                  <a:spcPct val="85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Summary IP address lease information</a:t>
              </a:r>
            </a:p>
          </p:txBody>
        </p:sp>
        <p:sp>
          <p:nvSpPr>
            <p:cNvPr id="9" name="AutoShape 32"/>
            <p:cNvSpPr>
              <a:spLocks noChangeArrowheads="1"/>
            </p:cNvSpPr>
            <p:nvPr/>
          </p:nvSpPr>
          <p:spPr bwMode="auto">
            <a:xfrm>
              <a:off x="3766794" y="1195947"/>
              <a:ext cx="2173322" cy="1048302"/>
            </a:xfrm>
            <a:prstGeom prst="roundRect">
              <a:avLst>
                <a:gd name="adj" fmla="val 2954"/>
              </a:avLst>
            </a:prstGeom>
            <a:ln>
              <a:headEnd/>
              <a:tailEnd/>
            </a:ln>
          </p:spPr>
          <p:style>
            <a:lnRef idx="2">
              <a:schemeClr val="accent2"/>
            </a:lnRef>
            <a:fillRef idx="1">
              <a:schemeClr val="lt1"/>
            </a:fillRef>
            <a:effectRef idx="0">
              <a:schemeClr val="accent2"/>
            </a:effectRef>
            <a:fontRef idx="minor">
              <a:schemeClr val="dk1"/>
            </a:fontRef>
          </p:style>
          <p:txBody>
            <a:bodyPr wrap="square" lIns="182880" tIns="0" rIns="0" bIns="0" anchor="ctr"/>
            <a:lstStyle/>
            <a:p>
              <a:pPr lvl="0" fontAlgn="base">
                <a:lnSpc>
                  <a:spcPct val="85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Detailed IP address lease information</a:t>
              </a:r>
            </a:p>
          </p:txBody>
        </p:sp>
        <p:sp>
          <p:nvSpPr>
            <p:cNvPr id="10" name="AutoShape 33"/>
            <p:cNvSpPr>
              <a:spLocks noChangeArrowheads="1"/>
            </p:cNvSpPr>
            <p:nvPr/>
          </p:nvSpPr>
          <p:spPr bwMode="auto">
            <a:xfrm>
              <a:off x="6533641" y="1357741"/>
              <a:ext cx="2091982" cy="2022309"/>
            </a:xfrm>
            <a:prstGeom prst="roundRect">
              <a:avLst>
                <a:gd name="adj" fmla="val 2542"/>
              </a:avLst>
            </a:prstGeom>
            <a:ln>
              <a:headEnd/>
              <a:tailEnd/>
            </a:ln>
          </p:spPr>
          <p:style>
            <a:lnRef idx="2">
              <a:schemeClr val="accent2"/>
            </a:lnRef>
            <a:fillRef idx="1">
              <a:schemeClr val="lt1"/>
            </a:fillRef>
            <a:effectRef idx="0">
              <a:schemeClr val="accent2"/>
            </a:effectRef>
            <a:fontRef idx="minor">
              <a:schemeClr val="dk1"/>
            </a:fontRef>
          </p:style>
          <p:txBody>
            <a:bodyPr wrap="square" lIns="182880" tIns="0" rIns="0" bIns="0" anchor="ctr"/>
            <a:lstStyle/>
            <a:p>
              <a:pPr lvl="0" fontAlgn="base">
                <a:lnSpc>
                  <a:spcPct val="85000"/>
                </a:lnSpc>
                <a:spcBef>
                  <a:spcPct val="0"/>
                </a:spcBef>
                <a:spcAft>
                  <a:spcPct val="0"/>
                </a:spcAft>
              </a:pPr>
              <a:r>
                <a:rPr lang="en-US" sz="2200" dirty="0">
                  <a:solidFill>
                    <a:srgbClr val="000000"/>
                  </a:solidFill>
                  <a:latin typeface="Segoe UI" pitchFamily="34" charset="0"/>
                  <a:ea typeface="Segoe UI" pitchFamily="34" charset="0"/>
                  <a:cs typeface="Segoe UI" pitchFamily="34" charset="0"/>
                </a:rPr>
                <a:t>Compares and reconciles inconsistencies in the DHCP database</a:t>
              </a:r>
            </a:p>
          </p:txBody>
        </p:sp>
        <p:grpSp>
          <p:nvGrpSpPr>
            <p:cNvPr id="11" name="Group 10" descr="A DHCP server with a DHCP database and the server's registry."/>
            <p:cNvGrpSpPr/>
            <p:nvPr/>
          </p:nvGrpSpPr>
          <p:grpSpPr>
            <a:xfrm>
              <a:off x="678416" y="1274768"/>
              <a:ext cx="2615859" cy="2336292"/>
              <a:chOff x="589378" y="916914"/>
              <a:chExt cx="2615859" cy="2336292"/>
            </a:xfrm>
          </p:grpSpPr>
          <p:sp>
            <p:nvSpPr>
              <p:cNvPr id="14" name="AutoShape 26" descr="&quot;&quot;"/>
              <p:cNvSpPr>
                <a:spLocks noChangeArrowheads="1"/>
              </p:cNvSpPr>
              <p:nvPr/>
            </p:nvSpPr>
            <p:spPr bwMode="auto">
              <a:xfrm>
                <a:off x="589378" y="2563426"/>
                <a:ext cx="1084860" cy="673100"/>
              </a:xfrm>
              <a:prstGeom prst="roundRect">
                <a:avLst>
                  <a:gd name="adj" fmla="val 4167"/>
                </a:avLst>
              </a:prstGeom>
              <a:noFill/>
              <a:ln w="9525">
                <a:noFill/>
                <a:round/>
                <a:headEnd/>
                <a:tailEnd/>
              </a:ln>
              <a:effectLst/>
            </p:spPr>
            <p:txBody>
              <a:bodyPr wrap="square" lIns="0" tIns="0" rIns="0" bIns="0" anchor="ctr"/>
              <a:lstStyle/>
              <a:p>
                <a:pPr lvl="0" algn="ctr" fontAlgn="base">
                  <a:lnSpc>
                    <a:spcPct val="85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server</a:t>
                </a:r>
              </a:p>
            </p:txBody>
          </p:sp>
          <p:sp>
            <p:nvSpPr>
              <p:cNvPr id="15" name="Text Box 29" descr="&quot;&quot;"/>
              <p:cNvSpPr txBox="1">
                <a:spLocks noChangeArrowheads="1"/>
              </p:cNvSpPr>
              <p:nvPr/>
            </p:nvSpPr>
            <p:spPr bwMode="auto">
              <a:xfrm>
                <a:off x="1695214" y="1600263"/>
                <a:ext cx="1510023" cy="56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lnSpc>
                    <a:spcPts val="2200"/>
                  </a:lnSpc>
                  <a:spcBef>
                    <a:spcPct val="0"/>
                  </a:spcBef>
                  <a:spcAft>
                    <a:spcPct val="0"/>
                  </a:spcAft>
                </a:pPr>
                <a:r>
                  <a:rPr lang="en-US" sz="2000" dirty="0">
                    <a:solidFill>
                      <a:srgbClr val="000000"/>
                    </a:solidFill>
                    <a:latin typeface="Segoe UI" pitchFamily="34" charset="0"/>
                    <a:ea typeface="Segoe UI" pitchFamily="34" charset="0"/>
                    <a:cs typeface="Segoe UI" pitchFamily="34" charset="0"/>
                  </a:rPr>
                  <a:t>DHCP database</a:t>
                </a:r>
              </a:p>
            </p:txBody>
          </p:sp>
          <p:sp>
            <p:nvSpPr>
              <p:cNvPr id="16" name="Text Box 30" descr="&quot;&quot;"/>
              <p:cNvSpPr txBox="1">
                <a:spLocks noChangeArrowheads="1"/>
              </p:cNvSpPr>
              <p:nvPr/>
            </p:nvSpPr>
            <p:spPr bwMode="auto">
              <a:xfrm>
                <a:off x="1897706" y="2945429"/>
                <a:ext cx="1105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Registry</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82" y="916914"/>
                <a:ext cx="969452" cy="172153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6346" y="969480"/>
                <a:ext cx="927758" cy="610576"/>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6346" y="2343208"/>
                <a:ext cx="927758" cy="610576"/>
              </a:xfrm>
              <a:prstGeom prst="rect">
                <a:avLst/>
              </a:prstGeom>
            </p:spPr>
          </p:pic>
        </p:grpSp>
        <p:cxnSp>
          <p:nvCxnSpPr>
            <p:cNvPr id="12" name="Straight Arrow Connector 11"/>
            <p:cNvCxnSpPr/>
            <p:nvPr/>
          </p:nvCxnSpPr>
          <p:spPr bwMode="auto">
            <a:xfrm>
              <a:off x="3091782" y="1632622"/>
              <a:ext cx="648945"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13" name="Straight Arrow Connector 12"/>
            <p:cNvCxnSpPr/>
            <p:nvPr/>
          </p:nvCxnSpPr>
          <p:spPr bwMode="auto">
            <a:xfrm>
              <a:off x="3091782" y="3013761"/>
              <a:ext cx="648945"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grpSp>
      <p:sp>
        <p:nvSpPr>
          <p:cNvPr id="20" name="TextBox 19"/>
          <p:cNvSpPr txBox="1"/>
          <p:nvPr/>
        </p:nvSpPr>
        <p:spPr>
          <a:xfrm>
            <a:off x="736120" y="3879273"/>
            <a:ext cx="2558155"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pitchFamily="34" charset="0"/>
                <a:cs typeface="Arial" charset="0"/>
              </a:rPr>
              <a:t>Example:</a:t>
            </a:r>
            <a:endParaRPr lang="en-CA" b="1" dirty="0">
              <a:solidFill>
                <a:srgbClr val="000000"/>
              </a:solidFill>
              <a:latin typeface="Verdana" pitchFamily="34" charset="0"/>
              <a:cs typeface="Arial" charset="0"/>
            </a:endParaRPr>
          </a:p>
        </p:txBody>
      </p:sp>
    </p:spTree>
    <p:extLst>
      <p:ext uri="{BB962C8B-B14F-4D97-AF65-F5344CB8AC3E}">
        <p14:creationId xmlns:p14="http://schemas.microsoft.com/office/powerpoint/2010/main" val="59090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68d9485b-cc72-4118-a8e2-d50f53a79c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Moving a DHCP Database</a:t>
            </a:r>
            <a:endParaRPr lang="en-CA" dirty="0"/>
          </a:p>
        </p:txBody>
      </p:sp>
      <p:grpSp>
        <p:nvGrpSpPr>
          <p:cNvPr id="4" name="Group 3" descr="Illustration of an old DHCP server with a DHCP database, a new DHCP server also with a DHCP database, and a CD/DVD (which serves as backup media) situated between the two servers."/>
          <p:cNvGrpSpPr/>
          <p:nvPr/>
        </p:nvGrpSpPr>
        <p:grpSpPr>
          <a:xfrm>
            <a:off x="611560" y="1036290"/>
            <a:ext cx="8019025" cy="4727491"/>
            <a:chOff x="337694" y="900674"/>
            <a:chExt cx="8019025" cy="4727491"/>
          </a:xfrm>
        </p:grpSpPr>
        <p:sp>
          <p:nvSpPr>
            <p:cNvPr id="5" name="Line 24" descr="&quot;&quot;"/>
            <p:cNvSpPr>
              <a:spLocks noChangeShapeType="1"/>
            </p:cNvSpPr>
            <p:nvPr/>
          </p:nvSpPr>
          <p:spPr bwMode="auto">
            <a:xfrm flipV="1">
              <a:off x="2845638" y="1487926"/>
              <a:ext cx="728414" cy="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6" name="frame 5 alt-text, red arrow" descr="This is the 5th of 6 frames.&#10;An arrow appears pointing from the backup CD\DVD to the new DHCP server. This represents that a new database has been made from the backup media.&#10;"/>
            <p:cNvSpPr>
              <a:spLocks noChangeShapeType="1"/>
            </p:cNvSpPr>
            <p:nvPr/>
          </p:nvSpPr>
          <p:spPr bwMode="auto">
            <a:xfrm>
              <a:off x="4762267" y="2085591"/>
              <a:ext cx="789172" cy="68773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b="1" dirty="0">
                <a:solidFill>
                  <a:srgbClr val="000000"/>
                </a:solidFill>
                <a:latin typeface="Verdana" pitchFamily="34" charset="0"/>
                <a:cs typeface="Arial" charset="0"/>
              </a:endParaRPr>
            </a:p>
          </p:txBody>
        </p:sp>
        <p:grpSp>
          <p:nvGrpSpPr>
            <p:cNvPr id="7" name="Group 6"/>
            <p:cNvGrpSpPr/>
            <p:nvPr/>
          </p:nvGrpSpPr>
          <p:grpSpPr>
            <a:xfrm>
              <a:off x="3633502" y="900674"/>
              <a:ext cx="1421172" cy="2171663"/>
              <a:chOff x="4095038" y="1013540"/>
              <a:chExt cx="1421172" cy="2171663"/>
            </a:xfrm>
          </p:grpSpPr>
          <p:sp>
            <p:nvSpPr>
              <p:cNvPr id="22" name="TextBox 21" descr="&quot;&quot;"/>
              <p:cNvSpPr txBox="1">
                <a:spLocks noChangeArrowheads="1"/>
              </p:cNvSpPr>
              <p:nvPr/>
            </p:nvSpPr>
            <p:spPr bwMode="auto">
              <a:xfrm>
                <a:off x="4095038" y="2538872"/>
                <a:ext cx="10512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Backup</a:t>
                </a:r>
              </a:p>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media</a:t>
                </a:r>
              </a:p>
            </p:txBody>
          </p:sp>
          <p:grpSp>
            <p:nvGrpSpPr>
              <p:cNvPr id="23" name="Group 22"/>
              <p:cNvGrpSpPr/>
              <p:nvPr/>
            </p:nvGrpSpPr>
            <p:grpSpPr>
              <a:xfrm>
                <a:off x="4136342" y="1013540"/>
                <a:ext cx="1379868" cy="1662824"/>
                <a:chOff x="4242206" y="1013540"/>
                <a:chExt cx="1379868" cy="1662824"/>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2206" y="1013540"/>
                  <a:ext cx="839566" cy="142644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2067" y="1425077"/>
                  <a:ext cx="1210007" cy="1251287"/>
                </a:xfrm>
                <a:prstGeom prst="rect">
                  <a:avLst/>
                </a:prstGeom>
              </p:spPr>
            </p:pic>
          </p:grpSp>
        </p:grpSp>
        <p:grpSp>
          <p:nvGrpSpPr>
            <p:cNvPr id="8" name="Group 7"/>
            <p:cNvGrpSpPr/>
            <p:nvPr/>
          </p:nvGrpSpPr>
          <p:grpSpPr>
            <a:xfrm>
              <a:off x="337694" y="981776"/>
              <a:ext cx="1865718" cy="2846157"/>
              <a:chOff x="827584" y="2420247"/>
              <a:chExt cx="1865718" cy="2846157"/>
            </a:xfrm>
          </p:grpSpPr>
          <p:grpSp>
            <p:nvGrpSpPr>
              <p:cNvPr id="18" name="Group 17"/>
              <p:cNvGrpSpPr/>
              <p:nvPr/>
            </p:nvGrpSpPr>
            <p:grpSpPr>
              <a:xfrm>
                <a:off x="878077" y="2420247"/>
                <a:ext cx="1528763" cy="2846157"/>
                <a:chOff x="878077" y="2420247"/>
                <a:chExt cx="1528763" cy="2846157"/>
              </a:xfrm>
            </p:grpSpPr>
            <p:sp>
              <p:nvSpPr>
                <p:cNvPr id="20" name="TextBox 12" descr="&quot;&quot;"/>
                <p:cNvSpPr txBox="1">
                  <a:spLocks noChangeArrowheads="1"/>
                </p:cNvSpPr>
                <p:nvPr/>
              </p:nvSpPr>
              <p:spPr bwMode="auto">
                <a:xfrm>
                  <a:off x="878077" y="4625054"/>
                  <a:ext cx="15287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Old DHCP server</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994" y="2420247"/>
                  <a:ext cx="1222896" cy="2171601"/>
                </a:xfrm>
                <a:prstGeom prst="rect">
                  <a:avLst/>
                </a:prstGeom>
              </p:spPr>
            </p:pic>
          </p:grpSp>
          <p:sp>
            <p:nvSpPr>
              <p:cNvPr id="19" name="Multiply 18"/>
              <p:cNvSpPr/>
              <p:nvPr/>
            </p:nvSpPr>
            <p:spPr bwMode="auto">
              <a:xfrm>
                <a:off x="827584" y="2562225"/>
                <a:ext cx="1865718" cy="1865718"/>
              </a:xfrm>
              <a:prstGeom prst="mathMultiply">
                <a:avLst>
                  <a:gd name="adj1" fmla="val 7184"/>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grpSp>
        <p:grpSp>
          <p:nvGrpSpPr>
            <p:cNvPr id="9" name="Group 8"/>
            <p:cNvGrpSpPr/>
            <p:nvPr/>
          </p:nvGrpSpPr>
          <p:grpSpPr>
            <a:xfrm>
              <a:off x="6670794" y="2910355"/>
              <a:ext cx="1685925" cy="2717810"/>
              <a:chOff x="6853238" y="3400012"/>
              <a:chExt cx="1685925" cy="2717810"/>
            </a:xfrm>
          </p:grpSpPr>
          <p:sp>
            <p:nvSpPr>
              <p:cNvPr id="16" name="TextBox 15" descr="&quot;&quot;"/>
              <p:cNvSpPr txBox="1">
                <a:spLocks noChangeArrowheads="1"/>
              </p:cNvSpPr>
              <p:nvPr/>
            </p:nvSpPr>
            <p:spPr bwMode="auto">
              <a:xfrm>
                <a:off x="6853238" y="5476472"/>
                <a:ext cx="1685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New DHCP Server</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1940" y="3400012"/>
                <a:ext cx="1168520" cy="2075040"/>
              </a:xfrm>
              <a:prstGeom prst="rect">
                <a:avLst/>
              </a:prstGeom>
            </p:spPr>
          </p:pic>
        </p:grpSp>
        <p:grpSp>
          <p:nvGrpSpPr>
            <p:cNvPr id="10" name="Group 9"/>
            <p:cNvGrpSpPr/>
            <p:nvPr/>
          </p:nvGrpSpPr>
          <p:grpSpPr>
            <a:xfrm>
              <a:off x="1596292" y="944721"/>
              <a:ext cx="1426346" cy="1583696"/>
              <a:chOff x="5622075" y="3210374"/>
              <a:chExt cx="1426346" cy="1583696"/>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2075" y="3210374"/>
                <a:ext cx="1426346" cy="938706"/>
              </a:xfrm>
              <a:prstGeom prst="rect">
                <a:avLst/>
              </a:prstGeom>
            </p:spPr>
          </p:pic>
          <p:sp>
            <p:nvSpPr>
              <p:cNvPr id="15" name="Text Box 29" descr="&quot;&quot;"/>
              <p:cNvSpPr txBox="1">
                <a:spLocks noChangeArrowheads="1"/>
              </p:cNvSpPr>
              <p:nvPr/>
            </p:nvSpPr>
            <p:spPr bwMode="auto">
              <a:xfrm>
                <a:off x="5914335" y="4209295"/>
                <a:ext cx="1048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sz="1600" dirty="0">
                    <a:solidFill>
                      <a:srgbClr val="000000"/>
                    </a:solidFill>
                    <a:latin typeface="Segoe UI" pitchFamily="34" charset="0"/>
                    <a:ea typeface="Segoe UI" pitchFamily="34" charset="0"/>
                    <a:cs typeface="Segoe UI" pitchFamily="34" charset="0"/>
                  </a:rPr>
                  <a:t>DHCP</a:t>
                </a:r>
              </a:p>
              <a:p>
                <a:pPr lvl="0" algn="ctr" fontAlgn="base">
                  <a:spcBef>
                    <a:spcPct val="0"/>
                  </a:spcBef>
                  <a:spcAft>
                    <a:spcPct val="0"/>
                  </a:spcAft>
                </a:pPr>
                <a:r>
                  <a:rPr lang="en-US" sz="1600" dirty="0">
                    <a:solidFill>
                      <a:srgbClr val="000000"/>
                    </a:solidFill>
                    <a:latin typeface="Segoe UI" pitchFamily="34" charset="0"/>
                    <a:ea typeface="Segoe UI" pitchFamily="34" charset="0"/>
                    <a:cs typeface="Segoe UI" pitchFamily="34" charset="0"/>
                  </a:rPr>
                  <a:t>database</a:t>
                </a:r>
              </a:p>
            </p:txBody>
          </p:sp>
        </p:grpSp>
        <p:grpSp>
          <p:nvGrpSpPr>
            <p:cNvPr id="11" name="Group 10"/>
            <p:cNvGrpSpPr/>
            <p:nvPr/>
          </p:nvGrpSpPr>
          <p:grpSpPr>
            <a:xfrm>
              <a:off x="5551439" y="2652519"/>
              <a:ext cx="1426346" cy="1509956"/>
              <a:chOff x="5474595" y="3210374"/>
              <a:chExt cx="1426346" cy="1509956"/>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4595" y="3210374"/>
                <a:ext cx="1426346" cy="938706"/>
              </a:xfrm>
              <a:prstGeom prst="rect">
                <a:avLst/>
              </a:prstGeom>
            </p:spPr>
          </p:pic>
          <p:sp>
            <p:nvSpPr>
              <p:cNvPr id="13" name="Text Box 29" descr="&quot;&quot;"/>
              <p:cNvSpPr txBox="1">
                <a:spLocks noChangeArrowheads="1"/>
              </p:cNvSpPr>
              <p:nvPr/>
            </p:nvSpPr>
            <p:spPr bwMode="auto">
              <a:xfrm>
                <a:off x="5681090" y="4135555"/>
                <a:ext cx="10723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lvl="0" algn="ctr" fontAlgn="base">
                  <a:spcBef>
                    <a:spcPct val="0"/>
                  </a:spcBef>
                  <a:spcAft>
                    <a:spcPct val="0"/>
                  </a:spcAft>
                </a:pPr>
                <a:r>
                  <a:rPr lang="en-US" sz="1600" dirty="0">
                    <a:solidFill>
                      <a:srgbClr val="000000"/>
                    </a:solidFill>
                    <a:latin typeface="Segoe UI" pitchFamily="34" charset="0"/>
                    <a:ea typeface="Segoe UI" pitchFamily="34" charset="0"/>
                    <a:cs typeface="Segoe UI" pitchFamily="34" charset="0"/>
                  </a:rPr>
                  <a:t>DHCP</a:t>
                </a:r>
              </a:p>
              <a:p>
                <a:pPr lvl="0" algn="ctr" fontAlgn="base">
                  <a:spcBef>
                    <a:spcPct val="0"/>
                  </a:spcBef>
                  <a:spcAft>
                    <a:spcPct val="0"/>
                  </a:spcAft>
                </a:pPr>
                <a:r>
                  <a:rPr lang="en-US" sz="1600" dirty="0">
                    <a:solidFill>
                      <a:srgbClr val="000000"/>
                    </a:solidFill>
                    <a:latin typeface="Segoe UI" pitchFamily="34" charset="0"/>
                    <a:ea typeface="Segoe UI" pitchFamily="34" charset="0"/>
                    <a:cs typeface="Segoe UI" pitchFamily="34" charset="0"/>
                  </a:rPr>
                  <a:t>Database</a:t>
                </a:r>
              </a:p>
            </p:txBody>
          </p:sp>
        </p:grpSp>
      </p:grpSp>
      <p:sp>
        <p:nvSpPr>
          <p:cNvPr id="26" name="TextBox 25"/>
          <p:cNvSpPr txBox="1"/>
          <p:nvPr/>
        </p:nvSpPr>
        <p:spPr>
          <a:xfrm>
            <a:off x="917472" y="4057802"/>
            <a:ext cx="5300084" cy="2108269"/>
          </a:xfrm>
          <a:prstGeom prst="rect">
            <a:avLst/>
          </a:prstGeom>
          <a:noFill/>
        </p:spPr>
        <p:txBody>
          <a:bodyPr wrap="square" rtlCol="0">
            <a:spAutoFit/>
          </a:bodyPr>
          <a:lstStyle/>
          <a:p>
            <a:pPr lvl="0" fontAlgn="base">
              <a:spcBef>
                <a:spcPct val="0"/>
              </a:spcBef>
              <a:spcAft>
                <a:spcPts val="600"/>
              </a:spcAft>
            </a:pPr>
            <a:r>
              <a:rPr lang="en-US" b="1" dirty="0">
                <a:solidFill>
                  <a:srgbClr val="000000"/>
                </a:solidFill>
                <a:latin typeface="Segoe UI" pitchFamily="34" charset="0"/>
                <a:ea typeface="Segoe UI" pitchFamily="34" charset="0"/>
                <a:cs typeface="Segoe UI" pitchFamily="34" charset="0"/>
              </a:rPr>
              <a:t>Steps for moving a DHCP database:</a:t>
            </a:r>
            <a:endParaRPr lang="en-CA" b="1" dirty="0">
              <a:solidFill>
                <a:srgbClr val="000000"/>
              </a:solidFill>
              <a:latin typeface="Segoe UI" pitchFamily="34" charset="0"/>
              <a:ea typeface="Segoe UI" pitchFamily="34" charset="0"/>
              <a:cs typeface="Segoe UI" pitchFamily="34" charset="0"/>
            </a:endParaRPr>
          </a:p>
          <a:p>
            <a:pPr marL="342900" lvl="1" indent="-342900" fontAlgn="base">
              <a:spcBef>
                <a:spcPct val="0"/>
              </a:spcBef>
              <a:spcAft>
                <a:spcPct val="0"/>
              </a:spcAft>
              <a:buFont typeface="+mj-lt"/>
              <a:buAutoNum type="arabicPeriod"/>
            </a:pPr>
            <a:r>
              <a:rPr lang="en-US" dirty="0">
                <a:solidFill>
                  <a:srgbClr val="000000"/>
                </a:solidFill>
                <a:latin typeface="Segoe UI" pitchFamily="34" charset="0"/>
                <a:ea typeface="Segoe UI" pitchFamily="34" charset="0"/>
                <a:cs typeface="Segoe UI" pitchFamily="34" charset="0"/>
              </a:rPr>
              <a:t>Back up the DHCP database on the old server</a:t>
            </a:r>
            <a:endParaRPr lang="en-CA" dirty="0">
              <a:solidFill>
                <a:srgbClr val="000000"/>
              </a:solidFill>
              <a:latin typeface="Segoe UI" pitchFamily="34" charset="0"/>
              <a:ea typeface="Segoe UI" pitchFamily="34" charset="0"/>
              <a:cs typeface="Segoe UI" pitchFamily="34" charset="0"/>
            </a:endParaRPr>
          </a:p>
          <a:p>
            <a:pPr marL="342900" lvl="1" indent="-342900" fontAlgn="base">
              <a:spcBef>
                <a:spcPct val="0"/>
              </a:spcBef>
              <a:spcAft>
                <a:spcPct val="0"/>
              </a:spcAft>
              <a:buFont typeface="+mj-lt"/>
              <a:buAutoNum type="arabicPeriod"/>
            </a:pPr>
            <a:r>
              <a:rPr lang="en-US" dirty="0">
                <a:solidFill>
                  <a:srgbClr val="000000"/>
                </a:solidFill>
                <a:latin typeface="Segoe UI" pitchFamily="34" charset="0"/>
                <a:ea typeface="Segoe UI" pitchFamily="34" charset="0"/>
                <a:cs typeface="Segoe UI" pitchFamily="34" charset="0"/>
              </a:rPr>
              <a:t>Stop the old DHCP server service</a:t>
            </a:r>
            <a:endParaRPr lang="en-CA" dirty="0">
              <a:solidFill>
                <a:srgbClr val="000000"/>
              </a:solidFill>
              <a:latin typeface="Segoe UI" pitchFamily="34" charset="0"/>
              <a:ea typeface="Segoe UI" pitchFamily="34" charset="0"/>
              <a:cs typeface="Segoe UI" pitchFamily="34" charset="0"/>
            </a:endParaRPr>
          </a:p>
          <a:p>
            <a:pPr marL="342900" lvl="1" indent="-342900" fontAlgn="base">
              <a:spcBef>
                <a:spcPct val="0"/>
              </a:spcBef>
              <a:spcAft>
                <a:spcPct val="0"/>
              </a:spcAft>
              <a:buFont typeface="+mj-lt"/>
              <a:buAutoNum type="arabicPeriod"/>
            </a:pPr>
            <a:r>
              <a:rPr lang="en-US" dirty="0">
                <a:solidFill>
                  <a:srgbClr val="000000"/>
                </a:solidFill>
                <a:latin typeface="Segoe UI" pitchFamily="34" charset="0"/>
                <a:ea typeface="Segoe UI" pitchFamily="34" charset="0"/>
                <a:cs typeface="Segoe UI" pitchFamily="34" charset="0"/>
              </a:rPr>
              <a:t>Copy the DHCP database to the new server and, if necessary, install the DHCP server role</a:t>
            </a:r>
            <a:endParaRPr lang="en-CA" dirty="0">
              <a:solidFill>
                <a:srgbClr val="000000"/>
              </a:solidFill>
              <a:latin typeface="Segoe UI" pitchFamily="34" charset="0"/>
              <a:ea typeface="Segoe UI" pitchFamily="34" charset="0"/>
              <a:cs typeface="Segoe UI" pitchFamily="34" charset="0"/>
            </a:endParaRPr>
          </a:p>
          <a:p>
            <a:pPr marL="342900" lvl="1" indent="-342900" fontAlgn="base">
              <a:spcBef>
                <a:spcPct val="0"/>
              </a:spcBef>
              <a:spcAft>
                <a:spcPct val="0"/>
              </a:spcAft>
              <a:buFont typeface="+mj-lt"/>
              <a:buAutoNum type="arabicPeriod"/>
            </a:pPr>
            <a:r>
              <a:rPr lang="en-US" dirty="0">
                <a:solidFill>
                  <a:srgbClr val="000000"/>
                </a:solidFill>
                <a:latin typeface="Segoe UI" pitchFamily="34" charset="0"/>
                <a:ea typeface="Segoe UI" pitchFamily="34" charset="0"/>
                <a:cs typeface="Segoe UI" pitchFamily="34" charset="0"/>
              </a:rPr>
              <a:t>Restore the database</a:t>
            </a:r>
            <a:endParaRPr lang="en-CA" dirty="0">
              <a:solidFill>
                <a:srgbClr val="000000"/>
              </a:solidFill>
              <a:latin typeface="Segoe UI" pitchFamily="34" charset="0"/>
              <a:ea typeface="Segoe UI" pitchFamily="34" charset="0"/>
              <a:cs typeface="Segoe UI" pitchFamily="34" charset="0"/>
            </a:endParaRPr>
          </a:p>
          <a:p>
            <a:pPr marL="342900" lvl="1" indent="-342900" fontAlgn="base">
              <a:spcBef>
                <a:spcPct val="0"/>
              </a:spcBef>
              <a:spcAft>
                <a:spcPct val="0"/>
              </a:spcAft>
              <a:buFont typeface="+mj-lt"/>
              <a:buAutoNum type="arabicPeriod"/>
            </a:pPr>
            <a:r>
              <a:rPr lang="en-US" dirty="0">
                <a:solidFill>
                  <a:srgbClr val="000000"/>
                </a:solidFill>
                <a:latin typeface="Segoe UI" pitchFamily="34" charset="0"/>
                <a:ea typeface="Segoe UI" pitchFamily="34" charset="0"/>
                <a:cs typeface="Segoe UI" pitchFamily="34" charset="0"/>
              </a:rPr>
              <a:t>Start the DHCP </a:t>
            </a:r>
            <a:r>
              <a:rPr lang="en-CA" dirty="0">
                <a:solidFill>
                  <a:srgbClr val="000000"/>
                </a:solidFill>
                <a:latin typeface="Segoe UI" pitchFamily="34" charset="0"/>
                <a:ea typeface="Segoe UI" pitchFamily="34" charset="0"/>
                <a:cs typeface="Segoe UI" pitchFamily="34" charset="0"/>
              </a:rPr>
              <a:t>Server </a:t>
            </a:r>
            <a:r>
              <a:rPr lang="en-US" dirty="0">
                <a:solidFill>
                  <a:srgbClr val="000000"/>
                </a:solidFill>
                <a:latin typeface="Segoe UI" pitchFamily="34" charset="0"/>
                <a:ea typeface="Segoe UI" pitchFamily="34" charset="0"/>
                <a:cs typeface="Segoe UI" pitchFamily="34" charset="0"/>
              </a:rPr>
              <a:t>service</a:t>
            </a:r>
            <a:endParaRPr lang="en-CA"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2268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08242787-ac7e-4723-84ba-58b3438f78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4: Securing and Monitoring DHCP</a:t>
            </a:r>
            <a:endParaRPr lang="en-CA" dirty="0"/>
          </a:p>
        </p:txBody>
      </p:sp>
      <p:sp>
        <p:nvSpPr>
          <p:cNvPr id="3" name="Text Placeholder 2"/>
          <p:cNvSpPr>
            <a:spLocks noGrp="1"/>
          </p:cNvSpPr>
          <p:nvPr>
            <p:ph type="body" idx="1"/>
          </p:nvPr>
        </p:nvSpPr>
        <p:spPr/>
        <p:txBody>
          <a:bodyPr/>
          <a:lstStyle/>
          <a:p>
            <a:r>
              <a:rPr lang="en-CA" dirty="0" smtClean="0"/>
              <a:t>Preventing an Unauthorized Computer from Obtaining a Lease
Restricting Unauthorized, NonMicrosoft DHCP Servers from Leasing IP Addresses
Delegating DHCP Administration
What Are DHCP Statistics?
What Is DHCP Audit Logging?
Discussion: Common DHCP Issues</a:t>
            </a:r>
            <a:endParaRPr lang="en-CA" dirty="0"/>
          </a:p>
        </p:txBody>
      </p:sp>
    </p:spTree>
    <p:extLst>
      <p:ext uri="{BB962C8B-B14F-4D97-AF65-F5344CB8AC3E}">
        <p14:creationId xmlns:p14="http://schemas.microsoft.com/office/powerpoint/2010/main" val="426529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90bdc78b-d27a-44fb-9310-597d8ba57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Preventing an Unauthorized Computer from Obtaining a Lease</a:t>
            </a:r>
            <a:endParaRPr lang="en-CA" dirty="0"/>
          </a:p>
        </p:txBody>
      </p:sp>
      <p:sp>
        <p:nvSpPr>
          <p:cNvPr id="4" name="AutoShape 6"/>
          <p:cNvSpPr>
            <a:spLocks noChangeArrowheads="1"/>
          </p:cNvSpPr>
          <p:nvPr/>
        </p:nvSpPr>
        <p:spPr bwMode="auto">
          <a:xfrm>
            <a:off x="1273175" y="2782888"/>
            <a:ext cx="6584950" cy="739775"/>
          </a:xfrm>
          <a:prstGeom prst="roundRect">
            <a:avLst>
              <a:gd name="adj" fmla="val 4167"/>
            </a:avLst>
          </a:prstGeom>
          <a:noFill/>
          <a:ln w="9525" algn="ctr">
            <a:noFill/>
            <a:round/>
            <a:headEnd/>
            <a:tailEnd/>
          </a:ln>
          <a:effectLst/>
        </p:spPr>
        <p:txBody>
          <a:bodyPr wrap="none" anchor="ctr"/>
          <a:lstStyle/>
          <a:p>
            <a:pPr marL="228600" lvl="0" indent="-228600" fontAlgn="base">
              <a:lnSpc>
                <a:spcPct val="90000"/>
              </a:lnSpc>
              <a:spcBef>
                <a:spcPct val="40000"/>
              </a:spcBef>
              <a:spcAft>
                <a:spcPct val="0"/>
              </a:spcAft>
              <a:buClr>
                <a:srgbClr val="006699"/>
              </a:buClr>
              <a:buFontTx/>
              <a:buChar char="•"/>
            </a:pPr>
            <a:endParaRPr lang="en-US" sz="2400" dirty="0">
              <a:solidFill>
                <a:srgbClr val="000000"/>
              </a:solidFill>
              <a:latin typeface="Segoe UI" pitchFamily="34" charset="0"/>
              <a:ea typeface="Segoe UI" pitchFamily="34" charset="0"/>
              <a:cs typeface="Segoe UI"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40000"/>
              </a:spcBef>
              <a:buClr>
                <a:srgbClr val="006699"/>
              </a:buClr>
              <a:buNone/>
            </a:pPr>
            <a:r>
              <a:rPr lang="en-US" kern="0" dirty="0">
                <a:solidFill>
                  <a:srgbClr val="000000"/>
                </a:solidFill>
              </a:rPr>
              <a:t>To prevent an unauthorized computer from obtaining a lease:</a:t>
            </a:r>
          </a:p>
          <a:p>
            <a:pPr marL="512763" lvl="1" indent="-228600">
              <a:spcBef>
                <a:spcPct val="40000"/>
              </a:spcBef>
              <a:buClr>
                <a:srgbClr val="006699"/>
              </a:buClr>
              <a:buFontTx/>
              <a:buChar char="•"/>
            </a:pPr>
            <a:r>
              <a:rPr lang="en-US" kern="0" dirty="0">
                <a:solidFill>
                  <a:srgbClr val="000000"/>
                </a:solidFill>
              </a:rPr>
              <a:t>Ensure that unauthorized users do not have physical or wireless access to your network</a:t>
            </a:r>
          </a:p>
          <a:p>
            <a:pPr marL="512763" lvl="1" indent="-228600">
              <a:spcBef>
                <a:spcPct val="40000"/>
              </a:spcBef>
              <a:buClr>
                <a:srgbClr val="006699"/>
              </a:buClr>
              <a:buFontTx/>
              <a:buChar char="•"/>
            </a:pPr>
            <a:r>
              <a:rPr lang="en-US" kern="0" dirty="0">
                <a:solidFill>
                  <a:srgbClr val="000000"/>
                </a:solidFill>
              </a:rPr>
              <a:t>Enable audit logging for every DHCP server on your network</a:t>
            </a:r>
          </a:p>
          <a:p>
            <a:pPr marL="512763" lvl="1" indent="-228600">
              <a:spcBef>
                <a:spcPct val="40000"/>
              </a:spcBef>
              <a:buClr>
                <a:srgbClr val="006699"/>
              </a:buClr>
              <a:buFontTx/>
              <a:buChar char="•"/>
            </a:pPr>
            <a:r>
              <a:rPr lang="en-US" kern="0" dirty="0">
                <a:solidFill>
                  <a:srgbClr val="000000"/>
                </a:solidFill>
              </a:rPr>
              <a:t>Regularly check and monitor audit log files</a:t>
            </a:r>
          </a:p>
          <a:p>
            <a:pPr marL="512763" lvl="1" indent="-228600">
              <a:spcBef>
                <a:spcPct val="40000"/>
              </a:spcBef>
              <a:buClr>
                <a:srgbClr val="006699"/>
              </a:buClr>
              <a:buFontTx/>
              <a:buChar char="•"/>
            </a:pPr>
            <a:r>
              <a:rPr lang="en-US" kern="0" dirty="0">
                <a:solidFill>
                  <a:srgbClr val="000000"/>
                </a:solidFill>
              </a:rPr>
              <a:t>Use 802.1X-enabled LAN switches or wireless access points to access the network</a:t>
            </a:r>
          </a:p>
          <a:p>
            <a:pPr marL="512763" lvl="1" indent="-228600">
              <a:spcBef>
                <a:spcPct val="40000"/>
              </a:spcBef>
              <a:buClr>
                <a:srgbClr val="006699"/>
              </a:buClr>
              <a:buFontTx/>
              <a:buChar char="•"/>
            </a:pPr>
            <a:r>
              <a:rPr lang="en-US" kern="0" dirty="0">
                <a:solidFill>
                  <a:srgbClr val="000000"/>
                </a:solidFill>
              </a:rPr>
              <a:t>Configure NAP to validate that a client computer is compliant with system health requirements</a:t>
            </a:r>
          </a:p>
          <a:p>
            <a:pPr lvl="0"/>
            <a:endParaRPr lang="en-CA" kern="0" dirty="0">
              <a:solidFill>
                <a:srgbClr val="000000"/>
              </a:solidFill>
            </a:endParaRPr>
          </a:p>
        </p:txBody>
      </p:sp>
    </p:spTree>
    <p:extLst>
      <p:ext uri="{BB962C8B-B14F-4D97-AF65-F5344CB8AC3E}">
        <p14:creationId xmlns:p14="http://schemas.microsoft.com/office/powerpoint/2010/main" val="2690377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c1bd7e92-d6c1-42eb-a35e-3db704da77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Restricting Unauthorized, NonMicrosoft DHCP Servers from Leasing IP Addresses</a:t>
            </a:r>
            <a:endParaRPr lang="en-CA" dirty="0"/>
          </a:p>
        </p:txBody>
      </p:sp>
      <p:sp>
        <p:nvSpPr>
          <p:cNvPr id="4" name="AutoShape 130"/>
          <p:cNvSpPr>
            <a:spLocks noChangeArrowheads="1"/>
          </p:cNvSpPr>
          <p:nvPr/>
        </p:nvSpPr>
        <p:spPr bwMode="auto">
          <a:xfrm>
            <a:off x="1539878" y="2131536"/>
            <a:ext cx="1491118" cy="578765"/>
          </a:xfrm>
          <a:prstGeom prst="roundRect">
            <a:avLst>
              <a:gd name="adj" fmla="val 4167"/>
            </a:avLst>
          </a:prstGeom>
          <a:noFill/>
          <a:ln w="9525" algn="ctr">
            <a:noFill/>
            <a:round/>
            <a:headEnd/>
            <a:tailEnd/>
          </a:ln>
          <a:effectLst/>
        </p:spPr>
        <p:txBody>
          <a:bodyPr wrap="square" lIns="0" tIns="0" rIns="0" bIns="0" anchor="ctr"/>
          <a:lstStyle/>
          <a:p>
            <a:pPr lvl="0" algn="ctr" fontAlgn="base">
              <a:spcBef>
                <a:spcPct val="0"/>
              </a:spcBef>
              <a:spcAft>
                <a:spcPct val="0"/>
              </a:spcAft>
            </a:pPr>
            <a:r>
              <a:rPr lang="en-US" sz="1900" b="1" dirty="0">
                <a:solidFill>
                  <a:srgbClr val="000000"/>
                </a:solidFill>
                <a:latin typeface="Segoe UI" pitchFamily="34" charset="0"/>
                <a:ea typeface="Segoe UI" pitchFamily="34" charset="0"/>
                <a:cs typeface="Segoe UI" pitchFamily="34" charset="0"/>
              </a:rPr>
              <a:t>DHCP clients</a:t>
            </a:r>
          </a:p>
        </p:txBody>
      </p:sp>
      <p:sp>
        <p:nvSpPr>
          <p:cNvPr id="5" name="AutoShape 131"/>
          <p:cNvSpPr>
            <a:spLocks noChangeArrowheads="1"/>
          </p:cNvSpPr>
          <p:nvPr/>
        </p:nvSpPr>
        <p:spPr bwMode="auto">
          <a:xfrm>
            <a:off x="6289940" y="2958989"/>
            <a:ext cx="1683452" cy="671407"/>
          </a:xfrm>
          <a:prstGeom prst="roundRect">
            <a:avLst>
              <a:gd name="adj" fmla="val 4167"/>
            </a:avLst>
          </a:prstGeom>
          <a:noFill/>
          <a:ln w="9525">
            <a:noFill/>
            <a:round/>
            <a:headEnd/>
            <a:tailEnd/>
          </a:ln>
          <a:effectLst/>
        </p:spPr>
        <p:txBody>
          <a:bodyPr wrap="square" lIns="0" tIns="0" rIns="0" bIns="0" anchor="ctr"/>
          <a:lstStyle/>
          <a:p>
            <a:pPr lvl="0" fontAlgn="base">
              <a:spcBef>
                <a:spcPct val="0"/>
              </a:spcBef>
              <a:spcAft>
                <a:spcPct val="0"/>
              </a:spcAft>
            </a:pPr>
            <a:r>
              <a:rPr lang="en-US" sz="1900" b="1" dirty="0">
                <a:solidFill>
                  <a:srgbClr val="000000"/>
                </a:solidFill>
                <a:latin typeface="Segoe UI" pitchFamily="34" charset="0"/>
                <a:ea typeface="Segoe UI" pitchFamily="34" charset="0"/>
                <a:cs typeface="Segoe UI" pitchFamily="34" charset="0"/>
              </a:rPr>
              <a:t>Unauthorized DHCP server</a:t>
            </a:r>
          </a:p>
        </p:txBody>
      </p:sp>
      <p:sp>
        <p:nvSpPr>
          <p:cNvPr id="6" name="AutoShape 132"/>
          <p:cNvSpPr>
            <a:spLocks noChangeArrowheads="1"/>
          </p:cNvSpPr>
          <p:nvPr/>
        </p:nvSpPr>
        <p:spPr bwMode="auto">
          <a:xfrm>
            <a:off x="4613540" y="4111117"/>
            <a:ext cx="1900237" cy="720445"/>
          </a:xfrm>
          <a:prstGeom prst="roundRect">
            <a:avLst>
              <a:gd name="adj" fmla="val 4167"/>
            </a:avLst>
          </a:prstGeom>
          <a:noFill/>
          <a:ln w="9525" algn="ctr">
            <a:noFill/>
            <a:round/>
            <a:headEnd/>
            <a:tailEnd/>
          </a:ln>
          <a:effectLst/>
          <a:extLst/>
        </p:spPr>
        <p:txBody>
          <a:bodyPr wrap="square" lIns="0" tIns="0" rIns="0" bIns="0" anchor="ctr"/>
          <a:lstStyle/>
          <a:p>
            <a:pPr lvl="0" fontAlgn="base">
              <a:spcBef>
                <a:spcPct val="0"/>
              </a:spcBef>
              <a:spcAft>
                <a:spcPct val="0"/>
              </a:spcAft>
            </a:pPr>
            <a:r>
              <a:rPr lang="en-US" sz="1900" b="1" dirty="0">
                <a:solidFill>
                  <a:srgbClr val="000000"/>
                </a:solidFill>
                <a:latin typeface="Segoe UI" pitchFamily="34" charset="0"/>
                <a:ea typeface="Segoe UI" pitchFamily="34" charset="0"/>
                <a:cs typeface="Segoe UI" pitchFamily="34" charset="0"/>
              </a:rPr>
              <a:t>Legitimate DHCP server</a:t>
            </a:r>
          </a:p>
        </p:txBody>
      </p:sp>
      <p:sp>
        <p:nvSpPr>
          <p:cNvPr id="7" name="AutoShape 4"/>
          <p:cNvSpPr>
            <a:spLocks noChangeArrowheads="1"/>
          </p:cNvSpPr>
          <p:nvPr/>
        </p:nvSpPr>
        <p:spPr bwMode="auto">
          <a:xfrm>
            <a:off x="717932" y="5080691"/>
            <a:ext cx="7791216" cy="1154235"/>
          </a:xfrm>
          <a:prstGeom prst="roundRect">
            <a:avLst>
              <a:gd name="adj" fmla="val 4167"/>
            </a:avLst>
          </a:prstGeom>
          <a:noFill/>
          <a:ln w="9525" algn="ctr">
            <a:noFill/>
            <a:round/>
            <a:headEnd/>
            <a:tailEnd/>
          </a:ln>
          <a:effectLst/>
        </p:spPr>
        <p:txBody>
          <a:bodyPr anchor="ctr"/>
          <a:lstStyle/>
          <a:p>
            <a:pPr lvl="0"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To eliminate an unauthorized DHCP server, </a:t>
            </a:r>
            <a:r>
              <a:rPr lang="en-CA" sz="2000" dirty="0">
                <a:solidFill>
                  <a:srgbClr val="000000"/>
                </a:solidFill>
                <a:latin typeface="Segoe UI" pitchFamily="34" charset="0"/>
                <a:ea typeface="Segoe UI" pitchFamily="34" charset="0"/>
                <a:cs typeface="Segoe UI" pitchFamily="34" charset="0"/>
              </a:rPr>
              <a:t>you must locate it and then either physically disable it or disable the DHCP service, to prevent it from communicating on the network</a:t>
            </a:r>
            <a:endParaRPr lang="en-US" sz="2000" dirty="0">
              <a:solidFill>
                <a:srgbClr val="000000"/>
              </a:solidFill>
              <a:latin typeface="Segoe UI" pitchFamily="34" charset="0"/>
              <a:ea typeface="Segoe UI" pitchFamily="34" charset="0"/>
              <a:cs typeface="Segoe UI" pitchFamily="34" charset="0"/>
            </a:endParaRPr>
          </a:p>
        </p:txBody>
      </p:sp>
      <p:grpSp>
        <p:nvGrpSpPr>
          <p:cNvPr id="8" name="Group 7" descr="An illustration of a network with multiple DHCP clients and two DHCP servers. One DHCP server is marked with a green check mark, which indicates that it is a legitimate DHCP Server. The other DHCP server is marked with a red X, which indicates that it is an unauthorized DHCP server."/>
          <p:cNvGrpSpPr/>
          <p:nvPr/>
        </p:nvGrpSpPr>
        <p:grpSpPr>
          <a:xfrm>
            <a:off x="1122896" y="564692"/>
            <a:ext cx="5509015" cy="4281110"/>
            <a:chOff x="1122896" y="315302"/>
            <a:chExt cx="5509015" cy="4281110"/>
          </a:xfrm>
        </p:grpSpPr>
        <p:sp>
          <p:nvSpPr>
            <p:cNvPr id="9" name="AutoShape 2" descr="80/20 rule"/>
            <p:cNvSpPr>
              <a:spLocks noChangeAspect="1" noChangeArrowheads="1"/>
            </p:cNvSpPr>
            <p:nvPr/>
          </p:nvSpPr>
          <p:spPr bwMode="auto">
            <a:xfrm>
              <a:off x="4361128" y="315302"/>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10" name="AutoShape 4" descr="80/20 rule"/>
            <p:cNvSpPr>
              <a:spLocks noChangeAspect="1" noChangeArrowheads="1"/>
            </p:cNvSpPr>
            <p:nvPr/>
          </p:nvSpPr>
          <p:spPr bwMode="auto">
            <a:xfrm>
              <a:off x="4361128" y="315302"/>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11" name="AutoShape 6" descr="80/20 rule"/>
            <p:cNvSpPr>
              <a:spLocks noChangeAspect="1" noChangeArrowheads="1"/>
            </p:cNvSpPr>
            <p:nvPr/>
          </p:nvSpPr>
          <p:spPr bwMode="auto">
            <a:xfrm>
              <a:off x="4361128" y="315302"/>
              <a:ext cx="252412" cy="20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grpSp>
          <p:nvGrpSpPr>
            <p:cNvPr id="12" name="Group 11"/>
            <p:cNvGrpSpPr/>
            <p:nvPr/>
          </p:nvGrpSpPr>
          <p:grpSpPr>
            <a:xfrm>
              <a:off x="1190891" y="1450612"/>
              <a:ext cx="5397499" cy="2507185"/>
              <a:chOff x="1167079" y="1236986"/>
              <a:chExt cx="5397499" cy="2507185"/>
            </a:xfrm>
          </p:grpSpPr>
          <p:sp>
            <p:nvSpPr>
              <p:cNvPr id="22" name="Line 66" descr="&quot;&quot;"/>
              <p:cNvSpPr>
                <a:spLocks noChangeShapeType="1"/>
              </p:cNvSpPr>
              <p:nvPr/>
            </p:nvSpPr>
            <p:spPr bwMode="auto">
              <a:xfrm flipH="1" flipV="1">
                <a:off x="3910279" y="1463296"/>
                <a:ext cx="2654299" cy="57568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3" name="Line 66" descr="&quot;&quot;"/>
              <p:cNvSpPr>
                <a:spLocks noChangeShapeType="1"/>
              </p:cNvSpPr>
              <p:nvPr/>
            </p:nvSpPr>
            <p:spPr bwMode="auto">
              <a:xfrm flipH="1" flipV="1">
                <a:off x="1167079" y="2487502"/>
                <a:ext cx="3800474" cy="89156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4" name="Line 66" descr="&quot;&quot;"/>
              <p:cNvSpPr>
                <a:spLocks noChangeShapeType="1"/>
              </p:cNvSpPr>
              <p:nvPr/>
            </p:nvSpPr>
            <p:spPr bwMode="auto">
              <a:xfrm flipH="1">
                <a:off x="3092716" y="1684819"/>
                <a:ext cx="1904999" cy="126487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5" name="Line 66" descr="&quot;&quot;"/>
              <p:cNvSpPr>
                <a:spLocks noChangeShapeType="1"/>
              </p:cNvSpPr>
              <p:nvPr/>
            </p:nvSpPr>
            <p:spPr bwMode="auto">
              <a:xfrm flipH="1">
                <a:off x="1624279" y="2759620"/>
                <a:ext cx="665162" cy="38014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6" name="Line 66" descr="&quot;&quot;"/>
              <p:cNvSpPr>
                <a:spLocks noChangeShapeType="1"/>
              </p:cNvSpPr>
              <p:nvPr/>
            </p:nvSpPr>
            <p:spPr bwMode="auto">
              <a:xfrm flipH="1">
                <a:off x="2837129" y="3000288"/>
                <a:ext cx="519112" cy="41706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7" name="Line 66" descr="&quot;&quot;"/>
              <p:cNvSpPr>
                <a:spLocks noChangeShapeType="1"/>
              </p:cNvSpPr>
              <p:nvPr/>
            </p:nvSpPr>
            <p:spPr bwMode="auto">
              <a:xfrm flipH="1">
                <a:off x="4183328" y="3306593"/>
                <a:ext cx="482600" cy="43757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8" name="Line 66" descr="&quot;&quot;"/>
              <p:cNvSpPr>
                <a:spLocks noChangeShapeType="1"/>
              </p:cNvSpPr>
              <p:nvPr/>
            </p:nvSpPr>
            <p:spPr bwMode="auto">
              <a:xfrm flipH="1">
                <a:off x="5807340" y="1976082"/>
                <a:ext cx="482600" cy="43621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29" name="Line 66" descr="&quot;&quot;"/>
              <p:cNvSpPr>
                <a:spLocks noChangeShapeType="1"/>
              </p:cNvSpPr>
              <p:nvPr/>
            </p:nvSpPr>
            <p:spPr bwMode="auto">
              <a:xfrm flipH="1">
                <a:off x="3683397" y="1538504"/>
                <a:ext cx="638175" cy="43757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30" name="Line 66" descr="&quot;&quot;"/>
              <p:cNvSpPr>
                <a:spLocks noChangeShapeType="1"/>
              </p:cNvSpPr>
              <p:nvPr/>
            </p:nvSpPr>
            <p:spPr bwMode="auto">
              <a:xfrm flipH="1">
                <a:off x="4764353" y="1236986"/>
                <a:ext cx="482600" cy="41364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sp>
            <p:nvSpPr>
              <p:cNvPr id="31" name="Line 66" descr="&quot;&quot;"/>
              <p:cNvSpPr>
                <a:spLocks noChangeShapeType="1"/>
              </p:cNvSpPr>
              <p:nvPr/>
            </p:nvSpPr>
            <p:spPr bwMode="auto">
              <a:xfrm flipH="1">
                <a:off x="6032765" y="1478337"/>
                <a:ext cx="481012" cy="43757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pPr lvl="0" fontAlgn="base">
                  <a:spcBef>
                    <a:spcPct val="0"/>
                  </a:spcBef>
                  <a:spcAft>
                    <a:spcPct val="0"/>
                  </a:spcAft>
                </a:pPr>
                <a:endParaRPr lang="en-GB" sz="2000" b="1" dirty="0">
                  <a:solidFill>
                    <a:srgbClr val="000000"/>
                  </a:solidFill>
                  <a:latin typeface="Segoe UI" pitchFamily="34" charset="0"/>
                  <a:ea typeface="Segoe UI" pitchFamily="34" charset="0"/>
                  <a:cs typeface="Segoe UI" pitchFamily="34" charset="0"/>
                </a:endParaRPr>
              </a:p>
            </p:txBody>
          </p:sp>
        </p:gr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2896" y="2855978"/>
              <a:ext cx="833964" cy="9414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4502" y="2484026"/>
              <a:ext cx="518652" cy="92101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8389" y="3237886"/>
              <a:ext cx="795459" cy="89801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6244" y="3675397"/>
              <a:ext cx="518652" cy="92101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5104" y="4055910"/>
              <a:ext cx="432048" cy="430527"/>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6773" y="2871277"/>
              <a:ext cx="454867" cy="454867"/>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65928" y="978143"/>
              <a:ext cx="717281" cy="809761"/>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4630" y="1275118"/>
              <a:ext cx="717281" cy="809761"/>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3848" y="1752130"/>
              <a:ext cx="717281" cy="809761"/>
            </a:xfrm>
            <a:prstGeom prst="rect">
              <a:avLst/>
            </a:prstGeom>
          </p:spPr>
        </p:pic>
      </p:grpSp>
    </p:spTree>
    <p:extLst>
      <p:ext uri="{BB962C8B-B14F-4D97-AF65-F5344CB8AC3E}">
        <p14:creationId xmlns:p14="http://schemas.microsoft.com/office/powerpoint/2010/main" val="1899166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f5f293a3-aa46-4e43-895a-aecc6f74ad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Delegating DHCP Administration</a:t>
            </a:r>
            <a:endParaRPr lang="en-CA"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delegate who can administer the DHCP service:</a:t>
            </a:r>
          </a:p>
          <a:p>
            <a:pPr lvl="1"/>
            <a:r>
              <a:rPr lang="en-US" sz="2600" kern="0" dirty="0">
                <a:solidFill>
                  <a:srgbClr val="000000"/>
                </a:solidFill>
              </a:rPr>
              <a:t>Limit the membership of the DHCP Administrators group</a:t>
            </a:r>
          </a:p>
          <a:p>
            <a:pPr lvl="1"/>
            <a:r>
              <a:rPr lang="en-US" sz="2600" kern="0" dirty="0">
                <a:solidFill>
                  <a:srgbClr val="000000"/>
                </a:solidFill>
              </a:rPr>
              <a:t>Add users to the DHCP Users group if they need read-only access to the DHCP console</a:t>
            </a:r>
          </a:p>
          <a:p>
            <a:pPr lvl="0">
              <a:buNone/>
            </a:pPr>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25586271"/>
              </p:ext>
            </p:extLst>
          </p:nvPr>
        </p:nvGraphicFramePr>
        <p:xfrm>
          <a:off x="708604" y="3647440"/>
          <a:ext cx="8067474" cy="2103120"/>
        </p:xfrm>
        <a:graphic>
          <a:graphicData uri="http://schemas.openxmlformats.org/drawingml/2006/table">
            <a:tbl>
              <a:tblPr firstRow="1" bandRow="1">
                <a:tableStyleId>{21E4AEA4-8DFA-4A89-87EB-49C32662AFE0}</a:tableStyleId>
              </a:tblPr>
              <a:tblGrid>
                <a:gridCol w="3538276"/>
                <a:gridCol w="4529198"/>
              </a:tblGrid>
              <a:tr h="566657">
                <a:tc>
                  <a:txBody>
                    <a:bodyPr/>
                    <a:lstStyle/>
                    <a:p>
                      <a:r>
                        <a:rPr lang="en-US" sz="2400" b="1" dirty="0" smtClean="0">
                          <a:solidFill>
                            <a:schemeClr val="tx1"/>
                          </a:solidFill>
                          <a:latin typeface="Segoe UI" pitchFamily="34" charset="0"/>
                          <a:ea typeface="Segoe UI" pitchFamily="34" charset="0"/>
                          <a:cs typeface="Segoe UI" pitchFamily="34" charset="0"/>
                        </a:rPr>
                        <a:t>Account</a:t>
                      </a:r>
                      <a:endParaRPr lang="en-IN" sz="2400" b="1" dirty="0">
                        <a:solidFill>
                          <a:schemeClr val="tx1"/>
                        </a:solidFill>
                        <a:latin typeface="Segoe UI" pitchFamily="34" charset="0"/>
                        <a:ea typeface="Segoe UI" pitchFamily="34" charset="0"/>
                        <a:cs typeface="Segoe UI" pitchFamily="34" charset="0"/>
                      </a:endParaRPr>
                    </a:p>
                  </a:txBody>
                  <a:tcPr marL="137160" marR="137160" marT="137160" marB="137160"/>
                </a:tc>
                <a:tc>
                  <a:txBody>
                    <a:bodyPr/>
                    <a:lstStyle/>
                    <a:p>
                      <a:r>
                        <a:rPr lang="en-US" sz="2400" b="1" dirty="0" smtClean="0">
                          <a:solidFill>
                            <a:schemeClr val="tx1"/>
                          </a:solidFill>
                          <a:latin typeface="Segoe UI" pitchFamily="34" charset="0"/>
                          <a:ea typeface="Segoe UI" pitchFamily="34" charset="0"/>
                          <a:cs typeface="Segoe UI" pitchFamily="34" charset="0"/>
                        </a:rPr>
                        <a:t>Permissions</a:t>
                      </a:r>
                      <a:endParaRPr lang="en-IN" sz="2400" b="1" dirty="0">
                        <a:solidFill>
                          <a:schemeClr val="tx1"/>
                        </a:solidFill>
                        <a:latin typeface="Segoe UI" pitchFamily="34" charset="0"/>
                        <a:ea typeface="Segoe UI" pitchFamily="34" charset="0"/>
                        <a:cs typeface="Segoe UI" pitchFamily="34" charset="0"/>
                      </a:endParaRPr>
                    </a:p>
                  </a:txBody>
                  <a:tcPr marL="137160" marR="137160" marT="137160" marB="137160"/>
                </a:tc>
              </a:tr>
              <a:tr h="563447">
                <a:tc>
                  <a:txBody>
                    <a:bodyPr/>
                    <a:lstStyle/>
                    <a:p>
                      <a:r>
                        <a:rPr lang="en-US" sz="2100" dirty="0" smtClean="0">
                          <a:latin typeface="Segoe UI" pitchFamily="34" charset="0"/>
                          <a:ea typeface="Segoe UI" pitchFamily="34" charset="0"/>
                          <a:cs typeface="Segoe UI" pitchFamily="34" charset="0"/>
                        </a:rPr>
                        <a:t>DHCP Administrators</a:t>
                      </a:r>
                      <a:r>
                        <a:rPr lang="en-US" sz="2100" baseline="0" dirty="0" smtClean="0">
                          <a:latin typeface="Segoe UI" pitchFamily="34" charset="0"/>
                          <a:ea typeface="Segoe UI" pitchFamily="34" charset="0"/>
                          <a:cs typeface="Segoe UI" pitchFamily="34" charset="0"/>
                        </a:rPr>
                        <a:t> group</a:t>
                      </a:r>
                      <a:endParaRPr lang="en-IN" sz="2100" dirty="0">
                        <a:latin typeface="Segoe UI" pitchFamily="34" charset="0"/>
                        <a:ea typeface="Segoe UI" pitchFamily="34" charset="0"/>
                        <a:cs typeface="Segoe UI" pitchFamily="34" charset="0"/>
                      </a:endParaRPr>
                    </a:p>
                  </a:txBody>
                  <a:tcPr/>
                </a:tc>
                <a:tc>
                  <a:txBody>
                    <a:bodyPr/>
                    <a:lstStyle/>
                    <a:p>
                      <a:r>
                        <a:rPr lang="en-US" sz="2100" dirty="0" smtClean="0">
                          <a:latin typeface="Segoe UI" pitchFamily="34" charset="0"/>
                          <a:ea typeface="Segoe UI" pitchFamily="34" charset="0"/>
                          <a:cs typeface="Segoe UI" pitchFamily="34" charset="0"/>
                        </a:rPr>
                        <a:t>Can view and modify any data about the DHCP server</a:t>
                      </a:r>
                      <a:endParaRPr lang="en-IN" sz="2100" dirty="0">
                        <a:latin typeface="Segoe UI" pitchFamily="34" charset="0"/>
                        <a:ea typeface="Segoe UI" pitchFamily="34" charset="0"/>
                        <a:cs typeface="Segoe UI" pitchFamily="34" charset="0"/>
                      </a:endParaRPr>
                    </a:p>
                  </a:txBody>
                  <a:tcPr/>
                </a:tc>
              </a:tr>
              <a:tr h="482167">
                <a:tc>
                  <a:txBody>
                    <a:bodyPr/>
                    <a:lstStyle/>
                    <a:p>
                      <a:r>
                        <a:rPr lang="en-US" sz="2100" dirty="0" smtClean="0">
                          <a:latin typeface="Segoe UI" pitchFamily="34" charset="0"/>
                          <a:ea typeface="Segoe UI" pitchFamily="34" charset="0"/>
                          <a:cs typeface="Segoe UI" pitchFamily="34" charset="0"/>
                        </a:rPr>
                        <a:t>DHCP</a:t>
                      </a:r>
                      <a:r>
                        <a:rPr lang="en-US" sz="2100" baseline="0" dirty="0" smtClean="0">
                          <a:latin typeface="Segoe UI" pitchFamily="34" charset="0"/>
                          <a:ea typeface="Segoe UI" pitchFamily="34" charset="0"/>
                          <a:cs typeface="Segoe UI" pitchFamily="34" charset="0"/>
                        </a:rPr>
                        <a:t> Users group</a:t>
                      </a:r>
                      <a:endParaRPr lang="en-IN" sz="2100" dirty="0">
                        <a:latin typeface="Segoe UI" pitchFamily="34" charset="0"/>
                        <a:ea typeface="Segoe UI" pitchFamily="34" charset="0"/>
                        <a:cs typeface="Segoe UI" pitchFamily="34" charset="0"/>
                      </a:endParaRPr>
                    </a:p>
                  </a:txBody>
                  <a:tcPr/>
                </a:tc>
                <a:tc>
                  <a:txBody>
                    <a:bodyPr/>
                    <a:lstStyle/>
                    <a:p>
                      <a:r>
                        <a:rPr lang="en-US" sz="2100" dirty="0" smtClean="0">
                          <a:latin typeface="Segoe UI" pitchFamily="34" charset="0"/>
                          <a:ea typeface="Segoe UI" pitchFamily="34" charset="0"/>
                          <a:cs typeface="Segoe UI" pitchFamily="34" charset="0"/>
                        </a:rPr>
                        <a:t>Has read-only DHCP console access to</a:t>
                      </a:r>
                      <a:r>
                        <a:rPr lang="en-US" sz="2100" baseline="0" dirty="0" smtClean="0">
                          <a:latin typeface="Segoe UI" pitchFamily="34" charset="0"/>
                          <a:ea typeface="Segoe UI" pitchFamily="34" charset="0"/>
                          <a:cs typeface="Segoe UI" pitchFamily="34" charset="0"/>
                        </a:rPr>
                        <a:t> the server</a:t>
                      </a:r>
                      <a:endParaRPr lang="en-IN" sz="2100"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2605358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8b2ab659-43b3-4168-8275-7061fd15b7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DHCP Statistics?</a:t>
            </a:r>
            <a:endParaRPr lang="en-CA" dirty="0"/>
          </a:p>
        </p:txBody>
      </p:sp>
      <p:sp>
        <p:nvSpPr>
          <p:cNvPr id="4" name="AutoShape 4"/>
          <p:cNvSpPr>
            <a:spLocks noChangeArrowheads="1"/>
          </p:cNvSpPr>
          <p:nvPr/>
        </p:nvSpPr>
        <p:spPr bwMode="auto">
          <a:xfrm>
            <a:off x="0" y="830211"/>
            <a:ext cx="9144000" cy="672139"/>
          </a:xfrm>
          <a:prstGeom prst="roundRect">
            <a:avLst>
              <a:gd name="adj" fmla="val 2972"/>
            </a:avLst>
          </a:prstGeom>
          <a:noFill/>
          <a:ln w="9525" algn="ctr">
            <a:noFill/>
            <a:round/>
            <a:headEnd/>
            <a:tailEnd/>
          </a:ln>
          <a:effectLst/>
        </p:spPr>
        <p:txBody>
          <a:bodyPr anchor="ctr"/>
          <a:lstStyle/>
          <a:p>
            <a:pPr lvl="0" algn="ctr" fontAlgn="base">
              <a:spcBef>
                <a:spcPct val="0"/>
              </a:spcBef>
              <a:spcAft>
                <a:spcPct val="0"/>
              </a:spcAft>
              <a:defRPr/>
            </a:pPr>
            <a:r>
              <a:rPr lang="en-US" sz="2400" b="1" dirty="0">
                <a:solidFill>
                  <a:srgbClr val="000000"/>
                </a:solidFill>
                <a:latin typeface="Segoe UI" pitchFamily="34" charset="0"/>
                <a:ea typeface="Segoe UI" pitchFamily="34" charset="0"/>
                <a:cs typeface="Segoe UI" pitchFamily="34" charset="0"/>
              </a:rPr>
              <a:t>DHCP statistics are collected at either the </a:t>
            </a:r>
            <a:br>
              <a:rPr lang="en-US" sz="2400" b="1" dirty="0">
                <a:solidFill>
                  <a:srgbClr val="000000"/>
                </a:solidFill>
                <a:latin typeface="Segoe UI" pitchFamily="34" charset="0"/>
                <a:ea typeface="Segoe UI" pitchFamily="34" charset="0"/>
                <a:cs typeface="Segoe UI" pitchFamily="34" charset="0"/>
              </a:rPr>
            </a:br>
            <a:r>
              <a:rPr lang="en-US" sz="2400" b="1" dirty="0">
                <a:solidFill>
                  <a:srgbClr val="000000"/>
                </a:solidFill>
                <a:latin typeface="Segoe UI" pitchFamily="34" charset="0"/>
                <a:ea typeface="Segoe UI" pitchFamily="34" charset="0"/>
                <a:cs typeface="Segoe UI" pitchFamily="34" charset="0"/>
              </a:rPr>
              <a:t>server level or the scope level</a:t>
            </a:r>
          </a:p>
        </p:txBody>
      </p:sp>
      <p:sp>
        <p:nvSpPr>
          <p:cNvPr id="5" name="Freeform 5"/>
          <p:cNvSpPr>
            <a:spLocks/>
          </p:cNvSpPr>
          <p:nvPr/>
        </p:nvSpPr>
        <p:spPr bwMode="auto">
          <a:xfrm>
            <a:off x="2081213" y="2163763"/>
            <a:ext cx="1493837" cy="2970212"/>
          </a:xfrm>
          <a:custGeom>
            <a:avLst/>
            <a:gdLst>
              <a:gd name="T0" fmla="*/ 0 w 1104"/>
              <a:gd name="T1" fmla="*/ 2147483647 h 1872"/>
              <a:gd name="T2" fmla="*/ 2147483647 w 1104"/>
              <a:gd name="T3" fmla="*/ 0 h 1872"/>
              <a:gd name="T4" fmla="*/ 2147483647 w 1104"/>
              <a:gd name="T5" fmla="*/ 2147483647 h 1872"/>
              <a:gd name="T6" fmla="*/ 0 w 1104"/>
              <a:gd name="T7" fmla="*/ 2147483647 h 1872"/>
              <a:gd name="T8" fmla="*/ 0 60000 65536"/>
              <a:gd name="T9" fmla="*/ 0 60000 65536"/>
              <a:gd name="T10" fmla="*/ 0 60000 65536"/>
              <a:gd name="T11" fmla="*/ 0 60000 65536"/>
              <a:gd name="T12" fmla="*/ 0 w 1104"/>
              <a:gd name="T13" fmla="*/ 0 h 1872"/>
              <a:gd name="T14" fmla="*/ 1104 w 1104"/>
              <a:gd name="T15" fmla="*/ 1872 h 1872"/>
            </a:gdLst>
            <a:ahLst/>
            <a:cxnLst>
              <a:cxn ang="T8">
                <a:pos x="T0" y="T1"/>
              </a:cxn>
              <a:cxn ang="T9">
                <a:pos x="T2" y="T3"/>
              </a:cxn>
              <a:cxn ang="T10">
                <a:pos x="T4" y="T5"/>
              </a:cxn>
              <a:cxn ang="T11">
                <a:pos x="T6" y="T7"/>
              </a:cxn>
            </a:cxnLst>
            <a:rect l="T12" t="T13" r="T14" b="T15"/>
            <a:pathLst>
              <a:path w="1104" h="1872">
                <a:moveTo>
                  <a:pt x="0" y="1872"/>
                </a:moveTo>
                <a:lnTo>
                  <a:pt x="1104" y="0"/>
                </a:lnTo>
                <a:lnTo>
                  <a:pt x="1104" y="1824"/>
                </a:lnTo>
                <a:lnTo>
                  <a:pt x="0" y="1872"/>
                </a:lnTo>
                <a:close/>
              </a:path>
            </a:pathLst>
          </a:custGeom>
          <a:noFill/>
          <a:ln>
            <a:noFill/>
          </a:ln>
          <a:effectLst/>
          <a:extLst/>
        </p:spPr>
        <p:txBody>
          <a:bodyPr anchor="ct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6" name="AutoShape 7"/>
          <p:cNvSpPr>
            <a:spLocks noChangeArrowheads="1"/>
          </p:cNvSpPr>
          <p:nvPr/>
        </p:nvSpPr>
        <p:spPr bwMode="auto">
          <a:xfrm>
            <a:off x="785263" y="4627740"/>
            <a:ext cx="1017325" cy="699308"/>
          </a:xfrm>
          <a:prstGeom prst="roundRect">
            <a:avLst>
              <a:gd name="adj" fmla="val 4167"/>
            </a:avLst>
          </a:prstGeom>
          <a:noFill/>
          <a:ln w="9525">
            <a:noFill/>
            <a:round/>
            <a:headEnd/>
            <a:tailEnd/>
          </a:ln>
          <a:effectLst/>
        </p:spPr>
        <p:txBody>
          <a:bodyPr wrap="square" lIns="0" tIns="0" rIns="0" bIns="0" anchor="ctr"/>
          <a:lstStyle/>
          <a:p>
            <a:pPr lvl="0" algn="ctr" fontAlgn="base">
              <a:lnSpc>
                <a:spcPct val="85000"/>
              </a:lnSpc>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Server</a:t>
            </a:r>
          </a:p>
        </p:txBody>
      </p:sp>
      <p:pic>
        <p:nvPicPr>
          <p:cNvPr id="7" name="Picture 2" descr="Screen shot of the Server Statistics window, with the Description and Details columns populated. This window lists the following statistics:&#10;• Start Time&#10;• Up Time&#10;• Discovers&#10;• Offers&#10;• Delayed Offers&#10;• Requests&#10;• Acks&#10;• Nacks&#10;• Declines&#10;• Releases&#10;• Total Scopes&#10;• Scopes with delay configured&#10;• Total Addresses&#10;• In Use (number and percentage)&#10;• Available (number and percentage)&#10;"/>
          <p:cNvPicPr>
            <a:picLocks noChangeAspect="1" noChangeArrowheads="1"/>
          </p:cNvPicPr>
          <p:nvPr/>
        </p:nvPicPr>
        <p:blipFill rotWithShape="1">
          <a:blip r:embed="rId3"/>
          <a:srcRect l="3063" t="10555" r="19011" b="16126"/>
          <a:stretch/>
        </p:blipFill>
        <p:spPr bwMode="auto">
          <a:xfrm>
            <a:off x="2828131" y="1781793"/>
            <a:ext cx="5509440" cy="3928248"/>
          </a:xfrm>
          <a:prstGeom prst="rect">
            <a:avLst/>
          </a:prstGeom>
          <a:noFill/>
          <a:ln w="41275">
            <a:solidFill>
              <a:srgbClr val="79E9EF"/>
            </a:solidFill>
            <a:miter lim="800000"/>
            <a:headEnd/>
            <a:tailEnd/>
          </a:ln>
          <a:effectLst/>
        </p:spPr>
      </p:pic>
      <p:sp>
        <p:nvSpPr>
          <p:cNvPr id="8" name="TextBox 7"/>
          <p:cNvSpPr txBox="1"/>
          <p:nvPr/>
        </p:nvSpPr>
        <p:spPr>
          <a:xfrm>
            <a:off x="3575051" y="5872275"/>
            <a:ext cx="3476024" cy="219736"/>
          </a:xfrm>
          <a:prstGeom prst="rect">
            <a:avLst/>
          </a:prstGeom>
          <a:noFill/>
          <a:ln w="9525">
            <a:noFill/>
            <a:round/>
            <a:headEnd/>
            <a:tailEnd/>
          </a:ln>
          <a:effectLst/>
        </p:spPr>
        <p:txBody>
          <a:bodyPr wrap="square" lIns="0" tIns="0" rIns="0" bIns="0" anchor="ctr"/>
          <a:lstStyle>
            <a:defPPr>
              <a:defRPr lang="en-US"/>
            </a:defPPr>
            <a:lvl1pPr algn="ctr">
              <a:lnSpc>
                <a:spcPct val="85000"/>
              </a:lnSpc>
              <a:defRPr sz="2000">
                <a:latin typeface="Segoe UI" pitchFamily="34" charset="0"/>
                <a:ea typeface="Segoe UI" pitchFamily="34" charset="0"/>
                <a:cs typeface="Segoe UI" pitchFamily="34" charset="0"/>
              </a:defRPr>
            </a:lvl1pPr>
          </a:lstStyle>
          <a:p>
            <a:pPr lvl="0" fontAlgn="base">
              <a:lnSpc>
                <a:spcPct val="100000"/>
              </a:lnSpc>
              <a:spcBef>
                <a:spcPct val="0"/>
              </a:spcBef>
              <a:spcAft>
                <a:spcPct val="0"/>
              </a:spcAft>
            </a:pPr>
            <a:r>
              <a:rPr lang="en-CA" sz="1800" b="1" dirty="0">
                <a:solidFill>
                  <a:srgbClr val="000000"/>
                </a:solidFill>
              </a:rPr>
              <a:t>Server Statistics window</a:t>
            </a:r>
          </a:p>
        </p:txBody>
      </p:sp>
      <p:pic>
        <p:nvPicPr>
          <p:cNvPr id="9" name="Picture 8" descr="DHCP Serve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78" y="2163763"/>
            <a:ext cx="1359296" cy="2413817"/>
          </a:xfrm>
          <a:prstGeom prst="rect">
            <a:avLst/>
          </a:prstGeom>
        </p:spPr>
      </p:pic>
    </p:spTree>
    <p:extLst>
      <p:ext uri="{BB962C8B-B14F-4D97-AF65-F5344CB8AC3E}">
        <p14:creationId xmlns:p14="http://schemas.microsoft.com/office/powerpoint/2010/main" val="3244021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Overview of the DHCP Server Role</a:t>
            </a:r>
            <a:endParaRPr lang="en-CA" dirty="0"/>
          </a:p>
        </p:txBody>
      </p:sp>
      <p:sp>
        <p:nvSpPr>
          <p:cNvPr id="3" name="Text Placeholder 2"/>
          <p:cNvSpPr>
            <a:spLocks noGrp="1"/>
          </p:cNvSpPr>
          <p:nvPr>
            <p:ph type="body" idx="1"/>
          </p:nvPr>
        </p:nvSpPr>
        <p:spPr/>
        <p:txBody>
          <a:bodyPr/>
          <a:lstStyle/>
          <a:p>
            <a:r>
              <a:rPr lang="en-CA" dirty="0" smtClean="0"/>
              <a:t>Benefits of Using DHCP
How DHCP Allocates IP Addresses
How DHCP Lease Generation Works
How DHCP Lease Renewal Works
Demonstration: Installing the DHCP Server Role
How DHCP Interacts with DNS
What Is a DHCP Relay Agent?
DHCP Server Authorization</a:t>
            </a:r>
            <a:endParaRPr lang="en-CA" dirty="0"/>
          </a:p>
        </p:txBody>
      </p:sp>
    </p:spTree>
    <p:extLst>
      <p:ext uri="{BB962C8B-B14F-4D97-AF65-F5344CB8AC3E}">
        <p14:creationId xmlns:p14="http://schemas.microsoft.com/office/powerpoint/2010/main" val="496383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b718a2f3-06a0-4624-b272-6c70a1420a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DHCP Audit Logging?</a:t>
            </a:r>
            <a:endParaRPr lang="en-CA" dirty="0"/>
          </a:p>
        </p:txBody>
      </p:sp>
      <p:grpSp>
        <p:nvGrpSpPr>
          <p:cNvPr id="4" name="Group 3" descr="Screen shots of two windows. One is a File Explorer window, opened to the path C:\Windows\System32\dhcp, with the file name DhcpSrvLog Mon circled. The other is a Notepad window showing the content of the DhcpSrvLog Mon log file."/>
          <p:cNvGrpSpPr/>
          <p:nvPr/>
        </p:nvGrpSpPr>
        <p:grpSpPr>
          <a:xfrm>
            <a:off x="512135" y="1079204"/>
            <a:ext cx="8125886" cy="5133240"/>
            <a:chOff x="533400" y="1142999"/>
            <a:chExt cx="8125886" cy="5133240"/>
          </a:xfrm>
        </p:grpSpPr>
        <p:pic>
          <p:nvPicPr>
            <p:cNvPr id="5" name="Windows Explorer screen shot"/>
            <p:cNvPicPr>
              <a:picLocks noChangeAspect="1" noChangeArrowheads="1"/>
            </p:cNvPicPr>
            <p:nvPr/>
          </p:nvPicPr>
          <p:blipFill>
            <a:blip r:embed="rId3" cstate="print"/>
            <a:srcRect/>
            <a:stretch>
              <a:fillRect/>
            </a:stretch>
          </p:blipFill>
          <p:spPr bwMode="auto">
            <a:xfrm>
              <a:off x="533400" y="1142999"/>
              <a:ext cx="5581306" cy="3507653"/>
            </a:xfrm>
            <a:prstGeom prst="rect">
              <a:avLst/>
            </a:prstGeom>
            <a:noFill/>
          </p:spPr>
        </p:pic>
        <p:sp>
          <p:nvSpPr>
            <p:cNvPr id="6" name="Oval 8" descr="red circle around the file name "/>
            <p:cNvSpPr>
              <a:spLocks noChangeArrowheads="1"/>
            </p:cNvSpPr>
            <p:nvPr/>
          </p:nvSpPr>
          <p:spPr bwMode="auto">
            <a:xfrm>
              <a:off x="1779492" y="2573500"/>
              <a:ext cx="1116108" cy="206818"/>
            </a:xfrm>
            <a:prstGeom prst="roundRect">
              <a:avLst/>
            </a:prstGeom>
            <a:noFill/>
            <a:ln w="38100" algn="ctr">
              <a:solidFill>
                <a:srgbClr val="CC0000"/>
              </a:solidFill>
              <a:round/>
              <a:headEnd/>
              <a:tailEnd/>
            </a:ln>
            <a:extLst/>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pic>
          <p:nvPicPr>
            <p:cNvPr id="7" name="DhcpSrvLog-Mon screenshot"/>
            <p:cNvPicPr>
              <a:picLocks noChangeAspect="1" noChangeArrowheads="1"/>
            </p:cNvPicPr>
            <p:nvPr/>
          </p:nvPicPr>
          <p:blipFill>
            <a:blip r:embed="rId4" cstate="print"/>
            <a:srcRect/>
            <a:stretch>
              <a:fillRect/>
            </a:stretch>
          </p:blipFill>
          <p:spPr bwMode="auto">
            <a:xfrm>
              <a:off x="3124200" y="1981200"/>
              <a:ext cx="5535086" cy="4295039"/>
            </a:xfrm>
            <a:prstGeom prst="rect">
              <a:avLst/>
            </a:prstGeom>
            <a:noFill/>
          </p:spPr>
        </p:pic>
      </p:grpSp>
    </p:spTree>
    <p:extLst>
      <p:ext uri="{BB962C8B-B14F-4D97-AF65-F5344CB8AC3E}">
        <p14:creationId xmlns:p14="http://schemas.microsoft.com/office/powerpoint/2010/main" val="3031676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cf01fdd4-4c33-43fc-8bd5-ee8243e3df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 Common DHCP Issues</a:t>
            </a:r>
            <a:endParaRPr lang="en-CA" dirty="0"/>
          </a:p>
        </p:txBody>
      </p:sp>
      <p:sp>
        <p:nvSpPr>
          <p:cNvPr id="4" name="AutoShape 6"/>
          <p:cNvSpPr>
            <a:spLocks noChangeArrowheads="1"/>
          </p:cNvSpPr>
          <p:nvPr/>
        </p:nvSpPr>
        <p:spPr bwMode="auto">
          <a:xfrm>
            <a:off x="6797525" y="5844225"/>
            <a:ext cx="1580500" cy="485754"/>
          </a:xfrm>
          <a:prstGeom prst="roundRect">
            <a:avLst>
              <a:gd name="adj" fmla="val 4167"/>
            </a:avLst>
          </a:prstGeom>
          <a:noFill/>
          <a:ln w="9525">
            <a:noFill/>
            <a:round/>
            <a:headEnd/>
            <a:tailEnd/>
          </a:ln>
          <a:effectLst/>
        </p:spPr>
        <p:txBody>
          <a:bodyPr/>
          <a:lstStyle/>
          <a:p>
            <a:pPr lvl="0" algn="r" fontAlgn="base">
              <a:spcBef>
                <a:spcPct val="0"/>
              </a:spcBef>
              <a:spcAft>
                <a:spcPct val="0"/>
              </a:spcAft>
              <a:defRPr/>
            </a:pPr>
            <a:r>
              <a:rPr lang="en-US" sz="2000" b="1" dirty="0">
                <a:solidFill>
                  <a:srgbClr val="000000"/>
                </a:solidFill>
                <a:latin typeface="Segoe UI" pitchFamily="34" charset="0"/>
                <a:ea typeface="Segoe UI" pitchFamily="34" charset="0"/>
                <a:cs typeface="Segoe UI" pitchFamily="34" charset="0"/>
              </a:rPr>
              <a:t>10</a:t>
            </a:r>
            <a:r>
              <a:rPr lang="en-US" sz="2000" dirty="0">
                <a:solidFill>
                  <a:srgbClr val="000000"/>
                </a:solidFill>
                <a:latin typeface="Segoe UI" pitchFamily="34" charset="0"/>
                <a:ea typeface="Segoe UI" pitchFamily="34" charset="0"/>
                <a:cs typeface="Segoe UI" pitchFamily="34" charset="0"/>
              </a:rPr>
              <a:t> </a:t>
            </a:r>
            <a:r>
              <a:rPr lang="en-US" sz="2000" b="1" dirty="0">
                <a:solidFill>
                  <a:srgbClr val="000000"/>
                </a:solidFill>
                <a:latin typeface="Segoe UI" pitchFamily="34" charset="0"/>
                <a:ea typeface="Segoe UI" pitchFamily="34" charset="0"/>
                <a:cs typeface="Segoe UI" pitchFamily="34" charset="0"/>
              </a:rPr>
              <a:t>minutes</a:t>
            </a:r>
          </a:p>
        </p:txBody>
      </p:sp>
      <p:sp>
        <p:nvSpPr>
          <p:cNvPr id="5" name="Content Placeholder 2"/>
          <p:cNvSpPr txBox="1">
            <a:spLocks/>
          </p:cNvSpPr>
          <p:nvPr/>
        </p:nvSpPr>
        <p:spPr>
          <a:xfrm>
            <a:off x="458788" y="1021215"/>
            <a:ext cx="8119156" cy="370638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Common issues that can occur when you do not configure DHCP properly:</a:t>
            </a:r>
          </a:p>
          <a:p>
            <a:pPr lvl="1"/>
            <a:r>
              <a:rPr lang="en-US" sz="2600" kern="0" dirty="0">
                <a:solidFill>
                  <a:srgbClr val="000000"/>
                </a:solidFill>
              </a:rPr>
              <a:t>Address conflicts</a:t>
            </a:r>
          </a:p>
          <a:p>
            <a:pPr lvl="1"/>
            <a:r>
              <a:rPr lang="en-US" sz="2600" kern="0" dirty="0">
                <a:solidFill>
                  <a:srgbClr val="000000"/>
                </a:solidFill>
              </a:rPr>
              <a:t>Failure to obtain a DHCP address</a:t>
            </a:r>
          </a:p>
          <a:p>
            <a:pPr lvl="1"/>
            <a:r>
              <a:rPr lang="en-US" sz="2600" kern="0" dirty="0">
                <a:solidFill>
                  <a:srgbClr val="000000"/>
                </a:solidFill>
              </a:rPr>
              <a:t>Address obtained from an incorrect scope</a:t>
            </a:r>
          </a:p>
          <a:p>
            <a:pPr lvl="1"/>
            <a:r>
              <a:rPr lang="en-US" sz="2600" kern="0" dirty="0">
                <a:solidFill>
                  <a:srgbClr val="000000"/>
                </a:solidFill>
              </a:rPr>
              <a:t>DHCP database suffered data corruption or loss</a:t>
            </a:r>
          </a:p>
          <a:p>
            <a:pPr lvl="1"/>
            <a:r>
              <a:rPr lang="en-US" sz="2600" kern="0" dirty="0">
                <a:solidFill>
                  <a:srgbClr val="000000"/>
                </a:solidFill>
              </a:rPr>
              <a:t>DHCP server has exhausted its IP address pool</a:t>
            </a:r>
            <a:endParaRPr lang="en-CA" sz="2600" kern="0" dirty="0">
              <a:solidFill>
                <a:srgbClr val="00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5419" y="4657703"/>
            <a:ext cx="1042110" cy="1186522"/>
          </a:xfrm>
          <a:prstGeom prst="rect">
            <a:avLst/>
          </a:prstGeom>
        </p:spPr>
      </p:pic>
    </p:spTree>
    <p:extLst>
      <p:ext uri="{BB962C8B-B14F-4D97-AF65-F5344CB8AC3E}">
        <p14:creationId xmlns:p14="http://schemas.microsoft.com/office/powerpoint/2010/main" val="1619400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1261d3c9-7b09-4bd5-98dd-1c1e29d135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Implementing DHCP</a:t>
            </a:r>
            <a:endParaRPr lang="en-CA" dirty="0"/>
          </a:p>
        </p:txBody>
      </p:sp>
      <p:sp>
        <p:nvSpPr>
          <p:cNvPr id="3" name="Text Placeholder 2"/>
          <p:cNvSpPr>
            <a:spLocks noGrp="1"/>
          </p:cNvSpPr>
          <p:nvPr>
            <p:ph type="body" idx="1"/>
          </p:nvPr>
        </p:nvSpPr>
        <p:spPr/>
        <p:txBody>
          <a:bodyPr/>
          <a:lstStyle/>
          <a:p>
            <a:r>
              <a:rPr lang="fr-FR" dirty="0" smtClean="0"/>
              <a:t>Exercise 1: Implementing DHCP
Exercise 2: Implementing a DHCP Relay Agent (Optional Exercise)</a:t>
            </a:r>
            <a:endParaRPr lang="en-CA" dirty="0"/>
          </a:p>
        </p:txBody>
      </p:sp>
      <p:sp>
        <p:nvSpPr>
          <p:cNvPr id="4" name="TextBox 3"/>
          <p:cNvSpPr txBox="1"/>
          <p:nvPr/>
        </p:nvSpPr>
        <p:spPr>
          <a:xfrm>
            <a:off x="458788" y="3318421"/>
            <a:ext cx="2920287" cy="461665"/>
          </a:xfrm>
          <a:prstGeom prst="rect">
            <a:avLst/>
          </a:prstGeom>
          <a:noFill/>
        </p:spPr>
        <p:txBody>
          <a:bodyPr vert="horz" wrap="none" rtlCol="0">
            <a:spAutoFit/>
          </a:bodyPr>
          <a:lstStyle/>
          <a:p>
            <a:r>
              <a:rPr lang="en-CA" sz="2400" b="1" dirty="0" smtClean="0">
                <a:latin typeface="Segoe UI" panose="020B0502040204020203" pitchFamily="34" charset="0"/>
              </a:rPr>
              <a:t>Logon</a:t>
            </a:r>
            <a:r>
              <a:rPr lang="en-CA" sz="2400" dirty="0" smtClean="0">
                <a:latin typeface="Segoe UI" panose="020B0502040204020203" pitchFamily="34" charset="0"/>
              </a:rPr>
              <a:t> </a:t>
            </a:r>
            <a:r>
              <a:rPr lang="en-CA" sz="2400" b="1" dirty="0" smtClean="0">
                <a:latin typeface="Segoe UI" panose="020B0502040204020203" pitchFamily="34" charset="0"/>
              </a:rPr>
              <a:t>Information</a:t>
            </a:r>
            <a:endParaRPr lang="en-CA" sz="2400" b="1" dirty="0">
              <a:latin typeface="Segoe UI" panose="020B0502040204020203" pitchFamily="34" charset="0"/>
            </a:endParaRPr>
          </a:p>
        </p:txBody>
      </p:sp>
      <p:sp>
        <p:nvSpPr>
          <p:cNvPr id="5" name="TextBox 4"/>
          <p:cNvSpPr txBox="1"/>
          <p:nvPr/>
        </p:nvSpPr>
        <p:spPr>
          <a:xfrm>
            <a:off x="458788" y="3801021"/>
            <a:ext cx="5724644" cy="2246769"/>
          </a:xfrm>
          <a:prstGeom prst="rect">
            <a:avLst/>
          </a:prstGeom>
          <a:noFill/>
        </p:spPr>
        <p:txBody>
          <a:bodyPr vert="horz" wrap="none" rtlCol="0">
            <a:spAutoFit/>
          </a:bodyPr>
          <a:lstStyle/>
          <a:p>
            <a:pPr>
              <a:tabLst>
                <a:tab pos="2112963" algn="l"/>
              </a:tabLst>
            </a:pPr>
            <a:r>
              <a:rPr lang="en-US" sz="2000" b="0" i="0" u="none" strike="noStrike" baseline="0" dirty="0" smtClean="0">
                <a:latin typeface="Segoe UI" panose="020B0502040204020203" pitchFamily="34" charset="0"/>
              </a:rPr>
              <a:t>Virtual machines	</a:t>
            </a:r>
            <a:r>
              <a:rPr lang="en-US" sz="2000" b="1" i="0" u="none" strike="noStrike" baseline="0" dirty="0" smtClean="0">
                <a:latin typeface="Segoe UI" panose="020B0502040204020203" pitchFamily="34" charset="0"/>
              </a:rPr>
              <a:t>20410D‑LON‑DC1</a:t>
            </a:r>
          </a:p>
          <a:p>
            <a:pPr>
              <a:tabLst>
                <a:tab pos="2112963" algn="l"/>
              </a:tabLst>
            </a:pPr>
            <a:r>
              <a:rPr lang="en-US" sz="2000" b="1" i="0" u="none" strike="noStrike" baseline="0" dirty="0" smtClean="0">
                <a:latin typeface="Segoe UI" panose="020B0502040204020203" pitchFamily="34" charset="0"/>
              </a:rPr>
              <a:t>	20410D‑LON‑SVR1</a:t>
            </a:r>
          </a:p>
          <a:p>
            <a:pPr>
              <a:tabLst>
                <a:tab pos="2112963" algn="l"/>
              </a:tabLst>
            </a:pPr>
            <a:r>
              <a:rPr lang="en-US" sz="2000" b="1" i="0" u="none" strike="noStrike" baseline="0" dirty="0" smtClean="0">
                <a:latin typeface="Segoe UI" panose="020B0502040204020203" pitchFamily="34" charset="0"/>
              </a:rPr>
              <a:t>	20410D‑LON‑RTR</a:t>
            </a:r>
          </a:p>
          <a:p>
            <a:pPr>
              <a:tabLst>
                <a:tab pos="2112963" algn="l"/>
              </a:tabLst>
            </a:pPr>
            <a:r>
              <a:rPr lang="en-US" sz="2000" b="1" i="0" u="none" strike="noStrike" baseline="0" dirty="0" smtClean="0">
                <a:latin typeface="Segoe UI" panose="020B0502040204020203" pitchFamily="34" charset="0"/>
              </a:rPr>
              <a:t>	20410D‑LON‑CL1</a:t>
            </a:r>
          </a:p>
          <a:p>
            <a:pPr>
              <a:tabLst>
                <a:tab pos="2112963" algn="l"/>
              </a:tabLst>
            </a:pPr>
            <a:r>
              <a:rPr lang="en-US" sz="2000" b="1" i="0" u="none" strike="noStrike" baseline="0" dirty="0" smtClean="0">
                <a:latin typeface="Segoe UI" panose="020B0502040204020203" pitchFamily="34" charset="0"/>
              </a:rPr>
              <a:t>	20410D‑LON‑CL2</a:t>
            </a:r>
          </a:p>
          <a:p>
            <a:pPr>
              <a:tabLst>
                <a:tab pos="2112963" algn="l"/>
              </a:tabLst>
            </a:pPr>
            <a:r>
              <a:rPr lang="en-US" sz="2000" b="0" i="0" u="none" strike="noStrike" baseline="0" dirty="0" smtClean="0">
                <a:latin typeface="Segoe UI" panose="020B0502040204020203" pitchFamily="34" charset="0"/>
              </a:rPr>
              <a:t>User name	</a:t>
            </a:r>
            <a:r>
              <a:rPr lang="en-US" sz="2000" b="1" i="0" u="none" strike="noStrike" baseline="0" dirty="0" smtClean="0">
                <a:latin typeface="Segoe UI" panose="020B0502040204020203" pitchFamily="34" charset="0"/>
              </a:rPr>
              <a:t>Adatum\Administrator	</a:t>
            </a:r>
            <a:endParaRPr lang="en-US" sz="2000" b="0" i="0" u="none" strike="noStrike" baseline="0" dirty="0" smtClean="0">
              <a:latin typeface="Segoe UI" panose="020B0502040204020203" pitchFamily="34" charset="0"/>
            </a:endParaRPr>
          </a:p>
          <a:p>
            <a:pPr>
              <a:tabLst>
                <a:tab pos="2112963" algn="l"/>
              </a:tabLst>
            </a:pPr>
            <a:r>
              <a:rPr lang="en-US" sz="2000" b="0" i="0" u="none" strike="noStrike" baseline="0" dirty="0" smtClean="0">
                <a:latin typeface="Segoe UI" panose="020B0502040204020203" pitchFamily="34" charset="0"/>
              </a:rPr>
              <a:t>Password	</a:t>
            </a:r>
            <a:r>
              <a:rPr lang="en-US" sz="2000" b="1" i="0" u="none" strike="noStrike" baseline="0" dirty="0" smtClean="0">
                <a:latin typeface="Segoe UI" panose="020B0502040204020203" pitchFamily="34" charset="0"/>
              </a:rPr>
              <a:t>Pa$$w0rd</a:t>
            </a:r>
            <a:endParaRPr lang="en-US" sz="2000" b="1" dirty="0">
              <a:solidFill>
                <a:srgbClr val="000000"/>
              </a:solidFill>
              <a:latin typeface="Segoe UI" panose="020B0502040204020203" pitchFamily="34" charset="0"/>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panose="020B0502040204020203" pitchFamily="34" charset="0"/>
              </a:rPr>
              <a:t>Estimated Time: </a:t>
            </a:r>
            <a:r>
              <a:rPr lang="en-CA" sz="2000" b="1" dirty="0" smtClean="0">
                <a:latin typeface="Segoe UI" panose="020B0502040204020203" pitchFamily="34" charset="0"/>
              </a:rPr>
              <a:t>60</a:t>
            </a:r>
            <a:r>
              <a:rPr lang="en-CA" sz="2000" b="1" dirty="0" smtClean="0">
                <a:latin typeface="Segoe UI" panose="020B0502040204020203" pitchFamily="34" charset="0"/>
              </a:rPr>
              <a:t> </a:t>
            </a:r>
            <a:r>
              <a:rPr lang="en-CA" sz="2000" b="1" dirty="0" smtClean="0">
                <a:latin typeface="Segoe UI" panose="020B0502040204020203" pitchFamily="34" charset="0"/>
              </a:rPr>
              <a:t>minutes</a:t>
            </a:r>
            <a:endParaRPr lang="en-CA" sz="2000" b="1" dirty="0">
              <a:latin typeface="Segoe UI" panose="020B0502040204020203" pitchFamily="34" charset="0"/>
            </a:endParaRPr>
          </a:p>
        </p:txBody>
      </p:sp>
    </p:spTree>
    <p:extLst>
      <p:ext uri="{BB962C8B-B14F-4D97-AF65-F5344CB8AC3E}">
        <p14:creationId xmlns:p14="http://schemas.microsoft.com/office/powerpoint/2010/main" val="2696335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5"/>
            <a:ext cx="8119156" cy="4729500"/>
          </a:xfrm>
          <a:prstGeom prst="rect">
            <a:avLst/>
          </a:prstGeom>
          <a:noFill/>
        </p:spPr>
        <p:txBody>
          <a:bodyPr vert="horz" wrap="square" rtlCol="0">
            <a:spAutoFit/>
          </a:bodyPr>
          <a:lstStyle/>
          <a:p>
            <a:pPr>
              <a:spcBef>
                <a:spcPts val="600"/>
              </a:spcBef>
              <a:spcAft>
                <a:spcPts val="1000"/>
              </a:spcAft>
            </a:pPr>
            <a:r>
              <a:rPr lang="en-US" sz="2400" dirty="0" smtClean="0">
                <a:effectLst/>
                <a:latin typeface="Segoe UI" panose="020B0502040204020203" pitchFamily="34" charset="0"/>
                <a:ea typeface="Times New Roman" panose="02020603050405020304" pitchFamily="18" charset="0"/>
                <a:cs typeface="Times New Roman" panose="02020603050405020304" pitchFamily="18" charset="0"/>
              </a:rPr>
              <a:t>A. Datum Corporation has an IT office and data center in London, which supports the London location and other locations as well. A. Datum has recently deployed a Windows 2012 Server infrastructure with Windows 8 clients.</a:t>
            </a:r>
            <a:endParaRPr lang="en-CA" sz="2400" dirty="0" smtClean="0">
              <a:effectLst/>
              <a:latin typeface="Segoe UI" panose="020B0502040204020203" pitchFamily="34" charset="0"/>
              <a:ea typeface="Times New Roman" panose="02020603050405020304" pitchFamily="18" charset="0"/>
              <a:cs typeface="Times New Roman" panose="02020603050405020304" pitchFamily="18" charset="0"/>
            </a:endParaRPr>
          </a:p>
          <a:p>
            <a:pPr lvl="0">
              <a:spcBef>
                <a:spcPts val="600"/>
              </a:spcBef>
              <a:spcAft>
                <a:spcPts val="1000"/>
              </a:spcAft>
            </a:pPr>
            <a:r>
              <a:rPr lang="en-US" sz="2400" dirty="0" smtClean="0">
                <a:effectLst/>
                <a:latin typeface="Segoe UI" panose="020B0502040204020203" pitchFamily="34" charset="0"/>
                <a:ea typeface="Times New Roman" panose="02020603050405020304" pitchFamily="18" charset="0"/>
                <a:cs typeface="Times New Roman" panose="02020603050405020304" pitchFamily="18" charset="0"/>
              </a:rPr>
              <a:t>You have recently accepted a promotion to the server support team. One of your first assignments is to configure the infrastructure service for a new branch office. As part of this assignment, you need to configure a DHCP server that will provide IP addresses and configuration to client computers. Servers are configured with </a:t>
            </a:r>
            <a:r>
              <a:rPr lang="en-US" sz="2400" dirty="0">
                <a:solidFill>
                  <a:srgbClr val="000000"/>
                </a:solidFill>
                <a:latin typeface="Segoe UI" pitchFamily="34" charset="0"/>
                <a:ea typeface="Times New Roman" panose="02020603050405020304" pitchFamily="18" charset="0"/>
                <a:cs typeface="Times New Roman" panose="02020603050405020304" pitchFamily="18" charset="0"/>
              </a:rPr>
              <a:t>static IP addresses and do not use DHCP</a:t>
            </a:r>
            <a:r>
              <a:rPr lang="en-US" sz="2400" dirty="0" smtClean="0">
                <a:solidFill>
                  <a:srgbClr val="000000"/>
                </a:solidFill>
                <a:latin typeface="Segoe UI" pitchFamily="34" charset="0"/>
                <a:ea typeface="Times New Roman" panose="02020603050405020304" pitchFamily="18" charset="0"/>
                <a:cs typeface="Times New Roman" panose="02020603050405020304" pitchFamily="18" charset="0"/>
              </a:rPr>
              <a:t>.</a:t>
            </a:r>
            <a:endParaRPr lang="en-CA" sz="2400" dirty="0">
              <a:solidFill>
                <a:srgbClr val="000000"/>
              </a:solidFill>
              <a:latin typeface="Segoe UI"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391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c130e194-b3ef-4e0d-82d1-4287073eae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What purpose does the DHCP scope have?
How should you configure a computer to receive an IP address from the DHCP server?
Why do you need MAC address for a DHCP server reservation?
What information do you need to configure on a DHCP relay agent?</a:t>
            </a:r>
            <a:endParaRPr lang="en-CA" dirty="0"/>
          </a:p>
        </p:txBody>
      </p:sp>
    </p:spTree>
    <p:extLst>
      <p:ext uri="{BB962C8B-B14F-4D97-AF65-F5344CB8AC3E}">
        <p14:creationId xmlns:p14="http://schemas.microsoft.com/office/powerpoint/2010/main" val="3596146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a:t>Review Questions
</a:t>
            </a:r>
            <a:r>
              <a:rPr lang="en-CA" dirty="0" smtClean="0"/>
              <a:t>Best Practices</a:t>
            </a:r>
          </a:p>
          <a:p>
            <a:r>
              <a:rPr lang="en-CA" dirty="0"/>
              <a:t>Tools</a:t>
            </a:r>
          </a:p>
          <a:p>
            <a:endParaRPr lang="en-CA" dirty="0"/>
          </a:p>
        </p:txBody>
      </p:sp>
    </p:spTree>
    <p:extLst>
      <p:ext uri="{BB962C8B-B14F-4D97-AF65-F5344CB8AC3E}">
        <p14:creationId xmlns:p14="http://schemas.microsoft.com/office/powerpoint/2010/main" val="3409037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24704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Using DHCP</a:t>
            </a:r>
            <a:endParaRPr lang="en-CA" dirty="0"/>
          </a:p>
        </p:txBody>
      </p:sp>
      <p:sp>
        <p:nvSpPr>
          <p:cNvPr id="4" name="TextBox 3"/>
          <p:cNvSpPr txBox="1"/>
          <p:nvPr/>
        </p:nvSpPr>
        <p:spPr>
          <a:xfrm>
            <a:off x="449705" y="1002780"/>
            <a:ext cx="8244590" cy="769441"/>
          </a:xfrm>
          <a:prstGeom prst="rect">
            <a:avLst/>
          </a:prstGeom>
          <a:noFill/>
        </p:spPr>
        <p:txBody>
          <a:bodyPr wrap="square" rtlCol="0">
            <a:spAutoFit/>
          </a:bodyPr>
          <a:lstStyle/>
          <a:p>
            <a:pPr lvl="0" fontAlgn="base">
              <a:spcBef>
                <a:spcPct val="0"/>
              </a:spcBef>
              <a:spcAft>
                <a:spcPct val="0"/>
              </a:spcAft>
            </a:pPr>
            <a:r>
              <a:rPr lang="en-US" sz="2200" b="1" dirty="0">
                <a:solidFill>
                  <a:srgbClr val="000000"/>
                </a:solidFill>
                <a:latin typeface="Segoe UI" pitchFamily="34" charset="0"/>
                <a:ea typeface="Segoe UI" pitchFamily="34" charset="0"/>
                <a:cs typeface="Segoe UI" pitchFamily="34" charset="0"/>
              </a:rPr>
              <a:t>DHCP reduces the complexity and amount of administrative work by using automatic IP configuration</a:t>
            </a:r>
          </a:p>
        </p:txBody>
      </p:sp>
      <p:graphicFrame>
        <p:nvGraphicFramePr>
          <p:cNvPr id="5" name="Group 38"/>
          <p:cNvGraphicFramePr>
            <a:graphicFrameLocks/>
          </p:cNvGraphicFramePr>
          <p:nvPr>
            <p:extLst>
              <p:ext uri="{D42A27DB-BD31-4B8C-83A1-F6EECF244321}">
                <p14:modId xmlns:p14="http://schemas.microsoft.com/office/powerpoint/2010/main" val="2056715914"/>
              </p:ext>
            </p:extLst>
          </p:nvPr>
        </p:nvGraphicFramePr>
        <p:xfrm>
          <a:off x="502711" y="2102705"/>
          <a:ext cx="8152758" cy="3708468"/>
        </p:xfrm>
        <a:graphic>
          <a:graphicData uri="http://schemas.openxmlformats.org/drawingml/2006/table">
            <a:tbl>
              <a:tblPr firstRow="1">
                <a:tableStyleId>{5DA37D80-6434-44D0-A028-1B22A696006F}</a:tableStyleId>
              </a:tblPr>
              <a:tblGrid>
                <a:gridCol w="4076379"/>
                <a:gridCol w="4076379"/>
              </a:tblGrid>
              <a:tr h="721372">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lang="en-US" sz="2000" dirty="0" smtClean="0">
                          <a:latin typeface="Segoe UI" pitchFamily="34" charset="0"/>
                          <a:ea typeface="Segoe UI" pitchFamily="34" charset="0"/>
                          <a:cs typeface="Segoe UI" pitchFamily="34" charset="0"/>
                        </a:rPr>
                        <a:t>Automatic IP Configuration</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accent2"/>
                    </a:soli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latin typeface="Segoe UI" pitchFamily="34" charset="0"/>
                          <a:ea typeface="Segoe UI" pitchFamily="34" charset="0"/>
                          <a:cs typeface="Segoe UI" pitchFamily="34" charset="0"/>
                        </a:rPr>
                        <a:t>Manual IP Configuration</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solidFill>
                      <a:schemeClr val="accent2"/>
                    </a:solidFill>
                  </a:tcPr>
                </a:tc>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latin typeface="Segoe UI" pitchFamily="34" charset="0"/>
                          <a:ea typeface="Segoe UI" pitchFamily="34" charset="0"/>
                          <a:cs typeface="Segoe UI" pitchFamily="34" charset="0"/>
                        </a:rPr>
                        <a:t>IP addresses are supplied automatically</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itchFamily="34" charset="0"/>
                          <a:ea typeface="Segoe UI" pitchFamily="34" charset="0"/>
                          <a:cs typeface="Segoe UI" pitchFamily="34" charset="0"/>
                        </a:rPr>
                        <a:t>IP addresses are entered manually</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ea typeface="Segoe UI" pitchFamily="34" charset="0"/>
                          <a:cs typeface="Segoe UI" pitchFamily="34" charset="0"/>
                        </a:rPr>
                        <a:t>Correct configuration information is ensured</a:t>
                      </a:r>
                    </a:p>
                  </a:txBody>
                  <a:tcPr marT="91447" marB="91447" anchor="ctr" horzOverflow="overflow"/>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ea typeface="Segoe UI" pitchFamily="34" charset="0"/>
                          <a:cs typeface="Segoe UI" pitchFamily="34" charset="0"/>
                        </a:rPr>
                        <a:t>IP address could be entered incorrectly</a:t>
                      </a:r>
                    </a:p>
                  </a:txBody>
                  <a:tcPr marT="91447" marB="91447" anchor="ctr" horzOverflow="overflow"/>
                </a:tc>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itchFamily="34" charset="0"/>
                          <a:ea typeface="Segoe UI" pitchFamily="34" charset="0"/>
                          <a:cs typeface="Segoe UI" pitchFamily="34" charset="0"/>
                        </a:rPr>
                        <a:t>Client configuration is updated automatically</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itchFamily="34" charset="0"/>
                          <a:ea typeface="Segoe UI" pitchFamily="34" charset="0"/>
                          <a:cs typeface="Segoe UI" pitchFamily="34" charset="0"/>
                        </a:rPr>
                        <a:t>Communication and network issues can result</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latin typeface="Segoe UI" pitchFamily="34" charset="0"/>
                          <a:ea typeface="Segoe UI" pitchFamily="34" charset="0"/>
                          <a:cs typeface="Segoe UI" pitchFamily="34" charset="0"/>
                        </a:rPr>
                        <a:t>A common source of network problems is eliminated</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latin typeface="Segoe UI" pitchFamily="34" charset="0"/>
                          <a:ea typeface="Segoe UI" pitchFamily="34" charset="0"/>
                          <a:cs typeface="Segoe UI" pitchFamily="34" charset="0"/>
                        </a:rPr>
                        <a:t>Frequent computer moves increase administrative effort</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bl>
          </a:graphicData>
        </a:graphic>
      </p:graphicFrame>
    </p:spTree>
    <p:extLst>
      <p:ext uri="{BB962C8B-B14F-4D97-AF65-F5344CB8AC3E}">
        <p14:creationId xmlns:p14="http://schemas.microsoft.com/office/powerpoint/2010/main" val="4212069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DHCP Allocates IP Addresses</a:t>
            </a:r>
            <a:endParaRPr lang="en-CA" dirty="0"/>
          </a:p>
        </p:txBody>
      </p:sp>
      <p:sp>
        <p:nvSpPr>
          <p:cNvPr id="4" name="AutoShape 13"/>
          <p:cNvSpPr>
            <a:spLocks noChangeArrowheads="1"/>
          </p:cNvSpPr>
          <p:nvPr/>
        </p:nvSpPr>
        <p:spPr bwMode="auto">
          <a:xfrm>
            <a:off x="1505332" y="5091628"/>
            <a:ext cx="6099157" cy="1074600"/>
          </a:xfrm>
          <a:prstGeom prst="roundRect">
            <a:avLst>
              <a:gd name="adj" fmla="val 4167"/>
            </a:avLst>
          </a:prstGeom>
          <a:noFill/>
          <a:ln w="9525" algn="ctr">
            <a:noFill/>
            <a:round/>
            <a:headEnd/>
            <a:tailEnd/>
          </a:ln>
          <a:effectLst/>
        </p:spPr>
        <p:txBody>
          <a:bodyPr wrap="square" lIns="0" tIns="0" rIns="0" bIns="0" anchor="ctr"/>
          <a:lstStyle/>
          <a:p>
            <a:pPr lvl="0" algn="ctr" fontAlgn="base">
              <a:spcBef>
                <a:spcPts val="600"/>
              </a:spcBef>
              <a:spcAft>
                <a:spcPct val="0"/>
              </a:spcAft>
            </a:pPr>
            <a:r>
              <a:rPr lang="en-US" sz="2000" b="1" dirty="0">
                <a:solidFill>
                  <a:srgbClr val="000000"/>
                </a:solidFill>
                <a:latin typeface="Segoe UI" pitchFamily="34" charset="0"/>
                <a:ea typeface="Segoe UI" pitchFamily="34" charset="0"/>
                <a:cs typeface="Segoe UI" pitchFamily="34" charset="0"/>
              </a:rPr>
              <a:t>IP Address1: Leased to DHCP Client1</a:t>
            </a:r>
          </a:p>
          <a:p>
            <a:pPr lvl="0" algn="ctr" fontAlgn="base">
              <a:spcBef>
                <a:spcPts val="600"/>
              </a:spcBef>
              <a:spcAft>
                <a:spcPct val="0"/>
              </a:spcAft>
            </a:pPr>
            <a:r>
              <a:rPr lang="en-US" sz="2000" b="1" dirty="0">
                <a:solidFill>
                  <a:srgbClr val="000000"/>
                </a:solidFill>
                <a:latin typeface="Segoe UI" pitchFamily="34" charset="0"/>
                <a:ea typeface="Segoe UI" pitchFamily="34" charset="0"/>
                <a:cs typeface="Segoe UI" pitchFamily="34" charset="0"/>
              </a:rPr>
              <a:t>IP Address2: Leased to DHCP Client2</a:t>
            </a:r>
          </a:p>
          <a:p>
            <a:pPr lvl="0" algn="ctr" fontAlgn="base">
              <a:spcBef>
                <a:spcPts val="600"/>
              </a:spcBef>
              <a:spcAft>
                <a:spcPct val="0"/>
              </a:spcAft>
            </a:pPr>
            <a:r>
              <a:rPr lang="en-US" sz="2000" b="1" dirty="0">
                <a:solidFill>
                  <a:srgbClr val="000000"/>
                </a:solidFill>
                <a:latin typeface="Segoe UI" pitchFamily="34" charset="0"/>
                <a:ea typeface="Segoe UI" pitchFamily="34" charset="0"/>
                <a:cs typeface="Segoe UI" pitchFamily="34" charset="0"/>
              </a:rPr>
              <a:t>IP Address3: Available for lease</a:t>
            </a:r>
          </a:p>
        </p:txBody>
      </p:sp>
      <p:grpSp>
        <p:nvGrpSpPr>
          <p:cNvPr id="5" name="Group 4" descr="Graphic depicting a network that has four members: &#10;1. A Dynamic Host Configuration Protocol (DHCP) server with a DHCP database.&#10;2. A DHCP client (Client 1) that leases an IP address. &#10;3. A DHCP client (Client 2) that renews its IP address.&#10;4. A non-DHCP client that does not communicate with the DHCP server. &#10;There are arrows pointing between both of the clients and the DHCP Server, which represent lease generation and lease renewal."/>
          <p:cNvGrpSpPr/>
          <p:nvPr/>
        </p:nvGrpSpPr>
        <p:grpSpPr>
          <a:xfrm>
            <a:off x="357492" y="957573"/>
            <a:ext cx="8533401" cy="3935325"/>
            <a:chOff x="357492" y="890338"/>
            <a:chExt cx="8533401" cy="3935325"/>
          </a:xfrm>
        </p:grpSpPr>
        <p:sp>
          <p:nvSpPr>
            <p:cNvPr id="6" name="AutoShape 14"/>
            <p:cNvSpPr>
              <a:spLocks noChangeArrowheads="1"/>
            </p:cNvSpPr>
            <p:nvPr/>
          </p:nvSpPr>
          <p:spPr bwMode="auto">
            <a:xfrm>
              <a:off x="6303601" y="970758"/>
              <a:ext cx="2587292" cy="1068200"/>
            </a:xfrm>
            <a:prstGeom prst="roundRect">
              <a:avLst>
                <a:gd name="adj" fmla="val 3755"/>
              </a:avLst>
            </a:prstGeom>
            <a:noFill/>
            <a:ln w="9525" algn="ctr">
              <a:noFill/>
              <a:round/>
              <a:headEnd/>
              <a:tailEnd/>
            </a:ln>
            <a:effec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Client2:</a:t>
              </a:r>
              <a:br>
                <a:rPr lang="en-US" sz="2000" b="1" dirty="0">
                  <a:solidFill>
                    <a:srgbClr val="000000"/>
                  </a:solidFill>
                  <a:latin typeface="Segoe UI" pitchFamily="34" charset="0"/>
                  <a:ea typeface="Segoe UI" pitchFamily="34" charset="0"/>
                  <a:cs typeface="Segoe UI" pitchFamily="34" charset="0"/>
                </a:rPr>
              </a:br>
              <a:r>
                <a:rPr lang="en-US" dirty="0">
                  <a:solidFill>
                    <a:srgbClr val="000000"/>
                  </a:solidFill>
                  <a:latin typeface="Segoe UI" pitchFamily="34" charset="0"/>
                  <a:ea typeface="Segoe UI" pitchFamily="34" charset="0"/>
                  <a:cs typeface="Segoe UI" pitchFamily="34" charset="0"/>
                </a:rPr>
                <a:t>IP configuration </a:t>
              </a:r>
              <a:br>
                <a:rPr lang="en-US" dirty="0">
                  <a:solidFill>
                    <a:srgbClr val="000000"/>
                  </a:solidFill>
                  <a:latin typeface="Segoe UI" pitchFamily="34" charset="0"/>
                  <a:ea typeface="Segoe UI" pitchFamily="34" charset="0"/>
                  <a:cs typeface="Segoe UI" pitchFamily="34" charset="0"/>
                </a:rPr>
              </a:br>
              <a:r>
                <a:rPr lang="en-US" dirty="0">
                  <a:solidFill>
                    <a:srgbClr val="000000"/>
                  </a:solidFill>
                  <a:latin typeface="Segoe UI" pitchFamily="34" charset="0"/>
                  <a:ea typeface="Segoe UI" pitchFamily="34" charset="0"/>
                  <a:cs typeface="Segoe UI" pitchFamily="34" charset="0"/>
                </a:rPr>
                <a:t>from DHCP server</a:t>
              </a:r>
              <a:endParaRPr lang="en-US" sz="2000" dirty="0">
                <a:solidFill>
                  <a:srgbClr val="000000"/>
                </a:solidFill>
                <a:latin typeface="Segoe UI" pitchFamily="34" charset="0"/>
                <a:ea typeface="Segoe UI" pitchFamily="34" charset="0"/>
                <a:cs typeface="Segoe UI" pitchFamily="34" charset="0"/>
              </a:endParaRPr>
            </a:p>
          </p:txBody>
        </p:sp>
        <p:sp>
          <p:nvSpPr>
            <p:cNvPr id="7" name="AutoShape 15"/>
            <p:cNvSpPr>
              <a:spLocks noChangeArrowheads="1"/>
            </p:cNvSpPr>
            <p:nvPr/>
          </p:nvSpPr>
          <p:spPr bwMode="auto">
            <a:xfrm>
              <a:off x="357492" y="970758"/>
              <a:ext cx="2349494" cy="1128154"/>
            </a:xfrm>
            <a:prstGeom prst="roundRect">
              <a:avLst>
                <a:gd name="adj" fmla="val 3755"/>
              </a:avLst>
            </a:prstGeom>
            <a:noFill/>
            <a:ln w="9525" algn="ctr">
              <a:noFill/>
              <a:round/>
              <a:headEnd/>
              <a:tailEnd/>
            </a:ln>
            <a:effectLst/>
          </p:spPr>
          <p:txBody>
            <a:bodyPr wrap="square" lIns="0" tIns="0" rIns="0" bIns="0" anchor="ctr"/>
            <a:lstStyle/>
            <a:p>
              <a:pPr lvl="0" algn="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Non-DHCP Client: </a:t>
              </a:r>
              <a:r>
                <a:rPr lang="en-US" dirty="0">
                  <a:solidFill>
                    <a:srgbClr val="000000"/>
                  </a:solidFill>
                  <a:latin typeface="Segoe UI" pitchFamily="34" charset="0"/>
                  <a:ea typeface="Segoe UI" pitchFamily="34" charset="0"/>
                  <a:cs typeface="Segoe UI" pitchFamily="34" charset="0"/>
                </a:rPr>
                <a:t>Static </a:t>
              </a:r>
              <a:r>
                <a:rPr lang="en-US" dirty="0" smtClean="0">
                  <a:solidFill>
                    <a:srgbClr val="000000"/>
                  </a:solidFill>
                  <a:latin typeface="Segoe UI" pitchFamily="34" charset="0"/>
                  <a:ea typeface="Segoe UI" pitchFamily="34" charset="0"/>
                  <a:cs typeface="Segoe UI" pitchFamily="34" charset="0"/>
                </a:rPr>
                <a:t>IP configuration</a:t>
              </a:r>
              <a:endParaRPr lang="en-US" sz="2000" dirty="0">
                <a:solidFill>
                  <a:srgbClr val="000000"/>
                </a:solidFill>
                <a:latin typeface="Segoe UI" pitchFamily="34" charset="0"/>
                <a:ea typeface="Segoe UI" pitchFamily="34" charset="0"/>
                <a:cs typeface="Segoe UI" pitchFamily="34" charset="0"/>
              </a:endParaRPr>
            </a:p>
          </p:txBody>
        </p:sp>
        <p:sp>
          <p:nvSpPr>
            <p:cNvPr id="8" name="AutoShape 16"/>
            <p:cNvSpPr>
              <a:spLocks noChangeArrowheads="1"/>
            </p:cNvSpPr>
            <p:nvPr/>
          </p:nvSpPr>
          <p:spPr bwMode="auto">
            <a:xfrm>
              <a:off x="542753" y="3846987"/>
              <a:ext cx="2231442" cy="920957"/>
            </a:xfrm>
            <a:prstGeom prst="roundRect">
              <a:avLst>
                <a:gd name="adj" fmla="val 3755"/>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Client1:</a:t>
              </a:r>
            </a:p>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IP configuration from DHCP server</a:t>
              </a:r>
            </a:p>
          </p:txBody>
        </p:sp>
        <p:grpSp>
          <p:nvGrpSpPr>
            <p:cNvPr id="9" name="Group 8" descr="Graphic depicting a network that has four members: &#10;1. A Dynamic Host Configuration Protocol (DHCP) server with a DHCP database.&#10;2. A DHCP client (Client 1) that leases an IP address. &#10;3. A DHCP client (Client 2) that renews its IP address.&#10;4. A non-DHCP client that does not communicate with the DHCP server. &#10;There are arrows pointing between both of the clients and the DHCP Server, which represent lease generation and lease renewal.&#10;"/>
            <p:cNvGrpSpPr/>
            <p:nvPr/>
          </p:nvGrpSpPr>
          <p:grpSpPr>
            <a:xfrm>
              <a:off x="567524" y="890338"/>
              <a:ext cx="6882147" cy="3935325"/>
              <a:chOff x="567524" y="890338"/>
              <a:chExt cx="6882147" cy="3935325"/>
            </a:xfrm>
          </p:grpSpPr>
          <p:sp>
            <p:nvSpPr>
              <p:cNvPr id="12" name="Oval 4" descr="&quot;&quot;"/>
              <p:cNvSpPr txBox="1">
                <a:spLocks noChangeArrowheads="1"/>
              </p:cNvSpPr>
              <p:nvPr/>
            </p:nvSpPr>
            <p:spPr bwMode="auto">
              <a:xfrm>
                <a:off x="1671920" y="1656235"/>
                <a:ext cx="5777751" cy="2647950"/>
              </a:xfrm>
              <a:prstGeom prst="ellipse">
                <a:avLst/>
              </a:prstGeom>
              <a:noFill/>
              <a:ln w="12700">
                <a:solidFill>
                  <a:srgbClr val="0070C0"/>
                </a:solid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Tx/>
                  <a:buNone/>
                  <a:defRPr/>
                </a:pPr>
                <a:r>
                  <a:rPr lang="en-US" sz="1800" b="1" dirty="0">
                    <a:solidFill>
                      <a:srgbClr val="000000"/>
                    </a:solidFill>
                    <a:latin typeface="Segoe UI" pitchFamily="34" charset="0"/>
                    <a:ea typeface="Segoe UI" pitchFamily="34" charset="0"/>
                    <a:cs typeface="Segoe UI" pitchFamily="34" charset="0"/>
                  </a:rPr>
                  <a:t> </a:t>
                </a:r>
                <a:endParaRPr lang="en-US" sz="1800" dirty="0" smtClean="0">
                  <a:latin typeface="Segoe UI" pitchFamily="34" charset="0"/>
                  <a:ea typeface="Segoe UI" pitchFamily="34" charset="0"/>
                  <a:cs typeface="Segoe UI" pitchFamily="34" charset="0"/>
                </a:endParaRPr>
              </a:p>
            </p:txBody>
          </p:sp>
          <p:grpSp>
            <p:nvGrpSpPr>
              <p:cNvPr id="13" name="Group 12"/>
              <p:cNvGrpSpPr/>
              <p:nvPr/>
            </p:nvGrpSpPr>
            <p:grpSpPr>
              <a:xfrm>
                <a:off x="2478361" y="2516413"/>
                <a:ext cx="2545282" cy="1201441"/>
                <a:chOff x="2478361" y="2839141"/>
                <a:chExt cx="2545282" cy="1201441"/>
              </a:xfrm>
            </p:grpSpPr>
            <p:sp>
              <p:nvSpPr>
                <p:cNvPr id="22" name="AutoShape 17" descr="&quot;&quot;"/>
                <p:cNvSpPr>
                  <a:spLocks noChangeArrowheads="1"/>
                </p:cNvSpPr>
                <p:nvPr/>
              </p:nvSpPr>
              <p:spPr bwMode="auto">
                <a:xfrm>
                  <a:off x="2478361" y="3680219"/>
                  <a:ext cx="2545282" cy="360363"/>
                </a:xfrm>
                <a:prstGeom prst="leftRightArrow">
                  <a:avLst>
                    <a:gd name="adj1" fmla="val 49778"/>
                    <a:gd name="adj2" fmla="val 86787"/>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23" name="AutoShape 20"/>
                <p:cNvSpPr>
                  <a:spLocks noChangeArrowheads="1"/>
                </p:cNvSpPr>
                <p:nvPr/>
              </p:nvSpPr>
              <p:spPr bwMode="auto">
                <a:xfrm>
                  <a:off x="2799735" y="2839141"/>
                  <a:ext cx="1927225" cy="777184"/>
                </a:xfrm>
                <a:prstGeom prst="roundRect">
                  <a:avLst>
                    <a:gd name="adj" fmla="val 110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p>
                  <a:pPr lvl="0" algn="ctr" fontAlgn="base">
                    <a:spcBef>
                      <a:spcPct val="0"/>
                    </a:spcBef>
                    <a:spcAft>
                      <a:spcPct val="0"/>
                    </a:spcAft>
                  </a:pPr>
                  <a:r>
                    <a:rPr lang="en-US" sz="2800" b="1" dirty="0">
                      <a:solidFill>
                        <a:srgbClr val="000000"/>
                      </a:solidFill>
                      <a:latin typeface="Segoe UI" pitchFamily="34" charset="0"/>
                      <a:ea typeface="Segoe UI" pitchFamily="34" charset="0"/>
                      <a:cs typeface="Segoe UI" pitchFamily="34" charset="0"/>
                    </a:rPr>
                    <a:t>Lease generation </a:t>
                  </a:r>
                </a:p>
              </p:txBody>
            </p:sp>
          </p:gr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663" y="3253357"/>
                <a:ext cx="885415" cy="157230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9735" y="890338"/>
                <a:ext cx="1356853" cy="153179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0996" y="4120801"/>
                <a:ext cx="964661" cy="63486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524" y="2263918"/>
                <a:ext cx="1356853" cy="153179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960" y="890338"/>
                <a:ext cx="1356853" cy="1531793"/>
              </a:xfrm>
              <a:prstGeom prst="rect">
                <a:avLst/>
              </a:prstGeom>
            </p:spPr>
          </p:pic>
          <p:grpSp>
            <p:nvGrpSpPr>
              <p:cNvPr id="19" name="Group 18"/>
              <p:cNvGrpSpPr/>
              <p:nvPr/>
            </p:nvGrpSpPr>
            <p:grpSpPr>
              <a:xfrm>
                <a:off x="5617841" y="2422131"/>
                <a:ext cx="1603228" cy="736944"/>
                <a:chOff x="5617841" y="2422131"/>
                <a:chExt cx="1603228" cy="736944"/>
              </a:xfrm>
            </p:grpSpPr>
            <p:sp>
              <p:nvSpPr>
                <p:cNvPr id="20" name="AutoShape 19"/>
                <p:cNvSpPr>
                  <a:spLocks noChangeArrowheads="1"/>
                </p:cNvSpPr>
                <p:nvPr/>
              </p:nvSpPr>
              <p:spPr bwMode="auto">
                <a:xfrm>
                  <a:off x="6161982" y="2529707"/>
                  <a:ext cx="1059087" cy="511139"/>
                </a:xfrm>
                <a:prstGeom prst="roundRect">
                  <a:avLst>
                    <a:gd name="adj" fmla="val 11060"/>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Lease</a:t>
                  </a:r>
                </a:p>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renewal</a:t>
                  </a:r>
                </a:p>
              </p:txBody>
            </p:sp>
            <p:sp>
              <p:nvSpPr>
                <p:cNvPr id="21" name="AutoShape 18" descr="&quot;&quot;&#10;"/>
                <p:cNvSpPr>
                  <a:spLocks noChangeArrowheads="1"/>
                </p:cNvSpPr>
                <p:nvPr/>
              </p:nvSpPr>
              <p:spPr bwMode="auto">
                <a:xfrm rot="16200000">
                  <a:off x="5416850" y="2623122"/>
                  <a:ext cx="736944" cy="334962"/>
                </a:xfrm>
                <a:prstGeom prst="leftRightArrow">
                  <a:avLst>
                    <a:gd name="adj1" fmla="val 50000"/>
                    <a:gd name="adj2" fmla="val 62938"/>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grpSp>
        </p:grpSp>
        <p:sp>
          <p:nvSpPr>
            <p:cNvPr id="10" name="AutoShape 7"/>
            <p:cNvSpPr>
              <a:spLocks noChangeArrowheads="1"/>
            </p:cNvSpPr>
            <p:nvPr/>
          </p:nvSpPr>
          <p:spPr bwMode="auto">
            <a:xfrm>
              <a:off x="6677493" y="4254233"/>
              <a:ext cx="1981828" cy="394892"/>
            </a:xfrm>
            <a:prstGeom prst="roundRect">
              <a:avLst>
                <a:gd name="adj" fmla="val 11060"/>
              </a:avLst>
            </a:prstGeom>
            <a:solidFill>
              <a:schemeClr val="bg1"/>
            </a:solidFill>
            <a:ln w="9525" algn="ctr">
              <a:noFill/>
              <a:round/>
              <a:headEnd/>
              <a:tailEnd/>
            </a:ln>
            <a:effec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database</a:t>
              </a:r>
            </a:p>
          </p:txBody>
        </p:sp>
        <p:sp>
          <p:nvSpPr>
            <p:cNvPr id="11" name="AutoShape 7"/>
            <p:cNvSpPr>
              <a:spLocks noChangeArrowheads="1"/>
            </p:cNvSpPr>
            <p:nvPr/>
          </p:nvSpPr>
          <p:spPr bwMode="auto">
            <a:xfrm>
              <a:off x="6047731" y="3644618"/>
              <a:ext cx="1616455" cy="394892"/>
            </a:xfrm>
            <a:prstGeom prst="roundRect">
              <a:avLst>
                <a:gd name="adj" fmla="val 11060"/>
              </a:avLst>
            </a:prstGeom>
            <a:solidFill>
              <a:schemeClr val="bg1"/>
            </a:solidFill>
            <a:ln w="9525" algn="ctr">
              <a:noFill/>
              <a:round/>
              <a:headEnd/>
              <a:tailEnd/>
            </a:ln>
            <a:effec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server</a:t>
              </a:r>
            </a:p>
          </p:txBody>
        </p:sp>
      </p:grpSp>
    </p:spTree>
    <p:extLst>
      <p:ext uri="{BB962C8B-B14F-4D97-AF65-F5344CB8AC3E}">
        <p14:creationId xmlns:p14="http://schemas.microsoft.com/office/powerpoint/2010/main" val="214306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computers"/>
          <p:cNvGrpSpPr/>
          <p:nvPr/>
        </p:nvGrpSpPr>
        <p:grpSpPr>
          <a:xfrm>
            <a:off x="1143000" y="1295400"/>
            <a:ext cx="6805465" cy="3452027"/>
            <a:chOff x="766317" y="1729573"/>
            <a:chExt cx="6805465" cy="3452027"/>
          </a:xfrm>
        </p:grpSpPr>
        <p:sp>
          <p:nvSpPr>
            <p:cNvPr id="51" name="Oval 50"/>
            <p:cNvSpPr/>
            <p:nvPr/>
          </p:nvSpPr>
          <p:spPr>
            <a:xfrm>
              <a:off x="914401" y="2013956"/>
              <a:ext cx="6562724" cy="30152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nvGrpSpPr>
            <p:cNvPr id="52" name="Group 51"/>
            <p:cNvGrpSpPr/>
            <p:nvPr/>
          </p:nvGrpSpPr>
          <p:grpSpPr>
            <a:xfrm>
              <a:off x="1142796" y="1881972"/>
              <a:ext cx="2181600" cy="1208839"/>
              <a:chOff x="1142796" y="1523999"/>
              <a:chExt cx="2181600" cy="1208839"/>
            </a:xfrm>
          </p:grpSpPr>
          <p:sp>
            <p:nvSpPr>
              <p:cNvPr id="63" name="AutoShape 39"/>
              <p:cNvSpPr>
                <a:spLocks noChangeArrowheads="1"/>
              </p:cNvSpPr>
              <p:nvPr/>
            </p:nvSpPr>
            <p:spPr bwMode="auto">
              <a:xfrm>
                <a:off x="1142796" y="2337111"/>
                <a:ext cx="2181600" cy="395727"/>
              </a:xfrm>
              <a:prstGeom prst="roundRect">
                <a:avLst>
                  <a:gd name="adj" fmla="val 4167"/>
                </a:avLst>
              </a:prstGeom>
              <a:noFill/>
              <a:ln w="9525">
                <a:noFill/>
                <a:round/>
                <a:headEnd/>
                <a:tailEnd/>
              </a:ln>
            </p:spPr>
            <p:txBody>
              <a:bodyPr wrap="none" lIns="0" tIns="0" rIns="0" bIns="0" anchor="ctr"/>
              <a:lstStyle/>
              <a:p>
                <a:pPr algn="ctr"/>
                <a:r>
                  <a:rPr lang="en-US" sz="19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DHCP Server2</a:t>
                </a:r>
                <a:endPar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3197" y="1523999"/>
                <a:ext cx="500799" cy="889311"/>
              </a:xfrm>
              <a:prstGeom prst="rect">
                <a:avLst/>
              </a:prstGeom>
            </p:spPr>
          </p:pic>
        </p:grpSp>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2238" y="1729573"/>
              <a:ext cx="1023586" cy="1155558"/>
            </a:xfrm>
            <a:prstGeom prst="rect">
              <a:avLst/>
            </a:prstGeom>
          </p:spPr>
        </p:pic>
        <p:grpSp>
          <p:nvGrpSpPr>
            <p:cNvPr id="55" name="Group 54"/>
            <p:cNvGrpSpPr/>
            <p:nvPr/>
          </p:nvGrpSpPr>
          <p:grpSpPr>
            <a:xfrm>
              <a:off x="766317" y="3518029"/>
              <a:ext cx="2181600" cy="1183344"/>
              <a:chOff x="766317" y="3160056"/>
              <a:chExt cx="2181600" cy="1183344"/>
            </a:xfrm>
          </p:grpSpPr>
          <p:sp>
            <p:nvSpPr>
              <p:cNvPr id="61" name="AutoShape 39"/>
              <p:cNvSpPr>
                <a:spLocks noChangeArrowheads="1"/>
              </p:cNvSpPr>
              <p:nvPr/>
            </p:nvSpPr>
            <p:spPr bwMode="auto">
              <a:xfrm>
                <a:off x="766317" y="4145537"/>
                <a:ext cx="2181600" cy="197863"/>
              </a:xfrm>
              <a:prstGeom prst="roundRect">
                <a:avLst>
                  <a:gd name="adj" fmla="val 4167"/>
                </a:avLst>
              </a:prstGeom>
              <a:solidFill>
                <a:schemeClr val="bg1"/>
              </a:solidFill>
              <a:ln w="9525">
                <a:noFill/>
                <a:round/>
                <a:headEnd/>
                <a:tailEnd/>
              </a:ln>
            </p:spPr>
            <p:txBody>
              <a:bodyPr wrap="none" lIns="0" tIns="0" rIns="0" bIns="0" anchor="ctr"/>
              <a:lstStyle/>
              <a:p>
                <a:pPr algn="ctr"/>
                <a:r>
                  <a:rPr lang="en-US" sz="19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DHCP Server1</a:t>
                </a:r>
                <a:endPar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573" y="3160056"/>
                <a:ext cx="513088" cy="911134"/>
              </a:xfrm>
              <a:prstGeom prst="rect">
                <a:avLst/>
              </a:prstGeom>
            </p:spPr>
          </p:pic>
        </p:grpSp>
        <p:grpSp>
          <p:nvGrpSpPr>
            <p:cNvPr id="56" name="Group 55"/>
            <p:cNvGrpSpPr/>
            <p:nvPr/>
          </p:nvGrpSpPr>
          <p:grpSpPr>
            <a:xfrm>
              <a:off x="5809741" y="3273605"/>
              <a:ext cx="1762041" cy="1432426"/>
              <a:chOff x="5809741" y="2915632"/>
              <a:chExt cx="1762041" cy="1432426"/>
            </a:xfrm>
          </p:grpSpPr>
          <p:sp>
            <p:nvSpPr>
              <p:cNvPr id="59" name="AutoShape 37"/>
              <p:cNvSpPr>
                <a:spLocks noChangeArrowheads="1"/>
              </p:cNvSpPr>
              <p:nvPr/>
            </p:nvSpPr>
            <p:spPr bwMode="auto">
              <a:xfrm>
                <a:off x="5809741" y="4009503"/>
                <a:ext cx="1762041" cy="338555"/>
              </a:xfrm>
              <a:prstGeom prst="roundRect">
                <a:avLst>
                  <a:gd name="adj" fmla="val 4167"/>
                </a:avLst>
              </a:prstGeom>
              <a:solidFill>
                <a:schemeClr val="bg1"/>
              </a:solidFill>
              <a:ln w="9525" algn="ctr">
                <a:noFill/>
                <a:round/>
                <a:headEnd/>
                <a:tailEnd/>
              </a:ln>
            </p:spPr>
            <p:txBody>
              <a:bodyPr wrap="none" lIns="0" tIns="0" rIns="0" bIns="0" anchor="ctr"/>
              <a:lstStyle/>
              <a:p>
                <a:pPr algn="ctr"/>
                <a:r>
                  <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rPr>
                  <a:t>DHCP </a:t>
                </a:r>
                <a:r>
                  <a:rPr lang="en-US" sz="1900"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client</a:t>
                </a:r>
                <a:endPar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8655" y="2915632"/>
                <a:ext cx="1023586" cy="1155558"/>
              </a:xfrm>
              <a:prstGeom prst="rect">
                <a:avLst/>
              </a:prstGeom>
            </p:spPr>
          </p:pic>
        </p:grpSp>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0765" y="3973596"/>
              <a:ext cx="1070043" cy="1208004"/>
            </a:xfrm>
            <a:prstGeom prst="rect">
              <a:avLst/>
            </a:prstGeom>
          </p:spPr>
        </p:pic>
      </p:grpSp>
      <p:pic>
        <p:nvPicPr>
          <p:cNvPr id="183" name="st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25" y="60967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5" name="step 4 packet 2"/>
          <p:cNvGrpSpPr/>
          <p:nvPr/>
        </p:nvGrpSpPr>
        <p:grpSpPr>
          <a:xfrm>
            <a:off x="4355003" y="2688020"/>
            <a:ext cx="1005840" cy="158416"/>
            <a:chOff x="3525222" y="2331463"/>
            <a:chExt cx="1119079" cy="197864"/>
          </a:xfrm>
        </p:grpSpPr>
        <p:sp>
          <p:nvSpPr>
            <p:cNvPr id="176" name="Rectangle 175"/>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77" name="Rectangle 176"/>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78" name="Rectangle 177"/>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79" name="step 4 packet"/>
          <p:cNvGrpSpPr/>
          <p:nvPr/>
        </p:nvGrpSpPr>
        <p:grpSpPr>
          <a:xfrm>
            <a:off x="4355003" y="2688020"/>
            <a:ext cx="1005840" cy="158416"/>
            <a:chOff x="3525222" y="2331463"/>
            <a:chExt cx="1119079" cy="197864"/>
          </a:xfrm>
        </p:grpSpPr>
        <p:sp>
          <p:nvSpPr>
            <p:cNvPr id="180" name="Rectangle 179"/>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81" name="Rectangle 180"/>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82" name="Rectangle 181"/>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67" name="step 4 packet 4"/>
          <p:cNvGrpSpPr/>
          <p:nvPr/>
        </p:nvGrpSpPr>
        <p:grpSpPr>
          <a:xfrm>
            <a:off x="4355003" y="2688020"/>
            <a:ext cx="1005840" cy="158416"/>
            <a:chOff x="3525222" y="2331463"/>
            <a:chExt cx="1119079" cy="197864"/>
          </a:xfrm>
        </p:grpSpPr>
        <p:sp>
          <p:nvSpPr>
            <p:cNvPr id="168" name="Rectangle 167"/>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69" name="Rectangle 168"/>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70" name="Rectangle 169"/>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71" name="step 4 packet 3"/>
          <p:cNvGrpSpPr/>
          <p:nvPr/>
        </p:nvGrpSpPr>
        <p:grpSpPr>
          <a:xfrm>
            <a:off x="4355003" y="2688020"/>
            <a:ext cx="1005840" cy="158416"/>
            <a:chOff x="3525222" y="2331463"/>
            <a:chExt cx="1119079" cy="197864"/>
          </a:xfrm>
        </p:grpSpPr>
        <p:sp>
          <p:nvSpPr>
            <p:cNvPr id="172" name="Rectangle 171"/>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73" name="Rectangle 172"/>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74" name="Rectangle 173"/>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sp>
        <p:nvSpPr>
          <p:cNvPr id="24" name="text"/>
          <p:cNvSpPr/>
          <p:nvPr/>
        </p:nvSpPr>
        <p:spPr>
          <a:xfrm>
            <a:off x="1707004" y="5222770"/>
            <a:ext cx="5760596" cy="1200329"/>
          </a:xfrm>
          <a:prstGeom prst="rect">
            <a:avLst/>
          </a:prstGeom>
        </p:spPr>
        <p:txBody>
          <a:bodyPr wrap="square">
            <a:spAutoFit/>
          </a:bodyPr>
          <a:lstStyle/>
          <a:p>
            <a:pPr marL="342900" indent="-342900">
              <a:buFont typeface="+mj-lt"/>
              <a:buAutoNum type="arabicPeriod"/>
            </a:pPr>
            <a:r>
              <a:rPr lang="en-US" dirty="0" smtClean="0">
                <a:solidFill>
                  <a:prstClr val="black"/>
                </a:solidFill>
                <a:latin typeface="Segoe UI" panose="020B0502040204020203" pitchFamily="34" charset="0"/>
                <a:ea typeface="Segoe UI" pitchFamily="34" charset="0"/>
                <a:cs typeface="Segoe UI" panose="020B0502040204020203" pitchFamily="34" charset="0"/>
              </a:rPr>
              <a:t>DHCP client broadcasts a DHCPDISCOVER packet</a:t>
            </a:r>
          </a:p>
          <a:p>
            <a:pPr marL="342900" indent="-342900">
              <a:buFont typeface="+mj-lt"/>
              <a:buAutoNum type="arabicPeriod"/>
            </a:pPr>
            <a:r>
              <a:rPr lang="en-US" dirty="0" smtClean="0">
                <a:solidFill>
                  <a:prstClr val="black"/>
                </a:solidFill>
                <a:latin typeface="Segoe UI" panose="020B0502040204020203" pitchFamily="34" charset="0"/>
                <a:ea typeface="Segoe UI" pitchFamily="34" charset="0"/>
                <a:cs typeface="Segoe UI" panose="020B0502040204020203" pitchFamily="34" charset="0"/>
              </a:rPr>
              <a:t>DHCP servers broadcast a DHCPOFFER packet</a:t>
            </a:r>
          </a:p>
          <a:p>
            <a:pPr marL="342900" indent="-342900">
              <a:buFont typeface="+mj-lt"/>
              <a:buAutoNum type="arabicPeriod"/>
            </a:pPr>
            <a:r>
              <a:rPr lang="en-US" dirty="0" smtClean="0">
                <a:solidFill>
                  <a:prstClr val="black"/>
                </a:solidFill>
                <a:latin typeface="Segoe UI" panose="020B0502040204020203" pitchFamily="34" charset="0"/>
                <a:ea typeface="Segoe UI" pitchFamily="34" charset="0"/>
                <a:cs typeface="Segoe UI" panose="020B0502040204020203" pitchFamily="34" charset="0"/>
              </a:rPr>
              <a:t>DHCP </a:t>
            </a:r>
            <a:r>
              <a:rPr lang="en-US" dirty="0">
                <a:solidFill>
                  <a:prstClr val="black"/>
                </a:solidFill>
                <a:latin typeface="Segoe UI" panose="020B0502040204020203" pitchFamily="34" charset="0"/>
                <a:ea typeface="Segoe UI" panose="020B0502040204020203" pitchFamily="34" charset="0"/>
                <a:cs typeface="Segoe UI" panose="020B0502040204020203" pitchFamily="34" charset="0"/>
              </a:rPr>
              <a:t>client broadcasts a DHCPREQUEST </a:t>
            </a:r>
            <a:r>
              <a:rPr lang="en-US"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packet</a:t>
            </a:r>
          </a:p>
          <a:p>
            <a:pPr marL="342900" indent="-342900">
              <a:buFont typeface="+mj-lt"/>
              <a:buAutoNum type="arabicPeriod"/>
            </a:pPr>
            <a:r>
              <a:rPr lang="en-US" dirty="0">
                <a:solidFill>
                  <a:prstClr val="black"/>
                </a:solidFill>
                <a:latin typeface="Segoe UI" panose="020B0502040204020203" pitchFamily="34" charset="0"/>
                <a:ea typeface="Segoe UI" panose="020B0502040204020203" pitchFamily="34" charset="0"/>
                <a:cs typeface="Segoe UI" panose="020B0502040204020203" pitchFamily="34" charset="0"/>
              </a:rPr>
              <a:t>DHCP Server1 broadcasts a DHCPACK </a:t>
            </a:r>
            <a:r>
              <a:rPr lang="en-US"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packet</a:t>
            </a:r>
            <a:endParaRPr lang="en-US"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63" name="step 4"/>
          <p:cNvGrpSpPr/>
          <p:nvPr/>
        </p:nvGrpSpPr>
        <p:grpSpPr>
          <a:xfrm>
            <a:off x="1957781" y="3513673"/>
            <a:ext cx="1005840" cy="158416"/>
            <a:chOff x="3525222" y="2331463"/>
            <a:chExt cx="1119079" cy="197864"/>
          </a:xfrm>
        </p:grpSpPr>
        <p:sp>
          <p:nvSpPr>
            <p:cNvPr id="164" name="Rectangle 163"/>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65" name="Rectangle 164"/>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66" name="Rectangle 165"/>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47" name="3-packet 6:00"/>
          <p:cNvGrpSpPr/>
          <p:nvPr/>
        </p:nvGrpSpPr>
        <p:grpSpPr>
          <a:xfrm>
            <a:off x="4355003" y="2688020"/>
            <a:ext cx="1005840" cy="158416"/>
            <a:chOff x="9891406" y="3953789"/>
            <a:chExt cx="895968" cy="158416"/>
          </a:xfrm>
        </p:grpSpPr>
        <p:sp>
          <p:nvSpPr>
            <p:cNvPr id="148" name="Rectangle 147"/>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49" name="Rectangle 148"/>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50" name="Rectangle 149"/>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51" name="3-packet 8:00"/>
          <p:cNvGrpSpPr/>
          <p:nvPr/>
        </p:nvGrpSpPr>
        <p:grpSpPr>
          <a:xfrm>
            <a:off x="4355003" y="2688020"/>
            <a:ext cx="1005840" cy="158416"/>
            <a:chOff x="9891406" y="3953789"/>
            <a:chExt cx="895968" cy="158416"/>
          </a:xfrm>
        </p:grpSpPr>
        <p:sp>
          <p:nvSpPr>
            <p:cNvPr id="152" name="Rectangle 151"/>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53" name="Rectangle 152"/>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54" name="Rectangle 153"/>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55" name="3-packet 11:00"/>
          <p:cNvGrpSpPr/>
          <p:nvPr/>
        </p:nvGrpSpPr>
        <p:grpSpPr>
          <a:xfrm>
            <a:off x="4355003" y="2688020"/>
            <a:ext cx="1005840" cy="158416"/>
            <a:chOff x="9891406" y="3953789"/>
            <a:chExt cx="788229" cy="158416"/>
          </a:xfrm>
        </p:grpSpPr>
        <p:sp>
          <p:nvSpPr>
            <p:cNvPr id="156" name="Rectangle 155"/>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57" name="Rectangle 156"/>
            <p:cNvSpPr/>
            <p:nvPr/>
          </p:nvSpPr>
          <p:spPr>
            <a:xfrm>
              <a:off x="105010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58" name="Rectangle 157"/>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59" name="3-packet 1:00"/>
          <p:cNvGrpSpPr/>
          <p:nvPr/>
        </p:nvGrpSpPr>
        <p:grpSpPr>
          <a:xfrm>
            <a:off x="4355003" y="2688020"/>
            <a:ext cx="1005840" cy="158416"/>
            <a:chOff x="9891406" y="3953789"/>
            <a:chExt cx="895968" cy="158416"/>
          </a:xfrm>
        </p:grpSpPr>
        <p:sp>
          <p:nvSpPr>
            <p:cNvPr id="160" name="Rectangle 159"/>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61" name="Rectangle 160"/>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62" name="Rectangle 161"/>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43" name="3-packet 1"/>
          <p:cNvGrpSpPr/>
          <p:nvPr/>
        </p:nvGrpSpPr>
        <p:grpSpPr>
          <a:xfrm>
            <a:off x="6019799" y="3462349"/>
            <a:ext cx="1005840" cy="158416"/>
            <a:chOff x="3468936" y="2331463"/>
            <a:chExt cx="1119080" cy="197864"/>
          </a:xfrm>
        </p:grpSpPr>
        <p:sp>
          <p:nvSpPr>
            <p:cNvPr id="144" name="Rectangle 143"/>
            <p:cNvSpPr/>
            <p:nvPr/>
          </p:nvSpPr>
          <p:spPr>
            <a:xfrm>
              <a:off x="3677515"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45" name="Rectangle 144"/>
            <p:cNvSpPr/>
            <p:nvPr/>
          </p:nvSpPr>
          <p:spPr>
            <a:xfrm>
              <a:off x="4364905"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46" name="Rectangle 145"/>
            <p:cNvSpPr/>
            <p:nvPr/>
          </p:nvSpPr>
          <p:spPr>
            <a:xfrm>
              <a:off x="3468936" y="2331463"/>
              <a:ext cx="223110"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86" name="2-5"/>
          <p:cNvGrpSpPr/>
          <p:nvPr/>
        </p:nvGrpSpPr>
        <p:grpSpPr>
          <a:xfrm>
            <a:off x="4355003" y="2688020"/>
            <a:ext cx="1005840" cy="368663"/>
            <a:chOff x="4134331" y="2667000"/>
            <a:chExt cx="902835" cy="368663"/>
          </a:xfrm>
        </p:grpSpPr>
        <p:grpSp>
          <p:nvGrpSpPr>
            <p:cNvPr id="187" name="Group 186"/>
            <p:cNvGrpSpPr/>
            <p:nvPr/>
          </p:nvGrpSpPr>
          <p:grpSpPr>
            <a:xfrm>
              <a:off x="4134331" y="2667000"/>
              <a:ext cx="895968" cy="158416"/>
              <a:chOff x="3512095" y="2331463"/>
              <a:chExt cx="1119079" cy="197864"/>
            </a:xfrm>
          </p:grpSpPr>
          <p:sp>
            <p:nvSpPr>
              <p:cNvPr id="192" name="Rectangle 191"/>
              <p:cNvSpPr/>
              <p:nvPr/>
            </p:nvSpPr>
            <p:spPr>
              <a:xfrm>
                <a:off x="3720673"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93" name="Rectangle 192"/>
              <p:cNvSpPr/>
              <p:nvPr/>
            </p:nvSpPr>
            <p:spPr>
              <a:xfrm>
                <a:off x="4408063"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94" name="Rectangle 193"/>
              <p:cNvSpPr/>
              <p:nvPr/>
            </p:nvSpPr>
            <p:spPr>
              <a:xfrm>
                <a:off x="3512095"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88" name="Group 187"/>
            <p:cNvGrpSpPr/>
            <p:nvPr/>
          </p:nvGrpSpPr>
          <p:grpSpPr>
            <a:xfrm>
              <a:off x="4141197" y="2877246"/>
              <a:ext cx="895969" cy="158417"/>
              <a:chOff x="3517527" y="2331462"/>
              <a:chExt cx="1119078" cy="197865"/>
            </a:xfrm>
          </p:grpSpPr>
          <p:sp>
            <p:nvSpPr>
              <p:cNvPr id="189" name="Rectangle 188"/>
              <p:cNvSpPr/>
              <p:nvPr/>
            </p:nvSpPr>
            <p:spPr>
              <a:xfrm>
                <a:off x="3726105"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90" name="Rectangle 189"/>
              <p:cNvSpPr/>
              <p:nvPr/>
            </p:nvSpPr>
            <p:spPr>
              <a:xfrm>
                <a:off x="4413495" y="2331462"/>
                <a:ext cx="223110"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91" name="Rectangle 190"/>
              <p:cNvSpPr/>
              <p:nvPr/>
            </p:nvSpPr>
            <p:spPr>
              <a:xfrm>
                <a:off x="3517527"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134" name="2-4"/>
          <p:cNvGrpSpPr/>
          <p:nvPr/>
        </p:nvGrpSpPr>
        <p:grpSpPr>
          <a:xfrm>
            <a:off x="4355003" y="2688020"/>
            <a:ext cx="1005840" cy="368663"/>
            <a:chOff x="4134331" y="2667000"/>
            <a:chExt cx="902835" cy="368663"/>
          </a:xfrm>
        </p:grpSpPr>
        <p:grpSp>
          <p:nvGrpSpPr>
            <p:cNvPr id="135" name="Group 134"/>
            <p:cNvGrpSpPr/>
            <p:nvPr/>
          </p:nvGrpSpPr>
          <p:grpSpPr>
            <a:xfrm>
              <a:off x="4134331" y="2667000"/>
              <a:ext cx="895968" cy="158416"/>
              <a:chOff x="3512095" y="2331463"/>
              <a:chExt cx="1119079" cy="197864"/>
            </a:xfrm>
          </p:grpSpPr>
          <p:sp>
            <p:nvSpPr>
              <p:cNvPr id="140" name="Rectangle 139"/>
              <p:cNvSpPr/>
              <p:nvPr/>
            </p:nvSpPr>
            <p:spPr>
              <a:xfrm>
                <a:off x="3720673"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41" name="Rectangle 140"/>
              <p:cNvSpPr/>
              <p:nvPr/>
            </p:nvSpPr>
            <p:spPr>
              <a:xfrm>
                <a:off x="4408063"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42" name="Rectangle 141"/>
              <p:cNvSpPr/>
              <p:nvPr/>
            </p:nvSpPr>
            <p:spPr>
              <a:xfrm>
                <a:off x="3512095"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36" name="Group 135"/>
            <p:cNvGrpSpPr/>
            <p:nvPr/>
          </p:nvGrpSpPr>
          <p:grpSpPr>
            <a:xfrm>
              <a:off x="4141197" y="2877246"/>
              <a:ext cx="895969" cy="158417"/>
              <a:chOff x="3517527" y="2331462"/>
              <a:chExt cx="1119078" cy="197865"/>
            </a:xfrm>
          </p:grpSpPr>
          <p:sp>
            <p:nvSpPr>
              <p:cNvPr id="137" name="Rectangle 136"/>
              <p:cNvSpPr/>
              <p:nvPr/>
            </p:nvSpPr>
            <p:spPr>
              <a:xfrm>
                <a:off x="3726105"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8" name="Rectangle 137"/>
              <p:cNvSpPr/>
              <p:nvPr/>
            </p:nvSpPr>
            <p:spPr>
              <a:xfrm>
                <a:off x="4413495" y="2331462"/>
                <a:ext cx="223110"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9" name="Rectangle 138"/>
              <p:cNvSpPr/>
              <p:nvPr/>
            </p:nvSpPr>
            <p:spPr>
              <a:xfrm>
                <a:off x="3517527"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125" name="2-3"/>
          <p:cNvGrpSpPr/>
          <p:nvPr/>
        </p:nvGrpSpPr>
        <p:grpSpPr>
          <a:xfrm>
            <a:off x="4355003" y="2688020"/>
            <a:ext cx="1005840" cy="368661"/>
            <a:chOff x="4144840" y="2667000"/>
            <a:chExt cx="898480" cy="368661"/>
          </a:xfrm>
        </p:grpSpPr>
        <p:grpSp>
          <p:nvGrpSpPr>
            <p:cNvPr id="126" name="Group 125"/>
            <p:cNvGrpSpPr/>
            <p:nvPr/>
          </p:nvGrpSpPr>
          <p:grpSpPr>
            <a:xfrm>
              <a:off x="4144840" y="2667000"/>
              <a:ext cx="895968" cy="158416"/>
              <a:chOff x="3525222" y="2331463"/>
              <a:chExt cx="1119079" cy="197864"/>
            </a:xfrm>
          </p:grpSpPr>
          <p:sp>
            <p:nvSpPr>
              <p:cNvPr id="131" name="Rectangle 130"/>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2" name="Rectangle 131"/>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3" name="Rectangle 132"/>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27" name="Group 126"/>
            <p:cNvGrpSpPr/>
            <p:nvPr/>
          </p:nvGrpSpPr>
          <p:grpSpPr>
            <a:xfrm>
              <a:off x="4147352" y="2877245"/>
              <a:ext cx="895968" cy="158416"/>
              <a:chOff x="3525222" y="2331463"/>
              <a:chExt cx="1119079" cy="197864"/>
            </a:xfrm>
          </p:grpSpPr>
          <p:sp>
            <p:nvSpPr>
              <p:cNvPr id="128" name="Rectangle 127"/>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9" name="Rectangle 128"/>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0" name="Rectangle 129"/>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116" name="2-2"/>
          <p:cNvGrpSpPr/>
          <p:nvPr/>
        </p:nvGrpSpPr>
        <p:grpSpPr>
          <a:xfrm>
            <a:off x="4355003" y="2688020"/>
            <a:ext cx="1005840" cy="368661"/>
            <a:chOff x="4144840" y="2667000"/>
            <a:chExt cx="898480" cy="368661"/>
          </a:xfrm>
        </p:grpSpPr>
        <p:grpSp>
          <p:nvGrpSpPr>
            <p:cNvPr id="117" name="Group 116"/>
            <p:cNvGrpSpPr/>
            <p:nvPr/>
          </p:nvGrpSpPr>
          <p:grpSpPr>
            <a:xfrm>
              <a:off x="4144840" y="2667000"/>
              <a:ext cx="895968" cy="158416"/>
              <a:chOff x="3525222" y="2331463"/>
              <a:chExt cx="1119079" cy="197864"/>
            </a:xfrm>
          </p:grpSpPr>
          <p:sp>
            <p:nvSpPr>
              <p:cNvPr id="122" name="Rectangle 121"/>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3" name="Rectangle 122"/>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4" name="Rectangle 123"/>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18" name="Group 117"/>
            <p:cNvGrpSpPr/>
            <p:nvPr/>
          </p:nvGrpSpPr>
          <p:grpSpPr>
            <a:xfrm>
              <a:off x="4147352" y="2877245"/>
              <a:ext cx="895968" cy="158416"/>
              <a:chOff x="3525222" y="2331463"/>
              <a:chExt cx="1119079" cy="197864"/>
            </a:xfrm>
          </p:grpSpPr>
          <p:sp>
            <p:nvSpPr>
              <p:cNvPr id="119" name="Rectangle 118"/>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0" name="Rectangle 119"/>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1" name="Rectangle 120"/>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107" name="2-1"/>
          <p:cNvGrpSpPr/>
          <p:nvPr/>
        </p:nvGrpSpPr>
        <p:grpSpPr>
          <a:xfrm>
            <a:off x="4355003" y="2688020"/>
            <a:ext cx="1005840" cy="368661"/>
            <a:chOff x="4144840" y="2667000"/>
            <a:chExt cx="898480" cy="368661"/>
          </a:xfrm>
        </p:grpSpPr>
        <p:grpSp>
          <p:nvGrpSpPr>
            <p:cNvPr id="108" name="Group 107"/>
            <p:cNvGrpSpPr/>
            <p:nvPr/>
          </p:nvGrpSpPr>
          <p:grpSpPr>
            <a:xfrm>
              <a:off x="4144840" y="2667000"/>
              <a:ext cx="895968" cy="158416"/>
              <a:chOff x="3525222" y="2331463"/>
              <a:chExt cx="1119079" cy="197864"/>
            </a:xfrm>
          </p:grpSpPr>
          <p:sp>
            <p:nvSpPr>
              <p:cNvPr id="113" name="Rectangle 112"/>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4" name="Rectangle 113"/>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5" name="Rectangle 114"/>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09" name="Group 108"/>
            <p:cNvGrpSpPr/>
            <p:nvPr/>
          </p:nvGrpSpPr>
          <p:grpSpPr>
            <a:xfrm>
              <a:off x="4147352" y="2877245"/>
              <a:ext cx="895968" cy="158416"/>
              <a:chOff x="3525222" y="2331463"/>
              <a:chExt cx="1119079" cy="197864"/>
            </a:xfrm>
          </p:grpSpPr>
          <p:sp>
            <p:nvSpPr>
              <p:cNvPr id="110" name="Rectangle 109"/>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1" name="Rectangle 110"/>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2" name="Rectangle 111"/>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70" name="2-single bottom left"/>
          <p:cNvGrpSpPr/>
          <p:nvPr/>
        </p:nvGrpSpPr>
        <p:grpSpPr>
          <a:xfrm>
            <a:off x="1957781" y="3513673"/>
            <a:ext cx="1005840" cy="158416"/>
            <a:chOff x="3525222" y="2331463"/>
            <a:chExt cx="1119079" cy="197864"/>
          </a:xfrm>
        </p:grpSpPr>
        <p:sp>
          <p:nvSpPr>
            <p:cNvPr id="71" name="Rectangle 70"/>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72" name="Rectangle 71"/>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73" name="Rectangle 72"/>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83" name="2-single top left"/>
          <p:cNvGrpSpPr/>
          <p:nvPr/>
        </p:nvGrpSpPr>
        <p:grpSpPr>
          <a:xfrm>
            <a:off x="2310449" y="1872532"/>
            <a:ext cx="1005840" cy="158416"/>
            <a:chOff x="9891406" y="3953789"/>
            <a:chExt cx="895968" cy="158416"/>
          </a:xfrm>
        </p:grpSpPr>
        <p:sp>
          <p:nvSpPr>
            <p:cNvPr id="85" name="Rectangle 84"/>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86" name="Rectangle 85"/>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88" name="Rectangle 87"/>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38" name="1-packet 1:00"/>
          <p:cNvGrpSpPr/>
          <p:nvPr/>
        </p:nvGrpSpPr>
        <p:grpSpPr>
          <a:xfrm>
            <a:off x="4355003" y="2688020"/>
            <a:ext cx="1005840" cy="158416"/>
            <a:chOff x="9891406" y="3953789"/>
            <a:chExt cx="895968" cy="158416"/>
          </a:xfrm>
        </p:grpSpPr>
        <p:sp>
          <p:nvSpPr>
            <p:cNvPr id="39" name="Rectangle 38"/>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0" name="Rectangle 39"/>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1" name="Rectangle 40"/>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42" name="1-packet 11:00"/>
          <p:cNvGrpSpPr/>
          <p:nvPr/>
        </p:nvGrpSpPr>
        <p:grpSpPr>
          <a:xfrm>
            <a:off x="4355003" y="2688020"/>
            <a:ext cx="1005840" cy="158416"/>
            <a:chOff x="9891406" y="3953789"/>
            <a:chExt cx="895968" cy="158416"/>
          </a:xfrm>
        </p:grpSpPr>
        <p:sp>
          <p:nvSpPr>
            <p:cNvPr id="43" name="Rectangle 42"/>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4" name="Rectangle 43"/>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5" name="Rectangle 44"/>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8" name="1-packet 1"/>
          <p:cNvGrpSpPr/>
          <p:nvPr/>
        </p:nvGrpSpPr>
        <p:grpSpPr>
          <a:xfrm>
            <a:off x="6019800" y="3460215"/>
            <a:ext cx="1005840" cy="158416"/>
            <a:chOff x="3525222" y="2331463"/>
            <a:chExt cx="1119079" cy="197864"/>
          </a:xfrm>
        </p:grpSpPr>
        <p:sp>
          <p:nvSpPr>
            <p:cNvPr id="9" name="Rectangle 8"/>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0" name="Rectangle 9"/>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 name="Rectangle 10"/>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46" name="1-packet 8:00"/>
          <p:cNvGrpSpPr/>
          <p:nvPr/>
        </p:nvGrpSpPr>
        <p:grpSpPr>
          <a:xfrm>
            <a:off x="4355003" y="2688020"/>
            <a:ext cx="1005840" cy="158416"/>
            <a:chOff x="9891406" y="3953789"/>
            <a:chExt cx="895968" cy="158416"/>
          </a:xfrm>
        </p:grpSpPr>
        <p:sp>
          <p:nvSpPr>
            <p:cNvPr id="48" name="Rectangle 47"/>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9" name="Rectangle 48"/>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53" name="Rectangle 52"/>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57" name="1-packet 6:00"/>
          <p:cNvGrpSpPr/>
          <p:nvPr/>
        </p:nvGrpSpPr>
        <p:grpSpPr>
          <a:xfrm>
            <a:off x="4355003" y="2688020"/>
            <a:ext cx="1005840" cy="158416"/>
            <a:chOff x="9891406" y="3953789"/>
            <a:chExt cx="895968" cy="158416"/>
          </a:xfrm>
        </p:grpSpPr>
        <p:sp>
          <p:nvSpPr>
            <p:cNvPr id="67" name="Rectangle 66"/>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68" name="Rectangle 67"/>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69" name="Rectangle 68"/>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pic>
        <p:nvPicPr>
          <p:cNvPr id="84" name="play - ALT TEXT IS HERE" descr="Graphic that represents a network made up of two DHCP servers (DHCP Server 1 and DHCP Server 2) and three DHCP clients. The frames of the build slide demonstrate the following four-step DHCP lease-generation process:&#10;1-DHCP client broadcasts a DHCPDISCOVER packet.&#10;2-DHCP servers broadcast a DHCPOFFER packet.&#10;3-DHCP client broadcasts a DHCPREQUEST packet.&#10;4-DHCP Server1 broadcasts a DHCPACK pack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7125" y="610349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0374" y="-2"/>
            <a:ext cx="8502557" cy="740664"/>
          </a:xfrm>
        </p:spPr>
        <p:txBody>
          <a:bodyPr/>
          <a:lstStyle/>
          <a:p>
            <a:r>
              <a:rPr lang="en-US" dirty="0">
                <a:solidFill>
                  <a:srgbClr val="FFFFFF"/>
                </a:solidFill>
              </a:rPr>
              <a:t>How DHCP Lease Generation </a:t>
            </a:r>
            <a:r>
              <a:rPr lang="en-US" dirty="0" smtClean="0">
                <a:solidFill>
                  <a:srgbClr val="FFFFFF"/>
                </a:solidFill>
              </a:rPr>
              <a:t>Works</a:t>
            </a:r>
            <a:endParaRPr lang="en-CA" dirty="0"/>
          </a:p>
        </p:txBody>
      </p:sp>
    </p:spTree>
    <p:extLst>
      <p:ext uri="{BB962C8B-B14F-4D97-AF65-F5344CB8AC3E}">
        <p14:creationId xmlns:p14="http://schemas.microsoft.com/office/powerpoint/2010/main" val="32671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42" presetClass="path" presetSubtype="0" accel="50000" decel="50000" fill="hold" nodeType="withEffect">
                                  <p:stCondLst>
                                    <p:cond delay="0"/>
                                  </p:stCondLst>
                                  <p:childTnLst>
                                    <p:animMotion origin="layout" path="M 0.00104 -0.02569 L -0.18212 -0.1125 " pathEditMode="relative" rAng="0" ptsTypes="AA">
                                      <p:cBhvr>
                                        <p:cTn id="16" dur="2000" fill="hold"/>
                                        <p:tgtEl>
                                          <p:spTgt spid="8"/>
                                        </p:tgtEl>
                                        <p:attrNameLst>
                                          <p:attrName>ppt_x</p:attrName>
                                          <p:attrName>ppt_y</p:attrName>
                                        </p:attrNameLst>
                                      </p:cBhvr>
                                      <p:rCtr x="-9149" y="-4375"/>
                                    </p:animMotion>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42" presetClass="path" presetSubtype="0" accel="50000" decel="50000" fill="hold" nodeType="withEffect">
                                  <p:stCondLst>
                                    <p:cond delay="0"/>
                                  </p:stCondLst>
                                  <p:childTnLst>
                                    <p:animMotion origin="layout" path="M 0 -2.22222E-6 L 0.19167 -0.16065 " pathEditMode="relative" rAng="0" ptsTypes="AA">
                                      <p:cBhvr>
                                        <p:cTn id="31" dur="2000" fill="hold"/>
                                        <p:tgtEl>
                                          <p:spTgt spid="38"/>
                                        </p:tgtEl>
                                        <p:attrNameLst>
                                          <p:attrName>ppt_x</p:attrName>
                                          <p:attrName>ppt_y</p:attrName>
                                        </p:attrNameLst>
                                      </p:cBhvr>
                                      <p:rCtr x="9583" y="-8032"/>
                                    </p:animMotion>
                                  </p:childTnLst>
                                </p:cTn>
                              </p:par>
                              <p:par>
                                <p:cTn id="32" presetID="42" presetClass="path" presetSubtype="0" accel="50000" decel="50000" fill="hold" nodeType="withEffect">
                                  <p:stCondLst>
                                    <p:cond delay="0"/>
                                  </p:stCondLst>
                                  <p:childTnLst>
                                    <p:animMotion origin="layout" path="M 0 0.00047 L 0.00104 0.19884 " pathEditMode="relative" rAng="0" ptsTypes="AA">
                                      <p:cBhvr>
                                        <p:cTn id="33" dur="2000" fill="hold"/>
                                        <p:tgtEl>
                                          <p:spTgt spid="57"/>
                                        </p:tgtEl>
                                        <p:attrNameLst>
                                          <p:attrName>ppt_x</p:attrName>
                                          <p:attrName>ppt_y</p:attrName>
                                        </p:attrNameLst>
                                      </p:cBhvr>
                                      <p:rCtr x="52" y="9907"/>
                                    </p:animMotion>
                                  </p:childTnLst>
                                </p:cTn>
                              </p:par>
                              <p:par>
                                <p:cTn id="34" presetID="42" presetClass="path" presetSubtype="0" accel="50000" decel="50000" fill="hold" nodeType="withEffect">
                                  <p:stCondLst>
                                    <p:cond delay="0"/>
                                  </p:stCondLst>
                                  <p:childTnLst>
                                    <p:animMotion origin="layout" path="M 0 -2.22222E-6 L -0.3 0.08357 " pathEditMode="relative" rAng="0" ptsTypes="AA">
                                      <p:cBhvr>
                                        <p:cTn id="35" dur="2000" fill="hold"/>
                                        <p:tgtEl>
                                          <p:spTgt spid="46"/>
                                        </p:tgtEl>
                                        <p:attrNameLst>
                                          <p:attrName>ppt_x</p:attrName>
                                          <p:attrName>ppt_y</p:attrName>
                                        </p:attrNameLst>
                                      </p:cBhvr>
                                      <p:rCtr x="-15000" y="4167"/>
                                    </p:animMotion>
                                  </p:childTnLst>
                                </p:cTn>
                              </p:par>
                              <p:par>
                                <p:cTn id="36" presetID="42" presetClass="path" presetSubtype="0" accel="50000" decel="50000" fill="hold" nodeType="withEffect">
                                  <p:stCondLst>
                                    <p:cond delay="0"/>
                                  </p:stCondLst>
                                  <p:childTnLst>
                                    <p:animMotion origin="layout" path="M -3.33333E-6 7.40741E-7 L -0.28125 -0.12291 " pathEditMode="relative" rAng="0" ptsTypes="AA">
                                      <p:cBhvr>
                                        <p:cTn id="37" dur="2000" fill="hold"/>
                                        <p:tgtEl>
                                          <p:spTgt spid="42"/>
                                        </p:tgtEl>
                                        <p:attrNameLst>
                                          <p:attrName>ppt_x</p:attrName>
                                          <p:attrName>ppt_y</p:attrName>
                                        </p:attrNameLst>
                                      </p:cBhvr>
                                      <p:rCtr x="-14167" y="-6134"/>
                                    </p:animMotion>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par>
                          <p:cTn id="41" fill="hold">
                            <p:stCondLst>
                              <p:cond delay="4000"/>
                            </p:stCondLst>
                            <p:childTnLst>
                              <p:par>
                                <p:cTn id="42" presetID="10" presetClass="exit" presetSubtype="0" fill="hold" nodeType="afterEffect">
                                  <p:stCondLst>
                                    <p:cond delay="0"/>
                                  </p:stCondLst>
                                  <p:childTnLst>
                                    <p:animEffect transition="out" filter="fade">
                                      <p:cBhvr>
                                        <p:cTn id="43" dur="500"/>
                                        <p:tgtEl>
                                          <p:spTgt spid="57"/>
                                        </p:tgtEl>
                                      </p:cBhvr>
                                    </p:animEffect>
                                    <p:set>
                                      <p:cBhvr>
                                        <p:cTn id="44" dur="1" fill="hold">
                                          <p:stCondLst>
                                            <p:cond delay="499"/>
                                          </p:stCondLst>
                                        </p:cTn>
                                        <p:tgtEl>
                                          <p:spTgt spid="5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6"/>
                                        </p:tgtEl>
                                      </p:cBhvr>
                                    </p:animEffect>
                                    <p:set>
                                      <p:cBhvr>
                                        <p:cTn id="47" dur="1" fill="hold">
                                          <p:stCondLst>
                                            <p:cond delay="499"/>
                                          </p:stCondLst>
                                        </p:cTn>
                                        <p:tgtEl>
                                          <p:spTgt spid="4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xEl>
                                              <p:pRg st="1" end="1"/>
                                            </p:txEl>
                                          </p:spTgt>
                                        </p:tgtEl>
                                        <p:attrNameLst>
                                          <p:attrName>style.visibility</p:attrName>
                                        </p:attrNameLst>
                                      </p:cBhvr>
                                      <p:to>
                                        <p:strVal val="visible"/>
                                      </p:to>
                                    </p:set>
                                    <p:animEffect transition="in" filter="fade">
                                      <p:cBhvr>
                                        <p:cTn id="58" dur="500"/>
                                        <p:tgtEl>
                                          <p:spTgt spid="24">
                                            <p:txEl>
                                              <p:p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par>
                                <p:cTn id="62" presetID="10" presetClass="entr" presetSubtype="0"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childTnLst>
                          </p:cTn>
                        </p:par>
                        <p:par>
                          <p:cTn id="65" fill="hold">
                            <p:stCondLst>
                              <p:cond delay="500"/>
                            </p:stCondLst>
                            <p:childTnLst>
                              <p:par>
                                <p:cTn id="66" presetID="42" presetClass="path" presetSubtype="0" accel="50000" decel="50000" fill="hold" nodeType="afterEffect">
                                  <p:stCondLst>
                                    <p:cond delay="0"/>
                                  </p:stCondLst>
                                  <p:childTnLst>
                                    <p:animMotion origin="layout" path="M 4.44444E-6 4.81481E-6 L 0.26284 -0.09028 " pathEditMode="relative" rAng="0" ptsTypes="AA">
                                      <p:cBhvr>
                                        <p:cTn id="67" dur="2000" fill="hold"/>
                                        <p:tgtEl>
                                          <p:spTgt spid="70"/>
                                        </p:tgtEl>
                                        <p:attrNameLst>
                                          <p:attrName>ppt_x</p:attrName>
                                          <p:attrName>ppt_y</p:attrName>
                                        </p:attrNameLst>
                                      </p:cBhvr>
                                      <p:rCtr x="13194" y="-4468"/>
                                    </p:animMotion>
                                  </p:childTnLst>
                                </p:cTn>
                              </p:par>
                              <p:par>
                                <p:cTn id="68" presetID="42" presetClass="path" presetSubtype="0" accel="50000" decel="50000" fill="hold" nodeType="withEffect">
                                  <p:stCondLst>
                                    <p:cond delay="0"/>
                                  </p:stCondLst>
                                  <p:childTnLst>
                                    <p:animMotion origin="layout" path="M 3.88889E-6 3.33333E-6 L 0.22361 0.11782 " pathEditMode="relative" rAng="0" ptsTypes="AA">
                                      <p:cBhvr>
                                        <p:cTn id="69" dur="2000" fill="hold"/>
                                        <p:tgtEl>
                                          <p:spTgt spid="83"/>
                                        </p:tgtEl>
                                        <p:attrNameLst>
                                          <p:attrName>ppt_x</p:attrName>
                                          <p:attrName>ppt_y</p:attrName>
                                        </p:attrNameLst>
                                      </p:cBhvr>
                                      <p:rCtr x="11163" y="5833"/>
                                    </p:animMotion>
                                  </p:childTnLst>
                                </p:cTn>
                              </p:par>
                            </p:childTnLst>
                          </p:cTn>
                        </p:par>
                        <p:par>
                          <p:cTn id="70" fill="hold">
                            <p:stCondLst>
                              <p:cond delay="2500"/>
                            </p:stCondLst>
                            <p:childTnLst>
                              <p:par>
                                <p:cTn id="71" presetID="10" presetClass="exit" presetSubtype="0" fill="hold" nodeType="afterEffect">
                                  <p:stCondLst>
                                    <p:cond delay="0"/>
                                  </p:stCondLst>
                                  <p:childTnLst>
                                    <p:animEffect transition="out" filter="fade">
                                      <p:cBhvr>
                                        <p:cTn id="72" dur="500"/>
                                        <p:tgtEl>
                                          <p:spTgt spid="83"/>
                                        </p:tgtEl>
                                      </p:cBhvr>
                                    </p:animEffect>
                                    <p:set>
                                      <p:cBhvr>
                                        <p:cTn id="73" dur="1" fill="hold">
                                          <p:stCondLst>
                                            <p:cond delay="499"/>
                                          </p:stCondLst>
                                        </p:cTn>
                                        <p:tgtEl>
                                          <p:spTgt spid="83"/>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0"/>
                                        </p:tgtEl>
                                      </p:cBhvr>
                                    </p:animEffect>
                                    <p:set>
                                      <p:cBhvr>
                                        <p:cTn id="76" dur="1" fill="hold">
                                          <p:stCondLst>
                                            <p:cond delay="499"/>
                                          </p:stCondLst>
                                        </p:cTn>
                                        <p:tgtEl>
                                          <p:spTgt spid="70"/>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fade">
                                      <p:cBhvr>
                                        <p:cTn id="79" dur="500"/>
                                        <p:tgtEl>
                                          <p:spTgt spid="107"/>
                                        </p:tgtEl>
                                      </p:cBhvr>
                                    </p:animEffect>
                                  </p:childTnLst>
                                </p:cTn>
                              </p:par>
                              <p:par>
                                <p:cTn id="80" presetID="10" presetClass="entr" presetSubtype="0" fill="hold" nodeType="withEffect">
                                  <p:stCondLst>
                                    <p:cond delay="0"/>
                                  </p:stCondLst>
                                  <p:childTnLst>
                                    <p:set>
                                      <p:cBhvr>
                                        <p:cTn id="81" dur="1" fill="hold">
                                          <p:stCondLst>
                                            <p:cond delay="0"/>
                                          </p:stCondLst>
                                        </p:cTn>
                                        <p:tgtEl>
                                          <p:spTgt spid="116"/>
                                        </p:tgtEl>
                                        <p:attrNameLst>
                                          <p:attrName>style.visibility</p:attrName>
                                        </p:attrNameLst>
                                      </p:cBhvr>
                                      <p:to>
                                        <p:strVal val="visible"/>
                                      </p:to>
                                    </p:set>
                                    <p:animEffect transition="in" filter="fade">
                                      <p:cBhvr>
                                        <p:cTn id="82" dur="500"/>
                                        <p:tgtEl>
                                          <p:spTgt spid="116"/>
                                        </p:tgtEl>
                                      </p:cBhvr>
                                    </p:animEffect>
                                  </p:childTnLst>
                                </p:cTn>
                              </p:par>
                              <p:par>
                                <p:cTn id="83" presetID="10" presetClass="entr" presetSubtype="0" fill="hold" nodeType="withEffect">
                                  <p:stCondLst>
                                    <p:cond delay="0"/>
                                  </p:stCondLst>
                                  <p:childTnLst>
                                    <p:set>
                                      <p:cBhvr>
                                        <p:cTn id="84" dur="1" fill="hold">
                                          <p:stCondLst>
                                            <p:cond delay="0"/>
                                          </p:stCondLst>
                                        </p:cTn>
                                        <p:tgtEl>
                                          <p:spTgt spid="125"/>
                                        </p:tgtEl>
                                        <p:attrNameLst>
                                          <p:attrName>style.visibility</p:attrName>
                                        </p:attrNameLst>
                                      </p:cBhvr>
                                      <p:to>
                                        <p:strVal val="visible"/>
                                      </p:to>
                                    </p:set>
                                    <p:animEffect transition="in" filter="fade">
                                      <p:cBhvr>
                                        <p:cTn id="85" dur="500"/>
                                        <p:tgtEl>
                                          <p:spTgt spid="125"/>
                                        </p:tgtEl>
                                      </p:cBhvr>
                                    </p:animEffect>
                                  </p:childTnLst>
                                </p:cTn>
                              </p:par>
                              <p:par>
                                <p:cTn id="86" presetID="10" presetClass="entr" presetSubtype="0" fill="hold" nodeType="withEffect">
                                  <p:stCondLst>
                                    <p:cond delay="0"/>
                                  </p:stCondLst>
                                  <p:childTnLst>
                                    <p:set>
                                      <p:cBhvr>
                                        <p:cTn id="87" dur="1" fill="hold">
                                          <p:stCondLst>
                                            <p:cond delay="0"/>
                                          </p:stCondLst>
                                        </p:cTn>
                                        <p:tgtEl>
                                          <p:spTgt spid="134"/>
                                        </p:tgtEl>
                                        <p:attrNameLst>
                                          <p:attrName>style.visibility</p:attrName>
                                        </p:attrNameLst>
                                      </p:cBhvr>
                                      <p:to>
                                        <p:strVal val="visible"/>
                                      </p:to>
                                    </p:set>
                                    <p:animEffect transition="in" filter="fade">
                                      <p:cBhvr>
                                        <p:cTn id="88" dur="500"/>
                                        <p:tgtEl>
                                          <p:spTgt spid="134"/>
                                        </p:tgtEl>
                                      </p:cBhvr>
                                    </p:animEffect>
                                  </p:childTnLst>
                                </p:cTn>
                              </p:par>
                              <p:par>
                                <p:cTn id="89" presetID="10" presetClass="entr" presetSubtype="0" fill="hold" nodeType="withEffect">
                                  <p:stCondLst>
                                    <p:cond delay="0"/>
                                  </p:stCondLst>
                                  <p:childTnLst>
                                    <p:set>
                                      <p:cBhvr>
                                        <p:cTn id="90" dur="1" fill="hold">
                                          <p:stCondLst>
                                            <p:cond delay="0"/>
                                          </p:stCondLst>
                                        </p:cTn>
                                        <p:tgtEl>
                                          <p:spTgt spid="186"/>
                                        </p:tgtEl>
                                        <p:attrNameLst>
                                          <p:attrName>style.visibility</p:attrName>
                                        </p:attrNameLst>
                                      </p:cBhvr>
                                      <p:to>
                                        <p:strVal val="visible"/>
                                      </p:to>
                                    </p:set>
                                    <p:animEffect transition="in" filter="fade">
                                      <p:cBhvr>
                                        <p:cTn id="91" dur="500"/>
                                        <p:tgtEl>
                                          <p:spTgt spid="186"/>
                                        </p:tgtEl>
                                      </p:cBhvr>
                                    </p:animEffect>
                                  </p:childTnLst>
                                </p:cTn>
                              </p:par>
                            </p:childTnLst>
                          </p:cTn>
                        </p:par>
                        <p:par>
                          <p:cTn id="92" fill="hold">
                            <p:stCondLst>
                              <p:cond delay="3000"/>
                            </p:stCondLst>
                            <p:childTnLst>
                              <p:par>
                                <p:cTn id="93" presetID="42" presetClass="path" presetSubtype="0" accel="50000" decel="50000" fill="hold" nodeType="afterEffect">
                                  <p:stCondLst>
                                    <p:cond delay="0"/>
                                  </p:stCondLst>
                                  <p:childTnLst>
                                    <p:animMotion origin="layout" path="M 0 0 L 0.19063 0.08981 " pathEditMode="relative" rAng="0" ptsTypes="AA">
                                      <p:cBhvr>
                                        <p:cTn id="94" dur="2000" fill="hold"/>
                                        <p:tgtEl>
                                          <p:spTgt spid="107"/>
                                        </p:tgtEl>
                                        <p:attrNameLst>
                                          <p:attrName>ppt_x</p:attrName>
                                          <p:attrName>ppt_y</p:attrName>
                                        </p:attrNameLst>
                                      </p:cBhvr>
                                      <p:rCtr x="9531" y="4491"/>
                                    </p:animMotion>
                                  </p:childTnLst>
                                </p:cTn>
                              </p:par>
                              <p:par>
                                <p:cTn id="95" presetID="42" presetClass="path" presetSubtype="0" accel="50000" decel="50000" fill="hold" nodeType="withEffect">
                                  <p:stCondLst>
                                    <p:cond delay="0"/>
                                  </p:stCondLst>
                                  <p:childTnLst>
                                    <p:animMotion origin="layout" path="M 0.00069 0.00069 L -0.31493 0.13194 " pathEditMode="relative" rAng="0" ptsTypes="AA">
                                      <p:cBhvr>
                                        <p:cTn id="96" dur="2000" fill="hold"/>
                                        <p:tgtEl>
                                          <p:spTgt spid="186"/>
                                        </p:tgtEl>
                                        <p:attrNameLst>
                                          <p:attrName>ppt_x</p:attrName>
                                          <p:attrName>ppt_y</p:attrName>
                                        </p:attrNameLst>
                                      </p:cBhvr>
                                      <p:rCtr x="-15781" y="6551"/>
                                    </p:animMotion>
                                  </p:childTnLst>
                                </p:cTn>
                              </p:par>
                              <p:par>
                                <p:cTn id="97" presetID="42" presetClass="path" presetSubtype="0" accel="50000" decel="50000" fill="hold" nodeType="withEffect">
                                  <p:stCondLst>
                                    <p:cond delay="0"/>
                                  </p:stCondLst>
                                  <p:childTnLst>
                                    <p:animMotion origin="layout" path="M 0 0 L 0.18993 -0.14236 " pathEditMode="relative" rAng="0" ptsTypes="AA">
                                      <p:cBhvr>
                                        <p:cTn id="98" dur="2000" fill="hold"/>
                                        <p:tgtEl>
                                          <p:spTgt spid="116"/>
                                        </p:tgtEl>
                                        <p:attrNameLst>
                                          <p:attrName>ppt_x</p:attrName>
                                          <p:attrName>ppt_y</p:attrName>
                                        </p:attrNameLst>
                                      </p:cBhvr>
                                      <p:rCtr x="9497" y="-7130"/>
                                    </p:animMotion>
                                  </p:childTnLst>
                                </p:cTn>
                              </p:par>
                              <p:par>
                                <p:cTn id="99" presetID="42" presetClass="path" presetSubtype="0" accel="50000" decel="50000" fill="hold" nodeType="withEffect">
                                  <p:stCondLst>
                                    <p:cond delay="0"/>
                                  </p:stCondLst>
                                  <p:childTnLst>
                                    <p:animMotion origin="layout" path="M 0 0 L 0.0066 0.19051 " pathEditMode="relative" rAng="0" ptsTypes="AA">
                                      <p:cBhvr>
                                        <p:cTn id="100" dur="2000" fill="hold"/>
                                        <p:tgtEl>
                                          <p:spTgt spid="125"/>
                                        </p:tgtEl>
                                        <p:attrNameLst>
                                          <p:attrName>ppt_x</p:attrName>
                                          <p:attrName>ppt_y</p:attrName>
                                        </p:attrNameLst>
                                      </p:cBhvr>
                                      <p:rCtr x="330" y="9514"/>
                                    </p:animMotion>
                                  </p:childTnLst>
                                </p:cTn>
                              </p:par>
                              <p:par>
                                <p:cTn id="101" presetID="42" presetClass="path" presetSubtype="0" accel="50000" decel="50000" fill="hold" nodeType="withEffect">
                                  <p:stCondLst>
                                    <p:cond delay="0"/>
                                  </p:stCondLst>
                                  <p:childTnLst>
                                    <p:animMotion origin="layout" path="M 0 0 L -0.24167 -0.14421 " pathEditMode="relative" rAng="0" ptsTypes="AA">
                                      <p:cBhvr>
                                        <p:cTn id="102" dur="2000" fill="hold"/>
                                        <p:tgtEl>
                                          <p:spTgt spid="134"/>
                                        </p:tgtEl>
                                        <p:attrNameLst>
                                          <p:attrName>ppt_x</p:attrName>
                                          <p:attrName>ppt_y</p:attrName>
                                        </p:attrNameLst>
                                      </p:cBhvr>
                                      <p:rCtr x="-12083" y="-7222"/>
                                    </p:animMotion>
                                  </p:childTnLst>
                                </p:cTn>
                              </p:par>
                            </p:childTnLst>
                          </p:cTn>
                        </p:par>
                        <p:par>
                          <p:cTn id="103" fill="hold">
                            <p:stCondLst>
                              <p:cond delay="5000"/>
                            </p:stCondLst>
                            <p:childTnLst>
                              <p:par>
                                <p:cTn id="104" presetID="10" presetClass="exit" presetSubtype="0" fill="hold" nodeType="afterEffect">
                                  <p:stCondLst>
                                    <p:cond delay="0"/>
                                  </p:stCondLst>
                                  <p:childTnLst>
                                    <p:animEffect transition="out" filter="fade">
                                      <p:cBhvr>
                                        <p:cTn id="105" dur="500"/>
                                        <p:tgtEl>
                                          <p:spTgt spid="107"/>
                                        </p:tgtEl>
                                      </p:cBhvr>
                                    </p:animEffect>
                                    <p:set>
                                      <p:cBhvr>
                                        <p:cTn id="106" dur="1" fill="hold">
                                          <p:stCondLst>
                                            <p:cond delay="499"/>
                                          </p:stCondLst>
                                        </p:cTn>
                                        <p:tgtEl>
                                          <p:spTgt spid="107"/>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86"/>
                                        </p:tgtEl>
                                      </p:cBhvr>
                                    </p:animEffect>
                                    <p:set>
                                      <p:cBhvr>
                                        <p:cTn id="109" dur="1" fill="hold">
                                          <p:stCondLst>
                                            <p:cond delay="499"/>
                                          </p:stCondLst>
                                        </p:cTn>
                                        <p:tgtEl>
                                          <p:spTgt spid="186"/>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16"/>
                                        </p:tgtEl>
                                      </p:cBhvr>
                                    </p:animEffect>
                                    <p:set>
                                      <p:cBhvr>
                                        <p:cTn id="112" dur="1" fill="hold">
                                          <p:stCondLst>
                                            <p:cond delay="499"/>
                                          </p:stCondLst>
                                        </p:cTn>
                                        <p:tgtEl>
                                          <p:spTgt spid="11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25"/>
                                        </p:tgtEl>
                                      </p:cBhvr>
                                    </p:animEffect>
                                    <p:set>
                                      <p:cBhvr>
                                        <p:cTn id="115" dur="1" fill="hold">
                                          <p:stCondLst>
                                            <p:cond delay="499"/>
                                          </p:stCondLst>
                                        </p:cTn>
                                        <p:tgtEl>
                                          <p:spTgt spid="12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34"/>
                                        </p:tgtEl>
                                      </p:cBhvr>
                                    </p:animEffect>
                                    <p:set>
                                      <p:cBhvr>
                                        <p:cTn id="118" dur="1" fill="hold">
                                          <p:stCondLst>
                                            <p:cond delay="499"/>
                                          </p:stCondLst>
                                        </p:cTn>
                                        <p:tgtEl>
                                          <p:spTgt spid="13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4">
                                            <p:txEl>
                                              <p:pRg st="2" end="2"/>
                                            </p:txEl>
                                          </p:spTgt>
                                        </p:tgtEl>
                                        <p:attrNameLst>
                                          <p:attrName>style.visibility</p:attrName>
                                        </p:attrNameLst>
                                      </p:cBhvr>
                                      <p:to>
                                        <p:strVal val="visible"/>
                                      </p:to>
                                    </p:set>
                                    <p:animEffect transition="in" filter="fade">
                                      <p:cBhvr>
                                        <p:cTn id="123" dur="500"/>
                                        <p:tgtEl>
                                          <p:spTgt spid="24">
                                            <p:txEl>
                                              <p:pRg st="2" end="2"/>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143"/>
                                        </p:tgtEl>
                                        <p:attrNameLst>
                                          <p:attrName>style.visibility</p:attrName>
                                        </p:attrNameLst>
                                      </p:cBhvr>
                                      <p:to>
                                        <p:strVal val="visible"/>
                                      </p:to>
                                    </p:set>
                                    <p:animEffect transition="in" filter="fade">
                                      <p:cBhvr>
                                        <p:cTn id="126" dur="500"/>
                                        <p:tgtEl>
                                          <p:spTgt spid="143"/>
                                        </p:tgtEl>
                                      </p:cBhvr>
                                    </p:animEffect>
                                  </p:childTnLst>
                                </p:cTn>
                              </p:par>
                              <p:par>
                                <p:cTn id="127" presetID="42" presetClass="path" presetSubtype="0" accel="50000" decel="50000" fill="hold" nodeType="withEffect">
                                  <p:stCondLst>
                                    <p:cond delay="0"/>
                                  </p:stCondLst>
                                  <p:childTnLst>
                                    <p:animMotion origin="layout" path="M -0.0007 4.81481E-6 L -0.18177 -0.11343 " pathEditMode="relative" rAng="0" ptsTypes="AA">
                                      <p:cBhvr>
                                        <p:cTn id="128" dur="2000" fill="hold"/>
                                        <p:tgtEl>
                                          <p:spTgt spid="143"/>
                                        </p:tgtEl>
                                        <p:attrNameLst>
                                          <p:attrName>ppt_x</p:attrName>
                                          <p:attrName>ppt_y</p:attrName>
                                        </p:attrNameLst>
                                      </p:cBhvr>
                                      <p:rCtr x="-9063" y="-5671"/>
                                    </p:animMotion>
                                  </p:childTnLst>
                                </p:cTn>
                              </p:par>
                            </p:childTnLst>
                          </p:cTn>
                        </p:par>
                        <p:par>
                          <p:cTn id="129" fill="hold">
                            <p:stCondLst>
                              <p:cond delay="2000"/>
                            </p:stCondLst>
                            <p:childTnLst>
                              <p:par>
                                <p:cTn id="130" presetID="10" presetClass="exit" presetSubtype="0" fill="hold" nodeType="afterEffect">
                                  <p:stCondLst>
                                    <p:cond delay="0"/>
                                  </p:stCondLst>
                                  <p:childTnLst>
                                    <p:animEffect transition="out" filter="fade">
                                      <p:cBhvr>
                                        <p:cTn id="131" dur="500"/>
                                        <p:tgtEl>
                                          <p:spTgt spid="143"/>
                                        </p:tgtEl>
                                      </p:cBhvr>
                                    </p:animEffect>
                                    <p:set>
                                      <p:cBhvr>
                                        <p:cTn id="132" dur="1" fill="hold">
                                          <p:stCondLst>
                                            <p:cond delay="499"/>
                                          </p:stCondLst>
                                        </p:cTn>
                                        <p:tgtEl>
                                          <p:spTgt spid="143"/>
                                        </p:tgtEl>
                                        <p:attrNameLst>
                                          <p:attrName>style.visibility</p:attrName>
                                        </p:attrNameLst>
                                      </p:cBhvr>
                                      <p:to>
                                        <p:strVal val="hidden"/>
                                      </p:to>
                                    </p:set>
                                  </p:childTnLst>
                                </p:cTn>
                              </p:par>
                              <p:par>
                                <p:cTn id="133" presetID="10" presetClass="entr" presetSubtype="0" fill="hold" nodeType="withEffect">
                                  <p:stCondLst>
                                    <p:cond delay="0"/>
                                  </p:stCondLst>
                                  <p:childTnLst>
                                    <p:set>
                                      <p:cBhvr>
                                        <p:cTn id="134" dur="1" fill="hold">
                                          <p:stCondLst>
                                            <p:cond delay="0"/>
                                          </p:stCondLst>
                                        </p:cTn>
                                        <p:tgtEl>
                                          <p:spTgt spid="147"/>
                                        </p:tgtEl>
                                        <p:attrNameLst>
                                          <p:attrName>style.visibility</p:attrName>
                                        </p:attrNameLst>
                                      </p:cBhvr>
                                      <p:to>
                                        <p:strVal val="visible"/>
                                      </p:to>
                                    </p:set>
                                    <p:animEffect transition="in" filter="fade">
                                      <p:cBhvr>
                                        <p:cTn id="135" dur="500"/>
                                        <p:tgtEl>
                                          <p:spTgt spid="147"/>
                                        </p:tgtEl>
                                      </p:cBhvr>
                                    </p:animEffect>
                                  </p:childTnLst>
                                </p:cTn>
                              </p:par>
                              <p:par>
                                <p:cTn id="136" presetID="10" presetClass="entr" presetSubtype="0" fill="hold" nodeType="withEffect">
                                  <p:stCondLst>
                                    <p:cond delay="0"/>
                                  </p:stCondLst>
                                  <p:childTnLst>
                                    <p:set>
                                      <p:cBhvr>
                                        <p:cTn id="137" dur="1" fill="hold">
                                          <p:stCondLst>
                                            <p:cond delay="0"/>
                                          </p:stCondLst>
                                        </p:cTn>
                                        <p:tgtEl>
                                          <p:spTgt spid="151"/>
                                        </p:tgtEl>
                                        <p:attrNameLst>
                                          <p:attrName>style.visibility</p:attrName>
                                        </p:attrNameLst>
                                      </p:cBhvr>
                                      <p:to>
                                        <p:strVal val="visible"/>
                                      </p:to>
                                    </p:set>
                                    <p:animEffect transition="in" filter="fade">
                                      <p:cBhvr>
                                        <p:cTn id="138" dur="500"/>
                                        <p:tgtEl>
                                          <p:spTgt spid="151"/>
                                        </p:tgtEl>
                                      </p:cBhvr>
                                    </p:animEffect>
                                  </p:childTnLst>
                                </p:cTn>
                              </p:par>
                              <p:par>
                                <p:cTn id="139" presetID="10" presetClass="entr" presetSubtype="0" fill="hold" nodeType="withEffect">
                                  <p:stCondLst>
                                    <p:cond delay="0"/>
                                  </p:stCondLst>
                                  <p:childTnLst>
                                    <p:set>
                                      <p:cBhvr>
                                        <p:cTn id="140" dur="1" fill="hold">
                                          <p:stCondLst>
                                            <p:cond delay="0"/>
                                          </p:stCondLst>
                                        </p:cTn>
                                        <p:tgtEl>
                                          <p:spTgt spid="155"/>
                                        </p:tgtEl>
                                        <p:attrNameLst>
                                          <p:attrName>style.visibility</p:attrName>
                                        </p:attrNameLst>
                                      </p:cBhvr>
                                      <p:to>
                                        <p:strVal val="visible"/>
                                      </p:to>
                                    </p:set>
                                    <p:animEffect transition="in" filter="fade">
                                      <p:cBhvr>
                                        <p:cTn id="141" dur="500"/>
                                        <p:tgtEl>
                                          <p:spTgt spid="155"/>
                                        </p:tgtEl>
                                      </p:cBhvr>
                                    </p:animEffect>
                                  </p:childTnLst>
                                </p:cTn>
                              </p:par>
                              <p:par>
                                <p:cTn id="142" presetID="10" presetClass="entr" presetSubtype="0" fill="hold" nodeType="withEffect">
                                  <p:stCondLst>
                                    <p:cond delay="0"/>
                                  </p:stCondLst>
                                  <p:childTnLst>
                                    <p:set>
                                      <p:cBhvr>
                                        <p:cTn id="143" dur="1" fill="hold">
                                          <p:stCondLst>
                                            <p:cond delay="0"/>
                                          </p:stCondLst>
                                        </p:cTn>
                                        <p:tgtEl>
                                          <p:spTgt spid="159"/>
                                        </p:tgtEl>
                                        <p:attrNameLst>
                                          <p:attrName>style.visibility</p:attrName>
                                        </p:attrNameLst>
                                      </p:cBhvr>
                                      <p:to>
                                        <p:strVal val="visible"/>
                                      </p:to>
                                    </p:set>
                                    <p:animEffect transition="in" filter="fade">
                                      <p:cBhvr>
                                        <p:cTn id="144" dur="500"/>
                                        <p:tgtEl>
                                          <p:spTgt spid="159"/>
                                        </p:tgtEl>
                                      </p:cBhvr>
                                    </p:animEffect>
                                  </p:childTnLst>
                                </p:cTn>
                              </p:par>
                              <p:par>
                                <p:cTn id="145" presetID="42" presetClass="path" presetSubtype="0" accel="50000" decel="50000" fill="hold" nodeType="withEffect">
                                  <p:stCondLst>
                                    <p:cond delay="0"/>
                                  </p:stCondLst>
                                  <p:childTnLst>
                                    <p:animMotion origin="layout" path="M 0.00104 -0.00046 L 0.00104 0.19884 " pathEditMode="relative" rAng="0" ptsTypes="AA">
                                      <p:cBhvr>
                                        <p:cTn id="146" dur="2000" fill="hold"/>
                                        <p:tgtEl>
                                          <p:spTgt spid="147"/>
                                        </p:tgtEl>
                                        <p:attrNameLst>
                                          <p:attrName>ppt_x</p:attrName>
                                          <p:attrName>ppt_y</p:attrName>
                                        </p:attrNameLst>
                                      </p:cBhvr>
                                      <p:rCtr x="0" y="9954"/>
                                    </p:animMotion>
                                  </p:childTnLst>
                                </p:cTn>
                              </p:par>
                              <p:par>
                                <p:cTn id="147" presetID="42" presetClass="path" presetSubtype="0" accel="50000" decel="50000" fill="hold" nodeType="withEffect">
                                  <p:stCondLst>
                                    <p:cond delay="0"/>
                                  </p:stCondLst>
                                  <p:childTnLst>
                                    <p:animMotion origin="layout" path="M 0 -2.22222E-6 L -0.3 0.08357 " pathEditMode="relative" rAng="0" ptsTypes="AA">
                                      <p:cBhvr>
                                        <p:cTn id="148" dur="2000" fill="hold"/>
                                        <p:tgtEl>
                                          <p:spTgt spid="151"/>
                                        </p:tgtEl>
                                        <p:attrNameLst>
                                          <p:attrName>ppt_x</p:attrName>
                                          <p:attrName>ppt_y</p:attrName>
                                        </p:attrNameLst>
                                      </p:cBhvr>
                                      <p:rCtr x="-15000" y="4167"/>
                                    </p:animMotion>
                                  </p:childTnLst>
                                </p:cTn>
                              </p:par>
                              <p:par>
                                <p:cTn id="149" presetID="42" presetClass="path" presetSubtype="0" accel="50000" decel="50000" fill="hold" nodeType="withEffect">
                                  <p:stCondLst>
                                    <p:cond delay="0"/>
                                  </p:stCondLst>
                                  <p:childTnLst>
                                    <p:animMotion origin="layout" path="M -0.00729 -0.00046 L -0.28125 -0.12291 " pathEditMode="relative" rAng="0" ptsTypes="AA">
                                      <p:cBhvr>
                                        <p:cTn id="150" dur="2000" fill="hold"/>
                                        <p:tgtEl>
                                          <p:spTgt spid="155"/>
                                        </p:tgtEl>
                                        <p:attrNameLst>
                                          <p:attrName>ppt_x</p:attrName>
                                          <p:attrName>ppt_y</p:attrName>
                                        </p:attrNameLst>
                                      </p:cBhvr>
                                      <p:rCtr x="-13698" y="-6134"/>
                                    </p:animMotion>
                                  </p:childTnLst>
                                </p:cTn>
                              </p:par>
                              <p:par>
                                <p:cTn id="151" presetID="42" presetClass="path" presetSubtype="0" accel="50000" decel="50000" fill="hold" nodeType="withEffect">
                                  <p:stCondLst>
                                    <p:cond delay="0"/>
                                  </p:stCondLst>
                                  <p:childTnLst>
                                    <p:animMotion origin="layout" path="M 0 -2.22222E-6 L 0.19167 -0.16065 " pathEditMode="relative" rAng="0" ptsTypes="AA">
                                      <p:cBhvr>
                                        <p:cTn id="152" dur="2000" fill="hold"/>
                                        <p:tgtEl>
                                          <p:spTgt spid="159"/>
                                        </p:tgtEl>
                                        <p:attrNameLst>
                                          <p:attrName>ppt_x</p:attrName>
                                          <p:attrName>ppt_y</p:attrName>
                                        </p:attrNameLst>
                                      </p:cBhvr>
                                      <p:rCtr x="9583" y="-8032"/>
                                    </p:animMotion>
                                  </p:childTnLst>
                                </p:cTn>
                              </p:par>
                            </p:childTnLst>
                          </p:cTn>
                        </p:par>
                        <p:par>
                          <p:cTn id="153" fill="hold">
                            <p:stCondLst>
                              <p:cond delay="4000"/>
                            </p:stCondLst>
                            <p:childTnLst>
                              <p:par>
                                <p:cTn id="154" presetID="10" presetClass="exit" presetSubtype="0" fill="hold" nodeType="afterEffect">
                                  <p:stCondLst>
                                    <p:cond delay="0"/>
                                  </p:stCondLst>
                                  <p:childTnLst>
                                    <p:animEffect transition="out" filter="fade">
                                      <p:cBhvr>
                                        <p:cTn id="155" dur="500"/>
                                        <p:tgtEl>
                                          <p:spTgt spid="147"/>
                                        </p:tgtEl>
                                      </p:cBhvr>
                                    </p:animEffect>
                                    <p:set>
                                      <p:cBhvr>
                                        <p:cTn id="156" dur="1" fill="hold">
                                          <p:stCondLst>
                                            <p:cond delay="499"/>
                                          </p:stCondLst>
                                        </p:cTn>
                                        <p:tgtEl>
                                          <p:spTgt spid="147"/>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151"/>
                                        </p:tgtEl>
                                      </p:cBhvr>
                                    </p:animEffect>
                                    <p:set>
                                      <p:cBhvr>
                                        <p:cTn id="159" dur="1" fill="hold">
                                          <p:stCondLst>
                                            <p:cond delay="499"/>
                                          </p:stCondLst>
                                        </p:cTn>
                                        <p:tgtEl>
                                          <p:spTgt spid="151"/>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155"/>
                                        </p:tgtEl>
                                      </p:cBhvr>
                                    </p:animEffect>
                                    <p:set>
                                      <p:cBhvr>
                                        <p:cTn id="162" dur="1" fill="hold">
                                          <p:stCondLst>
                                            <p:cond delay="499"/>
                                          </p:stCondLst>
                                        </p:cTn>
                                        <p:tgtEl>
                                          <p:spTgt spid="155"/>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159"/>
                                        </p:tgtEl>
                                      </p:cBhvr>
                                    </p:animEffect>
                                    <p:set>
                                      <p:cBhvr>
                                        <p:cTn id="165" dur="1" fill="hold">
                                          <p:stCondLst>
                                            <p:cond delay="499"/>
                                          </p:stCondLst>
                                        </p:cTn>
                                        <p:tgtEl>
                                          <p:spTgt spid="159"/>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24">
                                            <p:txEl>
                                              <p:pRg st="3" end="3"/>
                                            </p:txEl>
                                          </p:spTgt>
                                        </p:tgtEl>
                                        <p:attrNameLst>
                                          <p:attrName>style.visibility</p:attrName>
                                        </p:attrNameLst>
                                      </p:cBhvr>
                                      <p:to>
                                        <p:strVal val="visible"/>
                                      </p:to>
                                    </p:set>
                                    <p:animEffect transition="in" filter="fade">
                                      <p:cBhvr>
                                        <p:cTn id="170" dur="500"/>
                                        <p:tgtEl>
                                          <p:spTgt spid="24">
                                            <p:txEl>
                                              <p:pRg st="3" end="3"/>
                                            </p:txEl>
                                          </p:spTgt>
                                        </p:tgtEl>
                                      </p:cBhvr>
                                    </p:animEffect>
                                  </p:childTnLst>
                                </p:cTn>
                              </p:par>
                              <p:par>
                                <p:cTn id="171" presetID="10" presetClass="entr" presetSubtype="0" fill="hold" nodeType="withEffect">
                                  <p:stCondLst>
                                    <p:cond delay="0"/>
                                  </p:stCondLst>
                                  <p:childTnLst>
                                    <p:set>
                                      <p:cBhvr>
                                        <p:cTn id="172" dur="1" fill="hold">
                                          <p:stCondLst>
                                            <p:cond delay="0"/>
                                          </p:stCondLst>
                                        </p:cTn>
                                        <p:tgtEl>
                                          <p:spTgt spid="163"/>
                                        </p:tgtEl>
                                        <p:attrNameLst>
                                          <p:attrName>style.visibility</p:attrName>
                                        </p:attrNameLst>
                                      </p:cBhvr>
                                      <p:to>
                                        <p:strVal val="visible"/>
                                      </p:to>
                                    </p:set>
                                    <p:animEffect transition="in" filter="fade">
                                      <p:cBhvr>
                                        <p:cTn id="173" dur="500"/>
                                        <p:tgtEl>
                                          <p:spTgt spid="163"/>
                                        </p:tgtEl>
                                      </p:cBhvr>
                                    </p:animEffect>
                                  </p:childTnLst>
                                </p:cTn>
                              </p:par>
                              <p:par>
                                <p:cTn id="174" presetID="42" presetClass="path" presetSubtype="0" accel="50000" decel="50000" fill="hold" nodeType="withEffect">
                                  <p:stCondLst>
                                    <p:cond delay="0"/>
                                  </p:stCondLst>
                                  <p:childTnLst>
                                    <p:animMotion origin="layout" path="M -0.00764 -2.59259E-6 L 0.2618 -0.12037 " pathEditMode="relative" rAng="0" ptsTypes="AA">
                                      <p:cBhvr>
                                        <p:cTn id="175" dur="2000" fill="hold"/>
                                        <p:tgtEl>
                                          <p:spTgt spid="163"/>
                                        </p:tgtEl>
                                        <p:attrNameLst>
                                          <p:attrName>ppt_x</p:attrName>
                                          <p:attrName>ppt_y</p:attrName>
                                        </p:attrNameLst>
                                      </p:cBhvr>
                                      <p:rCtr x="13472" y="-6019"/>
                                    </p:animMotion>
                                  </p:childTnLst>
                                </p:cTn>
                              </p:par>
                            </p:childTnLst>
                          </p:cTn>
                        </p:par>
                        <p:par>
                          <p:cTn id="176" fill="hold">
                            <p:stCondLst>
                              <p:cond delay="2000"/>
                            </p:stCondLst>
                            <p:childTnLst>
                              <p:par>
                                <p:cTn id="177" presetID="10" presetClass="exit" presetSubtype="0" fill="hold" nodeType="afterEffect">
                                  <p:stCondLst>
                                    <p:cond delay="0"/>
                                  </p:stCondLst>
                                  <p:childTnLst>
                                    <p:animEffect transition="out" filter="fade">
                                      <p:cBhvr>
                                        <p:cTn id="178" dur="500"/>
                                        <p:tgtEl>
                                          <p:spTgt spid="163"/>
                                        </p:tgtEl>
                                      </p:cBhvr>
                                    </p:animEffect>
                                    <p:set>
                                      <p:cBhvr>
                                        <p:cTn id="179" dur="1" fill="hold">
                                          <p:stCondLst>
                                            <p:cond delay="499"/>
                                          </p:stCondLst>
                                        </p:cTn>
                                        <p:tgtEl>
                                          <p:spTgt spid="163"/>
                                        </p:tgtEl>
                                        <p:attrNameLst>
                                          <p:attrName>style.visibility</p:attrName>
                                        </p:attrNameLst>
                                      </p:cBhvr>
                                      <p:to>
                                        <p:strVal val="hidden"/>
                                      </p:to>
                                    </p:set>
                                  </p:childTnLst>
                                </p:cTn>
                              </p:par>
                              <p:par>
                                <p:cTn id="180" presetID="10" presetClass="entr" presetSubtype="0" fill="hold" nodeType="withEffect">
                                  <p:stCondLst>
                                    <p:cond delay="0"/>
                                  </p:stCondLst>
                                  <p:childTnLst>
                                    <p:set>
                                      <p:cBhvr>
                                        <p:cTn id="181" dur="1" fill="hold">
                                          <p:stCondLst>
                                            <p:cond delay="0"/>
                                          </p:stCondLst>
                                        </p:cTn>
                                        <p:tgtEl>
                                          <p:spTgt spid="179"/>
                                        </p:tgtEl>
                                        <p:attrNameLst>
                                          <p:attrName>style.visibility</p:attrName>
                                        </p:attrNameLst>
                                      </p:cBhvr>
                                      <p:to>
                                        <p:strVal val="visible"/>
                                      </p:to>
                                    </p:set>
                                    <p:animEffect transition="in" filter="fade">
                                      <p:cBhvr>
                                        <p:cTn id="182" dur="500"/>
                                        <p:tgtEl>
                                          <p:spTgt spid="179"/>
                                        </p:tgtEl>
                                      </p:cBhvr>
                                    </p:animEffect>
                                  </p:childTnLst>
                                </p:cTn>
                              </p:par>
                              <p:par>
                                <p:cTn id="183" presetID="10" presetClass="entr" presetSubtype="0" fill="hold" nodeType="withEffect">
                                  <p:stCondLst>
                                    <p:cond delay="0"/>
                                  </p:stCondLst>
                                  <p:childTnLst>
                                    <p:set>
                                      <p:cBhvr>
                                        <p:cTn id="184" dur="1" fill="hold">
                                          <p:stCondLst>
                                            <p:cond delay="0"/>
                                          </p:stCondLst>
                                        </p:cTn>
                                        <p:tgtEl>
                                          <p:spTgt spid="175"/>
                                        </p:tgtEl>
                                        <p:attrNameLst>
                                          <p:attrName>style.visibility</p:attrName>
                                        </p:attrNameLst>
                                      </p:cBhvr>
                                      <p:to>
                                        <p:strVal val="visible"/>
                                      </p:to>
                                    </p:set>
                                    <p:animEffect transition="in" filter="fade">
                                      <p:cBhvr>
                                        <p:cTn id="185" dur="500"/>
                                        <p:tgtEl>
                                          <p:spTgt spid="175"/>
                                        </p:tgtEl>
                                      </p:cBhvr>
                                    </p:animEffect>
                                  </p:childTnLst>
                                </p:cTn>
                              </p:par>
                              <p:par>
                                <p:cTn id="186" presetID="10" presetClass="entr" presetSubtype="0" fill="hold" nodeType="withEffect">
                                  <p:stCondLst>
                                    <p:cond delay="0"/>
                                  </p:stCondLst>
                                  <p:childTnLst>
                                    <p:set>
                                      <p:cBhvr>
                                        <p:cTn id="187" dur="1" fill="hold">
                                          <p:stCondLst>
                                            <p:cond delay="0"/>
                                          </p:stCondLst>
                                        </p:cTn>
                                        <p:tgtEl>
                                          <p:spTgt spid="171"/>
                                        </p:tgtEl>
                                        <p:attrNameLst>
                                          <p:attrName>style.visibility</p:attrName>
                                        </p:attrNameLst>
                                      </p:cBhvr>
                                      <p:to>
                                        <p:strVal val="visible"/>
                                      </p:to>
                                    </p:set>
                                    <p:animEffect transition="in" filter="fade">
                                      <p:cBhvr>
                                        <p:cTn id="188" dur="500"/>
                                        <p:tgtEl>
                                          <p:spTgt spid="171"/>
                                        </p:tgtEl>
                                      </p:cBhvr>
                                    </p:animEffect>
                                  </p:childTnLst>
                                </p:cTn>
                              </p:par>
                              <p:par>
                                <p:cTn id="189" presetID="10" presetClass="entr" presetSubtype="0" fill="hold" nodeType="withEffect">
                                  <p:stCondLst>
                                    <p:cond delay="0"/>
                                  </p:stCondLst>
                                  <p:childTnLst>
                                    <p:set>
                                      <p:cBhvr>
                                        <p:cTn id="190" dur="1" fill="hold">
                                          <p:stCondLst>
                                            <p:cond delay="0"/>
                                          </p:stCondLst>
                                        </p:cTn>
                                        <p:tgtEl>
                                          <p:spTgt spid="167"/>
                                        </p:tgtEl>
                                        <p:attrNameLst>
                                          <p:attrName>style.visibility</p:attrName>
                                        </p:attrNameLst>
                                      </p:cBhvr>
                                      <p:to>
                                        <p:strVal val="visible"/>
                                      </p:to>
                                    </p:set>
                                    <p:animEffect transition="in" filter="fade">
                                      <p:cBhvr>
                                        <p:cTn id="191" dur="500"/>
                                        <p:tgtEl>
                                          <p:spTgt spid="167"/>
                                        </p:tgtEl>
                                      </p:cBhvr>
                                    </p:animEffect>
                                  </p:childTnLst>
                                </p:cTn>
                              </p:par>
                              <p:par>
                                <p:cTn id="192" presetID="42" presetClass="path" presetSubtype="0" accel="50000" decel="50000" fill="hold" nodeType="withEffect">
                                  <p:stCondLst>
                                    <p:cond delay="0"/>
                                  </p:stCondLst>
                                  <p:childTnLst>
                                    <p:animMotion origin="layout" path="M 0.00729 -2.22222E-6 L -0.24375 -0.15532 " pathEditMode="relative" rAng="0" ptsTypes="AA">
                                      <p:cBhvr>
                                        <p:cTn id="193" dur="2000" fill="hold"/>
                                        <p:tgtEl>
                                          <p:spTgt spid="167"/>
                                        </p:tgtEl>
                                        <p:attrNameLst>
                                          <p:attrName>ppt_x</p:attrName>
                                          <p:attrName>ppt_y</p:attrName>
                                        </p:attrNameLst>
                                      </p:cBhvr>
                                      <p:rCtr x="-12552" y="-7778"/>
                                    </p:animMotion>
                                  </p:childTnLst>
                                </p:cTn>
                              </p:par>
                              <p:par>
                                <p:cTn id="194" presetID="42" presetClass="path" presetSubtype="0" accel="50000" decel="50000" fill="hold" nodeType="withEffect">
                                  <p:stCondLst>
                                    <p:cond delay="0"/>
                                  </p:stCondLst>
                                  <p:childTnLst>
                                    <p:animMotion origin="layout" path="M 0.00729 0.00047 L 0.20625 -0.1544 " pathEditMode="relative" rAng="0" ptsTypes="AA">
                                      <p:cBhvr>
                                        <p:cTn id="195" dur="2000" fill="hold"/>
                                        <p:tgtEl>
                                          <p:spTgt spid="171"/>
                                        </p:tgtEl>
                                        <p:attrNameLst>
                                          <p:attrName>ppt_x</p:attrName>
                                          <p:attrName>ppt_y</p:attrName>
                                        </p:attrNameLst>
                                      </p:cBhvr>
                                      <p:rCtr x="9948" y="-7755"/>
                                    </p:animMotion>
                                  </p:childTnLst>
                                </p:cTn>
                              </p:par>
                              <p:par>
                                <p:cTn id="196" presetID="42" presetClass="path" presetSubtype="0" accel="50000" decel="50000" fill="hold" nodeType="withEffect">
                                  <p:stCondLst>
                                    <p:cond delay="0"/>
                                  </p:stCondLst>
                                  <p:childTnLst>
                                    <p:animMotion origin="layout" path="M 0.00052 -0.00046 L 0.17448 0.08797 " pathEditMode="relative" rAng="0" ptsTypes="AA">
                                      <p:cBhvr>
                                        <p:cTn id="197" dur="2000" fill="hold"/>
                                        <p:tgtEl>
                                          <p:spTgt spid="175"/>
                                        </p:tgtEl>
                                        <p:attrNameLst>
                                          <p:attrName>ppt_x</p:attrName>
                                          <p:attrName>ppt_y</p:attrName>
                                        </p:attrNameLst>
                                      </p:cBhvr>
                                      <p:rCtr x="8698" y="4421"/>
                                    </p:animMotion>
                                  </p:childTnLst>
                                </p:cTn>
                              </p:par>
                              <p:par>
                                <p:cTn id="198" presetID="42" presetClass="path" presetSubtype="0" accel="50000" decel="50000" fill="hold" nodeType="withEffect">
                                  <p:stCondLst>
                                    <p:cond delay="0"/>
                                  </p:stCondLst>
                                  <p:childTnLst>
                                    <p:animMotion origin="layout" path="M 0 -2.22222E-6 L -0.00104 0.18866 " pathEditMode="relative" rAng="0" ptsTypes="AA">
                                      <p:cBhvr>
                                        <p:cTn id="199" dur="2000" fill="hold"/>
                                        <p:tgtEl>
                                          <p:spTgt spid="179"/>
                                        </p:tgtEl>
                                        <p:attrNameLst>
                                          <p:attrName>ppt_x</p:attrName>
                                          <p:attrName>ppt_y</p:attrName>
                                        </p:attrNameLst>
                                      </p:cBhvr>
                                      <p:rCtr x="-52" y="9421"/>
                                    </p:animMotion>
                                  </p:childTnLst>
                                </p:cTn>
                              </p:par>
                            </p:childTnLst>
                          </p:cTn>
                        </p:par>
                        <p:par>
                          <p:cTn id="200" fill="hold">
                            <p:stCondLst>
                              <p:cond delay="4000"/>
                            </p:stCondLst>
                            <p:childTnLst>
                              <p:par>
                                <p:cTn id="201" presetID="10" presetClass="exit" presetSubtype="0" fill="hold" nodeType="afterEffect">
                                  <p:stCondLst>
                                    <p:cond delay="0"/>
                                  </p:stCondLst>
                                  <p:childTnLst>
                                    <p:animEffect transition="out" filter="fade">
                                      <p:cBhvr>
                                        <p:cTn id="202" dur="500"/>
                                        <p:tgtEl>
                                          <p:spTgt spid="167"/>
                                        </p:tgtEl>
                                      </p:cBhvr>
                                    </p:animEffect>
                                    <p:set>
                                      <p:cBhvr>
                                        <p:cTn id="203" dur="1" fill="hold">
                                          <p:stCondLst>
                                            <p:cond delay="499"/>
                                          </p:stCondLst>
                                        </p:cTn>
                                        <p:tgtEl>
                                          <p:spTgt spid="167"/>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171"/>
                                        </p:tgtEl>
                                      </p:cBhvr>
                                    </p:animEffect>
                                    <p:set>
                                      <p:cBhvr>
                                        <p:cTn id="206" dur="1" fill="hold">
                                          <p:stCondLst>
                                            <p:cond delay="499"/>
                                          </p:stCondLst>
                                        </p:cTn>
                                        <p:tgtEl>
                                          <p:spTgt spid="17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175"/>
                                        </p:tgtEl>
                                      </p:cBhvr>
                                    </p:animEffect>
                                    <p:set>
                                      <p:cBhvr>
                                        <p:cTn id="209" dur="1" fill="hold">
                                          <p:stCondLst>
                                            <p:cond delay="499"/>
                                          </p:stCondLst>
                                        </p:cTn>
                                        <p:tgtEl>
                                          <p:spTgt spid="175"/>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500"/>
                                        <p:tgtEl>
                                          <p:spTgt spid="179"/>
                                        </p:tgtEl>
                                      </p:cBhvr>
                                    </p:animEffect>
                                    <p:set>
                                      <p:cBhvr>
                                        <p:cTn id="212" dur="1" fill="hold">
                                          <p:stCondLst>
                                            <p:cond delay="499"/>
                                          </p:stCondLst>
                                        </p:cTn>
                                        <p:tgtEl>
                                          <p:spTgt spid="179"/>
                                        </p:tgtEl>
                                        <p:attrNameLst>
                                          <p:attrName>style.visibility</p:attrName>
                                        </p:attrNameLst>
                                      </p:cBhvr>
                                      <p:to>
                                        <p:strVal val="hidden"/>
                                      </p:to>
                                    </p:set>
                                  </p:childTnLst>
                                </p:cTn>
                              </p:par>
                            </p:childTnLst>
                          </p:cTn>
                        </p:par>
                        <p:par>
                          <p:cTn id="213" fill="hold">
                            <p:stCondLst>
                              <p:cond delay="4500"/>
                            </p:stCondLst>
                            <p:childTnLst>
                              <p:par>
                                <p:cTn id="214" presetID="10" presetClass="entr" presetSubtype="0" fill="hold" nodeType="afterEffect">
                                  <p:stCondLst>
                                    <p:cond delay="0"/>
                                  </p:stCondLst>
                                  <p:childTnLst>
                                    <p:set>
                                      <p:cBhvr>
                                        <p:cTn id="215" dur="1" fill="hold">
                                          <p:stCondLst>
                                            <p:cond delay="0"/>
                                          </p:stCondLst>
                                        </p:cTn>
                                        <p:tgtEl>
                                          <p:spTgt spid="183"/>
                                        </p:tgtEl>
                                        <p:attrNameLst>
                                          <p:attrName>style.visibility</p:attrName>
                                        </p:attrNameLst>
                                      </p:cBhvr>
                                      <p:to>
                                        <p:strVal val="visible"/>
                                      </p:to>
                                    </p:set>
                                    <p:animEffect transition="in" filter="fade">
                                      <p:cBhvr>
                                        <p:cTn id="216" dur="500"/>
                                        <p:tgtEl>
                                          <p:spTgt spid="183"/>
                                        </p:tgtEl>
                                      </p:cBhvr>
                                    </p:animEffect>
                                  </p:childTnLst>
                                </p:cTn>
                              </p:par>
                              <p:par>
                                <p:cTn id="217" presetID="10" presetClass="exit" presetSubtype="0" fill="hold" nodeType="withEffect">
                                  <p:stCondLst>
                                    <p:cond delay="0"/>
                                  </p:stCondLst>
                                  <p:childTnLst>
                                    <p:animEffect transition="out" filter="fade">
                                      <p:cBhvr>
                                        <p:cTn id="218" dur="500"/>
                                        <p:tgtEl>
                                          <p:spTgt spid="84"/>
                                        </p:tgtEl>
                                      </p:cBhvr>
                                    </p:animEffect>
                                    <p:set>
                                      <p:cBhvr>
                                        <p:cTn id="219" dur="1" fill="hold">
                                          <p:stCondLst>
                                            <p:cond delay="499"/>
                                          </p:stCondLst>
                                        </p:cTn>
                                        <p:tgtEl>
                                          <p:spTgt spid="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rey oval"/>
          <p:cNvSpPr/>
          <p:nvPr/>
        </p:nvSpPr>
        <p:spPr>
          <a:xfrm>
            <a:off x="1702318" y="1669256"/>
            <a:ext cx="4896543" cy="1630511"/>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37" name="87.5 percent"/>
          <p:cNvSpPr>
            <a:spLocks noChangeArrowheads="1"/>
          </p:cNvSpPr>
          <p:nvPr/>
        </p:nvSpPr>
        <p:spPr bwMode="auto">
          <a:xfrm>
            <a:off x="6315301" y="3014591"/>
            <a:ext cx="1975122" cy="702441"/>
          </a:xfrm>
          <a:prstGeom prst="roundRect">
            <a:avLst>
              <a:gd name="adj" fmla="val 4167"/>
            </a:avLst>
          </a:prstGeom>
          <a:noFill/>
          <a:ln w="9525" algn="ctr">
            <a:noFill/>
            <a:round/>
            <a:headEnd/>
            <a:tailEnd/>
          </a:ln>
          <a:effectLst/>
        </p:spPr>
        <p:txBody>
          <a:bodyPr anchor="b"/>
          <a:lstStyle/>
          <a:p>
            <a:pPr algn="ctr">
              <a:lnSpc>
                <a:spcPct val="85000"/>
              </a:lnSpc>
            </a:pPr>
            <a:r>
              <a:rPr lang="en-US" sz="1600" b="1" dirty="0" smtClean="0">
                <a:solidFill>
                  <a:srgbClr val="000000"/>
                </a:solidFill>
                <a:latin typeface="Segoe UI" pitchFamily="34" charset="0"/>
                <a:ea typeface="Segoe UI" pitchFamily="34" charset="0"/>
                <a:cs typeface="Segoe UI" pitchFamily="34" charset="0"/>
              </a:rPr>
              <a:t>87.5% </a:t>
            </a:r>
            <a:r>
              <a:rPr lang="en-US" sz="1600" b="1" dirty="0">
                <a:solidFill>
                  <a:srgbClr val="000000"/>
                </a:solidFill>
                <a:latin typeface="Segoe UI" pitchFamily="34" charset="0"/>
                <a:ea typeface="Segoe UI" pitchFamily="34" charset="0"/>
                <a:cs typeface="Segoe UI" pitchFamily="34" charset="0"/>
              </a:rPr>
              <a:t>of lease duration has expired</a:t>
            </a:r>
          </a:p>
        </p:txBody>
      </p:sp>
      <p:sp>
        <p:nvSpPr>
          <p:cNvPr id="14" name="main text"/>
          <p:cNvSpPr>
            <a:spLocks noChangeArrowheads="1"/>
          </p:cNvSpPr>
          <p:nvPr/>
        </p:nvSpPr>
        <p:spPr bwMode="auto">
          <a:xfrm>
            <a:off x="533400" y="3889067"/>
            <a:ext cx="8176882" cy="2306743"/>
          </a:xfrm>
          <a:prstGeom prst="roundRect">
            <a:avLst>
              <a:gd name="adj" fmla="val 4167"/>
            </a:avLst>
          </a:prstGeom>
          <a:noFill/>
          <a:ln w="9525" algn="ctr">
            <a:noFill/>
            <a:round/>
            <a:headEnd/>
            <a:tailEnd/>
          </a:ln>
        </p:spPr>
        <p:txBody>
          <a:bodyPr lIns="274320" anchor="ctr"/>
          <a:lstStyle/>
          <a:p>
            <a:pPr marL="457200" indent="-457200">
              <a:buFont typeface="+mj-lt"/>
              <a:buAutoNum type="arabicPeriod"/>
            </a:pPr>
            <a:r>
              <a:rPr lang="en-US" dirty="0" smtClean="0">
                <a:solidFill>
                  <a:srgbClr val="000000"/>
                </a:solidFill>
                <a:latin typeface="Segoe UI" pitchFamily="34" charset="0"/>
                <a:ea typeface="Segoe UI" pitchFamily="34" charset="0"/>
                <a:cs typeface="Segoe UI" pitchFamily="34" charset="0"/>
              </a:rPr>
              <a:t>DHCP </a:t>
            </a:r>
            <a:r>
              <a:rPr lang="en-US" dirty="0">
                <a:solidFill>
                  <a:srgbClr val="000000"/>
                </a:solidFill>
                <a:latin typeface="Segoe UI" pitchFamily="34" charset="0"/>
                <a:ea typeface="Segoe UI" pitchFamily="34" charset="0"/>
                <a:cs typeface="Segoe UI" pitchFamily="34" charset="0"/>
              </a:rPr>
              <a:t>client sends a DHCPREQUEST </a:t>
            </a:r>
            <a:r>
              <a:rPr lang="en-US" dirty="0" smtClean="0">
                <a:solidFill>
                  <a:srgbClr val="000000"/>
                </a:solidFill>
                <a:latin typeface="Segoe UI" pitchFamily="34" charset="0"/>
                <a:ea typeface="Segoe UI" pitchFamily="34" charset="0"/>
                <a:cs typeface="Segoe UI" pitchFamily="34" charset="0"/>
              </a:rPr>
              <a:t>packet</a:t>
            </a:r>
          </a:p>
          <a:p>
            <a:pPr marL="457200" indent="-457200">
              <a:buFont typeface="+mj-lt"/>
              <a:buAutoNum type="arabicPeriod"/>
            </a:pPr>
            <a:r>
              <a:rPr lang="en-US" dirty="0">
                <a:solidFill>
                  <a:srgbClr val="000000"/>
                </a:solidFill>
                <a:latin typeface="Segoe UI" pitchFamily="34" charset="0"/>
                <a:ea typeface="Segoe UI" pitchFamily="34" charset="0"/>
                <a:cs typeface="Segoe UI" pitchFamily="34" charset="0"/>
              </a:rPr>
              <a:t>DHCP Server1 sends a DHCPACK </a:t>
            </a:r>
            <a:r>
              <a:rPr lang="en-US" dirty="0" smtClean="0">
                <a:solidFill>
                  <a:srgbClr val="000000"/>
                </a:solidFill>
                <a:latin typeface="Segoe UI" pitchFamily="34" charset="0"/>
                <a:ea typeface="Segoe UI" pitchFamily="34" charset="0"/>
                <a:cs typeface="Segoe UI" pitchFamily="34" charset="0"/>
              </a:rPr>
              <a:t>packet</a:t>
            </a:r>
          </a:p>
          <a:p>
            <a:pPr marL="457200" indent="-457200">
              <a:buFont typeface="+mj-lt"/>
              <a:buAutoNum type="arabicPeriod"/>
            </a:pPr>
            <a:r>
              <a:rPr lang="en-US" dirty="0">
                <a:solidFill>
                  <a:srgbClr val="000000"/>
                </a:solidFill>
                <a:latin typeface="Segoe UI" pitchFamily="34" charset="0"/>
                <a:ea typeface="Segoe UI" pitchFamily="34" charset="0"/>
                <a:cs typeface="Segoe UI" pitchFamily="34" charset="0"/>
              </a:rPr>
              <a:t>If the client fails to renew its </a:t>
            </a:r>
            <a:r>
              <a:rPr lang="en-US" dirty="0" smtClean="0">
                <a:solidFill>
                  <a:srgbClr val="000000"/>
                </a:solidFill>
                <a:latin typeface="Segoe UI" pitchFamily="34" charset="0"/>
                <a:ea typeface="Segoe UI" pitchFamily="34" charset="0"/>
                <a:cs typeface="Segoe UI" pitchFamily="34" charset="0"/>
              </a:rPr>
              <a:t>lease </a:t>
            </a:r>
            <a:r>
              <a:rPr lang="en-US" dirty="0">
                <a:solidFill>
                  <a:srgbClr val="000000"/>
                </a:solidFill>
                <a:latin typeface="Segoe UI" pitchFamily="34" charset="0"/>
                <a:ea typeface="Segoe UI" pitchFamily="34" charset="0"/>
                <a:cs typeface="Segoe UI" pitchFamily="34" charset="0"/>
              </a:rPr>
              <a:t>after 50% of the lease duration has expired, </a:t>
            </a:r>
            <a:r>
              <a:rPr lang="en-US" dirty="0" smtClean="0">
                <a:solidFill>
                  <a:srgbClr val="000000"/>
                </a:solidFill>
                <a:latin typeface="Segoe UI" pitchFamily="34" charset="0"/>
                <a:ea typeface="Segoe UI" pitchFamily="34" charset="0"/>
                <a:cs typeface="Segoe UI" pitchFamily="34" charset="0"/>
              </a:rPr>
              <a:t>the </a:t>
            </a:r>
            <a:r>
              <a:rPr lang="en-US" dirty="0">
                <a:solidFill>
                  <a:srgbClr val="000000"/>
                </a:solidFill>
                <a:latin typeface="Segoe UI" pitchFamily="34" charset="0"/>
                <a:ea typeface="Segoe UI" pitchFamily="34" charset="0"/>
                <a:cs typeface="Segoe UI" pitchFamily="34" charset="0"/>
              </a:rPr>
              <a:t>DHCP lease renewal process begins again after 87.5% of the lease duration has expired</a:t>
            </a:r>
          </a:p>
          <a:p>
            <a:pPr marL="457200" indent="-457200">
              <a:buFont typeface="+mj-lt"/>
              <a:buAutoNum type="arabicPeriod"/>
            </a:pPr>
            <a:r>
              <a:rPr lang="en-US" dirty="0" smtClean="0">
                <a:solidFill>
                  <a:srgbClr val="000000"/>
                </a:solidFill>
                <a:latin typeface="Segoe UI" pitchFamily="34" charset="0"/>
                <a:ea typeface="Segoe UI" pitchFamily="34" charset="0"/>
                <a:cs typeface="Segoe UI" pitchFamily="34" charset="0"/>
              </a:rPr>
              <a:t>If </a:t>
            </a:r>
            <a:r>
              <a:rPr lang="en-US" dirty="0">
                <a:solidFill>
                  <a:srgbClr val="000000"/>
                </a:solidFill>
                <a:latin typeface="Segoe UI" pitchFamily="34" charset="0"/>
                <a:ea typeface="Segoe UI" pitchFamily="34" charset="0"/>
                <a:cs typeface="Segoe UI" pitchFamily="34" charset="0"/>
              </a:rPr>
              <a:t>the client fails to renew </a:t>
            </a:r>
            <a:r>
              <a:rPr lang="en-US" dirty="0" smtClean="0">
                <a:solidFill>
                  <a:srgbClr val="000000"/>
                </a:solidFill>
                <a:latin typeface="Segoe UI" pitchFamily="34" charset="0"/>
                <a:ea typeface="Segoe UI" pitchFamily="34" charset="0"/>
                <a:cs typeface="Segoe UI" pitchFamily="34" charset="0"/>
              </a:rPr>
              <a:t>its lease </a:t>
            </a:r>
            <a:r>
              <a:rPr lang="en-US" dirty="0">
                <a:solidFill>
                  <a:srgbClr val="000000"/>
                </a:solidFill>
                <a:latin typeface="Segoe UI" pitchFamily="34" charset="0"/>
                <a:ea typeface="Segoe UI" pitchFamily="34" charset="0"/>
                <a:cs typeface="Segoe UI" pitchFamily="34" charset="0"/>
              </a:rPr>
              <a:t>after 87.5% of the lease has expired, </a:t>
            </a:r>
            <a:r>
              <a:rPr lang="en-US" dirty="0" smtClean="0">
                <a:solidFill>
                  <a:srgbClr val="000000"/>
                </a:solidFill>
                <a:latin typeface="Segoe UI" pitchFamily="34" charset="0"/>
                <a:ea typeface="Segoe UI" pitchFamily="34" charset="0"/>
                <a:cs typeface="Segoe UI" pitchFamily="34" charset="0"/>
              </a:rPr>
              <a:t>the </a:t>
            </a:r>
            <a:r>
              <a:rPr lang="en-US" dirty="0">
                <a:solidFill>
                  <a:srgbClr val="000000"/>
                </a:solidFill>
                <a:latin typeface="Segoe UI" pitchFamily="34" charset="0"/>
                <a:ea typeface="Segoe UI" pitchFamily="34" charset="0"/>
                <a:cs typeface="Segoe UI" pitchFamily="34" charset="0"/>
              </a:rPr>
              <a:t>DHCP lease generation process starts over again with a DHCP client broadcasting a </a:t>
            </a:r>
            <a:r>
              <a:rPr lang="en-US" dirty="0" smtClean="0">
                <a:solidFill>
                  <a:srgbClr val="000000"/>
                </a:solidFill>
                <a:latin typeface="Segoe UI" pitchFamily="34" charset="0"/>
                <a:ea typeface="Segoe UI" pitchFamily="34" charset="0"/>
                <a:cs typeface="Segoe UI" pitchFamily="34" charset="0"/>
              </a:rPr>
              <a:t>DHCPDISCOVER</a:t>
            </a:r>
            <a:endParaRPr lang="en-US" dirty="0">
              <a:solidFill>
                <a:srgbClr val="000000"/>
              </a:solidFill>
              <a:latin typeface="Segoe UI" pitchFamily="34" charset="0"/>
              <a:ea typeface="Segoe UI" pitchFamily="34" charset="0"/>
              <a:cs typeface="Segoe UI" pitchFamily="34" charset="0"/>
            </a:endParaRPr>
          </a:p>
        </p:txBody>
      </p:sp>
      <p:grpSp>
        <p:nvGrpSpPr>
          <p:cNvPr id="29" name="server 2"/>
          <p:cNvGrpSpPr/>
          <p:nvPr/>
        </p:nvGrpSpPr>
        <p:grpSpPr>
          <a:xfrm>
            <a:off x="2193540" y="1212763"/>
            <a:ext cx="2181600" cy="1136117"/>
            <a:chOff x="1142796" y="615707"/>
            <a:chExt cx="2181600" cy="1136117"/>
          </a:xfrm>
        </p:grpSpPr>
        <p:sp>
          <p:nvSpPr>
            <p:cNvPr id="13" name="AutoShape 39"/>
            <p:cNvSpPr>
              <a:spLocks noChangeArrowheads="1"/>
            </p:cNvSpPr>
            <p:nvPr/>
          </p:nvSpPr>
          <p:spPr bwMode="auto">
            <a:xfrm>
              <a:off x="1142796" y="1356097"/>
              <a:ext cx="2181600" cy="395727"/>
            </a:xfrm>
            <a:prstGeom prst="roundRect">
              <a:avLst>
                <a:gd name="adj" fmla="val 4167"/>
              </a:avLst>
            </a:prstGeom>
            <a:noFill/>
            <a:ln w="9525">
              <a:noFill/>
              <a:round/>
              <a:headEnd/>
              <a:tailEnd/>
            </a:ln>
          </p:spPr>
          <p:txBody>
            <a:bodyPr wrap="none" lIns="0" tIns="0" rIns="0" bIns="0" anchor="ctr"/>
            <a:lstStyle/>
            <a:p>
              <a:pPr algn="ctr"/>
              <a:r>
                <a:rPr lang="en-US" sz="1600" b="1" dirty="0" smtClean="0">
                  <a:solidFill>
                    <a:srgbClr val="000000"/>
                  </a:solidFill>
                  <a:latin typeface="Segoe UI" pitchFamily="34" charset="0"/>
                  <a:ea typeface="Segoe UI" pitchFamily="34" charset="0"/>
                  <a:cs typeface="Segoe UI" pitchFamily="34" charset="0"/>
                </a:rPr>
                <a:t>DHCP Server2</a:t>
              </a:r>
              <a:endParaRPr lang="en-US" sz="1600" b="1" dirty="0">
                <a:solidFill>
                  <a:srgbClr val="000000"/>
                </a:solidFill>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473" y="615707"/>
              <a:ext cx="459847" cy="816589"/>
            </a:xfrm>
            <a:prstGeom prst="rect">
              <a:avLst/>
            </a:prstGeom>
          </p:spPr>
        </p:pic>
      </p:grpSp>
      <p:sp>
        <p:nvSpPr>
          <p:cNvPr id="12" name="AutoShape 37"/>
          <p:cNvSpPr>
            <a:spLocks noChangeArrowheads="1"/>
          </p:cNvSpPr>
          <p:nvPr/>
        </p:nvSpPr>
        <p:spPr bwMode="auto">
          <a:xfrm>
            <a:off x="5775062" y="1724842"/>
            <a:ext cx="1015436" cy="609019"/>
          </a:xfrm>
          <a:prstGeom prst="roundRect">
            <a:avLst>
              <a:gd name="adj" fmla="val 4167"/>
            </a:avLst>
          </a:prstGeom>
          <a:solidFill>
            <a:schemeClr val="bg1"/>
          </a:solidFill>
          <a:ln w="9525" algn="ctr">
            <a:noFill/>
            <a:round/>
            <a:headEnd/>
            <a:tailEnd/>
          </a:ln>
        </p:spPr>
        <p:txBody>
          <a:bodyPr wrap="none" lIns="0" tIns="0" rIns="0" bIns="0" anchor="ctr"/>
          <a:lstStyle/>
          <a:p>
            <a:pPr algn="ctr"/>
            <a:r>
              <a:rPr lang="en-US" sz="1600" b="1" dirty="0" smtClean="0">
                <a:solidFill>
                  <a:srgbClr val="000000"/>
                </a:solidFill>
                <a:latin typeface="Segoe UI" pitchFamily="34" charset="0"/>
                <a:ea typeface="Segoe UI" pitchFamily="34" charset="0"/>
                <a:cs typeface="Segoe UI" pitchFamily="34" charset="0"/>
              </a:rPr>
              <a:t>DHCP</a:t>
            </a:r>
          </a:p>
          <a:p>
            <a:pPr algn="ctr"/>
            <a:r>
              <a:rPr lang="en-US" sz="1600" b="1" dirty="0" smtClean="0">
                <a:solidFill>
                  <a:srgbClr val="000000"/>
                </a:solidFill>
                <a:latin typeface="Segoe UI" pitchFamily="34" charset="0"/>
                <a:ea typeface="Segoe UI" pitchFamily="34" charset="0"/>
                <a:cs typeface="Segoe UI" pitchFamily="34" charset="0"/>
              </a:rPr>
              <a:t>clients</a:t>
            </a:r>
            <a:endParaRPr lang="en-US" sz="1600" b="1" dirty="0">
              <a:solidFill>
                <a:srgbClr val="000000"/>
              </a:solidFill>
              <a:latin typeface="Segoe UI" pitchFamily="34" charset="0"/>
              <a:ea typeface="Segoe UI" pitchFamily="34" charset="0"/>
              <a:cs typeface="Segoe UI" pitchFamily="34" charset="0"/>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1684" y="1075198"/>
            <a:ext cx="827557" cy="934254"/>
          </a:xfrm>
          <a:prstGeom prst="rect">
            <a:avLst/>
          </a:prstGeom>
        </p:spPr>
      </p:pic>
      <p:grpSp>
        <p:nvGrpSpPr>
          <p:cNvPr id="28" name="server 1"/>
          <p:cNvGrpSpPr/>
          <p:nvPr/>
        </p:nvGrpSpPr>
        <p:grpSpPr>
          <a:xfrm>
            <a:off x="1371600" y="2437599"/>
            <a:ext cx="2181600" cy="1219373"/>
            <a:chOff x="1311634" y="2524013"/>
            <a:chExt cx="2181600" cy="1219373"/>
          </a:xfrm>
        </p:grpSpPr>
        <p:sp>
          <p:nvSpPr>
            <p:cNvPr id="18" name="AutoShape 39"/>
            <p:cNvSpPr>
              <a:spLocks noChangeArrowheads="1"/>
            </p:cNvSpPr>
            <p:nvPr/>
          </p:nvSpPr>
          <p:spPr bwMode="auto">
            <a:xfrm>
              <a:off x="1311634" y="3347659"/>
              <a:ext cx="2181600" cy="395727"/>
            </a:xfrm>
            <a:prstGeom prst="roundRect">
              <a:avLst>
                <a:gd name="adj" fmla="val 4167"/>
              </a:avLst>
            </a:prstGeom>
            <a:noFill/>
            <a:ln w="9525">
              <a:noFill/>
              <a:round/>
              <a:headEnd/>
              <a:tailEnd/>
            </a:ln>
          </p:spPr>
          <p:txBody>
            <a:bodyPr wrap="none" lIns="0" tIns="0" rIns="0" bIns="0" anchor="ctr"/>
            <a:lstStyle/>
            <a:p>
              <a:pPr algn="ctr"/>
              <a:r>
                <a:rPr lang="en-US" sz="1600" b="1" dirty="0" smtClean="0">
                  <a:solidFill>
                    <a:srgbClr val="000000"/>
                  </a:solidFill>
                  <a:latin typeface="Segoe UI" pitchFamily="34" charset="0"/>
                  <a:ea typeface="Segoe UI" pitchFamily="34" charset="0"/>
                  <a:cs typeface="Segoe UI" pitchFamily="34" charset="0"/>
                </a:rPr>
                <a:t>DHCP Server1</a:t>
              </a:r>
              <a:endParaRPr lang="en-US" sz="1600" b="1" dirty="0">
                <a:solidFill>
                  <a:srgbClr val="000000"/>
                </a:solidFill>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8151" y="2524013"/>
              <a:ext cx="512625" cy="910312"/>
            </a:xfrm>
            <a:prstGeom prst="rect">
              <a:avLst/>
            </a:prstGeom>
          </p:spPr>
        </p:pic>
      </p:grpSp>
      <p:sp>
        <p:nvSpPr>
          <p:cNvPr id="15" name="50 percent"/>
          <p:cNvSpPr>
            <a:spLocks noChangeArrowheads="1"/>
          </p:cNvSpPr>
          <p:nvPr/>
        </p:nvSpPr>
        <p:spPr bwMode="auto">
          <a:xfrm>
            <a:off x="6315301" y="3014591"/>
            <a:ext cx="1975122" cy="702441"/>
          </a:xfrm>
          <a:prstGeom prst="roundRect">
            <a:avLst>
              <a:gd name="adj" fmla="val 4167"/>
            </a:avLst>
          </a:prstGeom>
          <a:noFill/>
          <a:ln w="9525" algn="ctr">
            <a:noFill/>
            <a:round/>
            <a:headEnd/>
            <a:tailEnd/>
          </a:ln>
          <a:effectLst/>
        </p:spPr>
        <p:txBody>
          <a:bodyPr anchor="b"/>
          <a:lstStyle/>
          <a:p>
            <a:pPr algn="ctr">
              <a:lnSpc>
                <a:spcPct val="85000"/>
              </a:lnSpc>
            </a:pPr>
            <a:r>
              <a:rPr lang="en-US" sz="1600" b="1" dirty="0">
                <a:solidFill>
                  <a:srgbClr val="000000"/>
                </a:solidFill>
                <a:latin typeface="Segoe UI" pitchFamily="34" charset="0"/>
                <a:ea typeface="Segoe UI" pitchFamily="34" charset="0"/>
                <a:cs typeface="Segoe UI" pitchFamily="34" charset="0"/>
              </a:rPr>
              <a:t>50% of lease duration has expired</a:t>
            </a:r>
          </a:p>
        </p:txBody>
      </p:sp>
      <p:pic>
        <p:nvPicPr>
          <p:cNvPr id="20" name="work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5496" y="2348007"/>
            <a:ext cx="968031" cy="1092840"/>
          </a:xfrm>
          <a:prstGeom prst="rect">
            <a:avLst/>
          </a:prstGeom>
        </p:spPr>
      </p:pic>
      <p:pic>
        <p:nvPicPr>
          <p:cNvPr id="21" name="clock"/>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27577" y="2255655"/>
            <a:ext cx="666563" cy="758935"/>
          </a:xfrm>
          <a:prstGeom prst="rect">
            <a:avLst/>
          </a:prstGeom>
        </p:spPr>
      </p:pic>
      <p:grpSp>
        <p:nvGrpSpPr>
          <p:cNvPr id="22" name="packet"/>
          <p:cNvGrpSpPr/>
          <p:nvPr/>
        </p:nvGrpSpPr>
        <p:grpSpPr>
          <a:xfrm>
            <a:off x="5476127" y="2734339"/>
            <a:ext cx="895968" cy="158416"/>
            <a:chOff x="5022443" y="3604216"/>
            <a:chExt cx="895968" cy="158416"/>
          </a:xfrm>
        </p:grpSpPr>
        <p:sp>
          <p:nvSpPr>
            <p:cNvPr id="6" name="Rectangle 5"/>
            <p:cNvSpPr/>
            <p:nvPr/>
          </p:nvSpPr>
          <p:spPr>
            <a:xfrm>
              <a:off x="5189437" y="3604216"/>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7" name="Rectangle 6"/>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8" name="Rectangle 7"/>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39" name="discover"/>
          <p:cNvGrpSpPr/>
          <p:nvPr/>
        </p:nvGrpSpPr>
        <p:grpSpPr>
          <a:xfrm>
            <a:off x="5476127" y="2738495"/>
            <a:ext cx="895968" cy="158416"/>
            <a:chOff x="5022443" y="3604216"/>
            <a:chExt cx="895968" cy="158416"/>
          </a:xfrm>
        </p:grpSpPr>
        <p:sp>
          <p:nvSpPr>
            <p:cNvPr id="40" name="Rectangle 39"/>
            <p:cNvSpPr/>
            <p:nvPr/>
          </p:nvSpPr>
          <p:spPr>
            <a:xfrm>
              <a:off x="5189437" y="3604216"/>
              <a:ext cx="550345" cy="1584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41" name="Rectangle 40"/>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42" name="Rectangle 41"/>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33" name="packet"/>
          <p:cNvGrpSpPr/>
          <p:nvPr/>
        </p:nvGrpSpPr>
        <p:grpSpPr>
          <a:xfrm>
            <a:off x="1996445" y="2738495"/>
            <a:ext cx="895968" cy="158416"/>
            <a:chOff x="5022443" y="3604216"/>
            <a:chExt cx="895968" cy="158416"/>
          </a:xfrm>
        </p:grpSpPr>
        <p:sp>
          <p:nvSpPr>
            <p:cNvPr id="34" name="Rectangle 33"/>
            <p:cNvSpPr/>
            <p:nvPr/>
          </p:nvSpPr>
          <p:spPr>
            <a:xfrm>
              <a:off x="5189437" y="3604216"/>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35" name="Rectangle 34"/>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36" name="Rectangle 35"/>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sp>
        <p:nvSpPr>
          <p:cNvPr id="38" name="100 percent"/>
          <p:cNvSpPr>
            <a:spLocks noChangeArrowheads="1"/>
          </p:cNvSpPr>
          <p:nvPr/>
        </p:nvSpPr>
        <p:spPr bwMode="auto">
          <a:xfrm>
            <a:off x="6315301" y="3014591"/>
            <a:ext cx="1975122" cy="702441"/>
          </a:xfrm>
          <a:prstGeom prst="roundRect">
            <a:avLst>
              <a:gd name="adj" fmla="val 4167"/>
            </a:avLst>
          </a:prstGeom>
          <a:noFill/>
          <a:ln w="9525" algn="ctr">
            <a:noFill/>
            <a:round/>
            <a:headEnd/>
            <a:tailEnd/>
          </a:ln>
          <a:effectLst/>
        </p:spPr>
        <p:txBody>
          <a:bodyPr anchor="b"/>
          <a:lstStyle/>
          <a:p>
            <a:pPr algn="ctr">
              <a:lnSpc>
                <a:spcPct val="85000"/>
              </a:lnSpc>
            </a:pPr>
            <a:r>
              <a:rPr lang="en-US" sz="1600" b="1" dirty="0" smtClean="0">
                <a:solidFill>
                  <a:srgbClr val="000000"/>
                </a:solidFill>
                <a:latin typeface="Segoe UI" pitchFamily="34" charset="0"/>
                <a:ea typeface="Segoe UI" pitchFamily="34" charset="0"/>
                <a:cs typeface="Segoe UI" pitchFamily="34" charset="0"/>
              </a:rPr>
              <a:t>100% </a:t>
            </a:r>
            <a:r>
              <a:rPr lang="en-US" sz="1600" b="1" dirty="0">
                <a:solidFill>
                  <a:srgbClr val="000000"/>
                </a:solidFill>
                <a:latin typeface="Segoe UI" pitchFamily="34" charset="0"/>
                <a:ea typeface="Segoe UI" pitchFamily="34" charset="0"/>
                <a:cs typeface="Segoe UI" pitchFamily="34" charset="0"/>
              </a:rPr>
              <a:t>of lease duration has expired</a:t>
            </a:r>
          </a:p>
        </p:txBody>
      </p:sp>
      <p:pic>
        <p:nvPicPr>
          <p:cNvPr id="45" name="st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25" y="609875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packet 2"/>
          <p:cNvGrpSpPr/>
          <p:nvPr/>
        </p:nvGrpSpPr>
        <p:grpSpPr>
          <a:xfrm>
            <a:off x="5470309" y="2738495"/>
            <a:ext cx="895968" cy="158416"/>
            <a:chOff x="5022443" y="3604216"/>
            <a:chExt cx="895968" cy="158416"/>
          </a:xfrm>
        </p:grpSpPr>
        <p:sp>
          <p:nvSpPr>
            <p:cNvPr id="24" name="Rectangle 23"/>
            <p:cNvSpPr/>
            <p:nvPr/>
          </p:nvSpPr>
          <p:spPr>
            <a:xfrm>
              <a:off x="5189437" y="3604216"/>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5" name="Rectangle 24"/>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6" name="Rectangle 25"/>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43" name="play - alt text is here" descr="Graphic that depicts two DHCP servers (DHCP Server 1 and DHCP Server 2) and two DHCP clients. The frames of the build slide demonstrate how the DHCP renewal process works for one of the DHCP clients. &#10;Additionally, a label in the lower-right corner shows the percentage of the lease duration that has expir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7125" y="6105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CA" dirty="0"/>
              <a:t>How DHCP Lease Renewal </a:t>
            </a:r>
            <a:r>
              <a:rPr lang="en-CA" dirty="0" smtClean="0"/>
              <a:t>Works</a:t>
            </a:r>
            <a:endParaRPr lang="en-CA" dirty="0"/>
          </a:p>
        </p:txBody>
      </p:sp>
    </p:spTree>
    <p:extLst>
      <p:ext uri="{BB962C8B-B14F-4D97-AF65-F5344CB8AC3E}">
        <p14:creationId xmlns:p14="http://schemas.microsoft.com/office/powerpoint/2010/main" val="37493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42" presetClass="path" presetSubtype="0" accel="50000" decel="50000" fill="hold" nodeType="withEffect">
                                  <p:stCondLst>
                                    <p:cond delay="0"/>
                                  </p:stCondLst>
                                  <p:childTnLst>
                                    <p:animMotion origin="layout" path="M -2.77778E-6 4.26457E-6 L -0.36059 0.00578 " pathEditMode="relative" rAng="0" ptsTypes="AA">
                                      <p:cBhvr>
                                        <p:cTn id="16" dur="2000" fill="hold"/>
                                        <p:tgtEl>
                                          <p:spTgt spid="22"/>
                                        </p:tgtEl>
                                        <p:attrNameLst>
                                          <p:attrName>ppt_x</p:attrName>
                                          <p:attrName>ppt_y</p:attrName>
                                        </p:attrNameLst>
                                      </p:cBhvr>
                                      <p:rCtr x="-18038" y="278"/>
                                    </p:animMotion>
                                  </p:childTnLst>
                                </p:cTn>
                              </p:par>
                            </p:childTnLst>
                          </p:cTn>
                        </p:par>
                        <p:par>
                          <p:cTn id="17" fill="hold">
                            <p:stCondLst>
                              <p:cond delay="2000"/>
                            </p:stCondLst>
                            <p:childTnLst>
                              <p:par>
                                <p:cTn id="18" presetID="10" presetClass="exit" presetSubtype="0" fill="hold" nodeType="after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fade">
                                      <p:cBhvr>
                                        <p:cTn id="25" dur="500"/>
                                        <p:tgtEl>
                                          <p:spTgt spid="1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42" presetClass="path" presetSubtype="0" accel="50000" decel="50000" fill="hold" nodeType="withEffect">
                                  <p:stCondLst>
                                    <p:cond delay="0"/>
                                  </p:stCondLst>
                                  <p:childTnLst>
                                    <p:animMotion origin="layout" path="M 0.01997 0.00509 L 0.38629 -0.00023 " pathEditMode="relative" rAng="0" ptsTypes="AA">
                                      <p:cBhvr>
                                        <p:cTn id="30" dur="2000" fill="hold"/>
                                        <p:tgtEl>
                                          <p:spTgt spid="33"/>
                                        </p:tgtEl>
                                        <p:attrNameLst>
                                          <p:attrName>ppt_x</p:attrName>
                                          <p:attrName>ppt_y</p:attrName>
                                        </p:attrNameLst>
                                      </p:cBhvr>
                                      <p:rCtr x="18316" y="-278"/>
                                    </p:animMotion>
                                  </p:childTnLst>
                                </p:cTn>
                              </p:par>
                            </p:childTnLst>
                          </p:cTn>
                        </p:par>
                        <p:par>
                          <p:cTn id="31" fill="hold">
                            <p:stCondLst>
                              <p:cond delay="2000"/>
                            </p:stCondLst>
                            <p:childTnLst>
                              <p:par>
                                <p:cTn id="32" presetID="10" presetClass="exit" presetSubtype="0" fill="hold" nodeType="afterEffect">
                                  <p:stCondLst>
                                    <p:cond delay="0"/>
                                  </p:stCondLst>
                                  <p:childTnLst>
                                    <p:animEffect transition="out" filter="fade">
                                      <p:cBhvr>
                                        <p:cTn id="33" dur="500"/>
                                        <p:tgtEl>
                                          <p:spTgt spid="33"/>
                                        </p:tgtEl>
                                      </p:cBhvr>
                                    </p:animEffect>
                                    <p:set>
                                      <p:cBhvr>
                                        <p:cTn id="34" dur="1" fill="hold">
                                          <p:stCondLst>
                                            <p:cond delay="499"/>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1"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xit" presetSubtype="0" fill="hold" grpId="0"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4">
                                            <p:txEl>
                                              <p:pRg st="2" end="2"/>
                                            </p:txEl>
                                          </p:spTgt>
                                        </p:tgtEl>
                                        <p:attrNameLst>
                                          <p:attrName>style.visibility</p:attrName>
                                        </p:attrNameLst>
                                      </p:cBhvr>
                                      <p:to>
                                        <p:strVal val="visible"/>
                                      </p:to>
                                    </p:set>
                                    <p:animEffect transition="in" filter="fade">
                                      <p:cBhvr>
                                        <p:cTn id="45" dur="500"/>
                                        <p:tgtEl>
                                          <p:spTgt spid="14">
                                            <p:txEl>
                                              <p:pRg st="2" end="2"/>
                                            </p:txEl>
                                          </p:spTgt>
                                        </p:tgtEl>
                                      </p:cBhvr>
                                    </p:animEffect>
                                  </p:childTnLst>
                                </p:cTn>
                              </p:par>
                            </p:childTnLst>
                          </p:cTn>
                        </p:par>
                        <p:par>
                          <p:cTn id="46" fill="hold">
                            <p:stCondLst>
                              <p:cond delay="500"/>
                            </p:stCondLst>
                            <p:childTnLst>
                              <p:par>
                                <p:cTn id="47" presetID="10" presetClass="entr" presetSubtype="0" fill="hold" nodeType="afterEffect">
                                  <p:stCondLst>
                                    <p:cond delay="125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par>
                          <p:cTn id="50" fill="hold">
                            <p:stCondLst>
                              <p:cond delay="2250"/>
                            </p:stCondLst>
                            <p:childTnLst>
                              <p:par>
                                <p:cTn id="51" presetID="42" presetClass="path" presetSubtype="0" accel="50000" decel="50000" fill="hold" nodeType="afterEffect">
                                  <p:stCondLst>
                                    <p:cond delay="0"/>
                                  </p:stCondLst>
                                  <p:childTnLst>
                                    <p:animMotion origin="layout" path="M -1.66667E-6 1.85185E-6 L -0.38125 0.00509 " pathEditMode="relative" rAng="0" ptsTypes="AA">
                                      <p:cBhvr>
                                        <p:cTn id="52" dur="2000" fill="hold"/>
                                        <p:tgtEl>
                                          <p:spTgt spid="23"/>
                                        </p:tgtEl>
                                        <p:attrNameLst>
                                          <p:attrName>ppt_x</p:attrName>
                                          <p:attrName>ppt_y</p:attrName>
                                        </p:attrNameLst>
                                      </p:cBhvr>
                                      <p:rCtr x="-19062" y="255"/>
                                    </p:animMotion>
                                  </p:childTnLst>
                                </p:cTn>
                              </p:par>
                            </p:childTnLst>
                          </p:cTn>
                        </p:par>
                        <p:par>
                          <p:cTn id="53" fill="hold">
                            <p:stCondLst>
                              <p:cond delay="4250"/>
                            </p:stCondLst>
                            <p:childTnLst>
                              <p:par>
                                <p:cTn id="54" presetID="10" presetClass="exit" presetSubtype="0" fill="hold" nodeType="afterEffect">
                                  <p:stCondLst>
                                    <p:cond delay="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par>
                          <p:cTn id="57" fill="hold">
                            <p:stCondLst>
                              <p:cond delay="4750"/>
                            </p:stCondLst>
                            <p:childTnLst>
                              <p:par>
                                <p:cTn id="58" presetID="10"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par>
                          <p:cTn id="61" fill="hold">
                            <p:stCondLst>
                              <p:cond delay="5250"/>
                            </p:stCondLst>
                            <p:childTnLst>
                              <p:par>
                                <p:cTn id="62" presetID="42" presetClass="path" presetSubtype="0" accel="50000" decel="50000" fill="hold" nodeType="afterEffect">
                                  <p:stCondLst>
                                    <p:cond delay="0"/>
                                  </p:stCondLst>
                                  <p:childTnLst>
                                    <p:animMotion origin="layout" path="M -0.37743 0.00486 L 0.00608 3.7037E-7 " pathEditMode="relative" rAng="0" ptsTypes="AA">
                                      <p:cBhvr>
                                        <p:cTn id="63" dur="2000" fill="hold"/>
                                        <p:tgtEl>
                                          <p:spTgt spid="23"/>
                                        </p:tgtEl>
                                        <p:attrNameLst>
                                          <p:attrName>ppt_x</p:attrName>
                                          <p:attrName>ppt_y</p:attrName>
                                        </p:attrNameLst>
                                      </p:cBhvr>
                                      <p:rCtr x="19167" y="-255"/>
                                    </p:animMotion>
                                  </p:childTnLst>
                                </p:cTn>
                              </p:par>
                            </p:childTnLst>
                          </p:cTn>
                        </p:par>
                        <p:par>
                          <p:cTn id="64" fill="hold">
                            <p:stCondLst>
                              <p:cond delay="7250"/>
                            </p:stCondLst>
                            <p:childTnLst>
                              <p:par>
                                <p:cTn id="65" presetID="10" presetClass="exit" presetSubtype="0" fill="hold" nodeType="afterEffect">
                                  <p:stCondLst>
                                    <p:cond delay="0"/>
                                  </p:stCondLst>
                                  <p:childTnLst>
                                    <p:animEffect transition="out" filter="fad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xEl>
                                              <p:pRg st="3" end="3"/>
                                            </p:txEl>
                                          </p:spTgt>
                                        </p:tgtEl>
                                        <p:attrNameLst>
                                          <p:attrName>style.visibility</p:attrName>
                                        </p:attrNameLst>
                                      </p:cBhvr>
                                      <p:to>
                                        <p:strVal val="visible"/>
                                      </p:to>
                                    </p:set>
                                    <p:animEffect transition="in" filter="fade">
                                      <p:cBhvr>
                                        <p:cTn id="72" dur="500"/>
                                        <p:tgtEl>
                                          <p:spTgt spid="14">
                                            <p:txEl>
                                              <p:pRg st="3" end="3"/>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xit" presetSubtype="0" fill="hold" grpId="0" nodeType="withEffect">
                                  <p:stCondLst>
                                    <p:cond delay="0"/>
                                  </p:stCondLst>
                                  <p:childTnLst>
                                    <p:animEffect transition="out" filter="fade">
                                      <p:cBhvr>
                                        <p:cTn id="77" dur="500"/>
                                        <p:tgtEl>
                                          <p:spTgt spid="37"/>
                                        </p:tgtEl>
                                      </p:cBhvr>
                                    </p:animEffect>
                                    <p:set>
                                      <p:cBhvr>
                                        <p:cTn id="78" dur="1" fill="hold">
                                          <p:stCondLst>
                                            <p:cond delay="499"/>
                                          </p:stCondLst>
                                        </p:cTn>
                                        <p:tgtEl>
                                          <p:spTgt spid="37"/>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par>
                          <p:cTn id="82" fill="hold">
                            <p:stCondLst>
                              <p:cond delay="500"/>
                            </p:stCondLst>
                            <p:childTnLst>
                              <p:par>
                                <p:cTn id="83" presetID="42" presetClass="path" presetSubtype="0" accel="50000" decel="50000" fill="hold" nodeType="afterEffect">
                                  <p:stCondLst>
                                    <p:cond delay="0"/>
                                  </p:stCondLst>
                                  <p:childTnLst>
                                    <p:animMotion origin="layout" path="M -2.77778E-6 1.85185E-6 L -0.3842 0.00509 " pathEditMode="relative" rAng="0" ptsTypes="AA">
                                      <p:cBhvr>
                                        <p:cTn id="84" dur="2000" fill="hold"/>
                                        <p:tgtEl>
                                          <p:spTgt spid="39"/>
                                        </p:tgtEl>
                                        <p:attrNameLst>
                                          <p:attrName>ppt_x</p:attrName>
                                          <p:attrName>ppt_y</p:attrName>
                                        </p:attrNameLst>
                                      </p:cBhvr>
                                      <p:rCtr x="-19219" y="255"/>
                                    </p:animMotion>
                                  </p:childTnLst>
                                </p:cTn>
                              </p:par>
                            </p:childTnLst>
                          </p:cTn>
                        </p:par>
                        <p:par>
                          <p:cTn id="85" fill="hold">
                            <p:stCondLst>
                              <p:cond delay="2500"/>
                            </p:stCondLst>
                            <p:childTnLst>
                              <p:par>
                                <p:cTn id="86" presetID="10" presetClass="exit" presetSubtype="0" fill="hold" nodeType="afterEffect">
                                  <p:stCondLst>
                                    <p:cond delay="0"/>
                                  </p:stCondLst>
                                  <p:childTnLst>
                                    <p:animEffect transition="out" filter="fade">
                                      <p:cBhvr>
                                        <p:cTn id="87" dur="500"/>
                                        <p:tgtEl>
                                          <p:spTgt spid="39"/>
                                        </p:tgtEl>
                                      </p:cBhvr>
                                    </p:animEffect>
                                    <p:set>
                                      <p:cBhvr>
                                        <p:cTn id="88" dur="1" fill="hold">
                                          <p:stCondLst>
                                            <p:cond delay="499"/>
                                          </p:stCondLst>
                                        </p:cTn>
                                        <p:tgtEl>
                                          <p:spTgt spid="39"/>
                                        </p:tgtEl>
                                        <p:attrNameLst>
                                          <p:attrName>style.visibility</p:attrName>
                                        </p:attrNameLst>
                                      </p:cBhvr>
                                      <p:to>
                                        <p:strVal val="hidden"/>
                                      </p:to>
                                    </p:set>
                                  </p:childTnLst>
                                </p:cTn>
                              </p:par>
                            </p:childTnLst>
                          </p:cTn>
                        </p:par>
                        <p:par>
                          <p:cTn id="89" fill="hold">
                            <p:stCondLst>
                              <p:cond delay="3000"/>
                            </p:stCondLst>
                            <p:childTnLst>
                              <p:par>
                                <p:cTn id="90" presetID="10"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500"/>
                                        <p:tgtEl>
                                          <p:spTgt spid="45"/>
                                        </p:tgtEl>
                                      </p:cBhvr>
                                    </p:animEffect>
                                  </p:childTnLst>
                                </p:cTn>
                              </p:par>
                              <p:par>
                                <p:cTn id="93" presetID="10" presetClass="exit" presetSubtype="0" fill="hold" nodeType="withEffect">
                                  <p:stCondLst>
                                    <p:cond delay="0"/>
                                  </p:stCondLst>
                                  <p:childTnLst>
                                    <p:animEffect transition="out" filter="fade">
                                      <p:cBhvr>
                                        <p:cTn id="94" dur="500"/>
                                        <p:tgtEl>
                                          <p:spTgt spid="43"/>
                                        </p:tgtEl>
                                      </p:cBhvr>
                                    </p:animEffect>
                                    <p:set>
                                      <p:cBhvr>
                                        <p:cTn id="95"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14" grpId="0" build="p"/>
      <p:bldP spid="15"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name="723a5a98-3550-4d5f-8c3a-3d628342f3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Installing the DHCP Server Role</a:t>
            </a:r>
            <a:endParaRPr lang="en-CA" dirty="0"/>
          </a:p>
        </p:txBody>
      </p:sp>
      <p:sp>
        <p:nvSpPr>
          <p:cNvPr id="10" name="Content Placeholder 9"/>
          <p:cNvSpPr>
            <a:spLocks noGrp="1"/>
          </p:cNvSpPr>
          <p:nvPr>
            <p:ph idx="1"/>
          </p:nvPr>
        </p:nvSpPr>
        <p:spPr/>
        <p:txBody>
          <a:bodyPr/>
          <a:lstStyle/>
          <a:p>
            <a:pPr marL="4762" indent="0">
              <a:buNone/>
            </a:pPr>
            <a:r>
              <a:rPr lang="en-US" dirty="0">
                <a:solidFill>
                  <a:srgbClr val="000000"/>
                </a:solidFill>
              </a:rPr>
              <a:t>In this demonstration, you will see how to:</a:t>
            </a:r>
          </a:p>
          <a:p>
            <a:pPr lvl="1"/>
            <a:r>
              <a:rPr lang="en-US" sz="2800" dirty="0">
                <a:solidFill>
                  <a:srgbClr val="000000"/>
                </a:solidFill>
              </a:rPr>
              <a:t>Install the DHCP server role</a:t>
            </a:r>
          </a:p>
          <a:p>
            <a:pPr lvl="1"/>
            <a:r>
              <a:rPr lang="en-GB" sz="2800" dirty="0">
                <a:solidFill>
                  <a:srgbClr val="000000"/>
                </a:solidFill>
              </a:rPr>
              <a:t>Authorize the DHCP </a:t>
            </a:r>
            <a:r>
              <a:rPr lang="en-GB" sz="2800" dirty="0" smtClean="0">
                <a:solidFill>
                  <a:srgbClr val="000000"/>
                </a:solidFill>
              </a:rPr>
              <a:t>server</a:t>
            </a:r>
            <a:endParaRPr lang="en-GB" sz="2800" dirty="0">
              <a:solidFill>
                <a:srgbClr val="000000"/>
              </a:solidFill>
            </a:endParaRPr>
          </a:p>
        </p:txBody>
      </p:sp>
    </p:spTree>
    <p:extLst>
      <p:ext uri="{BB962C8B-B14F-4D97-AF65-F5344CB8AC3E}">
        <p14:creationId xmlns:p14="http://schemas.microsoft.com/office/powerpoint/2010/main" val="2453077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75534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179</TotalTime>
  <Words>5866</Words>
  <Application>Microsoft Office PowerPoint</Application>
  <PresentationFormat>On-screen Show (4:3)</PresentationFormat>
  <Paragraphs>646</Paragraphs>
  <Slides>36</Slides>
  <Notes>36</Notes>
  <HiddenSlides>3</HiddenSlides>
  <MMClips>0</MMClips>
  <ScaleCrop>false</ScaleCrop>
  <HeadingPairs>
    <vt:vector size="6" baseType="variant">
      <vt:variant>
        <vt:lpstr>Fonts Used</vt:lpstr>
      </vt:variant>
      <vt:variant>
        <vt:i4>13</vt:i4>
      </vt:variant>
      <vt:variant>
        <vt:lpstr>Theme</vt:lpstr>
      </vt:variant>
      <vt:variant>
        <vt:i4>40</vt:i4>
      </vt:variant>
      <vt:variant>
        <vt:lpstr>Slide Titles</vt:lpstr>
      </vt:variant>
      <vt:variant>
        <vt:i4>36</vt:i4>
      </vt:variant>
    </vt:vector>
  </HeadingPairs>
  <TitlesOfParts>
    <vt:vector size="89" baseType="lpstr">
      <vt:lpstr>Gulim</vt:lpstr>
      <vt:lpstr>Lucida Sans Typewriter</vt:lpstr>
      <vt:lpstr>Arial</vt:lpstr>
      <vt:lpstr>Verdana</vt:lpstr>
      <vt:lpstr>Calibri</vt:lpstr>
      <vt:lpstr>Segoe UI Light</vt:lpstr>
      <vt:lpstr>Times New Roman</vt:lpstr>
      <vt:lpstr>Segoe</vt:lpstr>
      <vt:lpstr>Segoe UI</vt:lpstr>
      <vt:lpstr>Segoe-Bold</vt:lpstr>
      <vt:lpstr>Wingdings</vt:lpstr>
      <vt:lpstr>Segoe Light</vt:lpstr>
      <vt:lpstr>Symbol</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Module 6</vt:lpstr>
      <vt:lpstr>Module Overview</vt:lpstr>
      <vt:lpstr>Lesson 1: Overview of the DHCP Server Role</vt:lpstr>
      <vt:lpstr>Benefits of Using DHCP</vt:lpstr>
      <vt:lpstr>How DHCP Allocates IP Addresses</vt:lpstr>
      <vt:lpstr>How DHCP Lease Generation Works</vt:lpstr>
      <vt:lpstr>How DHCP Lease Renewal Works</vt:lpstr>
      <vt:lpstr>Demonstration: Installing the DHCP Server Role</vt:lpstr>
      <vt:lpstr>PowerPoint Presentation</vt:lpstr>
      <vt:lpstr>How DHCP Interacts with DNS</vt:lpstr>
      <vt:lpstr>What Is a DHCP Relay Agent?</vt:lpstr>
      <vt:lpstr>DHCP Server Authorization</vt:lpstr>
      <vt:lpstr>Lesson 2: Configuring DHCP Scopes</vt:lpstr>
      <vt:lpstr>What Are DHCP Scopes?</vt:lpstr>
      <vt:lpstr>What Is a DHCP Reservation?</vt:lpstr>
      <vt:lpstr>What Are DHCP Options?</vt:lpstr>
      <vt:lpstr>How DHCP Applies Options</vt:lpstr>
      <vt:lpstr>Demonstration: Creating and Configuring a DHCP Scope</vt:lpstr>
      <vt:lpstr>PowerPoint Presentation</vt:lpstr>
      <vt:lpstr>Lesson 3: Managing a DHCP Database</vt:lpstr>
      <vt:lpstr>What Is a DHCP Database?</vt:lpstr>
      <vt:lpstr>Backing Up and Restoring a DHCP Database</vt:lpstr>
      <vt:lpstr>Reconciling a DHCP Database</vt:lpstr>
      <vt:lpstr>Moving a DHCP Database</vt:lpstr>
      <vt:lpstr>Lesson 4: Securing and Monitoring DHCP</vt:lpstr>
      <vt:lpstr>Preventing an Unauthorized Computer from Obtaining a Lease</vt:lpstr>
      <vt:lpstr>Restricting Unauthorized, NonMicrosoft DHCP Servers from Leasing IP Addresses</vt:lpstr>
      <vt:lpstr>Delegating DHCP Administration</vt:lpstr>
      <vt:lpstr>What Are DHCP Statistics?</vt:lpstr>
      <vt:lpstr>What Is DHCP Audit Logging?</vt:lpstr>
      <vt:lpstr>Discussion: Common DHCP Issues</vt:lpstr>
      <vt:lpstr>Lab: Implementing DHCP</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Karin Carlson</dc:creator>
  <cp:lastModifiedBy>Karin Carlson</cp:lastModifiedBy>
  <cp:revision>19</cp:revision>
  <dcterms:created xsi:type="dcterms:W3CDTF">2014-02-23T19:24:33Z</dcterms:created>
  <dcterms:modified xsi:type="dcterms:W3CDTF">2014-03-04T17:58:40Z</dcterms:modified>
</cp:coreProperties>
</file>