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theme/theme28.xml" ContentType="application/vnd.openxmlformats-officedocument.theme+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theme/theme29.xml" ContentType="application/vnd.openxmlformats-officedocument.theme+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theme/theme30.xml" ContentType="application/vnd.openxmlformats-officedocument.theme+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theme/theme31.xml" ContentType="application/vnd.openxmlformats-officedocument.theme+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theme/theme32.xml" ContentType="application/vnd.openxmlformats-officedocument.theme+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theme/theme33.xml" ContentType="application/vnd.openxmlformats-officedocument.theme+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theme/theme34.xml" ContentType="application/vnd.openxmlformats-officedocument.theme+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theme/theme35.xml" ContentType="application/vnd.openxmlformats-officedocument.theme+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theme/theme36.xml" ContentType="application/vnd.openxmlformats-officedocument.theme+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theme/theme37.xml" ContentType="application/vnd.openxmlformats-officedocument.theme+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theme/theme38.xml" ContentType="application/vnd.openxmlformats-officedocument.theme+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theme/theme39.xml" ContentType="application/vnd.openxmlformats-officedocument.theme+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theme/theme40.xml" ContentType="application/vnd.openxmlformats-officedocument.theme+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theme/theme41.xml" ContentType="application/vnd.openxmlformats-officedocument.theme+xml"/>
  <Override PartName="/ppt/slideLayouts/slideLayout492.xml" ContentType="application/vnd.openxmlformats-officedocument.presentationml.slideLayout+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theme/theme42.xml" ContentType="application/vnd.openxmlformats-officedocument.theme+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slideLayouts/slideLayout505.xml" ContentType="application/vnd.openxmlformats-officedocument.presentationml.slideLayout+xml"/>
  <Override PartName="/ppt/slideLayouts/slideLayout506.xml" ContentType="application/vnd.openxmlformats-officedocument.presentationml.slideLayout+xml"/>
  <Override PartName="/ppt/slideLayouts/slideLayout507.xml" ContentType="application/vnd.openxmlformats-officedocument.presentationml.slideLayout+xml"/>
  <Override PartName="/ppt/slideLayouts/slideLayout508.xml" ContentType="application/vnd.openxmlformats-officedocument.presentationml.slideLayout+xml"/>
  <Override PartName="/ppt/slideLayouts/slideLayout509.xml" ContentType="application/vnd.openxmlformats-officedocument.presentationml.slideLayout+xml"/>
  <Override PartName="/ppt/slideLayouts/slideLayout510.xml" ContentType="application/vnd.openxmlformats-officedocument.presentationml.slideLayout+xml"/>
  <Override PartName="/ppt/slideLayouts/slideLayout511.xml" ContentType="application/vnd.openxmlformats-officedocument.presentationml.slideLayout+xml"/>
  <Override PartName="/ppt/slideLayouts/slideLayout512.xml" ContentType="application/vnd.openxmlformats-officedocument.presentationml.slideLayout+xml"/>
  <Override PartName="/ppt/slideLayouts/slideLayout513.xml" ContentType="application/vnd.openxmlformats-officedocument.presentationml.slideLayout+xml"/>
  <Override PartName="/ppt/slideLayouts/slideLayout514.xml" ContentType="application/vnd.openxmlformats-officedocument.presentationml.slideLayout+xml"/>
  <Override PartName="/ppt/theme/theme43.xml" ContentType="application/vnd.openxmlformats-officedocument.theme+xml"/>
  <Override PartName="/ppt/theme/theme4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 id="2147484050" r:id="rId31"/>
    <p:sldMasterId id="2147484063" r:id="rId32"/>
    <p:sldMasterId id="2147484076" r:id="rId33"/>
    <p:sldMasterId id="2147484089" r:id="rId34"/>
    <p:sldMasterId id="2147484102" r:id="rId35"/>
    <p:sldMasterId id="2147484115" r:id="rId36"/>
    <p:sldMasterId id="2147484128" r:id="rId37"/>
    <p:sldMasterId id="2147484141" r:id="rId38"/>
    <p:sldMasterId id="2147484154" r:id="rId39"/>
    <p:sldMasterId id="2147484167" r:id="rId40"/>
    <p:sldMasterId id="2147484180" r:id="rId41"/>
    <p:sldMasterId id="2147484193" r:id="rId42"/>
    <p:sldMasterId id="2147484206" r:id="rId43"/>
  </p:sldMasterIdLst>
  <p:notesMasterIdLst>
    <p:notesMasterId r:id="rId85"/>
  </p:notesMasterIdLst>
  <p:sldIdLst>
    <p:sldId id="256" r:id="rId44"/>
    <p:sldId id="257" r:id="rId45"/>
    <p:sldId id="258" r:id="rId46"/>
    <p:sldId id="259" r:id="rId47"/>
    <p:sldId id="260" r:id="rId48"/>
    <p:sldId id="261" r:id="rId49"/>
    <p:sldId id="262" r:id="rId50"/>
    <p:sldId id="263" r:id="rId51"/>
    <p:sldId id="264" r:id="rId52"/>
    <p:sldId id="265" r:id="rId53"/>
    <p:sldId id="266" r:id="rId54"/>
    <p:sldId id="267" r:id="rId55"/>
    <p:sldId id="268" r:id="rId56"/>
    <p:sldId id="269" r:id="rId57"/>
    <p:sldId id="289" r:id="rId58"/>
    <p:sldId id="290" r:id="rId59"/>
    <p:sldId id="291" r:id="rId60"/>
    <p:sldId id="292" r:id="rId61"/>
    <p:sldId id="270" r:id="rId62"/>
    <p:sldId id="271" r:id="rId63"/>
    <p:sldId id="272" r:id="rId64"/>
    <p:sldId id="273" r:id="rId65"/>
    <p:sldId id="274" r:id="rId66"/>
    <p:sldId id="275" r:id="rId67"/>
    <p:sldId id="276" r:id="rId68"/>
    <p:sldId id="299" r:id="rId69"/>
    <p:sldId id="278" r:id="rId70"/>
    <p:sldId id="279" r:id="rId71"/>
    <p:sldId id="294" r:id="rId72"/>
    <p:sldId id="280" r:id="rId73"/>
    <p:sldId id="281" r:id="rId74"/>
    <p:sldId id="282" r:id="rId75"/>
    <p:sldId id="283" r:id="rId76"/>
    <p:sldId id="284" r:id="rId77"/>
    <p:sldId id="295" r:id="rId78"/>
    <p:sldId id="296" r:id="rId79"/>
    <p:sldId id="285" r:id="rId80"/>
    <p:sldId id="286" r:id="rId81"/>
    <p:sldId id="287" r:id="rId82"/>
    <p:sldId id="288" r:id="rId83"/>
    <p:sldId id="298" r:id="rId84"/>
  </p:sldIdLst>
  <p:sldSz cx="9144000" cy="6858000" type="screen4x3"/>
  <p:notesSz cx="6858000" cy="9144000"/>
  <p:embeddedFontLst>
    <p:embeddedFont>
      <p:font typeface="Gulim" panose="020B0600000101010101" pitchFamily="34" charset="-127"/>
      <p:regular r:id="rId86"/>
    </p:embeddedFont>
    <p:embeddedFont>
      <p:font typeface="Lucida Sans Typewriter" panose="020B0509030504030204" pitchFamily="49" charset="0"/>
      <p:regular r:id="rId87"/>
      <p:bold r:id="rId88"/>
      <p:italic r:id="rId89"/>
      <p:boldItalic r:id="rId90"/>
    </p:embeddedFont>
    <p:embeddedFont>
      <p:font typeface="Verdana" panose="020B0604030504040204" pitchFamily="34" charset="0"/>
      <p:regular r:id="rId91"/>
      <p:bold r:id="rId92"/>
      <p:italic r:id="rId93"/>
      <p:boldItalic r:id="rId94"/>
    </p:embeddedFont>
    <p:embeddedFont>
      <p:font typeface="Calibri" panose="020F0502020204030204" pitchFamily="34" charset="0"/>
      <p:regular r:id="rId95"/>
      <p:bold r:id="rId96"/>
      <p:italic r:id="rId97"/>
      <p:boldItalic r:id="rId98"/>
    </p:embeddedFont>
    <p:embeddedFont>
      <p:font typeface="Segoe UI Light" panose="020B0502040204020203" pitchFamily="34" charset="0"/>
      <p:regular r:id="rId99"/>
      <p:italic r:id="rId100"/>
    </p:embeddedFont>
    <p:embeddedFont>
      <p:font typeface="Segoe UI" panose="020B0502040204020203" pitchFamily="34" charset="0"/>
      <p:regular r:id="rId101"/>
      <p:bold r:id="rId102"/>
      <p:italic r:id="rId103"/>
      <p:boldItalic r:id="rId104"/>
    </p:embeddedFont>
    <p:embeddedFont>
      <p:font typeface="Arial Unicode MS" panose="020B0604020202020204" pitchFamily="34" charset="-128"/>
      <p:regular r:id="rId105"/>
    </p:embeddedFont>
    <p:embeddedFont>
      <p:font typeface="Segoe Light" panose="020B0302040504020203" pitchFamily="34" charset="0"/>
      <p:regular r:id="rId106"/>
      <p:italic r:id="rId10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023" autoAdjust="0"/>
    <p:restoredTop sz="96433" autoAdjust="0"/>
  </p:normalViewPr>
  <p:slideViewPr>
    <p:cSldViewPr snapToGrid="0">
      <p:cViewPr varScale="1">
        <p:scale>
          <a:sx n="113" d="100"/>
          <a:sy n="113" d="100"/>
        </p:scale>
        <p:origin x="2256" y="96"/>
      </p:cViewPr>
      <p:guideLst/>
    </p:cSldViewPr>
  </p:slideViewPr>
  <p:notesTextViewPr>
    <p:cViewPr>
      <p:scale>
        <a:sx n="1" d="1"/>
        <a:sy n="1" d="1"/>
      </p:scale>
      <p:origin x="0" y="0"/>
    </p:cViewPr>
  </p:notesTextViewPr>
  <p:notesViewPr>
    <p:cSldViewPr snapToGrid="0">
      <p:cViewPr varScale="1">
        <p:scale>
          <a:sx n="67" d="100"/>
          <a:sy n="67" d="100"/>
        </p:scale>
        <p:origin x="1584" y="6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21" Type="http://schemas.openxmlformats.org/officeDocument/2006/relationships/slideMaster" Target="slideMasters/slideMaster21.xml"/><Relationship Id="rId42" Type="http://schemas.openxmlformats.org/officeDocument/2006/relationships/slideMaster" Target="slideMasters/slideMaster42.xml"/><Relationship Id="rId47" Type="http://schemas.openxmlformats.org/officeDocument/2006/relationships/slide" Target="slides/slide4.xml"/><Relationship Id="rId63" Type="http://schemas.openxmlformats.org/officeDocument/2006/relationships/slide" Target="slides/slide20.xml"/><Relationship Id="rId68" Type="http://schemas.openxmlformats.org/officeDocument/2006/relationships/slide" Target="slides/slide25.xml"/><Relationship Id="rId84" Type="http://schemas.openxmlformats.org/officeDocument/2006/relationships/slide" Target="slides/slide41.xml"/><Relationship Id="rId89" Type="http://schemas.openxmlformats.org/officeDocument/2006/relationships/font" Target="fonts/font4.fntdata"/><Relationship Id="rId16" Type="http://schemas.openxmlformats.org/officeDocument/2006/relationships/slideMaster" Target="slideMasters/slideMaster16.xml"/><Relationship Id="rId107" Type="http://schemas.openxmlformats.org/officeDocument/2006/relationships/font" Target="fonts/font22.fntdata"/><Relationship Id="rId11" Type="http://schemas.openxmlformats.org/officeDocument/2006/relationships/slideMaster" Target="slideMasters/slideMaster11.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53" Type="http://schemas.openxmlformats.org/officeDocument/2006/relationships/slide" Target="slides/slide10.xml"/><Relationship Id="rId58" Type="http://schemas.openxmlformats.org/officeDocument/2006/relationships/slide" Target="slides/slide15.xml"/><Relationship Id="rId74" Type="http://schemas.openxmlformats.org/officeDocument/2006/relationships/slide" Target="slides/slide31.xml"/><Relationship Id="rId79" Type="http://schemas.openxmlformats.org/officeDocument/2006/relationships/slide" Target="slides/slide36.xml"/><Relationship Id="rId102" Type="http://schemas.openxmlformats.org/officeDocument/2006/relationships/font" Target="fonts/font17.fntdata"/><Relationship Id="rId5" Type="http://schemas.openxmlformats.org/officeDocument/2006/relationships/slideMaster" Target="slideMasters/slideMaster5.xml"/><Relationship Id="rId90" Type="http://schemas.openxmlformats.org/officeDocument/2006/relationships/font" Target="fonts/font5.fntdata"/><Relationship Id="rId95" Type="http://schemas.openxmlformats.org/officeDocument/2006/relationships/font" Target="fonts/font10.fntdata"/><Relationship Id="rId22" Type="http://schemas.openxmlformats.org/officeDocument/2006/relationships/slideMaster" Target="slideMasters/slideMaster22.xml"/><Relationship Id="rId27" Type="http://schemas.openxmlformats.org/officeDocument/2006/relationships/slideMaster" Target="slideMasters/slideMaster27.xml"/><Relationship Id="rId43" Type="http://schemas.openxmlformats.org/officeDocument/2006/relationships/slideMaster" Target="slideMasters/slideMaster43.xml"/><Relationship Id="rId48" Type="http://schemas.openxmlformats.org/officeDocument/2006/relationships/slide" Target="slides/slide5.xml"/><Relationship Id="rId64" Type="http://schemas.openxmlformats.org/officeDocument/2006/relationships/slide" Target="slides/slide21.xml"/><Relationship Id="rId69" Type="http://schemas.openxmlformats.org/officeDocument/2006/relationships/slide" Target="slides/slide26.xml"/><Relationship Id="rId80" Type="http://schemas.openxmlformats.org/officeDocument/2006/relationships/slide" Target="slides/slide37.xml"/><Relationship Id="rId85" Type="http://schemas.openxmlformats.org/officeDocument/2006/relationships/notesMaster" Target="notesMasters/notesMaster1.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59" Type="http://schemas.openxmlformats.org/officeDocument/2006/relationships/slide" Target="slides/slide16.xml"/><Relationship Id="rId103" Type="http://schemas.openxmlformats.org/officeDocument/2006/relationships/font" Target="fonts/font18.fntdata"/><Relationship Id="rId108" Type="http://schemas.openxmlformats.org/officeDocument/2006/relationships/presProps" Target="presProps.xml"/><Relationship Id="rId54" Type="http://schemas.openxmlformats.org/officeDocument/2006/relationships/slide" Target="slides/slide11.xml"/><Relationship Id="rId70" Type="http://schemas.openxmlformats.org/officeDocument/2006/relationships/slide" Target="slides/slide27.xml"/><Relationship Id="rId75" Type="http://schemas.openxmlformats.org/officeDocument/2006/relationships/slide" Target="slides/slide32.xml"/><Relationship Id="rId91" Type="http://schemas.openxmlformats.org/officeDocument/2006/relationships/font" Target="fonts/font6.fntdata"/><Relationship Id="rId96"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 Target="slides/slide6.xml"/><Relationship Id="rId57" Type="http://schemas.openxmlformats.org/officeDocument/2006/relationships/slide" Target="slides/slide14.xml"/><Relationship Id="rId106" Type="http://schemas.openxmlformats.org/officeDocument/2006/relationships/font" Target="fonts/font21.fntdata"/><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1.xml"/><Relationship Id="rId52" Type="http://schemas.openxmlformats.org/officeDocument/2006/relationships/slide" Target="slides/slide9.xml"/><Relationship Id="rId60" Type="http://schemas.openxmlformats.org/officeDocument/2006/relationships/slide" Target="slides/slide17.xml"/><Relationship Id="rId65" Type="http://schemas.openxmlformats.org/officeDocument/2006/relationships/slide" Target="slides/slide22.xml"/><Relationship Id="rId73" Type="http://schemas.openxmlformats.org/officeDocument/2006/relationships/slide" Target="slides/slide30.xml"/><Relationship Id="rId78" Type="http://schemas.openxmlformats.org/officeDocument/2006/relationships/slide" Target="slides/slide35.xml"/><Relationship Id="rId81" Type="http://schemas.openxmlformats.org/officeDocument/2006/relationships/slide" Target="slides/slide38.xml"/><Relationship Id="rId86" Type="http://schemas.openxmlformats.org/officeDocument/2006/relationships/font" Target="fonts/font1.fntdata"/><Relationship Id="rId94" Type="http://schemas.openxmlformats.org/officeDocument/2006/relationships/font" Target="fonts/font9.fntdata"/><Relationship Id="rId99" Type="http://schemas.openxmlformats.org/officeDocument/2006/relationships/font" Target="fonts/font14.fntdata"/><Relationship Id="rId101" Type="http://schemas.openxmlformats.org/officeDocument/2006/relationships/font" Target="fonts/font16.fntdata"/><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109" Type="http://schemas.openxmlformats.org/officeDocument/2006/relationships/viewProps" Target="viewProps.xml"/><Relationship Id="rId34" Type="http://schemas.openxmlformats.org/officeDocument/2006/relationships/slideMaster" Target="slideMasters/slideMaster34.xml"/><Relationship Id="rId50" Type="http://schemas.openxmlformats.org/officeDocument/2006/relationships/slide" Target="slides/slide7.xml"/><Relationship Id="rId55" Type="http://schemas.openxmlformats.org/officeDocument/2006/relationships/slide" Target="slides/slide12.xml"/><Relationship Id="rId76" Type="http://schemas.openxmlformats.org/officeDocument/2006/relationships/slide" Target="slides/slide33.xml"/><Relationship Id="rId97" Type="http://schemas.openxmlformats.org/officeDocument/2006/relationships/font" Target="fonts/font12.fntdata"/><Relationship Id="rId104" Type="http://schemas.openxmlformats.org/officeDocument/2006/relationships/font" Target="fonts/font19.fntdata"/><Relationship Id="rId7" Type="http://schemas.openxmlformats.org/officeDocument/2006/relationships/slideMaster" Target="slideMasters/slideMaster7.xml"/><Relationship Id="rId71" Type="http://schemas.openxmlformats.org/officeDocument/2006/relationships/slide" Target="slides/slide28.xml"/><Relationship Id="rId92" Type="http://schemas.openxmlformats.org/officeDocument/2006/relationships/font" Target="fonts/font7.fntdata"/><Relationship Id="rId2" Type="http://schemas.openxmlformats.org/officeDocument/2006/relationships/slideMaster" Target="slideMasters/slideMaster2.xml"/><Relationship Id="rId29" Type="http://schemas.openxmlformats.org/officeDocument/2006/relationships/slideMaster" Target="slideMasters/slideMaster29.xml"/><Relationship Id="rId24" Type="http://schemas.openxmlformats.org/officeDocument/2006/relationships/slideMaster" Target="slideMasters/slideMaster24.xml"/><Relationship Id="rId40" Type="http://schemas.openxmlformats.org/officeDocument/2006/relationships/slideMaster" Target="slideMasters/slideMaster40.xml"/><Relationship Id="rId45" Type="http://schemas.openxmlformats.org/officeDocument/2006/relationships/slide" Target="slides/slide2.xml"/><Relationship Id="rId66" Type="http://schemas.openxmlformats.org/officeDocument/2006/relationships/slide" Target="slides/slide23.xml"/><Relationship Id="rId87" Type="http://schemas.openxmlformats.org/officeDocument/2006/relationships/font" Target="fonts/font2.fntdata"/><Relationship Id="rId110" Type="http://schemas.openxmlformats.org/officeDocument/2006/relationships/theme" Target="theme/theme1.xml"/><Relationship Id="rId61" Type="http://schemas.openxmlformats.org/officeDocument/2006/relationships/slide" Target="slides/slide18.xml"/><Relationship Id="rId82" Type="http://schemas.openxmlformats.org/officeDocument/2006/relationships/slide" Target="slides/slide39.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56" Type="http://schemas.openxmlformats.org/officeDocument/2006/relationships/slide" Target="slides/slide13.xml"/><Relationship Id="rId77" Type="http://schemas.openxmlformats.org/officeDocument/2006/relationships/slide" Target="slides/slide34.xml"/><Relationship Id="rId100" Type="http://schemas.openxmlformats.org/officeDocument/2006/relationships/font" Target="fonts/font15.fntdata"/><Relationship Id="rId105" Type="http://schemas.openxmlformats.org/officeDocument/2006/relationships/font" Target="fonts/font20.fntdata"/><Relationship Id="rId8" Type="http://schemas.openxmlformats.org/officeDocument/2006/relationships/slideMaster" Target="slideMasters/slideMaster8.xml"/><Relationship Id="rId51" Type="http://schemas.openxmlformats.org/officeDocument/2006/relationships/slide" Target="slides/slide8.xml"/><Relationship Id="rId72" Type="http://schemas.openxmlformats.org/officeDocument/2006/relationships/slide" Target="slides/slide29.xml"/><Relationship Id="rId93" Type="http://schemas.openxmlformats.org/officeDocument/2006/relationships/font" Target="fonts/font8.fntdata"/><Relationship Id="rId98" Type="http://schemas.openxmlformats.org/officeDocument/2006/relationships/font" Target="fonts/font13.fntdata"/><Relationship Id="rId3" Type="http://schemas.openxmlformats.org/officeDocument/2006/relationships/slideMaster" Target="slideMasters/slideMaster3.xml"/><Relationship Id="rId25" Type="http://schemas.openxmlformats.org/officeDocument/2006/relationships/slideMaster" Target="slideMasters/slideMaster25.xml"/><Relationship Id="rId46" Type="http://schemas.openxmlformats.org/officeDocument/2006/relationships/slide" Target="slides/slide3.xml"/><Relationship Id="rId67" Type="http://schemas.openxmlformats.org/officeDocument/2006/relationships/slide" Target="slides/slide24.xml"/><Relationship Id="rId20" Type="http://schemas.openxmlformats.org/officeDocument/2006/relationships/slideMaster" Target="slideMasters/slideMaster20.xml"/><Relationship Id="rId41" Type="http://schemas.openxmlformats.org/officeDocument/2006/relationships/slideMaster" Target="slideMasters/slideMaster41.xml"/><Relationship Id="rId62" Type="http://schemas.openxmlformats.org/officeDocument/2006/relationships/slide" Target="slides/slide19.xml"/><Relationship Id="rId83" Type="http://schemas.openxmlformats.org/officeDocument/2006/relationships/slide" Target="slides/slide40.xml"/><Relationship Id="rId88" Type="http://schemas.openxmlformats.org/officeDocument/2006/relationships/font" Target="fonts/font3.fntdata"/><Relationship Id="rId11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521C69-370F-485D-A47A-062C31D53769}" type="datetimeFigureOut">
              <a:rPr lang="en-CA" smtClean="0"/>
              <a:t>2014-03-04</a:t>
            </a:fld>
            <a:endParaRPr lang="en-CA"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E239B9-FB9F-499F-9187-D9AC36305736}" type="slidenum">
              <a:rPr lang="en-CA" smtClean="0"/>
              <a:t>‹#›</a:t>
            </a:fld>
            <a:endParaRPr lang="en-CA" dirty="0"/>
          </a:p>
        </p:txBody>
      </p:sp>
    </p:spTree>
    <p:extLst>
      <p:ext uri="{BB962C8B-B14F-4D97-AF65-F5344CB8AC3E}">
        <p14:creationId xmlns:p14="http://schemas.microsoft.com/office/powerpoint/2010/main" val="853319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Presentation:</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60 minutes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Lab:</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60 </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minutes</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After completing this module, students should be able to:</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Describe name resolution for clients and servers.</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Install and manage Domain Name System (DNS) service.</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Manage DNS zones.</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Required Materials</a:t>
            </a:r>
            <a:endParaRPr lang="en-CA" sz="1000" b="1" dirty="0" smtClean="0">
              <a:effectLst/>
              <a:latin typeface="Arial" panose="020B0604020202020204" pitchFamily="34" charset="0"/>
              <a:ea typeface="Times New Roman" panose="02020603050405020304" pitchFamily="18" charset="0"/>
              <a:cs typeface="Segoe UI" panose="020B0502040204020203" pitchFamily="34"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To teach this module, you need the Microsoft</a:t>
            </a:r>
            <a:r>
              <a:rPr lang="en-CA" sz="1000" baseline="30000" dirty="0" smtClean="0">
                <a:effectLst/>
                <a:latin typeface="Arial" panose="020B0604020202020204" pitchFamily="34" charset="0"/>
                <a:ea typeface="Calibri" panose="020F0502020204030204" pitchFamily="34" charset="0"/>
                <a:cs typeface="Times New Roman" panose="02020603050405020304" pitchFamily="18" charset="0"/>
              </a:rPr>
              <a:t>®</a:t>
            </a:r>
            <a:r>
              <a:rPr lang="en-CA" sz="1000" dirty="0" smtClean="0">
                <a:effectLst/>
                <a:latin typeface="Arial" panose="020B0604020202020204" pitchFamily="34" charset="0"/>
                <a:ea typeface="Calibri" panose="020F0502020204030204" pitchFamily="34" charset="0"/>
                <a:cs typeface="Segoe UI" panose="020B0502040204020203" pitchFamily="34" charset="0"/>
              </a:rPr>
              <a:t> Office PowerPoint</a:t>
            </a:r>
            <a:r>
              <a:rPr lang="en-CA" sz="1000" baseline="30000" dirty="0" smtClean="0">
                <a:effectLst/>
                <a:latin typeface="Arial" panose="020B0604020202020204" pitchFamily="34" charset="0"/>
                <a:ea typeface="Calibri" panose="020F0502020204030204" pitchFamily="34" charset="0"/>
                <a:cs typeface="Times New Roman" panose="02020603050405020304" pitchFamily="18" charset="0"/>
              </a:rPr>
              <a:t>®</a:t>
            </a:r>
            <a:r>
              <a:rPr lang="en-CA" sz="1000" dirty="0" smtClean="0">
                <a:effectLst/>
                <a:latin typeface="Arial" panose="020B0604020202020204" pitchFamily="34" charset="0"/>
                <a:ea typeface="Calibri" panose="020F0502020204030204" pitchFamily="34" charset="0"/>
                <a:cs typeface="Segoe UI" panose="020B0502040204020203" pitchFamily="34" charset="0"/>
              </a:rPr>
              <a:t> file 20410D_07.pptx.</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Important</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 We recommend that you use Office PowerPoint 2007 or a newer version to display the slides for this course. If you use PowerPoint Viewer or an older version of Office PowerPoint, all the features of the slides might not display correctly.</a:t>
            </a:r>
          </a:p>
          <a:p>
            <a:pPr>
              <a:lnSpc>
                <a:spcPts val="1300"/>
              </a:lnSpc>
              <a:spcBef>
                <a:spcPts val="900"/>
              </a:spcBef>
              <a:spcAft>
                <a:spcPts val="300"/>
              </a:spcAft>
            </a:pP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Preparation Tasks</a:t>
            </a:r>
            <a:endParaRPr lang="en-CA" sz="1000" b="1" dirty="0" smtClean="0">
              <a:effectLst/>
              <a:latin typeface="Arial" panose="020B0604020202020204" pitchFamily="34" charset="0"/>
              <a:ea typeface="Times New Roman" panose="02020603050405020304" pitchFamily="18" charset="0"/>
              <a:cs typeface="Segoe UI" panose="020B0502040204020203" pitchFamily="34" charset="0"/>
            </a:endParaRPr>
          </a:p>
          <a:p>
            <a:pPr>
              <a:lnSpc>
                <a:spcPct val="107000"/>
              </a:lnSpc>
              <a:spcAft>
                <a:spcPts val="800"/>
              </a:spcAft>
            </a:pPr>
            <a:r>
              <a:rPr lang="en-CA" sz="1000" dirty="0" smtClean="0">
                <a:effectLst/>
                <a:latin typeface="Arial" panose="020B0604020202020204" pitchFamily="34" charset="0"/>
                <a:cs typeface="Times New Roman" panose="02020603050405020304" pitchFamily="18" charset="0"/>
              </a:rPr>
              <a:t>To prepare for this module:</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cs typeface="Times New Roman" panose="02020603050405020304" pitchFamily="18" charset="0"/>
              </a:rPr>
              <a:t>Read all of the materials for this module.</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cs typeface="Times New Roman" panose="02020603050405020304" pitchFamily="18" charset="0"/>
              </a:rPr>
              <a:t>Practice performing the demonstrations and the lab exercises.</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Gulim" panose="020B0600000101010101" pitchFamily="34" charset="-127"/>
                <a:cs typeface="Times New Roman" panose="02020603050405020304" pitchFamily="18" charset="0"/>
              </a:rPr>
              <a:t>Work through the Module Review and Takeaways section, and determine how you will use this section to reinforce student learning and promote knowledge transfer to on‑the‑job performance.</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E239B9-FB9F-499F-9187-D9AC36305736}" type="slidenum">
              <a:rPr lang="en-CA" smtClean="0"/>
              <a:t>1</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7: Implementing DNS</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848069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Slide 3 of 3</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The external DNS server in the perimeter network receives a query is received from the Internet. If the query is for the servers located on the perimeter network, such as the corporate web server, the external DNS server resolves it. However, if the query is for any of the internal resources hosted on the Active Directory-integrated DNS servers, the external server simply does not have these records, and because its zone name is the same, it issues an authoritative rejection of that query. Also, the inside firewall rejects all DNS queries coming into the internal network.</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E239B9-FB9F-499F-9187-D9AC36305736}" type="slidenum">
              <a:rPr lang="en-CA" smtClean="0"/>
              <a:t>10</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7: Implementing DNS</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754883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Explain the basics of LLMNR. Emphasize that this protocol is supported only on newer operating systems. In addition, explain the Network Discovery feature in Network and Sharing Center, and if possible, demonstrate how to turn it on.</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E239B9-FB9F-499F-9187-D9AC36305736}" type="slidenum">
              <a:rPr lang="en-CA" smtClean="0"/>
              <a:t>11</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7: Implementing DNS</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24612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Windows resolves host names by: </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Checking whether the host name is the same as the local host name.</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Searching the DNS resolver cache. The DNS resolver cache is a local cache that contains any DNS addresses that were recently requested.</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Sending a DNS request to its configured DNS servers and this server attempting to resolve that request, either on its own or by forwarding that request to other DNS servers.</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Using the LLMNR resolution method to resolve the host name in the local subnet using IPv6, if it is enabled.</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Converting the host name to a NetBIOS name and checking the local NetBIOS name cache.</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Contacting the host’s configured WINS servers.</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Broadcasting as many as three NetBIOS Name Query Request messages on the subnet that is directly attached.</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Searching the LMHosts file.</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Explain how the name resolution process works, step-by-step. Emphasize the switch from DNS to NetBIOS methods in the process. Mention GlobalNames zone support.</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E239B9-FB9F-499F-9187-D9AC36305736}" type="slidenum">
              <a:rPr lang="en-CA" smtClean="0"/>
              <a:t>12</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7: Implementing DNS</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98246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Discuss troubleshooting techniques for DNS. </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Note that the new cmdlets from Windows Server 2012 R2 that discuss signing keys and trusts were introduced in Windows Server 2012 R2 to facilitate enhanced DNSSEC functionality. However, further discussion of them is beyond the scope of this course. Explain that, although they are listed in the course to show the new cmdlets available in Windows Server 2012 R2, they are not used in the lab. </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You may want to go to the link on the </a:t>
            </a: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Get-DnsServerStatistics</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 cmdlet and show some of the parameters and other options for this cmdlet.</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E239B9-FB9F-499F-9187-D9AC36305736}" type="slidenum">
              <a:rPr lang="en-CA" smtClean="0"/>
              <a:t>13</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7: Implementing DNS</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596506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Discuss troubleshooting techniques for DNS. </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Note that the new cmdlets from Windows Server 2012 R2 that discuss signing keys and trusts were introduced in Windows Server 2012 R2 to facilitate enhanced DNSSEC functionality; however, further discussion of them is beyond the scope of this course. Explain that although these cmdlets are listed in the course to show the new cmdlets available in Windows Server 2012 R2, they are not used in the lab.</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Start 20410D-LON-DC1 and 20410D-LON-CL1.</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Use Windows PowerShell cmdlets to troubleshoot DNS</a:t>
            </a:r>
            <a:endParaRPr lang="en-CA" sz="1000" b="1" dirty="0" smtClean="0">
              <a:effectLst/>
              <a:latin typeface="Arial" panose="020B0604020202020204"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Sign in to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LON‑DC1</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LON-CL1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Adatum\Administrator</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On LON-CL1, at the lower-left of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Start screen</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click the white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Down Arrow</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icon.</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Apps </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screen, scroll to the right, and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Windows System</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category,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type the following cmdlets, and press Enter after each one:</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38138">
              <a:lnSpc>
                <a:spcPct val="115000"/>
              </a:lnSpc>
              <a:spcAft>
                <a:spcPts val="600"/>
              </a:spcAft>
            </a:pPr>
            <a:r>
              <a:rPr lang="en-US" sz="1000" b="1" dirty="0" smtClean="0">
                <a:effectLst/>
                <a:latin typeface="Lucida Sans Typewriter" panose="020B0509030504030204" pitchFamily="49" charset="0"/>
                <a:ea typeface="Times New Roman" panose="02020603050405020304" pitchFamily="18" charset="0"/>
                <a:cs typeface="Times New Roman" panose="02020603050405020304" pitchFamily="18" charset="0"/>
              </a:rPr>
              <a:t>Get-DnsClientServerAddress</a:t>
            </a:r>
            <a:endParaRPr lang="en-CA" sz="1000" b="1" dirty="0" smtClean="0">
              <a:effectLst/>
              <a:latin typeface="Lucida Sans Typewriter" panose="020B0509030504030204" pitchFamily="49" charset="0"/>
              <a:ea typeface="Times New Roman" panose="02020603050405020304" pitchFamily="18" charset="0"/>
              <a:cs typeface="Times New Roman" panose="02020603050405020304" pitchFamily="18" charset="0"/>
            </a:endParaRPr>
          </a:p>
          <a:p>
            <a:pPr marL="338138">
              <a:lnSpc>
                <a:spcPct val="115000"/>
              </a:lnSpc>
              <a:spcAft>
                <a:spcPts val="600"/>
              </a:spcAft>
            </a:pPr>
            <a:r>
              <a:rPr lang="en-US" sz="1000" b="1" dirty="0" smtClean="0">
                <a:effectLst/>
                <a:latin typeface="Lucida Sans Typewriter" panose="020B0509030504030204" pitchFamily="49" charset="0"/>
                <a:ea typeface="Times New Roman" panose="02020603050405020304" pitchFamily="18" charset="0"/>
                <a:cs typeface="Times New Roman" panose="02020603050405020304" pitchFamily="18" charset="0"/>
              </a:rPr>
              <a:t>Clear-DnsClientCache</a:t>
            </a:r>
            <a:endParaRPr lang="en-CA" sz="1000" b="1" dirty="0" smtClean="0">
              <a:effectLst/>
              <a:latin typeface="Lucida Sans Typewriter" panose="020B0509030504030204" pitchFamily="49" charset="0"/>
              <a:ea typeface="Times New Roman" panose="02020603050405020304" pitchFamily="18" charset="0"/>
              <a:cs typeface="Times New Roman" panose="02020603050405020304" pitchFamily="18" charset="0"/>
            </a:endParaRPr>
          </a:p>
          <a:p>
            <a:pPr marL="338138" marR="0">
              <a:lnSpc>
                <a:spcPct val="115000"/>
              </a:lnSpc>
              <a:spcBef>
                <a:spcPts val="0"/>
              </a:spcBef>
              <a:spcAft>
                <a:spcPts val="995"/>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Note that the DNS Server address assigned to Ethernet IPv4 is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172.16.0.10</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This is LON-DC1.</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5"/>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Explain the Interface Index number and how it is used to modify certain settings.</a:t>
            </a:r>
          </a:p>
          <a:p>
            <a:pPr marL="342900" marR="0" lvl="0" indent="-342900">
              <a:lnSpc>
                <a:spcPct val="115000"/>
              </a:lnSpc>
              <a:spcBef>
                <a:spcPts val="0"/>
              </a:spcBef>
              <a:spcAft>
                <a:spcPts val="995"/>
              </a:spcAft>
              <a:buFont typeface="+mj-lt"/>
              <a:buAutoNum type="arabicPeriod" startAt="5"/>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Note the entries labeled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Ethernet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in the InterfaceAlias column, and the entry labeled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IPv4</a:t>
            </a:r>
            <a:r>
              <a:rPr lang="en-US" sz="1000" i="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Address Family column. In the Interface Index column, note the Interface Index number that is in the same row as Ethernet and IPv4. Write this number here:</a:t>
            </a:r>
          </a:p>
          <a:p>
            <a:pPr marL="338138" lvl="1">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 will use this specific Interface Index number in a later step.</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startAt="7"/>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Windows PowerShell, type the following cmdlet, and then press Enter:</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a:lnSpc>
                <a:spcPct val="115000"/>
              </a:lnSpc>
              <a:spcBef>
                <a:spcPts val="600"/>
              </a:spcBef>
              <a:spcAft>
                <a:spcPts val="600"/>
              </a:spcAft>
            </a:pPr>
            <a:r>
              <a:rPr lang="en-US" sz="1000" b="1" dirty="0">
                <a:latin typeface="Lucida Sans Typewriter" panose="020B0509030504030204" pitchFamily="49" charset="0"/>
                <a:ea typeface="Times New Roman" panose="02020603050405020304" pitchFamily="18" charset="0"/>
                <a:cs typeface="Times New Roman" panose="02020603050405020304" pitchFamily="18" charset="0"/>
              </a:rPr>
              <a:t>Resolve-DnsName lon-dc1</a:t>
            </a:r>
            <a:endParaRPr lang="en-CA" sz="1000" b="1" dirty="0">
              <a:latin typeface="Lucida Sans Typewriter" panose="020B0509030504030204" pitchFamily="49" charset="0"/>
              <a:ea typeface="Times New Roman" panose="02020603050405020304" pitchFamily="18" charset="0"/>
              <a:cs typeface="Times New Roman" panose="02020603050405020304" pitchFamily="18" charset="0"/>
            </a:endParaRPr>
          </a:p>
          <a:p>
            <a:pPr marL="338138"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 the address returned. Do not close Windows PowerShell.</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1">
              <a:lnSpc>
                <a:spcPct val="115000"/>
              </a:lnSpc>
              <a:spcAft>
                <a:spcPts val="995"/>
              </a:spcAft>
            </a:pP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lnSpc>
                <a:spcPct val="115000"/>
              </a:lnSpc>
              <a:spcBef>
                <a:spcPts val="0"/>
              </a:spcBef>
              <a:spcAft>
                <a:spcPts val="995"/>
              </a:spcAft>
            </a:pPr>
            <a:endParaRPr lang="en-CA"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E239B9-FB9F-499F-9187-D9AC36305736}" type="slidenum">
              <a:rPr lang="en-CA" smtClean="0"/>
              <a:t>14</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7: Implementing DNS</a:t>
            </a:r>
            <a:endParaRPr lang="en-CA" sz="1200" b="1" dirty="0">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smtClean="0">
                <a:latin typeface="Arial" panose="020B0604020202020204" pitchFamily="34" charset="0"/>
              </a:rPr>
              <a:t>(More notes on the next slide)</a:t>
            </a:r>
            <a:endParaRPr lang="en-CA" sz="1000" dirty="0">
              <a:latin typeface="Arial" panose="020B0604020202020204" pitchFamily="34" charset="0"/>
            </a:endParaRPr>
          </a:p>
        </p:txBody>
      </p:sp>
    </p:spTree>
    <p:extLst>
      <p:ext uri="{BB962C8B-B14F-4D97-AF65-F5344CB8AC3E}">
        <p14:creationId xmlns:p14="http://schemas.microsoft.com/office/powerpoint/2010/main" val="249346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8"/>
            </a:pPr>
            <a:r>
              <a:rPr lang="en-US" sz="1000" dirty="0" smtClean="0">
                <a:solidFill>
                  <a:srgbClr val="000000"/>
                </a:solidFill>
                <a:latin typeface="Arial" panose="020B0604020202020204" pitchFamily="34" charset="0"/>
                <a:ea typeface="Times New Roman" panose="02020603050405020304" pitchFamily="18" charset="0"/>
                <a:cs typeface="Segoe UI" panose="020B0502040204020203" pitchFamily="34" charset="0"/>
              </a:rPr>
              <a:t>Press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key</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X</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then</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Control Panel</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Control Panel</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Network and Internet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hyperlink. </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Network and Internet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page,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Network and Sharing Center</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hyperlink.</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Network and Sharing Center</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page,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Ethernet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hyperlink.</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Ethernet Status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window,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Details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button.</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Network Connections Details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pop-up window, write down the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information</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shown in the following table</a:t>
            </a:r>
            <a:r>
              <a:rPr lang="en-US" sz="1000" dirty="0" smtClean="0">
                <a:solidFill>
                  <a:srgbClr val="000000"/>
                </a:solidFill>
                <a:latin typeface="Arial" panose="020B0604020202020204" pitchFamily="34" charset="0"/>
                <a:ea typeface="Times New Roman" panose="02020603050405020304" pitchFamily="18" charset="0"/>
                <a:cs typeface="Segoe UI" panose="020B0502040204020203" pitchFamily="34" charset="0"/>
              </a:rPr>
              <a:t>.</a:t>
            </a:r>
          </a:p>
          <a:p>
            <a:pPr marL="342900" lvl="0" indent="-342900">
              <a:lnSpc>
                <a:spcPct val="115000"/>
              </a:lnSpc>
              <a:spcAft>
                <a:spcPts val="995"/>
              </a:spcAft>
              <a:buFont typeface="+mj-lt"/>
              <a:buAutoNum type="arabicPeriod" startAt="8"/>
            </a:pP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t>
            </a:r>
            <a:endPar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15000"/>
              </a:lnSpc>
              <a:spcAft>
                <a:spcPts val="995"/>
              </a:spcAft>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t>
            </a:r>
            <a:endPar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15000"/>
              </a:lnSpc>
              <a:spcAft>
                <a:spcPts val="995"/>
              </a:spcAft>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t>
            </a:r>
            <a:endPar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38138" lvl="0">
              <a:lnSpc>
                <a:spcPct val="115000"/>
              </a:lnSpc>
              <a:spcAft>
                <a:spcPts val="995"/>
              </a:spcAft>
            </a:pPr>
            <a:r>
              <a:rPr lang="en-CA"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You </a:t>
            </a:r>
            <a:r>
              <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need to write down this information before you proceed to the next step, because you need to enter </a:t>
            </a:r>
            <a:r>
              <a:rPr lang="en-CA"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this </a:t>
            </a:r>
            <a:r>
              <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information in a later step</a:t>
            </a:r>
            <a:r>
              <a:rPr lang="en-CA"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button.</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Ethernet Status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page,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button.</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This connection uses the following items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section, scroll down,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Internet Protocol Version 4 (TCP/IPv4)</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button.</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Internet Protocol Version 4 (TCP/IPv4) Properties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dialog box,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Obtain an IP address automatically</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Obtain DNS server address automatically</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option buttons,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twice.</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a:lnSpc>
                <a:spcPct val="115000"/>
              </a:lnSpc>
              <a:spcAft>
                <a:spcPts val="995"/>
              </a:spcAft>
            </a:pPr>
            <a:endParaRPr lang="en-CA" dirty="0"/>
          </a:p>
        </p:txBody>
      </p:sp>
      <p:sp>
        <p:nvSpPr>
          <p:cNvPr id="4" name="Slide Number Placeholder 3"/>
          <p:cNvSpPr>
            <a:spLocks noGrp="1"/>
          </p:cNvSpPr>
          <p:nvPr>
            <p:ph type="sldNum" sz="quarter" idx="10"/>
          </p:nvPr>
        </p:nvSpPr>
        <p:spPr/>
        <p:txBody>
          <a:bodyPr/>
          <a:lstStyle/>
          <a:p>
            <a:fld id="{5AE239B9-FB9F-499F-9187-D9AC36305736}" type="slidenum">
              <a:rPr lang="en-CA" smtClean="0"/>
              <a:t>15</a:t>
            </a:fld>
            <a:endParaRPr lang="en-CA"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CA" sz="1000" dirty="0" smtClean="0">
                <a:latin typeface="Arial" panose="020B0604020202020204" pitchFamily="34" charset="0"/>
              </a:rPr>
              <a:t>(More notes on the next slide)</a:t>
            </a:r>
            <a:endParaRPr lang="en-CA"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7: Implementing DNS</a:t>
            </a:r>
            <a:endParaRPr lang="en-CA" sz="1200" b="1" dirty="0">
              <a:solidFill>
                <a:srgbClr val="336699"/>
              </a:solidFill>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516530917"/>
              </p:ext>
            </p:extLst>
          </p:nvPr>
        </p:nvGraphicFramePr>
        <p:xfrm>
          <a:off x="1696155" y="4301067"/>
          <a:ext cx="3191934" cy="1016000"/>
        </p:xfrm>
        <a:graphic>
          <a:graphicData uri="http://schemas.openxmlformats.org/drawingml/2006/table">
            <a:tbl>
              <a:tblPr firstRow="1" bandRow="1">
                <a:tableStyleId>{5940675A-B579-460E-94D1-54222C63F5DA}</a:tableStyleId>
              </a:tblPr>
              <a:tblGrid>
                <a:gridCol w="1595967"/>
                <a:gridCol w="1595967"/>
              </a:tblGrid>
              <a:tr h="25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IPv4 Address</a:t>
                      </a:r>
                      <a:endParaRPr lang="en-CA" sz="1000" dirty="0" smtClean="0">
                        <a:solidFill>
                          <a:prstClr val="black"/>
                        </a:solidFill>
                        <a:latin typeface="Arial" panose="020B0604020202020204" pitchFamily="34" charset="0"/>
                        <a:ea typeface="Calibri" panose="020F0502020204030204" pitchFamily="34" charset="0"/>
                        <a:cs typeface="Arial" panose="020B0604020202020204" pitchFamily="34" charset="0"/>
                      </a:endParaRPr>
                    </a:p>
                  </a:txBody>
                  <a:tcPr/>
                </a:tc>
                <a:tc>
                  <a:txBody>
                    <a:bodyPr/>
                    <a:lstStyle/>
                    <a:p>
                      <a:endParaRPr lang="en-CA" sz="1000" dirty="0">
                        <a:latin typeface="Arial" panose="020B0604020202020204" pitchFamily="34" charset="0"/>
                        <a:cs typeface="Arial" panose="020B0604020202020204" pitchFamily="34" charset="0"/>
                      </a:endParaRPr>
                    </a:p>
                  </a:txBody>
                  <a:tcPr/>
                </a:tc>
              </a:tr>
              <a:tr h="25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IPv4 Subnet Mask</a:t>
                      </a:r>
                      <a:endParaRPr lang="en-CA" sz="1000" dirty="0" smtClean="0">
                        <a:solidFill>
                          <a:prstClr val="black"/>
                        </a:solidFill>
                        <a:latin typeface="Arial" panose="020B0604020202020204" pitchFamily="34" charset="0"/>
                        <a:ea typeface="Calibri" panose="020F0502020204030204" pitchFamily="34" charset="0"/>
                        <a:cs typeface="Arial" panose="020B0604020202020204" pitchFamily="34" charset="0"/>
                      </a:endParaRPr>
                    </a:p>
                  </a:txBody>
                  <a:tcPr/>
                </a:tc>
                <a:tc>
                  <a:txBody>
                    <a:bodyPr/>
                    <a:lstStyle/>
                    <a:p>
                      <a:endParaRPr lang="en-CA" sz="1000" dirty="0">
                        <a:latin typeface="Arial" panose="020B0604020202020204" pitchFamily="34" charset="0"/>
                        <a:cs typeface="Arial" panose="020B0604020202020204" pitchFamily="34" charset="0"/>
                      </a:endParaRPr>
                    </a:p>
                  </a:txBody>
                  <a:tcPr/>
                </a:tc>
              </a:tr>
              <a:tr h="25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IPV4 Default Gateway</a:t>
                      </a:r>
                      <a:endParaRPr lang="en-CA" sz="1000" dirty="0" smtClean="0">
                        <a:solidFill>
                          <a:prstClr val="black"/>
                        </a:solidFill>
                        <a:latin typeface="Arial" panose="020B0604020202020204" pitchFamily="34" charset="0"/>
                        <a:ea typeface="Calibri" panose="020F0502020204030204" pitchFamily="34" charset="0"/>
                        <a:cs typeface="Arial" panose="020B0604020202020204" pitchFamily="34" charset="0"/>
                      </a:endParaRPr>
                    </a:p>
                  </a:txBody>
                  <a:tcPr/>
                </a:tc>
                <a:tc>
                  <a:txBody>
                    <a:bodyPr/>
                    <a:lstStyle/>
                    <a:p>
                      <a:endParaRPr lang="en-CA" sz="1000" dirty="0">
                        <a:latin typeface="Arial" panose="020B0604020202020204" pitchFamily="34" charset="0"/>
                        <a:cs typeface="Arial" panose="020B0604020202020204" pitchFamily="34" charset="0"/>
                      </a:endParaRPr>
                    </a:p>
                  </a:txBody>
                  <a:tcPr/>
                </a:tc>
              </a:tr>
              <a:tr h="25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IPv4 DNS Server</a:t>
                      </a:r>
                      <a:endParaRPr lang="en-CA" sz="1000" dirty="0" smtClean="0">
                        <a:solidFill>
                          <a:prstClr val="black"/>
                        </a:solidFill>
                        <a:latin typeface="Arial" panose="020B0604020202020204" pitchFamily="34" charset="0"/>
                        <a:ea typeface="Calibri" panose="020F0502020204030204" pitchFamily="34" charset="0"/>
                        <a:cs typeface="Arial" panose="020B0604020202020204" pitchFamily="34" charset="0"/>
                      </a:endParaRPr>
                    </a:p>
                  </a:txBody>
                  <a:tcPr/>
                </a:tc>
                <a:tc>
                  <a:txBody>
                    <a:bodyPr/>
                    <a:lstStyle/>
                    <a:p>
                      <a:endParaRPr lang="en-CA" sz="10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782410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8"/>
            </a:pPr>
            <a:r>
              <a:rPr lang="en-US" sz="1000" dirty="0" smtClean="0">
                <a:solidFill>
                  <a:srgbClr val="000000"/>
                </a:solidFill>
                <a:latin typeface="Arial" panose="020B0604020202020204" pitchFamily="34" charset="0"/>
                <a:ea typeface="Times New Roman" panose="02020603050405020304" pitchFamily="18" charset="0"/>
                <a:cs typeface="Segoe UI" panose="020B0502040204020203" pitchFamily="34" charset="0"/>
              </a:rPr>
              <a:t>Return to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smtClean="0">
                <a:solidFill>
                  <a:srgbClr val="000000"/>
                </a:solidFill>
                <a:latin typeface="Arial" panose="020B0604020202020204" pitchFamily="34" charset="0"/>
                <a:ea typeface="Times New Roman" panose="02020603050405020304" pitchFamily="18" charset="0"/>
                <a:cs typeface="Segoe UI" panose="020B0502040204020203" pitchFamily="34" charset="0"/>
              </a:rPr>
              <a:t>, type the following cmdlets, pressing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Enter</a:t>
            </a:r>
            <a:r>
              <a:rPr lang="en-US" sz="1000" dirty="0" smtClean="0">
                <a:solidFill>
                  <a:srgbClr val="000000"/>
                </a:solidFill>
                <a:latin typeface="Arial" panose="020B0604020202020204" pitchFamily="34" charset="0"/>
                <a:ea typeface="Times New Roman" panose="02020603050405020304" pitchFamily="18" charset="0"/>
                <a:cs typeface="Segoe UI" panose="020B0502040204020203" pitchFamily="34" charset="0"/>
              </a:rPr>
              <a:t> after each cmdlet,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where </a:t>
            </a:r>
            <a:r>
              <a:rPr lang="en-US" sz="1000" i="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X</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the Interface Index number you wrote down in step 6:</a:t>
            </a:r>
            <a:endParaRPr lang="en-CA"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a:lnSpc>
                <a:spcPct val="115000"/>
              </a:lnSpc>
            </a:pPr>
            <a:r>
              <a:rPr lang="en-CA" sz="1000" b="1" dirty="0" smtClean="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Set-DnsClientServerAddress –InterfaceIndex </a:t>
            </a:r>
            <a:r>
              <a:rPr lang="en-US" sz="1000" b="1" i="1" dirty="0" smtClean="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X</a:t>
            </a:r>
            <a:r>
              <a:rPr lang="en-CA" sz="1000" b="1" dirty="0" smtClean="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 -ResetServerAddresses</a:t>
            </a:r>
          </a:p>
          <a:p>
            <a:pPr marL="338138" lvl="0">
              <a:lnSpc>
                <a:spcPct val="115000"/>
              </a:lnSpc>
              <a:spcBef>
                <a:spcPts val="600"/>
              </a:spcBef>
              <a:spcAft>
                <a:spcPts val="995"/>
              </a:spcAft>
            </a:pPr>
            <a:r>
              <a:rPr lang="en-US" sz="1000" b="1" dirty="0" smtClean="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Clear-DnsClientCache</a:t>
            </a:r>
            <a:endParaRPr lang="en-CA" sz="1000" b="1" dirty="0" smtClean="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endParaRPr>
          </a:p>
          <a:p>
            <a:pPr marL="338138" lvl="0">
              <a:lnSpc>
                <a:spcPct val="115000"/>
              </a:lnSpc>
              <a:spcAft>
                <a:spcPts val="995"/>
              </a:spcAf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that there is no IP address for IPv4.</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Aft>
                <a:spcPts val="995"/>
              </a:spcAft>
            </a:pPr>
            <a:r>
              <a:rPr lang="en-US" sz="1000" dirty="0" smtClean="0">
                <a:solidFill>
                  <a:srgbClr val="000000"/>
                </a:solidFill>
                <a:latin typeface="Arial" panose="020B0604020202020204" pitchFamily="34" charset="0"/>
                <a:ea typeface="Times New Roman" panose="02020603050405020304" pitchFamily="18" charset="0"/>
                <a:cs typeface="Segoe UI" panose="020B0502040204020203" pitchFamily="34" charset="0"/>
              </a:rPr>
              <a:t>19.	In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type the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following</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cmdlet, press Enter, and then note the message that is returned:</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a:lnSpc>
                <a:spcPct val="115000"/>
              </a:lnSpc>
            </a:pPr>
            <a:r>
              <a:rPr lang="en-US"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Resolve-DnsName lon-dc1</a:t>
            </a:r>
            <a:endParaRPr lang="en-CA"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endParaRPr>
          </a:p>
          <a:p>
            <a:pPr marL="338138" lvl="0" indent="-338138">
              <a:lnSpc>
                <a:spcPct val="115000"/>
              </a:lnSpc>
              <a:spcBef>
                <a:spcPts val="500"/>
              </a:spcBef>
              <a:spcAft>
                <a:spcPts val="995"/>
              </a:spcAft>
            </a:pPr>
            <a:r>
              <a:rPr lang="en-US" sz="1000" dirty="0" smtClean="0">
                <a:solidFill>
                  <a:srgbClr val="000000"/>
                </a:solidFill>
                <a:latin typeface="Arial" panose="020B0604020202020204" pitchFamily="34" charset="0"/>
                <a:ea typeface="Times New Roman" panose="02020603050405020304" pitchFamily="18" charset="0"/>
                <a:cs typeface="Segoe UI" panose="020B0502040204020203" pitchFamily="34" charset="0"/>
              </a:rPr>
              <a:t>20.	In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type the following cmdlet, where </a:t>
            </a:r>
            <a:r>
              <a:rPr lang="en-US" sz="1000"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X</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is the Interface Index number you wrote down in step </a:t>
            </a:r>
            <a:r>
              <a:rPr lang="en-US" sz="1000" dirty="0" smtClean="0">
                <a:solidFill>
                  <a:srgbClr val="000000"/>
                </a:solidFill>
                <a:latin typeface="Arial" panose="020B0604020202020204" pitchFamily="34" charset="0"/>
                <a:ea typeface="Times New Roman" panose="02020603050405020304" pitchFamily="18" charset="0"/>
                <a:cs typeface="Segoe UI" panose="020B0502040204020203" pitchFamily="34" charset="0"/>
              </a:rPr>
              <a:t>6,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and then press Enter:</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a:lnSpc>
                <a:spcPct val="115000"/>
              </a:lnSpc>
              <a:spcBef>
                <a:spcPts val="600"/>
              </a:spcBef>
              <a:spcAft>
                <a:spcPts val="995"/>
              </a:spcAft>
            </a:pPr>
            <a:r>
              <a:rPr lang="en-US"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Set-DnsClientServerAddress –InterfaceIndex </a:t>
            </a:r>
            <a:r>
              <a:rPr lang="en-US" sz="1000" b="1" i="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X</a:t>
            </a:r>
            <a:r>
              <a:rPr lang="en-US"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 –ServerAddress 172.16.0.10</a:t>
            </a:r>
            <a:endParaRPr lang="en-CA"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endParaRPr>
          </a:p>
          <a:p>
            <a:pPr marL="338138" lvl="0" indent="-338138">
              <a:lnSpc>
                <a:spcPct val="115000"/>
              </a:lnSpc>
              <a:spcAft>
                <a:spcPts val="995"/>
              </a:spcAft>
            </a:pPr>
            <a:r>
              <a:rPr lang="en-US" sz="1000" dirty="0" smtClean="0">
                <a:solidFill>
                  <a:srgbClr val="000000"/>
                </a:solidFill>
                <a:latin typeface="Arial" panose="020B0604020202020204" pitchFamily="34" charset="0"/>
                <a:ea typeface="Times New Roman" panose="02020603050405020304" pitchFamily="18" charset="0"/>
                <a:cs typeface="Segoe UI" panose="020B0502040204020203" pitchFamily="34" charset="0"/>
              </a:rPr>
              <a:t>21.	In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type the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following</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cmdlet, and then press Enter:</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a:lnSpc>
                <a:spcPct val="115000"/>
              </a:lnSpc>
            </a:pPr>
            <a:r>
              <a:rPr lang="en-US"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Get-DnsClientServerAddress </a:t>
            </a:r>
            <a:endParaRPr lang="en-US" sz="1000" b="1" dirty="0" smtClean="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endParaRPr>
          </a:p>
          <a:p>
            <a:pPr marL="338138">
              <a:lnSpc>
                <a:spcPct val="115000"/>
              </a:lnSpc>
              <a:spcBef>
                <a:spcPts val="5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 that there is now an address for IPv4.</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Aft>
                <a:spcPts val="995"/>
              </a:spcAft>
            </a:pPr>
            <a:r>
              <a:rPr lang="en-US" sz="1000" dirty="0" smtClean="0">
                <a:solidFill>
                  <a:srgbClr val="000000"/>
                </a:solidFill>
                <a:latin typeface="Arial" panose="020B0604020202020204" pitchFamily="34" charset="0"/>
                <a:ea typeface="Times New Roman" panose="02020603050405020304" pitchFamily="18" charset="0"/>
                <a:cs typeface="Segoe UI" panose="020B0502040204020203" pitchFamily="34" charset="0"/>
              </a:rPr>
              <a:t>22.	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type the following cmdlet, press Enter, and then note the address returned:</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indent="-338138">
              <a:lnSpc>
                <a:spcPct val="115000"/>
              </a:lnSpc>
            </a:pPr>
            <a:r>
              <a:rPr lang="en-US" sz="1000" b="1" dirty="0" smtClean="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	Resolve-DnsName </a:t>
            </a:r>
            <a:r>
              <a:rPr lang="en-US"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lon-dc1</a:t>
            </a:r>
            <a:endParaRPr lang="en-CA"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endParaRPr>
          </a:p>
          <a:p>
            <a:pPr marL="338138" lvl="0" indent="-338138">
              <a:lnSpc>
                <a:spcPct val="115000"/>
              </a:lnSpc>
              <a:spcBef>
                <a:spcPts val="500"/>
              </a:spcBef>
              <a:spcAft>
                <a:spcPts val="995"/>
              </a:spcAft>
            </a:pPr>
            <a:r>
              <a:rPr lang="en-US" sz="1000" dirty="0" smtClean="0">
                <a:solidFill>
                  <a:srgbClr val="000000"/>
                </a:solidFill>
                <a:latin typeface="Arial" panose="020B0604020202020204" pitchFamily="34" charset="0"/>
                <a:ea typeface="Times New Roman" panose="02020603050405020304" pitchFamily="18" charset="0"/>
                <a:cs typeface="Segoe UI" panose="020B0502040204020203" pitchFamily="34" charset="0"/>
              </a:rPr>
              <a:t>23.	Return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Network and Sharing Center</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Ethernet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hyperlink.</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Aft>
                <a:spcPts val="995"/>
              </a:spcAft>
            </a:pPr>
            <a:r>
              <a:rPr lang="en-US" sz="1000" dirty="0" smtClean="0">
                <a:solidFill>
                  <a:srgbClr val="000000"/>
                </a:solidFill>
                <a:latin typeface="Arial" panose="020B0604020202020204" pitchFamily="34" charset="0"/>
                <a:ea typeface="Times New Roman" panose="02020603050405020304" pitchFamily="18" charset="0"/>
                <a:cs typeface="Segoe UI" panose="020B0502040204020203" pitchFamily="34" charset="0"/>
              </a:rPr>
              <a:t>24.	On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Ethernet Status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page,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button.</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Aft>
                <a:spcPts val="995"/>
              </a:spcAf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25.	On</a:t>
            </a:r>
            <a:r>
              <a:rPr lang="en-US" sz="1000" dirty="0" smtClean="0">
                <a:solidFill>
                  <a:srgbClr val="000000"/>
                </a:solidFill>
                <a:latin typeface="Arial" panose="020B0604020202020204" pitchFamily="34" charset="0"/>
                <a:ea typeface="Times New Roman" panose="02020603050405020304" pitchFamily="18" charset="0"/>
                <a:cs typeface="Segoe UI" panose="020B0502040204020203" pitchFamily="34" charset="0"/>
              </a:rPr>
              <a:t>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Ethernet Properties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This connection uses the following items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section, scroll down and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Internet Protocol Version 4 (TCP/IPv4)</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button.</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Aft>
                <a:spcPts val="995"/>
              </a:spcAf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26.	In</a:t>
            </a:r>
            <a:r>
              <a:rPr lang="en-US" sz="1000" dirty="0" smtClean="0">
                <a:solidFill>
                  <a:srgbClr val="000000"/>
                </a:solidFill>
                <a:latin typeface="Arial" panose="020B0604020202020204" pitchFamily="34" charset="0"/>
                <a:ea typeface="Times New Roman" panose="02020603050405020304" pitchFamily="18" charset="0"/>
                <a:cs typeface="Segoe UI" panose="020B0502040204020203" pitchFamily="34" charset="0"/>
              </a:rPr>
              <a:t>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Internet Protocol Version 4 (TCP/IPv4) Properties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dialog box,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the following IP address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option button, enter the information that you wrote down in Step </a:t>
            </a:r>
            <a:r>
              <a:rPr lang="en-US" sz="1000" dirty="0" smtClean="0">
                <a:solidFill>
                  <a:srgbClr val="000000"/>
                </a:solidFill>
                <a:latin typeface="Arial" panose="020B0604020202020204" pitchFamily="34" charset="0"/>
                <a:ea typeface="Times New Roman" panose="02020603050405020304" pitchFamily="18" charset="0"/>
                <a:cs typeface="Segoe UI" panose="020B0502040204020203" pitchFamily="34" charset="0"/>
              </a:rPr>
              <a:t>13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into the same IP blocks you copied them from,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twice</a:t>
            </a:r>
            <a:r>
              <a:rPr lang="en-US" sz="1000" dirty="0" smtClean="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E239B9-FB9F-499F-9187-D9AC36305736}" type="slidenum">
              <a:rPr lang="en-CA" smtClean="0"/>
              <a:t>16</a:t>
            </a:fld>
            <a:endParaRPr lang="en-CA"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CA" sz="1000" dirty="0" smtClean="0">
                <a:latin typeface="Arial" panose="020B0604020202020204" pitchFamily="34" charset="0"/>
              </a:rPr>
              <a:t>(More notes on the next slide)</a:t>
            </a:r>
            <a:endParaRPr lang="en-CA"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7: Implementing DNS</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37521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38138" lvl="0" indent="-338138">
              <a:lnSpc>
                <a:spcPct val="115000"/>
              </a:lnSpc>
              <a:spcAft>
                <a:spcPts val="995"/>
              </a:spcAft>
            </a:pPr>
            <a:r>
              <a:rPr lang="en-US" sz="1000" dirty="0" smtClean="0">
                <a:solidFill>
                  <a:srgbClr val="000000"/>
                </a:solidFill>
                <a:latin typeface="Arial" panose="020B0604020202020204" pitchFamily="34" charset="0"/>
                <a:ea typeface="Times New Roman" panose="02020603050405020304" pitchFamily="18" charset="0"/>
                <a:cs typeface="Segoe UI" panose="020B0502040204020203" pitchFamily="34" charset="0"/>
              </a:rPr>
              <a:t>27.	To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demonstrate the output of the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following</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cmdlets, in the Windows PowerShell window, type each of the following cmdlets, and press Enter after each one: </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a:lnSpc>
                <a:spcPct val="115000"/>
              </a:lnSpc>
            </a:pPr>
            <a:r>
              <a:rPr lang="en-US"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Get-DnsClientCache</a:t>
            </a:r>
            <a:endParaRPr lang="en-CA"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endParaRPr>
          </a:p>
          <a:p>
            <a:pPr marL="338138" lvl="0">
              <a:lnSpc>
                <a:spcPct val="115000"/>
              </a:lnSpc>
            </a:pPr>
            <a:r>
              <a:rPr lang="en-US"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Clear-DnsClientCache</a:t>
            </a:r>
            <a:endParaRPr lang="en-CA"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endParaRPr>
          </a:p>
          <a:p>
            <a:pPr marL="338138" lvl="0">
              <a:lnSpc>
                <a:spcPct val="115000"/>
              </a:lnSpc>
            </a:pPr>
            <a:r>
              <a:rPr lang="en-US"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Get-DnsClientCache </a:t>
            </a:r>
            <a:endParaRPr lang="en-CA"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endParaRPr>
          </a:p>
          <a:p>
            <a:pPr marL="338138" lvl="0">
              <a:lnSpc>
                <a:spcPct val="115000"/>
              </a:lnSpc>
            </a:pPr>
            <a:r>
              <a:rPr lang="en-US"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Get-DnsClientGlobalSetting</a:t>
            </a:r>
            <a:endParaRPr lang="en-CA"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endParaRPr>
          </a:p>
          <a:p>
            <a:pPr marL="338138" lvl="0">
              <a:lnSpc>
                <a:spcPct val="115000"/>
              </a:lnSpc>
            </a:pPr>
            <a:r>
              <a:rPr lang="en-US"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Register-DnsClient</a:t>
            </a:r>
            <a:endParaRPr lang="en-CA"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endParaRPr>
          </a:p>
          <a:p>
            <a:pPr marL="338138" lvl="0" indent="-338138">
              <a:lnSpc>
                <a:spcPct val="115000"/>
              </a:lnSpc>
              <a:spcBef>
                <a:spcPts val="600"/>
              </a:spcBef>
              <a:spcAft>
                <a:spcPts val="995"/>
              </a:spcAf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28.	Close</a:t>
            </a:r>
            <a:r>
              <a:rPr lang="en-US" sz="1000" dirty="0" smtClean="0">
                <a:solidFill>
                  <a:srgbClr val="000000"/>
                </a:solidFill>
                <a:latin typeface="Arial" panose="020B0604020202020204" pitchFamily="34" charset="0"/>
                <a:ea typeface="Times New Roman" panose="02020603050405020304" pitchFamily="18" charset="0"/>
                <a:cs typeface="Segoe UI" panose="020B0502040204020203" pitchFamily="34"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Network and Sharing Center</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Using Command Line tools to troubleshoot DNS</a:t>
            </a:r>
            <a:endParaRPr lang="en-CA" sz="1000" b="1" dirty="0">
              <a:solidFill>
                <a:prstClr val="black"/>
              </a:solidFill>
              <a:latin typeface="Arial" panose="020B0604020202020204" pitchFamily="34" charset="0"/>
              <a:ea typeface="Times New Roman" panose="02020603050405020304" pitchFamily="18" charset="0"/>
              <a:cs typeface="Segoe UI" panose="020B0502040204020203" pitchFamily="34"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Go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screen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at the lower-left of the Start screen, click the white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Down Arrow</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button.</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Apps screen</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scroll to the right,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System</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category, right-click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Command Prompt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in the app bar,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as Administrator</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600"/>
              </a:spcAft>
              <a:buFont typeface="+mj-lt"/>
              <a:buAutoNum type="arabicPeriod" startAt="3"/>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Command Prompt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window, type the following, and then press Enter:</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a:lnSpc>
                <a:spcPct val="115000"/>
              </a:lnSpc>
              <a:spcBef>
                <a:spcPts val="600"/>
              </a:spcBef>
              <a:spcAft>
                <a:spcPts val="600"/>
              </a:spcAft>
            </a:pPr>
            <a:r>
              <a:rPr lang="en-US" sz="1000" b="1" dirty="0" err="1" smtClean="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ipconfig</a:t>
            </a:r>
            <a:r>
              <a:rPr lang="en-US" sz="1000" b="1" dirty="0" smtClean="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 /all</a:t>
            </a:r>
            <a:endParaRPr lang="en-CA" sz="1000" b="1" dirty="0" smtClean="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endParaRPr>
          </a:p>
          <a:p>
            <a:pPr marL="338138" lvl="0" indent="-338138">
              <a:lnSpc>
                <a:spcPct val="115000"/>
              </a:lnSpc>
              <a:spcAft>
                <a:spcPts val="600"/>
              </a:spcAft>
            </a:pPr>
            <a:r>
              <a:rPr lang="en-US" sz="1000" dirty="0" smtClean="0">
                <a:solidFill>
                  <a:srgbClr val="000000"/>
                </a:solidFill>
                <a:latin typeface="Arial" panose="020B0604020202020204" pitchFamily="34" charset="0"/>
                <a:ea typeface="Times New Roman" panose="02020603050405020304" pitchFamily="18" charset="0"/>
                <a:cs typeface="Segoe UI" panose="020B0502040204020203" pitchFamily="34" charset="0"/>
              </a:rPr>
              <a:t>4.	Review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the output returned, and note the DNS server section.</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Aft>
                <a:spcPts val="600"/>
              </a:spcAft>
            </a:pPr>
            <a:r>
              <a:rPr lang="en-US" sz="1000" dirty="0" smtClean="0">
                <a:solidFill>
                  <a:srgbClr val="000000"/>
                </a:solidFill>
                <a:latin typeface="Arial" panose="020B0604020202020204" pitchFamily="34" charset="0"/>
                <a:ea typeface="Times New Roman" panose="02020603050405020304" pitchFamily="18" charset="0"/>
                <a:cs typeface="Segoe UI" panose="020B0502040204020203" pitchFamily="34" charset="0"/>
              </a:rPr>
              <a:t>5.	Type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nslookup</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press Enter.</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Aft>
                <a:spcPts val="600"/>
              </a:spcAf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You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should see the address of the DNS server from step 3 above returned. </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Aft>
                <a:spcPts val="600"/>
              </a:spcAf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&gt; prompt, which means that you are in the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nslookup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prompt.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Aft>
                <a:spcPts val="600"/>
              </a:spcAft>
            </a:pPr>
            <a:r>
              <a:rPr lang="en-US" sz="1000" dirty="0" smtClean="0">
                <a:solidFill>
                  <a:srgbClr val="000000"/>
                </a:solidFill>
                <a:latin typeface="Arial" panose="020B0604020202020204" pitchFamily="34" charset="0"/>
                <a:ea typeface="Times New Roman" panose="02020603050405020304" pitchFamily="18" charset="0"/>
                <a:cs typeface="Segoe UI" panose="020B0502040204020203" pitchFamily="34" charset="0"/>
              </a:rPr>
              <a:t>6.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lon-cl1</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press Enter.</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Aft>
                <a:spcPts val="600"/>
              </a:spcAft>
            </a:pPr>
            <a:r>
              <a:rPr lang="en-US" sz="1000" dirty="0" smtClean="0">
                <a:solidFill>
                  <a:srgbClr val="000000"/>
                </a:solidFill>
                <a:latin typeface="Arial" panose="020B0604020202020204" pitchFamily="34" charset="0"/>
                <a:ea typeface="Times New Roman" panose="02020603050405020304" pitchFamily="18" charset="0"/>
                <a:cs typeface="Segoe UI" panose="020B0502040204020203" pitchFamily="34" charset="0"/>
              </a:rPr>
              <a:t>7.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exit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 not close any open Windows.</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Aft>
                <a:spcPts val="600"/>
              </a:spcAft>
            </a:pPr>
            <a:r>
              <a:rPr lang="en-US" sz="1000" dirty="0" smtClean="0">
                <a:solidFill>
                  <a:srgbClr val="000000"/>
                </a:solidFill>
                <a:latin typeface="Arial" panose="020B0604020202020204" pitchFamily="34" charset="0"/>
                <a:ea typeface="Times New Roman" panose="02020603050405020304" pitchFamily="18" charset="0"/>
                <a:cs typeface="Segoe UI" panose="020B0502040204020203" pitchFamily="34" charset="0"/>
              </a:rPr>
              <a:t>8.	Switch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Aft>
                <a:spcPts val="600"/>
              </a:spcAft>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9.	Go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to the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screen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at the lower-left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screen</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click the white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Down Arrow</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t>
            </a:r>
            <a:r>
              <a:rPr lang="en-US" sz="1000" dirty="0" smtClean="0">
                <a:solidFill>
                  <a:srgbClr val="000000"/>
                </a:solidFill>
                <a:latin typeface="Arial" panose="020B0604020202020204" pitchFamily="34" charset="0"/>
                <a:ea typeface="Times New Roman" panose="02020603050405020304" pitchFamily="18" charset="0"/>
                <a:cs typeface="Segoe UI" panose="020B0502040204020203" pitchFamily="34" charset="0"/>
              </a:rPr>
              <a:t>icon</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Aft>
                <a:spcPts val="600"/>
              </a:spcAft>
            </a:pPr>
            <a:r>
              <a:rPr lang="en-US" sz="1000" dirty="0" smtClean="0">
                <a:solidFill>
                  <a:srgbClr val="000000"/>
                </a:solidFill>
                <a:latin typeface="Arial" panose="020B0604020202020204" pitchFamily="34" charset="0"/>
                <a:ea typeface="Times New Roman" panose="02020603050405020304" pitchFamily="18" charset="0"/>
                <a:cs typeface="Segoe UI" panose="020B0502040204020203" pitchFamily="34" charset="0"/>
              </a:rPr>
              <a:t>10.	On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the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Apps screen</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scroll to the right,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System</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category,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Command Prompt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in the app bar,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as Administrator</a:t>
            </a:r>
            <a:r>
              <a:rPr lang="en-US" sz="1000" dirty="0" smtClean="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E239B9-FB9F-499F-9187-D9AC36305736}" type="slidenum">
              <a:rPr lang="en-CA" smtClean="0"/>
              <a:t>17</a:t>
            </a:fld>
            <a:endParaRPr lang="en-CA"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CA" sz="1000" dirty="0" smtClean="0">
                <a:latin typeface="Arial" panose="020B0604020202020204" pitchFamily="34" charset="0"/>
              </a:rPr>
              <a:t>(More notes on the next slide)</a:t>
            </a:r>
            <a:endParaRPr lang="en-CA"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7: Implementing DNS</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52340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38138" lvl="0" indent="-338138">
              <a:lnSpc>
                <a:spcPct val="115000"/>
              </a:lnSpc>
              <a:spcAft>
                <a:spcPts val="600"/>
              </a:spcAf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11.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the command prompt, type the following, and then press Enter:</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Bef>
                <a:spcPts val="600"/>
              </a:spcBef>
              <a:spcAft>
                <a:spcPts val="600"/>
              </a:spcAft>
            </a:pPr>
            <a:r>
              <a:rPr lang="en-US" sz="1000" b="1" dirty="0" smtClean="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	</a:t>
            </a:r>
            <a:r>
              <a:rPr lang="en-US" sz="1000" b="1" dirty="0" err="1" smtClean="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dnscmd</a:t>
            </a:r>
            <a:r>
              <a:rPr lang="en-US" sz="1000" b="1" dirty="0" smtClean="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 </a:t>
            </a:r>
            <a:r>
              <a:rPr lang="en-US"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 </a:t>
            </a:r>
            <a:endParaRPr lang="en-CA" sz="1000" b="1" dirty="0">
              <a:latin typeface="Lucida Sans Typewriter" panose="020B0509030504030204" pitchFamily="49" charset="0"/>
            </a:endParaRPr>
          </a:p>
          <a:p>
            <a:pPr marL="338138" lvl="0" indent="-338138">
              <a:lnSpc>
                <a:spcPct val="115000"/>
              </a:lnSpc>
              <a:spcAft>
                <a:spcPts val="600"/>
              </a:spcAf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Use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output to review some of the dsncmd options available. Do not spend much time here because the second DNS server has not been set up.</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Aft>
                <a:spcPts val="600"/>
              </a:spcAft>
            </a:pPr>
            <a:r>
              <a:rPr lang="en-US" sz="1000" dirty="0" smtClean="0">
                <a:solidFill>
                  <a:srgbClr val="000000"/>
                </a:solidFill>
                <a:latin typeface="Arial" panose="020B0604020202020204" pitchFamily="34" charset="0"/>
                <a:ea typeface="Times New Roman" panose="02020603050405020304" pitchFamily="18" charset="0"/>
                <a:cs typeface="Segoe UI" panose="020B0502040204020203" pitchFamily="34" charset="0"/>
              </a:rPr>
              <a:t>12.	At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the command prompt, type the following, and then press Enter:</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Bef>
                <a:spcPts val="600"/>
              </a:spcBef>
              <a:spcAft>
                <a:spcPts val="600"/>
              </a:spcAft>
            </a:pPr>
            <a:r>
              <a:rPr lang="en-US"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	</a:t>
            </a:r>
            <a:r>
              <a:rPr lang="en-US" sz="1000" b="1" dirty="0" err="1">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ipconfig</a:t>
            </a:r>
            <a:r>
              <a:rPr lang="en-US"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 /displaydns</a:t>
            </a:r>
            <a:endParaRPr lang="en-CA"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endParaRPr>
          </a:p>
          <a:p>
            <a:pPr marL="338138" lvl="0" indent="-338138">
              <a:lnSpc>
                <a:spcPct val="115000"/>
              </a:lnSpc>
              <a:spcAft>
                <a:spcPts val="600"/>
              </a:spcAf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output values displayed</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38138" lvl="0" indent="-338138">
              <a:lnSpc>
                <a:spcPct val="115000"/>
              </a:lnSpc>
              <a:spcAft>
                <a:spcPts val="600"/>
              </a:spcAft>
            </a:pPr>
            <a:r>
              <a:rPr lang="en-US" sz="1000" dirty="0" smtClean="0">
                <a:solidFill>
                  <a:srgbClr val="000000"/>
                </a:solidFill>
                <a:latin typeface="Arial" panose="020B0604020202020204" pitchFamily="34" charset="0"/>
                <a:ea typeface="Times New Roman" panose="02020603050405020304" pitchFamily="18" charset="0"/>
                <a:cs typeface="Segoe UI" panose="020B0502040204020203" pitchFamily="34" charset="0"/>
              </a:rPr>
              <a:t>13.	At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the command prompt, type the following, and press Enter after each line:</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Bef>
                <a:spcPts val="600"/>
              </a:spcBef>
              <a:spcAft>
                <a:spcPts val="600"/>
              </a:spcAft>
            </a:pPr>
            <a:r>
              <a:rPr lang="en-US"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	</a:t>
            </a:r>
            <a:r>
              <a:rPr lang="en-US" sz="1000" b="1" dirty="0" err="1">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ipconfig</a:t>
            </a:r>
            <a:r>
              <a:rPr lang="en-US"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 /flushdns</a:t>
            </a:r>
            <a:endParaRPr lang="en-CA"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endParaRPr>
          </a:p>
          <a:p>
            <a:pPr marL="338138" lvl="0" indent="-338138">
              <a:lnSpc>
                <a:spcPct val="115000"/>
              </a:lnSpc>
              <a:spcBef>
                <a:spcPts val="600"/>
              </a:spcBef>
              <a:spcAft>
                <a:spcPts val="600"/>
              </a:spcAft>
            </a:pPr>
            <a:r>
              <a:rPr lang="en-US"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	</a:t>
            </a:r>
            <a:r>
              <a:rPr lang="en-US" sz="1000" b="1" dirty="0" err="1">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ipconfig</a:t>
            </a:r>
            <a:r>
              <a:rPr lang="en-US"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 /displaydns</a:t>
            </a:r>
            <a:endParaRPr lang="en-CA"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endParaRPr>
          </a:p>
          <a:p>
            <a:pPr marL="338138" lvl="0" indent="-338138">
              <a:lnSpc>
                <a:spcPct val="115000"/>
              </a:lnSpc>
              <a:spcAft>
                <a:spcPts val="600"/>
              </a:spcAf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that the output values are gone.</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Aft>
                <a:spcPts val="600"/>
              </a:spcAft>
            </a:pPr>
            <a:r>
              <a:rPr lang="en-US" sz="1000" dirty="0" smtClean="0">
                <a:solidFill>
                  <a:srgbClr val="000000"/>
                </a:solidFill>
                <a:latin typeface="Arial" panose="020B0604020202020204" pitchFamily="34" charset="0"/>
                <a:ea typeface="Times New Roman" panose="02020603050405020304" pitchFamily="18" charset="0"/>
                <a:cs typeface="Segoe UI" panose="020B0502040204020203" pitchFamily="34" charset="0"/>
              </a:rPr>
              <a:t>14.	At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the command prompt, type the following, and then press Enter:</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Bef>
                <a:spcPts val="600"/>
              </a:spcBef>
              <a:spcAft>
                <a:spcPts val="600"/>
              </a:spcAf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ping LON-CL1</a:t>
            </a:r>
            <a:endParaRPr lang="en-CA"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endParaRPr>
          </a:p>
          <a:p>
            <a:pPr marL="338138" lvl="0" indent="-338138">
              <a:lnSpc>
                <a:spcPct val="115000"/>
              </a:lnSpc>
              <a:spcAft>
                <a:spcPts val="600"/>
              </a:spcAf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that while the ping replies are not successful (the client firewall is blocking ICMP packets), the ping command returned the fully qualified domain name (FQDN)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LON-CL1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Point out to the students that this is an indicator that DNS name resolution occurred even before the ping packet was generated.</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Aft>
                <a:spcPts val="600"/>
              </a:spcAf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15.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command prompt, type the following, and then press Enter:</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Bef>
                <a:spcPts val="600"/>
              </a:spcBef>
              <a:spcAft>
                <a:spcPts val="600"/>
              </a:spcAft>
            </a:pPr>
            <a:r>
              <a:rPr lang="en-US"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	</a:t>
            </a:r>
            <a:r>
              <a:rPr lang="en-US" sz="1000" b="1" dirty="0" err="1">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ipconfig</a:t>
            </a:r>
            <a:r>
              <a:rPr lang="en-US"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 /displaydns</a:t>
            </a:r>
            <a:endParaRPr lang="en-CA"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endParaRPr>
          </a:p>
          <a:p>
            <a:pPr marL="338138" lvl="0" indent="-338138">
              <a:lnSpc>
                <a:spcPct val="115000"/>
              </a:lnSpc>
              <a:spcAft>
                <a:spcPts val="600"/>
              </a:spcAf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that information on the LON-CL1 DNS resource record is displayed.</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Aft>
                <a:spcPts val="600"/>
              </a:spcAft>
            </a:pPr>
            <a:r>
              <a:rPr lang="en-US" sz="1000" dirty="0" smtClean="0">
                <a:solidFill>
                  <a:srgbClr val="000000"/>
                </a:solidFill>
                <a:latin typeface="Arial" panose="020B0604020202020204" pitchFamily="34" charset="0"/>
                <a:ea typeface="Times New Roman" panose="02020603050405020304" pitchFamily="18" charset="0"/>
                <a:cs typeface="Segoe UI" panose="020B0502040204020203" pitchFamily="34" charset="0"/>
              </a:rPr>
              <a:t>16.	Close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all open windows, and sign out from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20410D-LON-DC1</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20410D-LON-CL1.</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Aft>
                <a:spcPts val="600"/>
              </a:spcAft>
            </a:pP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E239B9-FB9F-499F-9187-D9AC36305736}" type="slidenum">
              <a:rPr lang="en-CA" smtClean="0"/>
              <a:t>18</a:t>
            </a:fld>
            <a:endParaRPr lang="en-CA"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7: Implementing DNS</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119090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Briefly describe the lesson content.</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E239B9-FB9F-499F-9187-D9AC36305736}" type="slidenum">
              <a:rPr lang="en-CA" smtClean="0"/>
              <a:t>19</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7: Implementing DNS</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491838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Provide a brief overview of the module content.</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E239B9-FB9F-499F-9187-D9AC36305736}" type="slidenum">
              <a:rPr lang="en-CA" smtClean="0"/>
              <a:t>2</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7: Implementing DNS</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8034049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There are three static slides in this topic. </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Slide 1 of 3</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Explain that a DNS query is used to request name resolution, and that the query is sent to a DNS server. Briefly explain that there are two types of queries: recursive and iterative. DNS servers also can act as DNS clients and send DNS queries to other DNS servers.</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Explain that a DNS server can be either authoritative or non‑authoritative for the namespace of the query.</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Explain how recursive queries work.</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Inform students that they should consider disabling recursive queries for specific domains. When this is done, the DNS server in question will not attempt to forward its DNS requests to another server. This is useful when you do not want a particular DNS server to communicate outside of its network. Disabling recursion is performed in the DNS administrative Microsoft Management Console (MMC).</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Describe the purpose of an iterative query.</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E239B9-FB9F-499F-9187-D9AC36305736}" type="slidenum">
              <a:rPr lang="en-CA" smtClean="0"/>
              <a:t>20</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7: Implementing DNS</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7799976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Slide 2 of 3</a:t>
            </a:r>
            <a:endParaRPr lang="en-CA"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E239B9-FB9F-499F-9187-D9AC36305736}" type="slidenum">
              <a:rPr lang="en-CA" smtClean="0"/>
              <a:t>21</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7: Implementing DNS</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276399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Slide 3 of 3</a:t>
            </a:r>
            <a:endParaRPr lang="en-CA"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E239B9-FB9F-499F-9187-D9AC36305736}" type="slidenum">
              <a:rPr lang="en-CA" smtClean="0"/>
              <a:t>22</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7: Implementing DNS</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996983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Explain root hints and how they are used in name resolving process.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Mention to students that recursive queries are discussed in more detail later in the module.</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E239B9-FB9F-499F-9187-D9AC36305736}" type="slidenum">
              <a:rPr lang="en-CA" smtClean="0"/>
              <a:t>23</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7: Implementing DNS</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931354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This topic has two static slides.</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In this topic, emphasize the following:</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Define forwarders and explain their purpose: </a:t>
            </a:r>
            <a:r>
              <a:rPr lang="en-CA" sz="1000" dirty="0" smtClean="0">
                <a:effectLst/>
                <a:latin typeface="Arial" panose="020B0604020202020204" pitchFamily="34" charset="0"/>
                <a:ea typeface="Calibri" panose="020F0502020204030204" pitchFamily="34" charset="0"/>
                <a:cs typeface="Segoe UI" panose="020B0502040204020203" pitchFamily="34" charset="0"/>
              </a:rPr>
              <a:t>A forwarder is a DNS server on a network that forwards DNS queries for external DNS names to DNS servers outside that network.</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Define conditional forwarding: </a:t>
            </a:r>
            <a:r>
              <a:rPr lang="en-CA" sz="1000" dirty="0" smtClean="0">
                <a:effectLst/>
                <a:latin typeface="Arial" panose="020B0604020202020204" pitchFamily="34" charset="0"/>
                <a:ea typeface="Calibri" panose="020F0502020204030204" pitchFamily="34" charset="0"/>
                <a:cs typeface="Segoe UI" panose="020B0502040204020203" pitchFamily="34" charset="0"/>
              </a:rPr>
              <a:t>A conditional forwarder is a DNS server on a network that forwards DNS queries according to the DNS domain name in the query.</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Go over the following example:</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457200" marR="0">
              <a:lnSpc>
                <a:spcPts val="1300"/>
              </a:lnSpc>
              <a:spcBef>
                <a:spcPts val="0"/>
              </a:spcBef>
              <a:spcAft>
                <a:spcPts val="600"/>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You can configure a DNS server to forward all of the queries that it receives for names ending with contoso.com to the IP address of a specific DNS server or to the IP addresses of multiple DNS servers.</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Describe how conditional forwarding works by referring to the slide.</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A best practice is to u</a:t>
            </a:r>
            <a:r>
              <a:rPr lang="en-CA" sz="1000" dirty="0" smtClean="0">
                <a:effectLst/>
                <a:latin typeface="Arial" panose="020B0604020202020204" pitchFamily="34" charset="0"/>
                <a:ea typeface="Calibri" panose="020F0502020204030204" pitchFamily="34" charset="0"/>
                <a:cs typeface="Segoe UI" panose="020B0502040204020203" pitchFamily="34" charset="0"/>
              </a:rPr>
              <a:t>se conditional forwarders when you have multiple internal namespaces. This results in faster name resolution.</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E239B9-FB9F-499F-9187-D9AC36305736}" type="slidenum">
              <a:rPr lang="en-CA" smtClean="0"/>
              <a:t>24</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7: Implementing DNS</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036976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E239B9-FB9F-499F-9187-D9AC36305736}" type="slidenum">
              <a:rPr lang="en-CA" smtClean="0"/>
              <a:t>25</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7: Implementing DNS</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5560184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29057" indent="-280406">
              <a:defRPr b="1">
                <a:solidFill>
                  <a:schemeClr val="tx1"/>
                </a:solidFill>
                <a:latin typeface="Verdana" pitchFamily="34" charset="0"/>
              </a:defRPr>
            </a:lvl2pPr>
            <a:lvl3pPr marL="1121626" indent="-224325">
              <a:defRPr b="1">
                <a:solidFill>
                  <a:schemeClr val="tx1"/>
                </a:solidFill>
                <a:latin typeface="Verdana" pitchFamily="34" charset="0"/>
              </a:defRPr>
            </a:lvl3pPr>
            <a:lvl4pPr marL="1570276" indent="-224325">
              <a:defRPr b="1">
                <a:solidFill>
                  <a:schemeClr val="tx1"/>
                </a:solidFill>
                <a:latin typeface="Verdana" pitchFamily="34" charset="0"/>
              </a:defRPr>
            </a:lvl4pPr>
            <a:lvl5pPr marL="2018927" indent="-224325">
              <a:defRPr b="1">
                <a:solidFill>
                  <a:schemeClr val="tx1"/>
                </a:solidFill>
                <a:latin typeface="Verdana" pitchFamily="34" charset="0"/>
              </a:defRPr>
            </a:lvl5pPr>
            <a:lvl6pPr marL="2467577" indent="-224325" algn="ctr" eaLnBrk="0" fontAlgn="base" hangingPunct="0">
              <a:spcBef>
                <a:spcPct val="0"/>
              </a:spcBef>
              <a:spcAft>
                <a:spcPct val="0"/>
              </a:spcAft>
              <a:defRPr b="1">
                <a:solidFill>
                  <a:schemeClr val="tx1"/>
                </a:solidFill>
                <a:latin typeface="Verdana" pitchFamily="34" charset="0"/>
              </a:defRPr>
            </a:lvl6pPr>
            <a:lvl7pPr marL="2916227" indent="-224325" algn="ctr" eaLnBrk="0" fontAlgn="base" hangingPunct="0">
              <a:spcBef>
                <a:spcPct val="0"/>
              </a:spcBef>
              <a:spcAft>
                <a:spcPct val="0"/>
              </a:spcAft>
              <a:defRPr b="1">
                <a:solidFill>
                  <a:schemeClr val="tx1"/>
                </a:solidFill>
                <a:latin typeface="Verdana" pitchFamily="34" charset="0"/>
              </a:defRPr>
            </a:lvl7pPr>
            <a:lvl8pPr marL="3364878" indent="-224325" algn="ctr" eaLnBrk="0" fontAlgn="base" hangingPunct="0">
              <a:spcBef>
                <a:spcPct val="0"/>
              </a:spcBef>
              <a:spcAft>
                <a:spcPct val="0"/>
              </a:spcAft>
              <a:defRPr b="1">
                <a:solidFill>
                  <a:schemeClr val="tx1"/>
                </a:solidFill>
                <a:latin typeface="Verdana" pitchFamily="34" charset="0"/>
              </a:defRPr>
            </a:lvl8pPr>
            <a:lvl9pPr marL="3813528" indent="-224325" algn="ctr" eaLnBrk="0" fontAlgn="base" hangingPunct="0">
              <a:spcBef>
                <a:spcPct val="0"/>
              </a:spcBef>
              <a:spcAft>
                <a:spcPct val="0"/>
              </a:spcAft>
              <a:defRPr b="1">
                <a:solidFill>
                  <a:schemeClr val="tx1"/>
                </a:solidFill>
                <a:latin typeface="Verdana" pitchFamily="34" charset="0"/>
              </a:defRPr>
            </a:lvl9pPr>
          </a:lstStyle>
          <a:p>
            <a:fld id="{85016E44-602A-4D3F-8BAF-1F6E3E022C91}" type="slidenum">
              <a:rPr lang="en-US" b="0" smtClean="0">
                <a:solidFill>
                  <a:prstClr val="black"/>
                </a:solidFill>
              </a:rPr>
              <a:pPr/>
              <a:t>26</a:t>
            </a:fld>
            <a:endParaRPr lang="en-US" b="0" dirty="0" smtClean="0">
              <a:solidFill>
                <a:prstClr val="black"/>
              </a:solidFill>
            </a:endParaRPr>
          </a:p>
        </p:txBody>
      </p:sp>
      <p:sp>
        <p:nvSpPr>
          <p:cNvPr id="66566" name="Rectangle 3"/>
          <p:cNvSpPr>
            <a:spLocks noGrp="1" noChangeArrowheads="1"/>
          </p:cNvSpPr>
          <p:nvPr>
            <p:ph type="body" idx="1"/>
          </p:nvPr>
        </p:nvSpPr>
        <p:spPr>
          <a:xfrm>
            <a:off x="307492" y="2148591"/>
            <a:ext cx="6149837" cy="67315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lnSpc>
                <a:spcPct val="107000"/>
              </a:lnSpc>
              <a:spcAft>
                <a:spcPts val="800"/>
              </a:spcAft>
            </a:pPr>
            <a:r>
              <a:rPr lang="en-CA" sz="1000" dirty="0">
                <a:solidFill>
                  <a:prstClr val="black"/>
                </a:solidFill>
                <a:latin typeface="Arial" panose="020B0604020202020204" pitchFamily="34" charset="0"/>
                <a:ea typeface="Calibri" panose="020F0502020204030204" pitchFamily="34" charset="0"/>
                <a:cs typeface="Segoe UI" panose="020B0502040204020203" pitchFamily="34" charset="0"/>
              </a:rPr>
              <a:t>This is a three-frame slide build. Click twice to see frames 2 and 3.</a:t>
            </a:r>
            <a:endPar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CA" sz="1000" dirty="0">
                <a:solidFill>
                  <a:prstClr val="black"/>
                </a:solidFill>
                <a:latin typeface="Arial" panose="020B0604020202020204" pitchFamily="34" charset="0"/>
                <a:ea typeface="Calibri" panose="020F0502020204030204" pitchFamily="34" charset="0"/>
                <a:cs typeface="Segoe UI" panose="020B0502040204020203" pitchFamily="34" charset="0"/>
              </a:rPr>
              <a:t>Explain DNS caching on the server and client side. If you have enough time, demonstrate how to view cached content on the server and on the client.</a:t>
            </a:r>
            <a:endPar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6" name="Slide Image Placeholder 1"/>
          <p:cNvSpPr>
            <a:spLocks noGrp="1" noRot="1" noChangeAspect="1"/>
          </p:cNvSpPr>
          <p:nvPr>
            <p:ph type="sldImg" idx="2"/>
          </p:nvPr>
        </p:nvSpPr>
        <p:spPr>
          <a:xfrm>
            <a:off x="4325938" y="73025"/>
            <a:ext cx="2466975" cy="1851025"/>
          </a:xfrm>
        </p:spPr>
      </p:sp>
      <p:sp>
        <p:nvSpPr>
          <p:cNvPr id="7" name="Rectangle 6"/>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9" name="Rectangle 8"/>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7: Implementing DNS</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6390249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Discuss the methods and tools available to install and manage the DNS server role.</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E239B9-FB9F-499F-9187-D9AC36305736}" type="slidenum">
              <a:rPr lang="en-CA" smtClean="0"/>
              <a:t>27</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7: Implementing DNS</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563246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Start 20410D‑LON‑DC1 and 20410D‑LON‑SVR1.</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Install a second DNS server</a:t>
            </a:r>
            <a:endParaRPr lang="en-CA" sz="1000" b="1" dirty="0" smtClean="0">
              <a:effectLst/>
              <a:latin typeface="Arial" panose="020B0604020202020204"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Sign in to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LON‑DC1</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LON-SVR1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Adatum\Administrator</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LON‑SVR1, in the Server Manager console, in the Manage tab,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Add roles and features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Before you begin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 installation type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 destination server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ensure that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LON‑SVR1.Adatum.com</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is selected,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 server roles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DNS Server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Add Roles and Features Wizard window,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Add Features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 Features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DNS Server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Confirm installation selections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Install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Installation progress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when a message displays that installation succeeded,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Close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Create a forward lookup zone by using Windows PowerShell</a:t>
            </a:r>
            <a:endParaRPr lang="en-CA" sz="1000" b="1" dirty="0" smtClean="0">
              <a:effectLst/>
              <a:latin typeface="Arial" panose="020B0604020202020204"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Switch to LON-DC1.</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taskbar, select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icon.</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Windows PowerShell window, type the following cmdlet, and then press Enter: </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38138" lvl="0">
              <a:lnSpc>
                <a:spcPct val="115000"/>
              </a:lnSpc>
              <a:spcBef>
                <a:spcPts val="600"/>
              </a:spcBef>
              <a:spcAft>
                <a:spcPts val="995"/>
              </a:spcAft>
            </a:pPr>
            <a:r>
              <a:rPr lang="en-US"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Add-DnsServerPrimaryZone –Name fabrikam.com –DynamicUpdate Secure </a:t>
            </a:r>
            <a:br>
              <a:rPr lang="en-US"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br>
            <a:r>
              <a:rPr lang="en-US" sz="1000" b="1" dirty="0" smtClean="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a:t>
            </a:r>
            <a:r>
              <a:rPr lang="en-US"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ReplicationScope Domain</a:t>
            </a:r>
            <a:endParaRPr lang="en-CA"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endParaRPr>
          </a:p>
          <a:p>
            <a:pPr>
              <a:lnSpc>
                <a:spcPct val="115000"/>
              </a:lnSpc>
              <a:spcBef>
                <a:spcPts val="600"/>
              </a:spcBef>
              <a:spcAft>
                <a:spcPts val="995"/>
              </a:spcAft>
            </a:pPr>
            <a:endParaRPr lang="en-CA"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E239B9-FB9F-499F-9187-D9AC36305736}" type="slidenum">
              <a:rPr lang="en-CA" smtClean="0"/>
              <a:t>28</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7: Implementing DNS</a:t>
            </a:r>
            <a:endParaRPr lang="en-CA" sz="1200" b="1" dirty="0">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smtClean="0">
                <a:latin typeface="Arial" panose="020B0604020202020204" pitchFamily="34" charset="0"/>
              </a:rPr>
              <a:t>(More notes on the next slide)</a:t>
            </a:r>
            <a:endParaRPr lang="en-CA" sz="1000" dirty="0">
              <a:latin typeface="Arial" panose="020B0604020202020204" pitchFamily="34" charset="0"/>
            </a:endParaRPr>
          </a:p>
        </p:txBody>
      </p:sp>
    </p:spTree>
    <p:extLst>
      <p:ext uri="{BB962C8B-B14F-4D97-AF65-F5344CB8AC3E}">
        <p14:creationId xmlns:p14="http://schemas.microsoft.com/office/powerpoint/2010/main" val="12644562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38138" lvl="0" indent="-338138">
              <a:lnSpc>
                <a:spcPct val="115000"/>
              </a:lnSpc>
              <a:spcAft>
                <a:spcPts val="995"/>
              </a:spcAf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4.	Switch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the DNS Console. </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Aft>
                <a:spcPts val="995"/>
              </a:spcAf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If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DNS console is not open, in Server Manager,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Tools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Aft>
                <a:spcPts val="995"/>
              </a:spcAf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5.	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console tree,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Forward Lookup Zones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Aft>
                <a:spcPts val="995"/>
              </a:spcAf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You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should see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fabrikam.com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zone.</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Aft>
                <a:spcPts val="995"/>
              </a:spcAf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6.	Select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and then 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fabrikam.com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zone,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Aft>
                <a:spcPts val="995"/>
              </a:spcAf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7.	On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General tab, confirm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Replication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DNS Servers in the Domain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Dynamic Updates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are set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Secure only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Aft>
                <a:spcPts val="995"/>
              </a:spcAf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8.	On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fabrikam.com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Cancel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Configure forwarding</a:t>
            </a:r>
            <a:endParaRPr lang="en-CA" sz="1000" b="1" dirty="0">
              <a:solidFill>
                <a:prstClr val="black"/>
              </a:solidFill>
              <a:latin typeface="Arial" panose="020B0604020202020204" pitchFamily="34" charset="0"/>
              <a:ea typeface="Times New Roman" panose="02020603050405020304" pitchFamily="18" charset="0"/>
              <a:cs typeface="Segoe UI" panose="020B0502040204020203" pitchFamily="34"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LON‑SVR1, open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DNS Manager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console.</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DNS Manager console,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Forwarders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Forwarders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Edit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Edit Forwarders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172.16.0.10</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twice.</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ts val="1300"/>
              </a:lnSpc>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Leave all virtual machines in their current state for the next demonstration.</a:t>
            </a:r>
            <a:endParaRPr lang="en-CA" dirty="0"/>
          </a:p>
        </p:txBody>
      </p:sp>
      <p:sp>
        <p:nvSpPr>
          <p:cNvPr id="4" name="Slide Number Placeholder 3"/>
          <p:cNvSpPr>
            <a:spLocks noGrp="1"/>
          </p:cNvSpPr>
          <p:nvPr>
            <p:ph type="sldNum" sz="quarter" idx="10"/>
          </p:nvPr>
        </p:nvSpPr>
        <p:spPr/>
        <p:txBody>
          <a:bodyPr/>
          <a:lstStyle/>
          <a:p>
            <a:fld id="{5AE239B9-FB9F-499F-9187-D9AC36305736}" type="slidenum">
              <a:rPr lang="en-CA" smtClean="0"/>
              <a:t>29</a:t>
            </a:fld>
            <a:endParaRPr lang="en-CA"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7: Implementing DNS</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97116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This is the introductory lesson to name resolution. Some students may be familiar with these concepts. If you have students who already understand the basics of name resolution, you can briefly review the first four topics, and then spend more time on </a:t>
            </a:r>
            <a:r>
              <a:rPr lang="en-CA" sz="1000" dirty="0" smtClean="0">
                <a:effectLst/>
                <a:latin typeface="Arial" panose="020B0604020202020204" pitchFamily="34" charset="0"/>
                <a:ea typeface="Arial Unicode MS" panose="020B0604020202020204" pitchFamily="34" charset="-128"/>
                <a:cs typeface="Times New Roman" panose="02020603050405020304" pitchFamily="18" charset="0"/>
              </a:rPr>
              <a:t>Link‑local Multicast Name Resolution (LLMNR) and troubleshooting name resolution</a:t>
            </a:r>
            <a:r>
              <a:rPr lang="en-CA" sz="1000" dirty="0" smtClean="0">
                <a:effectLst/>
                <a:latin typeface="Arial" panose="020B0604020202020204" pitchFamily="34" charset="0"/>
                <a:ea typeface="Calibri" panose="020F0502020204030204" pitchFamily="34" charset="0"/>
                <a:cs typeface="Segoe UI" panose="020B0502040204020203" pitchFamily="34" charset="0"/>
              </a:rPr>
              <a:t>.</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E239B9-FB9F-499F-9187-D9AC36305736}" type="slidenum">
              <a:rPr lang="en-CA" smtClean="0"/>
              <a:t>3</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7: Implementing DNS</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3651748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Provide a brief overview of the lesson content.</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E239B9-FB9F-499F-9187-D9AC36305736}" type="slidenum">
              <a:rPr lang="en-CA" smtClean="0"/>
              <a:t>30</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7: Implementing DNS</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5626095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Explain that there are four DNS zone types: </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Primary</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Secondary</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Stub</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Active Directory–integrated</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Aft>
                <a:spcPts val="995"/>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Make the following points about the zones: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995"/>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Primary Zone:</a:t>
            </a: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DNS server is the primary source for zone information.</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Primary zone stores the master copy of zone data in either a local file or in AD DS.</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Primary zone file is named </a:t>
            </a:r>
            <a:r>
              <a:rPr lang="en-US" sz="1000" i="1" dirty="0" smtClean="0">
                <a:effectLst/>
                <a:latin typeface="Arial" panose="020B0604020202020204" pitchFamily="34" charset="0"/>
                <a:ea typeface="Times New Roman" panose="02020603050405020304" pitchFamily="18" charset="0"/>
                <a:cs typeface="Times New Roman" panose="02020603050405020304" pitchFamily="18" charset="0"/>
              </a:rPr>
              <a:t>zone_name</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.dns by default, and is located in %windir%\System32\Dns.</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Aft>
                <a:spcPts val="995"/>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Secondary Zone:</a:t>
            </a: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The server is a secondary source for zone information.</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The secondary zone information must be obtained from another DNS server that also hosts the zone.</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 secondary zone cannot be stored in AD DS.</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Stub Zone:</a:t>
            </a: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Stub zones were introduced with Windows 2003 to solve several problems with large DNS namespaces and multiple-tree forests.</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Aft>
                <a:spcPts val="995"/>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Active Directory–Integrated Zone:</a:t>
            </a: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Discuss the benefits of using the multi-master replication model to simultaneously edit zone data on more than one server.</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E239B9-FB9F-499F-9187-D9AC36305736}" type="slidenum">
              <a:rPr lang="en-CA" smtClean="0"/>
              <a:t>31</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7: Implementing DNS</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673306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Describe how dynamic updates work.</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Explain to students that when an IP address is configured (by DHCP or fixed), it is actually the DHCP client service (not to be confused with the DHCP server) that registers a client’s host records. This is triggered when an IP address is added or changed on any network connection. Registration also happens during computer startup. Remind students that you can also activate registration manually using the Windows PowerShell cmdlet </a:t>
            </a: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Register-DNSClient</a:t>
            </a:r>
            <a:r>
              <a:rPr lang="en-CA" sz="1000" dirty="0" smtClean="0">
                <a:effectLst/>
                <a:latin typeface="Arial" panose="020B0604020202020204" pitchFamily="34" charset="0"/>
                <a:ea typeface="Calibri" panose="020F0502020204030204" pitchFamily="34" charset="0"/>
                <a:cs typeface="Segoe UI" panose="020B0502040204020203" pitchFamily="34" charset="0"/>
              </a:rPr>
              <a:t>, or by typing the </a:t>
            </a: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ipconfig /registerdns</a:t>
            </a:r>
            <a:r>
              <a:rPr lang="en-CA" sz="1000" dirty="0" smtClean="0">
                <a:effectLst/>
                <a:latin typeface="Arial" panose="020B0604020202020204" pitchFamily="34" charset="0"/>
                <a:ea typeface="Calibri" panose="020F0502020204030204" pitchFamily="34" charset="0"/>
                <a:cs typeface="Segoe UI" panose="020B0502040204020203" pitchFamily="34" charset="0"/>
              </a:rPr>
              <a:t> command at a command prompt.</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Ask students what they think would happen if dynamic updates were not enabled. They should answer that the biggest problem would be that domain controllers would not be able to register their records in DNS, so the domain controller records would have to be added manually.</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Mention to students that there is an option they can set in the DHCP server so that it can dynamically update client computer resource records in DNS. Mention that, by default, Windows Server 2012 DNS servers are configured to support secure-only updates for Active Directory–integrated zones. Active Directory–integrated zones are covered in more detail in the next topic.</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E239B9-FB9F-499F-9187-D9AC36305736}" type="slidenum">
              <a:rPr lang="en-CA" smtClean="0"/>
              <a:t>32</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7: Implementing DNS</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423387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Explain how DNS stores data in AD DS. Briefly review the benefits.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Can you think of any disadvantages to storing DNS information in AD DS?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If you want to replicate DNS data to other non‑Microsoft DNS servers, you should not store it in AD DS.</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E239B9-FB9F-499F-9187-D9AC36305736}" type="slidenum">
              <a:rPr lang="en-CA" smtClean="0"/>
              <a:t>33</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7: Implementing DNS</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5976882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You need the 20410D‑LON‑DC1 and 20410D‑LON‑SVR1 virtual machines to complete this demonstration. They should already be running from the previous demonstration.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Promote a server as a domain controller</a:t>
            </a:r>
            <a:endParaRPr lang="en-CA" sz="1000" b="1" dirty="0" smtClean="0">
              <a:effectLst/>
              <a:latin typeface="Arial" panose="020B0604020202020204"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LON-SVR1, in the Server Manager console,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Add roles and features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Before you begin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 installation type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 destination server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ensure that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LON‑SVR1.Adatum.com</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is selected,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 server roles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Active Directory Domain Services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When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Add Roles and Features Wizard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window appears,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Add Features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 features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Active Directory Domain Services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Confirm installation selections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Install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Installation progress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when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Installation succeeded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message displays,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Close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console, on the Navigation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 DS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title bar where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Configuration required for Active Directory Domain Services at LON‑SVR1</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is visible,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More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All Server Task Details and Notifications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Promote this server to a domain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controller</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E239B9-FB9F-499F-9187-D9AC36305736}" type="slidenum">
              <a:rPr lang="en-CA" smtClean="0"/>
              <a:t>34</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7: Implementing DNS</a:t>
            </a:r>
            <a:endParaRPr lang="en-CA" sz="1200" b="1" dirty="0">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smtClean="0">
                <a:latin typeface="Arial" panose="020B0604020202020204" pitchFamily="34" charset="0"/>
              </a:rPr>
              <a:t>(More notes on the next slide)</a:t>
            </a:r>
            <a:endParaRPr lang="en-CA" sz="1000" dirty="0">
              <a:latin typeface="Arial" panose="020B0604020202020204" pitchFamily="34" charset="0"/>
            </a:endParaRPr>
          </a:p>
        </p:txBody>
      </p:sp>
    </p:spTree>
    <p:extLst>
      <p:ext uri="{BB962C8B-B14F-4D97-AF65-F5344CB8AC3E}">
        <p14:creationId xmlns:p14="http://schemas.microsoft.com/office/powerpoint/2010/main" val="40312635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4"/>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Active Directory Domain Services Configuration Wizard,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Deployment Configuration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ensure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a domain controller to an existing domain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Domain Controller Options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Domain Name System (DNS) server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check box, and leave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Global Catalog (GC)</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check box selected. </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Pa$$w0rd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both text fields,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DNS Options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Additional Options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Paths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Review Options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Prerequisites Check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Install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You’re about to be signed out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app bar,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tabLst>
                <a:tab pos="338138" algn="l"/>
              </a:tabLst>
            </a:pPr>
            <a:r>
              <a:rPr lang="en-CA"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Note</a:t>
            </a:r>
            <a:r>
              <a:rPr lang="en-CA"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CA" sz="1000" dirty="0">
                <a:solidFill>
                  <a:prstClr val="black"/>
                </a:solidFill>
                <a:latin typeface="Arial" panose="020B0604020202020204" pitchFamily="34" charset="0"/>
                <a:ea typeface="Calibri" panose="020F0502020204030204" pitchFamily="34" charset="0"/>
                <a:cs typeface="Segoe UI" panose="020B0502040204020203" pitchFamily="34" charset="0"/>
              </a:rPr>
              <a:t>The s</a:t>
            </a:r>
            <a:r>
              <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erver automatically restarts as part of the procedure.</a:t>
            </a:r>
          </a:p>
          <a:p>
            <a:pPr lvl="0">
              <a:lnSpc>
                <a:spcPct val="115000"/>
              </a:lnSpc>
              <a:spcAft>
                <a:spcPts val="995"/>
              </a:spcAft>
              <a:tabLst>
                <a:tab pos="338138" algn="l"/>
              </a:tabLs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23.	After-LON‑SVR1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restarts, sign in as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Adatum\Administrator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Pa$$w0rd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Create an Active Directory–integrated zone</a:t>
            </a:r>
            <a:endParaRPr lang="en-CA" sz="1000" b="1" dirty="0">
              <a:solidFill>
                <a:prstClr val="black"/>
              </a:solidFill>
              <a:latin typeface="Arial" panose="020B0604020202020204" pitchFamily="34" charset="0"/>
              <a:ea typeface="Times New Roman" panose="02020603050405020304" pitchFamily="18" charset="0"/>
              <a:cs typeface="Segoe UI" panose="020B0502040204020203" pitchFamily="34"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LON‑DC1, open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Tools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DNS Manager console, click and then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Zone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New Zone Wizard,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Zone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Primary zone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ensure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Store the zone in Active Directory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option is selected,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tabLst>
                <a:tab pos="338138" algn="l"/>
              </a:tabLst>
            </a:pPr>
            <a:r>
              <a:rPr lang="en-CA"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Note</a:t>
            </a:r>
            <a:r>
              <a:rPr lang="en-CA"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Point out that this option determines that the zone is in AD DS.</a:t>
            </a:r>
          </a:p>
        </p:txBody>
      </p:sp>
      <p:sp>
        <p:nvSpPr>
          <p:cNvPr id="4" name="Slide Number Placeholder 3"/>
          <p:cNvSpPr>
            <a:spLocks noGrp="1"/>
          </p:cNvSpPr>
          <p:nvPr>
            <p:ph type="sldNum" sz="quarter" idx="10"/>
          </p:nvPr>
        </p:nvSpPr>
        <p:spPr/>
        <p:txBody>
          <a:bodyPr/>
          <a:lstStyle/>
          <a:p>
            <a:fld id="{5AE239B9-FB9F-499F-9187-D9AC36305736}" type="slidenum">
              <a:rPr lang="en-CA" smtClean="0"/>
              <a:t>35</a:t>
            </a:fld>
            <a:endParaRPr lang="en-CA"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CA" sz="1000" dirty="0" smtClean="0">
                <a:latin typeface="Arial" panose="020B0604020202020204" pitchFamily="34" charset="0"/>
              </a:rPr>
              <a:t>(More notes on the next slide)</a:t>
            </a:r>
            <a:endParaRPr lang="en-CA"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7: Implementing DNS</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1547509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Active Directory Zone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Replication Scope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review the available options, and then, without making any changes,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Forward or Reverse Lookup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Zone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Forward lookup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zone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Zone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Zone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field,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Contoso.com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Dynamic Update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review the available options,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Allow only secure dynamic updates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option,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Completing the New Zone Wizard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DNS Manager console,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Forward Lookup Zones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Contoso.com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review the records that are created automatically.</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Create a record</a:t>
            </a:r>
            <a:endParaRPr lang="en-CA" sz="1000" b="1" dirty="0">
              <a:solidFill>
                <a:prstClr val="black"/>
              </a:solidFill>
              <a:latin typeface="Arial" panose="020B0604020202020204" pitchFamily="34" charset="0"/>
              <a:ea typeface="Times New Roman" panose="02020603050405020304" pitchFamily="18" charset="0"/>
              <a:cs typeface="Segoe UI" panose="020B0502040204020203" pitchFamily="34"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DNS Manager console,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Forward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Lookup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Zones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Contoso.com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Contoso.com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select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New Host (A or AAAA)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Host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window,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field,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www</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in the IP address field,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172.16.0.100</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Host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Done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Verify replication to a second DNS server</a:t>
            </a:r>
            <a:endParaRPr lang="en-CA" sz="1000" b="1" dirty="0">
              <a:solidFill>
                <a:prstClr val="black"/>
              </a:solidFill>
              <a:latin typeface="Arial" panose="020B0604020202020204" pitchFamily="34" charset="0"/>
              <a:ea typeface="Times New Roman" panose="02020603050405020304" pitchFamily="18" charset="0"/>
              <a:cs typeface="Segoe UI" panose="020B0502040204020203" pitchFamily="34"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LON‑SVR1,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console,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Tools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DNS Manager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console,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Forward Lookup Zones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Contoso.com</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Verify that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www</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resource record exists. It might take a couple of minutes for the record to appear, and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 might have to refresh the console display.</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CA" dirty="0"/>
          </a:p>
        </p:txBody>
      </p:sp>
      <p:sp>
        <p:nvSpPr>
          <p:cNvPr id="4" name="Slide Number Placeholder 3"/>
          <p:cNvSpPr>
            <a:spLocks noGrp="1"/>
          </p:cNvSpPr>
          <p:nvPr>
            <p:ph type="sldNum" sz="quarter" idx="10"/>
          </p:nvPr>
        </p:nvSpPr>
        <p:spPr/>
        <p:txBody>
          <a:bodyPr/>
          <a:lstStyle/>
          <a:p>
            <a:fld id="{5AE239B9-FB9F-499F-9187-D9AC36305736}" type="slidenum">
              <a:rPr lang="en-CA" smtClean="0"/>
              <a:t>36</a:t>
            </a:fld>
            <a:endParaRPr lang="en-CA"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7: Implementing DNS</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7503072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Before students begin the lab, read the lab scenario and display the next slide. Before each exercise, read the scenario associated with the exercise to the class. The scenarios give context to the lab and exercises, and help to facilitate the discussion at the end of the lab. Remind students to complete the discussion questions after the last lab exercise.</a:t>
            </a:r>
          </a:p>
          <a:p>
            <a:pPr>
              <a:lnSpc>
                <a:spcPct val="107000"/>
              </a:lnSpc>
              <a:spcAft>
                <a:spcPts val="800"/>
              </a:spcAft>
            </a:pPr>
            <a:r>
              <a:rPr lang="en-CA" sz="1000" b="1"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Exercise 1: Installing and Configuring DNS</a:t>
            </a:r>
            <a:endParaRPr lang="en-CA" sz="1000" b="1"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Contoso is a partner organization that is working closely with users in the new branch office. To support name resolution between A Datum’s branch office and Contoso, you decide to enable DNS forwarding between the two DNS domains. </a:t>
            </a:r>
          </a:p>
          <a:p>
            <a:pPr>
              <a:lnSpc>
                <a:spcPct val="107000"/>
              </a:lnSpc>
              <a:spcAft>
                <a:spcPts val="800"/>
              </a:spcAft>
            </a:pPr>
            <a:r>
              <a:rPr lang="en-CA" sz="1000" dirty="0" smtClean="0">
                <a:effectLst/>
                <a:latin typeface="Arial" panose="020B0604020202020204" pitchFamily="34" charset="0"/>
                <a:ea typeface="Times New Roman" panose="02020603050405020304" pitchFamily="18" charset="0"/>
                <a:cs typeface="Times New Roman" panose="02020603050405020304" pitchFamily="18" charset="0"/>
              </a:rPr>
              <a:t>As part of configuring the infrastructure for the new branch office, you must configure a DNS server that provides name resolution for the branch office. This includes the forwarding for Contoso.com </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Times New Roman" panose="02020603050405020304" pitchFamily="18" charset="0"/>
                <a:cs typeface="Times New Roman" panose="02020603050405020304" pitchFamily="18" charset="0"/>
              </a:rPr>
              <a:t>The DNS server in the branch office will be a domain controller. The Active Directory integrated zones required to support logons will be replicated automatically to the branch office.</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Exercise 2: Creating Host Records in DNS</a:t>
            </a:r>
            <a:endParaRPr lang="en-CA" sz="1000" b="1"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Several new web-based apps are being implemented in the A. Datum head office. For each app, you must configure a host record in DNS. You have been asked to create the new host records for these apps.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Exercise 3: Managing the DNS Server Cache</a:t>
            </a:r>
            <a:endParaRPr lang="en-CA" sz="1000" b="1"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After you changed some host records in zones configured on LON‑DC1, you noticed that clients that use LON‑SVR1 as their DNS server were still receiving old IP addresses during the name-resolving process. You want to determine which component is caching this data.</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E239B9-FB9F-499F-9187-D9AC36305736}" type="slidenum">
              <a:rPr lang="en-CA" smtClean="0"/>
              <a:t>37</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7: Implementing DNS</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054446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CA" dirty="0"/>
          </a:p>
        </p:txBody>
      </p:sp>
      <p:sp>
        <p:nvSpPr>
          <p:cNvPr id="4" name="Slide Number Placeholder 3"/>
          <p:cNvSpPr>
            <a:spLocks noGrp="1"/>
          </p:cNvSpPr>
          <p:nvPr>
            <p:ph type="sldNum" sz="quarter" idx="10"/>
          </p:nvPr>
        </p:nvSpPr>
        <p:spPr/>
        <p:txBody>
          <a:bodyPr/>
          <a:lstStyle/>
          <a:p>
            <a:fld id="{5AE239B9-FB9F-499F-9187-D9AC36305736}" type="slidenum">
              <a:rPr lang="en-CA" smtClean="0"/>
              <a:t>38</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7: Implementing DNS</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058201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Lab Review Questions</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Can you install the DNS server role on a server that is not a domain controller? If yes, are there any limitations?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Yes, you can. However, you cannot create Active Directory–integrated zones on a DNS server that is not a domain controller.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What is the most common way to carry out Internet name resolution on a local DNS?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Companies typically configure their local DNS with a forwarder. That forwarder is most often a DNS server of their ISP.</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How can you browse the content of the DNS resolver cache on a DNS server?</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You can browse the content of the DNS resolver cache on a DNS server by enabling the Advanced view in the DNS Manager console or by using Windows PowerShell cmdlets.</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E239B9-FB9F-499F-9187-D9AC36305736}" type="slidenum">
              <a:rPr lang="en-CA" smtClean="0"/>
              <a:t>39</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7: Implementing DNS</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948507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Discuss the different types of names that computers can use. Emphasize that NetBIOS names are rarely used today, and that Windows 7</a:t>
            </a:r>
            <a:r>
              <a:rPr lang="en-CA" sz="1000" baseline="30000" dirty="0" smtClean="0">
                <a:effectLst/>
                <a:latin typeface="Arial" panose="020B0604020202020204" pitchFamily="34" charset="0"/>
                <a:ea typeface="Calibri" panose="020F0502020204030204" pitchFamily="34" charset="0"/>
                <a:cs typeface="Segoe UI" panose="020B0502040204020203" pitchFamily="34" charset="0"/>
              </a:rPr>
              <a:t>®</a:t>
            </a:r>
            <a:r>
              <a:rPr lang="en-CA" sz="1000" dirty="0" smtClean="0">
                <a:effectLst/>
                <a:latin typeface="Arial" panose="020B0604020202020204" pitchFamily="34" charset="0"/>
                <a:ea typeface="Calibri" panose="020F0502020204030204" pitchFamily="34" charset="0"/>
                <a:cs typeface="Segoe UI" panose="020B0502040204020203" pitchFamily="34" charset="0"/>
              </a:rPr>
              <a:t> and newer versions support them only for legacy applications.</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E239B9-FB9F-499F-9187-D9AC36305736}" type="slidenum">
              <a:rPr lang="en-CA" smtClean="0"/>
              <a:t>4</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7: Implementing DNS</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7747379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Module</a:t>
            </a:r>
            <a:r>
              <a:rPr lang="en-CA" sz="1000" b="1" baseline="0" dirty="0" smtClean="0">
                <a:effectLst/>
                <a:latin typeface="Arial" panose="020B0604020202020204" pitchFamily="34" charset="0"/>
                <a:ea typeface="Calibri" panose="020F0502020204030204" pitchFamily="34" charset="0"/>
                <a:cs typeface="Times New Roman" panose="02020603050405020304" pitchFamily="18" charset="0"/>
              </a:rPr>
              <a:t> </a:t>
            </a: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p>
          <a:p>
            <a:pPr marL="0" marR="0" indent="0" algn="l" defTabSz="914400" rtl="0" eaLnBrk="1" fontAlgn="auto" latinLnBrk="0" hangingPunct="1">
              <a:lnSpc>
                <a:spcPct val="107000"/>
              </a:lnSpc>
              <a:spcBef>
                <a:spcPts val="0"/>
              </a:spcBef>
              <a:spcAft>
                <a:spcPts val="800"/>
              </a:spcAft>
              <a:buClrTx/>
              <a:buSzTx/>
              <a:buFontTx/>
              <a:buNone/>
              <a:tabLst/>
              <a:defRPr/>
            </a:pPr>
            <a:r>
              <a:rPr lang="en-CA" sz="1000" dirty="0" smtClean="0">
                <a:solidFill>
                  <a:prstClr val="black"/>
                </a:solidFill>
                <a:latin typeface="Arial" panose="020B0604020202020204" pitchFamily="34" charset="0"/>
                <a:ea typeface="Calibri" panose="020F0502020204030204" pitchFamily="34" charset="0"/>
                <a:cs typeface="Segoe UI" panose="020B0502040204020203" pitchFamily="34" charset="0"/>
              </a:rPr>
              <a:t>Point students to the appropriate section in the course, so that they are able to answer the questions that this section presents.</a:t>
            </a:r>
            <a:endParaRPr lang="en-CA" sz="1000" dirty="0" smtClean="0"/>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You are troubleshooting DNS name resolution from a client computer. What must you remember to do before each test?</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You should clear the resolver cache before starting to troubleshoot.</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You are deploying DNS servers into an Active Directory domain, and your customer requires that the infrastructure be resistant to single points of failure. What must you consider when planning the DNS configuration?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You should deploy more than one AD DS domain controller with the DNS server role installed.</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What benefits do you realize by using forwarders?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Forwarders are used when your local DNS server cannot resolve a query from the client using its own local zones. You usually configure forwarders to resolve Internet names. However, you also can use forwarders to optimize performance, to optimize Internet link usage on your local DNS server, and to enhance security.</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CA"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Best Practices</a:t>
            </a:r>
          </a:p>
          <a:p>
            <a:pPr lvl="0">
              <a:lnSpc>
                <a:spcPct val="107000"/>
              </a:lnSpc>
              <a:spcAft>
                <a:spcPts val="800"/>
              </a:spcAft>
            </a:pPr>
            <a:r>
              <a:rPr lang="en-CA"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a:t>
            </a:r>
            <a:r>
              <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 implement DNS, use the following best practices:</a:t>
            </a:r>
            <a:endPar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Always use host names instead of NetBIOS names.</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forwarders rather than root hints.</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Be aware of potential caching issues when you troubleshoot name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resolution.</a:t>
            </a:r>
            <a:endParaRPr lang="en-CA"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CA"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Use </a:t>
            </a:r>
            <a:r>
              <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Active Directory–integrated zones instead of primary and secondary zones.</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E239B9-FB9F-499F-9187-D9AC36305736}" type="slidenum">
              <a:rPr lang="en-CA" smtClean="0"/>
              <a:t>40</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7: Implementing DNS</a:t>
            </a:r>
            <a:endParaRPr lang="en-CA" sz="1200" b="1" dirty="0">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smtClean="0">
                <a:latin typeface="Arial" panose="020B0604020202020204" pitchFamily="34" charset="0"/>
              </a:rPr>
              <a:t>(More notes on the next slide)</a:t>
            </a:r>
            <a:endParaRPr lang="en-CA" sz="1000" dirty="0">
              <a:latin typeface="Arial" panose="020B0604020202020204" pitchFamily="34" charset="0"/>
            </a:endParaRPr>
          </a:p>
        </p:txBody>
      </p:sp>
    </p:spTree>
    <p:extLst>
      <p:ext uri="{BB962C8B-B14F-4D97-AF65-F5344CB8AC3E}">
        <p14:creationId xmlns:p14="http://schemas.microsoft.com/office/powerpoint/2010/main" val="38497434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CA"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Common Issues and Troubleshooting Tips</a:t>
            </a:r>
            <a:endPar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endParaRPr lang="en-CA"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CA"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Common </a:t>
            </a:r>
            <a:r>
              <a:rPr lang="en-CA"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Issue: </a:t>
            </a:r>
            <a:r>
              <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Clients sometimes cache invalid DNS records.</a:t>
            </a:r>
          </a:p>
          <a:p>
            <a:pPr lvl="0">
              <a:lnSpc>
                <a:spcPct val="107000"/>
              </a:lnSpc>
              <a:spcAft>
                <a:spcPts val="800"/>
              </a:spcAft>
            </a:pPr>
            <a:r>
              <a:rPr lang="en-CA"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Troubleshooting Tip: </a:t>
            </a:r>
            <a:r>
              <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Clear the cache.</a:t>
            </a:r>
          </a:p>
          <a:p>
            <a:pPr lvl="0">
              <a:lnSpc>
                <a:spcPct val="107000"/>
              </a:lnSpc>
              <a:spcAft>
                <a:spcPts val="800"/>
              </a:spcAft>
            </a:pPr>
            <a:r>
              <a:rPr lang="en-CA"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Common Issue: </a:t>
            </a:r>
            <a:r>
              <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DNS Server performs slowly.</a:t>
            </a:r>
          </a:p>
          <a:p>
            <a:pPr lvl="0">
              <a:lnSpc>
                <a:spcPct val="107000"/>
              </a:lnSpc>
              <a:spcAft>
                <a:spcPts val="800"/>
              </a:spcAft>
            </a:pPr>
            <a:r>
              <a:rPr lang="en-CA"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Troubleshooting Tip: </a:t>
            </a:r>
            <a:r>
              <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Use the Performance Monitor to measure the load on DNS</a:t>
            </a:r>
            <a:r>
              <a:rPr lang="en-CA"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lvl="0">
              <a:lnSpc>
                <a:spcPct val="107000"/>
              </a:lnSpc>
              <a:spcAft>
                <a:spcPts val="800"/>
              </a:spcAft>
            </a:pPr>
            <a:endParaRPr lang="en-US" sz="1000" dirty="0">
              <a:solidFill>
                <a:prstClr val="black"/>
              </a:solidFill>
              <a:latin typeface="Arial" panose="020B0604020202020204" pitchFamily="34" charset="0"/>
              <a:cs typeface="Times New Roman" panose="02020603050405020304" pitchFamily="18" charset="0"/>
            </a:endParaRPr>
          </a:p>
          <a:p>
            <a:pPr lvl="0">
              <a:lnSpc>
                <a:spcPct val="107000"/>
              </a:lnSpc>
              <a:spcAft>
                <a:spcPts val="800"/>
              </a:spcAft>
            </a:pPr>
            <a:r>
              <a:rPr lang="en-US" sz="1000" b="1" dirty="0" smtClean="0">
                <a:solidFill>
                  <a:prstClr val="black"/>
                </a:solidFill>
                <a:latin typeface="Arial" panose="020B0604020202020204" pitchFamily="34" charset="0"/>
                <a:cs typeface="Times New Roman" panose="02020603050405020304" pitchFamily="18" charset="0"/>
              </a:rPr>
              <a:t>Tools</a:t>
            </a:r>
            <a:endParaRPr lang="en-CA" sz="1000" b="1" dirty="0"/>
          </a:p>
          <a:p>
            <a:pPr lvl="0">
              <a:lnSpc>
                <a:spcPct val="107000"/>
              </a:lnSpc>
            </a:pPr>
            <a:endPar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E239B9-FB9F-499F-9187-D9AC36305736}" type="slidenum">
              <a:rPr lang="en-CA" smtClean="0"/>
              <a:t>41</a:t>
            </a:fld>
            <a:endParaRPr lang="en-CA"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7: Implementing DNS</a:t>
            </a:r>
            <a:endParaRPr lang="en-CA" sz="1200" b="1" dirty="0">
              <a:solidFill>
                <a:srgbClr val="336699"/>
              </a:solidFill>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92660829"/>
              </p:ext>
            </p:extLst>
          </p:nvPr>
        </p:nvGraphicFramePr>
        <p:xfrm>
          <a:off x="453452" y="4312085"/>
          <a:ext cx="5179705" cy="1400094"/>
        </p:xfrm>
        <a:graphic>
          <a:graphicData uri="http://schemas.openxmlformats.org/drawingml/2006/table">
            <a:tbl>
              <a:tblPr firstRow="1" firstCol="1" bandRow="1">
                <a:tableStyleId>{5940675A-B579-460E-94D1-54222C63F5DA}</a:tableStyleId>
              </a:tblPr>
              <a:tblGrid>
                <a:gridCol w="1750521"/>
                <a:gridCol w="1714592"/>
                <a:gridCol w="1714592"/>
              </a:tblGrid>
              <a:tr h="233349">
                <a:tc>
                  <a:txBody>
                    <a:bodyPr/>
                    <a:lstStyle/>
                    <a:p>
                      <a:pPr marL="0" marR="0">
                        <a:lnSpc>
                          <a:spcPct val="115000"/>
                        </a:lnSpc>
                        <a:spcBef>
                          <a:spcPts val="0"/>
                        </a:spcBef>
                        <a:spcAft>
                          <a:spcPts val="0"/>
                        </a:spcAft>
                      </a:pPr>
                      <a:r>
                        <a:rPr lang="en-US" sz="1000" dirty="0">
                          <a:effectLst/>
                          <a:latin typeface="Arial" panose="020B0604020202020204" pitchFamily="34" charset="0"/>
                          <a:cs typeface="Arial" panose="020B0604020202020204" pitchFamily="34" charset="0"/>
                        </a:rPr>
                        <a:t>Name of tool</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dirty="0">
                          <a:effectLst/>
                          <a:latin typeface="Arial" panose="020B0604020202020204" pitchFamily="34" charset="0"/>
                          <a:cs typeface="Arial" panose="020B0604020202020204" pitchFamily="34" charset="0"/>
                        </a:rPr>
                        <a:t>Used for</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dirty="0">
                          <a:effectLst/>
                          <a:latin typeface="Arial" panose="020B0604020202020204" pitchFamily="34" charset="0"/>
                          <a:cs typeface="Arial" panose="020B0604020202020204" pitchFamily="34" charset="0"/>
                        </a:rPr>
                        <a:t>Where to find it</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233349">
                <a:tc>
                  <a:txBody>
                    <a:bodyPr/>
                    <a:lstStyle/>
                    <a:p>
                      <a:pPr marL="0" marR="0">
                        <a:lnSpc>
                          <a:spcPct val="115000"/>
                        </a:lnSpc>
                        <a:spcBef>
                          <a:spcPts val="0"/>
                        </a:spcBef>
                        <a:spcAft>
                          <a:spcPts val="0"/>
                        </a:spcAft>
                      </a:pPr>
                      <a:r>
                        <a:rPr lang="en-US" sz="1000" dirty="0">
                          <a:effectLst/>
                          <a:latin typeface="Arial" panose="020B0604020202020204" pitchFamily="34" charset="0"/>
                          <a:cs typeface="Arial" panose="020B0604020202020204" pitchFamily="34" charset="0"/>
                        </a:rPr>
                        <a:t>DNS Manager console</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000" dirty="0">
                          <a:effectLst/>
                          <a:latin typeface="Arial" panose="020B0604020202020204" pitchFamily="34" charset="0"/>
                          <a:cs typeface="Arial" panose="020B0604020202020204" pitchFamily="34" charset="0"/>
                        </a:rPr>
                        <a:t>Manage DNS server role</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000" dirty="0">
                          <a:effectLst/>
                          <a:latin typeface="Arial" panose="020B0604020202020204" pitchFamily="34" charset="0"/>
                          <a:cs typeface="Arial" panose="020B0604020202020204" pitchFamily="34" charset="0"/>
                        </a:rPr>
                        <a:t>Administrative Tools</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r>
              <a:tr h="233349">
                <a:tc>
                  <a:txBody>
                    <a:bodyPr/>
                    <a:lstStyle/>
                    <a:p>
                      <a:pPr marL="0" marR="0">
                        <a:lnSpc>
                          <a:spcPct val="115000"/>
                        </a:lnSpc>
                        <a:spcBef>
                          <a:spcPts val="0"/>
                        </a:spcBef>
                        <a:spcAft>
                          <a:spcPts val="0"/>
                        </a:spcAft>
                      </a:pPr>
                      <a:r>
                        <a:rPr lang="en-US" sz="1000" b="1" dirty="0">
                          <a:effectLst/>
                          <a:latin typeface="Arial" panose="020B0604020202020204" pitchFamily="34" charset="0"/>
                          <a:cs typeface="Arial" panose="020B0604020202020204" pitchFamily="34" charset="0"/>
                        </a:rPr>
                        <a:t>Nslookup </a:t>
                      </a:r>
                      <a:endParaRPr lang="en-CA" sz="1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000" dirty="0">
                          <a:effectLst/>
                          <a:latin typeface="Arial" panose="020B0604020202020204" pitchFamily="34" charset="0"/>
                          <a:cs typeface="Arial" panose="020B0604020202020204" pitchFamily="34" charset="0"/>
                        </a:rPr>
                        <a:t>Troubleshoot DNS</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000" dirty="0">
                          <a:effectLst/>
                          <a:latin typeface="Arial" panose="020B0604020202020204" pitchFamily="34" charset="0"/>
                          <a:cs typeface="Arial" panose="020B0604020202020204" pitchFamily="34" charset="0"/>
                        </a:rPr>
                        <a:t>Command‑line tool</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r>
              <a:tr h="233349">
                <a:tc>
                  <a:txBody>
                    <a:bodyPr/>
                    <a:lstStyle/>
                    <a:p>
                      <a:pPr marL="0" marR="0">
                        <a:lnSpc>
                          <a:spcPct val="115000"/>
                        </a:lnSpc>
                        <a:spcBef>
                          <a:spcPts val="0"/>
                        </a:spcBef>
                        <a:spcAft>
                          <a:spcPts val="0"/>
                        </a:spcAft>
                      </a:pPr>
                      <a:r>
                        <a:rPr lang="en-US" sz="1000" b="1" dirty="0">
                          <a:effectLst/>
                          <a:latin typeface="Arial" panose="020B0604020202020204" pitchFamily="34" charset="0"/>
                          <a:cs typeface="Arial" panose="020B0604020202020204" pitchFamily="34" charset="0"/>
                        </a:rPr>
                        <a:t>Ipconfig </a:t>
                      </a:r>
                      <a:endParaRPr lang="en-CA" sz="1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000" dirty="0">
                          <a:effectLst/>
                          <a:latin typeface="Arial" panose="020B0604020202020204" pitchFamily="34" charset="0"/>
                          <a:cs typeface="Arial" panose="020B0604020202020204" pitchFamily="34" charset="0"/>
                        </a:rPr>
                        <a:t>Troubleshoot DNS</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000" dirty="0">
                          <a:effectLst/>
                          <a:latin typeface="Arial" panose="020B0604020202020204" pitchFamily="34" charset="0"/>
                          <a:cs typeface="Arial" panose="020B0604020202020204" pitchFamily="34" charset="0"/>
                        </a:rPr>
                        <a:t>Command‑line tool</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r>
              <a:tr h="466698">
                <a:tc>
                  <a:txBody>
                    <a:bodyPr/>
                    <a:lstStyle/>
                    <a:p>
                      <a:pPr marL="0" marR="0">
                        <a:lnSpc>
                          <a:spcPct val="115000"/>
                        </a:lnSpc>
                        <a:spcBef>
                          <a:spcPts val="0"/>
                        </a:spcBef>
                        <a:spcAft>
                          <a:spcPts val="0"/>
                        </a:spcAft>
                      </a:pPr>
                      <a:r>
                        <a:rPr lang="en-US" sz="1000" dirty="0">
                          <a:effectLst/>
                          <a:latin typeface="Arial" panose="020B0604020202020204" pitchFamily="34" charset="0"/>
                          <a:cs typeface="Arial" panose="020B0604020202020204" pitchFamily="34" charset="0"/>
                        </a:rPr>
                        <a:t>Windows PowerShell cmdlets</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000" dirty="0">
                          <a:effectLst/>
                          <a:latin typeface="Arial" panose="020B0604020202020204" pitchFamily="34" charset="0"/>
                          <a:cs typeface="Arial" panose="020B0604020202020204" pitchFamily="34" charset="0"/>
                        </a:rPr>
                        <a:t>Manage and troubleshoot DNS</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000" dirty="0">
                          <a:effectLst/>
                          <a:latin typeface="Arial" panose="020B0604020202020204" pitchFamily="34" charset="0"/>
                          <a:cs typeface="Arial" panose="020B0604020202020204" pitchFamily="34" charset="0"/>
                        </a:rPr>
                        <a:t>Windows PowerShell</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r>
            </a:tbl>
          </a:graphicData>
        </a:graphic>
      </p:graphicFrame>
    </p:spTree>
    <p:extLst>
      <p:ext uri="{BB962C8B-B14F-4D97-AF65-F5344CB8AC3E}">
        <p14:creationId xmlns:p14="http://schemas.microsoft.com/office/powerpoint/2010/main" val="1756865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Describe the tasks for which DNS is used.</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Emphasize the need to use DNS to locate domain controllers and global catalog servers. Incorrectly configured DNS is one of the most common causes of slow workstation logons and logon failures. In addition, Active Directory</a:t>
            </a:r>
            <a:r>
              <a:rPr lang="en-CA" sz="1000" baseline="30000" dirty="0" smtClean="0">
                <a:effectLst/>
                <a:latin typeface="Arial" panose="020B0604020202020204" pitchFamily="34" charset="0"/>
                <a:ea typeface="Calibri" panose="020F0502020204030204" pitchFamily="34" charset="0"/>
                <a:cs typeface="Times New Roman" panose="02020603050405020304" pitchFamily="18" charset="0"/>
              </a:rPr>
              <a:t>®</a:t>
            </a:r>
            <a:r>
              <a:rPr lang="en-CA" sz="1000" dirty="0" smtClean="0">
                <a:effectLst/>
                <a:latin typeface="Arial" panose="020B0604020202020204" pitchFamily="34" charset="0"/>
                <a:ea typeface="Calibri" panose="020F0502020204030204" pitchFamily="34" charset="0"/>
                <a:cs typeface="Segoe UI" panose="020B0502040204020203" pitchFamily="34" charset="0"/>
              </a:rPr>
              <a:t> Domain Services (AD DS) replication may fail if DNS is configured incorrectly.</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E239B9-FB9F-499F-9187-D9AC36305736}" type="slidenum">
              <a:rPr lang="en-CA" smtClean="0"/>
              <a:t>5</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7: Implementing DNS</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53779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Explain to students that a DNS zone is a specific portion of the DNS namespace that can contain DNS records. Use microsoft.com as an example of a zone. If the students are interested, you can discuss that subdomains can be either a separate zone, or part of the same zone.</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Explain to students what each type of resource record is used for: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Host (A).</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Resolves names to IP addresses (you can use websites as an example).</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Server (SRV).</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Locates a domain controller.</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Mail exchanger (MX).</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Locates a mail server.</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Pointer (PTR). </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Resolves an IP address to a host name, when troubleshooting.</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Mention that, in most cases, the DNS records required for AD DS are added automatically to the necessary zone by domain controllers and global catalog servers. In addition, workstations and servers create their own A records and PTR records automatically through dynamic updating. </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E239B9-FB9F-499F-9187-D9AC36305736}" type="slidenum">
              <a:rPr lang="en-CA" smtClean="0"/>
              <a:t>6</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7: Implementing DNS</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512781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Explain the information flow by using the steps in the student notes. Mention to students that understanding this process is important when they troubleshoot name resolution issues for clients and servers, for example, when a client cannot access a web-based app or file server. Note that to find the IP Address of www.microsoft.com, a client asks its DNS server as defined in the TCP/IP properties, and that DNS server might then ask several DNS servers in the DNS hierarchy until it has an answer for the client.</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E239B9-FB9F-499F-9187-D9AC36305736}" type="slidenum">
              <a:rPr lang="en-CA" smtClean="0"/>
              <a:t>7</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7: Implementing DNS</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804970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This topic has three static slides. </a:t>
            </a:r>
            <a:r>
              <a:rPr lang="en-CA"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Explain the split DNS process as shown in each slide.</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Slide 1 of 3</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Clients and servers on the internal network send all DNS queries to DC/ADI DNS servers.</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E239B9-FB9F-499F-9187-D9AC36305736}" type="slidenum">
              <a:rPr lang="en-CA" smtClean="0"/>
              <a:t>8</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7: Implementing DNS</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10624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Slide 2 of 3</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The internal DNS respond to client requests for internal host names and SRV records and to client requests for servers in the perimeter network.</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E239B9-FB9F-499F-9187-D9AC36305736}" type="slidenum">
              <a:rPr lang="en-CA" smtClean="0"/>
              <a:t>9</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7: Implementing DNS</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70888198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0.xml"/><Relationship Id="rId4" Type="http://schemas.openxmlformats.org/officeDocument/2006/relationships/image" Target="../media/image2.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1.xml"/><Relationship Id="rId4" Type="http://schemas.openxmlformats.org/officeDocument/2006/relationships/image" Target="../media/image2.jpeg"/></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jpeg"/></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2.xml"/><Relationship Id="rId4" Type="http://schemas.openxmlformats.org/officeDocument/2006/relationships/image" Target="../media/image2.jpeg"/></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3.xml"/><Relationship Id="rId4" Type="http://schemas.openxmlformats.org/officeDocument/2006/relationships/image" Target="../media/image2.jpeg"/></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4.xml"/><Relationship Id="rId4" Type="http://schemas.openxmlformats.org/officeDocument/2006/relationships/image" Target="../media/image2.jpeg"/></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5.xml"/><Relationship Id="rId4" Type="http://schemas.openxmlformats.org/officeDocument/2006/relationships/image" Target="../media/image2.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6.xml"/><Relationship Id="rId4" Type="http://schemas.openxmlformats.org/officeDocument/2006/relationships/image" Target="../media/image2.jpeg"/></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7.xml"/><Relationship Id="rId4" Type="http://schemas.openxmlformats.org/officeDocument/2006/relationships/image" Target="../media/image2.jpeg"/></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8.xml"/><Relationship Id="rId4" Type="http://schemas.openxmlformats.org/officeDocument/2006/relationships/image" Target="../media/image2.jpeg"/></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9.xml"/><Relationship Id="rId4" Type="http://schemas.openxmlformats.org/officeDocument/2006/relationships/image" Target="../media/image2.jpeg"/></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0.xml"/><Relationship Id="rId4" Type="http://schemas.openxmlformats.org/officeDocument/2006/relationships/image" Target="../media/image2.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1.xml"/><Relationship Id="rId4" Type="http://schemas.openxmlformats.org/officeDocument/2006/relationships/image" Target="../media/image2.jpeg"/></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2.jpeg"/></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2.xml"/><Relationship Id="rId4" Type="http://schemas.openxmlformats.org/officeDocument/2006/relationships/image" Target="../media/image2.jpeg"/></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3.xml"/><Relationship Id="rId4" Type="http://schemas.openxmlformats.org/officeDocument/2006/relationships/image" Target="../media/image2.jpeg"/></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4.xml"/><Relationship Id="rId4" Type="http://schemas.openxmlformats.org/officeDocument/2006/relationships/image" Target="../media/image2.jpeg"/></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5.xml"/><Relationship Id="rId4" Type="http://schemas.openxmlformats.org/officeDocument/2006/relationships/image" Target="../media/image2.jpe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6.xml"/><Relationship Id="rId4" Type="http://schemas.openxmlformats.org/officeDocument/2006/relationships/image" Target="../media/image2.jpeg"/></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7.xml"/><Relationship Id="rId4" Type="http://schemas.openxmlformats.org/officeDocument/2006/relationships/image" Target="../media/image2.jpeg"/></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8.xml"/><Relationship Id="rId4" Type="http://schemas.openxmlformats.org/officeDocument/2006/relationships/image" Target="../media/image2.jpeg"/></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9.xml"/><Relationship Id="rId4" Type="http://schemas.openxmlformats.org/officeDocument/2006/relationships/image" Target="../media/image2.jpeg"/></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0.xml"/><Relationship Id="rId4" Type="http://schemas.openxmlformats.org/officeDocument/2006/relationships/image" Target="../media/image2.jpe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1.xml"/><Relationship Id="rId4" Type="http://schemas.openxmlformats.org/officeDocument/2006/relationships/image" Target="../media/image2.jpeg"/></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2.jpeg"/></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2.xml"/><Relationship Id="rId4" Type="http://schemas.openxmlformats.org/officeDocument/2006/relationships/image" Target="../media/image2.jpeg"/></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3.xml"/><Relationship Id="rId4" Type="http://schemas.openxmlformats.org/officeDocument/2006/relationships/image" Target="../media/image2.jpeg"/></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4.xml"/><Relationship Id="rId4" Type="http://schemas.openxmlformats.org/officeDocument/2006/relationships/image" Target="../media/image2.jpeg"/></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5.xml"/><Relationship Id="rId4" Type="http://schemas.openxmlformats.org/officeDocument/2006/relationships/image" Target="../media/image2.jpe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6.xml"/><Relationship Id="rId4" Type="http://schemas.openxmlformats.org/officeDocument/2006/relationships/image" Target="../media/image2.jpeg"/></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7.xml"/><Relationship Id="rId4" Type="http://schemas.openxmlformats.org/officeDocument/2006/relationships/image" Target="../media/image2.jpeg"/></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8.xml"/><Relationship Id="rId4" Type="http://schemas.openxmlformats.org/officeDocument/2006/relationships/image" Target="../media/image2.jpeg"/></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9.xml"/><Relationship Id="rId4" Type="http://schemas.openxmlformats.org/officeDocument/2006/relationships/image" Target="../media/image2.jpeg"/></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0.xml"/><Relationship Id="rId4" Type="http://schemas.openxmlformats.org/officeDocument/2006/relationships/image" Target="../media/image2.jpeg"/></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1.xml"/><Relationship Id="rId4" Type="http://schemas.openxmlformats.org/officeDocument/2006/relationships/image" Target="../media/image2.jpeg"/></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2.jpeg"/></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2.xml"/><Relationship Id="rId4" Type="http://schemas.openxmlformats.org/officeDocument/2006/relationships/image" Target="../media/image2.jpeg"/></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3.xml"/><Relationship Id="rId4" Type="http://schemas.openxmlformats.org/officeDocument/2006/relationships/image" Target="../media/image2.jpeg"/></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6.xml"/><Relationship Id="rId4" Type="http://schemas.openxmlformats.org/officeDocument/2006/relationships/image" Target="../media/image2.jpe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7.xml"/><Relationship Id="rId4" Type="http://schemas.openxmlformats.org/officeDocument/2006/relationships/image" Target="../media/image2.jpe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8.xml"/><Relationship Id="rId4" Type="http://schemas.openxmlformats.org/officeDocument/2006/relationships/image" Target="../media/image2.jpe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9.xml"/><Relationship Id="rId4" Type="http://schemas.openxmlformats.org/officeDocument/2006/relationships/image" Target="../media/image2.jpe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0707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311709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857228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0943713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19144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714801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8738979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4412257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06204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7348172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57850854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56045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4777436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420567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0391174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7332723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80569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0193079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312296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6241055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4343044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236006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12850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54602429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29716460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6733676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341582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4530200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191354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743116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1306556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383007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071440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84302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2191052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358022"/>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2519349"/>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401198809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2950239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2598928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11242572"/>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03267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362051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2475127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8853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371428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4994334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09601190"/>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7902765"/>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1626203"/>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65184557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29238876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4931971"/>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57444376"/>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8286704"/>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44236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9937702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68099806"/>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23764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38876212"/>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93207417"/>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322393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3801494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690481341"/>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8079619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5271823"/>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7670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9854067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0530981"/>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56488720"/>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38367279"/>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4245243"/>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08420088"/>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9760030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37504518"/>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41995677"/>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33171112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60318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2237528"/>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0586516"/>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85212056"/>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951687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60421907"/>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4810642"/>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04059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2118515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61031125"/>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8140494"/>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882856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08364459"/>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315783678"/>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81834568"/>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09265516"/>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5374577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7391937"/>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72567620"/>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25529262"/>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5043575"/>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87783390"/>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104367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5141169"/>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21329528"/>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145322"/>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824143688"/>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43028067"/>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3408484"/>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52984038"/>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3247397"/>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7909387"/>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90530190"/>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0695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96409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39437626"/>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05441651"/>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57883846"/>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429350"/>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98914162"/>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931615045"/>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44791297"/>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68690632"/>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05367337"/>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85873540"/>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45603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68965653"/>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2260612"/>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479088"/>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66400546"/>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55494333"/>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3611609"/>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7440058"/>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248368070"/>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3148592"/>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4458299"/>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613661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79733750"/>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51382595"/>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23643048"/>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51654416"/>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86872042"/>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32488585"/>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19422801"/>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8447919"/>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99907370"/>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49434447"/>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175841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83850604"/>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02699070"/>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05545120"/>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7848378"/>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1492344"/>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98345058"/>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6265878"/>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65181981"/>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46680253"/>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7660156"/>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73464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038719411"/>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833650782"/>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2941797"/>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06015968"/>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12170205"/>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2582698"/>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4322240"/>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34144806"/>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908281"/>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60031286"/>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993854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27063217"/>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55365569"/>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5507085"/>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418956510"/>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11832878"/>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90708551"/>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01877202"/>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6130091"/>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96233317"/>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93258996"/>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52832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2500426"/>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94214430"/>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88071817"/>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9023781"/>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8232520"/>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930555377"/>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57339548"/>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9006136"/>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4147093"/>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4772643"/>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79181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73528989"/>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67084370"/>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6864789"/>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97745865"/>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6381129"/>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4723915"/>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6859020"/>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341713418"/>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97347674"/>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0730539"/>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336372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35389968"/>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07726852"/>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9393127"/>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32724388"/>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1641492"/>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8574694"/>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46401019"/>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9534906"/>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6106695"/>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719350385"/>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869083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34805471"/>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04457676"/>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80887069"/>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4063926"/>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9318808"/>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7918175"/>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7549245"/>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14332450"/>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15176809"/>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9880927"/>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7133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455448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16738070"/>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936448710"/>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68390731"/>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9753534"/>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98952635"/>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56567435"/>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34035649"/>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42007550"/>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538536"/>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10408030"/>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42935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9555285"/>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36722632"/>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9888950"/>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933754690"/>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61634109"/>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4250115"/>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3504528"/>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1122375"/>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98456252"/>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65489810"/>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1913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04852942"/>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27725264"/>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37035400"/>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3705468"/>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0591816"/>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7398270"/>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48558932"/>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6282086"/>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25081095"/>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0554127"/>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94006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28265169"/>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1555390"/>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7206340"/>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59496036"/>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86273919"/>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7034759"/>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92617405"/>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927667316"/>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61986173"/>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54264091"/>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891274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5285799"/>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09590964"/>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3136690"/>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78151282"/>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13301928"/>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58600576"/>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32578401"/>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5350201"/>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3155146"/>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148456676"/>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377504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48732475"/>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83903262"/>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41914279"/>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3998438"/>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47250631"/>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26099395"/>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9796419"/>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27128068"/>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69975588"/>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96099922"/>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78415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4151285534"/>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876126550"/>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43970832"/>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3856851"/>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26162837"/>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90784661"/>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666825"/>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14559560"/>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123484"/>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86883864"/>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865556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87627095"/>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7008291"/>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9432079"/>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432094000"/>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45048309"/>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1847600"/>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75330275"/>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6224516"/>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6374491"/>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56948075"/>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75197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809106"/>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83016796"/>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88426187"/>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5816498"/>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6338399"/>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103193537"/>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61660616"/>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55135319"/>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43148716"/>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1644701"/>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98743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24723926"/>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35946602"/>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6442668"/>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85434805"/>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45906081"/>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6622888"/>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1700725"/>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208121137"/>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36501292"/>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53460696"/>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47586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044509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36093403"/>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68938537"/>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01617908"/>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31662062"/>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47370517"/>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8304345"/>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15756369"/>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92250739"/>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7050821"/>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740890150"/>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906314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777413"/>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89587134"/>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86828531"/>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3569408"/>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51353381"/>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09476788"/>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7887142"/>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00960579"/>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69750183"/>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7405236"/>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315106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09587046"/>
      </p:ext>
    </p:extLst>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172022521"/>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08488392"/>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4627030"/>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65032024"/>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5266872"/>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48361660"/>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56330354"/>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2856175"/>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00022175"/>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9107489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0805133"/>
      </p:ext>
    </p:extLst>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93680477"/>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71264175"/>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358507084"/>
      </p:ext>
    </p:extLst>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41066284"/>
      </p:ext>
    </p:extLst>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27311571"/>
      </p:ext>
    </p:extLst>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47748629"/>
      </p:ext>
    </p:extLst>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1906738"/>
      </p:ext>
    </p:extLst>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91897400"/>
      </p:ext>
    </p:extLst>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86941631"/>
      </p:ext>
    </p:extLst>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4870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69851261"/>
      </p:ext>
    </p:extLst>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22521466"/>
      </p:ext>
    </p:extLst>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23803967"/>
      </p:ext>
    </p:extLst>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6883015"/>
      </p:ext>
    </p:extLst>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0089644"/>
      </p:ext>
    </p:extLst>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184786003"/>
      </p:ext>
    </p:extLst>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76350740"/>
      </p:ext>
    </p:extLst>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3689818"/>
      </p:ext>
    </p:extLst>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40976224"/>
      </p:ext>
    </p:extLst>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9989094"/>
      </p:ext>
    </p:extLst>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345150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13147580"/>
      </p:ext>
    </p:extLst>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8385166"/>
      </p:ext>
    </p:extLst>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8286039"/>
      </p:ext>
    </p:extLst>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00042019"/>
      </p:ext>
    </p:extLst>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63958590"/>
      </p:ext>
    </p:extLst>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8491970"/>
      </p:ext>
    </p:extLst>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6001627"/>
      </p:ext>
    </p:extLst>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02657987"/>
      </p:ext>
    </p:extLst>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3837696"/>
      </p:ext>
    </p:extLst>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69885476"/>
      </p:ext>
    </p:extLst>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24556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475441"/>
      </p:ext>
    </p:extLst>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7055195"/>
      </p:ext>
    </p:extLst>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3552827"/>
      </p:ext>
    </p:extLst>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9287698"/>
      </p:ext>
    </p:extLst>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2297562"/>
      </p:ext>
    </p:extLst>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37118303"/>
      </p:ext>
    </p:extLst>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51726124"/>
      </p:ext>
    </p:extLst>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92669837"/>
      </p:ext>
    </p:extLst>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777077539"/>
      </p:ext>
    </p:extLst>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13109543"/>
      </p:ext>
    </p:extLst>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43941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8596039"/>
      </p:ext>
    </p:extLst>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69053963"/>
      </p:ext>
    </p:extLst>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42137830"/>
      </p:ext>
    </p:extLst>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08541998"/>
      </p:ext>
    </p:extLst>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72901404"/>
      </p:ext>
    </p:extLst>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733935"/>
      </p:ext>
    </p:extLst>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1203999"/>
      </p:ext>
    </p:extLst>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89800890"/>
      </p:ext>
    </p:extLst>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159764"/>
      </p:ext>
    </p:extLst>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4716871"/>
      </p:ext>
    </p:extLst>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60924489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317708297"/>
      </p:ext>
    </p:extLst>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32924589"/>
      </p:ext>
    </p:extLst>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14370930"/>
      </p:ext>
    </p:extLst>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86487434"/>
      </p:ext>
    </p:extLst>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6651031"/>
      </p:ext>
    </p:extLst>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4875118"/>
      </p:ext>
    </p:extLst>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20690848"/>
      </p:ext>
    </p:extLst>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030785"/>
      </p:ext>
    </p:extLst>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80785272"/>
      </p:ext>
    </p:extLst>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45128866"/>
      </p:ext>
    </p:extLst>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823554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41239447"/>
      </p:ext>
    </p:extLst>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1764234"/>
      </p:ext>
    </p:extLst>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654407790"/>
      </p:ext>
    </p:extLst>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68607949"/>
      </p:ext>
    </p:extLst>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7300849"/>
      </p:ext>
    </p:extLst>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48187770"/>
      </p:ext>
    </p:extLst>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89413765"/>
      </p:ext>
    </p:extLst>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4214903"/>
      </p:ext>
    </p:extLst>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63143303"/>
      </p:ext>
    </p:extLst>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9890777"/>
      </p:ext>
    </p:extLst>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81390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589800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2159177"/>
      </p:ext>
    </p:extLst>
  </p:cSld>
  <p:clrMapOvr>
    <a:masterClrMapping/>
  </p:clrMapOvr>
</p:sldLayout>
</file>

<file path=ppt/slideLayouts/slideLayout50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63517277"/>
      </p:ext>
    </p:extLst>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8919656"/>
      </p:ext>
    </p:extLst>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25338272"/>
      </p:ext>
    </p:extLst>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34965993"/>
      </p:ext>
    </p:extLst>
  </p:cSld>
  <p:clrMapOvr>
    <a:masterClrMapping/>
  </p:clrMapOvr>
</p:sldLayout>
</file>

<file path=ppt/slideLayouts/slideLayout5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5077434"/>
      </p:ext>
    </p:extLst>
  </p:cSld>
  <p:clrMapOvr>
    <a:masterClrMapping/>
  </p:clrMapOvr>
</p:sldLayout>
</file>

<file path=ppt/slideLayouts/slideLayout5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28552889"/>
      </p:ext>
    </p:extLst>
  </p:cSld>
  <p:clrMapOvr>
    <a:masterClrMapping/>
  </p:clrMapOvr>
</p:sldLayout>
</file>

<file path=ppt/slideLayouts/slideLayout5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8831824"/>
      </p:ext>
    </p:extLst>
  </p:cSld>
  <p:clrMapOvr>
    <a:masterClrMapping/>
  </p:clrMapOvr>
</p:sldLayout>
</file>

<file path=ppt/slideLayouts/slideLayout5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6585134"/>
      </p:ext>
    </p:extLst>
  </p:cSld>
  <p:clrMapOvr>
    <a:masterClrMapping/>
  </p:clrMapOvr>
</p:sldLayout>
</file>

<file path=ppt/slideLayouts/slideLayout5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78949297"/>
      </p:ext>
    </p:extLst>
  </p:cSld>
  <p:clrMapOvr>
    <a:masterClrMapping/>
  </p:clrMapOvr>
</p:sldLayout>
</file>

<file path=ppt/slideLayouts/slideLayout5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179074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19444556"/>
      </p:ext>
    </p:extLst>
  </p:cSld>
  <p:clrMapOvr>
    <a:masterClrMapping/>
  </p:clrMapOvr>
</p:sldLayout>
</file>

<file path=ppt/slideLayouts/slideLayout5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12440881"/>
      </p:ext>
    </p:extLst>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05884667"/>
      </p:ext>
    </p:extLst>
  </p:cSld>
  <p:clrMapOvr>
    <a:masterClrMapping/>
  </p:clrMapOvr>
</p:sldLayout>
</file>

<file path=ppt/slideLayouts/slideLayout5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9074186"/>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77040511"/>
      </p:ext>
    </p:extLst>
  </p:cSld>
  <p:clrMapOvr>
    <a:masterClrMapping/>
  </p:clrMapOvr>
</p:sldLayout>
</file>

<file path=ppt/slideLayouts/slideLayout51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43712883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115893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1308379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649204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123183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441442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9781146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966410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08190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10498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4196108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3114698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6073816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174998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009300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6788939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4990363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394250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283086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38277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700810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234506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036578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22098976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4454976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076180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9809051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904129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3585961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2123941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6143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1323486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7231266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4358894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2654060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0520663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3694056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9539455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131624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2189291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339429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6030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5327191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7468306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754733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1288173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6742160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725184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281802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31903099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3085494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7258517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00319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13" Type="http://schemas.openxmlformats.org/officeDocument/2006/relationships/theme" Target="../theme/theme29.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slideLayout" Target="../slideLayouts/slideLayout348.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6.xml"/><Relationship Id="rId13" Type="http://schemas.openxmlformats.org/officeDocument/2006/relationships/theme" Target="../theme/theme30.xml"/><Relationship Id="rId3" Type="http://schemas.openxmlformats.org/officeDocument/2006/relationships/slideLayout" Target="../slideLayouts/slideLayout351.xml"/><Relationship Id="rId7" Type="http://schemas.openxmlformats.org/officeDocument/2006/relationships/slideLayout" Target="../slideLayouts/slideLayout355.xml"/><Relationship Id="rId12" Type="http://schemas.openxmlformats.org/officeDocument/2006/relationships/slideLayout" Target="../slideLayouts/slideLayout360.xml"/><Relationship Id="rId2" Type="http://schemas.openxmlformats.org/officeDocument/2006/relationships/slideLayout" Target="../slideLayouts/slideLayout350.xml"/><Relationship Id="rId1" Type="http://schemas.openxmlformats.org/officeDocument/2006/relationships/slideLayout" Target="../slideLayouts/slideLayout349.xml"/><Relationship Id="rId6" Type="http://schemas.openxmlformats.org/officeDocument/2006/relationships/slideLayout" Target="../slideLayouts/slideLayout354.xml"/><Relationship Id="rId11" Type="http://schemas.openxmlformats.org/officeDocument/2006/relationships/slideLayout" Target="../slideLayouts/slideLayout359.xml"/><Relationship Id="rId5" Type="http://schemas.openxmlformats.org/officeDocument/2006/relationships/slideLayout" Target="../slideLayouts/slideLayout353.xml"/><Relationship Id="rId10" Type="http://schemas.openxmlformats.org/officeDocument/2006/relationships/slideLayout" Target="../slideLayouts/slideLayout358.xml"/><Relationship Id="rId4" Type="http://schemas.openxmlformats.org/officeDocument/2006/relationships/slideLayout" Target="../slideLayouts/slideLayout352.xml"/><Relationship Id="rId9" Type="http://schemas.openxmlformats.org/officeDocument/2006/relationships/slideLayout" Target="../slideLayouts/slideLayout357.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8.xml"/><Relationship Id="rId13" Type="http://schemas.openxmlformats.org/officeDocument/2006/relationships/theme" Target="../theme/theme31.xml"/><Relationship Id="rId3" Type="http://schemas.openxmlformats.org/officeDocument/2006/relationships/slideLayout" Target="../slideLayouts/slideLayout363.xml"/><Relationship Id="rId7" Type="http://schemas.openxmlformats.org/officeDocument/2006/relationships/slideLayout" Target="../slideLayouts/slideLayout367.xml"/><Relationship Id="rId12" Type="http://schemas.openxmlformats.org/officeDocument/2006/relationships/slideLayout" Target="../slideLayouts/slideLayout372.xml"/><Relationship Id="rId2" Type="http://schemas.openxmlformats.org/officeDocument/2006/relationships/slideLayout" Target="../slideLayouts/slideLayout362.xml"/><Relationship Id="rId1" Type="http://schemas.openxmlformats.org/officeDocument/2006/relationships/slideLayout" Target="../slideLayouts/slideLayout361.xml"/><Relationship Id="rId6" Type="http://schemas.openxmlformats.org/officeDocument/2006/relationships/slideLayout" Target="../slideLayouts/slideLayout366.xml"/><Relationship Id="rId11" Type="http://schemas.openxmlformats.org/officeDocument/2006/relationships/slideLayout" Target="../slideLayouts/slideLayout371.xml"/><Relationship Id="rId5" Type="http://schemas.openxmlformats.org/officeDocument/2006/relationships/slideLayout" Target="../slideLayouts/slideLayout365.xml"/><Relationship Id="rId10" Type="http://schemas.openxmlformats.org/officeDocument/2006/relationships/slideLayout" Target="../slideLayouts/slideLayout370.xml"/><Relationship Id="rId4" Type="http://schemas.openxmlformats.org/officeDocument/2006/relationships/slideLayout" Target="../slideLayouts/slideLayout364.xml"/><Relationship Id="rId9" Type="http://schemas.openxmlformats.org/officeDocument/2006/relationships/slideLayout" Target="../slideLayouts/slideLayout369.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80.xml"/><Relationship Id="rId13" Type="http://schemas.openxmlformats.org/officeDocument/2006/relationships/theme" Target="../theme/theme32.xml"/><Relationship Id="rId3" Type="http://schemas.openxmlformats.org/officeDocument/2006/relationships/slideLayout" Target="../slideLayouts/slideLayout375.xml"/><Relationship Id="rId7" Type="http://schemas.openxmlformats.org/officeDocument/2006/relationships/slideLayout" Target="../slideLayouts/slideLayout379.xml"/><Relationship Id="rId12" Type="http://schemas.openxmlformats.org/officeDocument/2006/relationships/slideLayout" Target="../slideLayouts/slideLayout384.xml"/><Relationship Id="rId2" Type="http://schemas.openxmlformats.org/officeDocument/2006/relationships/slideLayout" Target="../slideLayouts/slideLayout374.xml"/><Relationship Id="rId1" Type="http://schemas.openxmlformats.org/officeDocument/2006/relationships/slideLayout" Target="../slideLayouts/slideLayout373.xml"/><Relationship Id="rId6" Type="http://schemas.openxmlformats.org/officeDocument/2006/relationships/slideLayout" Target="../slideLayouts/slideLayout378.xml"/><Relationship Id="rId11" Type="http://schemas.openxmlformats.org/officeDocument/2006/relationships/slideLayout" Target="../slideLayouts/slideLayout383.xml"/><Relationship Id="rId5" Type="http://schemas.openxmlformats.org/officeDocument/2006/relationships/slideLayout" Target="../slideLayouts/slideLayout377.xml"/><Relationship Id="rId10" Type="http://schemas.openxmlformats.org/officeDocument/2006/relationships/slideLayout" Target="../slideLayouts/slideLayout382.xml"/><Relationship Id="rId4" Type="http://schemas.openxmlformats.org/officeDocument/2006/relationships/slideLayout" Target="../slideLayouts/slideLayout376.xml"/><Relationship Id="rId9" Type="http://schemas.openxmlformats.org/officeDocument/2006/relationships/slideLayout" Target="../slideLayouts/slideLayout381.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92.xml"/><Relationship Id="rId13" Type="http://schemas.openxmlformats.org/officeDocument/2006/relationships/theme" Target="../theme/theme33.xml"/><Relationship Id="rId3" Type="http://schemas.openxmlformats.org/officeDocument/2006/relationships/slideLayout" Target="../slideLayouts/slideLayout387.xml"/><Relationship Id="rId7" Type="http://schemas.openxmlformats.org/officeDocument/2006/relationships/slideLayout" Target="../slideLayouts/slideLayout391.xml"/><Relationship Id="rId12" Type="http://schemas.openxmlformats.org/officeDocument/2006/relationships/slideLayout" Target="../slideLayouts/slideLayout396.xml"/><Relationship Id="rId2" Type="http://schemas.openxmlformats.org/officeDocument/2006/relationships/slideLayout" Target="../slideLayouts/slideLayout386.xml"/><Relationship Id="rId1" Type="http://schemas.openxmlformats.org/officeDocument/2006/relationships/slideLayout" Target="../slideLayouts/slideLayout385.xml"/><Relationship Id="rId6" Type="http://schemas.openxmlformats.org/officeDocument/2006/relationships/slideLayout" Target="../slideLayouts/slideLayout390.xml"/><Relationship Id="rId11" Type="http://schemas.openxmlformats.org/officeDocument/2006/relationships/slideLayout" Target="../slideLayouts/slideLayout395.xml"/><Relationship Id="rId5" Type="http://schemas.openxmlformats.org/officeDocument/2006/relationships/slideLayout" Target="../slideLayouts/slideLayout389.xml"/><Relationship Id="rId10" Type="http://schemas.openxmlformats.org/officeDocument/2006/relationships/slideLayout" Target="../slideLayouts/slideLayout394.xml"/><Relationship Id="rId4" Type="http://schemas.openxmlformats.org/officeDocument/2006/relationships/slideLayout" Target="../slideLayouts/slideLayout388.xml"/><Relationship Id="rId9" Type="http://schemas.openxmlformats.org/officeDocument/2006/relationships/slideLayout" Target="../slideLayouts/slideLayout393.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404.xml"/><Relationship Id="rId13" Type="http://schemas.openxmlformats.org/officeDocument/2006/relationships/theme" Target="../theme/theme34.xml"/><Relationship Id="rId3" Type="http://schemas.openxmlformats.org/officeDocument/2006/relationships/slideLayout" Target="../slideLayouts/slideLayout399.xml"/><Relationship Id="rId7" Type="http://schemas.openxmlformats.org/officeDocument/2006/relationships/slideLayout" Target="../slideLayouts/slideLayout403.xml"/><Relationship Id="rId12" Type="http://schemas.openxmlformats.org/officeDocument/2006/relationships/slideLayout" Target="../slideLayouts/slideLayout408.xml"/><Relationship Id="rId2" Type="http://schemas.openxmlformats.org/officeDocument/2006/relationships/slideLayout" Target="../slideLayouts/slideLayout398.xml"/><Relationship Id="rId1" Type="http://schemas.openxmlformats.org/officeDocument/2006/relationships/slideLayout" Target="../slideLayouts/slideLayout397.xml"/><Relationship Id="rId6" Type="http://schemas.openxmlformats.org/officeDocument/2006/relationships/slideLayout" Target="../slideLayouts/slideLayout402.xml"/><Relationship Id="rId11" Type="http://schemas.openxmlformats.org/officeDocument/2006/relationships/slideLayout" Target="../slideLayouts/slideLayout407.xml"/><Relationship Id="rId5" Type="http://schemas.openxmlformats.org/officeDocument/2006/relationships/slideLayout" Target="../slideLayouts/slideLayout401.xml"/><Relationship Id="rId10" Type="http://schemas.openxmlformats.org/officeDocument/2006/relationships/slideLayout" Target="../slideLayouts/slideLayout406.xml"/><Relationship Id="rId4" Type="http://schemas.openxmlformats.org/officeDocument/2006/relationships/slideLayout" Target="../slideLayouts/slideLayout400.xml"/><Relationship Id="rId9" Type="http://schemas.openxmlformats.org/officeDocument/2006/relationships/slideLayout" Target="../slideLayouts/slideLayout405.xml"/></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416.xml"/><Relationship Id="rId13" Type="http://schemas.openxmlformats.org/officeDocument/2006/relationships/theme" Target="../theme/theme35.xml"/><Relationship Id="rId3" Type="http://schemas.openxmlformats.org/officeDocument/2006/relationships/slideLayout" Target="../slideLayouts/slideLayout411.xml"/><Relationship Id="rId7" Type="http://schemas.openxmlformats.org/officeDocument/2006/relationships/slideLayout" Target="../slideLayouts/slideLayout415.xml"/><Relationship Id="rId12" Type="http://schemas.openxmlformats.org/officeDocument/2006/relationships/slideLayout" Target="../slideLayouts/slideLayout420.xml"/><Relationship Id="rId2" Type="http://schemas.openxmlformats.org/officeDocument/2006/relationships/slideLayout" Target="../slideLayouts/slideLayout410.xml"/><Relationship Id="rId1" Type="http://schemas.openxmlformats.org/officeDocument/2006/relationships/slideLayout" Target="../slideLayouts/slideLayout409.xml"/><Relationship Id="rId6" Type="http://schemas.openxmlformats.org/officeDocument/2006/relationships/slideLayout" Target="../slideLayouts/slideLayout414.xml"/><Relationship Id="rId11" Type="http://schemas.openxmlformats.org/officeDocument/2006/relationships/slideLayout" Target="../slideLayouts/slideLayout419.xml"/><Relationship Id="rId5" Type="http://schemas.openxmlformats.org/officeDocument/2006/relationships/slideLayout" Target="../slideLayouts/slideLayout413.xml"/><Relationship Id="rId10" Type="http://schemas.openxmlformats.org/officeDocument/2006/relationships/slideLayout" Target="../slideLayouts/slideLayout418.xml"/><Relationship Id="rId4" Type="http://schemas.openxmlformats.org/officeDocument/2006/relationships/slideLayout" Target="../slideLayouts/slideLayout412.xml"/><Relationship Id="rId9" Type="http://schemas.openxmlformats.org/officeDocument/2006/relationships/slideLayout" Target="../slideLayouts/slideLayout417.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428.xml"/><Relationship Id="rId13" Type="http://schemas.openxmlformats.org/officeDocument/2006/relationships/theme" Target="../theme/theme36.xml"/><Relationship Id="rId3" Type="http://schemas.openxmlformats.org/officeDocument/2006/relationships/slideLayout" Target="../slideLayouts/slideLayout423.xml"/><Relationship Id="rId7" Type="http://schemas.openxmlformats.org/officeDocument/2006/relationships/slideLayout" Target="../slideLayouts/slideLayout427.xml"/><Relationship Id="rId12" Type="http://schemas.openxmlformats.org/officeDocument/2006/relationships/slideLayout" Target="../slideLayouts/slideLayout432.xml"/><Relationship Id="rId2" Type="http://schemas.openxmlformats.org/officeDocument/2006/relationships/slideLayout" Target="../slideLayouts/slideLayout422.xml"/><Relationship Id="rId1" Type="http://schemas.openxmlformats.org/officeDocument/2006/relationships/slideLayout" Target="../slideLayouts/slideLayout421.xml"/><Relationship Id="rId6" Type="http://schemas.openxmlformats.org/officeDocument/2006/relationships/slideLayout" Target="../slideLayouts/slideLayout426.xml"/><Relationship Id="rId11" Type="http://schemas.openxmlformats.org/officeDocument/2006/relationships/slideLayout" Target="../slideLayouts/slideLayout431.xml"/><Relationship Id="rId5" Type="http://schemas.openxmlformats.org/officeDocument/2006/relationships/slideLayout" Target="../slideLayouts/slideLayout425.xml"/><Relationship Id="rId10" Type="http://schemas.openxmlformats.org/officeDocument/2006/relationships/slideLayout" Target="../slideLayouts/slideLayout430.xml"/><Relationship Id="rId4" Type="http://schemas.openxmlformats.org/officeDocument/2006/relationships/slideLayout" Target="../slideLayouts/slideLayout424.xml"/><Relationship Id="rId9" Type="http://schemas.openxmlformats.org/officeDocument/2006/relationships/slideLayout" Target="../slideLayouts/slideLayout429.xml"/></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40.xml"/><Relationship Id="rId13" Type="http://schemas.openxmlformats.org/officeDocument/2006/relationships/theme" Target="../theme/theme37.xml"/><Relationship Id="rId3" Type="http://schemas.openxmlformats.org/officeDocument/2006/relationships/slideLayout" Target="../slideLayouts/slideLayout435.xml"/><Relationship Id="rId7" Type="http://schemas.openxmlformats.org/officeDocument/2006/relationships/slideLayout" Target="../slideLayouts/slideLayout439.xml"/><Relationship Id="rId12" Type="http://schemas.openxmlformats.org/officeDocument/2006/relationships/slideLayout" Target="../slideLayouts/slideLayout444.xml"/><Relationship Id="rId2" Type="http://schemas.openxmlformats.org/officeDocument/2006/relationships/slideLayout" Target="../slideLayouts/slideLayout434.xml"/><Relationship Id="rId1" Type="http://schemas.openxmlformats.org/officeDocument/2006/relationships/slideLayout" Target="../slideLayouts/slideLayout433.xml"/><Relationship Id="rId6" Type="http://schemas.openxmlformats.org/officeDocument/2006/relationships/slideLayout" Target="../slideLayouts/slideLayout438.xml"/><Relationship Id="rId11" Type="http://schemas.openxmlformats.org/officeDocument/2006/relationships/slideLayout" Target="../slideLayouts/slideLayout443.xml"/><Relationship Id="rId5" Type="http://schemas.openxmlformats.org/officeDocument/2006/relationships/slideLayout" Target="../slideLayouts/slideLayout437.xml"/><Relationship Id="rId10" Type="http://schemas.openxmlformats.org/officeDocument/2006/relationships/slideLayout" Target="../slideLayouts/slideLayout442.xml"/><Relationship Id="rId4" Type="http://schemas.openxmlformats.org/officeDocument/2006/relationships/slideLayout" Target="../slideLayouts/slideLayout436.xml"/><Relationship Id="rId9" Type="http://schemas.openxmlformats.org/officeDocument/2006/relationships/slideLayout" Target="../slideLayouts/slideLayout441.xml"/></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452.xml"/><Relationship Id="rId3" Type="http://schemas.openxmlformats.org/officeDocument/2006/relationships/slideLayout" Target="../slideLayouts/slideLayout447.xml"/><Relationship Id="rId7" Type="http://schemas.openxmlformats.org/officeDocument/2006/relationships/slideLayout" Target="../slideLayouts/slideLayout451.xml"/><Relationship Id="rId12" Type="http://schemas.openxmlformats.org/officeDocument/2006/relationships/theme" Target="../theme/theme38.xml"/><Relationship Id="rId2" Type="http://schemas.openxmlformats.org/officeDocument/2006/relationships/slideLayout" Target="../slideLayouts/slideLayout446.xml"/><Relationship Id="rId1" Type="http://schemas.openxmlformats.org/officeDocument/2006/relationships/slideLayout" Target="../slideLayouts/slideLayout445.xml"/><Relationship Id="rId6" Type="http://schemas.openxmlformats.org/officeDocument/2006/relationships/slideLayout" Target="../slideLayouts/slideLayout450.xml"/><Relationship Id="rId11" Type="http://schemas.openxmlformats.org/officeDocument/2006/relationships/slideLayout" Target="../slideLayouts/slideLayout455.xml"/><Relationship Id="rId5" Type="http://schemas.openxmlformats.org/officeDocument/2006/relationships/slideLayout" Target="../slideLayouts/slideLayout449.xml"/><Relationship Id="rId10" Type="http://schemas.openxmlformats.org/officeDocument/2006/relationships/slideLayout" Target="../slideLayouts/slideLayout454.xml"/><Relationship Id="rId4" Type="http://schemas.openxmlformats.org/officeDocument/2006/relationships/slideLayout" Target="../slideLayouts/slideLayout448.xml"/><Relationship Id="rId9" Type="http://schemas.openxmlformats.org/officeDocument/2006/relationships/slideLayout" Target="../slideLayouts/slideLayout453.xml"/></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463.xml"/><Relationship Id="rId13" Type="http://schemas.openxmlformats.org/officeDocument/2006/relationships/theme" Target="../theme/theme39.xml"/><Relationship Id="rId3" Type="http://schemas.openxmlformats.org/officeDocument/2006/relationships/slideLayout" Target="../slideLayouts/slideLayout458.xml"/><Relationship Id="rId7" Type="http://schemas.openxmlformats.org/officeDocument/2006/relationships/slideLayout" Target="../slideLayouts/slideLayout462.xml"/><Relationship Id="rId12" Type="http://schemas.openxmlformats.org/officeDocument/2006/relationships/slideLayout" Target="../slideLayouts/slideLayout467.xml"/><Relationship Id="rId2" Type="http://schemas.openxmlformats.org/officeDocument/2006/relationships/slideLayout" Target="../slideLayouts/slideLayout457.xml"/><Relationship Id="rId1" Type="http://schemas.openxmlformats.org/officeDocument/2006/relationships/slideLayout" Target="../slideLayouts/slideLayout456.xml"/><Relationship Id="rId6" Type="http://schemas.openxmlformats.org/officeDocument/2006/relationships/slideLayout" Target="../slideLayouts/slideLayout461.xml"/><Relationship Id="rId11" Type="http://schemas.openxmlformats.org/officeDocument/2006/relationships/slideLayout" Target="../slideLayouts/slideLayout466.xml"/><Relationship Id="rId5" Type="http://schemas.openxmlformats.org/officeDocument/2006/relationships/slideLayout" Target="../slideLayouts/slideLayout460.xml"/><Relationship Id="rId10" Type="http://schemas.openxmlformats.org/officeDocument/2006/relationships/slideLayout" Target="../slideLayouts/slideLayout465.xml"/><Relationship Id="rId4" Type="http://schemas.openxmlformats.org/officeDocument/2006/relationships/slideLayout" Target="../slideLayouts/slideLayout459.xml"/><Relationship Id="rId9" Type="http://schemas.openxmlformats.org/officeDocument/2006/relationships/slideLayout" Target="../slideLayouts/slideLayout46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475.xml"/><Relationship Id="rId13" Type="http://schemas.openxmlformats.org/officeDocument/2006/relationships/theme" Target="../theme/theme40.xml"/><Relationship Id="rId3" Type="http://schemas.openxmlformats.org/officeDocument/2006/relationships/slideLayout" Target="../slideLayouts/slideLayout470.xml"/><Relationship Id="rId7" Type="http://schemas.openxmlformats.org/officeDocument/2006/relationships/slideLayout" Target="../slideLayouts/slideLayout474.xml"/><Relationship Id="rId12" Type="http://schemas.openxmlformats.org/officeDocument/2006/relationships/slideLayout" Target="../slideLayouts/slideLayout479.xml"/><Relationship Id="rId2" Type="http://schemas.openxmlformats.org/officeDocument/2006/relationships/slideLayout" Target="../slideLayouts/slideLayout469.xml"/><Relationship Id="rId1" Type="http://schemas.openxmlformats.org/officeDocument/2006/relationships/slideLayout" Target="../slideLayouts/slideLayout468.xml"/><Relationship Id="rId6" Type="http://schemas.openxmlformats.org/officeDocument/2006/relationships/slideLayout" Target="../slideLayouts/slideLayout473.xml"/><Relationship Id="rId11" Type="http://schemas.openxmlformats.org/officeDocument/2006/relationships/slideLayout" Target="../slideLayouts/slideLayout478.xml"/><Relationship Id="rId5" Type="http://schemas.openxmlformats.org/officeDocument/2006/relationships/slideLayout" Target="../slideLayouts/slideLayout472.xml"/><Relationship Id="rId10" Type="http://schemas.openxmlformats.org/officeDocument/2006/relationships/slideLayout" Target="../slideLayouts/slideLayout477.xml"/><Relationship Id="rId4" Type="http://schemas.openxmlformats.org/officeDocument/2006/relationships/slideLayout" Target="../slideLayouts/slideLayout471.xml"/><Relationship Id="rId9" Type="http://schemas.openxmlformats.org/officeDocument/2006/relationships/slideLayout" Target="../slideLayouts/slideLayout476.xml"/></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487.xml"/><Relationship Id="rId13" Type="http://schemas.openxmlformats.org/officeDocument/2006/relationships/theme" Target="../theme/theme41.xml"/><Relationship Id="rId3" Type="http://schemas.openxmlformats.org/officeDocument/2006/relationships/slideLayout" Target="../slideLayouts/slideLayout482.xml"/><Relationship Id="rId7" Type="http://schemas.openxmlformats.org/officeDocument/2006/relationships/slideLayout" Target="../slideLayouts/slideLayout486.xml"/><Relationship Id="rId12" Type="http://schemas.openxmlformats.org/officeDocument/2006/relationships/slideLayout" Target="../slideLayouts/slideLayout491.xml"/><Relationship Id="rId2" Type="http://schemas.openxmlformats.org/officeDocument/2006/relationships/slideLayout" Target="../slideLayouts/slideLayout481.xml"/><Relationship Id="rId1" Type="http://schemas.openxmlformats.org/officeDocument/2006/relationships/slideLayout" Target="../slideLayouts/slideLayout480.xml"/><Relationship Id="rId6" Type="http://schemas.openxmlformats.org/officeDocument/2006/relationships/slideLayout" Target="../slideLayouts/slideLayout485.xml"/><Relationship Id="rId11" Type="http://schemas.openxmlformats.org/officeDocument/2006/relationships/slideLayout" Target="../slideLayouts/slideLayout490.xml"/><Relationship Id="rId5" Type="http://schemas.openxmlformats.org/officeDocument/2006/relationships/slideLayout" Target="../slideLayouts/slideLayout484.xml"/><Relationship Id="rId10" Type="http://schemas.openxmlformats.org/officeDocument/2006/relationships/slideLayout" Target="../slideLayouts/slideLayout489.xml"/><Relationship Id="rId4" Type="http://schemas.openxmlformats.org/officeDocument/2006/relationships/slideLayout" Target="../slideLayouts/slideLayout483.xml"/><Relationship Id="rId9" Type="http://schemas.openxmlformats.org/officeDocument/2006/relationships/slideLayout" Target="../slideLayouts/slideLayout488.xml"/></Relationships>
</file>

<file path=ppt/slideMasters/_rels/slideMaster42.xml.rels><?xml version="1.0" encoding="UTF-8" standalone="yes"?>
<Relationships xmlns="http://schemas.openxmlformats.org/package/2006/relationships"><Relationship Id="rId8" Type="http://schemas.openxmlformats.org/officeDocument/2006/relationships/slideLayout" Target="../slideLayouts/slideLayout499.xml"/><Relationship Id="rId3" Type="http://schemas.openxmlformats.org/officeDocument/2006/relationships/slideLayout" Target="../slideLayouts/slideLayout494.xml"/><Relationship Id="rId7" Type="http://schemas.openxmlformats.org/officeDocument/2006/relationships/slideLayout" Target="../slideLayouts/slideLayout498.xml"/><Relationship Id="rId12" Type="http://schemas.openxmlformats.org/officeDocument/2006/relationships/theme" Target="../theme/theme42.xml"/><Relationship Id="rId2" Type="http://schemas.openxmlformats.org/officeDocument/2006/relationships/slideLayout" Target="../slideLayouts/slideLayout493.xml"/><Relationship Id="rId1" Type="http://schemas.openxmlformats.org/officeDocument/2006/relationships/slideLayout" Target="../slideLayouts/slideLayout492.xml"/><Relationship Id="rId6" Type="http://schemas.openxmlformats.org/officeDocument/2006/relationships/slideLayout" Target="../slideLayouts/slideLayout497.xml"/><Relationship Id="rId11" Type="http://schemas.openxmlformats.org/officeDocument/2006/relationships/slideLayout" Target="../slideLayouts/slideLayout502.xml"/><Relationship Id="rId5" Type="http://schemas.openxmlformats.org/officeDocument/2006/relationships/slideLayout" Target="../slideLayouts/slideLayout496.xml"/><Relationship Id="rId10" Type="http://schemas.openxmlformats.org/officeDocument/2006/relationships/slideLayout" Target="../slideLayouts/slideLayout501.xml"/><Relationship Id="rId4" Type="http://schemas.openxmlformats.org/officeDocument/2006/relationships/slideLayout" Target="../slideLayouts/slideLayout495.xml"/><Relationship Id="rId9" Type="http://schemas.openxmlformats.org/officeDocument/2006/relationships/slideLayout" Target="../slideLayouts/slideLayout500.xml"/></Relationships>
</file>

<file path=ppt/slideMasters/_rels/slideMaster43.xml.rels><?xml version="1.0" encoding="UTF-8" standalone="yes"?>
<Relationships xmlns="http://schemas.openxmlformats.org/package/2006/relationships"><Relationship Id="rId8" Type="http://schemas.openxmlformats.org/officeDocument/2006/relationships/slideLayout" Target="../slideLayouts/slideLayout510.xml"/><Relationship Id="rId13" Type="http://schemas.openxmlformats.org/officeDocument/2006/relationships/theme" Target="../theme/theme43.xml"/><Relationship Id="rId3" Type="http://schemas.openxmlformats.org/officeDocument/2006/relationships/slideLayout" Target="../slideLayouts/slideLayout505.xml"/><Relationship Id="rId7" Type="http://schemas.openxmlformats.org/officeDocument/2006/relationships/slideLayout" Target="../slideLayouts/slideLayout509.xml"/><Relationship Id="rId12" Type="http://schemas.openxmlformats.org/officeDocument/2006/relationships/slideLayout" Target="../slideLayouts/slideLayout514.xml"/><Relationship Id="rId2" Type="http://schemas.openxmlformats.org/officeDocument/2006/relationships/slideLayout" Target="../slideLayouts/slideLayout504.xml"/><Relationship Id="rId1" Type="http://schemas.openxmlformats.org/officeDocument/2006/relationships/slideLayout" Target="../slideLayouts/slideLayout503.xml"/><Relationship Id="rId6" Type="http://schemas.openxmlformats.org/officeDocument/2006/relationships/slideLayout" Target="../slideLayouts/slideLayout508.xml"/><Relationship Id="rId11" Type="http://schemas.openxmlformats.org/officeDocument/2006/relationships/slideLayout" Target="../slideLayouts/slideLayout513.xml"/><Relationship Id="rId5" Type="http://schemas.openxmlformats.org/officeDocument/2006/relationships/slideLayout" Target="../slideLayouts/slideLayout507.xml"/><Relationship Id="rId10" Type="http://schemas.openxmlformats.org/officeDocument/2006/relationships/slideLayout" Target="../slideLayouts/slideLayout512.xml"/><Relationship Id="rId4" Type="http://schemas.openxmlformats.org/officeDocument/2006/relationships/slideLayout" Target="../slideLayouts/slideLayout506.xml"/><Relationship Id="rId9" Type="http://schemas.openxmlformats.org/officeDocument/2006/relationships/slideLayout" Target="../slideLayouts/slideLayout51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047704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13081804"/>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50207618"/>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71478033"/>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55912345"/>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30852394"/>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66839383"/>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50766116"/>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97428527"/>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15475960"/>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84379809"/>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3810324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47813758"/>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36440204"/>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80853753"/>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91438278"/>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99970466"/>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45951891"/>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16009286"/>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42390496"/>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51245165"/>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27605558"/>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5357252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57702313"/>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32998779"/>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16394603"/>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57242999"/>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67142478"/>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8973204"/>
      </p:ext>
    </p:extLst>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 id="214748411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0482602"/>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2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70069390"/>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 id="214748414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33420691"/>
      </p:ext>
    </p:extLst>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51112391"/>
      </p:ext>
    </p:extLst>
  </p:cSld>
  <p:clrMap bg1="lt1" tx1="dk1" bg2="lt2" tx2="dk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 id="2147484161" r:id="rId7"/>
    <p:sldLayoutId id="2147484162" r:id="rId8"/>
    <p:sldLayoutId id="2147484163" r:id="rId9"/>
    <p:sldLayoutId id="2147484164" r:id="rId10"/>
    <p:sldLayoutId id="2147484165" r:id="rId11"/>
    <p:sldLayoutId id="214748416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52690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46564632"/>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34393636"/>
      </p:ext>
    </p:extLst>
  </p:cSld>
  <p:clrMap bg1="lt1" tx1="dk1" bg2="lt2" tx2="dk2" accent1="accent1" accent2="accent2" accent3="accent3" accent4="accent4" accent5="accent5" accent6="accent6" hlink="hlink" folHlink="folHlink"/>
  <p:sldLayoutIdLst>
    <p:sldLayoutId id="2147484181" r:id="rId1"/>
    <p:sldLayoutId id="2147484182" r:id="rId2"/>
    <p:sldLayoutId id="2147484183" r:id="rId3"/>
    <p:sldLayoutId id="2147484184" r:id="rId4"/>
    <p:sldLayoutId id="2147484185" r:id="rId5"/>
    <p:sldLayoutId id="2147484186" r:id="rId6"/>
    <p:sldLayoutId id="2147484187" r:id="rId7"/>
    <p:sldLayoutId id="2147484188" r:id="rId8"/>
    <p:sldLayoutId id="2147484189" r:id="rId9"/>
    <p:sldLayoutId id="2147484190" r:id="rId10"/>
    <p:sldLayoutId id="2147484191" r:id="rId11"/>
    <p:sldLayoutId id="214748419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18231960"/>
      </p:ext>
    </p:extLst>
  </p:cSld>
  <p:clrMap bg1="lt1" tx1="dk1" bg2="lt2" tx2="dk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 id="2147484202" r:id="rId9"/>
    <p:sldLayoutId id="2147484203" r:id="rId10"/>
    <p:sldLayoutId id="2147484204"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42226758"/>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210" r:id="rId4"/>
    <p:sldLayoutId id="2147484211" r:id="rId5"/>
    <p:sldLayoutId id="2147484212" r:id="rId6"/>
    <p:sldLayoutId id="2147484213" r:id="rId7"/>
    <p:sldLayoutId id="2147484214" r:id="rId8"/>
    <p:sldLayoutId id="2147484215" r:id="rId9"/>
    <p:sldLayoutId id="2147484216" r:id="rId10"/>
    <p:sldLayoutId id="2147484217" r:id="rId11"/>
    <p:sldLayoutId id="214748421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9746029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5159004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7731795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40795962"/>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91403137"/>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20.emf"/><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14.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3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0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3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4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0.xml"/><Relationship Id="rId1" Type="http://schemas.openxmlformats.org/officeDocument/2006/relationships/slideLayout" Target="../slideLayouts/slideLayout186.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98.xml"/><Relationship Id="rId6" Type="http://schemas.openxmlformats.org/officeDocument/2006/relationships/image" Target="../media/image9.emf"/><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0.emf"/><Relationship Id="rId7"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10.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6.png"/><Relationship Id="rId7"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2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34.xml"/><Relationship Id="rId6" Type="http://schemas.openxmlformats.org/officeDocument/2006/relationships/image" Target="../media/image38.png"/><Relationship Id="rId5"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46.xml"/><Relationship Id="rId5" Type="http://schemas.openxmlformats.org/officeDocument/2006/relationships/image" Target="../media/image38.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0.emf"/><Relationship Id="rId2" Type="http://schemas.openxmlformats.org/officeDocument/2006/relationships/notesSlide" Target="../notesSlides/notesSlide26.xml"/><Relationship Id="rId1" Type="http://schemas.openxmlformats.org/officeDocument/2006/relationships/slideLayout" Target="../slideLayouts/slideLayout242.xml"/><Relationship Id="rId6" Type="http://schemas.openxmlformats.org/officeDocument/2006/relationships/image" Target="../media/image9.emf"/><Relationship Id="rId5" Type="http://schemas.openxmlformats.org/officeDocument/2006/relationships/image" Target="../media/image40.png"/><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70.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7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6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0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06.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318.xml"/><Relationship Id="rId6" Type="http://schemas.openxmlformats.org/officeDocument/2006/relationships/image" Target="../media/image3.png"/><Relationship Id="rId5" Type="http://schemas.openxmlformats.org/officeDocument/2006/relationships/image" Target="../media/image27.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33.xml"/><Relationship Id="rId1" Type="http://schemas.openxmlformats.org/officeDocument/2006/relationships/slideLayout" Target="../slideLayouts/slideLayout33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4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7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9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6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7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8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9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3" Type="http://schemas.openxmlformats.org/officeDocument/2006/relationships/hyperlink" Target="javascript:ClickThumbnail(2761)" TargetMode="External"/><Relationship Id="rId2" Type="http://schemas.openxmlformats.org/officeDocument/2006/relationships/notesSlide" Target="../notesSlides/notesSlide7.xml"/><Relationship Id="rId1" Type="http://schemas.openxmlformats.org/officeDocument/2006/relationships/slideLayout" Target="../slideLayouts/slideLayout78.xml"/><Relationship Id="rId6" Type="http://schemas.openxmlformats.org/officeDocument/2006/relationships/image" Target="../media/image8.jpeg"/><Relationship Id="rId5" Type="http://schemas.openxmlformats.org/officeDocument/2006/relationships/hyperlink" Target="javascript:ClickThumbnail(2827)" TargetMode="Externa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emf"/><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90.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emf"/><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08.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CA" sz="2600" dirty="0" smtClean="0"/>
              <a:t>Module 7</a:t>
            </a:r>
            <a:endParaRPr lang="en-CA" sz="2600" dirty="0"/>
          </a:p>
        </p:txBody>
      </p:sp>
      <p:sp>
        <p:nvSpPr>
          <p:cNvPr id="3" name="Subtitle 2"/>
          <p:cNvSpPr>
            <a:spLocks noGrp="1"/>
          </p:cNvSpPr>
          <p:nvPr>
            <p:ph type="subTitle" sz="quarter" idx="1"/>
          </p:nvPr>
        </p:nvSpPr>
        <p:spPr/>
        <p:txBody>
          <a:bodyPr/>
          <a:lstStyle/>
          <a:p>
            <a:r>
              <a:rPr lang="en-CA" dirty="0" smtClean="0"/>
              <a:t>Implementing DNS
</a:t>
            </a:r>
            <a:endParaRPr lang="en-CA" dirty="0"/>
          </a:p>
        </p:txBody>
      </p:sp>
    </p:spTree>
    <p:extLst>
      <p:ext uri="{BB962C8B-B14F-4D97-AF65-F5344CB8AC3E}">
        <p14:creationId xmlns:p14="http://schemas.microsoft.com/office/powerpoint/2010/main" val="939712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302d16a6-0eb2-46c4-b60f-7f0945fc6a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Split DNS?</a:t>
            </a:r>
            <a:endParaRPr lang="en-CA" dirty="0"/>
          </a:p>
        </p:txBody>
      </p:sp>
      <p:grpSp>
        <p:nvGrpSpPr>
          <p:cNvPr id="4" name="Group 3" descr="Illustration depicting an external DNS server in the perimeter network receiving a query from the Internet. The external DNS server resolves addresses for servers in the perimeter network, but does not have any information about hosts on the internal network. Also, the inside firewall rejects all DNS queries coming into the internal network."/>
          <p:cNvGrpSpPr/>
          <p:nvPr/>
        </p:nvGrpSpPr>
        <p:grpSpPr>
          <a:xfrm>
            <a:off x="313531" y="969957"/>
            <a:ext cx="8505419" cy="5411371"/>
            <a:chOff x="161131" y="969957"/>
            <a:chExt cx="8505419" cy="5411371"/>
          </a:xfrm>
        </p:grpSpPr>
        <p:pic>
          <p:nvPicPr>
            <p:cNvPr id="5" name="st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125" y="600985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perimeter network"/>
            <p:cNvGrpSpPr/>
            <p:nvPr/>
          </p:nvGrpSpPr>
          <p:grpSpPr>
            <a:xfrm>
              <a:off x="3994151" y="969957"/>
              <a:ext cx="2829967" cy="3159247"/>
              <a:chOff x="3951409" y="818413"/>
              <a:chExt cx="2829967" cy="3159247"/>
            </a:xfrm>
          </p:grpSpPr>
          <p:sp>
            <p:nvSpPr>
              <p:cNvPr id="49" name="perimeter network square"/>
              <p:cNvSpPr/>
              <p:nvPr/>
            </p:nvSpPr>
            <p:spPr bwMode="auto">
              <a:xfrm>
                <a:off x="3951409" y="1021296"/>
                <a:ext cx="2829967" cy="2956364"/>
              </a:xfrm>
              <a:prstGeom prst="rect">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CA" b="1" dirty="0">
                  <a:solidFill>
                    <a:srgbClr val="000000"/>
                  </a:solidFill>
                  <a:latin typeface="Verdana" pitchFamily="34" charset="0"/>
                </a:endParaRPr>
              </a:p>
            </p:txBody>
          </p:sp>
          <p:pic>
            <p:nvPicPr>
              <p:cNvPr id="5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4596" y="2648158"/>
                <a:ext cx="355210" cy="621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5535" y="1942983"/>
                <a:ext cx="355210" cy="621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3735" y="1942983"/>
                <a:ext cx="355210" cy="621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 name="ext dns server"/>
              <p:cNvSpPr txBox="1"/>
              <p:nvPr/>
            </p:nvSpPr>
            <p:spPr>
              <a:xfrm>
                <a:off x="5049727" y="3297724"/>
                <a:ext cx="1464789" cy="584775"/>
              </a:xfrm>
              <a:prstGeom prst="rect">
                <a:avLst/>
              </a:prstGeom>
              <a:noFill/>
            </p:spPr>
            <p:txBody>
              <a:bodyPr wrap="square" rtlCol="0">
                <a:spAutoFit/>
              </a:bodyPr>
              <a:lstStyle/>
              <a:p>
                <a:pPr lvl="0" algn="ctr" fontAlgn="base">
                  <a:spcBef>
                    <a:spcPct val="0"/>
                  </a:spcBef>
                  <a:spcAft>
                    <a:spcPct val="0"/>
                  </a:spcAft>
                </a:pP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External DNS server</a:t>
                </a:r>
              </a:p>
            </p:txBody>
          </p:sp>
          <p:sp>
            <p:nvSpPr>
              <p:cNvPr id="54" name="perimeter network"/>
              <p:cNvSpPr txBox="1"/>
              <p:nvPr/>
            </p:nvSpPr>
            <p:spPr>
              <a:xfrm>
                <a:off x="4395908" y="818413"/>
                <a:ext cx="2038350" cy="338554"/>
              </a:xfrm>
              <a:prstGeom prst="rect">
                <a:avLst/>
              </a:prstGeom>
              <a:solidFill>
                <a:schemeClr val="bg1"/>
              </a:solidFill>
            </p:spPr>
            <p:txBody>
              <a:bodyPr wrap="square" rtlCol="0">
                <a:spAutoFit/>
              </a:bodyPr>
              <a:lstStyle/>
              <a:p>
                <a:pPr lvl="0" fontAlgn="base">
                  <a:spcBef>
                    <a:spcPct val="0"/>
                  </a:spcBef>
                  <a:spcAft>
                    <a:spcPct val="0"/>
                  </a:spcAft>
                </a:pP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Perimeter Network</a:t>
                </a:r>
              </a:p>
            </p:txBody>
          </p:sp>
          <p:sp>
            <p:nvSpPr>
              <p:cNvPr id="55" name="TextBox 54"/>
              <p:cNvSpPr txBox="1"/>
              <p:nvPr/>
            </p:nvSpPr>
            <p:spPr>
              <a:xfrm>
                <a:off x="4803512" y="1313821"/>
                <a:ext cx="1116433" cy="584775"/>
              </a:xfrm>
              <a:prstGeom prst="rect">
                <a:avLst/>
              </a:prstGeom>
              <a:noFill/>
            </p:spPr>
            <p:txBody>
              <a:bodyPr wrap="square" rtlCol="0">
                <a:spAutoFit/>
              </a:bodyPr>
              <a:lstStyle/>
              <a:p>
                <a:pPr lvl="0" algn="ctr" fontAlgn="base">
                  <a:spcBef>
                    <a:spcPct val="0"/>
                  </a:spcBef>
                  <a:spcAft>
                    <a:spcPct val="0"/>
                  </a:spcAft>
                </a:pP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Mail server</a:t>
                </a:r>
              </a:p>
            </p:txBody>
          </p:sp>
          <p:sp>
            <p:nvSpPr>
              <p:cNvPr id="56" name="TextBox 55"/>
              <p:cNvSpPr txBox="1"/>
              <p:nvPr/>
            </p:nvSpPr>
            <p:spPr>
              <a:xfrm>
                <a:off x="4048221" y="1298799"/>
                <a:ext cx="831451" cy="584775"/>
              </a:xfrm>
              <a:prstGeom prst="rect">
                <a:avLst/>
              </a:prstGeom>
              <a:noFill/>
            </p:spPr>
            <p:txBody>
              <a:bodyPr wrap="square" rtlCol="0">
                <a:spAutoFit/>
              </a:bodyPr>
              <a:lstStyle/>
              <a:p>
                <a:pPr lvl="0" algn="ctr" fontAlgn="base">
                  <a:spcBef>
                    <a:spcPct val="0"/>
                  </a:spcBef>
                  <a:spcAft>
                    <a:spcPct val="0"/>
                  </a:spcAft>
                </a:pP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Web server</a:t>
                </a:r>
              </a:p>
            </p:txBody>
          </p:sp>
        </p:grpSp>
        <p:grpSp>
          <p:nvGrpSpPr>
            <p:cNvPr id="7" name="domain controllers"/>
            <p:cNvGrpSpPr/>
            <p:nvPr/>
          </p:nvGrpSpPr>
          <p:grpSpPr>
            <a:xfrm>
              <a:off x="344432" y="1371600"/>
              <a:ext cx="2689624" cy="2199852"/>
              <a:chOff x="344432" y="1371600"/>
              <a:chExt cx="2689624" cy="2199852"/>
            </a:xfrm>
          </p:grpSpPr>
          <p:sp>
            <p:nvSpPr>
              <p:cNvPr id="47" name="domain controllers circle"/>
              <p:cNvSpPr/>
              <p:nvPr/>
            </p:nvSpPr>
            <p:spPr bwMode="auto">
              <a:xfrm>
                <a:off x="344432" y="2383959"/>
                <a:ext cx="2549037" cy="1187493"/>
              </a:xfrm>
              <a:prstGeom prst="ellipse">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CA" b="1" dirty="0">
                  <a:solidFill>
                    <a:srgbClr val="000000"/>
                  </a:solidFill>
                  <a:latin typeface="Verdana" pitchFamily="34" charset="0"/>
                </a:endParaRPr>
              </a:p>
            </p:txBody>
          </p:sp>
          <p:sp>
            <p:nvSpPr>
              <p:cNvPr id="48" name="TextBox 47"/>
              <p:cNvSpPr txBox="1"/>
              <p:nvPr/>
            </p:nvSpPr>
            <p:spPr>
              <a:xfrm>
                <a:off x="344432" y="1371600"/>
                <a:ext cx="2689624" cy="830997"/>
              </a:xfrm>
              <a:prstGeom prst="rect">
                <a:avLst/>
              </a:prstGeom>
              <a:noFill/>
            </p:spPr>
            <p:txBody>
              <a:bodyPr wrap="square" rtlCol="0">
                <a:spAutoFit/>
              </a:bodyPr>
              <a:lstStyle/>
              <a:p>
                <a:pPr lvl="0" algn="ctr" fontAlgn="base">
                  <a:spcBef>
                    <a:spcPct val="0"/>
                  </a:spcBef>
                  <a:spcAft>
                    <a:spcPct val="0"/>
                  </a:spcAft>
                </a:pP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Domain controllers </a:t>
                </a:r>
              </a:p>
              <a:p>
                <a:pPr lvl="0" algn="ctr" fontAlgn="base">
                  <a:spcBef>
                    <a:spcPct val="0"/>
                  </a:spcBef>
                  <a:spcAft>
                    <a:spcPct val="0"/>
                  </a:spcAft>
                </a:pP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running Active Directory-Integrated DNS</a:t>
                </a:r>
              </a:p>
            </p:txBody>
          </p:sp>
        </p:grpSp>
        <p:grpSp>
          <p:nvGrpSpPr>
            <p:cNvPr id="8" name="inside firewall"/>
            <p:cNvGrpSpPr/>
            <p:nvPr/>
          </p:nvGrpSpPr>
          <p:grpSpPr>
            <a:xfrm>
              <a:off x="3022102" y="1381780"/>
              <a:ext cx="898314" cy="1369338"/>
              <a:chOff x="6105290" y="1226228"/>
              <a:chExt cx="898314" cy="1369338"/>
            </a:xfrm>
          </p:grpSpPr>
          <p:pic>
            <p:nvPicPr>
              <p:cNvPr id="45" name="firewall right" descr="C:\Users\Administrator\SkyDrive\20409A\Lex Graphics\firewal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53453" y="1772606"/>
                <a:ext cx="820401" cy="822960"/>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6105290" y="1226228"/>
                <a:ext cx="898314" cy="523220"/>
              </a:xfrm>
              <a:prstGeom prst="rect">
                <a:avLst/>
              </a:prstGeom>
              <a:solidFill>
                <a:schemeClr val="bg1"/>
              </a:solidFill>
            </p:spPr>
            <p:txBody>
              <a:bodyPr wrap="square" rtlCol="0">
                <a:spAutoFit/>
              </a:bodyPr>
              <a:lstStyle/>
              <a:p>
                <a:pPr lvl="0" algn="ctr" fontAlgn="base">
                  <a:spcBef>
                    <a:spcPct val="0"/>
                  </a:spcBef>
                  <a:spcAft>
                    <a:spcPct val="0"/>
                  </a:spcAft>
                </a:pPr>
                <a:r>
                  <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Inside firewall</a:t>
                </a:r>
              </a:p>
            </p:txBody>
          </p:sp>
        </p:grpSp>
        <p:grpSp>
          <p:nvGrpSpPr>
            <p:cNvPr id="9" name="outside firewall"/>
            <p:cNvGrpSpPr/>
            <p:nvPr/>
          </p:nvGrpSpPr>
          <p:grpSpPr>
            <a:xfrm>
              <a:off x="6400800" y="1372270"/>
              <a:ext cx="914400" cy="1370649"/>
              <a:chOff x="6105290" y="1195400"/>
              <a:chExt cx="898314" cy="1346180"/>
            </a:xfrm>
          </p:grpSpPr>
          <p:pic>
            <p:nvPicPr>
              <p:cNvPr id="43" name="firewall right" descr="C:\Users\Administrator\SkyDrive\20409A\Lex Graphics\firewal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80870" y="1718620"/>
                <a:ext cx="820401" cy="822960"/>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6105290" y="1195400"/>
                <a:ext cx="898314" cy="523220"/>
              </a:xfrm>
              <a:prstGeom prst="rect">
                <a:avLst/>
              </a:prstGeom>
              <a:solidFill>
                <a:schemeClr val="bg1"/>
              </a:solidFill>
            </p:spPr>
            <p:txBody>
              <a:bodyPr wrap="square" rtlCol="0">
                <a:spAutoFit/>
              </a:bodyPr>
              <a:lstStyle/>
              <a:p>
                <a:pPr lvl="0" algn="ctr" fontAlgn="base">
                  <a:spcBef>
                    <a:spcPct val="0"/>
                  </a:spcBef>
                  <a:spcAft>
                    <a:spcPct val="0"/>
                  </a:spcAft>
                </a:pPr>
                <a:r>
                  <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Outside firewall</a:t>
                </a:r>
              </a:p>
            </p:txBody>
          </p:sp>
        </p:grpSp>
        <p:grpSp>
          <p:nvGrpSpPr>
            <p:cNvPr id="10" name="Internal network"/>
            <p:cNvGrpSpPr/>
            <p:nvPr/>
          </p:nvGrpSpPr>
          <p:grpSpPr>
            <a:xfrm>
              <a:off x="161131" y="4037950"/>
              <a:ext cx="3183892" cy="2119589"/>
              <a:chOff x="5211130" y="4428534"/>
              <a:chExt cx="3183892" cy="2119589"/>
            </a:xfrm>
          </p:grpSpPr>
          <p:sp>
            <p:nvSpPr>
              <p:cNvPr id="28" name="Oval 27"/>
              <p:cNvSpPr/>
              <p:nvPr/>
            </p:nvSpPr>
            <p:spPr bwMode="auto">
              <a:xfrm>
                <a:off x="5211130" y="4428534"/>
                <a:ext cx="3183892" cy="1743371"/>
              </a:xfrm>
              <a:prstGeom prst="ellipse">
                <a:avLst/>
              </a:prstGeom>
              <a:solidFill>
                <a:schemeClr val="accent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CA" b="1" dirty="0">
                  <a:solidFill>
                    <a:srgbClr val="000000"/>
                  </a:solidFill>
                  <a:latin typeface="Verdana" pitchFamily="34" charset="0"/>
                  <a:cs typeface="Arial" charset="0"/>
                </a:endParaRPr>
              </a:p>
            </p:txBody>
          </p:sp>
          <p:grpSp>
            <p:nvGrpSpPr>
              <p:cNvPr id="29" name="Internal network"/>
              <p:cNvGrpSpPr/>
              <p:nvPr/>
            </p:nvGrpSpPr>
            <p:grpSpPr>
              <a:xfrm>
                <a:off x="5546831" y="4428534"/>
                <a:ext cx="2482167" cy="2119589"/>
                <a:chOff x="278894" y="4444199"/>
                <a:chExt cx="2482167" cy="2119589"/>
              </a:xfrm>
            </p:grpSpPr>
            <p:sp>
              <p:nvSpPr>
                <p:cNvPr id="30" name="internal network"/>
                <p:cNvSpPr txBox="1"/>
                <p:nvPr/>
              </p:nvSpPr>
              <p:spPr>
                <a:xfrm>
                  <a:off x="278894" y="6225234"/>
                  <a:ext cx="2418573" cy="338554"/>
                </a:xfrm>
                <a:prstGeom prst="rect">
                  <a:avLst/>
                </a:prstGeom>
                <a:noFill/>
              </p:spPr>
              <p:txBody>
                <a:bodyPr wrap="square" rtlCol="0">
                  <a:spAutoFit/>
                </a:bodyPr>
                <a:lstStyle/>
                <a:p>
                  <a:pPr lvl="0" algn="ctr" fontAlgn="base">
                    <a:spcBef>
                      <a:spcPct val="0"/>
                    </a:spcBef>
                    <a:spcAft>
                      <a:spcPct val="0"/>
                    </a:spcAft>
                  </a:pP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Internal network</a:t>
                  </a:r>
                </a:p>
              </p:txBody>
            </p:sp>
            <p:grpSp>
              <p:nvGrpSpPr>
                <p:cNvPr id="31" name="Group 30"/>
                <p:cNvGrpSpPr/>
                <p:nvPr/>
              </p:nvGrpSpPr>
              <p:grpSpPr>
                <a:xfrm>
                  <a:off x="417161" y="4444199"/>
                  <a:ext cx="883080" cy="1051895"/>
                  <a:chOff x="212273" y="5324465"/>
                  <a:chExt cx="883080" cy="1051895"/>
                </a:xfrm>
              </p:grpSpPr>
              <p:pic>
                <p:nvPicPr>
                  <p:cNvPr id="40" name="Picture 1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212273" y="5324465"/>
                    <a:ext cx="398570" cy="449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14"/>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665034" y="5505827"/>
                    <a:ext cx="430319" cy="4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14"/>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213470" y="5694697"/>
                    <a:ext cx="603814" cy="68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 name="Group 31"/>
                <p:cNvGrpSpPr/>
                <p:nvPr/>
              </p:nvGrpSpPr>
              <p:grpSpPr>
                <a:xfrm>
                  <a:off x="1107511" y="5068073"/>
                  <a:ext cx="741931" cy="1030055"/>
                  <a:chOff x="1271289" y="5013548"/>
                  <a:chExt cx="741931" cy="1030055"/>
                </a:xfrm>
              </p:grpSpPr>
              <p:pic>
                <p:nvPicPr>
                  <p:cNvPr id="37" name="Picture 12"/>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1532037" y="5013548"/>
                    <a:ext cx="300467" cy="533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12"/>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1271289" y="5212652"/>
                    <a:ext cx="366171" cy="650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12"/>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1588020" y="5288538"/>
                    <a:ext cx="425200" cy="755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3" name="Group 32"/>
                <p:cNvGrpSpPr/>
                <p:nvPr/>
              </p:nvGrpSpPr>
              <p:grpSpPr>
                <a:xfrm>
                  <a:off x="1877981" y="4461657"/>
                  <a:ext cx="883080" cy="1051895"/>
                  <a:chOff x="212273" y="5324465"/>
                  <a:chExt cx="883080" cy="1051895"/>
                </a:xfrm>
              </p:grpSpPr>
              <p:pic>
                <p:nvPicPr>
                  <p:cNvPr id="34" name="Picture 1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212273" y="5324465"/>
                    <a:ext cx="398570" cy="449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4"/>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665034" y="5505827"/>
                    <a:ext cx="430319" cy="4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4"/>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213470" y="5694697"/>
                    <a:ext cx="603814" cy="68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sp>
          <p:nvSpPr>
            <p:cNvPr id="11" name="step 5 text"/>
            <p:cNvSpPr txBox="1"/>
            <p:nvPr/>
          </p:nvSpPr>
          <p:spPr>
            <a:xfrm>
              <a:off x="3899985" y="4309930"/>
              <a:ext cx="4691988" cy="584775"/>
            </a:xfrm>
            <a:prstGeom prst="rect">
              <a:avLst/>
            </a:prstGeom>
            <a:noFill/>
          </p:spPr>
          <p:txBody>
            <a:bodyPr wrap="square" rtlCol="0">
              <a:spAutoFit/>
            </a:bodyPr>
            <a:lstStyle/>
            <a:p>
              <a:pPr marL="342900" lvl="0" indent="-342900" fontAlgn="base">
                <a:spcBef>
                  <a:spcPct val="0"/>
                </a:spcBef>
                <a:spcAft>
                  <a:spcPct val="0"/>
                </a:spcAft>
                <a:buFont typeface="+mj-lt"/>
                <a:buAutoNum type="arabicPeriod" startAt="3"/>
              </a:pPr>
              <a:r>
                <a:rPr lang="en-CA"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The external DNS server provides name resolution for Internet clients.</a:t>
              </a:r>
            </a:p>
          </p:txBody>
        </p:sp>
        <p:grpSp>
          <p:nvGrpSpPr>
            <p:cNvPr id="12" name="last step arrows"/>
            <p:cNvGrpSpPr/>
            <p:nvPr/>
          </p:nvGrpSpPr>
          <p:grpSpPr>
            <a:xfrm>
              <a:off x="1618951" y="1975978"/>
              <a:ext cx="6149405" cy="2129341"/>
              <a:chOff x="1618951" y="1975978"/>
              <a:chExt cx="6149405" cy="2129341"/>
            </a:xfrm>
          </p:grpSpPr>
          <p:cxnSp>
            <p:nvCxnSpPr>
              <p:cNvPr id="25" name="Straight Arrow Connector 24"/>
              <p:cNvCxnSpPr/>
              <p:nvPr/>
            </p:nvCxnSpPr>
            <p:spPr>
              <a:xfrm flipV="1">
                <a:off x="4067462" y="1975978"/>
                <a:ext cx="3700894" cy="347981"/>
              </a:xfrm>
              <a:prstGeom prst="straightConnector1">
                <a:avLst/>
              </a:prstGeom>
              <a:ln w="38100" cmpd="sng">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7" idx="4"/>
              </p:cNvCxnSpPr>
              <p:nvPr/>
            </p:nvCxnSpPr>
            <p:spPr>
              <a:xfrm>
                <a:off x="1618951" y="3571452"/>
                <a:ext cx="19044" cy="533867"/>
              </a:xfrm>
              <a:prstGeom prst="straightConnector1">
                <a:avLst/>
              </a:prstGeom>
              <a:ln w="381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arrow from globe step 4"/>
              <p:cNvCxnSpPr/>
              <p:nvPr/>
            </p:nvCxnSpPr>
            <p:spPr>
              <a:xfrm flipV="1">
                <a:off x="5982548" y="2119398"/>
                <a:ext cx="1785808" cy="928993"/>
              </a:xfrm>
              <a:prstGeom prst="straightConnector1">
                <a:avLst/>
              </a:prstGeom>
              <a:ln w="38100" cmpd="sng">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pic>
          <p:nvPicPr>
            <p:cNvPr id="13" name="globe"/>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7784487" y="1371600"/>
              <a:ext cx="882063" cy="909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6563836" y="3193634"/>
              <a:ext cx="1818819" cy="1077218"/>
            </a:xfrm>
            <a:prstGeom prst="rect">
              <a:avLst/>
            </a:prstGeom>
            <a:solidFill>
              <a:schemeClr val="bg1"/>
            </a:solidFill>
          </p:spPr>
          <p:txBody>
            <a:bodyPr wrap="square" lIns="0" tIns="0" rIns="0" bIns="0">
              <a:spAutoFit/>
            </a:bodyPr>
            <a:lstStyle/>
            <a:p>
              <a:pPr lvl="0" algn="ctr" fontAlgn="base">
                <a:spcBef>
                  <a:spcPct val="0"/>
                </a:spcBef>
                <a:spcAft>
                  <a:spcPct val="0"/>
                </a:spcAft>
              </a:pPr>
              <a:r>
                <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Hosts only records that are resolved from the outside, such as mail and web server</a:t>
              </a:r>
            </a:p>
          </p:txBody>
        </p:sp>
        <p:grpSp>
          <p:nvGrpSpPr>
            <p:cNvPr id="15" name="Group 14"/>
            <p:cNvGrpSpPr/>
            <p:nvPr/>
          </p:nvGrpSpPr>
          <p:grpSpPr>
            <a:xfrm>
              <a:off x="843443" y="2643075"/>
              <a:ext cx="501831" cy="755065"/>
              <a:chOff x="843443" y="2643075"/>
              <a:chExt cx="501831" cy="755065"/>
            </a:xfrm>
          </p:grpSpPr>
          <p:pic>
            <p:nvPicPr>
              <p:cNvPr id="23" name="Picture 12"/>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843443" y="2643075"/>
                <a:ext cx="425200" cy="755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02401" y="2915163"/>
                <a:ext cx="242873" cy="405945"/>
              </a:xfrm>
              <a:prstGeom prst="rect">
                <a:avLst/>
              </a:prstGeom>
            </p:spPr>
          </p:pic>
        </p:grpSp>
        <p:grpSp>
          <p:nvGrpSpPr>
            <p:cNvPr id="16" name="Group 15"/>
            <p:cNvGrpSpPr/>
            <p:nvPr/>
          </p:nvGrpSpPr>
          <p:grpSpPr>
            <a:xfrm>
              <a:off x="1459943" y="2179736"/>
              <a:ext cx="501831" cy="755065"/>
              <a:chOff x="843443" y="2643075"/>
              <a:chExt cx="501831" cy="755065"/>
            </a:xfrm>
          </p:grpSpPr>
          <p:pic>
            <p:nvPicPr>
              <p:cNvPr id="21" name="Picture 12"/>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843443" y="2643075"/>
                <a:ext cx="425200" cy="755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02401" y="2915163"/>
                <a:ext cx="242873" cy="405945"/>
              </a:xfrm>
              <a:prstGeom prst="rect">
                <a:avLst/>
              </a:prstGeom>
            </p:spPr>
          </p:pic>
        </p:grpSp>
        <p:grpSp>
          <p:nvGrpSpPr>
            <p:cNvPr id="17" name="Group 16"/>
            <p:cNvGrpSpPr/>
            <p:nvPr/>
          </p:nvGrpSpPr>
          <p:grpSpPr>
            <a:xfrm>
              <a:off x="2046849" y="2566043"/>
              <a:ext cx="501831" cy="755065"/>
              <a:chOff x="843443" y="2643075"/>
              <a:chExt cx="501831" cy="755065"/>
            </a:xfrm>
          </p:grpSpPr>
          <p:pic>
            <p:nvPicPr>
              <p:cNvPr id="19" name="Picture 12"/>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843443" y="2643075"/>
                <a:ext cx="425200" cy="755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02401" y="2915163"/>
                <a:ext cx="242873" cy="405945"/>
              </a:xfrm>
              <a:prstGeom prst="rect">
                <a:avLst/>
              </a:prstGeom>
            </p:spPr>
          </p:pic>
        </p:grpSp>
        <p:pic>
          <p:nvPicPr>
            <p:cNvPr id="18" name="Picture 1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566979" y="2119398"/>
              <a:ext cx="498108" cy="498108"/>
            </a:xfrm>
            <a:prstGeom prst="rect">
              <a:avLst/>
            </a:prstGeom>
          </p:spPr>
        </p:pic>
      </p:grpSp>
    </p:spTree>
    <p:extLst>
      <p:ext uri="{BB962C8B-B14F-4D97-AF65-F5344CB8AC3E}">
        <p14:creationId xmlns:p14="http://schemas.microsoft.com/office/powerpoint/2010/main" val="244105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247f6cfc-828e-4a08-9d93-b89c9dd3ec2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Link-local Multicast Name Resolution?</a:t>
            </a:r>
            <a:endParaRPr lang="en-CA" dirty="0"/>
          </a:p>
        </p:txBody>
      </p:sp>
      <p:sp>
        <p:nvSpPr>
          <p:cNvPr id="4" name="Content Placeholder 2"/>
          <p:cNvSpPr txBox="1">
            <a:spLocks/>
          </p:cNvSpPr>
          <p:nvPr/>
        </p:nvSpPr>
        <p:spPr>
          <a:xfrm>
            <a:off x="815546" y="992188"/>
            <a:ext cx="7395003" cy="460542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14000"/>
              </a:lnSpc>
              <a:buNone/>
            </a:pPr>
            <a:r>
              <a:rPr lang="hr-HR" sz="2600" kern="0">
                <a:solidFill>
                  <a:srgbClr val="000000"/>
                </a:solidFill>
              </a:rPr>
              <a:t>LLMNR is an additional method for name resolution that does not use DNS or WINS</a:t>
            </a:r>
          </a:p>
          <a:p>
            <a:pPr lvl="0">
              <a:lnSpc>
                <a:spcPct val="120000"/>
              </a:lnSpc>
            </a:pPr>
            <a:r>
              <a:rPr lang="hr-HR" sz="2600" kern="0">
                <a:solidFill>
                  <a:srgbClr val="000000"/>
                </a:solidFill>
              </a:rPr>
              <a:t>LLMNR is designed for IPv6</a:t>
            </a:r>
          </a:p>
          <a:p>
            <a:pPr lvl="0">
              <a:lnSpc>
                <a:spcPct val="120000"/>
              </a:lnSpc>
            </a:pPr>
            <a:r>
              <a:rPr lang="hr-HR" sz="2600" kern="0">
                <a:solidFill>
                  <a:srgbClr val="000000"/>
                </a:solidFill>
              </a:rPr>
              <a:t>Works only on Windows Vista</a:t>
            </a:r>
            <a:r>
              <a:rPr lang="en-CA" sz="2600" kern="0" dirty="0">
                <a:solidFill>
                  <a:srgbClr val="000000"/>
                </a:solidFill>
              </a:rPr>
              <a:t>,</a:t>
            </a:r>
            <a:r>
              <a:rPr lang="hr-HR" sz="2600" kern="0">
                <a:solidFill>
                  <a:srgbClr val="000000"/>
                </a:solidFill>
              </a:rPr>
              <a:t> </a:t>
            </a:r>
            <a:r>
              <a:rPr lang="en-US" sz="2600" kern="0" dirty="0">
                <a:solidFill>
                  <a:srgbClr val="000000"/>
                </a:solidFill>
              </a:rPr>
              <a:t>Windows Server 2008, and all newer Windows operating systems</a:t>
            </a:r>
          </a:p>
          <a:p>
            <a:pPr lvl="0">
              <a:lnSpc>
                <a:spcPct val="120000"/>
              </a:lnSpc>
            </a:pPr>
            <a:r>
              <a:rPr lang="hr-HR" sz="2600" kern="0">
                <a:solidFill>
                  <a:srgbClr val="000000"/>
                </a:solidFill>
              </a:rPr>
              <a:t>Network Discovery must be enabled</a:t>
            </a:r>
          </a:p>
          <a:p>
            <a:pPr lvl="0">
              <a:lnSpc>
                <a:spcPct val="120000"/>
              </a:lnSpc>
            </a:pPr>
            <a:r>
              <a:rPr lang="hr-HR" sz="2600" kern="0">
                <a:solidFill>
                  <a:srgbClr val="000000"/>
                </a:solidFill>
              </a:rPr>
              <a:t>Can be controlle</a:t>
            </a:r>
            <a:r>
              <a:rPr lang="en-CA" sz="2600" kern="0" dirty="0">
                <a:solidFill>
                  <a:srgbClr val="000000"/>
                </a:solidFill>
              </a:rPr>
              <a:t>d</a:t>
            </a:r>
            <a:r>
              <a:rPr lang="hr-HR" sz="2600" kern="0">
                <a:solidFill>
                  <a:srgbClr val="000000"/>
                </a:solidFill>
              </a:rPr>
              <a:t> via Group Policy</a:t>
            </a:r>
            <a:endParaRPr lang="en-CA" sz="2600" kern="0" dirty="0">
              <a:solidFill>
                <a:srgbClr val="000000"/>
              </a:solidFill>
            </a:endParaRPr>
          </a:p>
          <a:p>
            <a:pPr lvl="0">
              <a:lnSpc>
                <a:spcPct val="120000"/>
              </a:lnSpc>
            </a:pPr>
            <a:endParaRPr lang="en-US" sz="2600" kern="0" dirty="0">
              <a:solidFill>
                <a:srgbClr val="000000"/>
              </a:solidFill>
            </a:endParaRPr>
          </a:p>
        </p:txBody>
      </p:sp>
    </p:spTree>
    <p:extLst>
      <p:ext uri="{BB962C8B-B14F-4D97-AF65-F5344CB8AC3E}">
        <p14:creationId xmlns:p14="http://schemas.microsoft.com/office/powerpoint/2010/main" val="1118480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5021ec98-f9b0-410e-8078-42ad7a7fc2e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a Client Resolves a Name</a:t>
            </a:r>
            <a:endParaRPr lang="en-CA" dirty="0"/>
          </a:p>
        </p:txBody>
      </p:sp>
      <p:sp>
        <p:nvSpPr>
          <p:cNvPr id="4" name="Oval 3" descr="&quot;&quot;"/>
          <p:cNvSpPr>
            <a:spLocks noChangeArrowheads="1"/>
          </p:cNvSpPr>
          <p:nvPr/>
        </p:nvSpPr>
        <p:spPr bwMode="auto">
          <a:xfrm>
            <a:off x="520232" y="1379539"/>
            <a:ext cx="8070850" cy="4910902"/>
          </a:xfrm>
          <a:prstGeom prst="ellipse">
            <a:avLst/>
          </a:prstGeom>
          <a:noFill/>
          <a:ln w="12700">
            <a:solidFill>
              <a:schemeClr val="bg1">
                <a:lumMod val="50000"/>
              </a:schemeClr>
            </a:solidFill>
            <a:round/>
            <a:headEnd/>
            <a:tailEnd/>
          </a:ln>
          <a:effectLst/>
          <a:extLst/>
        </p:spPr>
        <p:txBody>
          <a:bodyPr wrap="none" anchor="ctr"/>
          <a:lstStyle/>
          <a:p>
            <a:pPr lvl="0" fontAlgn="base">
              <a:spcBef>
                <a:spcPct val="0"/>
              </a:spcBef>
              <a:spcAft>
                <a:spcPct val="0"/>
              </a:spcAft>
            </a:pPr>
            <a:endParaRPr lang="sr-Latn-RS" sz="2000" b="1">
              <a:solidFill>
                <a:srgbClr val="000000"/>
              </a:solidFill>
              <a:latin typeface="Verdana" pitchFamily="34" charset="0"/>
              <a:cs typeface="Arial" charset="0"/>
            </a:endParaRPr>
          </a:p>
        </p:txBody>
      </p:sp>
      <p:sp>
        <p:nvSpPr>
          <p:cNvPr id="5" name="AutoShape 11" descr="&quot;&quot;"/>
          <p:cNvSpPr>
            <a:spLocks noChangeArrowheads="1"/>
          </p:cNvSpPr>
          <p:nvPr/>
        </p:nvSpPr>
        <p:spPr bwMode="auto">
          <a:xfrm>
            <a:off x="2503573" y="5429169"/>
            <a:ext cx="2537900" cy="838780"/>
          </a:xfrm>
          <a:prstGeom prst="roundRect">
            <a:avLst>
              <a:gd name="adj" fmla="val 4167"/>
            </a:avLst>
          </a:prstGeom>
          <a:noFill/>
          <a:ln w="9525" algn="ctr">
            <a:noFill/>
            <a:round/>
            <a:headEnd/>
            <a:tailEnd/>
          </a:ln>
          <a:effectLst/>
        </p:spPr>
        <p:txBody>
          <a:bodyPr lIns="0" tIns="0" rIns="0" bIns="0" anchor="t" anchorCtr="0"/>
          <a:lstStyle/>
          <a:p>
            <a:pPr lvl="0" algn="ctr" fontAlgn="base">
              <a:lnSpc>
                <a:spcPct val="90000"/>
              </a:lnSpc>
              <a:spcAft>
                <a:spcPct val="0"/>
              </a:spcAft>
            </a:pPr>
            <a:r>
              <a:rPr lang="en-US" sz="2000" b="1" dirty="0">
                <a:solidFill>
                  <a:srgbClr val="000000"/>
                </a:solidFill>
                <a:latin typeface="Segoe UI" pitchFamily="34" charset="0"/>
                <a:ea typeface="Segoe UI" pitchFamily="34" charset="0"/>
                <a:cs typeface="Segoe UI" pitchFamily="34" charset="0"/>
              </a:rPr>
              <a:t>NetBIOS Name Cache</a:t>
            </a:r>
          </a:p>
        </p:txBody>
      </p:sp>
      <p:grpSp>
        <p:nvGrpSpPr>
          <p:cNvPr id="6" name="Group 5"/>
          <p:cNvGrpSpPr/>
          <p:nvPr/>
        </p:nvGrpSpPr>
        <p:grpSpPr>
          <a:xfrm>
            <a:off x="1425112" y="3668703"/>
            <a:ext cx="1774094" cy="1343734"/>
            <a:chOff x="1815675" y="4256727"/>
            <a:chExt cx="1774094" cy="1343734"/>
          </a:xfrm>
        </p:grpSpPr>
        <p:pic>
          <p:nvPicPr>
            <p:cNvPr id="7" name="Picture 10"/>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260444" y="4256727"/>
              <a:ext cx="478944" cy="85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AutoShape 14" descr="&quot;&quot;"/>
            <p:cNvSpPr>
              <a:spLocks noChangeArrowheads="1"/>
            </p:cNvSpPr>
            <p:nvPr/>
          </p:nvSpPr>
          <p:spPr bwMode="auto">
            <a:xfrm>
              <a:off x="1815675" y="5124730"/>
              <a:ext cx="1774094" cy="475731"/>
            </a:xfrm>
            <a:prstGeom prst="roundRect">
              <a:avLst>
                <a:gd name="adj" fmla="val 4167"/>
              </a:avLst>
            </a:prstGeom>
            <a:noFill/>
            <a:ln w="9525" algn="ctr">
              <a:noFill/>
              <a:round/>
              <a:headEnd/>
              <a:tailEnd/>
            </a:ln>
            <a:effectLst/>
          </p:spPr>
          <p:txBody>
            <a:bodyPr lIns="0" tIns="0" rIns="0" bIns="0" anchor="ctr"/>
            <a:lstStyle/>
            <a:p>
              <a:pPr lvl="0" fontAlgn="base">
                <a:lnSpc>
                  <a:spcPct val="90000"/>
                </a:lnSpc>
                <a:spcAft>
                  <a:spcPct val="0"/>
                </a:spcAft>
              </a:pPr>
              <a:r>
                <a:rPr lang="en-US" sz="2000" b="1" dirty="0">
                  <a:solidFill>
                    <a:srgbClr val="000000"/>
                  </a:solidFill>
                  <a:latin typeface="Segoe UI" pitchFamily="34" charset="0"/>
                  <a:ea typeface="Segoe UI" pitchFamily="34" charset="0"/>
                  <a:cs typeface="Segoe UI" pitchFamily="34" charset="0"/>
                </a:rPr>
                <a:t>WINS Server</a:t>
              </a:r>
            </a:p>
          </p:txBody>
        </p:sp>
      </p:grpSp>
      <p:sp>
        <p:nvSpPr>
          <p:cNvPr id="9" name="AutoShape 19" descr="&quot;&quot;"/>
          <p:cNvSpPr>
            <a:spLocks noChangeArrowheads="1"/>
          </p:cNvSpPr>
          <p:nvPr/>
        </p:nvSpPr>
        <p:spPr bwMode="auto">
          <a:xfrm>
            <a:off x="1388888" y="2670241"/>
            <a:ext cx="1489005" cy="468313"/>
          </a:xfrm>
          <a:prstGeom prst="roundRect">
            <a:avLst>
              <a:gd name="adj" fmla="val 4167"/>
            </a:avLst>
          </a:prstGeom>
          <a:solidFill>
            <a:srgbClr val="FFFFFF"/>
          </a:solidFill>
          <a:ln w="9525" algn="ctr">
            <a:noFill/>
            <a:round/>
            <a:headEnd/>
            <a:tailEnd/>
          </a:ln>
          <a:effectLst/>
        </p:spPr>
        <p:txBody>
          <a:bodyPr lIns="0" tIns="0" rIns="0" bIns="0" anchor="ctr"/>
          <a:lstStyle/>
          <a:p>
            <a:pPr lvl="0" fontAlgn="base">
              <a:lnSpc>
                <a:spcPct val="90000"/>
              </a:lnSpc>
              <a:spcAft>
                <a:spcPct val="0"/>
              </a:spcAft>
            </a:pPr>
            <a:r>
              <a:rPr lang="en-US" sz="2000" b="1" dirty="0">
                <a:solidFill>
                  <a:srgbClr val="000000"/>
                </a:solidFill>
                <a:latin typeface="Segoe UI" pitchFamily="34" charset="0"/>
                <a:ea typeface="Segoe UI" pitchFamily="34" charset="0"/>
                <a:cs typeface="Segoe UI" pitchFamily="34" charset="0"/>
              </a:rPr>
              <a:t>Broadcast</a:t>
            </a:r>
          </a:p>
        </p:txBody>
      </p:sp>
      <p:sp>
        <p:nvSpPr>
          <p:cNvPr id="10" name="AutoShape 25" descr="&quot;&quot;"/>
          <p:cNvSpPr>
            <a:spLocks noChangeArrowheads="1"/>
          </p:cNvSpPr>
          <p:nvPr/>
        </p:nvSpPr>
        <p:spPr bwMode="auto">
          <a:xfrm>
            <a:off x="6826825" y="2458105"/>
            <a:ext cx="2048795" cy="922337"/>
          </a:xfrm>
          <a:prstGeom prst="roundRect">
            <a:avLst>
              <a:gd name="adj" fmla="val 4167"/>
            </a:avLst>
          </a:prstGeom>
          <a:solidFill>
            <a:srgbClr val="FFFFFF"/>
          </a:solidFill>
          <a:ln w="9525" algn="ctr">
            <a:noFill/>
            <a:round/>
            <a:headEnd/>
            <a:tailEnd/>
          </a:ln>
          <a:effectLst/>
        </p:spPr>
        <p:txBody>
          <a:bodyPr lIns="0" tIns="0" rIns="0" bIns="0" anchor="ctr"/>
          <a:lstStyle/>
          <a:p>
            <a:pPr lvl="0" algn="ctr" fontAlgn="base">
              <a:lnSpc>
                <a:spcPct val="90000"/>
              </a:lnSpc>
              <a:spcAft>
                <a:spcPct val="0"/>
              </a:spcAft>
            </a:pPr>
            <a:r>
              <a:rPr lang="en-US" sz="2000" b="1" dirty="0">
                <a:solidFill>
                  <a:srgbClr val="000000"/>
                </a:solidFill>
                <a:latin typeface="Segoe UI" pitchFamily="34" charset="0"/>
                <a:ea typeface="Segoe UI" pitchFamily="34" charset="0"/>
                <a:cs typeface="Segoe UI" pitchFamily="34" charset="0"/>
              </a:rPr>
              <a:t>DNS Resolver Cache</a:t>
            </a:r>
            <a:r>
              <a:rPr lang="hr-HR" sz="2000" b="1" dirty="0">
                <a:solidFill>
                  <a:srgbClr val="000000"/>
                </a:solidFill>
                <a:latin typeface="Segoe UI" pitchFamily="34" charset="0"/>
                <a:ea typeface="Segoe UI" pitchFamily="34" charset="0"/>
                <a:cs typeface="Segoe UI" pitchFamily="34" charset="0"/>
              </a:rPr>
              <a:t>/</a:t>
            </a:r>
            <a:r>
              <a:rPr lang="en-CA" sz="2000" b="1" dirty="0">
                <a:solidFill>
                  <a:srgbClr val="000000"/>
                </a:solidFill>
                <a:latin typeface="Segoe UI" pitchFamily="34" charset="0"/>
                <a:ea typeface="Segoe UI" pitchFamily="34" charset="0"/>
                <a:cs typeface="Segoe UI" pitchFamily="34" charset="0"/>
              </a:rPr>
              <a:t>H</a:t>
            </a:r>
            <a:r>
              <a:rPr lang="hr-HR" sz="2000" b="1" dirty="0">
                <a:solidFill>
                  <a:srgbClr val="000000"/>
                </a:solidFill>
                <a:latin typeface="Segoe UI" pitchFamily="34" charset="0"/>
                <a:ea typeface="Segoe UI" pitchFamily="34" charset="0"/>
                <a:cs typeface="Segoe UI" pitchFamily="34" charset="0"/>
              </a:rPr>
              <a:t>osts file content</a:t>
            </a:r>
            <a:endParaRPr lang="en-US" sz="2000" b="1" dirty="0">
              <a:solidFill>
                <a:srgbClr val="000000"/>
              </a:solidFill>
              <a:latin typeface="Segoe UI" pitchFamily="34" charset="0"/>
              <a:ea typeface="Segoe UI" pitchFamily="34" charset="0"/>
              <a:cs typeface="Segoe UI" pitchFamily="34" charset="0"/>
            </a:endParaRPr>
          </a:p>
        </p:txBody>
      </p:sp>
      <p:pic>
        <p:nvPicPr>
          <p:cNvPr id="11" name="Picture 7"/>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577805" y="1406978"/>
            <a:ext cx="636030" cy="71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AutoShape 5" descr="&quot;&quot;"/>
          <p:cNvSpPr>
            <a:spLocks noChangeArrowheads="1"/>
          </p:cNvSpPr>
          <p:nvPr/>
        </p:nvSpPr>
        <p:spPr bwMode="auto">
          <a:xfrm>
            <a:off x="6147554" y="1511001"/>
            <a:ext cx="1299281" cy="632595"/>
          </a:xfrm>
          <a:prstGeom prst="roundRect">
            <a:avLst>
              <a:gd name="adj" fmla="val 4167"/>
            </a:avLst>
          </a:prstGeom>
          <a:solidFill>
            <a:schemeClr val="bg1"/>
          </a:solidFill>
          <a:ln w="9525" algn="ctr">
            <a:noFill/>
            <a:round/>
            <a:headEnd/>
            <a:tailEnd/>
          </a:ln>
          <a:effectLst/>
        </p:spPr>
        <p:txBody>
          <a:bodyPr lIns="0" tIns="0" rIns="0" bIns="0" anchor="ctr"/>
          <a:lstStyle/>
          <a:p>
            <a:pPr lvl="0" algn="ctr" fontAlgn="base">
              <a:lnSpc>
                <a:spcPct val="90000"/>
              </a:lnSpc>
              <a:spcAft>
                <a:spcPct val="0"/>
              </a:spcAft>
            </a:pPr>
            <a:r>
              <a:rPr lang="en-US" sz="2000" b="1" dirty="0">
                <a:solidFill>
                  <a:srgbClr val="000000"/>
                </a:solidFill>
                <a:latin typeface="Segoe UI" pitchFamily="34" charset="0"/>
                <a:ea typeface="Segoe UI" pitchFamily="34" charset="0"/>
                <a:cs typeface="Segoe UI" pitchFamily="34" charset="0"/>
              </a:rPr>
              <a:t>Local Host Name</a:t>
            </a:r>
          </a:p>
        </p:txBody>
      </p:sp>
      <p:pic>
        <p:nvPicPr>
          <p:cNvPr id="13" name="Picture 1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039888" y="1492340"/>
            <a:ext cx="378243" cy="6325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4" name="AutoShape 17" descr="&quot;&quot;"/>
          <p:cNvSpPr>
            <a:spLocks noChangeArrowheads="1"/>
          </p:cNvSpPr>
          <p:nvPr/>
        </p:nvSpPr>
        <p:spPr bwMode="auto">
          <a:xfrm>
            <a:off x="1509441" y="1563251"/>
            <a:ext cx="1783557" cy="490772"/>
          </a:xfrm>
          <a:prstGeom prst="roundRect">
            <a:avLst>
              <a:gd name="adj" fmla="val 4167"/>
            </a:avLst>
          </a:prstGeom>
          <a:solidFill>
            <a:srgbClr val="FFFFFF"/>
          </a:solidFill>
          <a:ln w="9525" algn="ctr">
            <a:noFill/>
            <a:round/>
            <a:headEnd/>
            <a:tailEnd/>
          </a:ln>
          <a:effectLst/>
        </p:spPr>
        <p:txBody>
          <a:bodyPr lIns="0" tIns="0" rIns="0" bIns="0" anchor="ctr"/>
          <a:lstStyle/>
          <a:p>
            <a:pPr lvl="0" fontAlgn="base">
              <a:lnSpc>
                <a:spcPct val="90000"/>
              </a:lnSpc>
              <a:spcAft>
                <a:spcPct val="0"/>
              </a:spcAft>
            </a:pPr>
            <a:r>
              <a:rPr lang="en-US" sz="2000" b="1" dirty="0">
                <a:solidFill>
                  <a:srgbClr val="000000"/>
                </a:solidFill>
                <a:latin typeface="Segoe UI" pitchFamily="34" charset="0"/>
                <a:ea typeface="Segoe UI" pitchFamily="34" charset="0"/>
                <a:cs typeface="Segoe UI" pitchFamily="34" charset="0"/>
              </a:rPr>
              <a:t>LMHosts File</a:t>
            </a:r>
          </a:p>
        </p:txBody>
      </p:sp>
      <p:grpSp>
        <p:nvGrpSpPr>
          <p:cNvPr id="15" name="Group 14"/>
          <p:cNvGrpSpPr/>
          <p:nvPr/>
        </p:nvGrpSpPr>
        <p:grpSpPr>
          <a:xfrm>
            <a:off x="6552820" y="3707061"/>
            <a:ext cx="1477962" cy="1305376"/>
            <a:chOff x="6085315" y="3236297"/>
            <a:chExt cx="1477962" cy="1305376"/>
          </a:xfrm>
        </p:grpSpPr>
        <p:pic>
          <p:nvPicPr>
            <p:cNvPr id="16" name="Picture 13"/>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6569427" y="3236297"/>
              <a:ext cx="477809"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AutoShape 8" descr="&quot;&quot;"/>
            <p:cNvSpPr>
              <a:spLocks noChangeArrowheads="1"/>
            </p:cNvSpPr>
            <p:nvPr/>
          </p:nvSpPr>
          <p:spPr bwMode="auto">
            <a:xfrm>
              <a:off x="6085315" y="4148028"/>
              <a:ext cx="1477962" cy="393645"/>
            </a:xfrm>
            <a:prstGeom prst="roundRect">
              <a:avLst>
                <a:gd name="adj" fmla="val 4167"/>
              </a:avLst>
            </a:prstGeom>
            <a:solidFill>
              <a:srgbClr val="FFFFFF"/>
            </a:solidFill>
            <a:ln w="9525" algn="ctr">
              <a:noFill/>
              <a:round/>
              <a:headEnd/>
              <a:tailEnd/>
            </a:ln>
            <a:effectLst/>
          </p:spPr>
          <p:txBody>
            <a:bodyPr lIns="0" tIns="0" rIns="0" bIns="0" anchor="ctr"/>
            <a:lstStyle/>
            <a:p>
              <a:pPr lvl="0" fontAlgn="base">
                <a:lnSpc>
                  <a:spcPct val="90000"/>
                </a:lnSpc>
                <a:spcAft>
                  <a:spcPct val="0"/>
                </a:spcAft>
              </a:pPr>
              <a:r>
                <a:rPr lang="en-US" sz="2000" b="1" dirty="0">
                  <a:solidFill>
                    <a:srgbClr val="000000"/>
                  </a:solidFill>
                  <a:latin typeface="Segoe UI" pitchFamily="34" charset="0"/>
                  <a:ea typeface="Segoe UI" pitchFamily="34" charset="0"/>
                  <a:cs typeface="Segoe UI" pitchFamily="34" charset="0"/>
                </a:rPr>
                <a:t>DNS Server</a:t>
              </a:r>
            </a:p>
          </p:txBody>
        </p:sp>
      </p:grpSp>
      <p:sp>
        <p:nvSpPr>
          <p:cNvPr id="18" name="Shape 17"/>
          <p:cNvSpPr/>
          <p:nvPr/>
        </p:nvSpPr>
        <p:spPr>
          <a:xfrm rot="8906576" flipH="1">
            <a:off x="3158424" y="1963599"/>
            <a:ext cx="3047812" cy="3048276"/>
          </a:xfrm>
          <a:prstGeom prst="leftCircularArrow">
            <a:avLst>
              <a:gd name="adj1" fmla="val 5486"/>
              <a:gd name="adj2" fmla="val 1142322"/>
              <a:gd name="adj3" fmla="val 6106428"/>
              <a:gd name="adj4" fmla="val 1742802"/>
              <a:gd name="adj5" fmla="val 8007"/>
            </a:avLst>
          </a:prstGeom>
          <a:solidFill>
            <a:srgbClr val="FF0000"/>
          </a:solidFill>
          <a:ln w="38100">
            <a:noFill/>
          </a:ln>
          <a:effectLst/>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lvl="0" fontAlgn="base">
              <a:spcBef>
                <a:spcPct val="0"/>
              </a:spcBef>
              <a:spcAft>
                <a:spcPct val="0"/>
              </a:spcAft>
            </a:pPr>
            <a:endParaRPr lang="en-US" b="1" dirty="0">
              <a:solidFill>
                <a:srgbClr val="FFFFFF"/>
              </a:solidFill>
            </a:endParaRPr>
          </a:p>
        </p:txBody>
      </p:sp>
      <p:sp>
        <p:nvSpPr>
          <p:cNvPr id="19" name="Oval 18"/>
          <p:cNvSpPr/>
          <p:nvPr/>
        </p:nvSpPr>
        <p:spPr bwMode="auto">
          <a:xfrm>
            <a:off x="5409445" y="1816881"/>
            <a:ext cx="585814" cy="585814"/>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CA" b="1" dirty="0">
                <a:solidFill>
                  <a:srgbClr val="000000"/>
                </a:solidFill>
                <a:latin typeface="Verdana" pitchFamily="34" charset="0"/>
              </a:rPr>
              <a:t>1</a:t>
            </a:r>
          </a:p>
        </p:txBody>
      </p:sp>
      <p:sp>
        <p:nvSpPr>
          <p:cNvPr id="20" name="Oval 19"/>
          <p:cNvSpPr/>
          <p:nvPr/>
        </p:nvSpPr>
        <p:spPr bwMode="auto">
          <a:xfrm>
            <a:off x="6077862" y="2632375"/>
            <a:ext cx="585814" cy="585814"/>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CA" b="1" dirty="0">
                <a:solidFill>
                  <a:srgbClr val="000000"/>
                </a:solidFill>
                <a:latin typeface="Verdana" pitchFamily="34" charset="0"/>
              </a:rPr>
              <a:t>2</a:t>
            </a:r>
          </a:p>
        </p:txBody>
      </p:sp>
      <p:sp>
        <p:nvSpPr>
          <p:cNvPr id="21" name="Oval 20"/>
          <p:cNvSpPr/>
          <p:nvPr/>
        </p:nvSpPr>
        <p:spPr bwMode="auto">
          <a:xfrm>
            <a:off x="5986433" y="3822915"/>
            <a:ext cx="585814" cy="585814"/>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CA" b="1" dirty="0">
                <a:solidFill>
                  <a:srgbClr val="000000"/>
                </a:solidFill>
                <a:latin typeface="Verdana" pitchFamily="34" charset="0"/>
              </a:rPr>
              <a:t>3</a:t>
            </a:r>
          </a:p>
        </p:txBody>
      </p:sp>
      <p:sp>
        <p:nvSpPr>
          <p:cNvPr id="22" name="AutoShape 14" descr="&quot;&quot;"/>
          <p:cNvSpPr>
            <a:spLocks noChangeArrowheads="1"/>
          </p:cNvSpPr>
          <p:nvPr/>
        </p:nvSpPr>
        <p:spPr bwMode="auto">
          <a:xfrm>
            <a:off x="5065376" y="5429169"/>
            <a:ext cx="901701" cy="434181"/>
          </a:xfrm>
          <a:prstGeom prst="roundRect">
            <a:avLst>
              <a:gd name="adj" fmla="val 4167"/>
            </a:avLst>
          </a:prstGeom>
          <a:noFill/>
          <a:ln w="9525" algn="ctr">
            <a:noFill/>
            <a:round/>
            <a:headEnd/>
            <a:tailEnd/>
          </a:ln>
          <a:effectLst/>
        </p:spPr>
        <p:txBody>
          <a:bodyPr lIns="0" tIns="0" rIns="0" bIns="0" anchor="ctr"/>
          <a:lstStyle/>
          <a:p>
            <a:pPr lvl="0" fontAlgn="base">
              <a:lnSpc>
                <a:spcPct val="90000"/>
              </a:lnSpc>
              <a:spcAft>
                <a:spcPct val="0"/>
              </a:spcAft>
            </a:pPr>
            <a:r>
              <a:rPr lang="en-US" sz="2000" b="1" dirty="0">
                <a:solidFill>
                  <a:srgbClr val="000000"/>
                </a:solidFill>
                <a:latin typeface="Segoe UI" pitchFamily="34" charset="0"/>
                <a:ea typeface="Segoe UI" pitchFamily="34" charset="0"/>
                <a:cs typeface="Segoe UI" pitchFamily="34" charset="0"/>
              </a:rPr>
              <a:t>LLMNR</a:t>
            </a:r>
          </a:p>
        </p:txBody>
      </p:sp>
      <p:sp>
        <p:nvSpPr>
          <p:cNvPr id="23" name="Oval 22"/>
          <p:cNvSpPr/>
          <p:nvPr/>
        </p:nvSpPr>
        <p:spPr bwMode="auto">
          <a:xfrm>
            <a:off x="5116537" y="4764525"/>
            <a:ext cx="585814" cy="585814"/>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CA" b="1" dirty="0">
                <a:solidFill>
                  <a:srgbClr val="000000"/>
                </a:solidFill>
                <a:latin typeface="Verdana" pitchFamily="34" charset="0"/>
              </a:rPr>
              <a:t>4</a:t>
            </a:r>
          </a:p>
        </p:txBody>
      </p:sp>
      <p:sp>
        <p:nvSpPr>
          <p:cNvPr id="24" name="Oval 23"/>
          <p:cNvSpPr/>
          <p:nvPr/>
        </p:nvSpPr>
        <p:spPr bwMode="auto">
          <a:xfrm>
            <a:off x="3580667" y="4764525"/>
            <a:ext cx="585814" cy="585814"/>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CA" b="1" dirty="0">
                <a:solidFill>
                  <a:srgbClr val="000000"/>
                </a:solidFill>
                <a:latin typeface="Verdana" pitchFamily="34" charset="0"/>
              </a:rPr>
              <a:t>5</a:t>
            </a:r>
          </a:p>
        </p:txBody>
      </p:sp>
      <p:sp>
        <p:nvSpPr>
          <p:cNvPr id="25" name="Oval 24"/>
          <p:cNvSpPr/>
          <p:nvPr/>
        </p:nvSpPr>
        <p:spPr bwMode="auto">
          <a:xfrm>
            <a:off x="2760423" y="3822915"/>
            <a:ext cx="585814" cy="585814"/>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CA" b="1" dirty="0">
                <a:solidFill>
                  <a:srgbClr val="000000"/>
                </a:solidFill>
                <a:latin typeface="Verdana" pitchFamily="34" charset="0"/>
              </a:rPr>
              <a:t>6</a:t>
            </a:r>
          </a:p>
        </p:txBody>
      </p:sp>
      <p:sp>
        <p:nvSpPr>
          <p:cNvPr id="26" name="Oval 25"/>
          <p:cNvSpPr/>
          <p:nvPr/>
        </p:nvSpPr>
        <p:spPr bwMode="auto">
          <a:xfrm>
            <a:off x="2707184" y="2632375"/>
            <a:ext cx="585814" cy="585814"/>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CA" b="1" dirty="0">
                <a:solidFill>
                  <a:srgbClr val="000000"/>
                </a:solidFill>
                <a:latin typeface="Verdana" pitchFamily="34" charset="0"/>
              </a:rPr>
              <a:t>7</a:t>
            </a:r>
          </a:p>
        </p:txBody>
      </p:sp>
      <p:sp>
        <p:nvSpPr>
          <p:cNvPr id="27" name="Oval 26"/>
          <p:cNvSpPr/>
          <p:nvPr/>
        </p:nvSpPr>
        <p:spPr bwMode="auto">
          <a:xfrm>
            <a:off x="3246504" y="1816881"/>
            <a:ext cx="585814" cy="585814"/>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CA" b="1" dirty="0">
                <a:solidFill>
                  <a:srgbClr val="000000"/>
                </a:solidFill>
                <a:latin typeface="Verdana" pitchFamily="34" charset="0"/>
              </a:rPr>
              <a:t>8</a:t>
            </a:r>
          </a:p>
        </p:txBody>
      </p:sp>
    </p:spTree>
    <p:extLst>
      <p:ext uri="{BB962C8B-B14F-4D97-AF65-F5344CB8AC3E}">
        <p14:creationId xmlns:p14="http://schemas.microsoft.com/office/powerpoint/2010/main" val="12356899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22b840f5-c1b6-4725-b4da-91f14894589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Troubleshooting Name Resolution</a:t>
            </a:r>
            <a:endParaRPr lang="en-CA" dirty="0"/>
          </a:p>
        </p:txBody>
      </p:sp>
      <p:sp>
        <p:nvSpPr>
          <p:cNvPr id="4" name="Content Placeholder 2"/>
          <p:cNvSpPr txBox="1">
            <a:spLocks/>
          </p:cNvSpPr>
          <p:nvPr/>
        </p:nvSpPr>
        <p:spPr>
          <a:xfrm>
            <a:off x="458788" y="1021214"/>
            <a:ext cx="8119156" cy="556246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ts val="0"/>
              </a:spcBef>
              <a:spcAft>
                <a:spcPts val="600"/>
              </a:spcAft>
              <a:buNone/>
            </a:pPr>
            <a:r>
              <a:rPr lang="en-US" sz="2000" b="1" kern="0" dirty="0">
                <a:solidFill>
                  <a:srgbClr val="000000"/>
                </a:solidFill>
              </a:rPr>
              <a:t>A new Windows PowerShell DNS module with numerous cmdlets was introduced with Windows Server 2012 R2, including the </a:t>
            </a:r>
            <a:br>
              <a:rPr lang="en-US" sz="2000" b="1" kern="0" dirty="0">
                <a:solidFill>
                  <a:srgbClr val="000000"/>
                </a:solidFill>
              </a:rPr>
            </a:br>
            <a:r>
              <a:rPr lang="en-US" sz="2000" b="1" kern="0" dirty="0">
                <a:solidFill>
                  <a:srgbClr val="000000"/>
                </a:solidFill>
              </a:rPr>
              <a:t>Get-DNSServerStatistics cmdlet</a:t>
            </a:r>
          </a:p>
          <a:p>
            <a:pPr marL="463550" lvl="1" indent="0">
              <a:spcBef>
                <a:spcPts val="0"/>
              </a:spcBef>
              <a:buNone/>
            </a:pPr>
            <a:r>
              <a:rPr lang="en-US" sz="1800" b="1" kern="0" dirty="0">
                <a:solidFill>
                  <a:srgbClr val="000000"/>
                </a:solidFill>
              </a:rPr>
              <a:t>$statistics = Get-DnsServerStatistics –ZoneName Adatum.com</a:t>
            </a:r>
          </a:p>
          <a:p>
            <a:pPr marL="463550" lvl="1" indent="0">
              <a:spcBef>
                <a:spcPts val="0"/>
              </a:spcBef>
              <a:buNone/>
            </a:pPr>
            <a:r>
              <a:rPr lang="en-US" sz="1800" b="1" kern="0" dirty="0">
                <a:solidFill>
                  <a:srgbClr val="000000"/>
                </a:solidFill>
              </a:rPr>
              <a:t>$statistics.ZoneQueryStatistics</a:t>
            </a:r>
          </a:p>
          <a:p>
            <a:pPr marL="463550" lvl="1" indent="0">
              <a:spcBef>
                <a:spcPts val="0"/>
              </a:spcBef>
              <a:buNone/>
            </a:pPr>
            <a:r>
              <a:rPr lang="en-US" sz="1800" b="1" kern="0" dirty="0">
                <a:solidFill>
                  <a:srgbClr val="000000"/>
                </a:solidFill>
              </a:rPr>
              <a:t>$statistics.ZoneTransferStatistics</a:t>
            </a:r>
          </a:p>
          <a:p>
            <a:pPr marL="463550" lvl="1" indent="0">
              <a:spcBef>
                <a:spcPts val="0"/>
              </a:spcBef>
              <a:buNone/>
            </a:pPr>
            <a:r>
              <a:rPr lang="en-US" sz="1800" b="1" kern="0" dirty="0">
                <a:solidFill>
                  <a:srgbClr val="000000"/>
                </a:solidFill>
              </a:rPr>
              <a:t>$statistics.ZoneUpdateStatistics</a:t>
            </a:r>
          </a:p>
          <a:p>
            <a:pPr marL="0" lvl="0" indent="0">
              <a:spcBef>
                <a:spcPts val="1200"/>
              </a:spcBef>
              <a:buNone/>
            </a:pPr>
            <a:r>
              <a:rPr lang="en-US" sz="2000" b="1" kern="0" dirty="0">
                <a:solidFill>
                  <a:srgbClr val="000000"/>
                </a:solidFill>
              </a:rPr>
              <a:t>Command-line tools to troubleshoot configuration issues:</a:t>
            </a:r>
          </a:p>
          <a:p>
            <a:pPr lvl="1"/>
            <a:r>
              <a:rPr lang="en-US" sz="1800" b="1" kern="0" dirty="0">
                <a:solidFill>
                  <a:srgbClr val="000000"/>
                </a:solidFill>
              </a:rPr>
              <a:t>Nslookup</a:t>
            </a:r>
          </a:p>
          <a:p>
            <a:pPr lvl="1">
              <a:spcBef>
                <a:spcPts val="0"/>
              </a:spcBef>
            </a:pPr>
            <a:r>
              <a:rPr lang="en-US" sz="1800" b="1" kern="0" dirty="0">
                <a:solidFill>
                  <a:srgbClr val="000000"/>
                </a:solidFill>
              </a:rPr>
              <a:t>DNSCmd</a:t>
            </a:r>
          </a:p>
          <a:p>
            <a:pPr lvl="1">
              <a:spcBef>
                <a:spcPts val="0"/>
              </a:spcBef>
            </a:pPr>
            <a:r>
              <a:rPr lang="en-US" sz="1800" b="1" kern="0" dirty="0">
                <a:solidFill>
                  <a:srgbClr val="000000"/>
                </a:solidFill>
              </a:rPr>
              <a:t>Dnslint</a:t>
            </a:r>
          </a:p>
          <a:p>
            <a:pPr lvl="1">
              <a:spcBef>
                <a:spcPts val="0"/>
              </a:spcBef>
            </a:pPr>
            <a:r>
              <a:rPr lang="en-US" sz="1800" b="1" kern="0" dirty="0">
                <a:solidFill>
                  <a:srgbClr val="000000"/>
                </a:solidFill>
              </a:rPr>
              <a:t>Ipconfig</a:t>
            </a:r>
          </a:p>
          <a:p>
            <a:pPr marL="0" lvl="0" indent="0">
              <a:spcBef>
                <a:spcPts val="1200"/>
              </a:spcBef>
              <a:buNone/>
            </a:pPr>
            <a:r>
              <a:rPr lang="en-US" sz="2000" b="1" kern="0" dirty="0">
                <a:solidFill>
                  <a:srgbClr val="000000"/>
                </a:solidFill>
              </a:rPr>
              <a:t>The troubleshooting process:</a:t>
            </a:r>
          </a:p>
          <a:p>
            <a:pPr lvl="1"/>
            <a:r>
              <a:rPr lang="en-US" sz="1800" kern="0" dirty="0">
                <a:solidFill>
                  <a:srgbClr val="000000"/>
                </a:solidFill>
              </a:rPr>
              <a:t>Identify client DNS server with </a:t>
            </a:r>
            <a:r>
              <a:rPr lang="en-US" sz="1800" kern="0" dirty="0" err="1">
                <a:solidFill>
                  <a:srgbClr val="000000"/>
                </a:solidFill>
              </a:rPr>
              <a:t>nslookup</a:t>
            </a:r>
            <a:r>
              <a:rPr lang="en-US" sz="1800" kern="0" dirty="0">
                <a:solidFill>
                  <a:srgbClr val="000000"/>
                </a:solidFill>
              </a:rPr>
              <a:t> or Resolve-DnsName</a:t>
            </a:r>
          </a:p>
          <a:p>
            <a:pPr lvl="1"/>
            <a:r>
              <a:rPr lang="en-US" sz="1800" kern="0" dirty="0">
                <a:solidFill>
                  <a:srgbClr val="000000"/>
                </a:solidFill>
              </a:rPr>
              <a:t>Communicate via ping</a:t>
            </a:r>
          </a:p>
          <a:p>
            <a:pPr lvl="1"/>
            <a:r>
              <a:rPr lang="en-US" sz="1800" kern="0" dirty="0">
                <a:solidFill>
                  <a:srgbClr val="000000"/>
                </a:solidFill>
              </a:rPr>
              <a:t>Use </a:t>
            </a:r>
            <a:r>
              <a:rPr lang="en-US" sz="1800" kern="0" dirty="0" err="1">
                <a:solidFill>
                  <a:srgbClr val="000000"/>
                </a:solidFill>
              </a:rPr>
              <a:t>nslookup</a:t>
            </a:r>
            <a:r>
              <a:rPr lang="en-US" sz="1800" kern="0" dirty="0">
                <a:solidFill>
                  <a:srgbClr val="000000"/>
                </a:solidFill>
              </a:rPr>
              <a:t> to verify records</a:t>
            </a:r>
            <a:endParaRPr lang="en-CA" sz="1800" kern="0" dirty="0">
              <a:solidFill>
                <a:srgbClr val="000000"/>
              </a:solidFill>
            </a:endParaRPr>
          </a:p>
        </p:txBody>
      </p:sp>
    </p:spTree>
    <p:extLst>
      <p:ext uri="{BB962C8B-B14F-4D97-AF65-F5344CB8AC3E}">
        <p14:creationId xmlns:p14="http://schemas.microsoft.com/office/powerpoint/2010/main" val="25651071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b878bf3c-f1d5-489e-b8fc-012479ed69fc">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556876" cy="740664"/>
          </a:xfrm>
        </p:spPr>
        <p:txBody>
          <a:bodyPr/>
          <a:lstStyle/>
          <a:p>
            <a:r>
              <a:rPr lang="en-CA" dirty="0" smtClean="0"/>
              <a:t>Demonstration: Troubleshooting Name Resolution</a:t>
            </a:r>
            <a:endParaRPr lang="en-CA"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1"/>
            <a:r>
              <a:rPr lang="en-US" sz="2800" kern="0" dirty="0">
                <a:solidFill>
                  <a:srgbClr val="000000"/>
                </a:solidFill>
              </a:rPr>
              <a:t>Use Windows PowerShell cmdlets to troubleshoot DNS</a:t>
            </a:r>
          </a:p>
          <a:p>
            <a:pPr lvl="1"/>
            <a:r>
              <a:rPr lang="en-US" sz="2800" kern="0" dirty="0">
                <a:solidFill>
                  <a:srgbClr val="000000"/>
                </a:solidFill>
              </a:rPr>
              <a:t>Use command-line tools to troubleshoot DNS</a:t>
            </a:r>
            <a:endParaRPr lang="en-US" sz="2600" kern="0" dirty="0">
              <a:solidFill>
                <a:srgbClr val="000000"/>
              </a:solidFill>
            </a:endParaRPr>
          </a:p>
        </p:txBody>
      </p:sp>
    </p:spTree>
    <p:extLst>
      <p:ext uri="{BB962C8B-B14F-4D97-AF65-F5344CB8AC3E}">
        <p14:creationId xmlns:p14="http://schemas.microsoft.com/office/powerpoint/2010/main" val="9836925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38687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452068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174027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827492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Lesson 2: Installing a DNS Server</a:t>
            </a:r>
            <a:endParaRPr lang="en-CA" dirty="0"/>
          </a:p>
        </p:txBody>
      </p:sp>
      <p:sp>
        <p:nvSpPr>
          <p:cNvPr id="3" name="Text Placeholder 2"/>
          <p:cNvSpPr>
            <a:spLocks noGrp="1"/>
          </p:cNvSpPr>
          <p:nvPr>
            <p:ph type="body" idx="1"/>
          </p:nvPr>
        </p:nvSpPr>
        <p:spPr/>
        <p:txBody>
          <a:bodyPr/>
          <a:lstStyle/>
          <a:p>
            <a:r>
              <a:rPr lang="en-CA" dirty="0" smtClean="0"/>
              <a:t>What Are DNS Queries?
What Are Root Hints?
What Is Forwarding?
How DNS Server Caching Works
How to Install the DNS Server Role
Demonstration: Installing the DNS Server Role</a:t>
            </a:r>
            <a:endParaRPr lang="en-CA" dirty="0"/>
          </a:p>
        </p:txBody>
      </p:sp>
    </p:spTree>
    <p:extLst>
      <p:ext uri="{BB962C8B-B14F-4D97-AF65-F5344CB8AC3E}">
        <p14:creationId xmlns:p14="http://schemas.microsoft.com/office/powerpoint/2010/main" val="28366765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Module Overview</a:t>
            </a:r>
            <a:endParaRPr lang="en-CA" dirty="0"/>
          </a:p>
        </p:txBody>
      </p:sp>
      <p:sp>
        <p:nvSpPr>
          <p:cNvPr id="3" name="Text Placeholder 2"/>
          <p:cNvSpPr>
            <a:spLocks noGrp="1"/>
          </p:cNvSpPr>
          <p:nvPr>
            <p:ph type="body" idx="1"/>
          </p:nvPr>
        </p:nvSpPr>
        <p:spPr/>
        <p:txBody>
          <a:bodyPr/>
          <a:lstStyle/>
          <a:p>
            <a:r>
              <a:rPr lang="en-CA" dirty="0" smtClean="0"/>
              <a:t>Name Resolution for Windows Clients and Servers
Installing a DNS Server
Managing DNS Zones</a:t>
            </a:r>
            <a:endParaRPr lang="en-CA" dirty="0"/>
          </a:p>
        </p:txBody>
      </p:sp>
    </p:spTree>
    <p:extLst>
      <p:ext uri="{BB962C8B-B14F-4D97-AF65-F5344CB8AC3E}">
        <p14:creationId xmlns:p14="http://schemas.microsoft.com/office/powerpoint/2010/main" val="11408697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Are DNS Queries?</a:t>
            </a:r>
            <a:endParaRPr lang="en-CA" dirty="0"/>
          </a:p>
        </p:txBody>
      </p:sp>
      <p:sp>
        <p:nvSpPr>
          <p:cNvPr id="4" name="Content Placeholder 1"/>
          <p:cNvSpPr txBox="1">
            <a:spLocks/>
          </p:cNvSpPr>
          <p:nvPr/>
        </p:nvSpPr>
        <p:spPr>
          <a:xfrm>
            <a:off x="458788" y="992187"/>
            <a:ext cx="8357666" cy="520340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lnSpc>
                <a:spcPct val="90000"/>
              </a:lnSpc>
              <a:spcBef>
                <a:spcPct val="70000"/>
              </a:spcBef>
              <a:buClr>
                <a:srgbClr val="006699"/>
              </a:buClr>
              <a:buFontTx/>
              <a:buChar char="•"/>
            </a:pPr>
            <a:r>
              <a:rPr lang="en-US" sz="2400" kern="0" dirty="0">
                <a:solidFill>
                  <a:srgbClr val="000000"/>
                </a:solidFill>
              </a:rPr>
              <a:t>Queries are recursive or iterative</a:t>
            </a:r>
          </a:p>
          <a:p>
            <a:pPr lvl="0">
              <a:lnSpc>
                <a:spcPct val="90000"/>
              </a:lnSpc>
              <a:spcBef>
                <a:spcPct val="70000"/>
              </a:spcBef>
              <a:buClr>
                <a:srgbClr val="006699"/>
              </a:buClr>
              <a:buFontTx/>
              <a:buChar char="•"/>
            </a:pPr>
            <a:r>
              <a:rPr lang="en-US" sz="2400" kern="0" dirty="0">
                <a:solidFill>
                  <a:srgbClr val="000000"/>
                </a:solidFill>
              </a:rPr>
              <a:t>DNS clients and DNS servers initiate queries</a:t>
            </a:r>
          </a:p>
          <a:p>
            <a:pPr lvl="0">
              <a:lnSpc>
                <a:spcPct val="90000"/>
              </a:lnSpc>
              <a:spcBef>
                <a:spcPct val="70000"/>
              </a:spcBef>
              <a:buClr>
                <a:srgbClr val="006699"/>
              </a:buClr>
              <a:buFontTx/>
              <a:buChar char="•"/>
            </a:pPr>
            <a:r>
              <a:rPr lang="en-US" sz="2400" kern="0" dirty="0">
                <a:solidFill>
                  <a:srgbClr val="000000"/>
                </a:solidFill>
              </a:rPr>
              <a:t>DNS servers are authoritative or non-authoritative for a namespace</a:t>
            </a:r>
          </a:p>
          <a:p>
            <a:pPr lvl="0">
              <a:lnSpc>
                <a:spcPct val="90000"/>
              </a:lnSpc>
              <a:spcBef>
                <a:spcPct val="70000"/>
              </a:spcBef>
              <a:spcAft>
                <a:spcPts val="600"/>
              </a:spcAft>
              <a:buClr>
                <a:srgbClr val="006699"/>
              </a:buClr>
              <a:buFontTx/>
              <a:buChar char="•"/>
            </a:pPr>
            <a:r>
              <a:rPr lang="en-US" sz="2400" kern="0" dirty="0">
                <a:solidFill>
                  <a:srgbClr val="000000"/>
                </a:solidFill>
              </a:rPr>
              <a:t>An authoritative DNS server for the namespace either:</a:t>
            </a:r>
          </a:p>
          <a:p>
            <a:pPr lvl="1">
              <a:lnSpc>
                <a:spcPct val="90000"/>
              </a:lnSpc>
              <a:buClr>
                <a:srgbClr val="006699"/>
              </a:buClr>
            </a:pPr>
            <a:r>
              <a:rPr lang="en-US" kern="0" dirty="0">
                <a:solidFill>
                  <a:srgbClr val="000000"/>
                </a:solidFill>
              </a:rPr>
              <a:t>Returns the requested IP address</a:t>
            </a:r>
          </a:p>
          <a:p>
            <a:pPr lvl="1">
              <a:lnSpc>
                <a:spcPct val="90000"/>
              </a:lnSpc>
              <a:buClr>
                <a:srgbClr val="006699"/>
              </a:buClr>
            </a:pPr>
            <a:r>
              <a:rPr lang="en-US" kern="0" dirty="0">
                <a:solidFill>
                  <a:srgbClr val="000000"/>
                </a:solidFill>
              </a:rPr>
              <a:t>Returns an authoritative “No, that name does not exist”</a:t>
            </a:r>
          </a:p>
          <a:p>
            <a:pPr lvl="0">
              <a:lnSpc>
                <a:spcPct val="90000"/>
              </a:lnSpc>
              <a:spcBef>
                <a:spcPct val="70000"/>
              </a:spcBef>
              <a:spcAft>
                <a:spcPts val="600"/>
              </a:spcAft>
              <a:buClr>
                <a:srgbClr val="006699"/>
              </a:buClr>
              <a:buFontTx/>
              <a:buChar char="•"/>
            </a:pPr>
            <a:r>
              <a:rPr lang="en-US" sz="2400" kern="0" dirty="0">
                <a:solidFill>
                  <a:srgbClr val="000000"/>
                </a:solidFill>
              </a:rPr>
              <a:t>A non-authoritative DNS server for the namespace either:</a:t>
            </a:r>
          </a:p>
          <a:p>
            <a:pPr lvl="1">
              <a:lnSpc>
                <a:spcPct val="90000"/>
              </a:lnSpc>
              <a:buClr>
                <a:srgbClr val="006699"/>
              </a:buClr>
            </a:pPr>
            <a:r>
              <a:rPr lang="en-US" kern="0" dirty="0">
                <a:solidFill>
                  <a:srgbClr val="000000"/>
                </a:solidFill>
              </a:rPr>
              <a:t>Checks its cache</a:t>
            </a:r>
          </a:p>
          <a:p>
            <a:pPr lvl="1">
              <a:lnSpc>
                <a:spcPct val="90000"/>
              </a:lnSpc>
              <a:buClr>
                <a:srgbClr val="006699"/>
              </a:buClr>
            </a:pPr>
            <a:r>
              <a:rPr lang="en-US" kern="0" dirty="0">
                <a:solidFill>
                  <a:srgbClr val="000000"/>
                </a:solidFill>
              </a:rPr>
              <a:t>Uses forwarders</a:t>
            </a:r>
          </a:p>
          <a:p>
            <a:pPr lvl="1">
              <a:lnSpc>
                <a:spcPct val="90000"/>
              </a:lnSpc>
              <a:buClr>
                <a:srgbClr val="006699"/>
              </a:buClr>
            </a:pPr>
            <a:r>
              <a:rPr lang="en-US" kern="0" dirty="0">
                <a:solidFill>
                  <a:srgbClr val="000000"/>
                </a:solidFill>
              </a:rPr>
              <a:t>Uses root hints</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125" y="600985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5866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2e210540-8217-41ef-b24e-417a3a37c53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Are DNS Queries?</a:t>
            </a:r>
            <a:endParaRPr lang="en-CA" dirty="0"/>
          </a:p>
        </p:txBody>
      </p:sp>
      <p:grpSp>
        <p:nvGrpSpPr>
          <p:cNvPr id="4" name="Group 3" descr="Illustration depicting a DNS client and a local DNS server exchanging a query and an answer."/>
          <p:cNvGrpSpPr/>
          <p:nvPr/>
        </p:nvGrpSpPr>
        <p:grpSpPr>
          <a:xfrm>
            <a:off x="634332" y="1569657"/>
            <a:ext cx="7703909" cy="4811671"/>
            <a:chOff x="634332" y="1569657"/>
            <a:chExt cx="7703909" cy="4811671"/>
          </a:xfrm>
        </p:grpSpPr>
        <p:sp>
          <p:nvSpPr>
            <p:cNvPr id="5" name="Oval 4" descr="&quot;&quot;"/>
            <p:cNvSpPr>
              <a:spLocks noChangeArrowheads="1"/>
            </p:cNvSpPr>
            <p:nvPr/>
          </p:nvSpPr>
          <p:spPr bwMode="auto">
            <a:xfrm>
              <a:off x="5400007" y="3566197"/>
              <a:ext cx="2220912" cy="1239837"/>
            </a:xfrm>
            <a:prstGeom prst="ellipse">
              <a:avLst/>
            </a:prstGeom>
            <a:noFill/>
            <a:ln w="9525">
              <a:noFill/>
              <a:round/>
              <a:headEnd/>
              <a:tailEnd/>
            </a:ln>
            <a:effectLst>
              <a:outerShdw dist="35921" dir="2700000" algn="ctr" rotWithShape="0">
                <a:srgbClr val="ADADAD"/>
              </a:outerShdw>
            </a:effectLst>
          </p:spPr>
          <p:txBody>
            <a:bodyPr wrap="none" anchor="ctr"/>
            <a:lstStyle/>
            <a:p>
              <a:pPr lvl="0" fontAlgn="base">
                <a:spcBef>
                  <a:spcPct val="0"/>
                </a:spcBef>
                <a:spcAft>
                  <a:spcPct val="0"/>
                </a:spcAft>
                <a:defRPr/>
              </a:pPr>
              <a:endParaRPr lang="en-US" b="1" dirty="0">
                <a:solidFill>
                  <a:srgbClr val="000000"/>
                </a:solidFill>
                <a:latin typeface="Verdana" pitchFamily="34" charset="0"/>
                <a:cs typeface="Arial" charset="0"/>
              </a:endParaRPr>
            </a:p>
          </p:txBody>
        </p:sp>
        <p:sp>
          <p:nvSpPr>
            <p:cNvPr id="6" name="Oval 7" descr="&quot;&quot;"/>
            <p:cNvSpPr>
              <a:spLocks noChangeArrowheads="1"/>
            </p:cNvSpPr>
            <p:nvPr/>
          </p:nvSpPr>
          <p:spPr bwMode="auto">
            <a:xfrm>
              <a:off x="634332" y="3594772"/>
              <a:ext cx="2220912" cy="1239837"/>
            </a:xfrm>
            <a:prstGeom prst="ellipse">
              <a:avLst/>
            </a:prstGeom>
            <a:noFill/>
            <a:ln w="9525">
              <a:noFill/>
              <a:round/>
              <a:headEnd/>
              <a:tailEnd/>
            </a:ln>
            <a:effectLst>
              <a:outerShdw dist="35921" dir="2700000" algn="ctr" rotWithShape="0">
                <a:srgbClr val="ADADAD"/>
              </a:outerShdw>
            </a:effectLst>
          </p:spPr>
          <p:txBody>
            <a:bodyPr wrap="none" anchor="ctr"/>
            <a:lstStyle/>
            <a:p>
              <a:pPr lvl="0" fontAlgn="base">
                <a:spcBef>
                  <a:spcPct val="0"/>
                </a:spcBef>
                <a:spcAft>
                  <a:spcPct val="0"/>
                </a:spcAft>
                <a:defRPr/>
              </a:pPr>
              <a:endParaRPr lang="en-US" b="1" dirty="0">
                <a:solidFill>
                  <a:srgbClr val="000000"/>
                </a:solidFill>
                <a:latin typeface="Verdana" pitchFamily="34" charset="0"/>
                <a:cs typeface="Arial" charset="0"/>
              </a:endParaRPr>
            </a:p>
          </p:txBody>
        </p:sp>
        <p:grpSp>
          <p:nvGrpSpPr>
            <p:cNvPr id="7" name="Group 6"/>
            <p:cNvGrpSpPr/>
            <p:nvPr/>
          </p:nvGrpSpPr>
          <p:grpSpPr>
            <a:xfrm>
              <a:off x="1134394" y="2756315"/>
              <a:ext cx="1565398" cy="2233109"/>
              <a:chOff x="1134394" y="2756315"/>
              <a:chExt cx="1565398" cy="2233109"/>
            </a:xfrm>
          </p:grpSpPr>
          <p:sp>
            <p:nvSpPr>
              <p:cNvPr id="19" name="AutoShape 6" descr="&quot;&quot;"/>
              <p:cNvSpPr>
                <a:spLocks noChangeArrowheads="1"/>
              </p:cNvSpPr>
              <p:nvPr/>
            </p:nvSpPr>
            <p:spPr bwMode="auto">
              <a:xfrm>
                <a:off x="1188431" y="4608424"/>
                <a:ext cx="1457325" cy="381000"/>
              </a:xfrm>
              <a:prstGeom prst="roundRect">
                <a:avLst>
                  <a:gd name="adj" fmla="val 4167"/>
                </a:avLst>
              </a:prstGeom>
              <a:solidFill>
                <a:schemeClr val="bg1"/>
              </a:solidFill>
              <a:ln w="9525" algn="ctr">
                <a:noFill/>
                <a:round/>
                <a:headEnd/>
                <a:tailEnd/>
              </a:ln>
              <a:effectLst/>
            </p:spPr>
            <p:txBody>
              <a:bodyPr anchor="ctr"/>
              <a:lstStyle/>
              <a:p>
                <a:pPr lvl="0" algn="ctr" fontAlgn="base">
                  <a:lnSpc>
                    <a:spcPct val="80000"/>
                  </a:lnSpc>
                  <a:spcBef>
                    <a:spcPct val="0"/>
                  </a:spcBef>
                  <a:spcAft>
                    <a:spcPct val="0"/>
                  </a:spcAft>
                </a:pPr>
                <a:r>
                  <a:rPr lang="en-US" b="1" dirty="0">
                    <a:solidFill>
                      <a:srgbClr val="000000"/>
                    </a:solidFill>
                    <a:latin typeface="Segoe UI" pitchFamily="34" charset="0"/>
                    <a:ea typeface="Segoe UI" pitchFamily="34" charset="0"/>
                    <a:cs typeface="Segoe UI" pitchFamily="34" charset="0"/>
                  </a:rPr>
                  <a:t>DNS client</a:t>
                </a:r>
              </a:p>
            </p:txBody>
          </p:sp>
          <p:pic>
            <p:nvPicPr>
              <p:cNvPr id="20" name="Picture 8"/>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34394" y="2756315"/>
                <a:ext cx="1565398" cy="176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Rectangle 9" descr="&quot;&quot;"/>
            <p:cNvSpPr>
              <a:spLocks noChangeArrowheads="1"/>
            </p:cNvSpPr>
            <p:nvPr/>
          </p:nvSpPr>
          <p:spPr bwMode="auto">
            <a:xfrm>
              <a:off x="3231032" y="3195724"/>
              <a:ext cx="2413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lvl="0" algn="ctr" fontAlgn="base">
                <a:spcBef>
                  <a:spcPct val="0"/>
                </a:spcBef>
                <a:spcAft>
                  <a:spcPct val="0"/>
                </a:spcAft>
              </a:pPr>
              <a:r>
                <a:rPr lang="en-US" b="1" dirty="0">
                  <a:solidFill>
                    <a:srgbClr val="000000"/>
                  </a:solidFill>
                  <a:latin typeface="Segoe UI" pitchFamily="34" charset="0"/>
                  <a:ea typeface="Segoe UI" pitchFamily="34" charset="0"/>
                  <a:cs typeface="Segoe UI" pitchFamily="34" charset="0"/>
                </a:rPr>
                <a:t>mail1.contoso.com</a:t>
              </a:r>
            </a:p>
          </p:txBody>
        </p:sp>
        <p:sp>
          <p:nvSpPr>
            <p:cNvPr id="9" name="Text Box 12" descr="&quot;&quot;"/>
            <p:cNvSpPr txBox="1">
              <a:spLocks noChangeArrowheads="1"/>
            </p:cNvSpPr>
            <p:nvPr/>
          </p:nvSpPr>
          <p:spPr bwMode="auto">
            <a:xfrm>
              <a:off x="3652513" y="4001171"/>
              <a:ext cx="157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lvl="0" algn="ctr" fontAlgn="base">
                <a:spcBef>
                  <a:spcPct val="0"/>
                </a:spcBef>
                <a:spcAft>
                  <a:spcPct val="0"/>
                </a:spcAft>
              </a:pPr>
              <a:r>
                <a:rPr lang="en-US" dirty="0">
                  <a:solidFill>
                    <a:srgbClr val="000000"/>
                  </a:solidFill>
                  <a:latin typeface="Segoe UI" pitchFamily="34" charset="0"/>
                  <a:ea typeface="Segoe UI" pitchFamily="34" charset="0"/>
                  <a:cs typeface="Segoe UI" pitchFamily="34" charset="0"/>
                </a:rPr>
                <a:t>172.16.64.11</a:t>
              </a:r>
            </a:p>
          </p:txBody>
        </p:sp>
        <p:sp>
          <p:nvSpPr>
            <p:cNvPr id="10" name="AutoShape 14" descr="&quot;&quot;"/>
            <p:cNvSpPr>
              <a:spLocks noChangeArrowheads="1"/>
            </p:cNvSpPr>
            <p:nvPr/>
          </p:nvSpPr>
          <p:spPr bwMode="auto">
            <a:xfrm>
              <a:off x="755576" y="1569657"/>
              <a:ext cx="7582665" cy="773112"/>
            </a:xfrm>
            <a:prstGeom prst="roundRect">
              <a:avLst>
                <a:gd name="adj" fmla="val 16667"/>
              </a:avLst>
            </a:prstGeom>
            <a:solidFill>
              <a:schemeClr val="bg1"/>
            </a:solidFill>
            <a:ln w="9525" algn="ctr">
              <a:noFill/>
              <a:round/>
              <a:headEnd/>
              <a:tailEnd/>
            </a:ln>
            <a:effectLst/>
          </p:spPr>
          <p:txBody>
            <a:bodyPr anchor="ctr"/>
            <a:lstStyle/>
            <a:p>
              <a:pPr lvl="0" algn="ctr" fontAlgn="base">
                <a:lnSpc>
                  <a:spcPct val="85000"/>
                </a:lnSpc>
                <a:spcBef>
                  <a:spcPct val="0"/>
                </a:spcBef>
                <a:spcAft>
                  <a:spcPct val="0"/>
                </a:spcAft>
                <a:defRPr/>
              </a:pPr>
              <a:r>
                <a:rPr lang="en-US" sz="2400" b="1" dirty="0">
                  <a:solidFill>
                    <a:srgbClr val="000000"/>
                  </a:solidFill>
                  <a:latin typeface="Segoe UI" pitchFamily="34" charset="0"/>
                  <a:ea typeface="Segoe UI" pitchFamily="34" charset="0"/>
                  <a:cs typeface="Segoe UI" pitchFamily="34" charset="0"/>
                </a:rPr>
                <a:t>A </a:t>
              </a:r>
              <a:r>
                <a:rPr lang="en-US" sz="2400" b="1" i="1" dirty="0">
                  <a:solidFill>
                    <a:srgbClr val="000000"/>
                  </a:solidFill>
                  <a:latin typeface="Segoe UI" pitchFamily="34" charset="0"/>
                  <a:ea typeface="Segoe UI" pitchFamily="34" charset="0"/>
                  <a:cs typeface="Segoe UI" pitchFamily="34" charset="0"/>
                </a:rPr>
                <a:t>recursive query</a:t>
              </a:r>
              <a:r>
                <a:rPr lang="en-US" sz="2400" b="1" dirty="0">
                  <a:solidFill>
                    <a:srgbClr val="000000"/>
                  </a:solidFill>
                  <a:latin typeface="Segoe UI" pitchFamily="34" charset="0"/>
                  <a:ea typeface="Segoe UI" pitchFamily="34" charset="0"/>
                  <a:cs typeface="Segoe UI" pitchFamily="34" charset="0"/>
                </a:rPr>
                <a:t> is sent to a DNS server and requires a complete answer</a:t>
              </a:r>
            </a:p>
          </p:txBody>
        </p:sp>
        <p:grpSp>
          <p:nvGrpSpPr>
            <p:cNvPr id="11" name="Group 10"/>
            <p:cNvGrpSpPr/>
            <p:nvPr/>
          </p:nvGrpSpPr>
          <p:grpSpPr>
            <a:xfrm>
              <a:off x="5984825" y="2731433"/>
              <a:ext cx="2187575" cy="2257991"/>
              <a:chOff x="5984825" y="2731433"/>
              <a:chExt cx="2187575" cy="2257991"/>
            </a:xfrm>
          </p:grpSpPr>
          <p:grpSp>
            <p:nvGrpSpPr>
              <p:cNvPr id="15" name="Group 14"/>
              <p:cNvGrpSpPr/>
              <p:nvPr/>
            </p:nvGrpSpPr>
            <p:grpSpPr>
              <a:xfrm>
                <a:off x="6357658" y="2731433"/>
                <a:ext cx="1441909" cy="1792108"/>
                <a:chOff x="6066420" y="2866844"/>
                <a:chExt cx="1441909" cy="1792108"/>
              </a:xfrm>
            </p:grpSpPr>
            <p:pic>
              <p:nvPicPr>
                <p:cNvPr id="17" name="Picture 15"/>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066420" y="2866844"/>
                  <a:ext cx="1009192" cy="1792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642895" y="3929910"/>
                  <a:ext cx="865434" cy="569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 name="AutoShape 26" descr="&quot;&quot;"/>
              <p:cNvSpPr>
                <a:spLocks noChangeArrowheads="1"/>
              </p:cNvSpPr>
              <p:nvPr/>
            </p:nvSpPr>
            <p:spPr bwMode="auto">
              <a:xfrm>
                <a:off x="5984825" y="4608424"/>
                <a:ext cx="2187575" cy="381000"/>
              </a:xfrm>
              <a:prstGeom prst="roundRect">
                <a:avLst>
                  <a:gd name="adj" fmla="val 4167"/>
                </a:avLst>
              </a:prstGeom>
              <a:solidFill>
                <a:schemeClr val="bg1"/>
              </a:solidFill>
              <a:ln w="9525" algn="ctr">
                <a:noFill/>
                <a:round/>
                <a:headEnd/>
                <a:tailEnd/>
              </a:ln>
              <a:effectLst/>
            </p:spPr>
            <p:txBody>
              <a:bodyPr anchor="ctr"/>
              <a:lstStyle/>
              <a:p>
                <a:pPr lvl="0" algn="ctr" fontAlgn="base">
                  <a:lnSpc>
                    <a:spcPct val="80000"/>
                  </a:lnSpc>
                  <a:spcBef>
                    <a:spcPct val="0"/>
                  </a:spcBef>
                  <a:spcAft>
                    <a:spcPct val="0"/>
                  </a:spcAft>
                </a:pPr>
                <a:r>
                  <a:rPr lang="en-US" b="1" dirty="0">
                    <a:solidFill>
                      <a:srgbClr val="000000"/>
                    </a:solidFill>
                    <a:latin typeface="Segoe UI" pitchFamily="34" charset="0"/>
                    <a:ea typeface="Segoe UI" pitchFamily="34" charset="0"/>
                    <a:cs typeface="Segoe UI" pitchFamily="34" charset="0"/>
                  </a:rPr>
                  <a:t>Local DNS server</a:t>
                </a:r>
              </a:p>
            </p:txBody>
          </p:sp>
        </p:grpSp>
        <p:pic>
          <p:nvPicPr>
            <p:cNvPr id="1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77125" y="600985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Arrow Connector 12"/>
            <p:cNvCxnSpPr/>
            <p:nvPr/>
          </p:nvCxnSpPr>
          <p:spPr bwMode="auto">
            <a:xfrm>
              <a:off x="3006920" y="3565056"/>
              <a:ext cx="2861224" cy="0"/>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a:ln>
            <a:effectLst/>
          </p:spPr>
        </p:cxnSp>
        <p:cxnSp>
          <p:nvCxnSpPr>
            <p:cNvPr id="14" name="Straight Arrow Connector 13"/>
            <p:cNvCxnSpPr/>
            <p:nvPr/>
          </p:nvCxnSpPr>
          <p:spPr bwMode="auto">
            <a:xfrm>
              <a:off x="3006920" y="3966247"/>
              <a:ext cx="2861224" cy="0"/>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ysDash"/>
              <a:round/>
              <a:headEnd type="arrow" w="med" len="med"/>
              <a:tailEnd type="none" w="med" len="med"/>
            </a:ln>
            <a:effectLst/>
          </p:spPr>
        </p:cxnSp>
      </p:grpSp>
    </p:spTree>
    <p:extLst>
      <p:ext uri="{BB962C8B-B14F-4D97-AF65-F5344CB8AC3E}">
        <p14:creationId xmlns:p14="http://schemas.microsoft.com/office/powerpoint/2010/main" val="50705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25f48f72-fa72-40ab-81a2-c6a58c5e12b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Are DNS Queries?</a:t>
            </a:r>
            <a:endParaRPr lang="en-CA" dirty="0"/>
          </a:p>
        </p:txBody>
      </p:sp>
      <p:grpSp>
        <p:nvGrpSpPr>
          <p:cNvPr id="4" name="Group 3" descr="Depicts a client, a local DNS server, a root hint server, a .com server, and the contoso.com server. Various iterative queries are represented by arrows pointing between the local server and the external servers. There are no moving graphics on this frame."/>
          <p:cNvGrpSpPr/>
          <p:nvPr/>
        </p:nvGrpSpPr>
        <p:grpSpPr>
          <a:xfrm>
            <a:off x="374350" y="1412776"/>
            <a:ext cx="7885754" cy="4968552"/>
            <a:chOff x="374350" y="1412776"/>
            <a:chExt cx="7885754" cy="4968552"/>
          </a:xfrm>
        </p:grpSpPr>
        <p:sp>
          <p:nvSpPr>
            <p:cNvPr id="5" name="Oval 4"/>
            <p:cNvSpPr/>
            <p:nvPr/>
          </p:nvSpPr>
          <p:spPr bwMode="auto">
            <a:xfrm>
              <a:off x="374350" y="1412776"/>
              <a:ext cx="3261545" cy="4051929"/>
            </a:xfrm>
            <a:prstGeom prst="ellipse">
              <a:avLst/>
            </a:prstGeom>
            <a:solidFill>
              <a:schemeClr val="bg1"/>
            </a:solidFill>
            <a:ln w="19050" cap="flat" cmpd="sng" algn="ctr">
              <a:solidFill>
                <a:srgbClr val="81DEFF"/>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CA" b="1" dirty="0">
                <a:solidFill>
                  <a:srgbClr val="000000"/>
                </a:solidFill>
                <a:latin typeface="Verdana" pitchFamily="34" charset="0"/>
                <a:cs typeface="Arial" charset="0"/>
              </a:endParaRPr>
            </a:p>
          </p:txBody>
        </p:sp>
        <p:sp>
          <p:nvSpPr>
            <p:cNvPr id="6" name="Rectangle 5"/>
            <p:cNvSpPr/>
            <p:nvPr/>
          </p:nvSpPr>
          <p:spPr bwMode="auto">
            <a:xfrm>
              <a:off x="3779913" y="1412776"/>
              <a:ext cx="4449688" cy="4051929"/>
            </a:xfrm>
            <a:prstGeom prst="rect">
              <a:avLst/>
            </a:prstGeom>
            <a:solidFill>
              <a:schemeClr val="bg1"/>
            </a:solidFill>
            <a:ln w="19050" cap="flat" cmpd="sng" algn="ctr">
              <a:solidFill>
                <a:srgbClr val="81DEFF"/>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CA" b="1" dirty="0">
                <a:solidFill>
                  <a:srgbClr val="000000"/>
                </a:solidFill>
                <a:latin typeface="Verdana" pitchFamily="34" charset="0"/>
                <a:cs typeface="Arial" charset="0"/>
              </a:endParaRPr>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125" y="600985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p:nvPr/>
          </p:nvGrpSpPr>
          <p:grpSpPr>
            <a:xfrm>
              <a:off x="389673" y="1635014"/>
              <a:ext cx="1960965" cy="1302914"/>
              <a:chOff x="612775" y="4502350"/>
              <a:chExt cx="1960965" cy="1302914"/>
            </a:xfrm>
          </p:grpSpPr>
          <p:pic>
            <p:nvPicPr>
              <p:cNvPr id="37" name="Picture 6"/>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12775" y="4502350"/>
                <a:ext cx="1154113" cy="1302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AutoShape 8" descr="&quot;&quot;"/>
              <p:cNvSpPr>
                <a:spLocks noChangeArrowheads="1"/>
              </p:cNvSpPr>
              <p:nvPr/>
            </p:nvSpPr>
            <p:spPr bwMode="auto">
              <a:xfrm>
                <a:off x="1868097" y="4750194"/>
                <a:ext cx="705643" cy="333375"/>
              </a:xfrm>
              <a:prstGeom prst="roundRect">
                <a:avLst>
                  <a:gd name="adj" fmla="val 4167"/>
                </a:avLst>
              </a:prstGeom>
              <a:noFill/>
              <a:ln w="9525" algn="ctr">
                <a:noFill/>
                <a:round/>
                <a:headEnd/>
                <a:tailEnd/>
              </a:ln>
              <a:effectLst/>
            </p:spPr>
            <p:txBody>
              <a:bodyPr lIns="0" tIns="36000" rIns="0" bIns="0" anchor="ctr"/>
              <a:lstStyle/>
              <a:p>
                <a:pPr lvl="0" fontAlgn="base">
                  <a:lnSpc>
                    <a:spcPct val="80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Client</a:t>
                </a:r>
              </a:p>
            </p:txBody>
          </p:sp>
        </p:grpSp>
        <p:grpSp>
          <p:nvGrpSpPr>
            <p:cNvPr id="9" name="Group 8"/>
            <p:cNvGrpSpPr/>
            <p:nvPr/>
          </p:nvGrpSpPr>
          <p:grpSpPr>
            <a:xfrm>
              <a:off x="551137" y="3502825"/>
              <a:ext cx="2922093" cy="1961880"/>
              <a:chOff x="437570" y="1740716"/>
              <a:chExt cx="2922093" cy="1961880"/>
            </a:xfrm>
          </p:grpSpPr>
          <p:pic>
            <p:nvPicPr>
              <p:cNvPr id="35" name="Picture 7"/>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54868" y="1740716"/>
                <a:ext cx="1104795" cy="1961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AutoShape 9" descr="&quot;&quot;"/>
              <p:cNvSpPr>
                <a:spLocks noChangeArrowheads="1"/>
              </p:cNvSpPr>
              <p:nvPr/>
            </p:nvSpPr>
            <p:spPr bwMode="auto">
              <a:xfrm>
                <a:off x="437570" y="3068356"/>
                <a:ext cx="1703731" cy="373223"/>
              </a:xfrm>
              <a:prstGeom prst="roundRect">
                <a:avLst>
                  <a:gd name="adj" fmla="val 4167"/>
                </a:avLst>
              </a:prstGeom>
              <a:noFill/>
              <a:ln w="9525" algn="ctr">
                <a:noFill/>
                <a:round/>
                <a:headEnd/>
                <a:tailEnd/>
              </a:ln>
              <a:effectLst/>
            </p:spPr>
            <p:txBody>
              <a:bodyPr lIns="0" tIns="0" rIns="0" bIns="0" anchor="ctr"/>
              <a:lstStyle/>
              <a:p>
                <a:pPr lvl="0" algn="r" fontAlgn="base">
                  <a:lnSpc>
                    <a:spcPct val="80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Local</a:t>
                </a:r>
                <a:endParaRPr lang="en-US" b="1" dirty="0">
                  <a:solidFill>
                    <a:srgbClr val="000000"/>
                  </a:solidFill>
                  <a:latin typeface="Segoe UI" pitchFamily="34" charset="0"/>
                  <a:ea typeface="Segoe UI" pitchFamily="34" charset="0"/>
                  <a:cs typeface="Segoe UI" pitchFamily="34" charset="0"/>
                </a:endParaRPr>
              </a:p>
              <a:p>
                <a:pPr lvl="0" algn="r" fontAlgn="base">
                  <a:lnSpc>
                    <a:spcPct val="80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DNS</a:t>
                </a:r>
                <a:r>
                  <a:rPr lang="en-US" b="1" dirty="0">
                    <a:solidFill>
                      <a:srgbClr val="000000"/>
                    </a:solidFill>
                    <a:latin typeface="Segoe UI" pitchFamily="34" charset="0"/>
                    <a:ea typeface="Segoe UI" pitchFamily="34" charset="0"/>
                    <a:cs typeface="Segoe UI" pitchFamily="34" charset="0"/>
                  </a:rPr>
                  <a:t> </a:t>
                </a:r>
                <a:r>
                  <a:rPr lang="en-US" sz="1600" b="1" dirty="0">
                    <a:solidFill>
                      <a:srgbClr val="000000"/>
                    </a:solidFill>
                    <a:latin typeface="Segoe UI" pitchFamily="34" charset="0"/>
                    <a:ea typeface="Segoe UI" pitchFamily="34" charset="0"/>
                    <a:cs typeface="Segoe UI" pitchFamily="34" charset="0"/>
                  </a:rPr>
                  <a:t>server</a:t>
                </a:r>
              </a:p>
            </p:txBody>
          </p:sp>
        </p:grpSp>
        <p:sp>
          <p:nvSpPr>
            <p:cNvPr id="10" name="Rectangle 18" descr="&quot;&quot;"/>
            <p:cNvSpPr>
              <a:spLocks noChangeArrowheads="1"/>
            </p:cNvSpPr>
            <p:nvPr/>
          </p:nvSpPr>
          <p:spPr bwMode="auto">
            <a:xfrm>
              <a:off x="2254868" y="393588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 name="Rectangle 19" descr="&quot;&quot;"/>
            <p:cNvSpPr>
              <a:spLocks noChangeArrowheads="1"/>
            </p:cNvSpPr>
            <p:nvPr/>
          </p:nvSpPr>
          <p:spPr bwMode="auto">
            <a:xfrm>
              <a:off x="1997817" y="2670378"/>
              <a:ext cx="1655293" cy="535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lvl="0" algn="ctr" fontAlgn="base">
                <a:lnSpc>
                  <a:spcPct val="85000"/>
                </a:lnSpc>
                <a:spcBef>
                  <a:spcPct val="0"/>
                </a:spcBef>
                <a:spcAft>
                  <a:spcPct val="0"/>
                </a:spcAft>
              </a:pPr>
              <a:r>
                <a:rPr lang="en-US" sz="1300" b="1" dirty="0">
                  <a:solidFill>
                    <a:srgbClr val="000000"/>
                  </a:solidFill>
                  <a:latin typeface="Segoe UI" pitchFamily="34" charset="0"/>
                  <a:ea typeface="Segoe UI" pitchFamily="34" charset="0"/>
                  <a:cs typeface="Segoe UI" pitchFamily="34" charset="0"/>
                </a:rPr>
                <a:t>Recursive query</a:t>
              </a:r>
            </a:p>
            <a:p>
              <a:pPr lvl="0" algn="ctr" fontAlgn="base">
                <a:lnSpc>
                  <a:spcPct val="85000"/>
                </a:lnSpc>
                <a:spcBef>
                  <a:spcPct val="0"/>
                </a:spcBef>
                <a:spcAft>
                  <a:spcPct val="0"/>
                </a:spcAft>
              </a:pPr>
              <a:r>
                <a:rPr lang="en-US" sz="1300" b="1" dirty="0">
                  <a:solidFill>
                    <a:srgbClr val="000000"/>
                  </a:solidFill>
                  <a:latin typeface="Segoe UI" pitchFamily="34" charset="0"/>
                  <a:ea typeface="Segoe UI" pitchFamily="34" charset="0"/>
                  <a:cs typeface="Segoe UI" pitchFamily="34" charset="0"/>
                </a:rPr>
                <a:t>mail1.contoso.com</a:t>
              </a:r>
            </a:p>
          </p:txBody>
        </p:sp>
        <p:sp>
          <p:nvSpPr>
            <p:cNvPr id="12" name="Rectangle 20" descr="&quot;&quot;"/>
            <p:cNvSpPr>
              <a:spLocks noChangeArrowheads="1"/>
            </p:cNvSpPr>
            <p:nvPr/>
          </p:nvSpPr>
          <p:spPr bwMode="auto">
            <a:xfrm>
              <a:off x="642913" y="3255864"/>
              <a:ext cx="1431067" cy="307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lvl="0" fontAlgn="base">
                <a:spcBef>
                  <a:spcPct val="0"/>
                </a:spcBef>
                <a:spcAft>
                  <a:spcPct val="0"/>
                </a:spcAft>
              </a:pPr>
              <a:r>
                <a:rPr lang="en-US" sz="1400" b="1" dirty="0">
                  <a:solidFill>
                    <a:srgbClr val="000000"/>
                  </a:solidFill>
                  <a:latin typeface="Segoe UI" pitchFamily="34" charset="0"/>
                  <a:ea typeface="Segoe UI" pitchFamily="34" charset="0"/>
                  <a:cs typeface="Segoe UI" pitchFamily="34" charset="0"/>
                </a:rPr>
                <a:t>172.16.64.11</a:t>
              </a:r>
            </a:p>
          </p:txBody>
        </p:sp>
        <p:cxnSp>
          <p:nvCxnSpPr>
            <p:cNvPr id="13" name="Straight Arrow Connector 12"/>
            <p:cNvCxnSpPr/>
            <p:nvPr/>
          </p:nvCxnSpPr>
          <p:spPr bwMode="auto">
            <a:xfrm>
              <a:off x="1544443" y="2817706"/>
              <a:ext cx="785010" cy="696286"/>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a:ln>
            <a:effectLst/>
          </p:spPr>
        </p:cxnSp>
        <p:cxnSp>
          <p:nvCxnSpPr>
            <p:cNvPr id="14" name="Straight Arrow Connector 13"/>
            <p:cNvCxnSpPr/>
            <p:nvPr/>
          </p:nvCxnSpPr>
          <p:spPr bwMode="auto">
            <a:xfrm>
              <a:off x="1388879" y="2852936"/>
              <a:ext cx="872211" cy="765554"/>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ysDash"/>
              <a:round/>
              <a:headEnd type="arrow" w="med" len="med"/>
              <a:tailEnd type="none" w="med" len="med"/>
            </a:ln>
            <a:effectLst/>
          </p:spPr>
        </p:cxnSp>
        <p:pic>
          <p:nvPicPr>
            <p:cNvPr id="15" name="Picture 10"/>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6892722" y="1544431"/>
              <a:ext cx="1151140" cy="118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Group 15"/>
            <p:cNvGrpSpPr/>
            <p:nvPr/>
          </p:nvGrpSpPr>
          <p:grpSpPr>
            <a:xfrm>
              <a:off x="3851920" y="2937928"/>
              <a:ext cx="4408184" cy="2336085"/>
              <a:chOff x="3754559" y="1196752"/>
              <a:chExt cx="4408184" cy="2336085"/>
            </a:xfrm>
          </p:grpSpPr>
          <p:grpSp>
            <p:nvGrpSpPr>
              <p:cNvPr id="17" name="Group 16"/>
              <p:cNvGrpSpPr/>
              <p:nvPr/>
            </p:nvGrpSpPr>
            <p:grpSpPr>
              <a:xfrm>
                <a:off x="3754559" y="1700808"/>
                <a:ext cx="2473625" cy="78582"/>
                <a:chOff x="3759227" y="1614298"/>
                <a:chExt cx="2473625" cy="78582"/>
              </a:xfrm>
            </p:grpSpPr>
            <p:cxnSp>
              <p:nvCxnSpPr>
                <p:cNvPr id="33" name="Straight Arrow Connector 32"/>
                <p:cNvCxnSpPr/>
                <p:nvPr/>
              </p:nvCxnSpPr>
              <p:spPr bwMode="auto">
                <a:xfrm>
                  <a:off x="4003318" y="1614298"/>
                  <a:ext cx="2229534" cy="0"/>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a:ln>
                <a:effectLst/>
              </p:spPr>
            </p:cxnSp>
            <p:cxnSp>
              <p:nvCxnSpPr>
                <p:cNvPr id="34" name="Straight Arrow Connector 33"/>
                <p:cNvCxnSpPr/>
                <p:nvPr/>
              </p:nvCxnSpPr>
              <p:spPr bwMode="auto">
                <a:xfrm flipV="1">
                  <a:off x="3759227" y="1686306"/>
                  <a:ext cx="2166957" cy="6574"/>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ysDash"/>
                  <a:round/>
                  <a:headEnd type="arrow" w="med" len="med"/>
                  <a:tailEnd type="none" w="med" len="med"/>
                </a:ln>
                <a:effectLst/>
              </p:spPr>
            </p:cxnSp>
          </p:grpSp>
          <p:sp>
            <p:nvSpPr>
              <p:cNvPr id="18" name="AutoShape 14" descr="&quot;&quot;"/>
              <p:cNvSpPr>
                <a:spLocks noChangeArrowheads="1"/>
              </p:cNvSpPr>
              <p:nvPr/>
            </p:nvSpPr>
            <p:spPr bwMode="auto">
              <a:xfrm>
                <a:off x="6780568" y="1348001"/>
                <a:ext cx="1382175" cy="333375"/>
              </a:xfrm>
              <a:prstGeom prst="roundRect">
                <a:avLst>
                  <a:gd name="adj" fmla="val 4167"/>
                </a:avLst>
              </a:prstGeom>
              <a:noFill/>
              <a:ln w="9525" algn="ctr">
                <a:noFill/>
                <a:round/>
                <a:headEnd/>
                <a:tailEnd/>
              </a:ln>
              <a:effectLst/>
            </p:spPr>
            <p:txBody>
              <a:bodyPr lIns="36000" bIns="0" anchor="ctr"/>
              <a:lstStyle/>
              <a:p>
                <a:pPr lvl="0" algn="ctr" fontAlgn="base">
                  <a:lnSpc>
                    <a:spcPct val="80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Root</a:t>
                </a:r>
                <a:r>
                  <a:rPr lang="en-US" b="1" dirty="0">
                    <a:solidFill>
                      <a:srgbClr val="000000"/>
                    </a:solidFill>
                    <a:latin typeface="Segoe UI" pitchFamily="34" charset="0"/>
                    <a:ea typeface="Segoe UI" pitchFamily="34" charset="0"/>
                    <a:cs typeface="Segoe UI" pitchFamily="34" charset="0"/>
                  </a:rPr>
                  <a:t> </a:t>
                </a:r>
                <a:r>
                  <a:rPr lang="en-US" sz="1600" b="1" dirty="0">
                    <a:solidFill>
                      <a:srgbClr val="000000"/>
                    </a:solidFill>
                    <a:latin typeface="Segoe UI" pitchFamily="34" charset="0"/>
                    <a:ea typeface="Segoe UI" pitchFamily="34" charset="0"/>
                    <a:cs typeface="Segoe UI" pitchFamily="34" charset="0"/>
                  </a:rPr>
                  <a:t>hint</a:t>
                </a:r>
                <a:r>
                  <a:rPr lang="en-US" b="1" dirty="0">
                    <a:solidFill>
                      <a:srgbClr val="000000"/>
                    </a:solidFill>
                    <a:latin typeface="Segoe UI" pitchFamily="34" charset="0"/>
                    <a:ea typeface="Segoe UI" pitchFamily="34" charset="0"/>
                    <a:cs typeface="Segoe UI" pitchFamily="34" charset="0"/>
                  </a:rPr>
                  <a:t> </a:t>
                </a:r>
                <a:r>
                  <a:rPr lang="en-US" sz="1600" b="1" dirty="0">
                    <a:solidFill>
                      <a:srgbClr val="000000"/>
                    </a:solidFill>
                    <a:latin typeface="Segoe UI" pitchFamily="34" charset="0"/>
                    <a:ea typeface="Segoe UI" pitchFamily="34" charset="0"/>
                    <a:cs typeface="Segoe UI" pitchFamily="34" charset="0"/>
                  </a:rPr>
                  <a:t>(.)</a:t>
                </a:r>
              </a:p>
            </p:txBody>
          </p:sp>
          <p:pic>
            <p:nvPicPr>
              <p:cNvPr id="19" name="Picture 7"/>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6335648" y="1196752"/>
                <a:ext cx="387499" cy="688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AutoShape 15" descr="&quot;&quot;"/>
              <p:cNvSpPr>
                <a:spLocks noChangeArrowheads="1"/>
              </p:cNvSpPr>
              <p:nvPr/>
            </p:nvSpPr>
            <p:spPr bwMode="auto">
              <a:xfrm>
                <a:off x="6780568" y="2268687"/>
                <a:ext cx="750888" cy="237356"/>
              </a:xfrm>
              <a:prstGeom prst="roundRect">
                <a:avLst>
                  <a:gd name="adj" fmla="val 4167"/>
                </a:avLst>
              </a:prstGeom>
              <a:noFill/>
              <a:ln w="9525" algn="ctr">
                <a:noFill/>
                <a:round/>
                <a:headEnd/>
                <a:tailEnd/>
              </a:ln>
            </p:spPr>
            <p:txBody>
              <a:bodyPr lIns="36000" rIns="0" bIns="36000" anchor="ctr"/>
              <a:lstStyle/>
              <a:p>
                <a:pPr lvl="0" fontAlgn="base">
                  <a:lnSpc>
                    <a:spcPct val="80000"/>
                  </a:lnSpc>
                  <a:spcBef>
                    <a:spcPct val="0"/>
                  </a:spcBef>
                  <a:spcAft>
                    <a:spcPct val="0"/>
                  </a:spcAft>
                </a:pPr>
                <a:r>
                  <a:rPr lang="en-US" b="1" dirty="0">
                    <a:solidFill>
                      <a:srgbClr val="000000"/>
                    </a:solidFill>
                    <a:latin typeface="Segoe UI" pitchFamily="34" charset="0"/>
                    <a:ea typeface="Segoe UI" pitchFamily="34" charset="0"/>
                    <a:cs typeface="Segoe UI" pitchFamily="34" charset="0"/>
                  </a:rPr>
                  <a:t>.</a:t>
                </a:r>
                <a:r>
                  <a:rPr lang="en-US" sz="1600" b="1" dirty="0">
                    <a:solidFill>
                      <a:srgbClr val="000000"/>
                    </a:solidFill>
                    <a:latin typeface="Segoe UI" pitchFamily="34" charset="0"/>
                    <a:ea typeface="Segoe UI" pitchFamily="34" charset="0"/>
                    <a:cs typeface="Segoe UI" pitchFamily="34" charset="0"/>
                  </a:rPr>
                  <a:t>com</a:t>
                </a:r>
              </a:p>
            </p:txBody>
          </p:sp>
          <p:sp>
            <p:nvSpPr>
              <p:cNvPr id="21" name="AutoShape 41" descr="&quot;&quot;"/>
              <p:cNvSpPr>
                <a:spLocks noChangeArrowheads="1"/>
              </p:cNvSpPr>
              <p:nvPr/>
            </p:nvSpPr>
            <p:spPr bwMode="auto">
              <a:xfrm>
                <a:off x="6780568" y="3062233"/>
                <a:ext cx="1377579" cy="200025"/>
              </a:xfrm>
              <a:prstGeom prst="roundRect">
                <a:avLst>
                  <a:gd name="adj" fmla="val 4167"/>
                </a:avLst>
              </a:prstGeom>
              <a:noFill/>
              <a:ln w="9525" algn="ctr">
                <a:noFill/>
                <a:round/>
                <a:headEnd/>
                <a:tailEnd/>
              </a:ln>
              <a:effectLst/>
            </p:spPr>
            <p:txBody>
              <a:bodyPr lIns="36000" rIns="36000" bIns="36000" anchor="ctr"/>
              <a:lstStyle/>
              <a:p>
                <a:pPr lvl="0" fontAlgn="base">
                  <a:lnSpc>
                    <a:spcPct val="80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contoso.com</a:t>
                </a:r>
              </a:p>
            </p:txBody>
          </p:sp>
          <p:sp>
            <p:nvSpPr>
              <p:cNvPr id="22" name="Rectangle 24" descr="&quot;&quot;"/>
              <p:cNvSpPr>
                <a:spLocks noChangeArrowheads="1"/>
              </p:cNvSpPr>
              <p:nvPr/>
            </p:nvSpPr>
            <p:spPr bwMode="auto">
              <a:xfrm>
                <a:off x="4022801" y="1412776"/>
                <a:ext cx="1153777" cy="562911"/>
              </a:xfrm>
              <a:prstGeom prst="rect">
                <a:avLst/>
              </a:prstGeom>
              <a:noFill/>
              <a:ln>
                <a:noFill/>
              </a:ln>
              <a:extLst/>
            </p:spPr>
            <p:txBody>
              <a:bodyPr wrap="none" lIns="0" tIns="0" rIns="0" bIns="0">
                <a:spAutoFit/>
              </a:bodyPr>
              <a:lstStyle/>
              <a:p>
                <a:pPr lvl="0" fontAlgn="base">
                  <a:lnSpc>
                    <a:spcPct val="150000"/>
                  </a:lnSpc>
                  <a:spcBef>
                    <a:spcPct val="0"/>
                  </a:spcBef>
                  <a:spcAft>
                    <a:spcPct val="0"/>
                  </a:spcAft>
                </a:pPr>
                <a:r>
                  <a:rPr lang="en-US" sz="1300" b="1" dirty="0">
                    <a:solidFill>
                      <a:srgbClr val="000000"/>
                    </a:solidFill>
                    <a:latin typeface="Segoe UI" pitchFamily="34" charset="0"/>
                    <a:ea typeface="Segoe UI" pitchFamily="34" charset="0"/>
                    <a:cs typeface="Segoe UI" pitchFamily="34" charset="0"/>
                  </a:rPr>
                  <a:t>Iterative query</a:t>
                </a:r>
              </a:p>
              <a:p>
                <a:pPr lvl="0" fontAlgn="base">
                  <a:lnSpc>
                    <a:spcPct val="150000"/>
                  </a:lnSpc>
                  <a:spcBef>
                    <a:spcPct val="0"/>
                  </a:spcBef>
                  <a:spcAft>
                    <a:spcPct val="0"/>
                  </a:spcAft>
                </a:pPr>
                <a:r>
                  <a:rPr lang="en-US" sz="1300" b="1" dirty="0">
                    <a:solidFill>
                      <a:srgbClr val="000000"/>
                    </a:solidFill>
                    <a:latin typeface="Segoe UI" pitchFamily="34" charset="0"/>
                    <a:ea typeface="Segoe UI" pitchFamily="34" charset="0"/>
                    <a:cs typeface="Segoe UI" pitchFamily="34" charset="0"/>
                  </a:rPr>
                  <a:t>Ask .com</a:t>
                </a:r>
              </a:p>
            </p:txBody>
          </p:sp>
          <p:sp>
            <p:nvSpPr>
              <p:cNvPr id="23" name="Text Box 32" descr="&quot;&quot;"/>
              <p:cNvSpPr txBox="1">
                <a:spLocks noChangeArrowheads="1"/>
              </p:cNvSpPr>
              <p:nvPr/>
            </p:nvSpPr>
            <p:spPr bwMode="auto">
              <a:xfrm>
                <a:off x="4055385" y="2862164"/>
                <a:ext cx="1787349" cy="562911"/>
              </a:xfrm>
              <a:prstGeom prst="rect">
                <a:avLst/>
              </a:prstGeom>
              <a:noFill/>
              <a:ln>
                <a:noFill/>
              </a:ln>
              <a:extLst/>
            </p:spPr>
            <p:txBody>
              <a:bodyPr wrap="none" lIns="0" tIns="0" rIns="0" bIns="0">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lvl="0" fontAlgn="base">
                  <a:lnSpc>
                    <a:spcPct val="150000"/>
                  </a:lnSpc>
                  <a:spcBef>
                    <a:spcPct val="0"/>
                  </a:spcBef>
                  <a:spcAft>
                    <a:spcPct val="0"/>
                  </a:spcAft>
                </a:pPr>
                <a:r>
                  <a:rPr lang="en-US" sz="1300" dirty="0">
                    <a:solidFill>
                      <a:srgbClr val="000000"/>
                    </a:solidFill>
                    <a:latin typeface="Segoe UI" pitchFamily="34" charset="0"/>
                    <a:ea typeface="Segoe UI" pitchFamily="34" charset="0"/>
                    <a:cs typeface="Segoe UI" pitchFamily="34" charset="0"/>
                  </a:rPr>
                  <a:t>Iterative</a:t>
                </a:r>
                <a:r>
                  <a:rPr lang="en-US" sz="1300" b="0" dirty="0">
                    <a:solidFill>
                      <a:srgbClr val="000000"/>
                    </a:solidFill>
                    <a:latin typeface="Segoe UI" pitchFamily="34" charset="0"/>
                    <a:ea typeface="Segoe UI" pitchFamily="34" charset="0"/>
                    <a:cs typeface="Segoe UI" pitchFamily="34" charset="0"/>
                  </a:rPr>
                  <a:t> </a:t>
                </a:r>
                <a:r>
                  <a:rPr lang="en-US" sz="1300" dirty="0">
                    <a:solidFill>
                      <a:srgbClr val="000000"/>
                    </a:solidFill>
                    <a:latin typeface="Segoe UI" pitchFamily="34" charset="0"/>
                    <a:ea typeface="Segoe UI" pitchFamily="34" charset="0"/>
                    <a:cs typeface="Segoe UI" pitchFamily="34" charset="0"/>
                  </a:rPr>
                  <a:t>query</a:t>
                </a:r>
              </a:p>
              <a:p>
                <a:pPr lvl="0" fontAlgn="base">
                  <a:lnSpc>
                    <a:spcPct val="150000"/>
                  </a:lnSpc>
                  <a:spcBef>
                    <a:spcPct val="0"/>
                  </a:spcBef>
                  <a:spcAft>
                    <a:spcPct val="0"/>
                  </a:spcAft>
                </a:pPr>
                <a:r>
                  <a:rPr lang="en-US" sz="1300" dirty="0">
                    <a:solidFill>
                      <a:srgbClr val="000000"/>
                    </a:solidFill>
                    <a:latin typeface="Segoe UI" pitchFamily="34" charset="0"/>
                    <a:ea typeface="Segoe UI" pitchFamily="34" charset="0"/>
                    <a:cs typeface="Segoe UI" pitchFamily="34" charset="0"/>
                  </a:rPr>
                  <a:t>Authoritative</a:t>
                </a:r>
                <a:r>
                  <a:rPr lang="en-US" sz="1300" b="0" dirty="0">
                    <a:solidFill>
                      <a:srgbClr val="000000"/>
                    </a:solidFill>
                    <a:latin typeface="Segoe UI" pitchFamily="34" charset="0"/>
                    <a:ea typeface="Segoe UI" pitchFamily="34" charset="0"/>
                    <a:cs typeface="Segoe UI" pitchFamily="34" charset="0"/>
                  </a:rPr>
                  <a:t> </a:t>
                </a:r>
                <a:r>
                  <a:rPr lang="en-US" sz="1300" dirty="0">
                    <a:solidFill>
                      <a:srgbClr val="000000"/>
                    </a:solidFill>
                    <a:latin typeface="Segoe UI" pitchFamily="34" charset="0"/>
                    <a:ea typeface="Segoe UI" pitchFamily="34" charset="0"/>
                    <a:cs typeface="Segoe UI" pitchFamily="34" charset="0"/>
                  </a:rPr>
                  <a:t>response</a:t>
                </a:r>
              </a:p>
            </p:txBody>
          </p:sp>
          <p:sp>
            <p:nvSpPr>
              <p:cNvPr id="24" name="Rectangle 26" descr="&quot;&quot;"/>
              <p:cNvSpPr>
                <a:spLocks noChangeArrowheads="1"/>
              </p:cNvSpPr>
              <p:nvPr/>
            </p:nvSpPr>
            <p:spPr bwMode="auto">
              <a:xfrm>
                <a:off x="4022801" y="2137470"/>
                <a:ext cx="1336263" cy="562911"/>
              </a:xfrm>
              <a:prstGeom prst="rect">
                <a:avLst/>
              </a:prstGeom>
              <a:noFill/>
              <a:ln>
                <a:noFill/>
              </a:ln>
              <a:extLst/>
            </p:spPr>
            <p:txBody>
              <a:bodyPr wrap="none" lIns="0" tIns="0" rIns="0" bIns="0">
                <a:spAutoFit/>
              </a:bodyPr>
              <a:lstStyle/>
              <a:p>
                <a:pPr lvl="0" fontAlgn="base">
                  <a:lnSpc>
                    <a:spcPct val="150000"/>
                  </a:lnSpc>
                  <a:spcBef>
                    <a:spcPct val="0"/>
                  </a:spcBef>
                  <a:spcAft>
                    <a:spcPct val="0"/>
                  </a:spcAft>
                </a:pPr>
                <a:r>
                  <a:rPr lang="en-US" sz="1300" b="1" dirty="0">
                    <a:solidFill>
                      <a:srgbClr val="000000"/>
                    </a:solidFill>
                    <a:latin typeface="Segoe UI" pitchFamily="34" charset="0"/>
                    <a:ea typeface="Segoe UI" pitchFamily="34" charset="0"/>
                    <a:cs typeface="Segoe UI" pitchFamily="34" charset="0"/>
                  </a:rPr>
                  <a:t>Iterative query</a:t>
                </a:r>
              </a:p>
              <a:p>
                <a:pPr lvl="0" fontAlgn="base">
                  <a:lnSpc>
                    <a:spcPct val="150000"/>
                  </a:lnSpc>
                  <a:spcBef>
                    <a:spcPct val="0"/>
                  </a:spcBef>
                  <a:spcAft>
                    <a:spcPct val="0"/>
                  </a:spcAft>
                </a:pPr>
                <a:r>
                  <a:rPr lang="en-US" sz="1300" b="1" dirty="0">
                    <a:solidFill>
                      <a:srgbClr val="000000"/>
                    </a:solidFill>
                    <a:latin typeface="Segoe UI" pitchFamily="34" charset="0"/>
                    <a:ea typeface="Segoe UI" pitchFamily="34" charset="0"/>
                    <a:cs typeface="Segoe UI" pitchFamily="34" charset="0"/>
                  </a:rPr>
                  <a:t>Ask contoso.com</a:t>
                </a:r>
              </a:p>
            </p:txBody>
          </p:sp>
          <p:grpSp>
            <p:nvGrpSpPr>
              <p:cNvPr id="25" name="Group 24"/>
              <p:cNvGrpSpPr/>
              <p:nvPr/>
            </p:nvGrpSpPr>
            <p:grpSpPr>
              <a:xfrm>
                <a:off x="3754559" y="2420888"/>
                <a:ext cx="2473625" cy="69354"/>
                <a:chOff x="3759227" y="1633827"/>
                <a:chExt cx="2473625" cy="69354"/>
              </a:xfrm>
            </p:grpSpPr>
            <p:cxnSp>
              <p:nvCxnSpPr>
                <p:cNvPr id="31" name="Straight Arrow Connector 30"/>
                <p:cNvCxnSpPr/>
                <p:nvPr/>
              </p:nvCxnSpPr>
              <p:spPr bwMode="auto">
                <a:xfrm>
                  <a:off x="4003318" y="1633827"/>
                  <a:ext cx="2229534" cy="0"/>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a:ln>
                <a:effectLst/>
              </p:spPr>
            </p:cxnSp>
            <p:cxnSp>
              <p:nvCxnSpPr>
                <p:cNvPr id="32" name="Straight Arrow Connector 31"/>
                <p:cNvCxnSpPr/>
                <p:nvPr/>
              </p:nvCxnSpPr>
              <p:spPr bwMode="auto">
                <a:xfrm>
                  <a:off x="3759227" y="1703181"/>
                  <a:ext cx="2166957" cy="0"/>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ysDash"/>
                  <a:round/>
                  <a:headEnd type="arrow" w="med" len="med"/>
                  <a:tailEnd type="none" w="med" len="med"/>
                </a:ln>
                <a:effectLst/>
              </p:spPr>
            </p:cxnSp>
          </p:grpSp>
          <p:grpSp>
            <p:nvGrpSpPr>
              <p:cNvPr id="26" name="Group 25"/>
              <p:cNvGrpSpPr/>
              <p:nvPr/>
            </p:nvGrpSpPr>
            <p:grpSpPr>
              <a:xfrm>
                <a:off x="3754559" y="3140968"/>
                <a:ext cx="2473625" cy="80503"/>
                <a:chOff x="3759227" y="1620305"/>
                <a:chExt cx="2473625" cy="80503"/>
              </a:xfrm>
            </p:grpSpPr>
            <p:cxnSp>
              <p:nvCxnSpPr>
                <p:cNvPr id="29" name="Straight Arrow Connector 28"/>
                <p:cNvCxnSpPr/>
                <p:nvPr/>
              </p:nvCxnSpPr>
              <p:spPr bwMode="auto">
                <a:xfrm>
                  <a:off x="4003318" y="1620305"/>
                  <a:ext cx="2229534" cy="0"/>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a:ln>
                <a:effectLst/>
              </p:spPr>
            </p:cxnSp>
            <p:cxnSp>
              <p:nvCxnSpPr>
                <p:cNvPr id="30" name="Straight Arrow Connector 29"/>
                <p:cNvCxnSpPr/>
                <p:nvPr/>
              </p:nvCxnSpPr>
              <p:spPr bwMode="auto">
                <a:xfrm>
                  <a:off x="3759227" y="1668116"/>
                  <a:ext cx="2166957" cy="32692"/>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ysDash"/>
                  <a:round/>
                  <a:headEnd type="arrow" w="med" len="med"/>
                  <a:tailEnd type="none" w="med" len="med"/>
                </a:ln>
                <a:effectLst/>
              </p:spPr>
            </p:cxnSp>
          </p:grpSp>
          <p:pic>
            <p:nvPicPr>
              <p:cNvPr id="27" name="Picture 7"/>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6335648" y="2043308"/>
                <a:ext cx="387499" cy="688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7"/>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6335648" y="2844722"/>
                <a:ext cx="387499" cy="688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399264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Are Root Hints?</a:t>
            </a:r>
            <a:endParaRPr lang="en-CA" dirty="0"/>
          </a:p>
        </p:txBody>
      </p:sp>
      <p:grpSp>
        <p:nvGrpSpPr>
          <p:cNvPr id="4" name="Group 3" descr="In the slide, clients are sending name resolution requests to a DNS server, which in turn is requesting resolution for those requests through the root DNS servers on the Internet. Also depicted is the path to the microsoft.com domain to further illustrate that the queries themselves do not stop at the root servers, but are passed on to their ultimate destination."/>
          <p:cNvGrpSpPr/>
          <p:nvPr/>
        </p:nvGrpSpPr>
        <p:grpSpPr>
          <a:xfrm>
            <a:off x="927100" y="1024047"/>
            <a:ext cx="7646057" cy="5328794"/>
            <a:chOff x="927100" y="1024047"/>
            <a:chExt cx="7646057" cy="5328794"/>
          </a:xfrm>
        </p:grpSpPr>
        <p:sp>
          <p:nvSpPr>
            <p:cNvPr id="5" name="AutoShape 5" descr="&quot;&quot;"/>
            <p:cNvSpPr>
              <a:spLocks noChangeArrowheads="1"/>
            </p:cNvSpPr>
            <p:nvPr/>
          </p:nvSpPr>
          <p:spPr bwMode="auto">
            <a:xfrm>
              <a:off x="6624499" y="5568266"/>
              <a:ext cx="1948658" cy="517525"/>
            </a:xfrm>
            <a:prstGeom prst="roundRect">
              <a:avLst>
                <a:gd name="adj" fmla="val 4167"/>
              </a:avLst>
            </a:prstGeom>
            <a:noFill/>
            <a:ln w="9525" algn="ctr">
              <a:noFill/>
              <a:round/>
              <a:headEnd/>
              <a:tailEnd/>
            </a:ln>
            <a:effectLst/>
          </p:spPr>
          <p:txBody>
            <a:bodyPr anchor="ctr"/>
            <a:lstStyle/>
            <a:p>
              <a:pPr lvl="0" algn="ctr" fontAlgn="base">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microsoft</a:t>
              </a:r>
            </a:p>
          </p:txBody>
        </p:sp>
        <p:sp>
          <p:nvSpPr>
            <p:cNvPr id="6" name="Line 6" descr="&quot;&quot;"/>
            <p:cNvSpPr>
              <a:spLocks noChangeShapeType="1"/>
            </p:cNvSpPr>
            <p:nvPr/>
          </p:nvSpPr>
          <p:spPr bwMode="auto">
            <a:xfrm>
              <a:off x="7337425" y="4921250"/>
              <a:ext cx="0" cy="630238"/>
            </a:xfrm>
            <a:prstGeom prst="line">
              <a:avLst/>
            </a:prstGeom>
            <a:noFill/>
            <a:ln w="57150">
              <a:noFill/>
              <a:round/>
              <a:headEnd/>
              <a:tailEnd type="triangle" w="med" len="med"/>
            </a:ln>
            <a:effectLst/>
            <a:extLst>
              <a:ext uri="{909E8E84-426E-40DD-AFC4-6F175D3DCCD1}">
                <a14:hiddenFill xmlns:a14="http://schemas.microsoft.com/office/drawing/2010/main">
                  <a:noFill/>
                </a14:hiddenFill>
              </a:ext>
            </a:extLst>
          </p:spPr>
          <p:txBody>
            <a:bodyPr/>
            <a:lstStyle/>
            <a:p>
              <a:pPr lvl="0" fontAlgn="base">
                <a:spcBef>
                  <a:spcPct val="0"/>
                </a:spcBef>
                <a:spcAft>
                  <a:spcPct val="0"/>
                </a:spcAft>
              </a:pPr>
              <a:endParaRPr lang="en-GB" sz="2000" b="1" dirty="0">
                <a:solidFill>
                  <a:srgbClr val="000000"/>
                </a:solidFill>
                <a:latin typeface="Segoe UI" pitchFamily="34" charset="0"/>
                <a:ea typeface="Segoe UI" pitchFamily="34" charset="0"/>
                <a:cs typeface="Segoe UI" pitchFamily="34" charset="0"/>
              </a:endParaRPr>
            </a:p>
          </p:txBody>
        </p:sp>
        <p:sp>
          <p:nvSpPr>
            <p:cNvPr id="7" name="Oval 7" descr="&quot;&quot;"/>
            <p:cNvSpPr>
              <a:spLocks noChangeArrowheads="1"/>
            </p:cNvSpPr>
            <p:nvPr/>
          </p:nvSpPr>
          <p:spPr bwMode="auto">
            <a:xfrm>
              <a:off x="927100" y="3871913"/>
              <a:ext cx="2784475" cy="1668462"/>
            </a:xfrm>
            <a:prstGeom prst="ellipse">
              <a:avLst/>
            </a:prstGeom>
            <a:noFill/>
            <a:ln w="9525">
              <a:noFill/>
              <a:round/>
              <a:headEnd/>
              <a:tailEnd/>
            </a:ln>
            <a:effectLst/>
          </p:spPr>
          <p:txBody>
            <a:bodyPr wrap="none" anchor="ctr"/>
            <a:lstStyle/>
            <a:p>
              <a:pPr lvl="0" fontAlgn="base">
                <a:spcBef>
                  <a:spcPct val="0"/>
                </a:spcBef>
                <a:spcAft>
                  <a:spcPct val="0"/>
                </a:spcAft>
                <a:defRPr/>
              </a:pPr>
              <a:endParaRPr lang="en-US" sz="2000" b="1" dirty="0">
                <a:solidFill>
                  <a:srgbClr val="000000"/>
                </a:solidFill>
                <a:latin typeface="Segoe UI" pitchFamily="34" charset="0"/>
                <a:ea typeface="Segoe UI" pitchFamily="34" charset="0"/>
                <a:cs typeface="Segoe UI" pitchFamily="34" charset="0"/>
              </a:endParaRPr>
            </a:p>
          </p:txBody>
        </p:sp>
        <p:sp>
          <p:nvSpPr>
            <p:cNvPr id="8" name="AutoShape 12" descr="&quot;&quot;"/>
            <p:cNvSpPr>
              <a:spLocks noChangeArrowheads="1"/>
            </p:cNvSpPr>
            <p:nvPr/>
          </p:nvSpPr>
          <p:spPr bwMode="auto">
            <a:xfrm>
              <a:off x="1064276" y="2677124"/>
              <a:ext cx="1680832" cy="388280"/>
            </a:xfrm>
            <a:prstGeom prst="roundRect">
              <a:avLst>
                <a:gd name="adj" fmla="val 4167"/>
              </a:avLst>
            </a:prstGeom>
            <a:noFill/>
            <a:ln w="9525" algn="ctr">
              <a:noFill/>
              <a:round/>
              <a:headEnd/>
              <a:tailEnd/>
            </a:ln>
            <a:effectLst/>
          </p:spPr>
          <p:txBody>
            <a:bodyPr lIns="0" tIns="0" rIns="0" bIns="0" anchor="ctr"/>
            <a:lstStyle/>
            <a:p>
              <a:pPr lvl="0" algn="ctr" fontAlgn="base">
                <a:lnSpc>
                  <a:spcPct val="80000"/>
                </a:lnSpc>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DNS Servers</a:t>
              </a:r>
            </a:p>
          </p:txBody>
        </p:sp>
        <p:sp>
          <p:nvSpPr>
            <p:cNvPr id="9" name="Line 13" descr="&quot;&quot;"/>
            <p:cNvSpPr>
              <a:spLocks noChangeShapeType="1"/>
            </p:cNvSpPr>
            <p:nvPr/>
          </p:nvSpPr>
          <p:spPr bwMode="auto">
            <a:xfrm flipV="1">
              <a:off x="2471738" y="5051425"/>
              <a:ext cx="822325" cy="412750"/>
            </a:xfrm>
            <a:prstGeom prst="line">
              <a:avLst/>
            </a:prstGeom>
            <a:noFill/>
            <a:ln w="57150">
              <a:noFill/>
              <a:round/>
              <a:headEnd/>
              <a:tailEnd type="triangle" w="med" len="med"/>
            </a:ln>
            <a:effectLst/>
            <a:extLst>
              <a:ext uri="{909E8E84-426E-40DD-AFC4-6F175D3DCCD1}">
                <a14:hiddenFill xmlns:a14="http://schemas.microsoft.com/office/drawing/2010/main">
                  <a:noFill/>
                </a14:hiddenFill>
              </a:ext>
            </a:extLst>
          </p:spPr>
          <p:txBody>
            <a:bodyPr/>
            <a:lstStyle/>
            <a:p>
              <a:pPr lvl="0" fontAlgn="base">
                <a:spcBef>
                  <a:spcPct val="0"/>
                </a:spcBef>
                <a:spcAft>
                  <a:spcPct val="0"/>
                </a:spcAft>
              </a:pPr>
              <a:endParaRPr lang="en-GB" sz="2000" b="1" dirty="0">
                <a:solidFill>
                  <a:srgbClr val="000000"/>
                </a:solidFill>
                <a:latin typeface="Segoe UI" pitchFamily="34" charset="0"/>
                <a:ea typeface="Segoe UI" pitchFamily="34" charset="0"/>
                <a:cs typeface="Segoe UI" pitchFamily="34" charset="0"/>
              </a:endParaRPr>
            </a:p>
          </p:txBody>
        </p:sp>
        <p:sp>
          <p:nvSpPr>
            <p:cNvPr id="10" name="Line 15" descr="&quot;&quot;"/>
            <p:cNvSpPr>
              <a:spLocks noChangeShapeType="1"/>
            </p:cNvSpPr>
            <p:nvPr/>
          </p:nvSpPr>
          <p:spPr bwMode="auto">
            <a:xfrm flipH="1" flipV="1">
              <a:off x="2420938" y="3927475"/>
              <a:ext cx="749300" cy="428625"/>
            </a:xfrm>
            <a:prstGeom prst="line">
              <a:avLst/>
            </a:prstGeom>
            <a:noFill/>
            <a:ln w="57150">
              <a:noFill/>
              <a:round/>
              <a:headEnd/>
              <a:tailEnd type="triangle" w="med" len="med"/>
            </a:ln>
            <a:effectLst/>
            <a:extLst>
              <a:ext uri="{909E8E84-426E-40DD-AFC4-6F175D3DCCD1}">
                <a14:hiddenFill xmlns:a14="http://schemas.microsoft.com/office/drawing/2010/main">
                  <a:noFill/>
                </a14:hiddenFill>
              </a:ext>
            </a:extLst>
          </p:spPr>
          <p:txBody>
            <a:bodyPr/>
            <a:lstStyle/>
            <a:p>
              <a:pPr lvl="0" fontAlgn="base">
                <a:spcBef>
                  <a:spcPct val="0"/>
                </a:spcBef>
                <a:spcAft>
                  <a:spcPct val="0"/>
                </a:spcAft>
              </a:pPr>
              <a:endParaRPr lang="en-GB" sz="2000" b="1" dirty="0">
                <a:solidFill>
                  <a:srgbClr val="000000"/>
                </a:solidFill>
                <a:latin typeface="Segoe UI" pitchFamily="34" charset="0"/>
                <a:ea typeface="Segoe UI" pitchFamily="34" charset="0"/>
                <a:cs typeface="Segoe UI" pitchFamily="34" charset="0"/>
              </a:endParaRPr>
            </a:p>
          </p:txBody>
        </p:sp>
        <p:sp>
          <p:nvSpPr>
            <p:cNvPr id="11" name="AutoShape 17" descr="&quot;&quot;"/>
            <p:cNvSpPr>
              <a:spLocks noChangeArrowheads="1"/>
            </p:cNvSpPr>
            <p:nvPr/>
          </p:nvSpPr>
          <p:spPr bwMode="auto">
            <a:xfrm>
              <a:off x="4189237" y="5014572"/>
              <a:ext cx="1162939" cy="678203"/>
            </a:xfrm>
            <a:prstGeom prst="roundRect">
              <a:avLst>
                <a:gd name="adj" fmla="val 4167"/>
              </a:avLst>
            </a:prstGeom>
            <a:noFill/>
            <a:ln w="9525" algn="ctr">
              <a:noFill/>
              <a:round/>
              <a:headEnd/>
              <a:tailEnd/>
            </a:ln>
            <a:effectLst/>
          </p:spPr>
          <p:txBody>
            <a:bodyPr lIns="0" tIns="0" rIns="0" bIns="0" anchor="ctr"/>
            <a:lstStyle/>
            <a:p>
              <a:pPr lvl="0" algn="ctr" fontAlgn="base">
                <a:lnSpc>
                  <a:spcPct val="80000"/>
                </a:lnSpc>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DNS Server</a:t>
              </a:r>
            </a:p>
          </p:txBody>
        </p:sp>
        <p:pic>
          <p:nvPicPr>
            <p:cNvPr id="12" name="Picture 18"/>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007032" y="2661579"/>
              <a:ext cx="1183592" cy="1219859"/>
            </a:xfrm>
            <a:prstGeom prst="rect">
              <a:avLst/>
            </a:prstGeom>
            <a:noFill/>
            <a:ln w="9525">
              <a:noFill/>
              <a:miter lim="800000"/>
              <a:headEnd/>
              <a:tailEnd/>
            </a:ln>
            <a:effectLst/>
            <a:extLst/>
          </p:spPr>
        </p:pic>
        <p:sp>
          <p:nvSpPr>
            <p:cNvPr id="13" name="AutoShape 24" descr="&quot;&quot;"/>
            <p:cNvSpPr>
              <a:spLocks noChangeArrowheads="1"/>
            </p:cNvSpPr>
            <p:nvPr/>
          </p:nvSpPr>
          <p:spPr bwMode="auto">
            <a:xfrm>
              <a:off x="6936928" y="4651841"/>
              <a:ext cx="1323800" cy="438150"/>
            </a:xfrm>
            <a:prstGeom prst="roundRect">
              <a:avLst>
                <a:gd name="adj" fmla="val 4167"/>
              </a:avLst>
            </a:prstGeom>
            <a:noFill/>
            <a:ln w="9525" algn="ctr">
              <a:noFill/>
              <a:round/>
              <a:headEnd/>
              <a:tailEnd/>
            </a:ln>
            <a:effectLst/>
          </p:spPr>
          <p:txBody>
            <a:bodyPr anchor="ctr"/>
            <a:lstStyle/>
            <a:p>
              <a:pPr lvl="0" algn="ctr" fontAlgn="base">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com</a:t>
              </a:r>
            </a:p>
          </p:txBody>
        </p:sp>
        <p:sp>
          <p:nvSpPr>
            <p:cNvPr id="14" name="Line 25" descr="&quot;&quot;"/>
            <p:cNvSpPr>
              <a:spLocks noChangeShapeType="1"/>
            </p:cNvSpPr>
            <p:nvPr/>
          </p:nvSpPr>
          <p:spPr bwMode="auto">
            <a:xfrm>
              <a:off x="7337425" y="4214813"/>
              <a:ext cx="0" cy="476250"/>
            </a:xfrm>
            <a:prstGeom prst="line">
              <a:avLst/>
            </a:prstGeom>
            <a:noFill/>
            <a:ln w="57150">
              <a:noFill/>
              <a:round/>
              <a:headEnd/>
              <a:tailEnd type="triangle" w="med" len="med"/>
            </a:ln>
            <a:effectLst/>
            <a:extLst>
              <a:ext uri="{909E8E84-426E-40DD-AFC4-6F175D3DCCD1}">
                <a14:hiddenFill xmlns:a14="http://schemas.microsoft.com/office/drawing/2010/main">
                  <a:noFill/>
                </a14:hiddenFill>
              </a:ext>
            </a:extLst>
          </p:spPr>
          <p:txBody>
            <a:bodyPr/>
            <a:lstStyle/>
            <a:p>
              <a:pPr lvl="0" fontAlgn="base">
                <a:spcBef>
                  <a:spcPct val="0"/>
                </a:spcBef>
                <a:spcAft>
                  <a:spcPct val="0"/>
                </a:spcAft>
              </a:pPr>
              <a:endParaRPr lang="en-GB" sz="2000" b="1" dirty="0">
                <a:solidFill>
                  <a:srgbClr val="000000"/>
                </a:solidFill>
                <a:latin typeface="Segoe UI" pitchFamily="34" charset="0"/>
                <a:ea typeface="Segoe UI" pitchFamily="34" charset="0"/>
                <a:cs typeface="Segoe UI" pitchFamily="34" charset="0"/>
              </a:endParaRPr>
            </a:p>
          </p:txBody>
        </p:sp>
        <p:sp>
          <p:nvSpPr>
            <p:cNvPr id="15" name="Oval 7" descr="&quot;&quot;"/>
            <p:cNvSpPr>
              <a:spLocks noChangeArrowheads="1"/>
            </p:cNvSpPr>
            <p:nvPr/>
          </p:nvSpPr>
          <p:spPr bwMode="auto">
            <a:xfrm>
              <a:off x="1079500" y="4024313"/>
              <a:ext cx="2784475" cy="1668462"/>
            </a:xfrm>
            <a:prstGeom prst="ellipse">
              <a:avLst/>
            </a:prstGeom>
            <a:noFill/>
            <a:ln w="25400">
              <a:solidFill>
                <a:schemeClr val="accent3">
                  <a:lumMod val="50000"/>
                </a:schemeClr>
              </a:solidFill>
              <a:round/>
              <a:headEnd/>
              <a:tailEnd/>
            </a:ln>
            <a:effectLst/>
          </p:spPr>
          <p:txBody>
            <a:bodyPr wrap="none" anchor="ctr"/>
            <a:lstStyle/>
            <a:p>
              <a:pPr lvl="0" fontAlgn="base">
                <a:spcBef>
                  <a:spcPct val="0"/>
                </a:spcBef>
                <a:spcAft>
                  <a:spcPct val="0"/>
                </a:spcAft>
                <a:defRPr/>
              </a:pPr>
              <a:endParaRPr lang="en-US" b="1" dirty="0">
                <a:solidFill>
                  <a:srgbClr val="000000"/>
                </a:solidFill>
                <a:latin typeface="Verdana" pitchFamily="34" charset="0"/>
                <a:cs typeface="Arial" charset="0"/>
              </a:endParaRPr>
            </a:p>
          </p:txBody>
        </p:sp>
        <p:sp>
          <p:nvSpPr>
            <p:cNvPr id="16" name="AutoShape 26" descr="&quot;&quot;"/>
            <p:cNvSpPr>
              <a:spLocks noChangeArrowheads="1"/>
            </p:cNvSpPr>
            <p:nvPr/>
          </p:nvSpPr>
          <p:spPr bwMode="auto">
            <a:xfrm>
              <a:off x="1852607" y="5896049"/>
              <a:ext cx="762127" cy="456792"/>
            </a:xfrm>
            <a:prstGeom prst="roundRect">
              <a:avLst>
                <a:gd name="adj" fmla="val 4167"/>
              </a:avLst>
            </a:prstGeom>
            <a:noFill/>
            <a:ln w="9525" algn="ctr">
              <a:noFill/>
              <a:round/>
              <a:headEnd/>
              <a:tailEnd/>
            </a:ln>
            <a:effectLst/>
          </p:spPr>
          <p:txBody>
            <a:bodyPr lIns="0" tIns="0" rIns="0" bIns="0" anchor="ctr"/>
            <a:lstStyle/>
            <a:p>
              <a:pPr lvl="0" fontAlgn="base">
                <a:lnSpc>
                  <a:spcPct val="80000"/>
                </a:lnSpc>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Client</a:t>
              </a:r>
            </a:p>
          </p:txBody>
        </p:sp>
        <p:pic>
          <p:nvPicPr>
            <p:cNvPr id="17" name="Picture 27"/>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170238" y="3316288"/>
              <a:ext cx="592069" cy="989602"/>
            </a:xfrm>
            <a:prstGeom prst="rect">
              <a:avLst/>
            </a:prstGeom>
            <a:noFill/>
            <a:ln w="9525">
              <a:noFill/>
              <a:miter lim="800000"/>
              <a:headEnd/>
              <a:tailEnd/>
            </a:ln>
            <a:effectLst/>
            <a:extLst/>
          </p:spPr>
        </p:pic>
        <p:sp>
          <p:nvSpPr>
            <p:cNvPr id="18" name="AutoShape 28" descr="&quot;&quot;"/>
            <p:cNvSpPr>
              <a:spLocks noChangeArrowheads="1"/>
            </p:cNvSpPr>
            <p:nvPr/>
          </p:nvSpPr>
          <p:spPr bwMode="auto">
            <a:xfrm>
              <a:off x="2966030" y="2594785"/>
              <a:ext cx="993329" cy="649831"/>
            </a:xfrm>
            <a:prstGeom prst="roundRect">
              <a:avLst>
                <a:gd name="adj" fmla="val 4167"/>
              </a:avLst>
            </a:prstGeom>
            <a:noFill/>
            <a:ln w="9525" algn="ctr">
              <a:noFill/>
              <a:round/>
              <a:headEnd/>
              <a:tailEnd/>
            </a:ln>
            <a:effectLst/>
          </p:spPr>
          <p:txBody>
            <a:bodyPr lIns="0" tIns="0" rIns="0" bIns="0" anchor="ctr"/>
            <a:lstStyle/>
            <a:p>
              <a:pPr lvl="0" algn="ctr" fontAlgn="base">
                <a:lnSpc>
                  <a:spcPct val="80000"/>
                </a:lnSpc>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Root Hints</a:t>
              </a:r>
            </a:p>
          </p:txBody>
        </p:sp>
        <p:sp>
          <p:nvSpPr>
            <p:cNvPr id="19" name="Line 29" descr="&quot;&quot;"/>
            <p:cNvSpPr>
              <a:spLocks noChangeShapeType="1"/>
            </p:cNvSpPr>
            <p:nvPr/>
          </p:nvSpPr>
          <p:spPr bwMode="auto">
            <a:xfrm flipV="1">
              <a:off x="4451350" y="3832225"/>
              <a:ext cx="1289050" cy="554038"/>
            </a:xfrm>
            <a:prstGeom prst="line">
              <a:avLst/>
            </a:prstGeom>
            <a:noFill/>
            <a:ln w="57150">
              <a:noFill/>
              <a:round/>
              <a:headEnd/>
              <a:tailEnd type="triangle" w="med" len="med"/>
            </a:ln>
            <a:effectLst/>
            <a:extLst>
              <a:ext uri="{909E8E84-426E-40DD-AFC4-6F175D3DCCD1}">
                <a14:hiddenFill xmlns:a14="http://schemas.microsoft.com/office/drawing/2010/main">
                  <a:noFill/>
                </a14:hiddenFill>
              </a:ext>
            </a:extLst>
          </p:spPr>
          <p:txBody>
            <a:bodyPr/>
            <a:lstStyle/>
            <a:p>
              <a:pPr lvl="0" fontAlgn="base">
                <a:spcBef>
                  <a:spcPct val="0"/>
                </a:spcBef>
                <a:spcAft>
                  <a:spcPct val="0"/>
                </a:spcAft>
              </a:pPr>
              <a:endParaRPr lang="en-GB" sz="2000" b="1" dirty="0">
                <a:solidFill>
                  <a:srgbClr val="000000"/>
                </a:solidFill>
                <a:latin typeface="Segoe UI" pitchFamily="34" charset="0"/>
                <a:ea typeface="Segoe UI" pitchFamily="34" charset="0"/>
                <a:cs typeface="Segoe UI" pitchFamily="34" charset="0"/>
              </a:endParaRPr>
            </a:p>
          </p:txBody>
        </p:sp>
        <p:sp>
          <p:nvSpPr>
            <p:cNvPr id="20" name="Line 15" descr="&quot;&quot;"/>
            <p:cNvSpPr>
              <a:spLocks noChangeShapeType="1"/>
            </p:cNvSpPr>
            <p:nvPr/>
          </p:nvSpPr>
          <p:spPr bwMode="auto">
            <a:xfrm flipH="1" flipV="1">
              <a:off x="2420938" y="3976688"/>
              <a:ext cx="901700" cy="531812"/>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21" name="Line 6" descr="&quot;&quot;"/>
            <p:cNvSpPr>
              <a:spLocks noChangeShapeType="1"/>
            </p:cNvSpPr>
            <p:nvPr/>
          </p:nvSpPr>
          <p:spPr bwMode="auto">
            <a:xfrm>
              <a:off x="7598828" y="5073650"/>
              <a:ext cx="0" cy="630238"/>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22" name="Line 25" descr="&quot;&quot;"/>
            <p:cNvSpPr>
              <a:spLocks noChangeShapeType="1"/>
            </p:cNvSpPr>
            <p:nvPr/>
          </p:nvSpPr>
          <p:spPr bwMode="auto">
            <a:xfrm>
              <a:off x="7598828" y="3938587"/>
              <a:ext cx="0" cy="795819"/>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23" name="Line 29" descr="&quot;&quot;"/>
            <p:cNvSpPr>
              <a:spLocks noChangeShapeType="1"/>
            </p:cNvSpPr>
            <p:nvPr/>
          </p:nvSpPr>
          <p:spPr bwMode="auto">
            <a:xfrm flipV="1">
              <a:off x="4451349" y="3938587"/>
              <a:ext cx="1513007" cy="685005"/>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24" name="Line 13" descr="&quot;&quot;"/>
            <p:cNvSpPr>
              <a:spLocks noChangeShapeType="1"/>
            </p:cNvSpPr>
            <p:nvPr/>
          </p:nvSpPr>
          <p:spPr bwMode="auto">
            <a:xfrm flipV="1">
              <a:off x="2590801" y="5014571"/>
              <a:ext cx="731838" cy="382831"/>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25" name="alt-text here, label for root servers" descr="This slide shows a client sending a query to its DNS server. The DNS server then queries other DNS servers on its network and then root servers on the web.&#10;The slide illustrates this in broad outline, no detail is shown.&#10;"/>
            <p:cNvSpPr>
              <a:spLocks noChangeArrowheads="1"/>
            </p:cNvSpPr>
            <p:nvPr/>
          </p:nvSpPr>
          <p:spPr bwMode="auto">
            <a:xfrm>
              <a:off x="5209007" y="1947723"/>
              <a:ext cx="2224088" cy="414478"/>
            </a:xfrm>
            <a:prstGeom prst="roundRect">
              <a:avLst>
                <a:gd name="adj" fmla="val 4167"/>
              </a:avLst>
            </a:prstGeom>
            <a:noFill/>
            <a:ln w="9525" algn="ctr">
              <a:noFill/>
              <a:round/>
              <a:headEnd/>
              <a:tailEnd/>
            </a:ln>
            <a:effectLst/>
          </p:spPr>
          <p:txBody>
            <a:bodyPr anchor="ctr"/>
            <a:lstStyle/>
            <a:p>
              <a:pPr lvl="0" fontAlgn="base">
                <a:lnSpc>
                  <a:spcPct val="80000"/>
                </a:lnSpc>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Root (.) Servers</a:t>
              </a:r>
            </a:p>
          </p:txBody>
        </p:sp>
        <p:sp>
          <p:nvSpPr>
            <p:cNvPr id="26" name="&quot;Root hints contain the IP addresses ...&quot;"/>
            <p:cNvSpPr>
              <a:spLocks noChangeArrowheads="1"/>
            </p:cNvSpPr>
            <p:nvPr/>
          </p:nvSpPr>
          <p:spPr bwMode="auto">
            <a:xfrm>
              <a:off x="1139435" y="1024047"/>
              <a:ext cx="6310641" cy="765175"/>
            </a:xfrm>
            <a:prstGeom prst="roundRect">
              <a:avLst>
                <a:gd name="adj" fmla="val 16667"/>
              </a:avLst>
            </a:prstGeom>
            <a:noFill/>
            <a:ln w="9525" algn="ctr">
              <a:noFill/>
              <a:round/>
              <a:headEnd/>
              <a:tailEnd/>
            </a:ln>
            <a:effectLst/>
          </p:spPr>
          <p:txBody>
            <a:bodyPr anchor="ctr"/>
            <a:lstStyle/>
            <a:p>
              <a:pPr lvl="0" algn="ctr" fontAlgn="base">
                <a:lnSpc>
                  <a:spcPct val="85000"/>
                </a:lnSpc>
                <a:spcBef>
                  <a:spcPct val="0"/>
                </a:spcBef>
                <a:spcAft>
                  <a:spcPct val="0"/>
                </a:spcAft>
                <a:buSzPct val="70000"/>
                <a:defRPr/>
              </a:pPr>
              <a:r>
                <a:rPr lang="en-US" sz="2600" b="1" i="1" dirty="0">
                  <a:solidFill>
                    <a:srgbClr val="000000"/>
                  </a:solidFill>
                  <a:latin typeface="Segoe UI" pitchFamily="34" charset="0"/>
                  <a:ea typeface="Segoe UI" pitchFamily="34" charset="0"/>
                  <a:cs typeface="Segoe UI" pitchFamily="34" charset="0"/>
                </a:rPr>
                <a:t>Root hints</a:t>
              </a:r>
              <a:r>
                <a:rPr lang="en-US" sz="2600" b="1" dirty="0">
                  <a:solidFill>
                    <a:srgbClr val="000000"/>
                  </a:solidFill>
                  <a:latin typeface="Segoe UI" pitchFamily="34" charset="0"/>
                  <a:ea typeface="Segoe UI" pitchFamily="34" charset="0"/>
                  <a:cs typeface="Segoe UI" pitchFamily="34" charset="0"/>
                </a:rPr>
                <a:t> contain the IP addresses for DNS root servers </a:t>
              </a:r>
            </a:p>
          </p:txBody>
        </p:sp>
        <p:grpSp>
          <p:nvGrpSpPr>
            <p:cNvPr id="27" name="Group 26"/>
            <p:cNvGrpSpPr/>
            <p:nvPr/>
          </p:nvGrpSpPr>
          <p:grpSpPr>
            <a:xfrm>
              <a:off x="5682654" y="2377745"/>
              <a:ext cx="1194958" cy="1549730"/>
              <a:chOff x="5682654" y="2377745"/>
              <a:chExt cx="1194958" cy="1549730"/>
            </a:xfrm>
          </p:grpSpPr>
          <p:pic>
            <p:nvPicPr>
              <p:cNvPr id="34" name="Picture 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385" y="2377745"/>
                <a:ext cx="506227" cy="898951"/>
              </a:xfrm>
              <a:prstGeom prst="rect">
                <a:avLst/>
              </a:prstGeom>
            </p:spPr>
          </p:pic>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82654" y="2643283"/>
                <a:ext cx="537728" cy="95489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17603" y="2849757"/>
                <a:ext cx="606896" cy="1077718"/>
              </a:xfrm>
              <a:prstGeom prst="rect">
                <a:avLst/>
              </a:prstGeom>
            </p:spPr>
          </p:pic>
        </p:grpSp>
        <p:pic>
          <p:nvPicPr>
            <p:cNvPr id="28" name="Picture 2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67369" y="3650064"/>
              <a:ext cx="983980" cy="1747339"/>
            </a:xfrm>
            <a:prstGeom prst="rect">
              <a:avLst/>
            </a:prstGeom>
          </p:spPr>
        </p:pic>
        <p:grpSp>
          <p:nvGrpSpPr>
            <p:cNvPr id="29" name="Group 28"/>
            <p:cNvGrpSpPr/>
            <p:nvPr/>
          </p:nvGrpSpPr>
          <p:grpSpPr>
            <a:xfrm>
              <a:off x="1276779" y="3127542"/>
              <a:ext cx="1194958" cy="1549730"/>
              <a:chOff x="5682654" y="2377745"/>
              <a:chExt cx="1194958" cy="1549730"/>
            </a:xfrm>
          </p:grpSpPr>
          <p:pic>
            <p:nvPicPr>
              <p:cNvPr id="31" name="Picture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385" y="2377745"/>
                <a:ext cx="506227" cy="898951"/>
              </a:xfrm>
              <a:prstGeom prst="rect">
                <a:avLst/>
              </a:prstGeom>
            </p:spPr>
          </p:pic>
          <p:pic>
            <p:nvPicPr>
              <p:cNvPr id="32" name="Picture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82654" y="2643283"/>
                <a:ext cx="537728" cy="954890"/>
              </a:xfrm>
              <a:prstGeom prst="rect">
                <a:avLst/>
              </a:prstGeom>
            </p:spPr>
          </p:pic>
          <p:pic>
            <p:nvPicPr>
              <p:cNvPr id="33" name="Picture 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17603" y="2849757"/>
                <a:ext cx="606896" cy="1077718"/>
              </a:xfrm>
              <a:prstGeom prst="rect">
                <a:avLst/>
              </a:prstGeom>
            </p:spPr>
          </p:pic>
        </p:grpSp>
        <p:pic>
          <p:nvPicPr>
            <p:cNvPr id="30" name="Picture 14"/>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1736817" y="4808197"/>
              <a:ext cx="963613" cy="1087852"/>
            </a:xfrm>
            <a:prstGeom prst="rect">
              <a:avLst/>
            </a:prstGeom>
            <a:noFill/>
            <a:ln w="9525">
              <a:noFill/>
              <a:miter lim="800000"/>
              <a:headEnd/>
              <a:tailEnd/>
            </a:ln>
            <a:effectLst/>
            <a:extLst/>
          </p:spPr>
        </p:pic>
      </p:grpSp>
    </p:spTree>
    <p:extLst>
      <p:ext uri="{BB962C8B-B14F-4D97-AF65-F5344CB8AC3E}">
        <p14:creationId xmlns:p14="http://schemas.microsoft.com/office/powerpoint/2010/main" val="2273829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0399b42b-5d16-4768-91ba-7e312228064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Forwarding?</a:t>
            </a:r>
            <a:endParaRPr lang="en-CA" dirty="0"/>
          </a:p>
        </p:txBody>
      </p:sp>
      <p:grpSp>
        <p:nvGrpSpPr>
          <p:cNvPr id="4" name="Group 3" descr="Depicts a client, a local DNS server, a forwarder, a root hint server, a .com server, and the contoso.com server. A recursive query is travelling between the local server and the forwarder. Various iterative queries are represented by arrows pointing between the forwarded and the external servers."/>
          <p:cNvGrpSpPr/>
          <p:nvPr/>
        </p:nvGrpSpPr>
        <p:grpSpPr>
          <a:xfrm>
            <a:off x="117447" y="1904471"/>
            <a:ext cx="8342985" cy="3948534"/>
            <a:chOff x="117447" y="1904471"/>
            <a:chExt cx="8342985" cy="3948534"/>
          </a:xfrm>
        </p:grpSpPr>
        <p:sp>
          <p:nvSpPr>
            <p:cNvPr id="5" name="Oval 4"/>
            <p:cNvSpPr/>
            <p:nvPr/>
          </p:nvSpPr>
          <p:spPr bwMode="auto">
            <a:xfrm>
              <a:off x="374350" y="2264066"/>
              <a:ext cx="3477570" cy="3560680"/>
            </a:xfrm>
            <a:prstGeom prst="ellipse">
              <a:avLst/>
            </a:prstGeom>
            <a:solidFill>
              <a:schemeClr val="bg1"/>
            </a:solidFill>
            <a:ln w="19050" cap="flat" cmpd="sng" algn="ctr">
              <a:solidFill>
                <a:srgbClr val="81DEFF"/>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CA" b="1" dirty="0">
                <a:solidFill>
                  <a:srgbClr val="000000"/>
                </a:solidFill>
                <a:latin typeface="Verdana" pitchFamily="34" charset="0"/>
                <a:cs typeface="Arial" charset="0"/>
              </a:endParaRPr>
            </a:p>
          </p:txBody>
        </p:sp>
        <p:sp>
          <p:nvSpPr>
            <p:cNvPr id="6" name="Rectangle 5"/>
            <p:cNvSpPr/>
            <p:nvPr/>
          </p:nvSpPr>
          <p:spPr bwMode="auto">
            <a:xfrm>
              <a:off x="3980241" y="2293471"/>
              <a:ext cx="4449688" cy="3531274"/>
            </a:xfrm>
            <a:prstGeom prst="rect">
              <a:avLst/>
            </a:prstGeom>
            <a:solidFill>
              <a:schemeClr val="bg1"/>
            </a:solidFill>
            <a:ln w="19050" cap="flat" cmpd="sng" algn="ctr">
              <a:solidFill>
                <a:srgbClr val="81DEFF"/>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CA" b="1" dirty="0">
                <a:solidFill>
                  <a:srgbClr val="000000"/>
                </a:solidFill>
                <a:latin typeface="Verdana" pitchFamily="34" charset="0"/>
                <a:cs typeface="Arial" charset="0"/>
              </a:endParaRPr>
            </a:p>
          </p:txBody>
        </p:sp>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199612" y="1904471"/>
              <a:ext cx="984451" cy="1111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AutoShape 8" descr="&quot;&quot;"/>
            <p:cNvSpPr>
              <a:spLocks noChangeArrowheads="1"/>
            </p:cNvSpPr>
            <p:nvPr/>
          </p:nvSpPr>
          <p:spPr bwMode="auto">
            <a:xfrm>
              <a:off x="1411296" y="2293471"/>
              <a:ext cx="705643" cy="333375"/>
            </a:xfrm>
            <a:prstGeom prst="roundRect">
              <a:avLst>
                <a:gd name="adj" fmla="val 4167"/>
              </a:avLst>
            </a:prstGeom>
            <a:noFill/>
            <a:ln w="9525" algn="ctr">
              <a:noFill/>
              <a:round/>
              <a:headEnd/>
              <a:tailEnd/>
            </a:ln>
            <a:effectLst/>
          </p:spPr>
          <p:txBody>
            <a:bodyPr lIns="0" tIns="36000" rIns="0" bIns="0" anchor="ctr"/>
            <a:lstStyle/>
            <a:p>
              <a:pPr lvl="0" algn="r" fontAlgn="base">
                <a:lnSpc>
                  <a:spcPct val="80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Client</a:t>
              </a:r>
            </a:p>
          </p:txBody>
        </p:sp>
        <p:sp>
          <p:nvSpPr>
            <p:cNvPr id="9" name="Rectangle 19" descr="&quot;&quot;"/>
            <p:cNvSpPr>
              <a:spLocks noChangeArrowheads="1"/>
            </p:cNvSpPr>
            <p:nvPr/>
          </p:nvSpPr>
          <p:spPr bwMode="auto">
            <a:xfrm>
              <a:off x="117447" y="2912138"/>
              <a:ext cx="1655293" cy="396736"/>
            </a:xfrm>
            <a:prstGeom prst="rect">
              <a:avLst/>
            </a:prstGeom>
            <a:solidFill>
              <a:schemeClr val="bg1"/>
            </a:solidFill>
            <a:ln>
              <a:noFill/>
            </a:ln>
            <a:extLst/>
          </p:spPr>
          <p:txBody>
            <a:bodyPr wrap="none" anchor="ctr"/>
            <a:lstStyle/>
            <a:p>
              <a:pPr lvl="0" algn="ctr" fontAlgn="base">
                <a:lnSpc>
                  <a:spcPct val="85000"/>
                </a:lnSpc>
                <a:spcBef>
                  <a:spcPct val="0"/>
                </a:spcBef>
                <a:spcAft>
                  <a:spcPct val="0"/>
                </a:spcAft>
              </a:pPr>
              <a:r>
                <a:rPr lang="en-US" sz="1300" b="1" dirty="0">
                  <a:solidFill>
                    <a:srgbClr val="000000"/>
                  </a:solidFill>
                  <a:latin typeface="Segoe UI" pitchFamily="34" charset="0"/>
                  <a:ea typeface="Segoe UI" pitchFamily="34" charset="0"/>
                  <a:cs typeface="Segoe UI" pitchFamily="34" charset="0"/>
                </a:rPr>
                <a:t>Recursive query</a:t>
              </a:r>
            </a:p>
            <a:p>
              <a:pPr lvl="0" algn="ctr" fontAlgn="base">
                <a:lnSpc>
                  <a:spcPct val="85000"/>
                </a:lnSpc>
                <a:spcBef>
                  <a:spcPct val="0"/>
                </a:spcBef>
                <a:spcAft>
                  <a:spcPct val="0"/>
                </a:spcAft>
              </a:pPr>
              <a:r>
                <a:rPr lang="en-US" sz="1300" b="1" dirty="0">
                  <a:solidFill>
                    <a:srgbClr val="000000"/>
                  </a:solidFill>
                  <a:latin typeface="Segoe UI" pitchFamily="34" charset="0"/>
                  <a:ea typeface="Segoe UI" pitchFamily="34" charset="0"/>
                  <a:cs typeface="Segoe UI" pitchFamily="34" charset="0"/>
                </a:rPr>
                <a:t>mail1.contoso.com</a:t>
              </a:r>
            </a:p>
          </p:txBody>
        </p:sp>
        <p:cxnSp>
          <p:nvCxnSpPr>
            <p:cNvPr id="10" name="Straight Arrow Connector 9"/>
            <p:cNvCxnSpPr/>
            <p:nvPr/>
          </p:nvCxnSpPr>
          <p:spPr bwMode="auto">
            <a:xfrm>
              <a:off x="1764118" y="4371855"/>
              <a:ext cx="1235456" cy="384508"/>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a:ln>
            <a:effectLst/>
          </p:spPr>
        </p:cxnSp>
        <p:cxnSp>
          <p:nvCxnSpPr>
            <p:cNvPr id="11" name="Straight Arrow Connector 10"/>
            <p:cNvCxnSpPr/>
            <p:nvPr/>
          </p:nvCxnSpPr>
          <p:spPr bwMode="auto">
            <a:xfrm>
              <a:off x="1703118" y="4498443"/>
              <a:ext cx="1200245" cy="382777"/>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ysDash"/>
              <a:round/>
              <a:headEnd type="arrow" w="med" len="med"/>
              <a:tailEnd type="none" w="med" len="med"/>
            </a:ln>
            <a:effectLst/>
          </p:spPr>
        </p:cxnSp>
        <p:pic>
          <p:nvPicPr>
            <p:cNvPr id="12" name="Picture 10"/>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093050" y="1904471"/>
              <a:ext cx="1151140" cy="118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2"/>
            <p:cNvGrpSpPr/>
            <p:nvPr/>
          </p:nvGrpSpPr>
          <p:grpSpPr>
            <a:xfrm>
              <a:off x="4052248" y="3297968"/>
              <a:ext cx="4408184" cy="2336085"/>
              <a:chOff x="3754559" y="1196752"/>
              <a:chExt cx="4408184" cy="2336085"/>
            </a:xfrm>
          </p:grpSpPr>
          <p:grpSp>
            <p:nvGrpSpPr>
              <p:cNvPr id="24" name="Group 23"/>
              <p:cNvGrpSpPr/>
              <p:nvPr/>
            </p:nvGrpSpPr>
            <p:grpSpPr>
              <a:xfrm>
                <a:off x="3754559" y="1700808"/>
                <a:ext cx="2473625" cy="78582"/>
                <a:chOff x="3759227" y="1614298"/>
                <a:chExt cx="2473625" cy="78582"/>
              </a:xfrm>
            </p:grpSpPr>
            <p:cxnSp>
              <p:nvCxnSpPr>
                <p:cNvPr id="40" name="Straight Arrow Connector 39"/>
                <p:cNvCxnSpPr/>
                <p:nvPr/>
              </p:nvCxnSpPr>
              <p:spPr bwMode="auto">
                <a:xfrm>
                  <a:off x="4003318" y="1614298"/>
                  <a:ext cx="2229534" cy="0"/>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a:ln>
                <a:effectLst/>
              </p:spPr>
            </p:cxnSp>
            <p:cxnSp>
              <p:nvCxnSpPr>
                <p:cNvPr id="41" name="Straight Arrow Connector 40"/>
                <p:cNvCxnSpPr/>
                <p:nvPr/>
              </p:nvCxnSpPr>
              <p:spPr bwMode="auto">
                <a:xfrm flipV="1">
                  <a:off x="3759227" y="1686306"/>
                  <a:ext cx="2166957" cy="6574"/>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ysDash"/>
                  <a:round/>
                  <a:headEnd type="arrow" w="med" len="med"/>
                  <a:tailEnd type="none" w="med" len="med"/>
                </a:ln>
                <a:effectLst/>
              </p:spPr>
            </p:cxnSp>
          </p:grpSp>
          <p:sp>
            <p:nvSpPr>
              <p:cNvPr id="25" name="AutoShape 14" descr="&quot;&quot;"/>
              <p:cNvSpPr>
                <a:spLocks noChangeArrowheads="1"/>
              </p:cNvSpPr>
              <p:nvPr/>
            </p:nvSpPr>
            <p:spPr bwMode="auto">
              <a:xfrm>
                <a:off x="6780568" y="1348001"/>
                <a:ext cx="1382175" cy="333375"/>
              </a:xfrm>
              <a:prstGeom prst="roundRect">
                <a:avLst>
                  <a:gd name="adj" fmla="val 4167"/>
                </a:avLst>
              </a:prstGeom>
              <a:noFill/>
              <a:ln w="9525" algn="ctr">
                <a:noFill/>
                <a:round/>
                <a:headEnd/>
                <a:tailEnd/>
              </a:ln>
              <a:effectLst/>
            </p:spPr>
            <p:txBody>
              <a:bodyPr lIns="36000" bIns="0" anchor="ctr"/>
              <a:lstStyle/>
              <a:p>
                <a:pPr lvl="0" algn="ctr" fontAlgn="base">
                  <a:lnSpc>
                    <a:spcPct val="80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Root</a:t>
                </a:r>
                <a:r>
                  <a:rPr lang="en-US" b="1" dirty="0">
                    <a:solidFill>
                      <a:srgbClr val="000000"/>
                    </a:solidFill>
                    <a:latin typeface="Segoe UI" pitchFamily="34" charset="0"/>
                    <a:ea typeface="Segoe UI" pitchFamily="34" charset="0"/>
                    <a:cs typeface="Segoe UI" pitchFamily="34" charset="0"/>
                  </a:rPr>
                  <a:t> </a:t>
                </a:r>
                <a:r>
                  <a:rPr lang="en-US" sz="1600" b="1" dirty="0">
                    <a:solidFill>
                      <a:srgbClr val="000000"/>
                    </a:solidFill>
                    <a:latin typeface="Segoe UI" pitchFamily="34" charset="0"/>
                    <a:ea typeface="Segoe UI" pitchFamily="34" charset="0"/>
                    <a:cs typeface="Segoe UI" pitchFamily="34" charset="0"/>
                  </a:rPr>
                  <a:t>hint</a:t>
                </a:r>
                <a:r>
                  <a:rPr lang="en-US" b="1" dirty="0">
                    <a:solidFill>
                      <a:srgbClr val="000000"/>
                    </a:solidFill>
                    <a:latin typeface="Segoe UI" pitchFamily="34" charset="0"/>
                    <a:ea typeface="Segoe UI" pitchFamily="34" charset="0"/>
                    <a:cs typeface="Segoe UI" pitchFamily="34" charset="0"/>
                  </a:rPr>
                  <a:t> </a:t>
                </a:r>
                <a:r>
                  <a:rPr lang="en-US" sz="1600" b="1" dirty="0">
                    <a:solidFill>
                      <a:srgbClr val="000000"/>
                    </a:solidFill>
                    <a:latin typeface="Segoe UI" pitchFamily="34" charset="0"/>
                    <a:ea typeface="Segoe UI" pitchFamily="34" charset="0"/>
                    <a:cs typeface="Segoe UI" pitchFamily="34" charset="0"/>
                  </a:rPr>
                  <a:t>(.)</a:t>
                </a:r>
              </a:p>
            </p:txBody>
          </p:sp>
          <p:pic>
            <p:nvPicPr>
              <p:cNvPr id="26" name="Picture 7"/>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335648" y="1196752"/>
                <a:ext cx="387499" cy="688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5" descr="&quot;&quot;"/>
              <p:cNvSpPr>
                <a:spLocks noChangeArrowheads="1"/>
              </p:cNvSpPr>
              <p:nvPr/>
            </p:nvSpPr>
            <p:spPr bwMode="auto">
              <a:xfrm>
                <a:off x="6780568" y="2268687"/>
                <a:ext cx="750888" cy="237356"/>
              </a:xfrm>
              <a:prstGeom prst="roundRect">
                <a:avLst>
                  <a:gd name="adj" fmla="val 4167"/>
                </a:avLst>
              </a:prstGeom>
              <a:noFill/>
              <a:ln w="9525" algn="ctr">
                <a:noFill/>
                <a:round/>
                <a:headEnd/>
                <a:tailEnd/>
              </a:ln>
            </p:spPr>
            <p:txBody>
              <a:bodyPr lIns="36000" rIns="0" bIns="36000" anchor="ctr"/>
              <a:lstStyle/>
              <a:p>
                <a:pPr lvl="0" fontAlgn="base">
                  <a:lnSpc>
                    <a:spcPct val="80000"/>
                  </a:lnSpc>
                  <a:spcBef>
                    <a:spcPct val="0"/>
                  </a:spcBef>
                  <a:spcAft>
                    <a:spcPct val="0"/>
                  </a:spcAft>
                </a:pPr>
                <a:r>
                  <a:rPr lang="en-US" b="1" dirty="0">
                    <a:solidFill>
                      <a:srgbClr val="000000"/>
                    </a:solidFill>
                    <a:latin typeface="Segoe UI" pitchFamily="34" charset="0"/>
                    <a:ea typeface="Segoe UI" pitchFamily="34" charset="0"/>
                    <a:cs typeface="Segoe UI" pitchFamily="34" charset="0"/>
                  </a:rPr>
                  <a:t>.</a:t>
                </a:r>
                <a:r>
                  <a:rPr lang="en-US" sz="1600" b="1" dirty="0">
                    <a:solidFill>
                      <a:srgbClr val="000000"/>
                    </a:solidFill>
                    <a:latin typeface="Segoe UI" pitchFamily="34" charset="0"/>
                    <a:ea typeface="Segoe UI" pitchFamily="34" charset="0"/>
                    <a:cs typeface="Segoe UI" pitchFamily="34" charset="0"/>
                  </a:rPr>
                  <a:t>com</a:t>
                </a:r>
              </a:p>
            </p:txBody>
          </p:sp>
          <p:sp>
            <p:nvSpPr>
              <p:cNvPr id="28" name="AutoShape 41" descr="&quot;&quot;"/>
              <p:cNvSpPr>
                <a:spLocks noChangeArrowheads="1"/>
              </p:cNvSpPr>
              <p:nvPr/>
            </p:nvSpPr>
            <p:spPr bwMode="auto">
              <a:xfrm>
                <a:off x="6780568" y="3062233"/>
                <a:ext cx="1377579" cy="200025"/>
              </a:xfrm>
              <a:prstGeom prst="roundRect">
                <a:avLst>
                  <a:gd name="adj" fmla="val 4167"/>
                </a:avLst>
              </a:prstGeom>
              <a:noFill/>
              <a:ln w="9525" algn="ctr">
                <a:noFill/>
                <a:round/>
                <a:headEnd/>
                <a:tailEnd/>
              </a:ln>
              <a:effectLst/>
            </p:spPr>
            <p:txBody>
              <a:bodyPr lIns="36000" rIns="36000" bIns="36000" anchor="ctr"/>
              <a:lstStyle/>
              <a:p>
                <a:pPr lvl="0" fontAlgn="base">
                  <a:lnSpc>
                    <a:spcPct val="80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contoso.com</a:t>
                </a:r>
              </a:p>
            </p:txBody>
          </p:sp>
          <p:sp>
            <p:nvSpPr>
              <p:cNvPr id="29" name="Rectangle 24" descr="&quot;&quot;"/>
              <p:cNvSpPr>
                <a:spLocks noChangeArrowheads="1"/>
              </p:cNvSpPr>
              <p:nvPr/>
            </p:nvSpPr>
            <p:spPr bwMode="auto">
              <a:xfrm>
                <a:off x="4022801" y="1412776"/>
                <a:ext cx="1153777" cy="562911"/>
              </a:xfrm>
              <a:prstGeom prst="rect">
                <a:avLst/>
              </a:prstGeom>
              <a:noFill/>
              <a:ln>
                <a:noFill/>
              </a:ln>
              <a:extLst/>
            </p:spPr>
            <p:txBody>
              <a:bodyPr wrap="none" lIns="0" tIns="0" rIns="0" bIns="0">
                <a:spAutoFit/>
              </a:bodyPr>
              <a:lstStyle/>
              <a:p>
                <a:pPr lvl="0" fontAlgn="base">
                  <a:lnSpc>
                    <a:spcPct val="150000"/>
                  </a:lnSpc>
                  <a:spcBef>
                    <a:spcPct val="0"/>
                  </a:spcBef>
                  <a:spcAft>
                    <a:spcPct val="0"/>
                  </a:spcAft>
                </a:pPr>
                <a:r>
                  <a:rPr lang="en-US" sz="1300" b="1" dirty="0">
                    <a:solidFill>
                      <a:srgbClr val="000000"/>
                    </a:solidFill>
                    <a:latin typeface="Segoe UI" pitchFamily="34" charset="0"/>
                    <a:ea typeface="Segoe UI" pitchFamily="34" charset="0"/>
                    <a:cs typeface="Segoe UI" pitchFamily="34" charset="0"/>
                  </a:rPr>
                  <a:t>Iterative query</a:t>
                </a:r>
              </a:p>
              <a:p>
                <a:pPr lvl="0" fontAlgn="base">
                  <a:lnSpc>
                    <a:spcPct val="150000"/>
                  </a:lnSpc>
                  <a:spcBef>
                    <a:spcPct val="0"/>
                  </a:spcBef>
                  <a:spcAft>
                    <a:spcPct val="0"/>
                  </a:spcAft>
                </a:pPr>
                <a:r>
                  <a:rPr lang="en-US" sz="1300" b="1" dirty="0">
                    <a:solidFill>
                      <a:srgbClr val="000000"/>
                    </a:solidFill>
                    <a:latin typeface="Segoe UI" pitchFamily="34" charset="0"/>
                    <a:ea typeface="Segoe UI" pitchFamily="34" charset="0"/>
                    <a:cs typeface="Segoe UI" pitchFamily="34" charset="0"/>
                  </a:rPr>
                  <a:t>Ask .com</a:t>
                </a:r>
              </a:p>
            </p:txBody>
          </p:sp>
          <p:sp>
            <p:nvSpPr>
              <p:cNvPr id="30" name="Text Box 32" descr="&quot;&quot;"/>
              <p:cNvSpPr txBox="1">
                <a:spLocks noChangeArrowheads="1"/>
              </p:cNvSpPr>
              <p:nvPr/>
            </p:nvSpPr>
            <p:spPr bwMode="auto">
              <a:xfrm>
                <a:off x="4055385" y="2862164"/>
                <a:ext cx="1787349" cy="562911"/>
              </a:xfrm>
              <a:prstGeom prst="rect">
                <a:avLst/>
              </a:prstGeom>
              <a:noFill/>
              <a:ln>
                <a:noFill/>
              </a:ln>
              <a:extLst/>
            </p:spPr>
            <p:txBody>
              <a:bodyPr wrap="none" lIns="0" tIns="0" rIns="0" bIns="0">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lvl="0" fontAlgn="base">
                  <a:lnSpc>
                    <a:spcPct val="150000"/>
                  </a:lnSpc>
                  <a:spcBef>
                    <a:spcPct val="0"/>
                  </a:spcBef>
                  <a:spcAft>
                    <a:spcPct val="0"/>
                  </a:spcAft>
                </a:pPr>
                <a:r>
                  <a:rPr lang="en-US" sz="1300" dirty="0">
                    <a:solidFill>
                      <a:srgbClr val="000000"/>
                    </a:solidFill>
                    <a:latin typeface="Segoe UI" pitchFamily="34" charset="0"/>
                    <a:ea typeface="Segoe UI" pitchFamily="34" charset="0"/>
                    <a:cs typeface="Segoe UI" pitchFamily="34" charset="0"/>
                  </a:rPr>
                  <a:t>Iterative</a:t>
                </a:r>
                <a:r>
                  <a:rPr lang="en-US" sz="1300" b="0" dirty="0">
                    <a:solidFill>
                      <a:srgbClr val="000000"/>
                    </a:solidFill>
                    <a:latin typeface="Segoe UI" pitchFamily="34" charset="0"/>
                    <a:ea typeface="Segoe UI" pitchFamily="34" charset="0"/>
                    <a:cs typeface="Segoe UI" pitchFamily="34" charset="0"/>
                  </a:rPr>
                  <a:t> </a:t>
                </a:r>
                <a:r>
                  <a:rPr lang="en-US" sz="1300" dirty="0">
                    <a:solidFill>
                      <a:srgbClr val="000000"/>
                    </a:solidFill>
                    <a:latin typeface="Segoe UI" pitchFamily="34" charset="0"/>
                    <a:ea typeface="Segoe UI" pitchFamily="34" charset="0"/>
                    <a:cs typeface="Segoe UI" pitchFamily="34" charset="0"/>
                  </a:rPr>
                  <a:t>query</a:t>
                </a:r>
              </a:p>
              <a:p>
                <a:pPr lvl="0" fontAlgn="base">
                  <a:lnSpc>
                    <a:spcPct val="150000"/>
                  </a:lnSpc>
                  <a:spcBef>
                    <a:spcPct val="0"/>
                  </a:spcBef>
                  <a:spcAft>
                    <a:spcPct val="0"/>
                  </a:spcAft>
                </a:pPr>
                <a:r>
                  <a:rPr lang="en-US" sz="1300" dirty="0">
                    <a:solidFill>
                      <a:srgbClr val="000000"/>
                    </a:solidFill>
                    <a:latin typeface="Segoe UI" pitchFamily="34" charset="0"/>
                    <a:ea typeface="Segoe UI" pitchFamily="34" charset="0"/>
                    <a:cs typeface="Segoe UI" pitchFamily="34" charset="0"/>
                  </a:rPr>
                  <a:t>Authoritative</a:t>
                </a:r>
                <a:r>
                  <a:rPr lang="en-US" sz="1300" b="0" dirty="0">
                    <a:solidFill>
                      <a:srgbClr val="000000"/>
                    </a:solidFill>
                    <a:latin typeface="Segoe UI" pitchFamily="34" charset="0"/>
                    <a:ea typeface="Segoe UI" pitchFamily="34" charset="0"/>
                    <a:cs typeface="Segoe UI" pitchFamily="34" charset="0"/>
                  </a:rPr>
                  <a:t> </a:t>
                </a:r>
                <a:r>
                  <a:rPr lang="en-US" sz="1300" dirty="0">
                    <a:solidFill>
                      <a:srgbClr val="000000"/>
                    </a:solidFill>
                    <a:latin typeface="Segoe UI" pitchFamily="34" charset="0"/>
                    <a:ea typeface="Segoe UI" pitchFamily="34" charset="0"/>
                    <a:cs typeface="Segoe UI" pitchFamily="34" charset="0"/>
                  </a:rPr>
                  <a:t>response</a:t>
                </a:r>
              </a:p>
            </p:txBody>
          </p:sp>
          <p:sp>
            <p:nvSpPr>
              <p:cNvPr id="31" name="Rectangle 26" descr="&quot;&quot;"/>
              <p:cNvSpPr>
                <a:spLocks noChangeArrowheads="1"/>
              </p:cNvSpPr>
              <p:nvPr/>
            </p:nvSpPr>
            <p:spPr bwMode="auto">
              <a:xfrm>
                <a:off x="4022801" y="2137470"/>
                <a:ext cx="1336263" cy="562911"/>
              </a:xfrm>
              <a:prstGeom prst="rect">
                <a:avLst/>
              </a:prstGeom>
              <a:noFill/>
              <a:ln>
                <a:noFill/>
              </a:ln>
              <a:extLst/>
            </p:spPr>
            <p:txBody>
              <a:bodyPr wrap="none" lIns="0" tIns="0" rIns="0" bIns="0">
                <a:spAutoFit/>
              </a:bodyPr>
              <a:lstStyle/>
              <a:p>
                <a:pPr lvl="0" fontAlgn="base">
                  <a:lnSpc>
                    <a:spcPct val="150000"/>
                  </a:lnSpc>
                  <a:spcBef>
                    <a:spcPct val="0"/>
                  </a:spcBef>
                  <a:spcAft>
                    <a:spcPct val="0"/>
                  </a:spcAft>
                </a:pPr>
                <a:r>
                  <a:rPr lang="en-US" sz="1300" b="1" dirty="0">
                    <a:solidFill>
                      <a:srgbClr val="000000"/>
                    </a:solidFill>
                    <a:latin typeface="Segoe UI" pitchFamily="34" charset="0"/>
                    <a:ea typeface="Segoe UI" pitchFamily="34" charset="0"/>
                    <a:cs typeface="Segoe UI" pitchFamily="34" charset="0"/>
                  </a:rPr>
                  <a:t>Iterative query</a:t>
                </a:r>
              </a:p>
              <a:p>
                <a:pPr lvl="0" fontAlgn="base">
                  <a:lnSpc>
                    <a:spcPct val="150000"/>
                  </a:lnSpc>
                  <a:spcBef>
                    <a:spcPct val="0"/>
                  </a:spcBef>
                  <a:spcAft>
                    <a:spcPct val="0"/>
                  </a:spcAft>
                </a:pPr>
                <a:r>
                  <a:rPr lang="en-US" sz="1300" b="1" dirty="0">
                    <a:solidFill>
                      <a:srgbClr val="000000"/>
                    </a:solidFill>
                    <a:latin typeface="Segoe UI" pitchFamily="34" charset="0"/>
                    <a:ea typeface="Segoe UI" pitchFamily="34" charset="0"/>
                    <a:cs typeface="Segoe UI" pitchFamily="34" charset="0"/>
                  </a:rPr>
                  <a:t>Ask contoso.com</a:t>
                </a:r>
              </a:p>
            </p:txBody>
          </p:sp>
          <p:grpSp>
            <p:nvGrpSpPr>
              <p:cNvPr id="32" name="Group 31"/>
              <p:cNvGrpSpPr/>
              <p:nvPr/>
            </p:nvGrpSpPr>
            <p:grpSpPr>
              <a:xfrm>
                <a:off x="3754559" y="2420888"/>
                <a:ext cx="2473625" cy="69354"/>
                <a:chOff x="3759227" y="1633827"/>
                <a:chExt cx="2473625" cy="69354"/>
              </a:xfrm>
            </p:grpSpPr>
            <p:cxnSp>
              <p:nvCxnSpPr>
                <p:cNvPr id="38" name="Straight Arrow Connector 37"/>
                <p:cNvCxnSpPr/>
                <p:nvPr/>
              </p:nvCxnSpPr>
              <p:spPr bwMode="auto">
                <a:xfrm>
                  <a:off x="4003318" y="1633827"/>
                  <a:ext cx="2229534" cy="0"/>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a:ln>
                <a:effectLst/>
              </p:spPr>
            </p:cxnSp>
            <p:cxnSp>
              <p:nvCxnSpPr>
                <p:cNvPr id="39" name="Straight Arrow Connector 38"/>
                <p:cNvCxnSpPr/>
                <p:nvPr/>
              </p:nvCxnSpPr>
              <p:spPr bwMode="auto">
                <a:xfrm>
                  <a:off x="3759227" y="1703181"/>
                  <a:ext cx="2166957" cy="0"/>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ysDash"/>
                  <a:round/>
                  <a:headEnd type="arrow" w="med" len="med"/>
                  <a:tailEnd type="none" w="med" len="med"/>
                </a:ln>
                <a:effectLst/>
              </p:spPr>
            </p:cxnSp>
          </p:grpSp>
          <p:grpSp>
            <p:nvGrpSpPr>
              <p:cNvPr id="33" name="Group 32"/>
              <p:cNvGrpSpPr/>
              <p:nvPr/>
            </p:nvGrpSpPr>
            <p:grpSpPr>
              <a:xfrm>
                <a:off x="3754559" y="3140968"/>
                <a:ext cx="2473625" cy="80503"/>
                <a:chOff x="3759227" y="1620305"/>
                <a:chExt cx="2473625" cy="80503"/>
              </a:xfrm>
            </p:grpSpPr>
            <p:cxnSp>
              <p:nvCxnSpPr>
                <p:cNvPr id="36" name="Straight Arrow Connector 35"/>
                <p:cNvCxnSpPr/>
                <p:nvPr/>
              </p:nvCxnSpPr>
              <p:spPr bwMode="auto">
                <a:xfrm>
                  <a:off x="4003318" y="1620305"/>
                  <a:ext cx="2229534" cy="0"/>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a:ln>
                <a:effectLst/>
              </p:spPr>
            </p:cxnSp>
            <p:cxnSp>
              <p:nvCxnSpPr>
                <p:cNvPr id="37" name="Straight Arrow Connector 36"/>
                <p:cNvCxnSpPr/>
                <p:nvPr/>
              </p:nvCxnSpPr>
              <p:spPr bwMode="auto">
                <a:xfrm>
                  <a:off x="3759227" y="1668116"/>
                  <a:ext cx="2166957" cy="32692"/>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ysDash"/>
                  <a:round/>
                  <a:headEnd type="arrow" w="med" len="med"/>
                  <a:tailEnd type="none" w="med" len="med"/>
                </a:ln>
                <a:effectLst/>
              </p:spPr>
            </p:cxnSp>
          </p:grpSp>
          <p:pic>
            <p:nvPicPr>
              <p:cNvPr id="34" name="Picture 7"/>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335648" y="2043308"/>
                <a:ext cx="387499" cy="688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7"/>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335648" y="2844722"/>
                <a:ext cx="387499" cy="688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 name="Picture 7"/>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1069668" y="3919737"/>
              <a:ext cx="603067" cy="1070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AutoShape 9" descr="&quot;&quot;"/>
            <p:cNvSpPr>
              <a:spLocks noChangeArrowheads="1"/>
            </p:cNvSpPr>
            <p:nvPr/>
          </p:nvSpPr>
          <p:spPr bwMode="auto">
            <a:xfrm>
              <a:off x="611560" y="5072377"/>
              <a:ext cx="1381654" cy="302668"/>
            </a:xfrm>
            <a:prstGeom prst="roundRect">
              <a:avLst>
                <a:gd name="adj" fmla="val 4167"/>
              </a:avLst>
            </a:prstGeom>
            <a:solidFill>
              <a:schemeClr val="bg1"/>
            </a:solidFill>
            <a:ln w="9525" algn="ctr">
              <a:noFill/>
              <a:round/>
              <a:headEnd/>
              <a:tailEnd/>
            </a:ln>
            <a:effectLst/>
          </p:spPr>
          <p:txBody>
            <a:bodyPr lIns="0" tIns="0" rIns="0" bIns="0" anchor="ctr"/>
            <a:lstStyle/>
            <a:p>
              <a:pPr lvl="0" algn="ctr" fontAlgn="base">
                <a:lnSpc>
                  <a:spcPct val="80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Local</a:t>
              </a:r>
              <a:endParaRPr lang="en-US" b="1" dirty="0">
                <a:solidFill>
                  <a:srgbClr val="000000"/>
                </a:solidFill>
                <a:latin typeface="Segoe UI" pitchFamily="34" charset="0"/>
                <a:ea typeface="Segoe UI" pitchFamily="34" charset="0"/>
                <a:cs typeface="Segoe UI" pitchFamily="34" charset="0"/>
              </a:endParaRPr>
            </a:p>
            <a:p>
              <a:pPr lvl="0" algn="ctr" fontAlgn="base">
                <a:lnSpc>
                  <a:spcPct val="80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DNS</a:t>
              </a:r>
              <a:r>
                <a:rPr lang="en-US" b="1" dirty="0">
                  <a:solidFill>
                    <a:srgbClr val="000000"/>
                  </a:solidFill>
                  <a:latin typeface="Segoe UI" pitchFamily="34" charset="0"/>
                  <a:ea typeface="Segoe UI" pitchFamily="34" charset="0"/>
                  <a:cs typeface="Segoe UI" pitchFamily="34" charset="0"/>
                </a:rPr>
                <a:t> </a:t>
              </a:r>
              <a:r>
                <a:rPr lang="en-US" sz="1600" b="1" dirty="0">
                  <a:solidFill>
                    <a:srgbClr val="000000"/>
                  </a:solidFill>
                  <a:latin typeface="Segoe UI" pitchFamily="34" charset="0"/>
                  <a:ea typeface="Segoe UI" pitchFamily="34" charset="0"/>
                  <a:cs typeface="Segoe UI" pitchFamily="34" charset="0"/>
                </a:rPr>
                <a:t>server</a:t>
              </a:r>
            </a:p>
          </p:txBody>
        </p:sp>
        <p:cxnSp>
          <p:nvCxnSpPr>
            <p:cNvPr id="16" name="Straight Arrow Connector 15"/>
            <p:cNvCxnSpPr/>
            <p:nvPr/>
          </p:nvCxnSpPr>
          <p:spPr bwMode="auto">
            <a:xfrm flipH="1">
              <a:off x="1565301" y="2768122"/>
              <a:ext cx="437767" cy="1012924"/>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a:ln>
            <a:effectLst/>
          </p:spPr>
        </p:cxnSp>
        <p:cxnSp>
          <p:nvCxnSpPr>
            <p:cNvPr id="17" name="Straight Arrow Connector 16"/>
            <p:cNvCxnSpPr/>
            <p:nvPr/>
          </p:nvCxnSpPr>
          <p:spPr bwMode="auto">
            <a:xfrm flipH="1">
              <a:off x="1672735" y="2831372"/>
              <a:ext cx="450993" cy="1007599"/>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ysDash"/>
              <a:round/>
              <a:headEnd type="arrow" w="med" len="med"/>
              <a:tailEnd type="none" w="med" len="med"/>
            </a:ln>
            <a:effectLst/>
          </p:spPr>
        </p:cxnSp>
        <p:sp>
          <p:nvSpPr>
            <p:cNvPr id="18" name="Rectangle 35"/>
            <p:cNvSpPr>
              <a:spLocks noChangeArrowheads="1"/>
            </p:cNvSpPr>
            <p:nvPr/>
          </p:nvSpPr>
          <p:spPr bwMode="auto">
            <a:xfrm>
              <a:off x="1981001" y="3372949"/>
              <a:ext cx="1238770" cy="347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lvl="0" fontAlgn="base">
                <a:spcBef>
                  <a:spcPct val="0"/>
                </a:spcBef>
                <a:spcAft>
                  <a:spcPct val="0"/>
                </a:spcAft>
              </a:pPr>
              <a:r>
                <a:rPr lang="en-US" sz="1400" b="1" dirty="0">
                  <a:solidFill>
                    <a:srgbClr val="000000"/>
                  </a:solidFill>
                  <a:latin typeface="Segoe UI" pitchFamily="34" charset="0"/>
                  <a:ea typeface="Segoe UI" pitchFamily="34" charset="0"/>
                  <a:cs typeface="Segoe UI" pitchFamily="34" charset="0"/>
                </a:rPr>
                <a:t>131.107.0.11</a:t>
              </a:r>
            </a:p>
          </p:txBody>
        </p:sp>
        <p:grpSp>
          <p:nvGrpSpPr>
            <p:cNvPr id="19" name="Group 18"/>
            <p:cNvGrpSpPr/>
            <p:nvPr/>
          </p:nvGrpSpPr>
          <p:grpSpPr>
            <a:xfrm>
              <a:off x="2843808" y="4410479"/>
              <a:ext cx="1160082" cy="1442526"/>
              <a:chOff x="2820159" y="4410479"/>
              <a:chExt cx="1160082" cy="1442526"/>
            </a:xfrm>
          </p:grpSpPr>
          <p:sp>
            <p:nvSpPr>
              <p:cNvPr id="22" name="AutoShape 9" descr="&quot;&quot;"/>
              <p:cNvSpPr>
                <a:spLocks noChangeArrowheads="1"/>
              </p:cNvSpPr>
              <p:nvPr/>
            </p:nvSpPr>
            <p:spPr bwMode="auto">
              <a:xfrm>
                <a:off x="2820159" y="5552166"/>
                <a:ext cx="1160082" cy="300839"/>
              </a:xfrm>
              <a:prstGeom prst="roundRect">
                <a:avLst>
                  <a:gd name="adj" fmla="val 4167"/>
                </a:avLst>
              </a:prstGeom>
              <a:noFill/>
              <a:ln w="9525" algn="ctr">
                <a:noFill/>
                <a:round/>
                <a:headEnd/>
                <a:tailEnd/>
              </a:ln>
              <a:effectLst/>
            </p:spPr>
            <p:txBody>
              <a:bodyPr lIns="0" tIns="0" rIns="0" bIns="0" anchor="ctr"/>
              <a:lstStyle/>
              <a:p>
                <a:pPr lvl="0" algn="ctr" fontAlgn="base">
                  <a:lnSpc>
                    <a:spcPct val="80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Forwarder</a:t>
                </a:r>
              </a:p>
            </p:txBody>
          </p:sp>
          <p:pic>
            <p:nvPicPr>
              <p:cNvPr id="23" name="Picture 7"/>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098666" y="4410479"/>
                <a:ext cx="603067" cy="1070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 name="Rectangle 19" descr="&quot;&quot;"/>
            <p:cNvSpPr>
              <a:spLocks noChangeArrowheads="1"/>
            </p:cNvSpPr>
            <p:nvPr/>
          </p:nvSpPr>
          <p:spPr bwMode="auto">
            <a:xfrm>
              <a:off x="1772740" y="4197651"/>
              <a:ext cx="1655293" cy="198368"/>
            </a:xfrm>
            <a:prstGeom prst="rect">
              <a:avLst/>
            </a:prstGeom>
            <a:noFill/>
            <a:ln>
              <a:noFill/>
            </a:ln>
            <a:extLst/>
          </p:spPr>
          <p:txBody>
            <a:bodyPr wrap="none" anchor="ctr"/>
            <a:lstStyle/>
            <a:p>
              <a:pPr lvl="0" algn="ctr" fontAlgn="base">
                <a:lnSpc>
                  <a:spcPct val="85000"/>
                </a:lnSpc>
                <a:spcBef>
                  <a:spcPct val="0"/>
                </a:spcBef>
                <a:spcAft>
                  <a:spcPct val="0"/>
                </a:spcAft>
              </a:pPr>
              <a:r>
                <a:rPr lang="en-US" sz="1300" b="1" dirty="0">
                  <a:solidFill>
                    <a:srgbClr val="000000"/>
                  </a:solidFill>
                  <a:latin typeface="Segoe UI" pitchFamily="34" charset="0"/>
                  <a:ea typeface="Segoe UI" pitchFamily="34" charset="0"/>
                  <a:cs typeface="Segoe UI" pitchFamily="34" charset="0"/>
                </a:rPr>
                <a:t>Recursive query</a:t>
              </a:r>
            </a:p>
          </p:txBody>
        </p:sp>
        <p:sp>
          <p:nvSpPr>
            <p:cNvPr id="21" name="Rectangle 35"/>
            <p:cNvSpPr>
              <a:spLocks noChangeArrowheads="1"/>
            </p:cNvSpPr>
            <p:nvPr/>
          </p:nvSpPr>
          <p:spPr bwMode="auto">
            <a:xfrm>
              <a:off x="1619672" y="4796891"/>
              <a:ext cx="1238770" cy="347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lvl="0" fontAlgn="base">
                <a:spcBef>
                  <a:spcPct val="0"/>
                </a:spcBef>
                <a:spcAft>
                  <a:spcPct val="0"/>
                </a:spcAft>
              </a:pPr>
              <a:r>
                <a:rPr lang="en-US" sz="1400" b="1" dirty="0">
                  <a:solidFill>
                    <a:srgbClr val="000000"/>
                  </a:solidFill>
                  <a:latin typeface="Segoe UI" pitchFamily="34" charset="0"/>
                  <a:ea typeface="Segoe UI" pitchFamily="34" charset="0"/>
                  <a:cs typeface="Segoe UI" pitchFamily="34" charset="0"/>
                </a:rPr>
                <a:t>131.107.0.11</a:t>
              </a:r>
            </a:p>
          </p:txBody>
        </p:sp>
      </p:grpSp>
      <p:sp>
        <p:nvSpPr>
          <p:cNvPr id="42" name="&quot;A forwarder is a DNS ...&quot;"/>
          <p:cNvSpPr>
            <a:spLocks noChangeArrowheads="1"/>
          </p:cNvSpPr>
          <p:nvPr/>
        </p:nvSpPr>
        <p:spPr bwMode="auto">
          <a:xfrm>
            <a:off x="1069668" y="1052736"/>
            <a:ext cx="6948488" cy="676275"/>
          </a:xfrm>
          <a:prstGeom prst="roundRect">
            <a:avLst>
              <a:gd name="adj" fmla="val 5634"/>
            </a:avLst>
          </a:prstGeom>
          <a:noFill/>
          <a:ln w="9525" algn="ctr">
            <a:noFill/>
            <a:round/>
            <a:headEnd/>
            <a:tailEnd/>
          </a:ln>
          <a:effectLst/>
        </p:spPr>
        <p:txBody>
          <a:bodyPr lIns="36000" rIns="36000" bIns="36000" anchor="ctr"/>
          <a:lstStyle/>
          <a:p>
            <a:pPr lvl="0" algn="ctr" fontAlgn="base">
              <a:lnSpc>
                <a:spcPct val="90000"/>
              </a:lnSpc>
              <a:spcBef>
                <a:spcPct val="0"/>
              </a:spcBef>
              <a:spcAft>
                <a:spcPct val="0"/>
              </a:spcAft>
              <a:defRPr/>
            </a:pPr>
            <a:r>
              <a:rPr lang="en-US" sz="2000" b="1" dirty="0">
                <a:solidFill>
                  <a:srgbClr val="000000"/>
                </a:solidFill>
                <a:latin typeface="Segoe UI" pitchFamily="34" charset="0"/>
                <a:ea typeface="Segoe UI" pitchFamily="34" charset="0"/>
                <a:cs typeface="Segoe UI" pitchFamily="34" charset="0"/>
              </a:rPr>
              <a:t>A </a:t>
            </a:r>
            <a:r>
              <a:rPr lang="en-US" sz="2000" b="1" i="1" dirty="0">
                <a:solidFill>
                  <a:srgbClr val="000000"/>
                </a:solidFill>
                <a:latin typeface="Segoe UI" pitchFamily="34" charset="0"/>
                <a:ea typeface="Segoe UI" pitchFamily="34" charset="0"/>
                <a:cs typeface="Segoe UI" pitchFamily="34" charset="0"/>
              </a:rPr>
              <a:t>forwarder</a:t>
            </a:r>
            <a:r>
              <a:rPr lang="en-US" sz="2000" b="1" dirty="0">
                <a:solidFill>
                  <a:srgbClr val="000000"/>
                </a:solidFill>
                <a:latin typeface="Segoe UI" pitchFamily="34" charset="0"/>
                <a:ea typeface="Segoe UI" pitchFamily="34" charset="0"/>
                <a:cs typeface="Segoe UI" pitchFamily="34" charset="0"/>
              </a:rPr>
              <a:t> is a DNS server designated to resolve external or offsite DNS domain names</a:t>
            </a:r>
          </a:p>
        </p:txBody>
      </p:sp>
    </p:spTree>
    <p:extLst>
      <p:ext uri="{BB962C8B-B14F-4D97-AF65-F5344CB8AC3E}">
        <p14:creationId xmlns:p14="http://schemas.microsoft.com/office/powerpoint/2010/main" val="424477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2f0e275a-500f-4aa6-ab63-99bc3a623a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Forwarding?</a:t>
            </a:r>
            <a:endParaRPr lang="en-CA" dirty="0"/>
          </a:p>
        </p:txBody>
      </p:sp>
      <p:sp>
        <p:nvSpPr>
          <p:cNvPr id="4" name="&quot;A forwarder is a DNS ...&quot;"/>
          <p:cNvSpPr>
            <a:spLocks noChangeArrowheads="1"/>
          </p:cNvSpPr>
          <p:nvPr/>
        </p:nvSpPr>
        <p:spPr bwMode="auto">
          <a:xfrm>
            <a:off x="1069668" y="1052736"/>
            <a:ext cx="6948488" cy="676275"/>
          </a:xfrm>
          <a:prstGeom prst="roundRect">
            <a:avLst>
              <a:gd name="adj" fmla="val 5634"/>
            </a:avLst>
          </a:prstGeom>
          <a:noFill/>
          <a:ln w="9525" algn="ctr">
            <a:noFill/>
            <a:round/>
            <a:headEnd/>
            <a:tailEnd/>
          </a:ln>
          <a:effectLst/>
        </p:spPr>
        <p:txBody>
          <a:bodyPr lIns="36000" rIns="36000" bIns="36000" anchor="ctr"/>
          <a:lstStyle/>
          <a:p>
            <a:pPr lvl="0" algn="ctr" fontAlgn="base">
              <a:lnSpc>
                <a:spcPct val="90000"/>
              </a:lnSpc>
              <a:spcBef>
                <a:spcPct val="0"/>
              </a:spcBef>
              <a:spcAft>
                <a:spcPct val="0"/>
              </a:spcAft>
              <a:defRPr/>
            </a:pPr>
            <a:r>
              <a:rPr lang="en-CA" sz="2000" b="1" i="1" dirty="0">
                <a:solidFill>
                  <a:srgbClr val="000000"/>
                </a:solidFill>
                <a:latin typeface="Segoe UI" pitchFamily="34" charset="0"/>
                <a:ea typeface="Segoe UI" pitchFamily="34" charset="0"/>
                <a:cs typeface="Segoe UI" pitchFamily="34" charset="0"/>
              </a:rPr>
              <a:t>Conditional forwarding</a:t>
            </a:r>
            <a:r>
              <a:rPr lang="en-CA" sz="2000" b="1" dirty="0">
                <a:solidFill>
                  <a:srgbClr val="000000"/>
                </a:solidFill>
                <a:latin typeface="Segoe UI" pitchFamily="34" charset="0"/>
                <a:ea typeface="Segoe UI" pitchFamily="34" charset="0"/>
                <a:cs typeface="Segoe UI" pitchFamily="34" charset="0"/>
              </a:rPr>
              <a:t> forwards requests using a domain name condition</a:t>
            </a:r>
          </a:p>
        </p:txBody>
      </p:sp>
      <p:grpSp>
        <p:nvGrpSpPr>
          <p:cNvPr id="5" name="Group 4" descr="Depicts a client, a local DNS server, a forwarder, a root hint server, a .com server, and the contoso.com server. A recursive query is travelling between the local server and the forwarder. Various iterative queries are represented by arrows pointing between the forwarder and the external servers."/>
          <p:cNvGrpSpPr/>
          <p:nvPr/>
        </p:nvGrpSpPr>
        <p:grpSpPr>
          <a:xfrm>
            <a:off x="374350" y="2104462"/>
            <a:ext cx="8055579" cy="3720284"/>
            <a:chOff x="374350" y="2104462"/>
            <a:chExt cx="8055579" cy="3720284"/>
          </a:xfrm>
        </p:grpSpPr>
        <p:sp>
          <p:nvSpPr>
            <p:cNvPr id="6" name="Rectangle 5"/>
            <p:cNvSpPr/>
            <p:nvPr/>
          </p:nvSpPr>
          <p:spPr bwMode="auto">
            <a:xfrm>
              <a:off x="3980241" y="2912137"/>
              <a:ext cx="4449688" cy="2912607"/>
            </a:xfrm>
            <a:prstGeom prst="rect">
              <a:avLst/>
            </a:prstGeom>
            <a:solidFill>
              <a:schemeClr val="bg1"/>
            </a:solidFill>
            <a:ln w="19050" cap="flat" cmpd="sng" algn="ctr">
              <a:solidFill>
                <a:srgbClr val="81DEFF"/>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CA" b="1" dirty="0">
                <a:solidFill>
                  <a:srgbClr val="000000"/>
                </a:solidFill>
                <a:latin typeface="Verdana" pitchFamily="34" charset="0"/>
                <a:cs typeface="Arial" charset="0"/>
              </a:endParaRPr>
            </a:p>
          </p:txBody>
        </p:sp>
        <p:pic>
          <p:nvPicPr>
            <p:cNvPr id="7" name="Picture 10"/>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124895" y="2353952"/>
              <a:ext cx="893261" cy="920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7"/>
            <p:cNvSpPr/>
            <p:nvPr/>
          </p:nvSpPr>
          <p:spPr bwMode="auto">
            <a:xfrm>
              <a:off x="374350" y="2264066"/>
              <a:ext cx="3477570" cy="3560680"/>
            </a:xfrm>
            <a:prstGeom prst="ellipse">
              <a:avLst/>
            </a:prstGeom>
            <a:solidFill>
              <a:schemeClr val="bg1"/>
            </a:solidFill>
            <a:ln w="19050" cap="flat" cmpd="sng" algn="ctr">
              <a:solidFill>
                <a:srgbClr val="81DEFF"/>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CA" b="1" dirty="0">
                <a:solidFill>
                  <a:srgbClr val="000000"/>
                </a:solidFill>
                <a:latin typeface="Verdana" pitchFamily="34" charset="0"/>
                <a:cs typeface="Arial" charset="0"/>
              </a:endParaRPr>
            </a:p>
          </p:txBody>
        </p:sp>
        <p:pic>
          <p:nvPicPr>
            <p:cNvPr id="9" name="Picture 6"/>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87454" y="3962470"/>
              <a:ext cx="984451" cy="1111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utoShape 8" descr="&quot;&quot;"/>
            <p:cNvSpPr>
              <a:spLocks noChangeArrowheads="1"/>
            </p:cNvSpPr>
            <p:nvPr/>
          </p:nvSpPr>
          <p:spPr bwMode="auto">
            <a:xfrm>
              <a:off x="770013" y="5025077"/>
              <a:ext cx="705643" cy="333375"/>
            </a:xfrm>
            <a:prstGeom prst="roundRect">
              <a:avLst>
                <a:gd name="adj" fmla="val 4167"/>
              </a:avLst>
            </a:prstGeom>
            <a:noFill/>
            <a:ln w="9525" algn="ctr">
              <a:noFill/>
              <a:round/>
              <a:headEnd/>
              <a:tailEnd/>
            </a:ln>
            <a:effectLst/>
          </p:spPr>
          <p:txBody>
            <a:bodyPr lIns="0" tIns="36000" rIns="0" bIns="0" anchor="ctr"/>
            <a:lstStyle/>
            <a:p>
              <a:pPr lvl="0" algn="r" fontAlgn="base">
                <a:lnSpc>
                  <a:spcPct val="80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Client</a:t>
              </a:r>
            </a:p>
          </p:txBody>
        </p:sp>
        <p:sp>
          <p:nvSpPr>
            <p:cNvPr id="11" name="Rectangle 19" descr="&quot;&quot;"/>
            <p:cNvSpPr>
              <a:spLocks noChangeArrowheads="1"/>
            </p:cNvSpPr>
            <p:nvPr/>
          </p:nvSpPr>
          <p:spPr bwMode="auto">
            <a:xfrm>
              <a:off x="570728" y="3028226"/>
              <a:ext cx="1655293" cy="396736"/>
            </a:xfrm>
            <a:prstGeom prst="rect">
              <a:avLst/>
            </a:prstGeom>
            <a:noFill/>
            <a:ln>
              <a:noFill/>
            </a:ln>
            <a:extLst/>
          </p:spPr>
          <p:txBody>
            <a:bodyPr wrap="none" anchor="ctr"/>
            <a:lstStyle/>
            <a:p>
              <a:pPr lvl="0" algn="ctr" fontAlgn="base">
                <a:lnSpc>
                  <a:spcPct val="85000"/>
                </a:lnSpc>
                <a:spcBef>
                  <a:spcPct val="0"/>
                </a:spcBef>
                <a:spcAft>
                  <a:spcPct val="0"/>
                </a:spcAft>
              </a:pPr>
              <a:r>
                <a:rPr lang="en-US" sz="1300" b="1" dirty="0">
                  <a:solidFill>
                    <a:srgbClr val="000000"/>
                  </a:solidFill>
                  <a:latin typeface="Segoe UI" pitchFamily="34" charset="0"/>
                  <a:ea typeface="Segoe UI" pitchFamily="34" charset="0"/>
                  <a:cs typeface="Segoe UI" pitchFamily="34" charset="0"/>
                </a:rPr>
                <a:t>Query for </a:t>
              </a:r>
            </a:p>
            <a:p>
              <a:pPr lvl="0" algn="ctr" fontAlgn="base">
                <a:lnSpc>
                  <a:spcPct val="85000"/>
                </a:lnSpc>
                <a:spcBef>
                  <a:spcPct val="0"/>
                </a:spcBef>
                <a:spcAft>
                  <a:spcPct val="0"/>
                </a:spcAft>
              </a:pPr>
              <a:r>
                <a:rPr lang="en-US" sz="1300" b="1" dirty="0">
                  <a:solidFill>
                    <a:srgbClr val="000000"/>
                  </a:solidFill>
                  <a:latin typeface="Segoe UI" pitchFamily="34" charset="0"/>
                  <a:ea typeface="Segoe UI" pitchFamily="34" charset="0"/>
                  <a:cs typeface="Segoe UI" pitchFamily="34" charset="0"/>
                </a:rPr>
                <a:t>www.contoso.com</a:t>
              </a:r>
            </a:p>
          </p:txBody>
        </p:sp>
        <p:cxnSp>
          <p:nvCxnSpPr>
            <p:cNvPr id="12" name="Straight Arrow Connector 11"/>
            <p:cNvCxnSpPr/>
            <p:nvPr/>
          </p:nvCxnSpPr>
          <p:spPr bwMode="auto">
            <a:xfrm>
              <a:off x="3455984" y="2825725"/>
              <a:ext cx="2488376" cy="1154926"/>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a:ln>
            <a:effectLst/>
          </p:spPr>
        </p:cxnSp>
        <p:cxnSp>
          <p:nvCxnSpPr>
            <p:cNvPr id="13" name="Straight Arrow Connector 12"/>
            <p:cNvCxnSpPr/>
            <p:nvPr/>
          </p:nvCxnSpPr>
          <p:spPr bwMode="auto">
            <a:xfrm>
              <a:off x="3462506" y="2983186"/>
              <a:ext cx="2371799" cy="1120465"/>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ysDash"/>
              <a:round/>
              <a:headEnd type="arrow" w="med" len="med"/>
              <a:tailEnd type="none" w="med" len="med"/>
            </a:ln>
            <a:effectLst/>
          </p:spPr>
        </p:cxnSp>
        <p:cxnSp>
          <p:nvCxnSpPr>
            <p:cNvPr id="14" name="Straight Arrow Connector 13"/>
            <p:cNvCxnSpPr/>
            <p:nvPr/>
          </p:nvCxnSpPr>
          <p:spPr bwMode="auto">
            <a:xfrm flipV="1">
              <a:off x="3462984" y="2572378"/>
              <a:ext cx="2596172" cy="21721"/>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a:ln>
            <a:effectLst/>
          </p:spPr>
        </p:cxnSp>
        <p:pic>
          <p:nvPicPr>
            <p:cNvPr id="15" name="Picture 7"/>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801053" y="2141066"/>
              <a:ext cx="603067" cy="1070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AutoShape 9" descr="&quot;&quot;"/>
            <p:cNvSpPr>
              <a:spLocks noChangeArrowheads="1"/>
            </p:cNvSpPr>
            <p:nvPr/>
          </p:nvSpPr>
          <p:spPr bwMode="auto">
            <a:xfrm>
              <a:off x="2411760" y="3234806"/>
              <a:ext cx="1381654" cy="422579"/>
            </a:xfrm>
            <a:prstGeom prst="roundRect">
              <a:avLst>
                <a:gd name="adj" fmla="val 4167"/>
              </a:avLst>
            </a:prstGeom>
            <a:noFill/>
            <a:ln w="9525" algn="ctr">
              <a:noFill/>
              <a:round/>
              <a:headEnd/>
              <a:tailEnd/>
            </a:ln>
            <a:effectLst/>
          </p:spPr>
          <p:txBody>
            <a:bodyPr lIns="0" tIns="0" rIns="0" bIns="0" anchor="ctr"/>
            <a:lstStyle/>
            <a:p>
              <a:pPr lvl="0" algn="ctr" fontAlgn="base">
                <a:lnSpc>
                  <a:spcPct val="80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Local</a:t>
              </a:r>
              <a:endParaRPr lang="en-US" b="1" dirty="0">
                <a:solidFill>
                  <a:srgbClr val="000000"/>
                </a:solidFill>
                <a:latin typeface="Segoe UI" pitchFamily="34" charset="0"/>
                <a:ea typeface="Segoe UI" pitchFamily="34" charset="0"/>
                <a:cs typeface="Segoe UI" pitchFamily="34" charset="0"/>
              </a:endParaRPr>
            </a:p>
            <a:p>
              <a:pPr lvl="0" algn="ctr" fontAlgn="base">
                <a:lnSpc>
                  <a:spcPct val="80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DNS</a:t>
              </a:r>
              <a:r>
                <a:rPr lang="en-US" b="1" dirty="0">
                  <a:solidFill>
                    <a:srgbClr val="000000"/>
                  </a:solidFill>
                  <a:latin typeface="Segoe UI" pitchFamily="34" charset="0"/>
                  <a:ea typeface="Segoe UI" pitchFamily="34" charset="0"/>
                  <a:cs typeface="Segoe UI" pitchFamily="34" charset="0"/>
                </a:rPr>
                <a:t> </a:t>
              </a:r>
              <a:r>
                <a:rPr lang="en-US" sz="1600" b="1" dirty="0">
                  <a:solidFill>
                    <a:srgbClr val="000000"/>
                  </a:solidFill>
                  <a:latin typeface="Segoe UI" pitchFamily="34" charset="0"/>
                  <a:ea typeface="Segoe UI" pitchFamily="34" charset="0"/>
                  <a:cs typeface="Segoe UI" pitchFamily="34" charset="0"/>
                </a:rPr>
                <a:t>server</a:t>
              </a:r>
            </a:p>
          </p:txBody>
        </p:sp>
        <p:cxnSp>
          <p:nvCxnSpPr>
            <p:cNvPr id="17" name="Straight Arrow Connector 16"/>
            <p:cNvCxnSpPr/>
            <p:nvPr/>
          </p:nvCxnSpPr>
          <p:spPr bwMode="auto">
            <a:xfrm flipH="1">
              <a:off x="1538398" y="2983186"/>
              <a:ext cx="1013099" cy="997465"/>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a:ln>
            <a:effectLst/>
          </p:spPr>
        </p:cxnSp>
        <p:cxnSp>
          <p:nvCxnSpPr>
            <p:cNvPr id="18" name="Straight Arrow Connector 17"/>
            <p:cNvCxnSpPr/>
            <p:nvPr/>
          </p:nvCxnSpPr>
          <p:spPr bwMode="auto">
            <a:xfrm flipH="1">
              <a:off x="1672737" y="2983186"/>
              <a:ext cx="1069810" cy="1084170"/>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ysDash"/>
              <a:round/>
              <a:headEnd type="arrow" w="med" len="med"/>
              <a:tailEnd type="none" w="med" len="med"/>
            </a:ln>
            <a:effectLst/>
          </p:spPr>
        </p:cxnSp>
        <p:grpSp>
          <p:nvGrpSpPr>
            <p:cNvPr id="19" name="Group 18"/>
            <p:cNvGrpSpPr/>
            <p:nvPr/>
          </p:nvGrpSpPr>
          <p:grpSpPr>
            <a:xfrm>
              <a:off x="5536187" y="3962470"/>
              <a:ext cx="1348134" cy="1442526"/>
              <a:chOff x="2632107" y="4410479"/>
              <a:chExt cx="1348134" cy="1442526"/>
            </a:xfrm>
          </p:grpSpPr>
          <p:sp>
            <p:nvSpPr>
              <p:cNvPr id="25" name="AutoShape 9" descr="&quot;&quot;"/>
              <p:cNvSpPr>
                <a:spLocks noChangeArrowheads="1"/>
              </p:cNvSpPr>
              <p:nvPr/>
            </p:nvSpPr>
            <p:spPr bwMode="auto">
              <a:xfrm>
                <a:off x="2632107" y="5552166"/>
                <a:ext cx="1348134" cy="300839"/>
              </a:xfrm>
              <a:prstGeom prst="roundRect">
                <a:avLst>
                  <a:gd name="adj" fmla="val 4167"/>
                </a:avLst>
              </a:prstGeom>
              <a:noFill/>
              <a:ln w="9525" algn="ctr">
                <a:noFill/>
                <a:round/>
                <a:headEnd/>
                <a:tailEnd/>
              </a:ln>
              <a:effectLst/>
            </p:spPr>
            <p:txBody>
              <a:bodyPr lIns="0" tIns="0" rIns="0" bIns="0" anchor="ctr"/>
              <a:lstStyle/>
              <a:p>
                <a:pPr lvl="0" algn="ctr" fontAlgn="base">
                  <a:lnSpc>
                    <a:spcPct val="80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contoso.com DNS</a:t>
                </a:r>
              </a:p>
            </p:txBody>
          </p:sp>
          <p:pic>
            <p:nvPicPr>
              <p:cNvPr id="26" name="Picture 7"/>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098666" y="4410479"/>
                <a:ext cx="603067" cy="1070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 name="Group 19"/>
            <p:cNvGrpSpPr/>
            <p:nvPr/>
          </p:nvGrpSpPr>
          <p:grpSpPr>
            <a:xfrm>
              <a:off x="5944360" y="2104462"/>
              <a:ext cx="1160082" cy="1442526"/>
              <a:chOff x="2820159" y="4410479"/>
              <a:chExt cx="1160082" cy="1442526"/>
            </a:xfrm>
          </p:grpSpPr>
          <p:sp>
            <p:nvSpPr>
              <p:cNvPr id="23" name="AutoShape 9" descr="&quot;&quot;"/>
              <p:cNvSpPr>
                <a:spLocks noChangeArrowheads="1"/>
              </p:cNvSpPr>
              <p:nvPr/>
            </p:nvSpPr>
            <p:spPr bwMode="auto">
              <a:xfrm>
                <a:off x="2820159" y="5552166"/>
                <a:ext cx="1160082" cy="300839"/>
              </a:xfrm>
              <a:prstGeom prst="roundRect">
                <a:avLst>
                  <a:gd name="adj" fmla="val 4167"/>
                </a:avLst>
              </a:prstGeom>
              <a:noFill/>
              <a:ln w="9525" algn="ctr">
                <a:noFill/>
                <a:round/>
                <a:headEnd/>
                <a:tailEnd/>
              </a:ln>
              <a:effectLst/>
            </p:spPr>
            <p:txBody>
              <a:bodyPr lIns="0" tIns="0" rIns="0" bIns="0" anchor="ctr"/>
              <a:lstStyle/>
              <a:p>
                <a:pPr lvl="0" algn="ctr" fontAlgn="base">
                  <a:lnSpc>
                    <a:spcPct val="80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ISP DNS</a:t>
                </a:r>
              </a:p>
            </p:txBody>
          </p:sp>
          <p:pic>
            <p:nvPicPr>
              <p:cNvPr id="24" name="Picture 7"/>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098666" y="4410479"/>
                <a:ext cx="603067" cy="1070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19" descr="&quot;&quot;"/>
            <p:cNvSpPr>
              <a:spLocks noChangeArrowheads="1"/>
            </p:cNvSpPr>
            <p:nvPr/>
          </p:nvSpPr>
          <p:spPr bwMode="auto">
            <a:xfrm>
              <a:off x="4020361" y="3925824"/>
              <a:ext cx="1305643" cy="192844"/>
            </a:xfrm>
            <a:prstGeom prst="rect">
              <a:avLst/>
            </a:prstGeom>
            <a:solidFill>
              <a:schemeClr val="bg1"/>
            </a:solidFill>
            <a:ln>
              <a:noFill/>
            </a:ln>
            <a:extLst/>
          </p:spPr>
          <p:txBody>
            <a:bodyPr wrap="none" anchor="ctr"/>
            <a:lstStyle/>
            <a:p>
              <a:pPr lvl="0" algn="ctr" fontAlgn="base">
                <a:lnSpc>
                  <a:spcPct val="85000"/>
                </a:lnSpc>
                <a:spcBef>
                  <a:spcPct val="0"/>
                </a:spcBef>
                <a:spcAft>
                  <a:spcPct val="0"/>
                </a:spcAft>
              </a:pPr>
              <a:r>
                <a:rPr lang="en-US" sz="1300" b="1" dirty="0">
                  <a:solidFill>
                    <a:srgbClr val="000000"/>
                  </a:solidFill>
                  <a:latin typeface="Segoe UI" pitchFamily="34" charset="0"/>
                  <a:ea typeface="Segoe UI" pitchFamily="34" charset="0"/>
                  <a:cs typeface="Segoe UI" pitchFamily="34" charset="0"/>
                </a:rPr>
                <a:t>contoso.com</a:t>
              </a:r>
            </a:p>
          </p:txBody>
        </p:sp>
        <p:sp>
          <p:nvSpPr>
            <p:cNvPr id="22" name="Rectangle 19" descr="&quot;&quot;"/>
            <p:cNvSpPr>
              <a:spLocks noChangeArrowheads="1"/>
            </p:cNvSpPr>
            <p:nvPr/>
          </p:nvSpPr>
          <p:spPr bwMode="auto">
            <a:xfrm>
              <a:off x="3758728" y="2252566"/>
              <a:ext cx="2037408" cy="297321"/>
            </a:xfrm>
            <a:prstGeom prst="rect">
              <a:avLst/>
            </a:prstGeom>
            <a:solidFill>
              <a:schemeClr val="bg1"/>
            </a:solidFill>
            <a:ln>
              <a:noFill/>
            </a:ln>
            <a:extLst/>
          </p:spPr>
          <p:txBody>
            <a:bodyPr wrap="none" anchor="ctr"/>
            <a:lstStyle/>
            <a:p>
              <a:pPr lvl="0" algn="ctr" fontAlgn="base">
                <a:lnSpc>
                  <a:spcPct val="85000"/>
                </a:lnSpc>
                <a:spcBef>
                  <a:spcPct val="0"/>
                </a:spcBef>
                <a:spcAft>
                  <a:spcPct val="0"/>
                </a:spcAft>
              </a:pPr>
              <a:r>
                <a:rPr lang="en-US" sz="1300" b="1" dirty="0">
                  <a:solidFill>
                    <a:srgbClr val="000000"/>
                  </a:solidFill>
                  <a:latin typeface="Segoe UI" pitchFamily="34" charset="0"/>
                  <a:ea typeface="Segoe UI" pitchFamily="34" charset="0"/>
                  <a:cs typeface="Segoe UI" pitchFamily="34" charset="0"/>
                </a:rPr>
                <a:t>All Other DNS Domains</a:t>
              </a:r>
            </a:p>
          </p:txBody>
        </p:sp>
      </p:grpSp>
    </p:spTree>
    <p:extLst>
      <p:ext uri="{BB962C8B-B14F-4D97-AF65-F5344CB8AC3E}">
        <p14:creationId xmlns:p14="http://schemas.microsoft.com/office/powerpoint/2010/main" val="3942027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ALT TEXT HERE: Servers and workstations" descr="Depicts two requests from two clients for Server A’s IP address. The first click depicts Client1’s server querying four other DNS servers for the address. The second click depicts Client2’s request to its server, which is a two-step process, because Client2’s server has the address already in its cache."/>
          <p:cNvGrpSpPr/>
          <p:nvPr/>
        </p:nvGrpSpPr>
        <p:grpSpPr>
          <a:xfrm>
            <a:off x="1187624" y="2311478"/>
            <a:ext cx="6846600" cy="3924775"/>
            <a:chOff x="1187624" y="2474438"/>
            <a:chExt cx="6846600" cy="3924775"/>
          </a:xfrm>
        </p:grpSpPr>
        <p:sp>
          <p:nvSpPr>
            <p:cNvPr id="2" name="Oval 1"/>
            <p:cNvSpPr/>
            <p:nvPr/>
          </p:nvSpPr>
          <p:spPr bwMode="auto">
            <a:xfrm>
              <a:off x="1187624" y="3324125"/>
              <a:ext cx="3816424" cy="2985195"/>
            </a:xfrm>
            <a:prstGeom prst="ellipse">
              <a:avLst/>
            </a:prstGeom>
            <a:ln w="12700">
              <a:solidFill>
                <a:srgbClr val="0070C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endParaRPr lang="en-US" b="1" dirty="0" smtClean="0">
                <a:solidFill>
                  <a:srgbClr val="000000"/>
                </a:solidFill>
              </a:endParaRPr>
            </a:p>
          </p:txBody>
        </p:sp>
        <p:pic>
          <p:nvPicPr>
            <p:cNvPr id="21513" name="globe"/>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014432" y="2474438"/>
              <a:ext cx="1019792" cy="1051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5" name="Picture 9"/>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842119" y="2640013"/>
              <a:ext cx="585550"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6" name="Picture 10"/>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154926" y="3342480"/>
              <a:ext cx="585551"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7" name="Picture 11"/>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948481" y="5076825"/>
              <a:ext cx="585551"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8" name="Picture 1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838693" y="3355975"/>
              <a:ext cx="585551"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9" name="Picture 1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699792" y="5085184"/>
              <a:ext cx="760413" cy="858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0"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782763" y="4373755"/>
              <a:ext cx="760412" cy="858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21" name="client 1"/>
            <p:cNvSpPr>
              <a:spLocks noChangeArrowheads="1"/>
            </p:cNvSpPr>
            <p:nvPr/>
          </p:nvSpPr>
          <p:spPr bwMode="auto">
            <a:xfrm>
              <a:off x="1720144" y="5228083"/>
              <a:ext cx="854075" cy="282575"/>
            </a:xfrm>
            <a:prstGeom prst="roundRect">
              <a:avLst>
                <a:gd name="adj" fmla="val 4167"/>
              </a:avLst>
            </a:prstGeom>
            <a:solidFill>
              <a:schemeClr val="accent1"/>
            </a:solidFill>
            <a:ln w="9525" algn="ctr">
              <a:noFill/>
              <a:round/>
              <a:headEnd/>
              <a:tailEnd/>
            </a:ln>
            <a:effectLst/>
          </p:spPr>
          <p:txBody>
            <a:bodyPr lIns="36000" tIns="0" rIns="36000" bIns="0" anchor="ctr"/>
            <a:lstStyle/>
            <a:p>
              <a:pPr algn="r">
                <a:lnSpc>
                  <a:spcPct val="80000"/>
                </a:lnSpc>
              </a:pPr>
              <a:r>
                <a:rPr lang="en-US" sz="1600" b="1" dirty="0">
                  <a:solidFill>
                    <a:srgbClr val="000000"/>
                  </a:solidFill>
                  <a:latin typeface="Segoe UI" pitchFamily="34" charset="0"/>
                  <a:ea typeface="Segoe UI" pitchFamily="34" charset="0"/>
                  <a:cs typeface="Segoe UI" pitchFamily="34" charset="0"/>
                </a:rPr>
                <a:t>Client1</a:t>
              </a:r>
            </a:p>
          </p:txBody>
        </p:sp>
        <p:sp>
          <p:nvSpPr>
            <p:cNvPr id="21522" name="&quot;Client 2&quot;" descr="&quot;&quot;"/>
            <p:cNvSpPr>
              <a:spLocks noChangeArrowheads="1"/>
            </p:cNvSpPr>
            <p:nvPr/>
          </p:nvSpPr>
          <p:spPr bwMode="auto">
            <a:xfrm>
              <a:off x="2730612" y="5955521"/>
              <a:ext cx="838547" cy="282575"/>
            </a:xfrm>
            <a:prstGeom prst="roundRect">
              <a:avLst>
                <a:gd name="adj" fmla="val 4167"/>
              </a:avLst>
            </a:prstGeom>
            <a:noFill/>
            <a:ln w="9525" algn="ctr">
              <a:noFill/>
              <a:round/>
              <a:headEnd/>
              <a:tailEnd/>
            </a:ln>
            <a:effectLst/>
          </p:spPr>
          <p:txBody>
            <a:bodyPr lIns="36000" tIns="0" rIns="36000" bIns="0" anchor="ctr"/>
            <a:lstStyle/>
            <a:p>
              <a:pPr>
                <a:lnSpc>
                  <a:spcPct val="80000"/>
                </a:lnSpc>
              </a:pPr>
              <a:r>
                <a:rPr lang="en-US" sz="1600" b="1" dirty="0">
                  <a:solidFill>
                    <a:srgbClr val="000000"/>
                  </a:solidFill>
                  <a:latin typeface="Segoe UI" pitchFamily="34" charset="0"/>
                  <a:ea typeface="Segoe UI" pitchFamily="34" charset="0"/>
                  <a:cs typeface="Segoe UI" pitchFamily="34" charset="0"/>
                </a:rPr>
                <a:t>Client2</a:t>
              </a:r>
            </a:p>
          </p:txBody>
        </p:sp>
        <p:sp>
          <p:nvSpPr>
            <p:cNvPr id="21523" name="&quot;Server A&quot;" descr="&quot;&quot;"/>
            <p:cNvSpPr>
              <a:spLocks noChangeArrowheads="1"/>
            </p:cNvSpPr>
            <p:nvPr/>
          </p:nvSpPr>
          <p:spPr bwMode="auto">
            <a:xfrm>
              <a:off x="5868144" y="6116638"/>
              <a:ext cx="909935" cy="282575"/>
            </a:xfrm>
            <a:prstGeom prst="roundRect">
              <a:avLst>
                <a:gd name="adj" fmla="val 4167"/>
              </a:avLst>
            </a:prstGeom>
            <a:noFill/>
            <a:ln w="9525" algn="ctr">
              <a:noFill/>
              <a:round/>
              <a:headEnd/>
              <a:tailEnd/>
            </a:ln>
            <a:effectLst/>
          </p:spPr>
          <p:txBody>
            <a:bodyPr lIns="36000" tIns="0" rIns="36000" bIns="0" anchor="ctr"/>
            <a:lstStyle/>
            <a:p>
              <a:pPr>
                <a:lnSpc>
                  <a:spcPct val="80000"/>
                </a:lnSpc>
              </a:pPr>
              <a:r>
                <a:rPr lang="en-US" sz="1600" b="1" dirty="0">
                  <a:solidFill>
                    <a:srgbClr val="000000"/>
                  </a:solidFill>
                  <a:latin typeface="Segoe UI" pitchFamily="34" charset="0"/>
                  <a:ea typeface="Segoe UI" pitchFamily="34" charset="0"/>
                  <a:cs typeface="Segoe UI" pitchFamily="34" charset="0"/>
                </a:rPr>
                <a:t>ServerA</a:t>
              </a:r>
            </a:p>
          </p:txBody>
        </p:sp>
        <p:pic>
          <p:nvPicPr>
            <p:cNvPr id="4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73618" y="600985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56069" name="frame 2 &quot;Where’s ServerA?&quot;" descr="This is the 2nd of 3 frames.&#10;Client 1 sends a query for the IP address of Server A. The request and resolution is a multi-step process because the local server must query other DNS servers for the address. These multiple steps are represented by arrows pointing from Client 1, to the local server, and on out to the external servers. Once Server A is found arrows point from it to the external servers, to the local server, and so back to Client 1.&#10;"/>
          <p:cNvSpPr>
            <a:spLocks noChangeArrowheads="1"/>
          </p:cNvSpPr>
          <p:nvPr/>
        </p:nvSpPr>
        <p:spPr bwMode="auto">
          <a:xfrm>
            <a:off x="1259632" y="3482064"/>
            <a:ext cx="999083" cy="584200"/>
          </a:xfrm>
          <a:prstGeom prst="roundRect">
            <a:avLst>
              <a:gd name="adj" fmla="val 6329"/>
            </a:avLst>
          </a:prstGeom>
          <a:solidFill>
            <a:schemeClr val="accent1"/>
          </a:solidFill>
          <a:ln w="9525" algn="ctr">
            <a:noFill/>
            <a:round/>
            <a:headEnd/>
            <a:tailEnd/>
          </a:ln>
        </p:spPr>
        <p:txBody>
          <a:bodyPr lIns="36000" tIns="36000" rIns="36000" bIns="36000" anchor="ctr"/>
          <a:lstStyle/>
          <a:p>
            <a:r>
              <a:rPr lang="en-US" sz="1600" b="1" dirty="0" smtClean="0">
                <a:solidFill>
                  <a:srgbClr val="000000"/>
                </a:solidFill>
                <a:latin typeface="Segoe UI" pitchFamily="34" charset="0"/>
                <a:ea typeface="Segoe UI" pitchFamily="34" charset="0"/>
                <a:cs typeface="Segoe UI" pitchFamily="34" charset="0"/>
              </a:rPr>
              <a:t>Where</a:t>
            </a:r>
            <a:r>
              <a:rPr lang="en-US" sz="1600" b="1" dirty="0">
                <a:solidFill>
                  <a:srgbClr val="000000"/>
                </a:solidFill>
                <a:latin typeface="Segoe UI" pitchFamily="34" charset="0"/>
                <a:ea typeface="Segoe UI" pitchFamily="34" charset="0"/>
                <a:cs typeface="Segoe UI" pitchFamily="34" charset="0"/>
              </a:rPr>
              <a:t> </a:t>
            </a:r>
            <a:r>
              <a:rPr lang="en-US" sz="1600" b="1" dirty="0" smtClean="0">
                <a:solidFill>
                  <a:srgbClr val="000000"/>
                </a:solidFill>
                <a:latin typeface="Segoe UI" pitchFamily="34" charset="0"/>
                <a:ea typeface="Segoe UI" pitchFamily="34" charset="0"/>
                <a:cs typeface="Segoe UI" pitchFamily="34" charset="0"/>
              </a:rPr>
              <a:t>is </a:t>
            </a:r>
            <a:r>
              <a:rPr lang="en-US" sz="1600" b="1" dirty="0">
                <a:solidFill>
                  <a:srgbClr val="000000"/>
                </a:solidFill>
                <a:latin typeface="Segoe UI" pitchFamily="34" charset="0"/>
                <a:ea typeface="Segoe UI" pitchFamily="34" charset="0"/>
                <a:cs typeface="Segoe UI" pitchFamily="34" charset="0"/>
              </a:rPr>
              <a:t>ServerA?</a:t>
            </a:r>
          </a:p>
        </p:txBody>
      </p:sp>
      <p:sp>
        <p:nvSpPr>
          <p:cNvPr id="856089" name="&quot;ServerA is at ...&quot;"/>
          <p:cNvSpPr>
            <a:spLocks noChangeArrowheads="1"/>
          </p:cNvSpPr>
          <p:nvPr/>
        </p:nvSpPr>
        <p:spPr bwMode="auto">
          <a:xfrm>
            <a:off x="1259632" y="3482064"/>
            <a:ext cx="1325184" cy="602655"/>
          </a:xfrm>
          <a:prstGeom prst="roundRect">
            <a:avLst>
              <a:gd name="adj" fmla="val 6329"/>
            </a:avLst>
          </a:prstGeom>
          <a:solidFill>
            <a:schemeClr val="accent1"/>
          </a:solidFill>
          <a:ln w="9525" algn="ctr">
            <a:noFill/>
            <a:round/>
            <a:headEnd/>
            <a:tailEnd/>
          </a:ln>
          <a:effectLst/>
        </p:spPr>
        <p:txBody>
          <a:bodyPr lIns="0" tIns="0" rIns="0" bIns="0" anchor="ctr"/>
          <a:lstStyle/>
          <a:p>
            <a:r>
              <a:rPr lang="en-US" sz="1600" b="1" dirty="0">
                <a:solidFill>
                  <a:srgbClr val="000000"/>
                </a:solidFill>
                <a:latin typeface="Segoe UI" pitchFamily="34" charset="0"/>
                <a:ea typeface="Segoe UI" pitchFamily="34" charset="0"/>
                <a:cs typeface="Segoe UI" pitchFamily="34" charset="0"/>
              </a:rPr>
              <a:t>ServerA is at </a:t>
            </a:r>
            <a:r>
              <a:rPr lang="en-US" sz="1600" b="1" dirty="0" smtClean="0">
                <a:solidFill>
                  <a:srgbClr val="000000"/>
                </a:solidFill>
                <a:latin typeface="Segoe UI" pitchFamily="34" charset="0"/>
                <a:ea typeface="Segoe UI" pitchFamily="34" charset="0"/>
                <a:cs typeface="Segoe UI" pitchFamily="34" charset="0"/>
              </a:rPr>
              <a:t>131.107.0.44</a:t>
            </a:r>
            <a:endParaRPr lang="en-US" sz="1600" b="1" dirty="0">
              <a:solidFill>
                <a:srgbClr val="000000"/>
              </a:solidFill>
              <a:latin typeface="Segoe UI" pitchFamily="34" charset="0"/>
              <a:ea typeface="Segoe UI" pitchFamily="34" charset="0"/>
              <a:cs typeface="Segoe UI" pitchFamily="34" charset="0"/>
            </a:endParaRPr>
          </a:p>
        </p:txBody>
      </p:sp>
      <p:sp>
        <p:nvSpPr>
          <p:cNvPr id="856090" name="frame 3 &quot;Where’s ServerA?&quot;" descr="This is the 3rd of 3 frames. Client 1 sends a query for the IP address of Server A. This request and resolution is a short 2 step process because the local server has the address in its cache. The 2 steps are represented by 2 arrows between Client 2 and the local server."/>
          <p:cNvSpPr>
            <a:spLocks noChangeArrowheads="1"/>
          </p:cNvSpPr>
          <p:nvPr/>
        </p:nvSpPr>
        <p:spPr bwMode="auto">
          <a:xfrm>
            <a:off x="3563888" y="5187262"/>
            <a:ext cx="1011237" cy="527050"/>
          </a:xfrm>
          <a:prstGeom prst="roundRect">
            <a:avLst>
              <a:gd name="adj" fmla="val 6329"/>
            </a:avLst>
          </a:prstGeom>
          <a:noFill/>
          <a:ln w="9525" algn="ctr">
            <a:noFill/>
            <a:round/>
            <a:headEnd/>
            <a:tailEnd/>
          </a:ln>
        </p:spPr>
        <p:txBody>
          <a:bodyPr lIns="36000" tIns="36000" rIns="36000" bIns="36000" anchor="ctr"/>
          <a:lstStyle/>
          <a:p>
            <a:r>
              <a:rPr lang="en-US" sz="1600" b="1" dirty="0" smtClean="0">
                <a:solidFill>
                  <a:srgbClr val="000000"/>
                </a:solidFill>
                <a:latin typeface="Segoe UI" pitchFamily="34" charset="0"/>
                <a:ea typeface="Segoe UI" pitchFamily="34" charset="0"/>
                <a:cs typeface="Segoe UI" pitchFamily="34" charset="0"/>
              </a:rPr>
              <a:t>Where is ServerA</a:t>
            </a:r>
            <a:r>
              <a:rPr lang="en-US" sz="1600" b="1" dirty="0">
                <a:solidFill>
                  <a:srgbClr val="000000"/>
                </a:solidFill>
                <a:latin typeface="Segoe UI" pitchFamily="34" charset="0"/>
                <a:ea typeface="Segoe UI" pitchFamily="34" charset="0"/>
                <a:cs typeface="Segoe UI" pitchFamily="34" charset="0"/>
              </a:rPr>
              <a:t>?</a:t>
            </a:r>
          </a:p>
        </p:txBody>
      </p:sp>
      <p:sp>
        <p:nvSpPr>
          <p:cNvPr id="856091" name="&quot;ServerA is at ...&quot;"/>
          <p:cNvSpPr>
            <a:spLocks noChangeArrowheads="1"/>
          </p:cNvSpPr>
          <p:nvPr/>
        </p:nvSpPr>
        <p:spPr bwMode="auto">
          <a:xfrm>
            <a:off x="3563888" y="5187262"/>
            <a:ext cx="1378187" cy="479425"/>
          </a:xfrm>
          <a:prstGeom prst="roundRect">
            <a:avLst>
              <a:gd name="adj" fmla="val 6329"/>
            </a:avLst>
          </a:prstGeom>
          <a:solidFill>
            <a:schemeClr val="bg1"/>
          </a:solidFill>
          <a:ln w="9525" algn="ctr">
            <a:noFill/>
            <a:round/>
            <a:headEnd/>
            <a:tailEnd/>
          </a:ln>
          <a:effectLst/>
        </p:spPr>
        <p:txBody>
          <a:bodyPr lIns="0" tIns="0" rIns="0" bIns="0" anchor="ctr"/>
          <a:lstStyle/>
          <a:p>
            <a:r>
              <a:rPr lang="en-US" sz="1600" b="1" dirty="0">
                <a:solidFill>
                  <a:srgbClr val="000000"/>
                </a:solidFill>
                <a:latin typeface="Segoe UI" pitchFamily="34" charset="0"/>
                <a:ea typeface="Segoe UI" pitchFamily="34" charset="0"/>
                <a:cs typeface="Segoe UI" pitchFamily="34" charset="0"/>
              </a:rPr>
              <a:t>ServerA is at </a:t>
            </a:r>
            <a:r>
              <a:rPr lang="en-US" sz="1600" b="1" dirty="0" smtClean="0">
                <a:solidFill>
                  <a:srgbClr val="000000"/>
                </a:solidFill>
                <a:latin typeface="Segoe UI" pitchFamily="34" charset="0"/>
                <a:ea typeface="Segoe UI" pitchFamily="34" charset="0"/>
                <a:cs typeface="Segoe UI" pitchFamily="34" charset="0"/>
              </a:rPr>
              <a:t>131.107.0.44</a:t>
            </a:r>
            <a:endParaRPr lang="en-US" sz="1600" b="1" dirty="0">
              <a:solidFill>
                <a:srgbClr val="000000"/>
              </a:solidFill>
              <a:latin typeface="Segoe UI" pitchFamily="34" charset="0"/>
              <a:ea typeface="Segoe UI" pitchFamily="34" charset="0"/>
              <a:cs typeface="Segoe UI" pitchFamily="34" charset="0"/>
            </a:endParaRPr>
          </a:p>
        </p:txBody>
      </p:sp>
      <p:sp>
        <p:nvSpPr>
          <p:cNvPr id="21511" name="slide title"/>
          <p:cNvSpPr>
            <a:spLocks noGrp="1" noChangeArrowheads="1"/>
          </p:cNvSpPr>
          <p:nvPr>
            <p:ph type="title"/>
          </p:nvPr>
        </p:nvSpPr>
        <p:spPr/>
        <p:txBody>
          <a:bodyPr/>
          <a:lstStyle/>
          <a:p>
            <a:pPr eaLnBrk="1" hangingPunct="1"/>
            <a:r>
              <a:rPr lang="en-US" sz="2800" dirty="0" smtClean="0">
                <a:latin typeface="Segoe UI" pitchFamily="34" charset="0"/>
                <a:ea typeface="Segoe UI" pitchFamily="34" charset="0"/>
                <a:cs typeface="Segoe UI" pitchFamily="34" charset="0"/>
              </a:rPr>
              <a:t>How DNS Server Caching Works</a:t>
            </a:r>
          </a:p>
        </p:txBody>
      </p:sp>
      <p:sp>
        <p:nvSpPr>
          <p:cNvPr id="856070" name="Oval 6" descr="&quot;&quot;"/>
          <p:cNvSpPr>
            <a:spLocks noChangeArrowheads="1"/>
          </p:cNvSpPr>
          <p:nvPr/>
        </p:nvSpPr>
        <p:spPr bwMode="auto">
          <a:xfrm>
            <a:off x="5807075" y="4813853"/>
            <a:ext cx="2101850" cy="1149350"/>
          </a:xfrm>
          <a:prstGeom prst="ellipse">
            <a:avLst/>
          </a:prstGeom>
          <a:noFill/>
          <a:ln w="9525" algn="ctr">
            <a:noFill/>
            <a:round/>
            <a:headEnd/>
            <a:tailEnd/>
          </a:ln>
          <a:effectLst>
            <a:outerShdw dist="35921" dir="2700000" algn="ctr" rotWithShape="0">
              <a:srgbClr val="ADADAD"/>
            </a:outerShdw>
          </a:effectLst>
        </p:spPr>
        <p:txBody>
          <a:bodyPr wrap="none" anchor="ctr"/>
          <a:lstStyle/>
          <a:p>
            <a:pPr>
              <a:defRPr/>
            </a:pPr>
            <a:endParaRPr lang="en-US" sz="1600" dirty="0">
              <a:solidFill>
                <a:srgbClr val="000000"/>
              </a:solidFill>
            </a:endParaRPr>
          </a:p>
        </p:txBody>
      </p:sp>
      <p:sp>
        <p:nvSpPr>
          <p:cNvPr id="856072" name="Arc 8" descr="&quot;&quot;"/>
          <p:cNvSpPr>
            <a:spLocks/>
          </p:cNvSpPr>
          <p:nvPr/>
        </p:nvSpPr>
        <p:spPr bwMode="auto">
          <a:xfrm>
            <a:off x="5829300" y="4329665"/>
            <a:ext cx="1284288" cy="947738"/>
          </a:xfrm>
          <a:custGeom>
            <a:avLst/>
            <a:gdLst>
              <a:gd name="T0" fmla="*/ 2147483647 w 15563"/>
              <a:gd name="T1" fmla="*/ 2147483647 h 19332"/>
              <a:gd name="T2" fmla="*/ 2147483647 w 15563"/>
              <a:gd name="T3" fmla="*/ 2147483647 h 19332"/>
              <a:gd name="T4" fmla="*/ 0 w 15563"/>
              <a:gd name="T5" fmla="*/ 0 h 19332"/>
              <a:gd name="T6" fmla="*/ 0 60000 65536"/>
              <a:gd name="T7" fmla="*/ 0 60000 65536"/>
              <a:gd name="T8" fmla="*/ 0 60000 65536"/>
              <a:gd name="T9" fmla="*/ 0 w 15563"/>
              <a:gd name="T10" fmla="*/ 0 h 19332"/>
              <a:gd name="T11" fmla="*/ 15563 w 15563"/>
              <a:gd name="T12" fmla="*/ 19332 h 19332"/>
            </a:gdLst>
            <a:ahLst/>
            <a:cxnLst>
              <a:cxn ang="T6">
                <a:pos x="T0" y="T1"/>
              </a:cxn>
              <a:cxn ang="T7">
                <a:pos x="T2" y="T3"/>
              </a:cxn>
              <a:cxn ang="T8">
                <a:pos x="T4" y="T5"/>
              </a:cxn>
            </a:cxnLst>
            <a:rect l="T9" t="T10" r="T11" b="T12"/>
            <a:pathLst>
              <a:path w="15563" h="19332" fill="none" extrusionOk="0">
                <a:moveTo>
                  <a:pt x="15562" y="14978"/>
                </a:moveTo>
                <a:cubicBezTo>
                  <a:pt x="13849" y="16758"/>
                  <a:pt x="11844" y="18230"/>
                  <a:pt x="9634" y="19332"/>
                </a:cubicBezTo>
              </a:path>
              <a:path w="15563" h="19332" stroke="0" extrusionOk="0">
                <a:moveTo>
                  <a:pt x="15562" y="14978"/>
                </a:moveTo>
                <a:cubicBezTo>
                  <a:pt x="13849" y="16758"/>
                  <a:pt x="11844" y="18230"/>
                  <a:pt x="9634" y="19332"/>
                </a:cubicBezTo>
                <a:lnTo>
                  <a:pt x="0" y="0"/>
                </a:lnTo>
                <a:close/>
              </a:path>
            </a:pathLst>
          </a:custGeom>
          <a:noFill/>
          <a:ln w="2857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dirty="0">
              <a:solidFill>
                <a:srgbClr val="000000"/>
              </a:solidFill>
            </a:endParaRPr>
          </a:p>
        </p:txBody>
      </p:sp>
      <p:sp>
        <p:nvSpPr>
          <p:cNvPr id="856082" name="Arc 18" descr="&quot;&quot;"/>
          <p:cNvSpPr>
            <a:spLocks/>
          </p:cNvSpPr>
          <p:nvPr/>
        </p:nvSpPr>
        <p:spPr bwMode="auto">
          <a:xfrm>
            <a:off x="4652963" y="3458128"/>
            <a:ext cx="1133475" cy="882650"/>
          </a:xfrm>
          <a:custGeom>
            <a:avLst/>
            <a:gdLst>
              <a:gd name="T0" fmla="*/ 0 w 15285"/>
              <a:gd name="T1" fmla="*/ 2147483647 h 21600"/>
              <a:gd name="T2" fmla="*/ 2147483647 w 15285"/>
              <a:gd name="T3" fmla="*/ 11122658 h 21600"/>
              <a:gd name="T4" fmla="*/ 2147483647 w 15285"/>
              <a:gd name="T5" fmla="*/ 2147483647 h 21600"/>
              <a:gd name="T6" fmla="*/ 0 60000 65536"/>
              <a:gd name="T7" fmla="*/ 0 60000 65536"/>
              <a:gd name="T8" fmla="*/ 0 60000 65536"/>
              <a:gd name="T9" fmla="*/ 0 w 15285"/>
              <a:gd name="T10" fmla="*/ 0 h 21600"/>
              <a:gd name="T11" fmla="*/ 15285 w 15285"/>
              <a:gd name="T12" fmla="*/ 21600 h 21600"/>
            </a:gdLst>
            <a:ahLst/>
            <a:cxnLst>
              <a:cxn ang="T6">
                <a:pos x="T0" y="T1"/>
              </a:cxn>
              <a:cxn ang="T7">
                <a:pos x="T2" y="T3"/>
              </a:cxn>
              <a:cxn ang="T8">
                <a:pos x="T4" y="T5"/>
              </a:cxn>
            </a:cxnLst>
            <a:rect l="T9" t="T10" r="T11" b="T12"/>
            <a:pathLst>
              <a:path w="15285" h="21600" fill="none" extrusionOk="0">
                <a:moveTo>
                  <a:pt x="-1" y="5951"/>
                </a:moveTo>
                <a:cubicBezTo>
                  <a:pt x="4015" y="2130"/>
                  <a:pt x="9346" y="-1"/>
                  <a:pt x="14889" y="0"/>
                </a:cubicBezTo>
                <a:cubicBezTo>
                  <a:pt x="15021" y="0"/>
                  <a:pt x="15153" y="1"/>
                  <a:pt x="15285" y="3"/>
                </a:cubicBezTo>
              </a:path>
              <a:path w="15285" h="21600" stroke="0" extrusionOk="0">
                <a:moveTo>
                  <a:pt x="-1" y="5951"/>
                </a:moveTo>
                <a:cubicBezTo>
                  <a:pt x="4015" y="2130"/>
                  <a:pt x="9346" y="-1"/>
                  <a:pt x="14889" y="0"/>
                </a:cubicBezTo>
                <a:cubicBezTo>
                  <a:pt x="15021" y="0"/>
                  <a:pt x="15153" y="1"/>
                  <a:pt x="15285" y="3"/>
                </a:cubicBezTo>
                <a:lnTo>
                  <a:pt x="14889" y="21600"/>
                </a:lnTo>
                <a:close/>
              </a:path>
            </a:pathLst>
          </a:custGeom>
          <a:noFill/>
          <a:ln w="28575">
            <a:solidFill>
              <a:srgbClr val="CC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endParaRPr lang="en-US" dirty="0">
              <a:solidFill>
                <a:srgbClr val="000000"/>
              </a:solidFill>
            </a:endParaRPr>
          </a:p>
        </p:txBody>
      </p:sp>
      <p:sp>
        <p:nvSpPr>
          <p:cNvPr id="856083" name="Arc 19" descr="&quot;&quot;"/>
          <p:cNvSpPr>
            <a:spLocks/>
          </p:cNvSpPr>
          <p:nvPr/>
        </p:nvSpPr>
        <p:spPr bwMode="auto">
          <a:xfrm>
            <a:off x="5741566" y="4298783"/>
            <a:ext cx="1782762" cy="479425"/>
          </a:xfrm>
          <a:custGeom>
            <a:avLst/>
            <a:gdLst>
              <a:gd name="T0" fmla="*/ 2147483647 w 21600"/>
              <a:gd name="T1" fmla="*/ 0 h 9780"/>
              <a:gd name="T2" fmla="*/ 2147483647 w 21600"/>
              <a:gd name="T3" fmla="*/ 2147483647 h 9780"/>
              <a:gd name="T4" fmla="*/ 0 w 21600"/>
              <a:gd name="T5" fmla="*/ 2147483647 h 9780"/>
              <a:gd name="T6" fmla="*/ 0 60000 65536"/>
              <a:gd name="T7" fmla="*/ 0 60000 65536"/>
              <a:gd name="T8" fmla="*/ 0 60000 65536"/>
              <a:gd name="T9" fmla="*/ 0 w 21600"/>
              <a:gd name="T10" fmla="*/ 0 h 9780"/>
              <a:gd name="T11" fmla="*/ 21600 w 21600"/>
              <a:gd name="T12" fmla="*/ 9780 h 9780"/>
            </a:gdLst>
            <a:ahLst/>
            <a:cxnLst>
              <a:cxn ang="T6">
                <a:pos x="T0" y="T1"/>
              </a:cxn>
              <a:cxn ang="T7">
                <a:pos x="T2" y="T3"/>
              </a:cxn>
              <a:cxn ang="T8">
                <a:pos x="T4" y="T5"/>
              </a:cxn>
            </a:cxnLst>
            <a:rect l="T9" t="T10" r="T11" b="T12"/>
            <a:pathLst>
              <a:path w="21600" h="9780" fill="none" extrusionOk="0">
                <a:moveTo>
                  <a:pt x="21492" y="0"/>
                </a:moveTo>
                <a:cubicBezTo>
                  <a:pt x="21564" y="714"/>
                  <a:pt x="21600" y="1432"/>
                  <a:pt x="21600" y="2151"/>
                </a:cubicBezTo>
                <a:cubicBezTo>
                  <a:pt x="21600" y="4757"/>
                  <a:pt x="21128" y="7341"/>
                  <a:pt x="20207" y="9779"/>
                </a:cubicBezTo>
              </a:path>
              <a:path w="21600" h="9780" stroke="0" extrusionOk="0">
                <a:moveTo>
                  <a:pt x="21492" y="0"/>
                </a:moveTo>
                <a:cubicBezTo>
                  <a:pt x="21564" y="714"/>
                  <a:pt x="21600" y="1432"/>
                  <a:pt x="21600" y="2151"/>
                </a:cubicBezTo>
                <a:cubicBezTo>
                  <a:pt x="21600" y="4757"/>
                  <a:pt x="21128" y="7341"/>
                  <a:pt x="20207" y="9779"/>
                </a:cubicBezTo>
                <a:lnTo>
                  <a:pt x="0" y="2151"/>
                </a:lnTo>
                <a:close/>
              </a:path>
            </a:pathLst>
          </a:custGeom>
          <a:noFill/>
          <a:ln w="2857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dirty="0">
              <a:solidFill>
                <a:srgbClr val="000000"/>
              </a:solidFill>
            </a:endParaRPr>
          </a:p>
        </p:txBody>
      </p:sp>
      <p:sp>
        <p:nvSpPr>
          <p:cNvPr id="856084" name="Arc 20" descr="&quot;&quot;"/>
          <p:cNvSpPr>
            <a:spLocks/>
          </p:cNvSpPr>
          <p:nvPr/>
        </p:nvSpPr>
        <p:spPr bwMode="auto">
          <a:xfrm>
            <a:off x="5773738" y="3380340"/>
            <a:ext cx="1331912" cy="982663"/>
          </a:xfrm>
          <a:custGeom>
            <a:avLst/>
            <a:gdLst>
              <a:gd name="T0" fmla="*/ 2147483647 w 16140"/>
              <a:gd name="T1" fmla="*/ 0 h 20082"/>
              <a:gd name="T2" fmla="*/ 2147483647 w 16140"/>
              <a:gd name="T3" fmla="*/ 2147483647 h 20082"/>
              <a:gd name="T4" fmla="*/ 0 w 16140"/>
              <a:gd name="T5" fmla="*/ 2147483647 h 20082"/>
              <a:gd name="T6" fmla="*/ 0 60000 65536"/>
              <a:gd name="T7" fmla="*/ 0 60000 65536"/>
              <a:gd name="T8" fmla="*/ 0 60000 65536"/>
              <a:gd name="T9" fmla="*/ 0 w 16140"/>
              <a:gd name="T10" fmla="*/ 0 h 20082"/>
              <a:gd name="T11" fmla="*/ 16140 w 16140"/>
              <a:gd name="T12" fmla="*/ 20082 h 20082"/>
            </a:gdLst>
            <a:ahLst/>
            <a:cxnLst>
              <a:cxn ang="T6">
                <a:pos x="T0" y="T1"/>
              </a:cxn>
              <a:cxn ang="T7">
                <a:pos x="T2" y="T3"/>
              </a:cxn>
              <a:cxn ang="T8">
                <a:pos x="T4" y="T5"/>
              </a:cxn>
            </a:cxnLst>
            <a:rect l="T9" t="T10" r="T11" b="T12"/>
            <a:pathLst>
              <a:path w="16140" h="20082" fill="none" extrusionOk="0">
                <a:moveTo>
                  <a:pt x="7954" y="-1"/>
                </a:moveTo>
                <a:cubicBezTo>
                  <a:pt x="11092" y="1243"/>
                  <a:pt x="13896" y="3204"/>
                  <a:pt x="16139" y="5727"/>
                </a:cubicBezTo>
              </a:path>
              <a:path w="16140" h="20082" stroke="0" extrusionOk="0">
                <a:moveTo>
                  <a:pt x="7954" y="-1"/>
                </a:moveTo>
                <a:cubicBezTo>
                  <a:pt x="11092" y="1243"/>
                  <a:pt x="13896" y="3204"/>
                  <a:pt x="16139" y="5727"/>
                </a:cubicBezTo>
                <a:lnTo>
                  <a:pt x="0" y="20082"/>
                </a:lnTo>
                <a:close/>
              </a:path>
            </a:pathLst>
          </a:custGeom>
          <a:noFill/>
          <a:ln w="2857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dirty="0">
              <a:solidFill>
                <a:srgbClr val="000000"/>
              </a:solidFill>
            </a:endParaRPr>
          </a:p>
        </p:txBody>
      </p:sp>
      <p:sp>
        <p:nvSpPr>
          <p:cNvPr id="856085" name="Arc 21" descr="&quot;&quot;"/>
          <p:cNvSpPr>
            <a:spLocks/>
          </p:cNvSpPr>
          <p:nvPr/>
        </p:nvSpPr>
        <p:spPr bwMode="auto">
          <a:xfrm>
            <a:off x="4652963" y="3307315"/>
            <a:ext cx="1122362" cy="1055688"/>
          </a:xfrm>
          <a:custGeom>
            <a:avLst/>
            <a:gdLst>
              <a:gd name="T0" fmla="*/ 0 w 13606"/>
              <a:gd name="T1" fmla="*/ 2147483647 h 21543"/>
              <a:gd name="T2" fmla="*/ 2147483647 w 13606"/>
              <a:gd name="T3" fmla="*/ 0 h 21543"/>
              <a:gd name="T4" fmla="*/ 2147483647 w 13606"/>
              <a:gd name="T5" fmla="*/ 2147483647 h 21543"/>
              <a:gd name="T6" fmla="*/ 0 60000 65536"/>
              <a:gd name="T7" fmla="*/ 0 60000 65536"/>
              <a:gd name="T8" fmla="*/ 0 60000 65536"/>
              <a:gd name="T9" fmla="*/ 0 w 13606"/>
              <a:gd name="T10" fmla="*/ 0 h 21543"/>
              <a:gd name="T11" fmla="*/ 13606 w 13606"/>
              <a:gd name="T12" fmla="*/ 21543 h 21543"/>
            </a:gdLst>
            <a:ahLst/>
            <a:cxnLst>
              <a:cxn ang="T6">
                <a:pos x="T0" y="T1"/>
              </a:cxn>
              <a:cxn ang="T7">
                <a:pos x="T2" y="T3"/>
              </a:cxn>
              <a:cxn ang="T8">
                <a:pos x="T4" y="T5"/>
              </a:cxn>
            </a:cxnLst>
            <a:rect l="T9" t="T10" r="T11" b="T12"/>
            <a:pathLst>
              <a:path w="13606" h="21543" fill="none" extrusionOk="0">
                <a:moveTo>
                  <a:pt x="-1" y="4766"/>
                </a:moveTo>
                <a:cubicBezTo>
                  <a:pt x="3430" y="1985"/>
                  <a:pt x="7630" y="321"/>
                  <a:pt x="12035" y="0"/>
                </a:cubicBezTo>
              </a:path>
              <a:path w="13606" h="21543" stroke="0" extrusionOk="0">
                <a:moveTo>
                  <a:pt x="-1" y="4766"/>
                </a:moveTo>
                <a:cubicBezTo>
                  <a:pt x="3430" y="1985"/>
                  <a:pt x="7630" y="321"/>
                  <a:pt x="12035" y="0"/>
                </a:cubicBezTo>
                <a:lnTo>
                  <a:pt x="13606" y="21543"/>
                </a:lnTo>
                <a:close/>
              </a:path>
            </a:pathLst>
          </a:custGeom>
          <a:noFill/>
          <a:ln w="2857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dirty="0">
              <a:solidFill>
                <a:srgbClr val="000000"/>
              </a:solidFill>
            </a:endParaRPr>
          </a:p>
        </p:txBody>
      </p:sp>
      <p:sp>
        <p:nvSpPr>
          <p:cNvPr id="856086" name="Arc 22" descr="&quot;&quot;"/>
          <p:cNvSpPr>
            <a:spLocks/>
          </p:cNvSpPr>
          <p:nvPr/>
        </p:nvSpPr>
        <p:spPr bwMode="auto">
          <a:xfrm>
            <a:off x="5815013" y="3515278"/>
            <a:ext cx="1247775" cy="838200"/>
          </a:xfrm>
          <a:custGeom>
            <a:avLst/>
            <a:gdLst>
              <a:gd name="T0" fmla="*/ 2147483647 w 16830"/>
              <a:gd name="T1" fmla="*/ 0 h 20529"/>
              <a:gd name="T2" fmla="*/ 2147483647 w 16830"/>
              <a:gd name="T3" fmla="*/ 2147483647 h 20529"/>
              <a:gd name="T4" fmla="*/ 0 w 16830"/>
              <a:gd name="T5" fmla="*/ 2147483647 h 20529"/>
              <a:gd name="T6" fmla="*/ 0 60000 65536"/>
              <a:gd name="T7" fmla="*/ 0 60000 65536"/>
              <a:gd name="T8" fmla="*/ 0 60000 65536"/>
              <a:gd name="T9" fmla="*/ 0 w 16830"/>
              <a:gd name="T10" fmla="*/ 0 h 20529"/>
              <a:gd name="T11" fmla="*/ 16830 w 16830"/>
              <a:gd name="T12" fmla="*/ 20529 h 20529"/>
            </a:gdLst>
            <a:ahLst/>
            <a:cxnLst>
              <a:cxn ang="T6">
                <a:pos x="T0" y="T1"/>
              </a:cxn>
              <a:cxn ang="T7">
                <a:pos x="T2" y="T3"/>
              </a:cxn>
              <a:cxn ang="T8">
                <a:pos x="T4" y="T5"/>
              </a:cxn>
            </a:cxnLst>
            <a:rect l="T9" t="T10" r="T11" b="T12"/>
            <a:pathLst>
              <a:path w="16830" h="20529" fill="none" extrusionOk="0">
                <a:moveTo>
                  <a:pt x="6716" y="-1"/>
                </a:moveTo>
                <a:cubicBezTo>
                  <a:pt x="10693" y="1300"/>
                  <a:pt x="14207" y="3729"/>
                  <a:pt x="16830" y="6989"/>
                </a:cubicBezTo>
              </a:path>
              <a:path w="16830" h="20529" stroke="0" extrusionOk="0">
                <a:moveTo>
                  <a:pt x="6716" y="-1"/>
                </a:moveTo>
                <a:cubicBezTo>
                  <a:pt x="10693" y="1300"/>
                  <a:pt x="14207" y="3729"/>
                  <a:pt x="16830" y="6989"/>
                </a:cubicBezTo>
                <a:lnTo>
                  <a:pt x="0" y="20529"/>
                </a:lnTo>
                <a:close/>
              </a:path>
            </a:pathLst>
          </a:custGeom>
          <a:noFill/>
          <a:ln w="28575">
            <a:solidFill>
              <a:srgbClr val="CC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endParaRPr lang="en-US" dirty="0">
              <a:solidFill>
                <a:srgbClr val="000000"/>
              </a:solidFill>
            </a:endParaRPr>
          </a:p>
        </p:txBody>
      </p:sp>
      <p:sp>
        <p:nvSpPr>
          <p:cNvPr id="856087" name="Arc 23" descr="&quot;&quot;"/>
          <p:cNvSpPr>
            <a:spLocks/>
          </p:cNvSpPr>
          <p:nvPr/>
        </p:nvSpPr>
        <p:spPr bwMode="auto">
          <a:xfrm>
            <a:off x="5785967" y="4228065"/>
            <a:ext cx="1601788" cy="620712"/>
          </a:xfrm>
          <a:custGeom>
            <a:avLst/>
            <a:gdLst>
              <a:gd name="T0" fmla="*/ 2147483647 w 21600"/>
              <a:gd name="T1" fmla="*/ 0 h 15183"/>
              <a:gd name="T2" fmla="*/ 2147483647 w 21600"/>
              <a:gd name="T3" fmla="*/ 2147483647 h 15183"/>
              <a:gd name="T4" fmla="*/ 0 w 21600"/>
              <a:gd name="T5" fmla="*/ 2147483647 h 15183"/>
              <a:gd name="T6" fmla="*/ 0 60000 65536"/>
              <a:gd name="T7" fmla="*/ 0 60000 65536"/>
              <a:gd name="T8" fmla="*/ 0 60000 65536"/>
              <a:gd name="T9" fmla="*/ 0 w 21600"/>
              <a:gd name="T10" fmla="*/ 0 h 15183"/>
              <a:gd name="T11" fmla="*/ 21600 w 21600"/>
              <a:gd name="T12" fmla="*/ 15183 h 15183"/>
            </a:gdLst>
            <a:ahLst/>
            <a:cxnLst>
              <a:cxn ang="T6">
                <a:pos x="T0" y="T1"/>
              </a:cxn>
              <a:cxn ang="T7">
                <a:pos x="T2" y="T3"/>
              </a:cxn>
              <a:cxn ang="T8">
                <a:pos x="T4" y="T5"/>
              </a:cxn>
            </a:cxnLst>
            <a:rect l="T9" t="T10" r="T11" b="T12"/>
            <a:pathLst>
              <a:path w="21600" h="15183" fill="none" extrusionOk="0">
                <a:moveTo>
                  <a:pt x="21142" y="0"/>
                </a:moveTo>
                <a:cubicBezTo>
                  <a:pt x="21446" y="1453"/>
                  <a:pt x="21600" y="2934"/>
                  <a:pt x="21600" y="4420"/>
                </a:cubicBezTo>
                <a:cubicBezTo>
                  <a:pt x="21600" y="8197"/>
                  <a:pt x="20609" y="11908"/>
                  <a:pt x="18727" y="15183"/>
                </a:cubicBezTo>
              </a:path>
              <a:path w="21600" h="15183" stroke="0" extrusionOk="0">
                <a:moveTo>
                  <a:pt x="21142" y="0"/>
                </a:moveTo>
                <a:cubicBezTo>
                  <a:pt x="21446" y="1453"/>
                  <a:pt x="21600" y="2934"/>
                  <a:pt x="21600" y="4420"/>
                </a:cubicBezTo>
                <a:cubicBezTo>
                  <a:pt x="21600" y="8197"/>
                  <a:pt x="20609" y="11908"/>
                  <a:pt x="18727" y="15183"/>
                </a:cubicBezTo>
                <a:lnTo>
                  <a:pt x="0" y="4420"/>
                </a:lnTo>
                <a:close/>
              </a:path>
            </a:pathLst>
          </a:custGeom>
          <a:noFill/>
          <a:ln w="28575">
            <a:solidFill>
              <a:srgbClr val="CC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endParaRPr lang="en-US" dirty="0">
              <a:solidFill>
                <a:srgbClr val="000000"/>
              </a:solidFill>
            </a:endParaRPr>
          </a:p>
        </p:txBody>
      </p:sp>
      <p:sp>
        <p:nvSpPr>
          <p:cNvPr id="856088" name="Arc 24" descr="&quot;&quot;"/>
          <p:cNvSpPr>
            <a:spLocks/>
          </p:cNvSpPr>
          <p:nvPr/>
        </p:nvSpPr>
        <p:spPr bwMode="auto">
          <a:xfrm>
            <a:off x="5870575" y="4321728"/>
            <a:ext cx="1189038" cy="773112"/>
          </a:xfrm>
          <a:custGeom>
            <a:avLst/>
            <a:gdLst>
              <a:gd name="T0" fmla="*/ 2147483647 w 16040"/>
              <a:gd name="T1" fmla="*/ 2147483647 h 18912"/>
              <a:gd name="T2" fmla="*/ 2147483647 w 16040"/>
              <a:gd name="T3" fmla="*/ 2147483647 h 18912"/>
              <a:gd name="T4" fmla="*/ 0 w 16040"/>
              <a:gd name="T5" fmla="*/ 0 h 18912"/>
              <a:gd name="T6" fmla="*/ 0 60000 65536"/>
              <a:gd name="T7" fmla="*/ 0 60000 65536"/>
              <a:gd name="T8" fmla="*/ 0 60000 65536"/>
              <a:gd name="T9" fmla="*/ 0 w 16040"/>
              <a:gd name="T10" fmla="*/ 0 h 18912"/>
              <a:gd name="T11" fmla="*/ 16040 w 16040"/>
              <a:gd name="T12" fmla="*/ 18912 h 18912"/>
            </a:gdLst>
            <a:ahLst/>
            <a:cxnLst>
              <a:cxn ang="T6">
                <a:pos x="T0" y="T1"/>
              </a:cxn>
              <a:cxn ang="T7">
                <a:pos x="T2" y="T3"/>
              </a:cxn>
              <a:cxn ang="T8">
                <a:pos x="T4" y="T5"/>
              </a:cxn>
            </a:cxnLst>
            <a:rect l="T9" t="T10" r="T11" b="T12"/>
            <a:pathLst>
              <a:path w="16040" h="18912" fill="none" extrusionOk="0">
                <a:moveTo>
                  <a:pt x="16040" y="14466"/>
                </a:moveTo>
                <a:cubicBezTo>
                  <a:pt x="14431" y="16249"/>
                  <a:pt x="12537" y="17752"/>
                  <a:pt x="10435" y="18912"/>
                </a:cubicBezTo>
              </a:path>
              <a:path w="16040" h="18912" stroke="0" extrusionOk="0">
                <a:moveTo>
                  <a:pt x="16040" y="14466"/>
                </a:moveTo>
                <a:cubicBezTo>
                  <a:pt x="14431" y="16249"/>
                  <a:pt x="12537" y="17752"/>
                  <a:pt x="10435" y="18912"/>
                </a:cubicBezTo>
                <a:lnTo>
                  <a:pt x="0" y="0"/>
                </a:lnTo>
                <a:close/>
              </a:path>
            </a:pathLst>
          </a:custGeom>
          <a:noFill/>
          <a:ln w="28575">
            <a:solidFill>
              <a:srgbClr val="CC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endParaRPr lang="en-US" dirty="0">
              <a:solidFill>
                <a:srgbClr val="000000"/>
              </a:solidFill>
            </a:endParaRPr>
          </a:p>
        </p:txBody>
      </p:sp>
      <p:sp>
        <p:nvSpPr>
          <p:cNvPr id="856092" name="Line 28" descr="&quot;&quot;"/>
          <p:cNvSpPr>
            <a:spLocks noChangeShapeType="1"/>
          </p:cNvSpPr>
          <p:nvPr/>
        </p:nvSpPr>
        <p:spPr bwMode="auto">
          <a:xfrm flipV="1">
            <a:off x="2660067" y="3859875"/>
            <a:ext cx="971550" cy="477837"/>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solidFill>
                <a:srgbClr val="000000"/>
              </a:solidFill>
            </a:endParaRPr>
          </a:p>
        </p:txBody>
      </p:sp>
      <p:sp>
        <p:nvSpPr>
          <p:cNvPr id="856093" name="Line 29" descr="&quot;&quot;"/>
          <p:cNvSpPr>
            <a:spLocks noChangeShapeType="1"/>
          </p:cNvSpPr>
          <p:nvPr/>
        </p:nvSpPr>
        <p:spPr bwMode="auto">
          <a:xfrm flipH="1">
            <a:off x="2662358" y="4012287"/>
            <a:ext cx="998537" cy="493713"/>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solidFill>
                <a:srgbClr val="000000"/>
              </a:solidFill>
            </a:endParaRPr>
          </a:p>
        </p:txBody>
      </p:sp>
      <p:sp>
        <p:nvSpPr>
          <p:cNvPr id="856094" name="Line 30" descr="&quot;&quot;"/>
          <p:cNvSpPr>
            <a:spLocks noChangeShapeType="1"/>
          </p:cNvSpPr>
          <p:nvPr/>
        </p:nvSpPr>
        <p:spPr bwMode="auto">
          <a:xfrm flipH="1">
            <a:off x="3414477" y="4316965"/>
            <a:ext cx="566091" cy="733905"/>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solidFill>
                <a:srgbClr val="000000"/>
              </a:solidFill>
            </a:endParaRPr>
          </a:p>
        </p:txBody>
      </p:sp>
      <p:sp>
        <p:nvSpPr>
          <p:cNvPr id="856095" name="Line 31" descr="&quot;&quot;"/>
          <p:cNvSpPr>
            <a:spLocks noChangeShapeType="1"/>
          </p:cNvSpPr>
          <p:nvPr/>
        </p:nvSpPr>
        <p:spPr bwMode="auto">
          <a:xfrm flipV="1">
            <a:off x="3267663" y="4232033"/>
            <a:ext cx="593725" cy="739775"/>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solidFill>
                <a:srgbClr val="000000"/>
              </a:solidFill>
            </a:endParaRPr>
          </a:p>
        </p:txBody>
      </p:sp>
      <p:graphicFrame>
        <p:nvGraphicFramePr>
          <p:cNvPr id="856136" name="table"/>
          <p:cNvGraphicFramePr>
            <a:graphicFrameLocks noGrp="1"/>
          </p:cNvGraphicFramePr>
          <p:nvPr>
            <p:extLst>
              <p:ext uri="{D42A27DB-BD31-4B8C-83A1-F6EECF244321}">
                <p14:modId xmlns:p14="http://schemas.microsoft.com/office/powerpoint/2010/main" val="1648206642"/>
              </p:ext>
            </p:extLst>
          </p:nvPr>
        </p:nvGraphicFramePr>
        <p:xfrm>
          <a:off x="413310" y="1033792"/>
          <a:ext cx="6018213" cy="1188552"/>
        </p:xfrm>
        <a:graphic>
          <a:graphicData uri="http://schemas.openxmlformats.org/drawingml/2006/table">
            <a:tbl>
              <a:tblPr firstRow="1" bandRow="1">
                <a:tableStyleId>{5DA37D80-6434-44D0-A028-1B22A696006F}</a:tableStyleId>
              </a:tblPr>
              <a:tblGrid>
                <a:gridCol w="2652713"/>
                <a:gridCol w="1762125"/>
                <a:gridCol w="1603375"/>
              </a:tblGrid>
              <a:tr h="352206">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Segoe UI" panose="020B0502040204020203" pitchFamily="34" charset="0"/>
                          <a:ea typeface="Segoe UI" panose="020B0502040204020203" pitchFamily="34" charset="0"/>
                          <a:cs typeface="Segoe UI" panose="020B0502040204020203" pitchFamily="34" charset="0"/>
                        </a:rPr>
                        <a:t>DNS server cache</a:t>
                      </a:r>
                      <a:endPar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45692" marB="45692" anchor="ctr" horzOverflow="overflow"/>
                </a:tc>
                <a:tc hMerge="1">
                  <a:txBody>
                    <a:bodyPr/>
                    <a:lstStyle/>
                    <a:p>
                      <a:endParaRPr lang="en-US"/>
                    </a:p>
                  </a:txBody>
                  <a:tcPr/>
                </a:tc>
                <a:tc hMerge="1">
                  <a:txBody>
                    <a:bodyPr/>
                    <a:lstStyle/>
                    <a:p>
                      <a:endParaRPr lang="en-US"/>
                    </a:p>
                  </a:txBody>
                  <a:tcPr/>
                </a:tc>
              </a:tr>
              <a:tr h="33507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Segoe UI" panose="020B0502040204020203" pitchFamily="34" charset="0"/>
                          <a:ea typeface="Segoe UI" panose="020B0502040204020203" pitchFamily="34" charset="0"/>
                          <a:cs typeface="Segoe UI" panose="020B0502040204020203" pitchFamily="34" charset="0"/>
                        </a:rPr>
                        <a:t>Host name</a:t>
                      </a:r>
                      <a:endPar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45692" marB="45692" anchor="ctr" horzOverflow="overflow"/>
                </a:tc>
                <a:tc>
                  <a:txBody>
                    <a:bodyPr/>
                    <a:lstStyle/>
                    <a:p>
                      <a:pPr marL="177800" marR="0" lvl="0" indent="-1778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2000" u="none" strike="noStrike" cap="none" normalizeH="0" baseline="0" dirty="0" smtClean="0">
                          <a:ln>
                            <a:noFill/>
                          </a:ln>
                          <a:effectLst/>
                          <a:latin typeface="Segoe UI" panose="020B0502040204020203" pitchFamily="34" charset="0"/>
                          <a:ea typeface="Segoe UI" panose="020B0502040204020203" pitchFamily="34" charset="0"/>
                          <a:cs typeface="Segoe UI" panose="020B0502040204020203" pitchFamily="34" charset="0"/>
                        </a:rPr>
                        <a:t>IP address</a:t>
                      </a:r>
                      <a:endPar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45692" marB="45692" anchor="ctr" horzOverflow="overflow"/>
                </a:tc>
                <a:tc>
                  <a:txBody>
                    <a:bodyPr/>
                    <a:lstStyle/>
                    <a:p>
                      <a:pPr marL="177800" marR="0" lvl="0" indent="-1778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2000" u="none" strike="noStrike" cap="none" normalizeH="0" baseline="0" dirty="0" smtClean="0">
                          <a:ln>
                            <a:noFill/>
                          </a:ln>
                          <a:effectLst/>
                          <a:latin typeface="Segoe UI" panose="020B0502040204020203" pitchFamily="34" charset="0"/>
                          <a:ea typeface="Segoe UI" panose="020B0502040204020203" pitchFamily="34" charset="0"/>
                          <a:cs typeface="Segoe UI" panose="020B0502040204020203" pitchFamily="34" charset="0"/>
                        </a:rPr>
                        <a:t>TTL</a:t>
                      </a:r>
                      <a:endPar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45692" marB="45692" anchor="ctr" horzOverflow="overflow"/>
                </a:tc>
              </a:tr>
              <a:tr h="33507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Segoe UI" panose="020B0502040204020203" pitchFamily="34" charset="0"/>
                          <a:ea typeface="Segoe UI" panose="020B0502040204020203" pitchFamily="34" charset="0"/>
                          <a:cs typeface="Segoe UI" panose="020B0502040204020203" pitchFamily="34" charset="0"/>
                        </a:rPr>
                        <a:t>ServerA.contoso.com</a:t>
                      </a:r>
                      <a:endParaRPr kumimoji="0" lang="en-US" sz="20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45692" marB="45692" anchor="ctr" horzOverflow="overflow"/>
                </a:tc>
                <a:tc>
                  <a:txBody>
                    <a:bodyPr/>
                    <a:lstStyle/>
                    <a:p>
                      <a:pPr marL="177800" marR="0" lvl="0" indent="-1778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2000" u="none" strike="noStrike" cap="none" normalizeH="0" baseline="0" dirty="0" smtClean="0">
                          <a:ln>
                            <a:noFill/>
                          </a:ln>
                          <a:effectLst/>
                          <a:latin typeface="Segoe UI" panose="020B0502040204020203" pitchFamily="34" charset="0"/>
                          <a:ea typeface="Segoe UI" panose="020B0502040204020203" pitchFamily="34" charset="0"/>
                          <a:cs typeface="Segoe UI" panose="020B0502040204020203" pitchFamily="34" charset="0"/>
                        </a:rPr>
                        <a:t>131.107.0.44</a:t>
                      </a:r>
                      <a:endParaRPr kumimoji="0" lang="en-US" sz="20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45692" marB="45692" anchor="ctr" horzOverflow="overflow"/>
                </a:tc>
                <a:tc>
                  <a:txBody>
                    <a:bodyPr/>
                    <a:lstStyle/>
                    <a:p>
                      <a:pPr marL="177800" marR="0" lvl="0" indent="-1778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2000" u="none" strike="noStrike" cap="none" normalizeH="0" baseline="0" dirty="0" smtClean="0">
                          <a:ln>
                            <a:noFill/>
                          </a:ln>
                          <a:effectLst/>
                          <a:latin typeface="Segoe UI" panose="020B0502040204020203" pitchFamily="34" charset="0"/>
                          <a:ea typeface="Segoe UI" panose="020B0502040204020203" pitchFamily="34" charset="0"/>
                          <a:cs typeface="Segoe UI" panose="020B0502040204020203" pitchFamily="34" charset="0"/>
                        </a:rPr>
                        <a:t>28 seconds</a:t>
                      </a:r>
                      <a:endParaRPr kumimoji="0" lang="en-US" sz="20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45692" marB="45692" anchor="ctr" horzOverflow="overflow"/>
                </a:tc>
              </a:tr>
            </a:tbl>
          </a:graphicData>
        </a:graphic>
      </p:graphicFrame>
      <p:pic>
        <p:nvPicPr>
          <p:cNvPr id="4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58125" y="584689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025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56069"/>
                                        </p:tgtEl>
                                        <p:attrNameLst>
                                          <p:attrName>style.visibility</p:attrName>
                                        </p:attrNameLst>
                                      </p:cBhvr>
                                      <p:to>
                                        <p:strVal val="visible"/>
                                      </p:to>
                                    </p:set>
                                    <p:animEffect transition="in" filter="fade">
                                      <p:cBhvr>
                                        <p:cTn id="11" dur="500"/>
                                        <p:tgtEl>
                                          <p:spTgt spid="856069"/>
                                        </p:tgtEl>
                                      </p:cBhvr>
                                    </p:animEffect>
                                  </p:childTnLst>
                                </p:cTn>
                              </p:par>
                            </p:childTnLst>
                          </p:cTn>
                        </p:par>
                        <p:par>
                          <p:cTn id="12" fill="hold" nodeType="afterGroup">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856092"/>
                                        </p:tgtEl>
                                        <p:attrNameLst>
                                          <p:attrName>style.visibility</p:attrName>
                                        </p:attrNameLst>
                                      </p:cBhvr>
                                      <p:to>
                                        <p:strVal val="visible"/>
                                      </p:to>
                                    </p:set>
                                    <p:animEffect transition="in" filter="wipe(left)">
                                      <p:cBhvr>
                                        <p:cTn id="15" dur="500"/>
                                        <p:tgtEl>
                                          <p:spTgt spid="856092"/>
                                        </p:tgtEl>
                                      </p:cBhvr>
                                    </p:animEffect>
                                  </p:childTnLst>
                                </p:cTn>
                              </p:par>
                            </p:childTnLst>
                          </p:cTn>
                        </p:par>
                        <p:par>
                          <p:cTn id="16" fill="hold" nodeType="afterGroup">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856085"/>
                                        </p:tgtEl>
                                        <p:attrNameLst>
                                          <p:attrName>style.visibility</p:attrName>
                                        </p:attrNameLst>
                                      </p:cBhvr>
                                      <p:to>
                                        <p:strVal val="visible"/>
                                      </p:to>
                                    </p:set>
                                    <p:animEffect transition="in" filter="wipe(left)">
                                      <p:cBhvr>
                                        <p:cTn id="19" dur="500"/>
                                        <p:tgtEl>
                                          <p:spTgt spid="856085"/>
                                        </p:tgtEl>
                                      </p:cBhvr>
                                    </p:animEffect>
                                  </p:childTnLst>
                                </p:cTn>
                              </p:par>
                            </p:childTnLst>
                          </p:cTn>
                        </p:par>
                        <p:par>
                          <p:cTn id="20" fill="hold" nodeType="afterGroup">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856084"/>
                                        </p:tgtEl>
                                        <p:attrNameLst>
                                          <p:attrName>style.visibility</p:attrName>
                                        </p:attrNameLst>
                                      </p:cBhvr>
                                      <p:to>
                                        <p:strVal val="visible"/>
                                      </p:to>
                                    </p:set>
                                    <p:animEffect transition="in" filter="wipe(left)">
                                      <p:cBhvr>
                                        <p:cTn id="23" dur="500"/>
                                        <p:tgtEl>
                                          <p:spTgt spid="856084"/>
                                        </p:tgtEl>
                                      </p:cBhvr>
                                    </p:animEffect>
                                  </p:childTnLst>
                                </p:cTn>
                              </p:par>
                            </p:childTnLst>
                          </p:cTn>
                        </p:par>
                        <p:par>
                          <p:cTn id="24" fill="hold" nodeType="afterGroup">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856083"/>
                                        </p:tgtEl>
                                        <p:attrNameLst>
                                          <p:attrName>style.visibility</p:attrName>
                                        </p:attrNameLst>
                                      </p:cBhvr>
                                      <p:to>
                                        <p:strVal val="visible"/>
                                      </p:to>
                                    </p:set>
                                    <p:animEffect transition="in" filter="wipe(up)">
                                      <p:cBhvr>
                                        <p:cTn id="27" dur="500"/>
                                        <p:tgtEl>
                                          <p:spTgt spid="856083"/>
                                        </p:tgtEl>
                                      </p:cBhvr>
                                    </p:animEffect>
                                  </p:childTnLst>
                                </p:cTn>
                              </p:par>
                            </p:childTnLst>
                          </p:cTn>
                        </p:par>
                        <p:par>
                          <p:cTn id="28" fill="hold" nodeType="afterGroup">
                            <p:stCondLst>
                              <p:cond delay="2500"/>
                            </p:stCondLst>
                            <p:childTnLst>
                              <p:par>
                                <p:cTn id="29" presetID="22" presetClass="entr" presetSubtype="2" fill="hold" grpId="0" nodeType="afterEffect">
                                  <p:stCondLst>
                                    <p:cond delay="0"/>
                                  </p:stCondLst>
                                  <p:childTnLst>
                                    <p:set>
                                      <p:cBhvr>
                                        <p:cTn id="30" dur="1" fill="hold">
                                          <p:stCondLst>
                                            <p:cond delay="0"/>
                                          </p:stCondLst>
                                        </p:cTn>
                                        <p:tgtEl>
                                          <p:spTgt spid="856072"/>
                                        </p:tgtEl>
                                        <p:attrNameLst>
                                          <p:attrName>style.visibility</p:attrName>
                                        </p:attrNameLst>
                                      </p:cBhvr>
                                      <p:to>
                                        <p:strVal val="visible"/>
                                      </p:to>
                                    </p:set>
                                    <p:animEffect transition="in" filter="wipe(right)">
                                      <p:cBhvr>
                                        <p:cTn id="31" dur="500"/>
                                        <p:tgtEl>
                                          <p:spTgt spid="856072"/>
                                        </p:tgtEl>
                                      </p:cBhvr>
                                    </p:animEffect>
                                  </p:childTnLst>
                                </p:cTn>
                              </p:par>
                            </p:childTnLst>
                          </p:cTn>
                        </p:par>
                        <p:par>
                          <p:cTn id="32" fill="hold" nodeType="afterGroup">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856088"/>
                                        </p:tgtEl>
                                        <p:attrNameLst>
                                          <p:attrName>style.visibility</p:attrName>
                                        </p:attrNameLst>
                                      </p:cBhvr>
                                      <p:to>
                                        <p:strVal val="visible"/>
                                      </p:to>
                                    </p:set>
                                    <p:animEffect transition="in" filter="wipe(left)">
                                      <p:cBhvr>
                                        <p:cTn id="35" dur="500"/>
                                        <p:tgtEl>
                                          <p:spTgt spid="856088"/>
                                        </p:tgtEl>
                                      </p:cBhvr>
                                    </p:animEffect>
                                  </p:childTnLst>
                                </p:cTn>
                              </p:par>
                            </p:childTnLst>
                          </p:cTn>
                        </p:par>
                        <p:par>
                          <p:cTn id="36" fill="hold" nodeType="afterGroup">
                            <p:stCondLst>
                              <p:cond delay="3500"/>
                            </p:stCondLst>
                            <p:childTnLst>
                              <p:par>
                                <p:cTn id="37" presetID="22" presetClass="entr" presetSubtype="4" fill="hold" grpId="0" nodeType="afterEffect">
                                  <p:stCondLst>
                                    <p:cond delay="0"/>
                                  </p:stCondLst>
                                  <p:childTnLst>
                                    <p:set>
                                      <p:cBhvr>
                                        <p:cTn id="38" dur="1" fill="hold">
                                          <p:stCondLst>
                                            <p:cond delay="0"/>
                                          </p:stCondLst>
                                        </p:cTn>
                                        <p:tgtEl>
                                          <p:spTgt spid="856087"/>
                                        </p:tgtEl>
                                        <p:attrNameLst>
                                          <p:attrName>style.visibility</p:attrName>
                                        </p:attrNameLst>
                                      </p:cBhvr>
                                      <p:to>
                                        <p:strVal val="visible"/>
                                      </p:to>
                                    </p:set>
                                    <p:animEffect transition="in" filter="wipe(down)">
                                      <p:cBhvr>
                                        <p:cTn id="39" dur="500"/>
                                        <p:tgtEl>
                                          <p:spTgt spid="856087"/>
                                        </p:tgtEl>
                                      </p:cBhvr>
                                    </p:animEffect>
                                  </p:childTnLst>
                                </p:cTn>
                              </p:par>
                            </p:childTnLst>
                          </p:cTn>
                        </p:par>
                        <p:par>
                          <p:cTn id="40" fill="hold" nodeType="afterGroup">
                            <p:stCondLst>
                              <p:cond delay="4000"/>
                            </p:stCondLst>
                            <p:childTnLst>
                              <p:par>
                                <p:cTn id="41" presetID="22" presetClass="entr" presetSubtype="2" fill="hold" grpId="0" nodeType="afterEffect">
                                  <p:stCondLst>
                                    <p:cond delay="0"/>
                                  </p:stCondLst>
                                  <p:childTnLst>
                                    <p:set>
                                      <p:cBhvr>
                                        <p:cTn id="42" dur="1" fill="hold">
                                          <p:stCondLst>
                                            <p:cond delay="0"/>
                                          </p:stCondLst>
                                        </p:cTn>
                                        <p:tgtEl>
                                          <p:spTgt spid="856086"/>
                                        </p:tgtEl>
                                        <p:attrNameLst>
                                          <p:attrName>style.visibility</p:attrName>
                                        </p:attrNameLst>
                                      </p:cBhvr>
                                      <p:to>
                                        <p:strVal val="visible"/>
                                      </p:to>
                                    </p:set>
                                    <p:animEffect transition="in" filter="wipe(right)">
                                      <p:cBhvr>
                                        <p:cTn id="43" dur="500"/>
                                        <p:tgtEl>
                                          <p:spTgt spid="856086"/>
                                        </p:tgtEl>
                                      </p:cBhvr>
                                    </p:animEffect>
                                  </p:childTnLst>
                                </p:cTn>
                              </p:par>
                            </p:childTnLst>
                          </p:cTn>
                        </p:par>
                        <p:par>
                          <p:cTn id="44" fill="hold" nodeType="afterGroup">
                            <p:stCondLst>
                              <p:cond delay="4500"/>
                            </p:stCondLst>
                            <p:childTnLst>
                              <p:par>
                                <p:cTn id="45" presetID="22" presetClass="entr" presetSubtype="2" fill="hold" grpId="0" nodeType="afterEffect">
                                  <p:stCondLst>
                                    <p:cond delay="0"/>
                                  </p:stCondLst>
                                  <p:childTnLst>
                                    <p:set>
                                      <p:cBhvr>
                                        <p:cTn id="46" dur="1" fill="hold">
                                          <p:stCondLst>
                                            <p:cond delay="0"/>
                                          </p:stCondLst>
                                        </p:cTn>
                                        <p:tgtEl>
                                          <p:spTgt spid="856082"/>
                                        </p:tgtEl>
                                        <p:attrNameLst>
                                          <p:attrName>style.visibility</p:attrName>
                                        </p:attrNameLst>
                                      </p:cBhvr>
                                      <p:to>
                                        <p:strVal val="visible"/>
                                      </p:to>
                                    </p:set>
                                    <p:animEffect transition="in" filter="wipe(right)">
                                      <p:cBhvr>
                                        <p:cTn id="47" dur="500"/>
                                        <p:tgtEl>
                                          <p:spTgt spid="856082"/>
                                        </p:tgtEl>
                                      </p:cBhvr>
                                    </p:animEffect>
                                  </p:childTnLst>
                                </p:cTn>
                              </p:par>
                            </p:childTnLst>
                          </p:cTn>
                        </p:par>
                        <p:par>
                          <p:cTn id="48" fill="hold" nodeType="afterGroup">
                            <p:stCondLst>
                              <p:cond delay="5000"/>
                            </p:stCondLst>
                            <p:childTnLst>
                              <p:par>
                                <p:cTn id="49" presetID="10" presetClass="entr" presetSubtype="0" fill="hold" nodeType="afterEffect">
                                  <p:stCondLst>
                                    <p:cond delay="0"/>
                                  </p:stCondLst>
                                  <p:childTnLst>
                                    <p:set>
                                      <p:cBhvr>
                                        <p:cTn id="50" dur="1" fill="hold">
                                          <p:stCondLst>
                                            <p:cond delay="0"/>
                                          </p:stCondLst>
                                        </p:cTn>
                                        <p:tgtEl>
                                          <p:spTgt spid="856136"/>
                                        </p:tgtEl>
                                        <p:attrNameLst>
                                          <p:attrName>style.visibility</p:attrName>
                                        </p:attrNameLst>
                                      </p:cBhvr>
                                      <p:to>
                                        <p:strVal val="visible"/>
                                      </p:to>
                                    </p:set>
                                    <p:animEffect transition="in" filter="fade">
                                      <p:cBhvr>
                                        <p:cTn id="51" dur="500"/>
                                        <p:tgtEl>
                                          <p:spTgt spid="856136"/>
                                        </p:tgtEl>
                                      </p:cBhvr>
                                    </p:animEffect>
                                  </p:childTnLst>
                                </p:cTn>
                              </p:par>
                            </p:childTnLst>
                          </p:cTn>
                        </p:par>
                        <p:par>
                          <p:cTn id="52" fill="hold" nodeType="afterGroup">
                            <p:stCondLst>
                              <p:cond delay="5500"/>
                            </p:stCondLst>
                            <p:childTnLst>
                              <p:par>
                                <p:cTn id="53" presetID="22" presetClass="entr" presetSubtype="2" fill="hold" grpId="0" nodeType="afterEffect">
                                  <p:stCondLst>
                                    <p:cond delay="0"/>
                                  </p:stCondLst>
                                  <p:childTnLst>
                                    <p:set>
                                      <p:cBhvr>
                                        <p:cTn id="54" dur="1" fill="hold">
                                          <p:stCondLst>
                                            <p:cond delay="0"/>
                                          </p:stCondLst>
                                        </p:cTn>
                                        <p:tgtEl>
                                          <p:spTgt spid="856093"/>
                                        </p:tgtEl>
                                        <p:attrNameLst>
                                          <p:attrName>style.visibility</p:attrName>
                                        </p:attrNameLst>
                                      </p:cBhvr>
                                      <p:to>
                                        <p:strVal val="visible"/>
                                      </p:to>
                                    </p:set>
                                    <p:animEffect transition="in" filter="wipe(right)">
                                      <p:cBhvr>
                                        <p:cTn id="55" dur="500"/>
                                        <p:tgtEl>
                                          <p:spTgt spid="856093"/>
                                        </p:tgtEl>
                                      </p:cBhvr>
                                    </p:animEffect>
                                  </p:childTnLst>
                                </p:cTn>
                              </p:par>
                            </p:childTnLst>
                          </p:cTn>
                        </p:par>
                        <p:par>
                          <p:cTn id="56" fill="hold">
                            <p:stCondLst>
                              <p:cond delay="6000"/>
                            </p:stCondLst>
                            <p:childTnLst>
                              <p:par>
                                <p:cTn id="57" presetID="10" presetClass="exit" presetSubtype="0" fill="hold" grpId="2" nodeType="afterEffect">
                                  <p:stCondLst>
                                    <p:cond delay="0"/>
                                  </p:stCondLst>
                                  <p:childTnLst>
                                    <p:animEffect transition="out" filter="fade">
                                      <p:cBhvr>
                                        <p:cTn id="58" dur="500"/>
                                        <p:tgtEl>
                                          <p:spTgt spid="856069"/>
                                        </p:tgtEl>
                                      </p:cBhvr>
                                    </p:animEffect>
                                    <p:set>
                                      <p:cBhvr>
                                        <p:cTn id="59" dur="1" fill="hold">
                                          <p:stCondLst>
                                            <p:cond delay="499"/>
                                          </p:stCondLst>
                                        </p:cTn>
                                        <p:tgtEl>
                                          <p:spTgt spid="856069"/>
                                        </p:tgtEl>
                                        <p:attrNameLst>
                                          <p:attrName>style.visibility</p:attrName>
                                        </p:attrNameLst>
                                      </p:cBhvr>
                                      <p:to>
                                        <p:strVal val="hidden"/>
                                      </p:to>
                                    </p:set>
                                  </p:childTnLst>
                                </p:cTn>
                              </p:par>
                            </p:childTnLst>
                          </p:cTn>
                        </p:par>
                        <p:par>
                          <p:cTn id="60" fill="hold" nodeType="afterGroup">
                            <p:stCondLst>
                              <p:cond delay="6500"/>
                            </p:stCondLst>
                            <p:childTnLst>
                              <p:par>
                                <p:cTn id="61" presetID="10" presetClass="entr" presetSubtype="0" fill="hold" grpId="0" nodeType="afterEffect">
                                  <p:stCondLst>
                                    <p:cond delay="0"/>
                                  </p:stCondLst>
                                  <p:childTnLst>
                                    <p:set>
                                      <p:cBhvr>
                                        <p:cTn id="62" dur="1" fill="hold">
                                          <p:stCondLst>
                                            <p:cond delay="0"/>
                                          </p:stCondLst>
                                        </p:cTn>
                                        <p:tgtEl>
                                          <p:spTgt spid="856089"/>
                                        </p:tgtEl>
                                        <p:attrNameLst>
                                          <p:attrName>style.visibility</p:attrName>
                                        </p:attrNameLst>
                                      </p:cBhvr>
                                      <p:to>
                                        <p:strVal val="visible"/>
                                      </p:to>
                                    </p:set>
                                    <p:animEffect transition="in" filter="fade">
                                      <p:cBhvr>
                                        <p:cTn id="63" dur="500"/>
                                        <p:tgtEl>
                                          <p:spTgt spid="85608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grpId="1" nodeType="clickEffect">
                                  <p:stCondLst>
                                    <p:cond delay="0"/>
                                  </p:stCondLst>
                                  <p:childTnLst>
                                    <p:animEffect transition="out" filter="fade">
                                      <p:cBhvr>
                                        <p:cTn id="67" dur="500"/>
                                        <p:tgtEl>
                                          <p:spTgt spid="856069"/>
                                        </p:tgtEl>
                                      </p:cBhvr>
                                    </p:animEffect>
                                    <p:set>
                                      <p:cBhvr>
                                        <p:cTn id="68" dur="1" fill="hold">
                                          <p:stCondLst>
                                            <p:cond delay="499"/>
                                          </p:stCondLst>
                                        </p:cTn>
                                        <p:tgtEl>
                                          <p:spTgt spid="856069"/>
                                        </p:tgtEl>
                                        <p:attrNameLst>
                                          <p:attrName>style.visibility</p:attrName>
                                        </p:attrNameLst>
                                      </p:cBhvr>
                                      <p:to>
                                        <p:strVal val="hidden"/>
                                      </p:to>
                                    </p:set>
                                  </p:childTnLst>
                                </p:cTn>
                              </p:par>
                              <p:par>
                                <p:cTn id="69" presetID="10" presetClass="entr" presetSubtype="0" fill="hold" grpId="0" nodeType="withEffect">
                                  <p:stCondLst>
                                    <p:cond delay="0"/>
                                  </p:stCondLst>
                                  <p:childTnLst>
                                    <p:set>
                                      <p:cBhvr>
                                        <p:cTn id="70" dur="1" fill="hold">
                                          <p:stCondLst>
                                            <p:cond delay="0"/>
                                          </p:stCondLst>
                                        </p:cTn>
                                        <p:tgtEl>
                                          <p:spTgt spid="856090"/>
                                        </p:tgtEl>
                                        <p:attrNameLst>
                                          <p:attrName>style.visibility</p:attrName>
                                        </p:attrNameLst>
                                      </p:cBhvr>
                                      <p:to>
                                        <p:strVal val="visible"/>
                                      </p:to>
                                    </p:set>
                                    <p:animEffect transition="in" filter="fade">
                                      <p:cBhvr>
                                        <p:cTn id="71" dur="500"/>
                                        <p:tgtEl>
                                          <p:spTgt spid="856090"/>
                                        </p:tgtEl>
                                      </p:cBhvr>
                                    </p:animEffect>
                                  </p:childTnLst>
                                </p:cTn>
                              </p:par>
                            </p:childTnLst>
                          </p:cTn>
                        </p:par>
                        <p:par>
                          <p:cTn id="72" fill="hold" nodeType="afterGroup">
                            <p:stCondLst>
                              <p:cond delay="500"/>
                            </p:stCondLst>
                            <p:childTnLst>
                              <p:par>
                                <p:cTn id="73" presetID="22" presetClass="entr" presetSubtype="4" fill="hold" grpId="0" nodeType="afterEffect">
                                  <p:stCondLst>
                                    <p:cond delay="0"/>
                                  </p:stCondLst>
                                  <p:childTnLst>
                                    <p:set>
                                      <p:cBhvr>
                                        <p:cTn id="74" dur="1" fill="hold">
                                          <p:stCondLst>
                                            <p:cond delay="0"/>
                                          </p:stCondLst>
                                        </p:cTn>
                                        <p:tgtEl>
                                          <p:spTgt spid="856095"/>
                                        </p:tgtEl>
                                        <p:attrNameLst>
                                          <p:attrName>style.visibility</p:attrName>
                                        </p:attrNameLst>
                                      </p:cBhvr>
                                      <p:to>
                                        <p:strVal val="visible"/>
                                      </p:to>
                                    </p:set>
                                    <p:animEffect transition="in" filter="wipe(down)">
                                      <p:cBhvr>
                                        <p:cTn id="75" dur="500"/>
                                        <p:tgtEl>
                                          <p:spTgt spid="856095"/>
                                        </p:tgtEl>
                                      </p:cBhvr>
                                    </p:animEffect>
                                  </p:childTnLst>
                                </p:cTn>
                              </p:par>
                            </p:childTnLst>
                          </p:cTn>
                        </p:par>
                        <p:par>
                          <p:cTn id="76" fill="hold" nodeType="afterGroup">
                            <p:stCondLst>
                              <p:cond delay="1000"/>
                            </p:stCondLst>
                            <p:childTnLst>
                              <p:par>
                                <p:cTn id="77" presetID="22" presetClass="entr" presetSubtype="1" fill="hold" grpId="0" nodeType="afterEffect">
                                  <p:stCondLst>
                                    <p:cond delay="0"/>
                                  </p:stCondLst>
                                  <p:childTnLst>
                                    <p:set>
                                      <p:cBhvr>
                                        <p:cTn id="78" dur="1" fill="hold">
                                          <p:stCondLst>
                                            <p:cond delay="0"/>
                                          </p:stCondLst>
                                        </p:cTn>
                                        <p:tgtEl>
                                          <p:spTgt spid="856094"/>
                                        </p:tgtEl>
                                        <p:attrNameLst>
                                          <p:attrName>style.visibility</p:attrName>
                                        </p:attrNameLst>
                                      </p:cBhvr>
                                      <p:to>
                                        <p:strVal val="visible"/>
                                      </p:to>
                                    </p:set>
                                    <p:animEffect transition="in" filter="wipe(up)">
                                      <p:cBhvr>
                                        <p:cTn id="79" dur="500"/>
                                        <p:tgtEl>
                                          <p:spTgt spid="856094"/>
                                        </p:tgtEl>
                                      </p:cBhvr>
                                    </p:animEffect>
                                  </p:childTnLst>
                                </p:cTn>
                              </p:par>
                            </p:childTnLst>
                          </p:cTn>
                        </p:par>
                        <p:par>
                          <p:cTn id="80" fill="hold" nodeType="afterGroup">
                            <p:stCondLst>
                              <p:cond delay="1500"/>
                            </p:stCondLst>
                            <p:childTnLst>
                              <p:par>
                                <p:cTn id="81" presetID="10" presetClass="entr" presetSubtype="0" fill="hold" grpId="0" nodeType="afterEffect">
                                  <p:stCondLst>
                                    <p:cond delay="0"/>
                                  </p:stCondLst>
                                  <p:childTnLst>
                                    <p:set>
                                      <p:cBhvr>
                                        <p:cTn id="82" dur="1" fill="hold">
                                          <p:stCondLst>
                                            <p:cond delay="0"/>
                                          </p:stCondLst>
                                        </p:cTn>
                                        <p:tgtEl>
                                          <p:spTgt spid="856091"/>
                                        </p:tgtEl>
                                        <p:attrNameLst>
                                          <p:attrName>style.visibility</p:attrName>
                                        </p:attrNameLst>
                                      </p:cBhvr>
                                      <p:to>
                                        <p:strVal val="visible"/>
                                      </p:to>
                                    </p:set>
                                    <p:animEffect transition="in" filter="fade">
                                      <p:cBhvr>
                                        <p:cTn id="83" dur="500"/>
                                        <p:tgtEl>
                                          <p:spTgt spid="856091"/>
                                        </p:tgtEl>
                                      </p:cBhvr>
                                    </p:animEffect>
                                  </p:childTnLst>
                                </p:cTn>
                              </p:par>
                            </p:childTnLst>
                          </p:cTn>
                        </p:par>
                        <p:par>
                          <p:cTn id="84" fill="hold">
                            <p:stCondLst>
                              <p:cond delay="2000"/>
                            </p:stCondLst>
                            <p:childTnLst>
                              <p:par>
                                <p:cTn id="85" presetID="10" presetClass="entr" presetSubtype="0" fill="hold" nodeType="after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6069" grpId="0" animBg="1" autoUpdateAnimBg="0"/>
      <p:bldP spid="856069" grpId="1" animBg="1"/>
      <p:bldP spid="856069" grpId="2" animBg="1"/>
      <p:bldP spid="856089" grpId="0" animBg="1" autoUpdateAnimBg="0"/>
      <p:bldP spid="856090" grpId="0"/>
      <p:bldP spid="856091" grpId="0" animBg="1"/>
      <p:bldP spid="856072" grpId="0" animBg="1"/>
      <p:bldP spid="856082" grpId="0" animBg="1"/>
      <p:bldP spid="856083" grpId="0" animBg="1"/>
      <p:bldP spid="856084" grpId="0" animBg="1"/>
      <p:bldP spid="856085" grpId="0" animBg="1"/>
      <p:bldP spid="856086" grpId="0" animBg="1"/>
      <p:bldP spid="856087" grpId="0" animBg="1"/>
      <p:bldP spid="856088" grpId="0" animBg="1"/>
      <p:bldP spid="856092" grpId="0" animBg="1"/>
      <p:bldP spid="856093" grpId="0" animBg="1"/>
      <p:bldP spid="856094" grpId="0" animBg="1"/>
      <p:bldP spid="85609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name="e5bcf586-657d-4336-97a7-eb3205f1424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to Install the DNS Server Role</a:t>
            </a:r>
            <a:endParaRPr lang="en-CA" dirty="0"/>
          </a:p>
        </p:txBody>
      </p:sp>
      <p:sp>
        <p:nvSpPr>
          <p:cNvPr id="4" name="Content Placeholder 2"/>
          <p:cNvSpPr txBox="1">
            <a:spLocks/>
          </p:cNvSpPr>
          <p:nvPr/>
        </p:nvSpPr>
        <p:spPr>
          <a:xfrm>
            <a:off x="458788" y="914400"/>
            <a:ext cx="8119156" cy="525417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600" kern="0" dirty="0">
                <a:solidFill>
                  <a:srgbClr val="000000"/>
                </a:solidFill>
              </a:rPr>
              <a:t>DNS server installation methods:</a:t>
            </a:r>
          </a:p>
          <a:p>
            <a:pPr lvl="1"/>
            <a:r>
              <a:rPr lang="en-US" sz="2600" kern="0" dirty="0">
                <a:solidFill>
                  <a:srgbClr val="000000"/>
                </a:solidFill>
              </a:rPr>
              <a:t>Server Manager </a:t>
            </a:r>
            <a:endParaRPr lang="hr-HR" sz="2600" kern="0" dirty="0">
              <a:solidFill>
                <a:srgbClr val="000000"/>
              </a:solidFill>
            </a:endParaRPr>
          </a:p>
          <a:p>
            <a:pPr lvl="1"/>
            <a:r>
              <a:rPr lang="en-US" sz="2600" kern="0" dirty="0">
                <a:solidFill>
                  <a:srgbClr val="000000"/>
                </a:solidFill>
              </a:rPr>
              <a:t>Active Directory Domain Services Installation Wizard</a:t>
            </a:r>
          </a:p>
          <a:p>
            <a:pPr marL="0" lvl="0" indent="0">
              <a:spcBef>
                <a:spcPts val="1800"/>
              </a:spcBef>
              <a:buNone/>
            </a:pPr>
            <a:r>
              <a:rPr lang="en-US" sz="2600" kern="0" dirty="0">
                <a:solidFill>
                  <a:srgbClr val="000000"/>
                </a:solidFill>
              </a:rPr>
              <a:t>Tools available to manage DNS Server:</a:t>
            </a:r>
          </a:p>
          <a:p>
            <a:pPr lvl="1"/>
            <a:r>
              <a:rPr lang="en-US" sz="2600" kern="0" dirty="0">
                <a:solidFill>
                  <a:srgbClr val="000000"/>
                </a:solidFill>
              </a:rPr>
              <a:t>DNS Manager snap-in</a:t>
            </a:r>
          </a:p>
          <a:p>
            <a:pPr lvl="2"/>
            <a:r>
              <a:rPr lang="en-US" sz="2600" kern="0" dirty="0">
                <a:solidFill>
                  <a:srgbClr val="000000"/>
                </a:solidFill>
              </a:rPr>
              <a:t>Server Manager</a:t>
            </a:r>
          </a:p>
          <a:p>
            <a:pPr lvl="2"/>
            <a:r>
              <a:rPr lang="en-US" sz="2600" kern="0" dirty="0">
                <a:solidFill>
                  <a:srgbClr val="000000"/>
                </a:solidFill>
              </a:rPr>
              <a:t>DNS Manager console (dnsmgmt.msc)</a:t>
            </a:r>
          </a:p>
          <a:p>
            <a:pPr lvl="1"/>
            <a:r>
              <a:rPr lang="en-US" sz="2600" kern="0" dirty="0">
                <a:solidFill>
                  <a:srgbClr val="000000"/>
                </a:solidFill>
              </a:rPr>
              <a:t>DNSCmd command-line tool</a:t>
            </a:r>
            <a:endParaRPr lang="bs-Latn-BA" sz="2600" kern="0" dirty="0">
              <a:solidFill>
                <a:srgbClr val="000000"/>
              </a:solidFill>
            </a:endParaRPr>
          </a:p>
          <a:p>
            <a:pPr lvl="1"/>
            <a:r>
              <a:rPr lang="bs-Latn-BA" sz="2600" kern="0" dirty="0">
                <a:solidFill>
                  <a:srgbClr val="000000"/>
                </a:solidFill>
              </a:rPr>
              <a:t>Windows Powershell</a:t>
            </a:r>
          </a:p>
          <a:p>
            <a:pPr lvl="1"/>
            <a:r>
              <a:rPr lang="en-US" sz="2600" kern="0" dirty="0">
                <a:solidFill>
                  <a:srgbClr val="000000"/>
                </a:solidFill>
              </a:rPr>
              <a:t>Remote Server Administrative Tools </a:t>
            </a:r>
          </a:p>
          <a:p>
            <a:pPr lvl="0"/>
            <a:endParaRPr lang="en-US" kern="0" dirty="0">
              <a:solidFill>
                <a:srgbClr val="000000"/>
              </a:solidFill>
            </a:endParaRPr>
          </a:p>
        </p:txBody>
      </p:sp>
    </p:spTree>
    <p:extLst>
      <p:ext uri="{BB962C8B-B14F-4D97-AF65-F5344CB8AC3E}">
        <p14:creationId xmlns:p14="http://schemas.microsoft.com/office/powerpoint/2010/main" val="20614977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f41cb142-4d13-4a0c-8b23-a8b8a1f281b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Demonstration: Installing the DNS Server Role</a:t>
            </a:r>
            <a:endParaRPr lang="en-CA" dirty="0"/>
          </a:p>
        </p:txBody>
      </p:sp>
      <p:sp>
        <p:nvSpPr>
          <p:cNvPr id="7" name="Content Placeholder 6"/>
          <p:cNvSpPr>
            <a:spLocks noGrp="1"/>
          </p:cNvSpPr>
          <p:nvPr>
            <p:ph idx="1"/>
          </p:nvPr>
        </p:nvSpPr>
        <p:spPr/>
        <p:txBody>
          <a:bodyPr/>
          <a:lstStyle/>
          <a:p>
            <a:pPr marL="0" lvl="0" indent="0">
              <a:buNone/>
            </a:pPr>
            <a:r>
              <a:rPr lang="en-US" dirty="0" smtClean="0"/>
              <a:t>In this demonstration, you will see how to:</a:t>
            </a:r>
          </a:p>
          <a:p>
            <a:pPr lvl="1"/>
            <a:r>
              <a:rPr lang="en-US" dirty="0" smtClean="0"/>
              <a:t>Install a second DNS server </a:t>
            </a:r>
            <a:endParaRPr lang="hr-HR" dirty="0" smtClean="0"/>
          </a:p>
          <a:p>
            <a:pPr lvl="1"/>
            <a:r>
              <a:rPr lang="en-CA" dirty="0" smtClean="0"/>
              <a:t>Create a forward lookup zone by using Windows PowerShell</a:t>
            </a:r>
          </a:p>
          <a:p>
            <a:pPr lvl="1"/>
            <a:r>
              <a:rPr lang="en-US" dirty="0" smtClean="0"/>
              <a:t>Configure forwarding</a:t>
            </a:r>
            <a:endParaRPr lang="en-CA" dirty="0" smtClean="0"/>
          </a:p>
          <a:p>
            <a:endParaRPr lang="en-CA" dirty="0"/>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6015163" y="3344976"/>
            <a:ext cx="919633" cy="1633423"/>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6556459" y="3630885"/>
            <a:ext cx="1049007" cy="1863213"/>
          </a:xfrm>
          <a:prstGeom prst="rect">
            <a:avLst/>
          </a:prstGeom>
        </p:spPr>
      </p:pic>
    </p:spTree>
    <p:extLst>
      <p:ext uri="{BB962C8B-B14F-4D97-AF65-F5344CB8AC3E}">
        <p14:creationId xmlns:p14="http://schemas.microsoft.com/office/powerpoint/2010/main" val="34511216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260028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Lesson 1: Name Resolution for Windows Clients and Servers</a:t>
            </a:r>
            <a:endParaRPr lang="en-CA" dirty="0"/>
          </a:p>
        </p:txBody>
      </p:sp>
      <p:sp>
        <p:nvSpPr>
          <p:cNvPr id="3" name="Text Placeholder 2"/>
          <p:cNvSpPr>
            <a:spLocks noGrp="1"/>
          </p:cNvSpPr>
          <p:nvPr>
            <p:ph type="body" idx="1"/>
          </p:nvPr>
        </p:nvSpPr>
        <p:spPr/>
        <p:txBody>
          <a:bodyPr/>
          <a:lstStyle/>
          <a:p>
            <a:r>
              <a:rPr lang="en-CA" dirty="0" smtClean="0"/>
              <a:t>What Are the Computer Names Assigned to Computers?
What Is DNS?
DNS Zones and Records
How Internet DNS Names Are Resolved
What Is Split DNS?
What Is Link-local Multicast Name Resolution?
How a Client Resolves a Name
Troubleshooting Name Resolution
Demonstration: Troubleshooting Name Resolution</a:t>
            </a:r>
            <a:endParaRPr lang="en-CA" dirty="0"/>
          </a:p>
        </p:txBody>
      </p:sp>
    </p:spTree>
    <p:extLst>
      <p:ext uri="{BB962C8B-B14F-4D97-AF65-F5344CB8AC3E}">
        <p14:creationId xmlns:p14="http://schemas.microsoft.com/office/powerpoint/2010/main" val="11883762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Lesson 3: Managing DNS Zones</a:t>
            </a:r>
            <a:endParaRPr lang="en-CA" dirty="0"/>
          </a:p>
        </p:txBody>
      </p:sp>
      <p:sp>
        <p:nvSpPr>
          <p:cNvPr id="3" name="Text Placeholder 2"/>
          <p:cNvSpPr>
            <a:spLocks noGrp="1"/>
          </p:cNvSpPr>
          <p:nvPr>
            <p:ph type="body" idx="1"/>
          </p:nvPr>
        </p:nvSpPr>
        <p:spPr/>
        <p:txBody>
          <a:bodyPr/>
          <a:lstStyle/>
          <a:p>
            <a:r>
              <a:rPr lang="en-CA" dirty="0" smtClean="0"/>
              <a:t>What Are DNS Zone Types?
What Are Dynamic Updates?
What Are Active Directory–Integrated Zones?
Demonstration: Creating an Active Directory–Integrated Zone</a:t>
            </a:r>
            <a:endParaRPr lang="en-CA" dirty="0"/>
          </a:p>
        </p:txBody>
      </p:sp>
    </p:spTree>
    <p:extLst>
      <p:ext uri="{BB962C8B-B14F-4D97-AF65-F5344CB8AC3E}">
        <p14:creationId xmlns:p14="http://schemas.microsoft.com/office/powerpoint/2010/main" val="28836223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Are DNS Zone Types?</a:t>
            </a:r>
            <a:endParaRPr lang="en-CA" dirty="0"/>
          </a:p>
        </p:txBody>
      </p:sp>
      <p:graphicFrame>
        <p:nvGraphicFramePr>
          <p:cNvPr id="4" name="Group 38"/>
          <p:cNvGraphicFramePr>
            <a:graphicFrameLocks/>
          </p:cNvGraphicFramePr>
          <p:nvPr>
            <p:extLst>
              <p:ext uri="{D42A27DB-BD31-4B8C-83A1-F6EECF244321}">
                <p14:modId xmlns:p14="http://schemas.microsoft.com/office/powerpoint/2010/main" val="613064322"/>
              </p:ext>
            </p:extLst>
          </p:nvPr>
        </p:nvGraphicFramePr>
        <p:xfrm>
          <a:off x="497305" y="1605202"/>
          <a:ext cx="8133347" cy="4079891"/>
        </p:xfrm>
        <a:graphic>
          <a:graphicData uri="http://schemas.openxmlformats.org/drawingml/2006/table">
            <a:tbl>
              <a:tblPr firstRow="1" bandRow="1">
                <a:tableStyleId>{0E3FDE45-AF77-4B5C-9715-49D594BDF05E}</a:tableStyleId>
              </a:tblPr>
              <a:tblGrid>
                <a:gridCol w="3035094"/>
                <a:gridCol w="5098253"/>
              </a:tblGrid>
              <a:tr h="720784">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smtClean="0">
                          <a:ln>
                            <a:noFill/>
                          </a:ln>
                          <a:effectLst/>
                        </a:rPr>
                        <a:t>Zones</a:t>
                      </a:r>
                      <a:endParaRPr kumimoji="0" lang="en-US" sz="20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lnL w="12700" cap="flat" cmpd="sng" algn="ctr">
                      <a:solidFill>
                        <a:srgbClr val="002060"/>
                      </a:solidFill>
                      <a:prstDash val="solid"/>
                      <a:round/>
                      <a:headEnd type="none" w="med" len="med"/>
                      <a:tailEnd type="none" w="med" len="med"/>
                    </a:lnL>
                    <a:lnT w="12700" cap="flat" cmpd="sng" algn="ctr">
                      <a:solidFill>
                        <a:srgbClr val="002060"/>
                      </a:solidFill>
                      <a:prstDash val="solid"/>
                      <a:round/>
                      <a:headEnd type="none" w="med" len="med"/>
                      <a:tailEnd type="none" w="med" len="med"/>
                    </a:lnT>
                  </a:tcPr>
                </a:tc>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smtClean="0">
                          <a:ln>
                            <a:noFill/>
                          </a:ln>
                          <a:effectLst/>
                        </a:rPr>
                        <a:t>Description</a:t>
                      </a:r>
                      <a:endParaRPr kumimoji="0" lang="en-US" sz="20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tcPr>
                </a:tc>
              </a:tr>
              <a:tr h="720784">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smtClean="0">
                          <a:ln>
                            <a:noFill/>
                          </a:ln>
                          <a:effectLst/>
                        </a:rPr>
                        <a:t>Primary</a:t>
                      </a:r>
                      <a:endPar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182880" marT="91440" marB="91440" anchor="ctr" horzOverflow="overflow">
                    <a:lnL w="12700" cap="flat" cmpd="sng" algn="ctr">
                      <a:solidFill>
                        <a:srgbClr val="002060"/>
                      </a:solidFill>
                      <a:prstDash val="solid"/>
                      <a:round/>
                      <a:headEnd type="none" w="med" len="med"/>
                      <a:tailEnd type="none" w="med" len="med"/>
                    </a:ln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kern="1200" cap="none" normalizeH="0" baseline="0" dirty="0" smtClean="0">
                          <a:ln>
                            <a:noFill/>
                          </a:ln>
                          <a:solidFill>
                            <a:schemeClr val="tx1"/>
                          </a:solidFill>
                          <a:effectLst/>
                          <a:latin typeface="+mn-lt"/>
                          <a:ea typeface="+mn-ea"/>
                          <a:cs typeface="+mn-cs"/>
                        </a:rPr>
                        <a:t>Read/write copy of a DNS database</a:t>
                      </a:r>
                    </a:p>
                  </a:txBody>
                  <a:tcPr marL="182880" marT="91440" marB="91440" anchor="ctr" horzOverflow="overflow">
                    <a:lnR w="12700" cap="flat" cmpd="sng" algn="ctr">
                      <a:solidFill>
                        <a:srgbClr val="002060"/>
                      </a:solidFill>
                      <a:prstDash val="solid"/>
                      <a:round/>
                      <a:headEnd type="none" w="med" len="med"/>
                      <a:tailEnd type="none" w="med" len="med"/>
                    </a:lnR>
                  </a:tcPr>
                </a:tc>
              </a:tr>
              <a:tr h="76365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smtClean="0">
                          <a:ln>
                            <a:noFill/>
                          </a:ln>
                          <a:effectLst/>
                        </a:rPr>
                        <a:t>Secondary</a:t>
                      </a:r>
                      <a:endPar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182880" marT="91440" marB="91440" anchor="ctr" horzOverflow="overflow">
                    <a:lnL w="12700" cap="flat" cmpd="sng" algn="ctr">
                      <a:solidFill>
                        <a:srgbClr val="002060"/>
                      </a:solidFill>
                      <a:prstDash val="solid"/>
                      <a:round/>
                      <a:headEnd type="none" w="med" len="med"/>
                      <a:tailEnd type="none" w="med" len="med"/>
                    </a:ln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kern="1200" cap="none" normalizeH="0" baseline="0" dirty="0" smtClean="0">
                          <a:ln>
                            <a:noFill/>
                          </a:ln>
                          <a:solidFill>
                            <a:schemeClr val="tx1"/>
                          </a:solidFill>
                          <a:effectLst/>
                          <a:latin typeface="+mn-lt"/>
                          <a:ea typeface="+mn-ea"/>
                          <a:cs typeface="+mn-cs"/>
                        </a:rPr>
                        <a:t>Read-only copy of a DNS database</a:t>
                      </a:r>
                    </a:p>
                  </a:txBody>
                  <a:tcPr marL="182880" marT="91440" marB="91440" anchor="ctr" horzOverflow="overflow">
                    <a:lnR w="12700" cap="flat" cmpd="sng" algn="ctr">
                      <a:solidFill>
                        <a:srgbClr val="002060"/>
                      </a:solidFill>
                      <a:prstDash val="solid"/>
                      <a:round/>
                      <a:headEnd type="none" w="med" len="med"/>
                      <a:tailEnd type="none" w="med" len="med"/>
                    </a:lnR>
                  </a:tcPr>
                </a:tc>
              </a:tr>
              <a:tr h="78644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smtClean="0">
                          <a:ln>
                            <a:noFill/>
                          </a:ln>
                          <a:effectLst/>
                        </a:rPr>
                        <a:t>Stub</a:t>
                      </a:r>
                      <a:endPar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182880" marT="91440" marB="91440" anchor="ctr" horzOverflow="overflow">
                    <a:lnL w="12700" cap="flat" cmpd="sng" algn="ctr">
                      <a:solidFill>
                        <a:srgbClr val="002060"/>
                      </a:solidFill>
                      <a:prstDash val="solid"/>
                      <a:round/>
                      <a:headEnd type="none" w="med" len="med"/>
                      <a:tailEnd type="none" w="med" len="med"/>
                    </a:ln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kern="1200" cap="none" normalizeH="0" baseline="0" dirty="0" smtClean="0">
                          <a:ln>
                            <a:noFill/>
                          </a:ln>
                          <a:solidFill>
                            <a:schemeClr val="tx1"/>
                          </a:solidFill>
                          <a:effectLst/>
                          <a:latin typeface="+mn-lt"/>
                          <a:ea typeface="+mn-ea"/>
                          <a:cs typeface="+mn-cs"/>
                        </a:rPr>
                        <a:t>Copy of a zone that contains only records used to locate name servers</a:t>
                      </a:r>
                    </a:p>
                  </a:txBody>
                  <a:tcPr marL="182880" marT="91440" marB="91440" anchor="ctr" horzOverflow="overflow">
                    <a:lnR w="12700" cap="flat" cmpd="sng" algn="ctr">
                      <a:solidFill>
                        <a:srgbClr val="002060"/>
                      </a:solidFill>
                      <a:prstDash val="solid"/>
                      <a:round/>
                      <a:headEnd type="none" w="med" len="med"/>
                      <a:tailEnd type="none" w="med" len="med"/>
                    </a:lnR>
                  </a:tcPr>
                </a:tc>
              </a:tr>
              <a:tr h="108822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smtClean="0">
                          <a:ln>
                            <a:noFill/>
                          </a:ln>
                          <a:effectLst/>
                        </a:rPr>
                        <a:t>Active Directory</a:t>
                      </a:r>
                      <a:r>
                        <a:rPr kumimoji="0" lang="en-US" sz="2000" u="none" strike="noStrike" kern="1200" cap="none" normalizeH="0" baseline="0" dirty="0" smtClean="0">
                          <a:ln>
                            <a:noFill/>
                          </a:ln>
                          <a:effectLst/>
                        </a:rPr>
                        <a:t>-</a:t>
                      </a:r>
                      <a:r>
                        <a:rPr kumimoji="0" lang="en-US" sz="2000" u="none" strike="noStrike" cap="none" normalizeH="0" baseline="0" dirty="0" smtClean="0">
                          <a:ln>
                            <a:noFill/>
                          </a:ln>
                          <a:effectLst/>
                        </a:rPr>
                        <a:t>integrated</a:t>
                      </a:r>
                      <a:endPar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182880" marT="91440" marB="91440" anchor="ctr" horzOverflow="overflow">
                    <a:lnL w="12700" cap="flat" cmpd="sng" algn="ctr">
                      <a:solidFill>
                        <a:srgbClr val="002060"/>
                      </a:solidFill>
                      <a:prstDash val="solid"/>
                      <a:round/>
                      <a:headEnd type="none" w="med" len="med"/>
                      <a:tailEnd type="none" w="med" len="med"/>
                    </a:lnL>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kern="1200" cap="none" normalizeH="0" baseline="0" dirty="0" smtClean="0">
                          <a:ln>
                            <a:noFill/>
                          </a:ln>
                          <a:solidFill>
                            <a:schemeClr val="tx1"/>
                          </a:solidFill>
                          <a:effectLst/>
                          <a:latin typeface="+mn-lt"/>
                          <a:ea typeface="+mn-ea"/>
                          <a:cs typeface="+mn-cs"/>
                        </a:rPr>
                        <a:t>Zone data is stored in AD DS rather than in zone files</a:t>
                      </a:r>
                    </a:p>
                  </a:txBody>
                  <a:tcPr marL="182880" marT="91440" marB="91440" anchor="ctr" horzOverflow="overflow">
                    <a:lnR w="12700" cap="flat" cmpd="sng" algn="ctr">
                      <a:solidFill>
                        <a:srgbClr val="002060"/>
                      </a:solidFill>
                      <a:prstDash val="solid"/>
                      <a:round/>
                      <a:headEnd type="none" w="med" len="med"/>
                      <a:tailEnd type="none" w="med" len="med"/>
                    </a:lnR>
                    <a:lnB w="12700" cap="flat" cmpd="sng" algn="ctr">
                      <a:solidFill>
                        <a:srgbClr val="00206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674912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Are Dynamic Updates?</a:t>
            </a:r>
            <a:endParaRPr lang="en-CA" dirty="0"/>
          </a:p>
        </p:txBody>
      </p:sp>
      <p:sp>
        <p:nvSpPr>
          <p:cNvPr id="4" name="AutoShape 6"/>
          <p:cNvSpPr>
            <a:spLocks noChangeArrowheads="1"/>
          </p:cNvSpPr>
          <p:nvPr/>
        </p:nvSpPr>
        <p:spPr bwMode="auto">
          <a:xfrm>
            <a:off x="421454" y="1337320"/>
            <a:ext cx="4578022" cy="4528878"/>
          </a:xfrm>
          <a:prstGeom prst="roundRect">
            <a:avLst>
              <a:gd name="adj" fmla="val 4167"/>
            </a:avLst>
          </a:prstGeom>
          <a:noFill/>
          <a:ln w="9525" algn="ctr">
            <a:noFill/>
            <a:round/>
            <a:headEnd/>
            <a:tailEnd/>
          </a:ln>
          <a:effectLst/>
        </p:spPr>
        <p:txBody>
          <a:bodyPr wrap="square" lIns="0" tIns="0" rIns="0" bIns="0" numCol="1" anchor="ctr"/>
          <a:lstStyle/>
          <a:p>
            <a:pPr marL="533400" lvl="0" indent="-417513" fontAlgn="base">
              <a:spcAft>
                <a:spcPct val="0"/>
              </a:spcAft>
              <a:buFont typeface="+mj-lt"/>
              <a:buAutoNum type="arabicPeriod"/>
            </a:pPr>
            <a:r>
              <a:rPr lang="en-US" sz="2000" dirty="0">
                <a:solidFill>
                  <a:srgbClr val="000000"/>
                </a:solidFill>
                <a:latin typeface="Segoe UI" pitchFamily="34" charset="0"/>
                <a:ea typeface="Segoe UI" pitchFamily="34" charset="0"/>
                <a:cs typeface="Segoe UI" pitchFamily="34" charset="0"/>
              </a:rPr>
              <a:t>The client sends an SOA query</a:t>
            </a:r>
          </a:p>
          <a:p>
            <a:pPr marL="533400" lvl="0" indent="-417513" fontAlgn="base">
              <a:spcAft>
                <a:spcPct val="0"/>
              </a:spcAft>
              <a:buFont typeface="+mj-lt"/>
              <a:buAutoNum type="arabicPeriod"/>
            </a:pPr>
            <a:r>
              <a:rPr lang="en-US" sz="2000" dirty="0">
                <a:solidFill>
                  <a:srgbClr val="000000"/>
                </a:solidFill>
                <a:latin typeface="Segoe UI" pitchFamily="34" charset="0"/>
                <a:ea typeface="Segoe UI" pitchFamily="34" charset="0"/>
                <a:cs typeface="Segoe UI" pitchFamily="34" charset="0"/>
              </a:rPr>
              <a:t>The DNS server returns an SOA resource record</a:t>
            </a:r>
          </a:p>
          <a:p>
            <a:pPr marL="533400" lvl="0" indent="-417513" fontAlgn="base">
              <a:spcAft>
                <a:spcPct val="0"/>
              </a:spcAft>
              <a:buFont typeface="+mj-lt"/>
              <a:buAutoNum type="arabicPeriod"/>
            </a:pPr>
            <a:r>
              <a:rPr lang="en-US" sz="2000" dirty="0">
                <a:solidFill>
                  <a:srgbClr val="000000"/>
                </a:solidFill>
                <a:latin typeface="Segoe UI" pitchFamily="34" charset="0"/>
                <a:ea typeface="Segoe UI" pitchFamily="34" charset="0"/>
                <a:cs typeface="Segoe UI" pitchFamily="34" charset="0"/>
              </a:rPr>
              <a:t>The client sends dynamic update request(s) to identify the primary DNS server</a:t>
            </a:r>
          </a:p>
          <a:p>
            <a:pPr marL="533400" lvl="0" indent="-417513" fontAlgn="base">
              <a:spcAft>
                <a:spcPct val="0"/>
              </a:spcAft>
              <a:buFont typeface="+mj-lt"/>
              <a:buAutoNum type="arabicPeriod" startAt="5"/>
            </a:pPr>
            <a:r>
              <a:rPr lang="en-US" sz="2000" dirty="0">
                <a:solidFill>
                  <a:srgbClr val="000000"/>
                </a:solidFill>
                <a:latin typeface="Segoe UI" pitchFamily="34" charset="0"/>
                <a:ea typeface="Segoe UI" pitchFamily="34" charset="0"/>
                <a:cs typeface="Segoe UI" pitchFamily="34" charset="0"/>
              </a:rPr>
              <a:t>The DNS server responds that it can perform an update</a:t>
            </a:r>
          </a:p>
          <a:p>
            <a:pPr marL="533400" lvl="0" indent="-417513" fontAlgn="base">
              <a:spcAft>
                <a:spcPct val="0"/>
              </a:spcAft>
              <a:buFont typeface="+mj-lt"/>
              <a:buAutoNum type="arabicPeriod" startAt="5"/>
            </a:pPr>
            <a:r>
              <a:rPr lang="en-US" sz="2000" dirty="0">
                <a:solidFill>
                  <a:srgbClr val="000000"/>
                </a:solidFill>
                <a:latin typeface="Segoe UI" pitchFamily="34" charset="0"/>
                <a:ea typeface="Segoe UI" pitchFamily="34" charset="0"/>
                <a:cs typeface="Segoe UI" pitchFamily="34" charset="0"/>
              </a:rPr>
              <a:t>The client sends unsecured update to the DNS server</a:t>
            </a:r>
          </a:p>
          <a:p>
            <a:pPr marL="533400" lvl="0" indent="-417513" fontAlgn="base">
              <a:spcAft>
                <a:spcPct val="0"/>
              </a:spcAft>
              <a:buFont typeface="+mj-lt"/>
              <a:buAutoNum type="arabicPeriod" startAt="5"/>
            </a:pPr>
            <a:r>
              <a:rPr lang="en-US" sz="2000" dirty="0">
                <a:solidFill>
                  <a:srgbClr val="000000"/>
                </a:solidFill>
                <a:latin typeface="Segoe UI" pitchFamily="34" charset="0"/>
                <a:ea typeface="Segoe UI" pitchFamily="34" charset="0"/>
                <a:cs typeface="Segoe UI" pitchFamily="34" charset="0"/>
              </a:rPr>
              <a:t>If the zone permits only secure updates, the update is refused</a:t>
            </a:r>
          </a:p>
          <a:p>
            <a:pPr marL="533400" lvl="0" indent="-417513" fontAlgn="base">
              <a:spcAft>
                <a:spcPct val="0"/>
              </a:spcAft>
              <a:buFont typeface="+mj-lt"/>
              <a:buAutoNum type="arabicPeriod" startAt="5"/>
            </a:pPr>
            <a:r>
              <a:rPr lang="en-US" sz="2000" dirty="0">
                <a:solidFill>
                  <a:srgbClr val="000000"/>
                </a:solidFill>
                <a:latin typeface="Segoe UI" pitchFamily="34" charset="0"/>
                <a:ea typeface="Segoe UI" pitchFamily="34" charset="0"/>
                <a:cs typeface="Segoe UI" pitchFamily="34" charset="0"/>
              </a:rPr>
              <a:t>The client sends a secured update to the DNS server</a:t>
            </a:r>
          </a:p>
        </p:txBody>
      </p:sp>
      <p:grpSp>
        <p:nvGrpSpPr>
          <p:cNvPr id="5" name="Group 4" descr="Depicts a client, a DNS server, and resource records, which describe the seven-step process for dynamic updates, as listed in the numbered steps on the slide."/>
          <p:cNvGrpSpPr/>
          <p:nvPr/>
        </p:nvGrpSpPr>
        <p:grpSpPr>
          <a:xfrm>
            <a:off x="5277288" y="1337320"/>
            <a:ext cx="3440903" cy="4824134"/>
            <a:chOff x="5277288" y="1337320"/>
            <a:chExt cx="3440903" cy="4824134"/>
          </a:xfrm>
        </p:grpSpPr>
        <p:sp>
          <p:nvSpPr>
            <p:cNvPr id="6" name="Text Box 28" descr="&quot;&quot;"/>
            <p:cNvSpPr txBox="1">
              <a:spLocks noChangeArrowheads="1"/>
            </p:cNvSpPr>
            <p:nvPr/>
          </p:nvSpPr>
          <p:spPr bwMode="auto">
            <a:xfrm>
              <a:off x="7206458" y="5669011"/>
              <a:ext cx="151173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lvl="0" algn="ctr" eaLnBrk="1" fontAlgn="base" hangingPunct="1">
                <a:lnSpc>
                  <a:spcPct val="80000"/>
                </a:lnSpc>
                <a:spcAft>
                  <a:spcPct val="0"/>
                </a:spcAft>
              </a:pPr>
              <a:r>
                <a:rPr lang="en-US" sz="2000" dirty="0">
                  <a:solidFill>
                    <a:srgbClr val="000000"/>
                  </a:solidFill>
                  <a:latin typeface="Segoe UI" pitchFamily="34" charset="0"/>
                  <a:ea typeface="Segoe UI" pitchFamily="34" charset="0"/>
                  <a:cs typeface="Segoe UI" pitchFamily="34" charset="0"/>
                </a:rPr>
                <a:t>Resource Records</a:t>
              </a:r>
            </a:p>
          </p:txBody>
        </p:sp>
        <p:pic>
          <p:nvPicPr>
            <p:cNvPr id="7" name="Picture 30"/>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843267" y="4619508"/>
              <a:ext cx="4953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730555" y="4717933"/>
              <a:ext cx="4953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600380" y="4824296"/>
              <a:ext cx="4953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33" descr="&quot;&quot;"/>
            <p:cNvSpPr txBox="1">
              <a:spLocks noChangeArrowheads="1"/>
            </p:cNvSpPr>
            <p:nvPr/>
          </p:nvSpPr>
          <p:spPr bwMode="auto">
            <a:xfrm>
              <a:off x="5775372" y="5669011"/>
              <a:ext cx="114651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lvl="0" algn="ctr" eaLnBrk="1" fontAlgn="base" hangingPunct="1">
                <a:lnSpc>
                  <a:spcPct val="80000"/>
                </a:lnSpc>
                <a:spcAft>
                  <a:spcPct val="0"/>
                </a:spcAft>
              </a:pPr>
              <a:r>
                <a:rPr lang="en-US" sz="2000" dirty="0">
                  <a:solidFill>
                    <a:srgbClr val="000000"/>
                  </a:solidFill>
                  <a:latin typeface="Segoe UI" pitchFamily="34" charset="0"/>
                  <a:ea typeface="Segoe UI" pitchFamily="34" charset="0"/>
                  <a:cs typeface="Segoe UI" pitchFamily="34" charset="0"/>
                </a:rPr>
                <a:t>DNS Server</a:t>
              </a:r>
            </a:p>
          </p:txBody>
        </p:sp>
        <p:pic>
          <p:nvPicPr>
            <p:cNvPr id="11" name="Picture 35"/>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796709" y="4479716"/>
              <a:ext cx="617538"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352334" y="5092491"/>
              <a:ext cx="6223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Line 18" descr="&quot;&quot;"/>
            <p:cNvSpPr>
              <a:spLocks noChangeShapeType="1"/>
            </p:cNvSpPr>
            <p:nvPr/>
          </p:nvSpPr>
          <p:spPr bwMode="auto">
            <a:xfrm>
              <a:off x="6469722" y="3427939"/>
              <a:ext cx="0" cy="997632"/>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pPr lvl="0" fontAlgn="base">
                <a:spcBef>
                  <a:spcPct val="0"/>
                </a:spcBef>
                <a:spcAft>
                  <a:spcPct val="0"/>
                </a:spcAft>
              </a:pPr>
              <a:endParaRPr lang="hr-HR" b="1">
                <a:solidFill>
                  <a:srgbClr val="000000"/>
                </a:solidFill>
                <a:latin typeface="Verdana" pitchFamily="34" charset="0"/>
                <a:cs typeface="Arial" charset="0"/>
              </a:endParaRPr>
            </a:p>
          </p:txBody>
        </p:sp>
        <p:sp>
          <p:nvSpPr>
            <p:cNvPr id="14" name="Line 17" descr="&quot;&quot;"/>
            <p:cNvSpPr>
              <a:spLocks noChangeShapeType="1"/>
            </p:cNvSpPr>
            <p:nvPr/>
          </p:nvSpPr>
          <p:spPr bwMode="auto">
            <a:xfrm>
              <a:off x="5445515" y="3419234"/>
              <a:ext cx="0" cy="997631"/>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pPr lvl="0" fontAlgn="base">
                <a:spcBef>
                  <a:spcPct val="0"/>
                </a:spcBef>
                <a:spcAft>
                  <a:spcPct val="0"/>
                </a:spcAft>
              </a:pPr>
              <a:endParaRPr lang="hr-HR" b="1">
                <a:solidFill>
                  <a:srgbClr val="000000"/>
                </a:solidFill>
                <a:latin typeface="Verdana" pitchFamily="34" charset="0"/>
                <a:cs typeface="Arial" charset="0"/>
              </a:endParaRPr>
            </a:p>
          </p:txBody>
        </p:sp>
        <p:sp>
          <p:nvSpPr>
            <p:cNvPr id="15" name="Line 19" descr="&quot;&quot;"/>
            <p:cNvSpPr>
              <a:spLocks noChangeShapeType="1"/>
            </p:cNvSpPr>
            <p:nvPr/>
          </p:nvSpPr>
          <p:spPr bwMode="auto">
            <a:xfrm>
              <a:off x="7493928" y="3419234"/>
              <a:ext cx="0" cy="997631"/>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pPr lvl="0" fontAlgn="base">
                <a:spcBef>
                  <a:spcPct val="0"/>
                </a:spcBef>
                <a:spcAft>
                  <a:spcPct val="0"/>
                </a:spcAft>
              </a:pPr>
              <a:endParaRPr lang="hr-HR" b="1">
                <a:solidFill>
                  <a:srgbClr val="000000"/>
                </a:solidFill>
                <a:latin typeface="Verdana" pitchFamily="34" charset="0"/>
                <a:cs typeface="Arial" charset="0"/>
              </a:endParaRPr>
            </a:p>
          </p:txBody>
        </p:sp>
        <p:sp>
          <p:nvSpPr>
            <p:cNvPr id="16" name="Line 20" descr="&quot;&quot;"/>
            <p:cNvSpPr>
              <a:spLocks noChangeShapeType="1"/>
            </p:cNvSpPr>
            <p:nvPr/>
          </p:nvSpPr>
          <p:spPr bwMode="auto">
            <a:xfrm flipV="1">
              <a:off x="5956794" y="3417383"/>
              <a:ext cx="0" cy="995891"/>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pPr lvl="0" fontAlgn="base">
                <a:spcBef>
                  <a:spcPct val="0"/>
                </a:spcBef>
                <a:spcAft>
                  <a:spcPct val="0"/>
                </a:spcAft>
              </a:pPr>
              <a:endParaRPr lang="hr-HR" b="1">
                <a:solidFill>
                  <a:srgbClr val="000000"/>
                </a:solidFill>
                <a:latin typeface="Verdana" pitchFamily="34" charset="0"/>
                <a:cs typeface="Arial" charset="0"/>
              </a:endParaRPr>
            </a:p>
          </p:txBody>
        </p:sp>
        <p:sp>
          <p:nvSpPr>
            <p:cNvPr id="17" name="Line 21" descr="&quot;&quot;"/>
            <p:cNvSpPr>
              <a:spLocks noChangeShapeType="1"/>
            </p:cNvSpPr>
            <p:nvPr/>
          </p:nvSpPr>
          <p:spPr bwMode="auto">
            <a:xfrm flipV="1">
              <a:off x="6981000" y="3415313"/>
              <a:ext cx="0" cy="995891"/>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pPr lvl="0" fontAlgn="base">
                <a:spcBef>
                  <a:spcPct val="0"/>
                </a:spcBef>
                <a:spcAft>
                  <a:spcPct val="0"/>
                </a:spcAft>
              </a:pPr>
              <a:endParaRPr lang="hr-HR" b="1">
                <a:solidFill>
                  <a:srgbClr val="000000"/>
                </a:solidFill>
                <a:latin typeface="Verdana" pitchFamily="34" charset="0"/>
                <a:cs typeface="Arial" charset="0"/>
              </a:endParaRPr>
            </a:p>
          </p:txBody>
        </p:sp>
        <p:sp>
          <p:nvSpPr>
            <p:cNvPr id="18" name="AutoShape 48" descr="&quot;&quot;"/>
            <p:cNvSpPr>
              <a:spLocks noChangeArrowheads="1"/>
            </p:cNvSpPr>
            <p:nvPr/>
          </p:nvSpPr>
          <p:spPr bwMode="auto">
            <a:xfrm>
              <a:off x="5277288" y="3725662"/>
              <a:ext cx="334805" cy="383035"/>
            </a:xfrm>
            <a:prstGeom prst="roundRect">
              <a:avLst>
                <a:gd name="adj" fmla="val 0"/>
              </a:avLst>
            </a:prstGeom>
            <a:solidFill>
              <a:schemeClr val="accent2">
                <a:lumMod val="75000"/>
              </a:schemeClr>
            </a:solidFill>
            <a:ln w="9525">
              <a:noFill/>
              <a:round/>
              <a:headEnd/>
              <a:tailEnd/>
            </a:ln>
            <a:effectLst/>
          </p:spPr>
          <p:txBody>
            <a:bodyPr wrap="none" anchor="ctr"/>
            <a:lstStyle/>
            <a:p>
              <a:pPr lvl="0" fontAlgn="base">
                <a:spcBef>
                  <a:spcPct val="0"/>
                </a:spcBef>
                <a:spcAft>
                  <a:spcPct val="0"/>
                </a:spcAft>
                <a:defRPr/>
              </a:pPr>
              <a:r>
                <a:rPr lang="en-US" sz="2000" b="1" dirty="0">
                  <a:solidFill>
                    <a:srgbClr val="FFFFFF"/>
                  </a:solidFill>
                  <a:latin typeface="Verdana" pitchFamily="34" charset="0"/>
                  <a:cs typeface="Arial" charset="0"/>
                </a:rPr>
                <a:t>1</a:t>
              </a:r>
            </a:p>
          </p:txBody>
        </p:sp>
        <p:sp>
          <p:nvSpPr>
            <p:cNvPr id="19" name="AutoShape 49" descr="&quot;&quot;"/>
            <p:cNvSpPr>
              <a:spLocks noChangeArrowheads="1"/>
            </p:cNvSpPr>
            <p:nvPr/>
          </p:nvSpPr>
          <p:spPr bwMode="auto">
            <a:xfrm>
              <a:off x="5775372" y="3725662"/>
              <a:ext cx="334805" cy="383035"/>
            </a:xfrm>
            <a:prstGeom prst="roundRect">
              <a:avLst>
                <a:gd name="adj" fmla="val 0"/>
              </a:avLst>
            </a:prstGeom>
            <a:solidFill>
              <a:schemeClr val="accent2">
                <a:lumMod val="75000"/>
              </a:schemeClr>
            </a:solidFill>
            <a:ln w="9525">
              <a:noFill/>
              <a:round/>
              <a:headEnd/>
              <a:tailEnd/>
            </a:ln>
            <a:effectLst/>
          </p:spPr>
          <p:txBody>
            <a:bodyPr wrap="none" anchor="ctr"/>
            <a:lstStyle/>
            <a:p>
              <a:pPr lvl="0" fontAlgn="base">
                <a:spcBef>
                  <a:spcPct val="0"/>
                </a:spcBef>
                <a:spcAft>
                  <a:spcPct val="0"/>
                </a:spcAft>
                <a:defRPr/>
              </a:pPr>
              <a:r>
                <a:rPr lang="en-US" sz="2000" b="1" dirty="0">
                  <a:solidFill>
                    <a:srgbClr val="FFFFFF"/>
                  </a:solidFill>
                  <a:latin typeface="Verdana" pitchFamily="34" charset="0"/>
                  <a:cs typeface="Arial" charset="0"/>
                </a:rPr>
                <a:t>2</a:t>
              </a:r>
            </a:p>
          </p:txBody>
        </p:sp>
        <p:sp>
          <p:nvSpPr>
            <p:cNvPr id="20" name="AutoShape 50" descr="&quot;&quot;"/>
            <p:cNvSpPr>
              <a:spLocks noChangeArrowheads="1"/>
            </p:cNvSpPr>
            <p:nvPr/>
          </p:nvSpPr>
          <p:spPr bwMode="auto">
            <a:xfrm>
              <a:off x="6288300" y="3725662"/>
              <a:ext cx="334804" cy="383035"/>
            </a:xfrm>
            <a:prstGeom prst="roundRect">
              <a:avLst>
                <a:gd name="adj" fmla="val 0"/>
              </a:avLst>
            </a:prstGeom>
            <a:solidFill>
              <a:schemeClr val="accent2">
                <a:lumMod val="75000"/>
              </a:schemeClr>
            </a:solidFill>
            <a:ln w="9525">
              <a:noFill/>
              <a:round/>
              <a:headEnd/>
              <a:tailEnd/>
            </a:ln>
            <a:effectLst/>
          </p:spPr>
          <p:txBody>
            <a:bodyPr wrap="none" anchor="ctr"/>
            <a:lstStyle/>
            <a:p>
              <a:pPr lvl="0" fontAlgn="base">
                <a:spcBef>
                  <a:spcPct val="0"/>
                </a:spcBef>
                <a:spcAft>
                  <a:spcPct val="0"/>
                </a:spcAft>
                <a:defRPr/>
              </a:pPr>
              <a:r>
                <a:rPr lang="en-US" sz="2000" b="1" dirty="0">
                  <a:solidFill>
                    <a:srgbClr val="FFFFFF"/>
                  </a:solidFill>
                  <a:latin typeface="Verdana" pitchFamily="34" charset="0"/>
                  <a:cs typeface="Arial" charset="0"/>
                </a:rPr>
                <a:t>3</a:t>
              </a:r>
            </a:p>
          </p:txBody>
        </p:sp>
        <p:sp>
          <p:nvSpPr>
            <p:cNvPr id="21" name="AutoShape 51" descr="&quot;&quot;"/>
            <p:cNvSpPr>
              <a:spLocks noChangeArrowheads="1"/>
            </p:cNvSpPr>
            <p:nvPr/>
          </p:nvSpPr>
          <p:spPr bwMode="auto">
            <a:xfrm>
              <a:off x="6816072" y="3725662"/>
              <a:ext cx="334804" cy="383035"/>
            </a:xfrm>
            <a:prstGeom prst="roundRect">
              <a:avLst>
                <a:gd name="adj" fmla="val 0"/>
              </a:avLst>
            </a:prstGeom>
            <a:solidFill>
              <a:schemeClr val="accent2">
                <a:lumMod val="75000"/>
              </a:schemeClr>
            </a:solidFill>
            <a:ln w="9525">
              <a:noFill/>
              <a:round/>
              <a:headEnd/>
              <a:tailEnd/>
            </a:ln>
            <a:effectLst/>
          </p:spPr>
          <p:txBody>
            <a:bodyPr wrap="none" anchor="ctr"/>
            <a:lstStyle/>
            <a:p>
              <a:pPr lvl="0" fontAlgn="base">
                <a:spcBef>
                  <a:spcPct val="0"/>
                </a:spcBef>
                <a:spcAft>
                  <a:spcPct val="0"/>
                </a:spcAft>
                <a:defRPr/>
              </a:pPr>
              <a:r>
                <a:rPr lang="en-US" sz="2000" b="1" dirty="0">
                  <a:solidFill>
                    <a:srgbClr val="FFFFFF"/>
                  </a:solidFill>
                  <a:latin typeface="Verdana" pitchFamily="34" charset="0"/>
                  <a:cs typeface="Arial" charset="0"/>
                </a:rPr>
                <a:t>4</a:t>
              </a:r>
            </a:p>
          </p:txBody>
        </p:sp>
        <p:sp>
          <p:nvSpPr>
            <p:cNvPr id="22" name="AutoShape 52" descr="&quot;&quot;"/>
            <p:cNvSpPr>
              <a:spLocks noChangeArrowheads="1"/>
            </p:cNvSpPr>
            <p:nvPr/>
          </p:nvSpPr>
          <p:spPr bwMode="auto">
            <a:xfrm>
              <a:off x="7312506" y="3725662"/>
              <a:ext cx="334805" cy="383035"/>
            </a:xfrm>
            <a:prstGeom prst="roundRect">
              <a:avLst>
                <a:gd name="adj" fmla="val 0"/>
              </a:avLst>
            </a:prstGeom>
            <a:solidFill>
              <a:schemeClr val="accent2">
                <a:lumMod val="75000"/>
              </a:schemeClr>
            </a:solidFill>
            <a:ln w="9525">
              <a:noFill/>
              <a:round/>
              <a:headEnd/>
              <a:tailEnd/>
            </a:ln>
            <a:effectLst/>
          </p:spPr>
          <p:txBody>
            <a:bodyPr wrap="none" anchor="ctr"/>
            <a:lstStyle/>
            <a:p>
              <a:pPr lvl="0" fontAlgn="base">
                <a:spcBef>
                  <a:spcPct val="0"/>
                </a:spcBef>
                <a:spcAft>
                  <a:spcPct val="0"/>
                </a:spcAft>
                <a:defRPr/>
              </a:pPr>
              <a:r>
                <a:rPr lang="en-US" sz="2000" b="1" dirty="0">
                  <a:solidFill>
                    <a:srgbClr val="FFFFFF"/>
                  </a:solidFill>
                  <a:latin typeface="Verdana" pitchFamily="34" charset="0"/>
                  <a:cs typeface="Arial" charset="0"/>
                </a:rPr>
                <a:t>5</a:t>
              </a:r>
            </a:p>
          </p:txBody>
        </p:sp>
        <p:sp>
          <p:nvSpPr>
            <p:cNvPr id="23" name="Line 19" descr="&quot;&quot;"/>
            <p:cNvSpPr>
              <a:spLocks noChangeShapeType="1"/>
            </p:cNvSpPr>
            <p:nvPr/>
          </p:nvSpPr>
          <p:spPr bwMode="auto">
            <a:xfrm>
              <a:off x="8475253" y="3419234"/>
              <a:ext cx="0" cy="997631"/>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pPr lvl="0" fontAlgn="base">
                <a:spcBef>
                  <a:spcPct val="0"/>
                </a:spcBef>
                <a:spcAft>
                  <a:spcPct val="0"/>
                </a:spcAft>
              </a:pPr>
              <a:endParaRPr lang="hr-HR" b="1">
                <a:solidFill>
                  <a:srgbClr val="000000"/>
                </a:solidFill>
                <a:latin typeface="Verdana" pitchFamily="34" charset="0"/>
                <a:cs typeface="Arial" charset="0"/>
              </a:endParaRPr>
            </a:p>
          </p:txBody>
        </p:sp>
        <p:sp>
          <p:nvSpPr>
            <p:cNvPr id="24" name="Line 21" descr="&quot;&quot;"/>
            <p:cNvSpPr>
              <a:spLocks noChangeShapeType="1"/>
            </p:cNvSpPr>
            <p:nvPr/>
          </p:nvSpPr>
          <p:spPr bwMode="auto">
            <a:xfrm flipV="1">
              <a:off x="7962325" y="3415313"/>
              <a:ext cx="0" cy="995891"/>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pPr lvl="0" fontAlgn="base">
                <a:spcBef>
                  <a:spcPct val="0"/>
                </a:spcBef>
                <a:spcAft>
                  <a:spcPct val="0"/>
                </a:spcAft>
              </a:pPr>
              <a:endParaRPr lang="hr-HR" b="1">
                <a:solidFill>
                  <a:srgbClr val="000000"/>
                </a:solidFill>
                <a:latin typeface="Verdana" pitchFamily="34" charset="0"/>
                <a:cs typeface="Arial" charset="0"/>
              </a:endParaRPr>
            </a:p>
          </p:txBody>
        </p:sp>
        <p:sp>
          <p:nvSpPr>
            <p:cNvPr id="25" name="AutoShape 51" descr="&quot;&quot;"/>
            <p:cNvSpPr>
              <a:spLocks noChangeArrowheads="1"/>
            </p:cNvSpPr>
            <p:nvPr/>
          </p:nvSpPr>
          <p:spPr bwMode="auto">
            <a:xfrm>
              <a:off x="7797396" y="3725662"/>
              <a:ext cx="334805" cy="383035"/>
            </a:xfrm>
            <a:prstGeom prst="roundRect">
              <a:avLst>
                <a:gd name="adj" fmla="val 0"/>
              </a:avLst>
            </a:prstGeom>
            <a:solidFill>
              <a:schemeClr val="accent2">
                <a:lumMod val="75000"/>
              </a:schemeClr>
            </a:solidFill>
            <a:ln w="9525">
              <a:noFill/>
              <a:round/>
              <a:headEnd/>
              <a:tailEnd/>
            </a:ln>
            <a:effectLst/>
          </p:spPr>
          <p:txBody>
            <a:bodyPr wrap="none" anchor="ctr"/>
            <a:lstStyle/>
            <a:p>
              <a:pPr lvl="0" fontAlgn="base">
                <a:spcBef>
                  <a:spcPct val="0"/>
                </a:spcBef>
                <a:spcAft>
                  <a:spcPct val="0"/>
                </a:spcAft>
                <a:defRPr/>
              </a:pPr>
              <a:r>
                <a:rPr lang="en-US" sz="2000" b="1" dirty="0">
                  <a:solidFill>
                    <a:srgbClr val="FFFFFF"/>
                  </a:solidFill>
                  <a:latin typeface="Verdana" pitchFamily="34" charset="0"/>
                  <a:cs typeface="Arial" charset="0"/>
                </a:rPr>
                <a:t>6</a:t>
              </a:r>
            </a:p>
          </p:txBody>
        </p:sp>
        <p:sp>
          <p:nvSpPr>
            <p:cNvPr id="26" name="AutoShape 52" descr="&quot;&quot;"/>
            <p:cNvSpPr>
              <a:spLocks noChangeArrowheads="1"/>
            </p:cNvSpPr>
            <p:nvPr/>
          </p:nvSpPr>
          <p:spPr bwMode="auto">
            <a:xfrm>
              <a:off x="8293832" y="3725662"/>
              <a:ext cx="334804" cy="383035"/>
            </a:xfrm>
            <a:prstGeom prst="roundRect">
              <a:avLst>
                <a:gd name="adj" fmla="val 0"/>
              </a:avLst>
            </a:prstGeom>
            <a:solidFill>
              <a:schemeClr val="accent2">
                <a:lumMod val="75000"/>
              </a:schemeClr>
            </a:solidFill>
            <a:ln w="9525">
              <a:noFill/>
              <a:round/>
              <a:headEnd/>
              <a:tailEnd/>
            </a:ln>
            <a:effectLst/>
          </p:spPr>
          <p:txBody>
            <a:bodyPr wrap="none" anchor="ctr"/>
            <a:lstStyle/>
            <a:p>
              <a:pPr lvl="0" fontAlgn="base">
                <a:spcBef>
                  <a:spcPct val="0"/>
                </a:spcBef>
                <a:spcAft>
                  <a:spcPct val="0"/>
                </a:spcAft>
                <a:defRPr/>
              </a:pPr>
              <a:r>
                <a:rPr lang="en-US" sz="2000" b="1" dirty="0">
                  <a:solidFill>
                    <a:srgbClr val="FFFFFF"/>
                  </a:solidFill>
                  <a:latin typeface="Verdana" pitchFamily="34" charset="0"/>
                  <a:cs typeface="Arial" charset="0"/>
                </a:rPr>
                <a:t>7</a:t>
              </a:r>
            </a:p>
          </p:txBody>
        </p:sp>
        <p:pic>
          <p:nvPicPr>
            <p:cNvPr id="27" name="Picture 2" descr="C:\Users\Administrator\SkyDrive\20409A\Lex Graphics\computer_workstati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82409" y="1337320"/>
              <a:ext cx="1215330" cy="1371600"/>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33" descr="&quot;&quot;"/>
            <p:cNvSpPr txBox="1">
              <a:spLocks noChangeArrowheads="1"/>
            </p:cNvSpPr>
            <p:nvPr/>
          </p:nvSpPr>
          <p:spPr bwMode="auto">
            <a:xfrm>
              <a:off x="6242813" y="2735495"/>
              <a:ext cx="114651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lvl="0" algn="ctr" eaLnBrk="1" fontAlgn="base" hangingPunct="1">
                <a:lnSpc>
                  <a:spcPct val="80000"/>
                </a:lnSpc>
                <a:spcAft>
                  <a:spcPct val="0"/>
                </a:spcAft>
              </a:pPr>
              <a:r>
                <a:rPr lang="en-CA" sz="2000" dirty="0">
                  <a:solidFill>
                    <a:srgbClr val="000000"/>
                  </a:solidFill>
                  <a:latin typeface="Segoe UI" pitchFamily="34" charset="0"/>
                  <a:ea typeface="Segoe UI" pitchFamily="34" charset="0"/>
                  <a:cs typeface="Segoe UI" pitchFamily="34" charset="0"/>
                </a:rPr>
                <a:t>Client</a:t>
              </a:r>
              <a:endParaRPr lang="en-US" sz="2000" dirty="0">
                <a:solidFill>
                  <a:srgbClr val="000000"/>
                </a:solidFill>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13656058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6b00dcb1-da9e-4c67-aed0-62389987c7e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Are Active Directory–Integrated Zones?</a:t>
            </a:r>
            <a:endParaRPr lang="en-CA"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Benefits of an Active Directory–integrated zone: </a:t>
            </a:r>
          </a:p>
          <a:p>
            <a:pPr lvl="0"/>
            <a:r>
              <a:rPr lang="en-US" kern="0" dirty="0">
                <a:solidFill>
                  <a:srgbClr val="000000"/>
                </a:solidFill>
              </a:rPr>
              <a:t>Allows multi-master writes to zone</a:t>
            </a:r>
          </a:p>
          <a:p>
            <a:pPr lvl="0"/>
            <a:r>
              <a:rPr lang="en-US" kern="0" dirty="0">
                <a:solidFill>
                  <a:srgbClr val="000000"/>
                </a:solidFill>
              </a:rPr>
              <a:t>Replicates DNS zone information by using AD DS replication</a:t>
            </a:r>
          </a:p>
          <a:p>
            <a:pPr lvl="1"/>
            <a:r>
              <a:rPr lang="en-US" sz="2800" kern="0" dirty="0">
                <a:solidFill>
                  <a:srgbClr val="000000"/>
                </a:solidFill>
              </a:rPr>
              <a:t>Leverages efficient replication topology</a:t>
            </a:r>
          </a:p>
          <a:p>
            <a:pPr lvl="1"/>
            <a:r>
              <a:rPr lang="en-CA" sz="2800" kern="0" dirty="0">
                <a:solidFill>
                  <a:srgbClr val="000000"/>
                </a:solidFill>
              </a:rPr>
              <a:t>Uses efficient incremental updates for Active Directory replication processes</a:t>
            </a:r>
            <a:endParaRPr lang="en-US" sz="2800" kern="0" dirty="0">
              <a:solidFill>
                <a:srgbClr val="000000"/>
              </a:solidFill>
            </a:endParaRPr>
          </a:p>
          <a:p>
            <a:pPr lvl="0"/>
            <a:r>
              <a:rPr lang="en-US" kern="0" dirty="0">
                <a:solidFill>
                  <a:srgbClr val="000000"/>
                </a:solidFill>
              </a:rPr>
              <a:t>Enables secure dynamic updates</a:t>
            </a:r>
          </a:p>
          <a:p>
            <a:pPr lvl="0"/>
            <a:r>
              <a:rPr lang="en-US" kern="0" dirty="0">
                <a:solidFill>
                  <a:srgbClr val="000000"/>
                </a:solidFill>
              </a:rPr>
              <a:t>Delegates zones, domains, resource records for increased security</a:t>
            </a:r>
          </a:p>
          <a:p>
            <a:pPr lvl="0"/>
            <a:endParaRPr lang="en-US" kern="0" dirty="0">
              <a:solidFill>
                <a:srgbClr val="000000"/>
              </a:solidFill>
            </a:endParaRPr>
          </a:p>
          <a:p>
            <a:pPr lvl="0"/>
            <a:endParaRPr lang="en-US" kern="0" dirty="0">
              <a:solidFill>
                <a:srgbClr val="000000"/>
              </a:solidFill>
            </a:endParaRPr>
          </a:p>
        </p:txBody>
      </p:sp>
      <p:sp>
        <p:nvSpPr>
          <p:cNvPr id="5" name="AutoShape 3"/>
          <p:cNvSpPr>
            <a:spLocks noChangeAspect="1" noChangeArrowheads="1" noTextEdit="1"/>
          </p:cNvSpPr>
          <p:nvPr/>
        </p:nvSpPr>
        <p:spPr bwMode="auto">
          <a:xfrm>
            <a:off x="5354180" y="4448175"/>
            <a:ext cx="2259013"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CA" b="1" dirty="0">
              <a:solidFill>
                <a:srgbClr val="000000"/>
              </a:solidFill>
              <a:latin typeface="Verdana" pitchFamily="34" charset="0"/>
              <a:cs typeface="Arial" charset="0"/>
            </a:endParaRPr>
          </a:p>
        </p:txBody>
      </p:sp>
      <p:sp>
        <p:nvSpPr>
          <p:cNvPr id="6" name="Rectangle 8"/>
          <p:cNvSpPr>
            <a:spLocks noChangeArrowheads="1"/>
          </p:cNvSpPr>
          <p:nvPr/>
        </p:nvSpPr>
        <p:spPr bwMode="auto">
          <a:xfrm>
            <a:off x="6240005" y="4841875"/>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endParaRPr lang="en-US" dirty="0">
              <a:solidFill>
                <a:srgbClr val="000000"/>
              </a:solidFill>
              <a:latin typeface="Arial" pitchFamily="34" charset="0"/>
              <a:cs typeface="Arial" pitchFamily="34" charset="0"/>
            </a:endParaRPr>
          </a:p>
        </p:txBody>
      </p:sp>
      <p:sp>
        <p:nvSpPr>
          <p:cNvPr id="7" name="Rectangle 12"/>
          <p:cNvSpPr>
            <a:spLocks noChangeArrowheads="1"/>
          </p:cNvSpPr>
          <p:nvPr/>
        </p:nvSpPr>
        <p:spPr bwMode="auto">
          <a:xfrm>
            <a:off x="6240005" y="5387975"/>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endParaRPr lang="en-US" dirty="0">
              <a:solidFill>
                <a:srgbClr val="000000"/>
              </a:solidFill>
              <a:latin typeface="Arial" pitchFamily="34" charset="0"/>
              <a:cs typeface="Arial" pitchFamily="34" charset="0"/>
            </a:endParaRPr>
          </a:p>
        </p:txBody>
      </p:sp>
      <p:pic>
        <p:nvPicPr>
          <p:cNvPr id="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3230" y="5710238"/>
            <a:ext cx="7620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68481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0993cecf-5911-4733-8369-402beecd611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Demonstration: Creating an Active Directory–Integrated Zone</a:t>
            </a:r>
            <a:endParaRPr lang="en-CA"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ts val="1200"/>
              </a:spcBef>
              <a:buNone/>
            </a:pPr>
            <a:r>
              <a:rPr lang="en-US" sz="2600" kern="0" dirty="0">
                <a:solidFill>
                  <a:srgbClr val="000000"/>
                </a:solidFill>
              </a:rPr>
              <a:t>In this demonstration, you will see how to:</a:t>
            </a:r>
          </a:p>
          <a:p>
            <a:pPr lvl="1">
              <a:spcBef>
                <a:spcPts val="1200"/>
              </a:spcBef>
            </a:pPr>
            <a:r>
              <a:rPr lang="en-CA" sz="2600" kern="0" dirty="0">
                <a:solidFill>
                  <a:srgbClr val="000000"/>
                </a:solidFill>
              </a:rPr>
              <a:t>Promote a server as a domain controller</a:t>
            </a:r>
          </a:p>
          <a:p>
            <a:pPr lvl="1">
              <a:spcBef>
                <a:spcPts val="1200"/>
              </a:spcBef>
            </a:pPr>
            <a:r>
              <a:rPr lang="en-CA" sz="2600" kern="0" dirty="0">
                <a:solidFill>
                  <a:srgbClr val="000000"/>
                </a:solidFill>
              </a:rPr>
              <a:t>Create an Active Directory–integrated zone</a:t>
            </a:r>
          </a:p>
          <a:p>
            <a:pPr lvl="1">
              <a:spcBef>
                <a:spcPts val="1200"/>
              </a:spcBef>
            </a:pPr>
            <a:r>
              <a:rPr lang="en-CA" sz="2600" kern="0" dirty="0">
                <a:solidFill>
                  <a:srgbClr val="000000"/>
                </a:solidFill>
              </a:rPr>
              <a:t>Create a record</a:t>
            </a:r>
          </a:p>
          <a:p>
            <a:pPr lvl="1">
              <a:spcBef>
                <a:spcPts val="1200"/>
              </a:spcBef>
            </a:pPr>
            <a:r>
              <a:rPr lang="en-CA" sz="2600" kern="0" dirty="0">
                <a:solidFill>
                  <a:srgbClr val="000000"/>
                </a:solidFill>
              </a:rPr>
              <a:t>Verify replication to a second DNS server</a:t>
            </a:r>
          </a:p>
        </p:txBody>
      </p:sp>
    </p:spTree>
    <p:extLst>
      <p:ext uri="{BB962C8B-B14F-4D97-AF65-F5344CB8AC3E}">
        <p14:creationId xmlns:p14="http://schemas.microsoft.com/office/powerpoint/2010/main" val="16967700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30183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4019362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Lab: Implementing DNS</a:t>
            </a:r>
            <a:endParaRPr lang="en-CA" dirty="0"/>
          </a:p>
        </p:txBody>
      </p:sp>
      <p:sp>
        <p:nvSpPr>
          <p:cNvPr id="3" name="Text Placeholder 2"/>
          <p:cNvSpPr>
            <a:spLocks noGrp="1"/>
          </p:cNvSpPr>
          <p:nvPr>
            <p:ph type="body" idx="1"/>
          </p:nvPr>
        </p:nvSpPr>
        <p:spPr/>
        <p:txBody>
          <a:bodyPr/>
          <a:lstStyle/>
          <a:p>
            <a:r>
              <a:rPr lang="en-CA" dirty="0" smtClean="0"/>
              <a:t>Exercise 1: Installing and Configuring DNS
Exercise 2: Creating Host Records in DNS
Exercise 3: Managing the DNS Server Cache</a:t>
            </a:r>
            <a:endParaRPr lang="en-CA" dirty="0"/>
          </a:p>
        </p:txBody>
      </p:sp>
      <p:sp>
        <p:nvSpPr>
          <p:cNvPr id="4" name="TextBox 3"/>
          <p:cNvSpPr txBox="1"/>
          <p:nvPr/>
        </p:nvSpPr>
        <p:spPr>
          <a:xfrm>
            <a:off x="458788" y="3745141"/>
            <a:ext cx="2920287" cy="461665"/>
          </a:xfrm>
          <a:prstGeom prst="rect">
            <a:avLst/>
          </a:prstGeom>
          <a:noFill/>
        </p:spPr>
        <p:txBody>
          <a:bodyPr vert="horz" wrap="none" rtlCol="0">
            <a:spAutoFit/>
          </a:bodyPr>
          <a:lstStyle/>
          <a:p>
            <a:r>
              <a:rPr lang="en-CA" sz="2400" b="1" dirty="0" smtClean="0">
                <a:latin typeface="Segoe UI" panose="020B0502040204020203" pitchFamily="34" charset="0"/>
              </a:rPr>
              <a:t>Logon Information</a:t>
            </a:r>
            <a:endParaRPr lang="en-CA" sz="2400" b="1" dirty="0">
              <a:latin typeface="Segoe UI" panose="020B0502040204020203" pitchFamily="34" charset="0"/>
            </a:endParaRPr>
          </a:p>
        </p:txBody>
      </p:sp>
      <p:sp>
        <p:nvSpPr>
          <p:cNvPr id="5" name="TextBox 4"/>
          <p:cNvSpPr txBox="1"/>
          <p:nvPr/>
        </p:nvSpPr>
        <p:spPr>
          <a:xfrm>
            <a:off x="458788" y="4126141"/>
            <a:ext cx="5724644" cy="1938992"/>
          </a:xfrm>
          <a:prstGeom prst="rect">
            <a:avLst/>
          </a:prstGeom>
          <a:noFill/>
        </p:spPr>
        <p:txBody>
          <a:bodyPr vert="horz" wrap="none" rtlCol="0">
            <a:spAutoFit/>
          </a:bodyPr>
          <a:lstStyle/>
          <a:p>
            <a:pPr>
              <a:tabLst>
                <a:tab pos="2114550" algn="l"/>
              </a:tabLst>
            </a:pPr>
            <a:r>
              <a:rPr lang="en-US" sz="2000" i="0" u="none" strike="noStrike" baseline="0" dirty="0" smtClean="0">
                <a:latin typeface="Segoe UI" panose="020B0502040204020203" pitchFamily="34" charset="0"/>
              </a:rPr>
              <a:t>Virtual machines</a:t>
            </a:r>
            <a:r>
              <a:rPr lang="en-US" sz="2000" b="1" i="0" u="none" strike="noStrike" baseline="0" dirty="0" smtClean="0">
                <a:latin typeface="Segoe UI" panose="020B0502040204020203" pitchFamily="34" charset="0"/>
              </a:rPr>
              <a:t>	20410D‑LON‑DC1</a:t>
            </a:r>
          </a:p>
          <a:p>
            <a:pPr>
              <a:tabLst>
                <a:tab pos="2114550" algn="l"/>
              </a:tabLst>
            </a:pPr>
            <a:r>
              <a:rPr lang="en-US" sz="2000" b="1" i="0" u="none" strike="noStrike" baseline="0" dirty="0" smtClean="0">
                <a:latin typeface="Segoe UI" panose="020B0502040204020203" pitchFamily="34" charset="0"/>
              </a:rPr>
              <a:t>	20410D‑LON‑SVR1</a:t>
            </a:r>
          </a:p>
          <a:p>
            <a:pPr>
              <a:tabLst>
                <a:tab pos="2114550" algn="l"/>
              </a:tabLst>
            </a:pPr>
            <a:r>
              <a:rPr lang="en-US" sz="2000" b="1" i="0" u="none" strike="noStrike" baseline="0" dirty="0" smtClean="0">
                <a:latin typeface="Segoe UI" panose="020B0502040204020203" pitchFamily="34" charset="0"/>
              </a:rPr>
              <a:t>	20410D‑LON‑CL1	</a:t>
            </a:r>
          </a:p>
          <a:p>
            <a:pPr>
              <a:tabLst>
                <a:tab pos="2114550" algn="l"/>
              </a:tabLst>
            </a:pPr>
            <a:r>
              <a:rPr lang="en-US" sz="2000" i="0" u="none" strike="noStrike" baseline="0" dirty="0" smtClean="0">
                <a:latin typeface="Segoe UI" panose="020B0502040204020203" pitchFamily="34" charset="0"/>
              </a:rPr>
              <a:t>User name	</a:t>
            </a:r>
            <a:r>
              <a:rPr lang="en-US" sz="2000" b="1" i="0" u="none" strike="noStrike" baseline="0" dirty="0" smtClean="0">
                <a:latin typeface="Segoe UI" panose="020B0502040204020203" pitchFamily="34" charset="0"/>
              </a:rPr>
              <a:t>Adatum\Administrator	</a:t>
            </a:r>
          </a:p>
          <a:p>
            <a:pPr>
              <a:tabLst>
                <a:tab pos="2114550" algn="l"/>
              </a:tabLst>
            </a:pPr>
            <a:r>
              <a:rPr lang="en-US" sz="2000" i="0" u="none" strike="noStrike" baseline="0" dirty="0" smtClean="0">
                <a:latin typeface="Segoe UI" panose="020B0502040204020203" pitchFamily="34" charset="0"/>
              </a:rPr>
              <a:t>Password</a:t>
            </a:r>
            <a:r>
              <a:rPr lang="en-US" sz="2000" b="1" i="0" u="none" strike="noStrike" baseline="0" dirty="0" smtClean="0">
                <a:latin typeface="Segoe UI" panose="020B0502040204020203" pitchFamily="34" charset="0"/>
              </a:rPr>
              <a:t>	Pa$$w0rd	</a:t>
            </a:r>
          </a:p>
          <a:p>
            <a:endParaRPr lang="en-US" sz="2000" b="1" i="0" u="none" strike="noStrike" baseline="0" dirty="0" smtClean="0">
              <a:latin typeface="Segoe UI" panose="020B0502040204020203" pitchFamily="34" charset="0"/>
            </a:endParaRPr>
          </a:p>
        </p:txBody>
      </p:sp>
      <p:sp>
        <p:nvSpPr>
          <p:cNvPr id="6" name="TextBox 5"/>
          <p:cNvSpPr txBox="1"/>
          <p:nvPr/>
        </p:nvSpPr>
        <p:spPr>
          <a:xfrm>
            <a:off x="458788" y="6163356"/>
            <a:ext cx="3516860" cy="400110"/>
          </a:xfrm>
          <a:prstGeom prst="rect">
            <a:avLst/>
          </a:prstGeom>
          <a:noFill/>
        </p:spPr>
        <p:txBody>
          <a:bodyPr vert="horz" wrap="none" rtlCol="0">
            <a:spAutoFit/>
          </a:bodyPr>
          <a:lstStyle/>
          <a:p>
            <a:r>
              <a:rPr lang="en-CA" sz="2000" b="1" dirty="0" smtClean="0">
                <a:latin typeface="Segoe UI" panose="020B0502040204020203" pitchFamily="34" charset="0"/>
              </a:rPr>
              <a:t>Estimated Time: </a:t>
            </a:r>
            <a:r>
              <a:rPr lang="en-CA" sz="2000" b="1" dirty="0" smtClean="0">
                <a:latin typeface="Segoe UI" panose="020B0502040204020203" pitchFamily="34" charset="0"/>
              </a:rPr>
              <a:t>60 </a:t>
            </a:r>
            <a:r>
              <a:rPr lang="en-CA" sz="2000" b="1" dirty="0" smtClean="0">
                <a:latin typeface="Segoe UI" panose="020B0502040204020203" pitchFamily="34" charset="0"/>
              </a:rPr>
              <a:t>minutes</a:t>
            </a:r>
            <a:endParaRPr lang="en-CA" sz="2000" b="1" dirty="0">
              <a:latin typeface="Segoe UI" panose="020B0502040204020203" pitchFamily="34" charset="0"/>
            </a:endParaRPr>
          </a:p>
        </p:txBody>
      </p:sp>
    </p:spTree>
    <p:extLst>
      <p:ext uri="{BB962C8B-B14F-4D97-AF65-F5344CB8AC3E}">
        <p14:creationId xmlns:p14="http://schemas.microsoft.com/office/powerpoint/2010/main" val="22837783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Lab Scenario</a:t>
            </a:r>
            <a:endParaRPr lang="en-CA" dirty="0"/>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1000"/>
              </a:spcAft>
            </a:pPr>
            <a:r>
              <a:rPr lang="en-US" sz="2800" dirty="0" smtClean="0">
                <a:effectLst/>
                <a:latin typeface="Segoe UI" panose="020B0502040204020203" pitchFamily="34" charset="0"/>
                <a:ea typeface="Times New Roman" panose="02020603050405020304" pitchFamily="18" charset="0"/>
                <a:cs typeface="Segoe UI" panose="020B0502040204020203" pitchFamily="34" charset="0"/>
              </a:rPr>
              <a:t>Your manager has asked you to configure the domain controller in the branch office as a DNS server. You also have been asked to create some new host records to support a new app that is being installed. Finally, you need to configure forwarding on the DNS server in the branch office to support Internet name resolution.</a:t>
            </a:r>
            <a:endParaRPr lang="en-CA" sz="2800" dirty="0">
              <a:effectLst/>
              <a:latin typeface="Segoe UI" panose="020B0502040204020203"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4546579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name="9dd9ddca-1246-435d-a6b2-6682d36c70b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Lab Review</a:t>
            </a:r>
            <a:endParaRPr lang="en-CA" dirty="0"/>
          </a:p>
        </p:txBody>
      </p:sp>
      <p:sp>
        <p:nvSpPr>
          <p:cNvPr id="3" name="Text Placeholder 2"/>
          <p:cNvSpPr>
            <a:spLocks noGrp="1"/>
          </p:cNvSpPr>
          <p:nvPr>
            <p:ph type="body" idx="1"/>
          </p:nvPr>
        </p:nvSpPr>
        <p:spPr/>
        <p:txBody>
          <a:bodyPr/>
          <a:lstStyle/>
          <a:p>
            <a:r>
              <a:rPr lang="en-CA" dirty="0" smtClean="0"/>
              <a:t>Can you install the DNS server role on a server that is not a domain controller? If yes, are there any limitations?
What is the most common way to carry out Internet name resolution on a local DNS?
How can you browse the content of the DNS resolver cache on a DNS server?</a:t>
            </a:r>
            <a:endParaRPr lang="en-CA" dirty="0"/>
          </a:p>
        </p:txBody>
      </p:sp>
    </p:spTree>
    <p:extLst>
      <p:ext uri="{BB962C8B-B14F-4D97-AF65-F5344CB8AC3E}">
        <p14:creationId xmlns:p14="http://schemas.microsoft.com/office/powerpoint/2010/main" val="17618208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Are the Computer Names Assigned to Computers?</a:t>
            </a:r>
            <a:endParaRPr lang="en-CA" dirty="0"/>
          </a:p>
        </p:txBody>
      </p:sp>
      <p:sp>
        <p:nvSpPr>
          <p:cNvPr id="4" name="Rectangle 3"/>
          <p:cNvSpPr/>
          <p:nvPr/>
        </p:nvSpPr>
        <p:spPr>
          <a:xfrm>
            <a:off x="1165123" y="1004947"/>
            <a:ext cx="6813755" cy="1015663"/>
          </a:xfrm>
          <a:prstGeom prst="rect">
            <a:avLst/>
          </a:prstGeom>
        </p:spPr>
        <p:txBody>
          <a:bodyPr wrap="square">
            <a:spAutoFit/>
          </a:bodyPr>
          <a:lstStyle/>
          <a:p>
            <a:pPr lvl="0"/>
            <a:r>
              <a:rPr lang="en-US" sz="2000" b="1" dirty="0">
                <a:solidFill>
                  <a:prstClr val="black"/>
                </a:solidFill>
                <a:latin typeface="Segoe UI"/>
              </a:rPr>
              <a:t>A </a:t>
            </a:r>
            <a:r>
              <a:rPr lang="en-US" sz="2000" b="1" i="1" dirty="0">
                <a:solidFill>
                  <a:prstClr val="black"/>
                </a:solidFill>
                <a:latin typeface="Segoe UI"/>
              </a:rPr>
              <a:t>hostname</a:t>
            </a:r>
            <a:r>
              <a:rPr lang="en-US" sz="2000" b="1" dirty="0">
                <a:solidFill>
                  <a:prstClr val="black"/>
                </a:solidFill>
                <a:latin typeface="Segoe UI"/>
              </a:rPr>
              <a:t> is a computer name that is added to a domain name  and top level domain to make a fully qualified domain name (FQDN)</a:t>
            </a:r>
          </a:p>
        </p:txBody>
      </p:sp>
      <p:grpSp>
        <p:nvGrpSpPr>
          <p:cNvPr id="5" name="Group 4" descr="A host (AcctDirPC), a domain (adatum), and the top-level Internet (.com), which, when combined, form the FQDN AcctDirPC.adatum.com."/>
          <p:cNvGrpSpPr/>
          <p:nvPr/>
        </p:nvGrpSpPr>
        <p:grpSpPr>
          <a:xfrm>
            <a:off x="1886303" y="2133600"/>
            <a:ext cx="5371394" cy="2209800"/>
            <a:chOff x="1827743" y="2133600"/>
            <a:chExt cx="5371394" cy="2209800"/>
          </a:xfrm>
        </p:grpSpPr>
        <p:grpSp>
          <p:nvGrpSpPr>
            <p:cNvPr id="6" name="Group 5"/>
            <p:cNvGrpSpPr/>
            <p:nvPr/>
          </p:nvGrpSpPr>
          <p:grpSpPr>
            <a:xfrm>
              <a:off x="1827743" y="2145268"/>
              <a:ext cx="1600200" cy="2198132"/>
              <a:chOff x="1599143" y="2741989"/>
              <a:chExt cx="1600200" cy="2198132"/>
            </a:xfrm>
          </p:grpSpPr>
          <p:pic>
            <p:nvPicPr>
              <p:cNvPr id="17" name="Picture 2" descr="C:\Users\Administrator\SkyDrive\20409A\Lex Graphics\computer_works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1578" y="3141184"/>
                <a:ext cx="1215330" cy="13716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1692434" y="2741989"/>
                <a:ext cx="1413619" cy="369332"/>
              </a:xfrm>
              <a:prstGeom prst="rect">
                <a:avLst/>
              </a:prstGeom>
              <a:noFill/>
            </p:spPr>
            <p:txBody>
              <a:bodyPr wrap="square" rtlCol="0">
                <a:spAutoFit/>
              </a:bodyPr>
              <a:lstStyle/>
              <a:p>
                <a:pPr lvl="0" algn="ctr"/>
                <a:r>
                  <a:rPr lang="en-US" b="1" dirty="0">
                    <a:solidFill>
                      <a:prstClr val="black"/>
                    </a:solidFill>
                    <a:latin typeface="Segoe UI"/>
                  </a:rPr>
                  <a:t>Hostname</a:t>
                </a:r>
              </a:p>
            </p:txBody>
          </p:sp>
          <p:sp>
            <p:nvSpPr>
              <p:cNvPr id="19" name="TextBox 18"/>
              <p:cNvSpPr txBox="1"/>
              <p:nvPr/>
            </p:nvSpPr>
            <p:spPr>
              <a:xfrm>
                <a:off x="1599143" y="4559121"/>
                <a:ext cx="1600200" cy="381000"/>
              </a:xfrm>
              <a:prstGeom prst="rect">
                <a:avLst/>
              </a:prstGeom>
              <a:noFill/>
            </p:spPr>
            <p:txBody>
              <a:bodyPr wrap="square" rtlCol="0">
                <a:spAutoFit/>
              </a:bodyPr>
              <a:lstStyle/>
              <a:p>
                <a:pPr lvl="0" algn="ctr"/>
                <a:r>
                  <a:rPr lang="en-US" b="1" dirty="0">
                    <a:solidFill>
                      <a:prstClr val="black"/>
                    </a:solidFill>
                    <a:latin typeface="Segoe UI"/>
                  </a:rPr>
                  <a:t>AcctDirPC</a:t>
                </a:r>
              </a:p>
            </p:txBody>
          </p:sp>
        </p:grpSp>
        <p:grpSp>
          <p:nvGrpSpPr>
            <p:cNvPr id="7" name="Group 6"/>
            <p:cNvGrpSpPr/>
            <p:nvPr/>
          </p:nvGrpSpPr>
          <p:grpSpPr>
            <a:xfrm>
              <a:off x="3822282" y="2133600"/>
              <a:ext cx="1458516" cy="2198132"/>
              <a:chOff x="3711295" y="2730321"/>
              <a:chExt cx="1458516" cy="2198132"/>
            </a:xfrm>
          </p:grpSpPr>
          <p:grpSp>
            <p:nvGrpSpPr>
              <p:cNvPr id="12" name="Group 11"/>
              <p:cNvGrpSpPr>
                <a:grpSpLocks noChangeAspect="1"/>
              </p:cNvGrpSpPr>
              <p:nvPr/>
            </p:nvGrpSpPr>
            <p:grpSpPr>
              <a:xfrm>
                <a:off x="4005103" y="3141184"/>
                <a:ext cx="870900" cy="1371600"/>
                <a:chOff x="4354115" y="4038600"/>
                <a:chExt cx="696516" cy="1096963"/>
              </a:xfrm>
            </p:grpSpPr>
            <p:pic>
              <p:nvPicPr>
                <p:cNvPr id="15" name="Picture 3" descr="C:\Users\Administrator\SkyDrive\20409A\Lex Graphics\serv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4115" y="4038600"/>
                  <a:ext cx="618332" cy="109696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Users\Administrator\SkyDrive\20409A\Lex Graphics\folder with documen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0" y="4464063"/>
                  <a:ext cx="478631" cy="645044"/>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TextBox 12"/>
              <p:cNvSpPr txBox="1"/>
              <p:nvPr/>
            </p:nvSpPr>
            <p:spPr>
              <a:xfrm>
                <a:off x="3830953" y="2730321"/>
                <a:ext cx="1219200" cy="381000"/>
              </a:xfrm>
              <a:prstGeom prst="rect">
                <a:avLst/>
              </a:prstGeom>
              <a:noFill/>
            </p:spPr>
            <p:txBody>
              <a:bodyPr wrap="square" rtlCol="0">
                <a:spAutoFit/>
              </a:bodyPr>
              <a:lstStyle/>
              <a:p>
                <a:pPr lvl="0" algn="ctr"/>
                <a:r>
                  <a:rPr lang="en-US" b="1" dirty="0">
                    <a:solidFill>
                      <a:prstClr val="black"/>
                    </a:solidFill>
                    <a:latin typeface="Segoe UI"/>
                  </a:rPr>
                  <a:t>Domain</a:t>
                </a:r>
              </a:p>
            </p:txBody>
          </p:sp>
          <p:sp>
            <p:nvSpPr>
              <p:cNvPr id="14" name="TextBox 13"/>
              <p:cNvSpPr txBox="1"/>
              <p:nvPr/>
            </p:nvSpPr>
            <p:spPr>
              <a:xfrm>
                <a:off x="3711295" y="4559121"/>
                <a:ext cx="1458516" cy="369332"/>
              </a:xfrm>
              <a:prstGeom prst="rect">
                <a:avLst/>
              </a:prstGeom>
              <a:noFill/>
            </p:spPr>
            <p:txBody>
              <a:bodyPr wrap="square" rtlCol="0">
                <a:spAutoFit/>
              </a:bodyPr>
              <a:lstStyle/>
              <a:p>
                <a:pPr lvl="0" algn="ctr"/>
                <a:r>
                  <a:rPr lang="en-US" b="1" dirty="0" err="1">
                    <a:solidFill>
                      <a:prstClr val="black"/>
                    </a:solidFill>
                    <a:latin typeface="Segoe UI"/>
                  </a:rPr>
                  <a:t>adatum</a:t>
                </a:r>
                <a:endParaRPr lang="en-US" b="1" dirty="0">
                  <a:solidFill>
                    <a:prstClr val="black"/>
                  </a:solidFill>
                  <a:latin typeface="Segoe UI"/>
                </a:endParaRPr>
              </a:p>
            </p:txBody>
          </p:sp>
        </p:grpSp>
        <p:grpSp>
          <p:nvGrpSpPr>
            <p:cNvPr id="8" name="Group 7"/>
            <p:cNvGrpSpPr/>
            <p:nvPr/>
          </p:nvGrpSpPr>
          <p:grpSpPr>
            <a:xfrm>
              <a:off x="5675137" y="2145268"/>
              <a:ext cx="1524000" cy="2198132"/>
              <a:chOff x="5446537" y="2741989"/>
              <a:chExt cx="1524000" cy="2198132"/>
            </a:xfrm>
          </p:grpSpPr>
          <p:pic>
            <p:nvPicPr>
              <p:cNvPr id="9" name="Picture 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5543130" y="3141184"/>
                <a:ext cx="1330815" cy="13716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446537" y="2741989"/>
                <a:ext cx="1524000" cy="369332"/>
              </a:xfrm>
              <a:prstGeom prst="rect">
                <a:avLst/>
              </a:prstGeom>
              <a:noFill/>
            </p:spPr>
            <p:txBody>
              <a:bodyPr wrap="square" rtlCol="0">
                <a:spAutoFit/>
              </a:bodyPr>
              <a:lstStyle/>
              <a:p>
                <a:pPr lvl="0" algn="ctr"/>
                <a:r>
                  <a:rPr lang="en-US" b="1" dirty="0">
                    <a:solidFill>
                      <a:prstClr val="black"/>
                    </a:solidFill>
                    <a:latin typeface="Segoe UI"/>
                  </a:rPr>
                  <a:t>Top level</a:t>
                </a:r>
              </a:p>
            </p:txBody>
          </p:sp>
          <p:sp>
            <p:nvSpPr>
              <p:cNvPr id="11" name="TextBox 10"/>
              <p:cNvSpPr txBox="1"/>
              <p:nvPr/>
            </p:nvSpPr>
            <p:spPr>
              <a:xfrm>
                <a:off x="5560837" y="4559121"/>
                <a:ext cx="1295400" cy="381000"/>
              </a:xfrm>
              <a:prstGeom prst="rect">
                <a:avLst/>
              </a:prstGeom>
              <a:noFill/>
            </p:spPr>
            <p:txBody>
              <a:bodyPr wrap="square" rtlCol="0">
                <a:spAutoFit/>
              </a:bodyPr>
              <a:lstStyle/>
              <a:p>
                <a:pPr lvl="0" algn="ctr"/>
                <a:r>
                  <a:rPr lang="en-US" b="1" dirty="0">
                    <a:solidFill>
                      <a:prstClr val="black"/>
                    </a:solidFill>
                    <a:latin typeface="Segoe UI"/>
                  </a:rPr>
                  <a:t>com</a:t>
                </a:r>
              </a:p>
            </p:txBody>
          </p:sp>
        </p:grpSp>
      </p:grpSp>
      <p:sp>
        <p:nvSpPr>
          <p:cNvPr id="20" name="TextBox 19"/>
          <p:cNvSpPr txBox="1"/>
          <p:nvPr/>
        </p:nvSpPr>
        <p:spPr>
          <a:xfrm>
            <a:off x="0" y="4953000"/>
            <a:ext cx="9144000" cy="400110"/>
          </a:xfrm>
          <a:prstGeom prst="rect">
            <a:avLst/>
          </a:prstGeom>
          <a:noFill/>
        </p:spPr>
        <p:txBody>
          <a:bodyPr wrap="square" rtlCol="0">
            <a:spAutoFit/>
          </a:bodyPr>
          <a:lstStyle/>
          <a:p>
            <a:pPr lvl="0" algn="ctr"/>
            <a:r>
              <a:rPr lang="en-US" sz="2000" b="1" dirty="0">
                <a:solidFill>
                  <a:prstClr val="black"/>
                </a:solidFill>
                <a:latin typeface="Segoe UI"/>
              </a:rPr>
              <a:t>Fully qualified domain name = AcctDirPC.adatum.com</a:t>
            </a:r>
          </a:p>
        </p:txBody>
      </p:sp>
      <p:sp>
        <p:nvSpPr>
          <p:cNvPr id="21" name="Rectangle 20"/>
          <p:cNvSpPr/>
          <p:nvPr/>
        </p:nvSpPr>
        <p:spPr>
          <a:xfrm>
            <a:off x="599262" y="5486400"/>
            <a:ext cx="7945477" cy="707886"/>
          </a:xfrm>
          <a:prstGeom prst="rect">
            <a:avLst/>
          </a:prstGeom>
        </p:spPr>
        <p:txBody>
          <a:bodyPr wrap="square">
            <a:spAutoFit/>
          </a:bodyPr>
          <a:lstStyle/>
          <a:p>
            <a:pPr lvl="0" algn="ctr"/>
            <a:r>
              <a:rPr lang="en-US" sz="2000" dirty="0">
                <a:solidFill>
                  <a:prstClr val="black"/>
                </a:solidFill>
                <a:latin typeface="Segoe UI"/>
              </a:rPr>
              <a:t>NetBIOS names are rarely used and are being deprecated in Windows operating systems</a:t>
            </a:r>
          </a:p>
        </p:txBody>
      </p:sp>
      <p:sp>
        <p:nvSpPr>
          <p:cNvPr id="22" name="Right Brace 21"/>
          <p:cNvSpPr/>
          <p:nvPr/>
        </p:nvSpPr>
        <p:spPr>
          <a:xfrm rot="5400000">
            <a:off x="4261010" y="1790529"/>
            <a:ext cx="621980" cy="5487457"/>
          </a:xfrm>
          <a:prstGeom prst="rightBrace">
            <a:avLst>
              <a:gd name="adj1" fmla="val 72442"/>
              <a:gd name="adj2" fmla="val 49750"/>
            </a:avLst>
          </a:prstGeom>
          <a:noFill/>
          <a:ln w="38100" cap="flat" cmpd="sng" algn="ctr">
            <a:solidFill>
              <a:srgbClr val="4F81BD">
                <a:shade val="95000"/>
                <a:satMod val="105000"/>
              </a:srgbClr>
            </a:solidFill>
            <a:prstDash val="solid"/>
          </a:ln>
          <a:effectLst/>
        </p:spPr>
        <p:txBody>
          <a:bodyPr rtlCol="0" anchor="ctr"/>
          <a:lstStyle/>
          <a:p>
            <a:pPr lvl="0" algn="ctr">
              <a:defRPr/>
            </a:pPr>
            <a:endParaRPr lang="en-CA" kern="0" dirty="0">
              <a:solidFill>
                <a:prstClr val="black"/>
              </a:solidFill>
              <a:latin typeface="Segoe UI"/>
            </a:endParaRPr>
          </a:p>
        </p:txBody>
      </p:sp>
    </p:spTree>
    <p:extLst>
      <p:ext uri="{BB962C8B-B14F-4D97-AF65-F5344CB8AC3E}">
        <p14:creationId xmlns:p14="http://schemas.microsoft.com/office/powerpoint/2010/main" val="13539521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Module Review and Takeaways</a:t>
            </a:r>
            <a:endParaRPr lang="en-CA" dirty="0"/>
          </a:p>
        </p:txBody>
      </p:sp>
      <p:sp>
        <p:nvSpPr>
          <p:cNvPr id="3" name="Text Placeholder 2"/>
          <p:cNvSpPr>
            <a:spLocks noGrp="1"/>
          </p:cNvSpPr>
          <p:nvPr>
            <p:ph type="body" idx="1"/>
          </p:nvPr>
        </p:nvSpPr>
        <p:spPr/>
        <p:txBody>
          <a:bodyPr/>
          <a:lstStyle/>
          <a:p>
            <a:r>
              <a:rPr lang="en-CA" dirty="0" smtClean="0"/>
              <a:t>Review Questions
Best Practices
Common Issues and Troubleshooting Tips</a:t>
            </a:r>
          </a:p>
          <a:p>
            <a:r>
              <a:rPr lang="en-CA" dirty="0"/>
              <a:t>Tools</a:t>
            </a:r>
          </a:p>
        </p:txBody>
      </p:sp>
    </p:spTree>
    <p:extLst>
      <p:ext uri="{BB962C8B-B14F-4D97-AF65-F5344CB8AC3E}">
        <p14:creationId xmlns:p14="http://schemas.microsoft.com/office/powerpoint/2010/main" val="2742841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82410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DNS?</a:t>
            </a:r>
            <a:endParaRPr lang="en-CA" dirty="0"/>
          </a:p>
        </p:txBody>
      </p:sp>
      <p:sp>
        <p:nvSpPr>
          <p:cNvPr id="4" name="AutoShape 56"/>
          <p:cNvSpPr>
            <a:spLocks noChangeArrowheads="1"/>
          </p:cNvSpPr>
          <p:nvPr/>
        </p:nvSpPr>
        <p:spPr bwMode="auto">
          <a:xfrm>
            <a:off x="646211" y="1564493"/>
            <a:ext cx="3884846" cy="4522408"/>
          </a:xfrm>
          <a:prstGeom prst="roundRect">
            <a:avLst>
              <a:gd name="adj" fmla="val 4167"/>
            </a:avLst>
          </a:prstGeom>
          <a:noFill/>
          <a:ln w="9525" algn="ctr">
            <a:noFill/>
            <a:round/>
            <a:headEnd/>
            <a:tailEnd/>
          </a:ln>
          <a:effectLst/>
        </p:spPr>
        <p:txBody>
          <a:bodyPr anchor="ctr"/>
          <a:lstStyle/>
          <a:p>
            <a:pPr marL="169863" lvl="0" indent="-169863" fontAlgn="base">
              <a:spcBef>
                <a:spcPts val="1200"/>
              </a:spcBef>
              <a:spcAft>
                <a:spcPct val="0"/>
              </a:spcAft>
              <a:buClr>
                <a:srgbClr val="006699"/>
              </a:buClr>
              <a:buFontTx/>
              <a:buChar char="•"/>
            </a:pPr>
            <a:endParaRPr lang="en-US" sz="2600" dirty="0">
              <a:solidFill>
                <a:srgbClr val="000000"/>
              </a:solidFill>
              <a:latin typeface="Segoe UI" pitchFamily="34" charset="0"/>
              <a:ea typeface="Segoe UI" pitchFamily="34" charset="0"/>
              <a:cs typeface="Segoe UI" pitchFamily="34" charset="0"/>
            </a:endParaRPr>
          </a:p>
        </p:txBody>
      </p:sp>
      <p:sp>
        <p:nvSpPr>
          <p:cNvPr id="5"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DNS can be used to:</a:t>
            </a:r>
          </a:p>
          <a:p>
            <a:pPr lvl="1"/>
            <a:r>
              <a:rPr lang="en-US" sz="2600" kern="0" dirty="0">
                <a:solidFill>
                  <a:srgbClr val="000000"/>
                </a:solidFill>
              </a:rPr>
              <a:t>Resolve host names to IP addresses</a:t>
            </a:r>
          </a:p>
          <a:p>
            <a:pPr lvl="1"/>
            <a:r>
              <a:rPr lang="en-GB" sz="2600" kern="0" dirty="0">
                <a:solidFill>
                  <a:srgbClr val="000000"/>
                </a:solidFill>
              </a:rPr>
              <a:t>Locate domain controllers and global catalog servers</a:t>
            </a:r>
          </a:p>
          <a:p>
            <a:pPr lvl="1"/>
            <a:r>
              <a:rPr lang="en-US" sz="2600" kern="0" dirty="0">
                <a:solidFill>
                  <a:srgbClr val="000000"/>
                </a:solidFill>
              </a:rPr>
              <a:t>Resolve IP addresses to host names</a:t>
            </a:r>
          </a:p>
          <a:p>
            <a:pPr lvl="1"/>
            <a:r>
              <a:rPr lang="en-US" sz="2600" kern="0" dirty="0">
                <a:solidFill>
                  <a:srgbClr val="000000"/>
                </a:solidFill>
              </a:rPr>
              <a:t>Locate mail servers during email delivery</a:t>
            </a:r>
          </a:p>
          <a:p>
            <a:pPr lvl="0"/>
            <a:endParaRPr lang="en-US" kern="0" dirty="0">
              <a:solidFill>
                <a:srgbClr val="000000"/>
              </a:solidFill>
            </a:endParaRPr>
          </a:p>
        </p:txBody>
      </p:sp>
    </p:spTree>
    <p:extLst>
      <p:ext uri="{BB962C8B-B14F-4D97-AF65-F5344CB8AC3E}">
        <p14:creationId xmlns:p14="http://schemas.microsoft.com/office/powerpoint/2010/main" val="31290573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DNS Zones and Records</a:t>
            </a:r>
            <a:endParaRPr lang="en-CA" dirty="0"/>
          </a:p>
        </p:txBody>
      </p:sp>
      <p:sp>
        <p:nvSpPr>
          <p:cNvPr id="4" name="AutoShape 4"/>
          <p:cNvSpPr>
            <a:spLocks noChangeArrowheads="1"/>
          </p:cNvSpPr>
          <p:nvPr/>
        </p:nvSpPr>
        <p:spPr bwMode="auto">
          <a:xfrm>
            <a:off x="783384" y="1163611"/>
            <a:ext cx="7743825" cy="776808"/>
          </a:xfrm>
          <a:prstGeom prst="roundRect">
            <a:avLst>
              <a:gd name="adj" fmla="val 4167"/>
            </a:avLst>
          </a:prstGeom>
          <a:noFill/>
          <a:ln w="9525" algn="ctr">
            <a:noFill/>
            <a:round/>
            <a:headEnd/>
            <a:tailEnd/>
          </a:ln>
          <a:effectLst/>
        </p:spPr>
        <p:txBody>
          <a:bodyPr anchor="ctr"/>
          <a:lstStyle/>
          <a:p>
            <a:pPr lvl="0" fontAlgn="base">
              <a:spcBef>
                <a:spcPct val="70000"/>
              </a:spcBef>
              <a:spcAft>
                <a:spcPct val="0"/>
              </a:spcAft>
              <a:buClr>
                <a:srgbClr val="006699"/>
              </a:buClr>
              <a:buSzPct val="90000"/>
            </a:pPr>
            <a:r>
              <a:rPr lang="en-CA" sz="2400" b="1" dirty="0">
                <a:solidFill>
                  <a:srgbClr val="000000"/>
                </a:solidFill>
                <a:latin typeface="Segoe UI" pitchFamily="34" charset="0"/>
                <a:ea typeface="Segoe UI" pitchFamily="34" charset="0"/>
                <a:cs typeface="Segoe UI" pitchFamily="34" charset="0"/>
              </a:rPr>
              <a:t>A DNS zone is a specific portion of DNS namespace that contains DNS records</a:t>
            </a:r>
          </a:p>
        </p:txBody>
      </p:sp>
      <p:sp>
        <p:nvSpPr>
          <p:cNvPr id="5" name="Rounded Rectangle 849923"/>
          <p:cNvSpPr>
            <a:spLocks noChangeArrowheads="1"/>
          </p:cNvSpPr>
          <p:nvPr/>
        </p:nvSpPr>
        <p:spPr bwMode="auto">
          <a:xfrm>
            <a:off x="783384" y="2054331"/>
            <a:ext cx="7582461" cy="3640614"/>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a:lstStyle/>
          <a:p>
            <a:pPr lvl="0" fontAlgn="base">
              <a:spcAft>
                <a:spcPct val="0"/>
              </a:spcAft>
              <a:buClr>
                <a:srgbClr val="006699"/>
              </a:buClr>
              <a:buSzPct val="90000"/>
            </a:pPr>
            <a:r>
              <a:rPr lang="en-CA" sz="2600" dirty="0">
                <a:solidFill>
                  <a:srgbClr val="000000"/>
                </a:solidFill>
                <a:latin typeface="Segoe UI" pitchFamily="34" charset="0"/>
                <a:ea typeface="Segoe UI" pitchFamily="34" charset="0"/>
                <a:cs typeface="Segoe UI" pitchFamily="34" charset="0"/>
              </a:rPr>
              <a:t>Zone types:</a:t>
            </a:r>
          </a:p>
          <a:p>
            <a:pPr marL="449263" lvl="0" indent="-342900" fontAlgn="base">
              <a:spcAft>
                <a:spcPct val="0"/>
              </a:spcAft>
              <a:buClr>
                <a:srgbClr val="006699"/>
              </a:buClr>
              <a:buSzPct val="90000"/>
              <a:buFont typeface="Arial" pitchFamily="34" charset="0"/>
              <a:buChar char="•"/>
            </a:pPr>
            <a:r>
              <a:rPr lang="hr-HR" sz="2600">
                <a:solidFill>
                  <a:srgbClr val="000000"/>
                </a:solidFill>
                <a:latin typeface="Segoe UI" pitchFamily="34" charset="0"/>
                <a:ea typeface="Segoe UI" pitchFamily="34" charset="0"/>
                <a:cs typeface="Segoe UI" pitchFamily="34" charset="0"/>
              </a:rPr>
              <a:t>Forward </a:t>
            </a:r>
            <a:r>
              <a:rPr lang="en-CA" sz="2600" dirty="0">
                <a:solidFill>
                  <a:srgbClr val="000000"/>
                </a:solidFill>
                <a:latin typeface="Segoe UI" pitchFamily="34" charset="0"/>
                <a:ea typeface="Segoe UI" pitchFamily="34" charset="0"/>
                <a:cs typeface="Segoe UI" pitchFamily="34" charset="0"/>
              </a:rPr>
              <a:t>l</a:t>
            </a:r>
            <a:r>
              <a:rPr lang="hr-HR" sz="2600">
                <a:solidFill>
                  <a:srgbClr val="000000"/>
                </a:solidFill>
                <a:latin typeface="Segoe UI" pitchFamily="34" charset="0"/>
                <a:ea typeface="Segoe UI" pitchFamily="34" charset="0"/>
                <a:cs typeface="Segoe UI" pitchFamily="34" charset="0"/>
              </a:rPr>
              <a:t>ookup </a:t>
            </a:r>
            <a:r>
              <a:rPr lang="en-CA" sz="2600" dirty="0">
                <a:solidFill>
                  <a:srgbClr val="000000"/>
                </a:solidFill>
                <a:latin typeface="Segoe UI" pitchFamily="34" charset="0"/>
                <a:ea typeface="Segoe UI" pitchFamily="34" charset="0"/>
                <a:cs typeface="Segoe UI" pitchFamily="34" charset="0"/>
              </a:rPr>
              <a:t>z</a:t>
            </a:r>
            <a:r>
              <a:rPr lang="hr-HR" sz="2600">
                <a:solidFill>
                  <a:srgbClr val="000000"/>
                </a:solidFill>
                <a:latin typeface="Segoe UI" pitchFamily="34" charset="0"/>
                <a:ea typeface="Segoe UI" pitchFamily="34" charset="0"/>
                <a:cs typeface="Segoe UI" pitchFamily="34" charset="0"/>
              </a:rPr>
              <a:t>one</a:t>
            </a:r>
            <a:endParaRPr lang="en-US" sz="2600" dirty="0">
              <a:solidFill>
                <a:srgbClr val="000000"/>
              </a:solidFill>
              <a:latin typeface="Segoe UI" pitchFamily="34" charset="0"/>
              <a:ea typeface="Segoe UI" pitchFamily="34" charset="0"/>
              <a:cs typeface="Segoe UI" pitchFamily="34" charset="0"/>
            </a:endParaRPr>
          </a:p>
          <a:p>
            <a:pPr marL="449263" lvl="0" indent="-342900" fontAlgn="base">
              <a:spcAft>
                <a:spcPct val="0"/>
              </a:spcAft>
              <a:buClr>
                <a:srgbClr val="006699"/>
              </a:buClr>
              <a:buSzPct val="90000"/>
              <a:buFont typeface="Arial" pitchFamily="34" charset="0"/>
              <a:buChar char="•"/>
            </a:pPr>
            <a:r>
              <a:rPr lang="hr-HR" sz="2600">
                <a:solidFill>
                  <a:srgbClr val="000000"/>
                </a:solidFill>
                <a:latin typeface="Segoe UI" pitchFamily="34" charset="0"/>
                <a:ea typeface="Segoe UI" pitchFamily="34" charset="0"/>
                <a:cs typeface="Segoe UI" pitchFamily="34" charset="0"/>
              </a:rPr>
              <a:t>Reverse </a:t>
            </a:r>
            <a:r>
              <a:rPr lang="en-CA" sz="2600" dirty="0">
                <a:solidFill>
                  <a:srgbClr val="000000"/>
                </a:solidFill>
                <a:latin typeface="Segoe UI" pitchFamily="34" charset="0"/>
                <a:ea typeface="Segoe UI" pitchFamily="34" charset="0"/>
                <a:cs typeface="Segoe UI" pitchFamily="34" charset="0"/>
              </a:rPr>
              <a:t>l</a:t>
            </a:r>
            <a:r>
              <a:rPr lang="hr-HR" sz="2600">
                <a:solidFill>
                  <a:srgbClr val="000000"/>
                </a:solidFill>
                <a:latin typeface="Segoe UI" pitchFamily="34" charset="0"/>
                <a:ea typeface="Segoe UI" pitchFamily="34" charset="0"/>
                <a:cs typeface="Segoe UI" pitchFamily="34" charset="0"/>
              </a:rPr>
              <a:t>ookup </a:t>
            </a:r>
            <a:r>
              <a:rPr lang="en-CA" sz="2600" dirty="0">
                <a:solidFill>
                  <a:srgbClr val="000000"/>
                </a:solidFill>
                <a:latin typeface="Segoe UI" pitchFamily="34" charset="0"/>
                <a:ea typeface="Segoe UI" pitchFamily="34" charset="0"/>
                <a:cs typeface="Segoe UI" pitchFamily="34" charset="0"/>
              </a:rPr>
              <a:t>z</a:t>
            </a:r>
            <a:r>
              <a:rPr lang="hr-HR" sz="2600">
                <a:solidFill>
                  <a:srgbClr val="000000"/>
                </a:solidFill>
                <a:latin typeface="Segoe UI" pitchFamily="34" charset="0"/>
                <a:ea typeface="Segoe UI" pitchFamily="34" charset="0"/>
                <a:cs typeface="Segoe UI" pitchFamily="34" charset="0"/>
              </a:rPr>
              <a:t>one</a:t>
            </a:r>
            <a:endParaRPr lang="en-CA" sz="2600" dirty="0">
              <a:solidFill>
                <a:srgbClr val="000000"/>
              </a:solidFill>
              <a:latin typeface="Segoe UI" pitchFamily="34" charset="0"/>
              <a:ea typeface="Segoe UI" pitchFamily="34" charset="0"/>
              <a:cs typeface="Segoe UI" pitchFamily="34" charset="0"/>
            </a:endParaRPr>
          </a:p>
          <a:p>
            <a:pPr lvl="0" fontAlgn="base">
              <a:spcBef>
                <a:spcPts val="1800"/>
              </a:spcBef>
              <a:spcAft>
                <a:spcPct val="0"/>
              </a:spcAft>
              <a:buClr>
                <a:srgbClr val="006699"/>
              </a:buClr>
              <a:buSzPct val="90000"/>
            </a:pPr>
            <a:r>
              <a:rPr lang="en-CA" sz="2600" dirty="0">
                <a:solidFill>
                  <a:srgbClr val="000000"/>
                </a:solidFill>
                <a:latin typeface="Segoe UI" pitchFamily="34" charset="0"/>
                <a:ea typeface="Segoe UI" pitchFamily="34" charset="0"/>
                <a:cs typeface="Segoe UI" pitchFamily="34" charset="0"/>
              </a:rPr>
              <a:t>Resource records in </a:t>
            </a:r>
            <a:r>
              <a:rPr lang="hr-HR" sz="2600">
                <a:solidFill>
                  <a:srgbClr val="000000"/>
                </a:solidFill>
                <a:latin typeface="Segoe UI" pitchFamily="34" charset="0"/>
                <a:ea typeface="Segoe UI" pitchFamily="34" charset="0"/>
                <a:cs typeface="Segoe UI" pitchFamily="34" charset="0"/>
              </a:rPr>
              <a:t>forward </a:t>
            </a:r>
            <a:r>
              <a:rPr lang="en-CA" sz="2600" dirty="0">
                <a:solidFill>
                  <a:srgbClr val="000000"/>
                </a:solidFill>
                <a:latin typeface="Segoe UI" pitchFamily="34" charset="0"/>
                <a:ea typeface="Segoe UI" pitchFamily="34" charset="0"/>
                <a:cs typeface="Segoe UI" pitchFamily="34" charset="0"/>
              </a:rPr>
              <a:t>lookup zones include:</a:t>
            </a:r>
            <a:endParaRPr lang="en-US" sz="2600" dirty="0">
              <a:solidFill>
                <a:srgbClr val="000000"/>
              </a:solidFill>
              <a:latin typeface="Segoe UI" pitchFamily="34" charset="0"/>
              <a:ea typeface="Segoe UI" pitchFamily="34" charset="0"/>
              <a:cs typeface="Segoe UI" pitchFamily="34" charset="0"/>
            </a:endParaRPr>
          </a:p>
          <a:p>
            <a:pPr marL="449263" lvl="0" indent="-342900" fontAlgn="base">
              <a:spcAft>
                <a:spcPct val="0"/>
              </a:spcAft>
              <a:buClr>
                <a:srgbClr val="006699"/>
              </a:buClr>
              <a:buSzPct val="90000"/>
              <a:buFont typeface="Arial" pitchFamily="34" charset="0"/>
              <a:buChar char="•"/>
            </a:pPr>
            <a:r>
              <a:rPr lang="hr-HR" sz="2600">
                <a:solidFill>
                  <a:srgbClr val="000000"/>
                </a:solidFill>
                <a:latin typeface="Segoe UI" pitchFamily="34" charset="0"/>
                <a:ea typeface="Segoe UI" pitchFamily="34" charset="0"/>
                <a:cs typeface="Segoe UI" pitchFamily="34" charset="0"/>
              </a:rPr>
              <a:t>A,</a:t>
            </a:r>
            <a:r>
              <a:rPr lang="en-CA" sz="2600" dirty="0">
                <a:solidFill>
                  <a:srgbClr val="000000"/>
                </a:solidFill>
                <a:latin typeface="Segoe UI" pitchFamily="34" charset="0"/>
                <a:ea typeface="Segoe UI" pitchFamily="34" charset="0"/>
                <a:cs typeface="Segoe UI" pitchFamily="34" charset="0"/>
              </a:rPr>
              <a:t> </a:t>
            </a:r>
            <a:r>
              <a:rPr lang="hr-HR" sz="2600">
                <a:solidFill>
                  <a:srgbClr val="000000"/>
                </a:solidFill>
                <a:latin typeface="Segoe UI" pitchFamily="34" charset="0"/>
                <a:ea typeface="Segoe UI" pitchFamily="34" charset="0"/>
                <a:cs typeface="Segoe UI" pitchFamily="34" charset="0"/>
              </a:rPr>
              <a:t>MX,</a:t>
            </a:r>
            <a:r>
              <a:rPr lang="en-CA" sz="2600" dirty="0">
                <a:solidFill>
                  <a:srgbClr val="000000"/>
                </a:solidFill>
                <a:latin typeface="Segoe UI" pitchFamily="34" charset="0"/>
                <a:ea typeface="Segoe UI" pitchFamily="34" charset="0"/>
                <a:cs typeface="Segoe UI" pitchFamily="34" charset="0"/>
              </a:rPr>
              <a:t> </a:t>
            </a:r>
            <a:r>
              <a:rPr lang="hr-HR" sz="2600">
                <a:solidFill>
                  <a:srgbClr val="000000"/>
                </a:solidFill>
                <a:latin typeface="Segoe UI" pitchFamily="34" charset="0"/>
                <a:ea typeface="Segoe UI" pitchFamily="34" charset="0"/>
                <a:cs typeface="Segoe UI" pitchFamily="34" charset="0"/>
              </a:rPr>
              <a:t>SRV,</a:t>
            </a:r>
            <a:r>
              <a:rPr lang="en-CA" sz="2600" dirty="0">
                <a:solidFill>
                  <a:srgbClr val="000000"/>
                </a:solidFill>
                <a:latin typeface="Segoe UI" pitchFamily="34" charset="0"/>
                <a:ea typeface="Segoe UI" pitchFamily="34" charset="0"/>
                <a:cs typeface="Segoe UI" pitchFamily="34" charset="0"/>
              </a:rPr>
              <a:t> </a:t>
            </a:r>
            <a:r>
              <a:rPr lang="hr-HR" sz="2600">
                <a:solidFill>
                  <a:srgbClr val="000000"/>
                </a:solidFill>
                <a:latin typeface="Segoe UI" pitchFamily="34" charset="0"/>
                <a:ea typeface="Segoe UI" pitchFamily="34" charset="0"/>
                <a:cs typeface="Segoe UI" pitchFamily="34" charset="0"/>
              </a:rPr>
              <a:t>NS,</a:t>
            </a:r>
            <a:r>
              <a:rPr lang="en-CA" sz="2600" dirty="0">
                <a:solidFill>
                  <a:srgbClr val="000000"/>
                </a:solidFill>
                <a:latin typeface="Segoe UI" pitchFamily="34" charset="0"/>
                <a:ea typeface="Segoe UI" pitchFamily="34" charset="0"/>
                <a:cs typeface="Segoe UI" pitchFamily="34" charset="0"/>
              </a:rPr>
              <a:t> </a:t>
            </a:r>
            <a:r>
              <a:rPr lang="hr-HR" sz="2600">
                <a:solidFill>
                  <a:srgbClr val="000000"/>
                </a:solidFill>
                <a:latin typeface="Segoe UI" pitchFamily="34" charset="0"/>
                <a:ea typeface="Segoe UI" pitchFamily="34" charset="0"/>
                <a:cs typeface="Segoe UI" pitchFamily="34" charset="0"/>
              </a:rPr>
              <a:t>SOA</a:t>
            </a:r>
            <a:r>
              <a:rPr lang="en-CA" sz="2600" dirty="0">
                <a:solidFill>
                  <a:srgbClr val="000000"/>
                </a:solidFill>
                <a:latin typeface="Segoe UI" pitchFamily="34" charset="0"/>
                <a:ea typeface="Segoe UI" pitchFamily="34" charset="0"/>
                <a:cs typeface="Segoe UI" pitchFamily="34" charset="0"/>
              </a:rPr>
              <a:t>, and </a:t>
            </a:r>
            <a:r>
              <a:rPr lang="hr-HR" sz="2600">
                <a:solidFill>
                  <a:srgbClr val="000000"/>
                </a:solidFill>
                <a:latin typeface="Segoe UI" pitchFamily="34" charset="0"/>
                <a:ea typeface="Segoe UI" pitchFamily="34" charset="0"/>
                <a:cs typeface="Segoe UI" pitchFamily="34" charset="0"/>
              </a:rPr>
              <a:t>CNAME</a:t>
            </a:r>
            <a:endParaRPr lang="en-US" sz="2600" dirty="0">
              <a:solidFill>
                <a:srgbClr val="000000"/>
              </a:solidFill>
              <a:latin typeface="Segoe UI" pitchFamily="34" charset="0"/>
              <a:ea typeface="Segoe UI" pitchFamily="34" charset="0"/>
              <a:cs typeface="Segoe UI" pitchFamily="34" charset="0"/>
            </a:endParaRPr>
          </a:p>
          <a:p>
            <a:pPr lvl="0" fontAlgn="base">
              <a:spcBef>
                <a:spcPts val="1800"/>
              </a:spcBef>
              <a:spcAft>
                <a:spcPct val="0"/>
              </a:spcAft>
              <a:buClr>
                <a:srgbClr val="006699"/>
              </a:buClr>
              <a:buSzPct val="90000"/>
            </a:pPr>
            <a:r>
              <a:rPr lang="en-CA" sz="2600" dirty="0">
                <a:solidFill>
                  <a:srgbClr val="000000"/>
                </a:solidFill>
                <a:latin typeface="Segoe UI" pitchFamily="34" charset="0"/>
                <a:ea typeface="Segoe UI" pitchFamily="34" charset="0"/>
                <a:cs typeface="Segoe UI" pitchFamily="34" charset="0"/>
              </a:rPr>
              <a:t>Resource records in reverse lookup zones include:</a:t>
            </a:r>
          </a:p>
          <a:p>
            <a:pPr marL="449263" lvl="0" indent="-342900" fontAlgn="base">
              <a:spcAft>
                <a:spcPct val="0"/>
              </a:spcAft>
              <a:buClr>
                <a:srgbClr val="006699"/>
              </a:buClr>
              <a:buSzPct val="90000"/>
              <a:buFont typeface="Arial" pitchFamily="34" charset="0"/>
              <a:buChar char="•"/>
            </a:pPr>
            <a:r>
              <a:rPr lang="en-US" sz="2600" dirty="0">
                <a:solidFill>
                  <a:srgbClr val="000000"/>
                </a:solidFill>
                <a:latin typeface="Segoe UI" pitchFamily="34" charset="0"/>
                <a:ea typeface="Segoe UI" pitchFamily="34" charset="0"/>
                <a:cs typeface="Segoe UI" pitchFamily="34" charset="0"/>
              </a:rPr>
              <a:t>PTR</a:t>
            </a:r>
          </a:p>
        </p:txBody>
      </p:sp>
    </p:spTree>
    <p:extLst>
      <p:ext uri="{BB962C8B-B14F-4D97-AF65-F5344CB8AC3E}">
        <p14:creationId xmlns:p14="http://schemas.microsoft.com/office/powerpoint/2010/main" val="1750426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4b9b5abb-ce50-4ef7-b0fe-8d25b55fae4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Internet DNS Names Are Resolved</a:t>
            </a:r>
            <a:endParaRPr lang="en-CA" dirty="0"/>
          </a:p>
        </p:txBody>
      </p:sp>
      <p:grpSp>
        <p:nvGrpSpPr>
          <p:cNvPr id="4" name="Group 3" descr="Graphic representing the five IP resolution steps that are described in the student handbook. Depicted are an arrow symbolizing a query for the IP address that starts at the workstation and then going to, in sequence: the local DNS server, .root DNS, .com DNS, Microsoft.com DNS, and then back to local DNS server. "/>
          <p:cNvGrpSpPr/>
          <p:nvPr/>
        </p:nvGrpSpPr>
        <p:grpSpPr>
          <a:xfrm>
            <a:off x="441158" y="1196896"/>
            <a:ext cx="8341637" cy="5126740"/>
            <a:chOff x="441158" y="1196896"/>
            <a:chExt cx="8341637" cy="5126740"/>
          </a:xfrm>
        </p:grpSpPr>
        <p:sp>
          <p:nvSpPr>
            <p:cNvPr id="5" name="AutoShape 67"/>
            <p:cNvSpPr>
              <a:spLocks noChangeArrowheads="1"/>
            </p:cNvSpPr>
            <p:nvPr/>
          </p:nvSpPr>
          <p:spPr bwMode="auto">
            <a:xfrm>
              <a:off x="6607285" y="1536700"/>
              <a:ext cx="2175510" cy="376041"/>
            </a:xfrm>
            <a:prstGeom prst="roundRect">
              <a:avLst>
                <a:gd name="adj" fmla="val 4167"/>
              </a:avLst>
            </a:prstGeom>
            <a:solidFill>
              <a:schemeClr val="bg1"/>
            </a:solidFill>
            <a:ln w="9525" algn="ctr">
              <a:noFill/>
              <a:round/>
              <a:headEnd/>
              <a:tailEnd/>
            </a:ln>
            <a:effectLst/>
          </p:spPr>
          <p:txBody>
            <a:bodyPr wrap="none" anchor="ctr"/>
            <a:lstStyle/>
            <a:p>
              <a:pPr lvl="0" fontAlgn="base">
                <a:lnSpc>
                  <a:spcPct val="90000"/>
                </a:lnSpc>
                <a:spcBef>
                  <a:spcPct val="40000"/>
                </a:spcBef>
                <a:spcAft>
                  <a:spcPct val="0"/>
                </a:spcAft>
              </a:pPr>
              <a:r>
                <a:rPr lang="en-US" sz="1600" b="1" dirty="0">
                  <a:solidFill>
                    <a:srgbClr val="000000"/>
                  </a:solidFill>
                  <a:latin typeface="Segoe UI" pitchFamily="34" charset="0"/>
                  <a:ea typeface="Segoe UI" pitchFamily="34" charset="0"/>
                  <a:cs typeface="Segoe UI" pitchFamily="34" charset="0"/>
                </a:rPr>
                <a:t>.root DNS </a:t>
              </a:r>
            </a:p>
          </p:txBody>
        </p:sp>
        <p:sp>
          <p:nvSpPr>
            <p:cNvPr id="6" name="AutoShape 70"/>
            <p:cNvSpPr>
              <a:spLocks noChangeArrowheads="1"/>
            </p:cNvSpPr>
            <p:nvPr/>
          </p:nvSpPr>
          <p:spPr bwMode="auto">
            <a:xfrm>
              <a:off x="6607285" y="5358405"/>
              <a:ext cx="2082944" cy="600869"/>
            </a:xfrm>
            <a:prstGeom prst="roundRect">
              <a:avLst>
                <a:gd name="adj" fmla="val 4167"/>
              </a:avLst>
            </a:prstGeom>
            <a:solidFill>
              <a:schemeClr val="bg1"/>
            </a:solidFill>
            <a:ln w="9525" algn="ctr">
              <a:noFill/>
              <a:round/>
              <a:headEnd/>
              <a:tailEnd/>
            </a:ln>
            <a:effectLst/>
          </p:spPr>
          <p:txBody>
            <a:bodyPr wrap="none" anchor="ctr"/>
            <a:lstStyle/>
            <a:p>
              <a:pPr lvl="0" fontAlgn="base">
                <a:lnSpc>
                  <a:spcPct val="90000"/>
                </a:lnSpc>
                <a:spcBef>
                  <a:spcPct val="40000"/>
                </a:spcBef>
                <a:spcAft>
                  <a:spcPct val="0"/>
                </a:spcAft>
              </a:pPr>
              <a:r>
                <a:rPr lang="en-US" sz="1600" b="1" dirty="0">
                  <a:solidFill>
                    <a:srgbClr val="000000"/>
                  </a:solidFill>
                  <a:latin typeface="Segoe UI" pitchFamily="34" charset="0"/>
                  <a:ea typeface="Segoe UI" pitchFamily="34" charset="0"/>
                  <a:cs typeface="Segoe UI" pitchFamily="34" charset="0"/>
                </a:rPr>
                <a:t>.root DNS </a:t>
              </a:r>
            </a:p>
          </p:txBody>
        </p:sp>
        <p:sp>
          <p:nvSpPr>
            <p:cNvPr id="7" name="AutoShape 67"/>
            <p:cNvSpPr>
              <a:spLocks noChangeArrowheads="1"/>
            </p:cNvSpPr>
            <p:nvPr/>
          </p:nvSpPr>
          <p:spPr bwMode="auto">
            <a:xfrm>
              <a:off x="6607285" y="3505201"/>
              <a:ext cx="2129790" cy="472382"/>
            </a:xfrm>
            <a:prstGeom prst="roundRect">
              <a:avLst>
                <a:gd name="adj" fmla="val 4167"/>
              </a:avLst>
            </a:prstGeom>
            <a:solidFill>
              <a:schemeClr val="bg1"/>
            </a:solidFill>
            <a:ln w="9525" algn="ctr">
              <a:noFill/>
              <a:round/>
              <a:headEnd/>
              <a:tailEnd/>
            </a:ln>
            <a:effectLst/>
          </p:spPr>
          <p:txBody>
            <a:bodyPr wrap="none" anchor="ctr"/>
            <a:lstStyle/>
            <a:p>
              <a:pPr lvl="0" fontAlgn="base">
                <a:lnSpc>
                  <a:spcPct val="90000"/>
                </a:lnSpc>
                <a:spcBef>
                  <a:spcPct val="40000"/>
                </a:spcBef>
                <a:spcAft>
                  <a:spcPct val="0"/>
                </a:spcAft>
              </a:pPr>
              <a:r>
                <a:rPr lang="en-US" sz="1600" b="1" dirty="0">
                  <a:solidFill>
                    <a:srgbClr val="000000"/>
                  </a:solidFill>
                  <a:latin typeface="Segoe UI" pitchFamily="34" charset="0"/>
                  <a:ea typeface="Segoe UI" pitchFamily="34" charset="0"/>
                  <a:cs typeface="Segoe UI" pitchFamily="34" charset="0"/>
                </a:rPr>
                <a:t>.com DNS </a:t>
              </a:r>
            </a:p>
          </p:txBody>
        </p:sp>
        <p:cxnSp>
          <p:nvCxnSpPr>
            <p:cNvPr id="8" name="Elbow Connector 7"/>
            <p:cNvCxnSpPr>
              <a:stCxn id="28" idx="3"/>
              <a:endCxn id="26" idx="1"/>
            </p:cNvCxnSpPr>
            <p:nvPr/>
          </p:nvCxnSpPr>
          <p:spPr bwMode="auto">
            <a:xfrm>
              <a:off x="1662830" y="3480745"/>
              <a:ext cx="1359766" cy="241"/>
            </a:xfrm>
            <a:prstGeom prst="bentConnector3">
              <a:avLst>
                <a:gd name="adj1" fmla="val 50000"/>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w="med" len="med"/>
            </a:ln>
            <a:effectLst/>
          </p:spPr>
        </p:cxnSp>
        <p:sp>
          <p:nvSpPr>
            <p:cNvPr id="9" name="AutoShape 43"/>
            <p:cNvSpPr>
              <a:spLocks noChangeArrowheads="1"/>
            </p:cNvSpPr>
            <p:nvPr/>
          </p:nvSpPr>
          <p:spPr bwMode="auto">
            <a:xfrm>
              <a:off x="441158" y="1968058"/>
              <a:ext cx="2691758" cy="555215"/>
            </a:xfrm>
            <a:prstGeom prst="rect">
              <a:avLst/>
            </a:prstGeom>
            <a:solidFill>
              <a:schemeClr val="bg1"/>
            </a:solidFill>
            <a:ln w="9525" algn="ctr">
              <a:solidFill>
                <a:srgbClr val="92D050"/>
              </a:solidFill>
              <a:miter lim="800000"/>
              <a:headEnd/>
              <a:tailEnd/>
            </a:ln>
            <a:effectLst/>
          </p:spPr>
          <p:txBody>
            <a:bodyPr anchor="ctr"/>
            <a:lstStyle/>
            <a:p>
              <a:pPr lvl="0" algn="ctr" fontAlgn="base">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What is the IP address of www.microsoft.com?</a:t>
              </a:r>
            </a:p>
          </p:txBody>
        </p:sp>
        <p:sp>
          <p:nvSpPr>
            <p:cNvPr id="10" name="Oval 9"/>
            <p:cNvSpPr/>
            <p:nvPr/>
          </p:nvSpPr>
          <p:spPr bwMode="auto">
            <a:xfrm>
              <a:off x="2023643" y="3264847"/>
              <a:ext cx="455550" cy="421183"/>
            </a:xfrm>
            <a:prstGeom prst="ellipse">
              <a:avLst/>
            </a:prstGeom>
            <a:ln>
              <a:solidFill>
                <a:srgbClr val="92D05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1</a:t>
              </a:r>
            </a:p>
          </p:txBody>
        </p:sp>
        <p:cxnSp>
          <p:nvCxnSpPr>
            <p:cNvPr id="11" name="Elbow Connector 10"/>
            <p:cNvCxnSpPr>
              <a:stCxn id="26" idx="3"/>
              <a:endCxn id="19" idx="1"/>
            </p:cNvCxnSpPr>
            <p:nvPr/>
          </p:nvCxnSpPr>
          <p:spPr bwMode="auto">
            <a:xfrm flipV="1">
              <a:off x="3879846" y="1814098"/>
              <a:ext cx="1589833" cy="1666888"/>
            </a:xfrm>
            <a:prstGeom prst="bentConnector3">
              <a:avLst>
                <a:gd name="adj1" fmla="val 50000"/>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w="med" len="med"/>
            </a:ln>
            <a:effectLst/>
          </p:spPr>
        </p:cxnSp>
        <p:sp>
          <p:nvSpPr>
            <p:cNvPr id="12" name="Oval 11"/>
            <p:cNvSpPr/>
            <p:nvPr/>
          </p:nvSpPr>
          <p:spPr bwMode="auto">
            <a:xfrm>
              <a:off x="4452318" y="2221532"/>
              <a:ext cx="455550" cy="421183"/>
            </a:xfrm>
            <a:prstGeom prst="ellipse">
              <a:avLst/>
            </a:prstGeom>
            <a:ln>
              <a:solidFill>
                <a:srgbClr val="92D05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2</a:t>
              </a:r>
            </a:p>
          </p:txBody>
        </p:sp>
        <p:cxnSp>
          <p:nvCxnSpPr>
            <p:cNvPr id="13" name="Elbow Connector 12"/>
            <p:cNvCxnSpPr>
              <a:stCxn id="19" idx="3"/>
              <a:endCxn id="20" idx="3"/>
            </p:cNvCxnSpPr>
            <p:nvPr/>
          </p:nvCxnSpPr>
          <p:spPr bwMode="auto">
            <a:xfrm flipH="1">
              <a:off x="6262688" y="1814098"/>
              <a:ext cx="64241" cy="2028896"/>
            </a:xfrm>
            <a:prstGeom prst="bentConnector3">
              <a:avLst>
                <a:gd name="adj1" fmla="val -355848"/>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w="med" len="med"/>
            </a:ln>
            <a:effectLst/>
          </p:spPr>
        </p:cxnSp>
        <p:cxnSp>
          <p:nvCxnSpPr>
            <p:cNvPr id="14" name="Elbow Connector 13"/>
            <p:cNvCxnSpPr>
              <a:stCxn id="20" idx="3"/>
              <a:endCxn id="21" idx="3"/>
            </p:cNvCxnSpPr>
            <p:nvPr/>
          </p:nvCxnSpPr>
          <p:spPr bwMode="auto">
            <a:xfrm>
              <a:off x="6262688" y="3842994"/>
              <a:ext cx="64241" cy="1863441"/>
            </a:xfrm>
            <a:prstGeom prst="bentConnector3">
              <a:avLst>
                <a:gd name="adj1" fmla="val 455848"/>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w="med" len="med"/>
            </a:ln>
            <a:effectLst/>
          </p:spPr>
        </p:cxnSp>
        <p:sp>
          <p:nvSpPr>
            <p:cNvPr id="15" name="Oval 14"/>
            <p:cNvSpPr/>
            <p:nvPr/>
          </p:nvSpPr>
          <p:spPr bwMode="auto">
            <a:xfrm>
              <a:off x="6344956" y="2523273"/>
              <a:ext cx="455550" cy="421183"/>
            </a:xfrm>
            <a:prstGeom prst="ellipse">
              <a:avLst/>
            </a:prstGeom>
            <a:ln>
              <a:solidFill>
                <a:srgbClr val="92D05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3</a:t>
              </a:r>
            </a:p>
          </p:txBody>
        </p:sp>
        <p:sp>
          <p:nvSpPr>
            <p:cNvPr id="16" name="Oval 15"/>
            <p:cNvSpPr/>
            <p:nvPr/>
          </p:nvSpPr>
          <p:spPr bwMode="auto">
            <a:xfrm>
              <a:off x="6331308" y="4488936"/>
              <a:ext cx="455550" cy="421183"/>
            </a:xfrm>
            <a:prstGeom prst="ellipse">
              <a:avLst/>
            </a:prstGeom>
            <a:ln>
              <a:solidFill>
                <a:srgbClr val="92D05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4</a:t>
              </a:r>
            </a:p>
          </p:txBody>
        </p:sp>
        <p:grpSp>
          <p:nvGrpSpPr>
            <p:cNvPr id="17" name="Group 16"/>
            <p:cNvGrpSpPr/>
            <p:nvPr/>
          </p:nvGrpSpPr>
          <p:grpSpPr>
            <a:xfrm>
              <a:off x="533118" y="2718744"/>
              <a:ext cx="1143825" cy="1884766"/>
              <a:chOff x="533119" y="1956985"/>
              <a:chExt cx="1143825" cy="1884766"/>
            </a:xfrm>
          </p:grpSpPr>
          <p:sp>
            <p:nvSpPr>
              <p:cNvPr id="27" name="AutoShape 32"/>
              <p:cNvSpPr>
                <a:spLocks noChangeArrowheads="1"/>
              </p:cNvSpPr>
              <p:nvPr/>
            </p:nvSpPr>
            <p:spPr bwMode="auto">
              <a:xfrm>
                <a:off x="533119" y="3505201"/>
                <a:ext cx="1143825" cy="336550"/>
              </a:xfrm>
              <a:prstGeom prst="roundRect">
                <a:avLst>
                  <a:gd name="adj" fmla="val 4167"/>
                </a:avLst>
              </a:prstGeom>
              <a:solidFill>
                <a:schemeClr val="bg1"/>
              </a:solidFill>
              <a:ln w="9525">
                <a:noFill/>
                <a:round/>
                <a:headEnd/>
                <a:tailEnd/>
              </a:ln>
              <a:effectLst/>
            </p:spPr>
            <p:txBody>
              <a:bodyPr wrap="none" anchor="ctr"/>
              <a:lstStyle/>
              <a:p>
                <a:pPr lvl="0" fontAlgn="base">
                  <a:lnSpc>
                    <a:spcPct val="90000"/>
                  </a:lnSpc>
                  <a:spcBef>
                    <a:spcPct val="40000"/>
                  </a:spcBef>
                  <a:spcAft>
                    <a:spcPct val="0"/>
                  </a:spcAft>
                </a:pPr>
                <a:r>
                  <a:rPr lang="en-US" sz="1400" b="1" dirty="0">
                    <a:solidFill>
                      <a:srgbClr val="000000"/>
                    </a:solidFill>
                    <a:latin typeface="Segoe UI" pitchFamily="34" charset="0"/>
                    <a:ea typeface="Segoe UI" pitchFamily="34" charset="0"/>
                    <a:cs typeface="Segoe UI" pitchFamily="34" charset="0"/>
                  </a:rPr>
                  <a:t>Workstation</a:t>
                </a:r>
              </a:p>
            </p:txBody>
          </p:sp>
          <p:pic>
            <p:nvPicPr>
              <p:cNvPr id="28" name="Picture 2" descr="Pictur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231" y="1956985"/>
                <a:ext cx="1115600" cy="15240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p:cNvGrpSpPr/>
            <p:nvPr/>
          </p:nvGrpSpPr>
          <p:grpSpPr>
            <a:xfrm>
              <a:off x="2522534" y="2863784"/>
              <a:ext cx="1857375" cy="1615404"/>
              <a:chOff x="2522534" y="2863784"/>
              <a:chExt cx="1857375" cy="1615404"/>
            </a:xfrm>
          </p:grpSpPr>
          <p:sp>
            <p:nvSpPr>
              <p:cNvPr id="25" name="AutoShape 44"/>
              <p:cNvSpPr>
                <a:spLocks noChangeArrowheads="1"/>
              </p:cNvSpPr>
              <p:nvPr/>
            </p:nvSpPr>
            <p:spPr bwMode="auto">
              <a:xfrm>
                <a:off x="2522534" y="4114063"/>
                <a:ext cx="1857375" cy="365125"/>
              </a:xfrm>
              <a:prstGeom prst="roundRect">
                <a:avLst>
                  <a:gd name="adj" fmla="val 4167"/>
                </a:avLst>
              </a:prstGeom>
              <a:solidFill>
                <a:schemeClr val="bg1"/>
              </a:solidFill>
              <a:ln w="9525" algn="ctr">
                <a:noFill/>
                <a:round/>
                <a:headEnd/>
                <a:tailEnd/>
              </a:ln>
              <a:effectLst/>
            </p:spPr>
            <p:txBody>
              <a:bodyPr wrap="none" anchor="ctr"/>
              <a:lstStyle/>
              <a:p>
                <a:pPr lvl="0" algn="ctr" fontAlgn="base">
                  <a:lnSpc>
                    <a:spcPct val="90000"/>
                  </a:lnSpc>
                  <a:spcBef>
                    <a:spcPct val="40000"/>
                  </a:spcBef>
                  <a:spcAft>
                    <a:spcPct val="0"/>
                  </a:spcAft>
                </a:pPr>
                <a:r>
                  <a:rPr lang="en-US" sz="1400" b="1" dirty="0">
                    <a:solidFill>
                      <a:srgbClr val="000000"/>
                    </a:solidFill>
                    <a:latin typeface="Segoe UI" pitchFamily="34" charset="0"/>
                    <a:ea typeface="Segoe UI" pitchFamily="34" charset="0"/>
                    <a:cs typeface="Segoe UI" pitchFamily="34" charset="0"/>
                  </a:rPr>
                  <a:t>Local DNS Server</a:t>
                </a:r>
              </a:p>
            </p:txBody>
          </p:sp>
          <p:pic>
            <p:nvPicPr>
              <p:cNvPr id="26" name="Picture 4" descr="Picture">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2596" y="2863784"/>
                <a:ext cx="857250" cy="1234403"/>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4" descr="Picture">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9679" y="1196896"/>
              <a:ext cx="857250" cy="123440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Picture">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5438" y="3225792"/>
              <a:ext cx="857250" cy="123440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Picture">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9679" y="5089233"/>
              <a:ext cx="857250" cy="123440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Elbow Connector 21"/>
            <p:cNvCxnSpPr>
              <a:stCxn id="21" idx="1"/>
              <a:endCxn id="25" idx="2"/>
            </p:cNvCxnSpPr>
            <p:nvPr/>
          </p:nvCxnSpPr>
          <p:spPr bwMode="auto">
            <a:xfrm rot="10800000">
              <a:off x="3451223" y="4479189"/>
              <a:ext cx="2018457" cy="1227247"/>
            </a:xfrm>
            <a:prstGeom prst="bentConnector2">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w="med" len="med"/>
            </a:ln>
            <a:effectLst/>
          </p:spPr>
        </p:cxnSp>
        <p:sp>
          <p:nvSpPr>
            <p:cNvPr id="23" name="Oval 22"/>
            <p:cNvSpPr/>
            <p:nvPr/>
          </p:nvSpPr>
          <p:spPr bwMode="auto">
            <a:xfrm>
              <a:off x="4396620" y="5499448"/>
              <a:ext cx="455550" cy="421183"/>
            </a:xfrm>
            <a:prstGeom prst="ellipse">
              <a:avLst/>
            </a:prstGeom>
            <a:ln>
              <a:solidFill>
                <a:srgbClr val="92D05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5</a:t>
              </a:r>
            </a:p>
          </p:txBody>
        </p:sp>
        <p:sp>
          <p:nvSpPr>
            <p:cNvPr id="24" name="Text Box 39"/>
            <p:cNvSpPr txBox="1">
              <a:spLocks noChangeArrowheads="1"/>
            </p:cNvSpPr>
            <p:nvPr/>
          </p:nvSpPr>
          <p:spPr bwMode="auto">
            <a:xfrm>
              <a:off x="2541945" y="4820065"/>
              <a:ext cx="1809750" cy="583245"/>
            </a:xfrm>
            <a:prstGeom prst="rect">
              <a:avLst/>
            </a:prstGeom>
            <a:solidFill>
              <a:schemeClr val="bg1"/>
            </a:solidFill>
            <a:ln w="9525" algn="ctr">
              <a:solidFill>
                <a:srgbClr val="92D050"/>
              </a:solidFill>
              <a:miter lim="800000"/>
              <a:headEnd/>
              <a:tailEnd/>
            </a:ln>
            <a:effectLst/>
          </p:spPr>
          <p:txBody>
            <a:bodyPr anchor="ctr"/>
            <a:lstStyle>
              <a:defPPr>
                <a:defRPr lang="en-US"/>
              </a:defPPr>
              <a:lvl1pPr algn="ctr">
                <a:defRPr sz="1600">
                  <a:latin typeface="Segoe UI" pitchFamily="34" charset="0"/>
                  <a:ea typeface="Segoe UI" pitchFamily="34" charset="0"/>
                  <a:cs typeface="Segoe UI" pitchFamily="34" charset="0"/>
                </a:defRPr>
              </a:lvl1pPr>
            </a:lstStyle>
            <a:p>
              <a:pPr lvl="0" algn="l" fontAlgn="base">
                <a:spcBef>
                  <a:spcPct val="0"/>
                </a:spcBef>
                <a:spcAft>
                  <a:spcPct val="0"/>
                </a:spcAft>
              </a:pPr>
              <a:r>
                <a:rPr lang="en-US" b="1" dirty="0">
                  <a:solidFill>
                    <a:srgbClr val="000000"/>
                  </a:solidFill>
                </a:rPr>
                <a:t>The IP address is</a:t>
              </a:r>
            </a:p>
            <a:p>
              <a:pPr lvl="0" algn="l" fontAlgn="base">
                <a:spcBef>
                  <a:spcPct val="0"/>
                </a:spcBef>
                <a:spcAft>
                  <a:spcPct val="0"/>
                </a:spcAft>
              </a:pPr>
              <a:r>
                <a:rPr lang="en-US" b="1" dirty="0">
                  <a:solidFill>
                    <a:srgbClr val="000000"/>
                  </a:solidFill>
                </a:rPr>
                <a:t>207.46.230.219 </a:t>
              </a:r>
            </a:p>
          </p:txBody>
        </p:sp>
      </p:grpSp>
    </p:spTree>
    <p:extLst>
      <p:ext uri="{BB962C8B-B14F-4D97-AF65-F5344CB8AC3E}">
        <p14:creationId xmlns:p14="http://schemas.microsoft.com/office/powerpoint/2010/main" val="25262007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cbe8dbec-4413-4ca5-9e0e-6a5cad8a7a7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Split DNS?</a:t>
            </a:r>
            <a:endParaRPr lang="en-CA" dirty="0"/>
          </a:p>
        </p:txBody>
      </p:sp>
      <p:grpSp>
        <p:nvGrpSpPr>
          <p:cNvPr id="4" name="Group 3" descr="Illustration depicting clients and servers on an internal network sending DNS queries to ADI DNS servers."/>
          <p:cNvGrpSpPr/>
          <p:nvPr/>
        </p:nvGrpSpPr>
        <p:grpSpPr>
          <a:xfrm>
            <a:off x="313531" y="969957"/>
            <a:ext cx="8505419" cy="5402075"/>
            <a:chOff x="161131" y="969957"/>
            <a:chExt cx="8505419" cy="5402075"/>
          </a:xfrm>
        </p:grpSpPr>
        <p:pic>
          <p:nvPicPr>
            <p:cNvPr id="5" name="st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3012" y="600055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perimeter network"/>
            <p:cNvGrpSpPr/>
            <p:nvPr/>
          </p:nvGrpSpPr>
          <p:grpSpPr>
            <a:xfrm>
              <a:off x="3994151" y="969957"/>
              <a:ext cx="2829967" cy="3159247"/>
              <a:chOff x="3951409" y="818413"/>
              <a:chExt cx="2829967" cy="3159247"/>
            </a:xfrm>
          </p:grpSpPr>
          <p:sp>
            <p:nvSpPr>
              <p:cNvPr id="49" name="perimeter network square"/>
              <p:cNvSpPr/>
              <p:nvPr/>
            </p:nvSpPr>
            <p:spPr bwMode="auto">
              <a:xfrm>
                <a:off x="3951409" y="1021296"/>
                <a:ext cx="2829967" cy="2956364"/>
              </a:xfrm>
              <a:prstGeom prst="rect">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CA" b="1" dirty="0">
                  <a:solidFill>
                    <a:srgbClr val="000000"/>
                  </a:solidFill>
                  <a:latin typeface="Verdana" pitchFamily="34" charset="0"/>
                </a:endParaRPr>
              </a:p>
            </p:txBody>
          </p:sp>
          <p:pic>
            <p:nvPicPr>
              <p:cNvPr id="5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4596" y="2648158"/>
                <a:ext cx="355210" cy="621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5535" y="1942983"/>
                <a:ext cx="355210" cy="621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3735" y="1942983"/>
                <a:ext cx="355210" cy="621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 name="ext dns server"/>
              <p:cNvSpPr txBox="1"/>
              <p:nvPr/>
            </p:nvSpPr>
            <p:spPr>
              <a:xfrm>
                <a:off x="5049727" y="3297724"/>
                <a:ext cx="1464789" cy="584775"/>
              </a:xfrm>
              <a:prstGeom prst="rect">
                <a:avLst/>
              </a:prstGeom>
              <a:noFill/>
            </p:spPr>
            <p:txBody>
              <a:bodyPr wrap="square" rtlCol="0">
                <a:spAutoFit/>
              </a:bodyPr>
              <a:lstStyle/>
              <a:p>
                <a:pPr lvl="0" algn="ctr" fontAlgn="base">
                  <a:spcBef>
                    <a:spcPct val="0"/>
                  </a:spcBef>
                  <a:spcAft>
                    <a:spcPct val="0"/>
                  </a:spcAft>
                </a:pP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External DNS server</a:t>
                </a:r>
              </a:p>
            </p:txBody>
          </p:sp>
          <p:sp>
            <p:nvSpPr>
              <p:cNvPr id="54" name="perimeter network"/>
              <p:cNvSpPr txBox="1"/>
              <p:nvPr/>
            </p:nvSpPr>
            <p:spPr>
              <a:xfrm>
                <a:off x="4395908" y="818413"/>
                <a:ext cx="2038350" cy="338554"/>
              </a:xfrm>
              <a:prstGeom prst="rect">
                <a:avLst/>
              </a:prstGeom>
              <a:solidFill>
                <a:schemeClr val="bg1"/>
              </a:solidFill>
            </p:spPr>
            <p:txBody>
              <a:bodyPr wrap="square" rtlCol="0">
                <a:spAutoFit/>
              </a:bodyPr>
              <a:lstStyle/>
              <a:p>
                <a:pPr lvl="0" fontAlgn="base">
                  <a:spcBef>
                    <a:spcPct val="0"/>
                  </a:spcBef>
                  <a:spcAft>
                    <a:spcPct val="0"/>
                  </a:spcAft>
                </a:pP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Perimeter Network</a:t>
                </a:r>
              </a:p>
            </p:txBody>
          </p:sp>
          <p:sp>
            <p:nvSpPr>
              <p:cNvPr id="55" name="TextBox 54"/>
              <p:cNvSpPr txBox="1"/>
              <p:nvPr/>
            </p:nvSpPr>
            <p:spPr>
              <a:xfrm>
                <a:off x="4803512" y="1313821"/>
                <a:ext cx="1116433" cy="584775"/>
              </a:xfrm>
              <a:prstGeom prst="rect">
                <a:avLst/>
              </a:prstGeom>
              <a:noFill/>
            </p:spPr>
            <p:txBody>
              <a:bodyPr wrap="square" rtlCol="0">
                <a:spAutoFit/>
              </a:bodyPr>
              <a:lstStyle/>
              <a:p>
                <a:pPr lvl="0" algn="ctr" fontAlgn="base">
                  <a:spcBef>
                    <a:spcPct val="0"/>
                  </a:spcBef>
                  <a:spcAft>
                    <a:spcPct val="0"/>
                  </a:spcAft>
                </a:pP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Mail server</a:t>
                </a:r>
              </a:p>
            </p:txBody>
          </p:sp>
          <p:sp>
            <p:nvSpPr>
              <p:cNvPr id="56" name="TextBox 55"/>
              <p:cNvSpPr txBox="1"/>
              <p:nvPr/>
            </p:nvSpPr>
            <p:spPr>
              <a:xfrm>
                <a:off x="4048221" y="1298799"/>
                <a:ext cx="831451" cy="584775"/>
              </a:xfrm>
              <a:prstGeom prst="rect">
                <a:avLst/>
              </a:prstGeom>
              <a:noFill/>
            </p:spPr>
            <p:txBody>
              <a:bodyPr wrap="square" rtlCol="0">
                <a:spAutoFit/>
              </a:bodyPr>
              <a:lstStyle/>
              <a:p>
                <a:pPr lvl="0" algn="ctr" fontAlgn="base">
                  <a:spcBef>
                    <a:spcPct val="0"/>
                  </a:spcBef>
                  <a:spcAft>
                    <a:spcPct val="0"/>
                  </a:spcAft>
                </a:pP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Web server</a:t>
                </a:r>
              </a:p>
            </p:txBody>
          </p:sp>
        </p:grpSp>
        <p:grpSp>
          <p:nvGrpSpPr>
            <p:cNvPr id="7" name="domain controllers"/>
            <p:cNvGrpSpPr/>
            <p:nvPr/>
          </p:nvGrpSpPr>
          <p:grpSpPr>
            <a:xfrm>
              <a:off x="344432" y="1371600"/>
              <a:ext cx="2689624" cy="2199852"/>
              <a:chOff x="344432" y="1371600"/>
              <a:chExt cx="2689624" cy="2199852"/>
            </a:xfrm>
          </p:grpSpPr>
          <p:sp>
            <p:nvSpPr>
              <p:cNvPr id="47" name="domain controllers circle"/>
              <p:cNvSpPr/>
              <p:nvPr/>
            </p:nvSpPr>
            <p:spPr bwMode="auto">
              <a:xfrm>
                <a:off x="344432" y="2383959"/>
                <a:ext cx="2549037" cy="1187493"/>
              </a:xfrm>
              <a:prstGeom prst="ellipse">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CA" b="1" dirty="0">
                  <a:solidFill>
                    <a:srgbClr val="000000"/>
                  </a:solidFill>
                  <a:latin typeface="Verdana" pitchFamily="34" charset="0"/>
                </a:endParaRPr>
              </a:p>
            </p:txBody>
          </p:sp>
          <p:sp>
            <p:nvSpPr>
              <p:cNvPr id="48" name="TextBox 47"/>
              <p:cNvSpPr txBox="1"/>
              <p:nvPr/>
            </p:nvSpPr>
            <p:spPr>
              <a:xfrm>
                <a:off x="344432" y="1371600"/>
                <a:ext cx="2689624" cy="830997"/>
              </a:xfrm>
              <a:prstGeom prst="rect">
                <a:avLst/>
              </a:prstGeom>
              <a:noFill/>
            </p:spPr>
            <p:txBody>
              <a:bodyPr wrap="square" rtlCol="0">
                <a:spAutoFit/>
              </a:bodyPr>
              <a:lstStyle/>
              <a:p>
                <a:pPr lvl="0" algn="ctr" fontAlgn="base">
                  <a:spcBef>
                    <a:spcPct val="0"/>
                  </a:spcBef>
                  <a:spcAft>
                    <a:spcPct val="0"/>
                  </a:spcAft>
                </a:pP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Domain controllers </a:t>
                </a:r>
              </a:p>
              <a:p>
                <a:pPr lvl="0" algn="ctr" fontAlgn="base">
                  <a:spcBef>
                    <a:spcPct val="0"/>
                  </a:spcBef>
                  <a:spcAft>
                    <a:spcPct val="0"/>
                  </a:spcAft>
                </a:pP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running Active </a:t>
                </a:r>
                <a:r>
                  <a:rPr lang="en-US" sz="16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Directory-Integrated </a:t>
                </a: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DNS</a:t>
                </a:r>
              </a:p>
            </p:txBody>
          </p:sp>
        </p:grpSp>
        <p:grpSp>
          <p:nvGrpSpPr>
            <p:cNvPr id="8" name="inside firewall"/>
            <p:cNvGrpSpPr/>
            <p:nvPr/>
          </p:nvGrpSpPr>
          <p:grpSpPr>
            <a:xfrm>
              <a:off x="3022102" y="1381780"/>
              <a:ext cx="898314" cy="1369338"/>
              <a:chOff x="6105290" y="1226228"/>
              <a:chExt cx="898314" cy="1369338"/>
            </a:xfrm>
          </p:grpSpPr>
          <p:pic>
            <p:nvPicPr>
              <p:cNvPr id="45" name="firewall right" descr="C:\Users\Administrator\SkyDrive\20409A\Lex Graphics\firewal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53453" y="1772606"/>
                <a:ext cx="820401" cy="822960"/>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6105290" y="1226228"/>
                <a:ext cx="898314" cy="523220"/>
              </a:xfrm>
              <a:prstGeom prst="rect">
                <a:avLst/>
              </a:prstGeom>
              <a:solidFill>
                <a:schemeClr val="bg1"/>
              </a:solidFill>
            </p:spPr>
            <p:txBody>
              <a:bodyPr wrap="square" rtlCol="0">
                <a:spAutoFit/>
              </a:bodyPr>
              <a:lstStyle/>
              <a:p>
                <a:pPr lvl="0" algn="ctr" fontAlgn="base">
                  <a:spcBef>
                    <a:spcPct val="0"/>
                  </a:spcBef>
                  <a:spcAft>
                    <a:spcPct val="0"/>
                  </a:spcAft>
                </a:pPr>
                <a:r>
                  <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Inside firewall</a:t>
                </a:r>
              </a:p>
            </p:txBody>
          </p:sp>
        </p:grpSp>
        <p:grpSp>
          <p:nvGrpSpPr>
            <p:cNvPr id="9" name="outside firewall"/>
            <p:cNvGrpSpPr/>
            <p:nvPr/>
          </p:nvGrpSpPr>
          <p:grpSpPr>
            <a:xfrm>
              <a:off x="6400800" y="1372270"/>
              <a:ext cx="914400" cy="1370649"/>
              <a:chOff x="6105290" y="1195400"/>
              <a:chExt cx="898314" cy="1346180"/>
            </a:xfrm>
          </p:grpSpPr>
          <p:pic>
            <p:nvPicPr>
              <p:cNvPr id="43" name="firewall right" descr="C:\Users\Administrator\SkyDrive\20409A\Lex Graphics\firewal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80870" y="1718620"/>
                <a:ext cx="820401" cy="822960"/>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6105290" y="1195400"/>
                <a:ext cx="898314" cy="523220"/>
              </a:xfrm>
              <a:prstGeom prst="rect">
                <a:avLst/>
              </a:prstGeom>
              <a:solidFill>
                <a:schemeClr val="bg1"/>
              </a:solidFill>
            </p:spPr>
            <p:txBody>
              <a:bodyPr wrap="square" rtlCol="0">
                <a:spAutoFit/>
              </a:bodyPr>
              <a:lstStyle/>
              <a:p>
                <a:pPr lvl="0" algn="ctr" fontAlgn="base">
                  <a:spcBef>
                    <a:spcPct val="0"/>
                  </a:spcBef>
                  <a:spcAft>
                    <a:spcPct val="0"/>
                  </a:spcAft>
                </a:pPr>
                <a:r>
                  <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Outside firewall</a:t>
                </a:r>
              </a:p>
            </p:txBody>
          </p:sp>
        </p:grpSp>
        <p:grpSp>
          <p:nvGrpSpPr>
            <p:cNvPr id="10" name="Internal network"/>
            <p:cNvGrpSpPr/>
            <p:nvPr/>
          </p:nvGrpSpPr>
          <p:grpSpPr>
            <a:xfrm>
              <a:off x="161131" y="4037950"/>
              <a:ext cx="3183892" cy="2119589"/>
              <a:chOff x="5211130" y="4428534"/>
              <a:chExt cx="3183892" cy="2119589"/>
            </a:xfrm>
          </p:grpSpPr>
          <p:sp>
            <p:nvSpPr>
              <p:cNvPr id="28" name="Oval 27"/>
              <p:cNvSpPr/>
              <p:nvPr/>
            </p:nvSpPr>
            <p:spPr bwMode="auto">
              <a:xfrm>
                <a:off x="5211130" y="4428534"/>
                <a:ext cx="3183892" cy="1743371"/>
              </a:xfrm>
              <a:prstGeom prst="ellipse">
                <a:avLst/>
              </a:prstGeom>
              <a:solidFill>
                <a:schemeClr val="accent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CA" b="1" dirty="0">
                  <a:solidFill>
                    <a:srgbClr val="000000"/>
                  </a:solidFill>
                  <a:latin typeface="Verdana" pitchFamily="34" charset="0"/>
                  <a:cs typeface="Arial" charset="0"/>
                </a:endParaRPr>
              </a:p>
            </p:txBody>
          </p:sp>
          <p:grpSp>
            <p:nvGrpSpPr>
              <p:cNvPr id="29" name="Internal network"/>
              <p:cNvGrpSpPr/>
              <p:nvPr/>
            </p:nvGrpSpPr>
            <p:grpSpPr>
              <a:xfrm>
                <a:off x="5546831" y="4428534"/>
                <a:ext cx="2482167" cy="2119589"/>
                <a:chOff x="278894" y="4444199"/>
                <a:chExt cx="2482167" cy="2119589"/>
              </a:xfrm>
            </p:grpSpPr>
            <p:sp>
              <p:nvSpPr>
                <p:cNvPr id="30" name="internal network"/>
                <p:cNvSpPr txBox="1"/>
                <p:nvPr/>
              </p:nvSpPr>
              <p:spPr>
                <a:xfrm>
                  <a:off x="278894" y="6225234"/>
                  <a:ext cx="2418573" cy="338554"/>
                </a:xfrm>
                <a:prstGeom prst="rect">
                  <a:avLst/>
                </a:prstGeom>
                <a:noFill/>
              </p:spPr>
              <p:txBody>
                <a:bodyPr wrap="square" rtlCol="0">
                  <a:spAutoFit/>
                </a:bodyPr>
                <a:lstStyle/>
                <a:p>
                  <a:pPr lvl="0" algn="ctr" fontAlgn="base">
                    <a:spcBef>
                      <a:spcPct val="0"/>
                    </a:spcBef>
                    <a:spcAft>
                      <a:spcPct val="0"/>
                    </a:spcAft>
                  </a:pP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Internal network</a:t>
                  </a:r>
                </a:p>
              </p:txBody>
            </p:sp>
            <p:grpSp>
              <p:nvGrpSpPr>
                <p:cNvPr id="31" name="Group 30"/>
                <p:cNvGrpSpPr/>
                <p:nvPr/>
              </p:nvGrpSpPr>
              <p:grpSpPr>
                <a:xfrm>
                  <a:off x="417161" y="4444199"/>
                  <a:ext cx="883080" cy="1051895"/>
                  <a:chOff x="212273" y="5324465"/>
                  <a:chExt cx="883080" cy="1051895"/>
                </a:xfrm>
              </p:grpSpPr>
              <p:pic>
                <p:nvPicPr>
                  <p:cNvPr id="40" name="Picture 1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212273" y="5324465"/>
                    <a:ext cx="398570" cy="449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14"/>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665034" y="5505827"/>
                    <a:ext cx="430319" cy="4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14"/>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213470" y="5694697"/>
                    <a:ext cx="603814" cy="68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 name="Group 31"/>
                <p:cNvGrpSpPr/>
                <p:nvPr/>
              </p:nvGrpSpPr>
              <p:grpSpPr>
                <a:xfrm>
                  <a:off x="1107511" y="5068073"/>
                  <a:ext cx="741931" cy="1030055"/>
                  <a:chOff x="1271289" y="5013548"/>
                  <a:chExt cx="741931" cy="1030055"/>
                </a:xfrm>
              </p:grpSpPr>
              <p:pic>
                <p:nvPicPr>
                  <p:cNvPr id="37" name="Picture 12"/>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1532037" y="5013548"/>
                    <a:ext cx="300467" cy="533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12"/>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1271289" y="5212652"/>
                    <a:ext cx="366171" cy="650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12"/>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1588020" y="5288538"/>
                    <a:ext cx="425200" cy="755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3" name="Group 32"/>
                <p:cNvGrpSpPr/>
                <p:nvPr/>
              </p:nvGrpSpPr>
              <p:grpSpPr>
                <a:xfrm>
                  <a:off x="1877981" y="4461657"/>
                  <a:ext cx="883080" cy="1051895"/>
                  <a:chOff x="212273" y="5324465"/>
                  <a:chExt cx="883080" cy="1051895"/>
                </a:xfrm>
              </p:grpSpPr>
              <p:pic>
                <p:nvPicPr>
                  <p:cNvPr id="34" name="Picture 1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212273" y="5324465"/>
                    <a:ext cx="398570" cy="449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4"/>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665034" y="5505827"/>
                    <a:ext cx="430319" cy="4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4"/>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213470" y="5694697"/>
                    <a:ext cx="603814" cy="68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pic>
          <p:nvPicPr>
            <p:cNvPr id="11" name="globe"/>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7784487" y="1371600"/>
              <a:ext cx="882063" cy="909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p:nvSpPr>
          <p:spPr>
            <a:xfrm>
              <a:off x="6563836" y="3193634"/>
              <a:ext cx="1818819" cy="1077218"/>
            </a:xfrm>
            <a:prstGeom prst="rect">
              <a:avLst/>
            </a:prstGeom>
            <a:solidFill>
              <a:schemeClr val="bg1"/>
            </a:solidFill>
          </p:spPr>
          <p:txBody>
            <a:bodyPr wrap="square" lIns="0" tIns="0" rIns="0" bIns="0">
              <a:spAutoFit/>
            </a:bodyPr>
            <a:lstStyle/>
            <a:p>
              <a:pPr lvl="0" algn="ctr" fontAlgn="base">
                <a:spcBef>
                  <a:spcPct val="0"/>
                </a:spcBef>
                <a:spcAft>
                  <a:spcPct val="0"/>
                </a:spcAft>
              </a:pPr>
              <a:r>
                <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Hosts only records that are resolved from the outside, such as mail and web server</a:t>
              </a:r>
            </a:p>
          </p:txBody>
        </p:sp>
        <p:grpSp>
          <p:nvGrpSpPr>
            <p:cNvPr id="13" name="step 1"/>
            <p:cNvGrpSpPr/>
            <p:nvPr/>
          </p:nvGrpSpPr>
          <p:grpSpPr>
            <a:xfrm>
              <a:off x="1000095" y="3011552"/>
              <a:ext cx="7587734" cy="2129375"/>
              <a:chOff x="1000095" y="3011552"/>
              <a:chExt cx="7587734" cy="2129375"/>
            </a:xfrm>
          </p:grpSpPr>
          <p:sp>
            <p:nvSpPr>
              <p:cNvPr id="23" name="step 1 text"/>
              <p:cNvSpPr txBox="1"/>
              <p:nvPr/>
            </p:nvSpPr>
            <p:spPr>
              <a:xfrm>
                <a:off x="3895841" y="4309930"/>
                <a:ext cx="4691988" cy="830997"/>
              </a:xfrm>
              <a:prstGeom prst="rect">
                <a:avLst/>
              </a:prstGeom>
              <a:noFill/>
            </p:spPr>
            <p:txBody>
              <a:bodyPr wrap="square" rtlCol="0">
                <a:spAutoFit/>
              </a:bodyPr>
              <a:lstStyle/>
              <a:p>
                <a:pPr marL="342900" lvl="0" indent="-342900" fontAlgn="base">
                  <a:spcBef>
                    <a:spcPct val="0"/>
                  </a:spcBef>
                  <a:spcAft>
                    <a:spcPct val="0"/>
                  </a:spcAft>
                  <a:buFont typeface="+mj-lt"/>
                  <a:buAutoNum type="arabicPeriod"/>
                </a:pP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Clients and servers on the internal network send all DNS queries to Active Directory-integrated DNS servers.</a:t>
                </a:r>
              </a:p>
            </p:txBody>
          </p:sp>
          <p:grpSp>
            <p:nvGrpSpPr>
              <p:cNvPr id="24" name="step 1 arrows"/>
              <p:cNvGrpSpPr/>
              <p:nvPr/>
            </p:nvGrpSpPr>
            <p:grpSpPr>
              <a:xfrm>
                <a:off x="1000095" y="3011552"/>
                <a:ext cx="1295109" cy="1117653"/>
                <a:chOff x="1000095" y="3251661"/>
                <a:chExt cx="1295109" cy="1117653"/>
              </a:xfrm>
            </p:grpSpPr>
            <p:cxnSp>
              <p:nvCxnSpPr>
                <p:cNvPr id="25" name="Straight Arrow Connector 24"/>
                <p:cNvCxnSpPr>
                  <a:stCxn id="28" idx="0"/>
                </p:cNvCxnSpPr>
                <p:nvPr/>
              </p:nvCxnSpPr>
              <p:spPr>
                <a:xfrm flipH="1" flipV="1">
                  <a:off x="1697687" y="3251661"/>
                  <a:ext cx="55390" cy="1026398"/>
                </a:xfrm>
                <a:prstGeom prst="straightConnector1">
                  <a:avLst/>
                </a:prstGeom>
                <a:ln w="381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1000095" y="3712080"/>
                  <a:ext cx="45287" cy="657234"/>
                </a:xfrm>
                <a:prstGeom prst="straightConnector1">
                  <a:avLst/>
                </a:prstGeom>
                <a:ln w="381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34" idx="0"/>
                </p:cNvCxnSpPr>
                <p:nvPr/>
              </p:nvCxnSpPr>
              <p:spPr>
                <a:xfrm flipH="1" flipV="1">
                  <a:off x="2203334" y="3757817"/>
                  <a:ext cx="91870" cy="537700"/>
                </a:xfrm>
                <a:prstGeom prst="straightConnector1">
                  <a:avLst/>
                </a:prstGeom>
                <a:ln w="381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4" name="Group 13"/>
            <p:cNvGrpSpPr/>
            <p:nvPr/>
          </p:nvGrpSpPr>
          <p:grpSpPr>
            <a:xfrm>
              <a:off x="843443" y="2643075"/>
              <a:ext cx="501831" cy="755065"/>
              <a:chOff x="843443" y="2643075"/>
              <a:chExt cx="501831" cy="755065"/>
            </a:xfrm>
          </p:grpSpPr>
          <p:pic>
            <p:nvPicPr>
              <p:cNvPr id="21" name="Picture 12"/>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843443" y="2643075"/>
                <a:ext cx="425200" cy="755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02401" y="2915163"/>
                <a:ext cx="242873" cy="405945"/>
              </a:xfrm>
              <a:prstGeom prst="rect">
                <a:avLst/>
              </a:prstGeom>
            </p:spPr>
          </p:pic>
        </p:grpSp>
        <p:grpSp>
          <p:nvGrpSpPr>
            <p:cNvPr id="15" name="Group 14"/>
            <p:cNvGrpSpPr/>
            <p:nvPr/>
          </p:nvGrpSpPr>
          <p:grpSpPr>
            <a:xfrm>
              <a:off x="1459943" y="2179736"/>
              <a:ext cx="501831" cy="755065"/>
              <a:chOff x="843443" y="2643075"/>
              <a:chExt cx="501831" cy="755065"/>
            </a:xfrm>
          </p:grpSpPr>
          <p:pic>
            <p:nvPicPr>
              <p:cNvPr id="19" name="Picture 12"/>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843443" y="2643075"/>
                <a:ext cx="425200" cy="755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02401" y="2915163"/>
                <a:ext cx="242873" cy="405945"/>
              </a:xfrm>
              <a:prstGeom prst="rect">
                <a:avLst/>
              </a:prstGeom>
            </p:spPr>
          </p:pic>
        </p:grpSp>
        <p:grpSp>
          <p:nvGrpSpPr>
            <p:cNvPr id="16" name="Group 15"/>
            <p:cNvGrpSpPr/>
            <p:nvPr/>
          </p:nvGrpSpPr>
          <p:grpSpPr>
            <a:xfrm>
              <a:off x="2046849" y="2566043"/>
              <a:ext cx="501831" cy="755065"/>
              <a:chOff x="843443" y="2643075"/>
              <a:chExt cx="501831" cy="755065"/>
            </a:xfrm>
          </p:grpSpPr>
          <p:pic>
            <p:nvPicPr>
              <p:cNvPr id="17" name="Picture 12"/>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843443" y="2643075"/>
                <a:ext cx="425200" cy="755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02401" y="2915163"/>
                <a:ext cx="242873" cy="405945"/>
              </a:xfrm>
              <a:prstGeom prst="rect">
                <a:avLst/>
              </a:prstGeom>
            </p:spPr>
          </p:pic>
        </p:grpSp>
      </p:grpSp>
    </p:spTree>
    <p:extLst>
      <p:ext uri="{BB962C8B-B14F-4D97-AF65-F5344CB8AC3E}">
        <p14:creationId xmlns:p14="http://schemas.microsoft.com/office/powerpoint/2010/main" val="3725564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51f3a086-249f-4555-98d6-e61a277c3a4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Split DNS?</a:t>
            </a:r>
            <a:endParaRPr lang="en-CA" dirty="0"/>
          </a:p>
        </p:txBody>
      </p:sp>
      <p:grpSp>
        <p:nvGrpSpPr>
          <p:cNvPr id="5" name="Group 4" descr="Illustration depicting the internal DNS server responding to client requests for internal host names and client requests for servers, such as web and mail servers, in the perimeter network."/>
          <p:cNvGrpSpPr/>
          <p:nvPr/>
        </p:nvGrpSpPr>
        <p:grpSpPr>
          <a:xfrm>
            <a:off x="315679" y="969957"/>
            <a:ext cx="8505419" cy="5402075"/>
            <a:chOff x="161131" y="969957"/>
            <a:chExt cx="8505419" cy="5402075"/>
          </a:xfrm>
        </p:grpSpPr>
        <p:pic>
          <p:nvPicPr>
            <p:cNvPr id="6" name="st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3012" y="600055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perimeter network"/>
            <p:cNvGrpSpPr/>
            <p:nvPr/>
          </p:nvGrpSpPr>
          <p:grpSpPr>
            <a:xfrm>
              <a:off x="3994151" y="969957"/>
              <a:ext cx="2829967" cy="3159247"/>
              <a:chOff x="3951409" y="818413"/>
              <a:chExt cx="2829967" cy="3159247"/>
            </a:xfrm>
          </p:grpSpPr>
          <p:sp>
            <p:nvSpPr>
              <p:cNvPr id="51" name="perimeter network square"/>
              <p:cNvSpPr/>
              <p:nvPr/>
            </p:nvSpPr>
            <p:spPr bwMode="auto">
              <a:xfrm>
                <a:off x="3951409" y="1021296"/>
                <a:ext cx="2829967" cy="2956364"/>
              </a:xfrm>
              <a:prstGeom prst="rect">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Verdana" pitchFamily="34" charset="0"/>
                </a:endParaRPr>
              </a:p>
            </p:txBody>
          </p:sp>
          <p:pic>
            <p:nvPicPr>
              <p:cNvPr id="52"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4596" y="2648158"/>
                <a:ext cx="355210" cy="621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3"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5535" y="1942983"/>
                <a:ext cx="355210" cy="621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4"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3735" y="1942983"/>
                <a:ext cx="355210" cy="621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ext dns server"/>
              <p:cNvSpPr txBox="1"/>
              <p:nvPr/>
            </p:nvSpPr>
            <p:spPr>
              <a:xfrm>
                <a:off x="5049727" y="3297724"/>
                <a:ext cx="1464789" cy="584775"/>
              </a:xfrm>
              <a:prstGeom prst="rect">
                <a:avLst/>
              </a:prstGeom>
              <a:noFill/>
            </p:spPr>
            <p:txBody>
              <a:bodyPr wrap="square" rtlCol="0">
                <a:spAutoFit/>
              </a:bodyPr>
              <a:lstStyle/>
              <a:p>
                <a:pPr algn="ctr"/>
                <a:r>
                  <a:rPr lang="en-US" sz="1600" b="1" dirty="0" smtClean="0">
                    <a:latin typeface="Segoe UI" panose="020B0502040204020203" pitchFamily="34" charset="0"/>
                    <a:ea typeface="Segoe UI" panose="020B0502040204020203" pitchFamily="34" charset="0"/>
                    <a:cs typeface="Segoe UI" panose="020B0502040204020203" pitchFamily="34" charset="0"/>
                  </a:rPr>
                  <a:t>External DNS server</a:t>
                </a:r>
              </a:p>
            </p:txBody>
          </p:sp>
          <p:sp>
            <p:nvSpPr>
              <p:cNvPr id="56" name="perimeter network"/>
              <p:cNvSpPr txBox="1"/>
              <p:nvPr/>
            </p:nvSpPr>
            <p:spPr>
              <a:xfrm>
                <a:off x="4395908" y="818413"/>
                <a:ext cx="2038350" cy="338554"/>
              </a:xfrm>
              <a:prstGeom prst="rect">
                <a:avLst/>
              </a:prstGeom>
              <a:solidFill>
                <a:schemeClr val="bg1"/>
              </a:solidFill>
            </p:spPr>
            <p:txBody>
              <a:bodyPr wrap="square" rtlCol="0">
                <a:spAutoFit/>
              </a:bodyPr>
              <a:lstStyle/>
              <a:p>
                <a:r>
                  <a:rPr lang="en-US" sz="1600" b="1" dirty="0" smtClean="0">
                    <a:latin typeface="Segoe UI" panose="020B0502040204020203" pitchFamily="34" charset="0"/>
                    <a:ea typeface="Segoe UI" panose="020B0502040204020203" pitchFamily="34" charset="0"/>
                    <a:cs typeface="Segoe UI" panose="020B0502040204020203" pitchFamily="34" charset="0"/>
                  </a:rPr>
                  <a:t>Perimeter </a:t>
                </a:r>
                <a:r>
                  <a:rPr lang="en-US" sz="1600" b="1" dirty="0">
                    <a:latin typeface="Segoe UI" panose="020B0502040204020203" pitchFamily="34" charset="0"/>
                    <a:ea typeface="Segoe UI" panose="020B0502040204020203" pitchFamily="34" charset="0"/>
                    <a:cs typeface="Segoe UI" panose="020B0502040204020203" pitchFamily="34" charset="0"/>
                  </a:rPr>
                  <a:t>N</a:t>
                </a:r>
                <a:r>
                  <a:rPr lang="en-US" sz="1600" b="1" dirty="0" smtClean="0">
                    <a:latin typeface="Segoe UI" panose="020B0502040204020203" pitchFamily="34" charset="0"/>
                    <a:ea typeface="Segoe UI" panose="020B0502040204020203" pitchFamily="34" charset="0"/>
                    <a:cs typeface="Segoe UI" panose="020B0502040204020203" pitchFamily="34" charset="0"/>
                  </a:rPr>
                  <a:t>etwork</a:t>
                </a:r>
                <a:endParaRPr lang="en-US" sz="1600" b="1" dirty="0">
                  <a:latin typeface="Segoe UI" panose="020B0502040204020203" pitchFamily="34" charset="0"/>
                  <a:ea typeface="Segoe UI" panose="020B0502040204020203" pitchFamily="34" charset="0"/>
                  <a:cs typeface="Segoe UI" panose="020B0502040204020203" pitchFamily="34" charset="0"/>
                </a:endParaRPr>
              </a:p>
            </p:txBody>
          </p:sp>
          <p:sp>
            <p:nvSpPr>
              <p:cNvPr id="57" name="TextBox 56"/>
              <p:cNvSpPr txBox="1"/>
              <p:nvPr/>
            </p:nvSpPr>
            <p:spPr>
              <a:xfrm>
                <a:off x="4803512" y="1313821"/>
                <a:ext cx="1116433" cy="584775"/>
              </a:xfrm>
              <a:prstGeom prst="rect">
                <a:avLst/>
              </a:prstGeom>
              <a:noFill/>
            </p:spPr>
            <p:txBody>
              <a:bodyPr wrap="square" rtlCol="0">
                <a:spAutoFit/>
              </a:bodyPr>
              <a:lstStyle/>
              <a:p>
                <a:pPr algn="ctr"/>
                <a:r>
                  <a:rPr lang="en-US" sz="1600" b="1" dirty="0" smtClean="0">
                    <a:latin typeface="Segoe UI" panose="020B0502040204020203" pitchFamily="34" charset="0"/>
                    <a:ea typeface="Segoe UI" panose="020B0502040204020203" pitchFamily="34" charset="0"/>
                    <a:cs typeface="Segoe UI" panose="020B0502040204020203" pitchFamily="34" charset="0"/>
                  </a:rPr>
                  <a:t>Mail server</a:t>
                </a:r>
                <a:endParaRPr lang="en-US" sz="1600" b="1" dirty="0">
                  <a:latin typeface="Segoe UI" panose="020B0502040204020203" pitchFamily="34" charset="0"/>
                  <a:ea typeface="Segoe UI" panose="020B0502040204020203" pitchFamily="34" charset="0"/>
                  <a:cs typeface="Segoe UI" panose="020B0502040204020203" pitchFamily="34" charset="0"/>
                </a:endParaRPr>
              </a:p>
            </p:txBody>
          </p:sp>
          <p:sp>
            <p:nvSpPr>
              <p:cNvPr id="58" name="TextBox 57"/>
              <p:cNvSpPr txBox="1"/>
              <p:nvPr/>
            </p:nvSpPr>
            <p:spPr>
              <a:xfrm>
                <a:off x="4048221" y="1298799"/>
                <a:ext cx="831451" cy="584775"/>
              </a:xfrm>
              <a:prstGeom prst="rect">
                <a:avLst/>
              </a:prstGeom>
              <a:noFill/>
            </p:spPr>
            <p:txBody>
              <a:bodyPr wrap="square" rtlCol="0">
                <a:spAutoFit/>
              </a:bodyPr>
              <a:lstStyle/>
              <a:p>
                <a:pPr algn="ctr"/>
                <a:r>
                  <a:rPr lang="en-US" sz="1600" b="1" dirty="0" smtClean="0">
                    <a:latin typeface="Segoe UI" panose="020B0502040204020203" pitchFamily="34" charset="0"/>
                    <a:ea typeface="Segoe UI" panose="020B0502040204020203" pitchFamily="34" charset="0"/>
                    <a:cs typeface="Segoe UI" panose="020B0502040204020203" pitchFamily="34" charset="0"/>
                  </a:rPr>
                  <a:t>Web server</a:t>
                </a:r>
                <a:endParaRPr lang="en-US" sz="1600" b="1" dirty="0">
                  <a:latin typeface="Segoe UI" panose="020B0502040204020203" pitchFamily="34" charset="0"/>
                  <a:ea typeface="Segoe UI" panose="020B0502040204020203" pitchFamily="34" charset="0"/>
                  <a:cs typeface="Segoe UI" panose="020B0502040204020203" pitchFamily="34" charset="0"/>
                </a:endParaRPr>
              </a:p>
            </p:txBody>
          </p:sp>
        </p:grpSp>
        <p:grpSp>
          <p:nvGrpSpPr>
            <p:cNvPr id="8" name="domain controllers"/>
            <p:cNvGrpSpPr/>
            <p:nvPr/>
          </p:nvGrpSpPr>
          <p:grpSpPr>
            <a:xfrm>
              <a:off x="344432" y="1371600"/>
              <a:ext cx="2689624" cy="2199852"/>
              <a:chOff x="344432" y="1371600"/>
              <a:chExt cx="2689624" cy="2199852"/>
            </a:xfrm>
          </p:grpSpPr>
          <p:sp>
            <p:nvSpPr>
              <p:cNvPr id="49" name="domain controllers circle"/>
              <p:cNvSpPr/>
              <p:nvPr/>
            </p:nvSpPr>
            <p:spPr bwMode="auto">
              <a:xfrm>
                <a:off x="344432" y="2383959"/>
                <a:ext cx="2549037" cy="1187493"/>
              </a:xfrm>
              <a:prstGeom prst="ellipse">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Verdana" pitchFamily="34" charset="0"/>
                </a:endParaRPr>
              </a:p>
            </p:txBody>
          </p:sp>
          <p:sp>
            <p:nvSpPr>
              <p:cNvPr id="50" name="TextBox 49"/>
              <p:cNvSpPr txBox="1"/>
              <p:nvPr/>
            </p:nvSpPr>
            <p:spPr>
              <a:xfrm>
                <a:off x="344432" y="1371600"/>
                <a:ext cx="2689624" cy="830997"/>
              </a:xfrm>
              <a:prstGeom prst="rect">
                <a:avLst/>
              </a:prstGeom>
              <a:noFill/>
            </p:spPr>
            <p:txBody>
              <a:bodyPr wrap="square" rtlCol="0">
                <a:spAutoFit/>
              </a:bodyPr>
              <a:lstStyle/>
              <a:p>
                <a:pPr algn="ctr"/>
                <a:r>
                  <a:rPr lang="en-US" sz="1600" b="1" dirty="0" smtClean="0">
                    <a:latin typeface="Segoe UI" panose="020B0502040204020203" pitchFamily="34" charset="0"/>
                    <a:ea typeface="Segoe UI" panose="020B0502040204020203" pitchFamily="34" charset="0"/>
                    <a:cs typeface="Segoe UI" panose="020B0502040204020203" pitchFamily="34" charset="0"/>
                  </a:rPr>
                  <a:t>Domain controllers </a:t>
                </a:r>
              </a:p>
              <a:p>
                <a:pPr algn="ctr"/>
                <a:r>
                  <a:rPr lang="en-US" sz="1600" b="1" dirty="0" smtClean="0">
                    <a:latin typeface="Segoe UI" panose="020B0502040204020203" pitchFamily="34" charset="0"/>
                    <a:ea typeface="Segoe UI" panose="020B0502040204020203" pitchFamily="34" charset="0"/>
                    <a:cs typeface="Segoe UI" panose="020B0502040204020203" pitchFamily="34" charset="0"/>
                  </a:rPr>
                  <a:t>running Active Directory-Integrated DNS</a:t>
                </a:r>
                <a:endParaRPr lang="en-US" sz="1600" b="1" dirty="0">
                  <a:latin typeface="Segoe UI" panose="020B0502040204020203" pitchFamily="34" charset="0"/>
                  <a:ea typeface="Segoe UI" panose="020B0502040204020203" pitchFamily="34" charset="0"/>
                  <a:cs typeface="Segoe UI" panose="020B0502040204020203" pitchFamily="34" charset="0"/>
                </a:endParaRPr>
              </a:p>
            </p:txBody>
          </p:sp>
        </p:grpSp>
        <p:grpSp>
          <p:nvGrpSpPr>
            <p:cNvPr id="9" name="inside firewall"/>
            <p:cNvGrpSpPr/>
            <p:nvPr/>
          </p:nvGrpSpPr>
          <p:grpSpPr>
            <a:xfrm>
              <a:off x="3022102" y="1381780"/>
              <a:ext cx="898314" cy="1369338"/>
              <a:chOff x="6105290" y="1226228"/>
              <a:chExt cx="898314" cy="1369338"/>
            </a:xfrm>
          </p:grpSpPr>
          <p:pic>
            <p:nvPicPr>
              <p:cNvPr id="47" name="firewall right" descr="C:\Users\Administrator\SkyDrive\20409A\Lex Graphics\firewal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53453" y="1772606"/>
                <a:ext cx="820401" cy="822960"/>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6105290" y="1226228"/>
                <a:ext cx="898314" cy="523220"/>
              </a:xfrm>
              <a:prstGeom prst="rect">
                <a:avLst/>
              </a:prstGeom>
              <a:solidFill>
                <a:schemeClr val="bg1"/>
              </a:solidFill>
            </p:spPr>
            <p:txBody>
              <a:bodyPr wrap="square" rtlCol="0">
                <a:spAutoFit/>
              </a:bodyPr>
              <a:lstStyle/>
              <a:p>
                <a:pPr algn="ctr"/>
                <a:r>
                  <a:rPr lang="en-US" sz="1400" b="1" dirty="0" smtClean="0">
                    <a:latin typeface="Segoe UI" panose="020B0502040204020203" pitchFamily="34" charset="0"/>
                    <a:ea typeface="Segoe UI" panose="020B0502040204020203" pitchFamily="34" charset="0"/>
                    <a:cs typeface="Segoe UI" panose="020B0502040204020203" pitchFamily="34" charset="0"/>
                  </a:rPr>
                  <a:t>Inside firewall</a:t>
                </a:r>
                <a:endParaRPr lang="en-US" sz="1400" b="1" dirty="0">
                  <a:latin typeface="Segoe UI" panose="020B0502040204020203" pitchFamily="34" charset="0"/>
                  <a:ea typeface="Segoe UI" panose="020B0502040204020203" pitchFamily="34" charset="0"/>
                  <a:cs typeface="Segoe UI" panose="020B0502040204020203" pitchFamily="34" charset="0"/>
                </a:endParaRPr>
              </a:p>
            </p:txBody>
          </p:sp>
        </p:grpSp>
        <p:grpSp>
          <p:nvGrpSpPr>
            <p:cNvPr id="10" name="outside firewall"/>
            <p:cNvGrpSpPr/>
            <p:nvPr/>
          </p:nvGrpSpPr>
          <p:grpSpPr>
            <a:xfrm>
              <a:off x="6400800" y="1372270"/>
              <a:ext cx="914400" cy="1370649"/>
              <a:chOff x="6105290" y="1195400"/>
              <a:chExt cx="898314" cy="1346180"/>
            </a:xfrm>
          </p:grpSpPr>
          <p:pic>
            <p:nvPicPr>
              <p:cNvPr id="45" name="firewall right" descr="C:\Users\Administrator\SkyDrive\20409A\Lex Graphics\firewal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80870" y="1718620"/>
                <a:ext cx="820401" cy="822960"/>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6105290" y="1195400"/>
                <a:ext cx="898314" cy="523220"/>
              </a:xfrm>
              <a:prstGeom prst="rect">
                <a:avLst/>
              </a:prstGeom>
              <a:solidFill>
                <a:schemeClr val="bg1"/>
              </a:solidFill>
            </p:spPr>
            <p:txBody>
              <a:bodyPr wrap="square" rtlCol="0">
                <a:spAutoFit/>
              </a:bodyPr>
              <a:lstStyle/>
              <a:p>
                <a:pPr algn="ctr"/>
                <a:r>
                  <a:rPr lang="en-US" sz="1400" b="1" dirty="0">
                    <a:latin typeface="Segoe UI" panose="020B0502040204020203" pitchFamily="34" charset="0"/>
                    <a:ea typeface="Segoe UI" panose="020B0502040204020203" pitchFamily="34" charset="0"/>
                    <a:cs typeface="Segoe UI" panose="020B0502040204020203" pitchFamily="34" charset="0"/>
                  </a:rPr>
                  <a:t>O</a:t>
                </a:r>
                <a:r>
                  <a:rPr lang="en-US" sz="1400" b="1" dirty="0" smtClean="0">
                    <a:latin typeface="Segoe UI" panose="020B0502040204020203" pitchFamily="34" charset="0"/>
                    <a:ea typeface="Segoe UI" panose="020B0502040204020203" pitchFamily="34" charset="0"/>
                    <a:cs typeface="Segoe UI" panose="020B0502040204020203" pitchFamily="34" charset="0"/>
                  </a:rPr>
                  <a:t>utside firewall</a:t>
                </a:r>
                <a:endParaRPr lang="en-US" sz="1400" b="1" dirty="0">
                  <a:latin typeface="Segoe UI" panose="020B0502040204020203" pitchFamily="34" charset="0"/>
                  <a:ea typeface="Segoe UI" panose="020B0502040204020203" pitchFamily="34" charset="0"/>
                  <a:cs typeface="Segoe UI" panose="020B0502040204020203" pitchFamily="34" charset="0"/>
                </a:endParaRPr>
              </a:p>
            </p:txBody>
          </p:sp>
        </p:grpSp>
        <p:grpSp>
          <p:nvGrpSpPr>
            <p:cNvPr id="11" name="Internal network"/>
            <p:cNvGrpSpPr/>
            <p:nvPr/>
          </p:nvGrpSpPr>
          <p:grpSpPr>
            <a:xfrm>
              <a:off x="161131" y="4037950"/>
              <a:ext cx="3183892" cy="2119589"/>
              <a:chOff x="5211130" y="4428534"/>
              <a:chExt cx="3183892" cy="2119589"/>
            </a:xfrm>
          </p:grpSpPr>
          <p:sp>
            <p:nvSpPr>
              <p:cNvPr id="30" name="Oval 29"/>
              <p:cNvSpPr/>
              <p:nvPr/>
            </p:nvSpPr>
            <p:spPr bwMode="auto">
              <a:xfrm>
                <a:off x="5211130" y="4428534"/>
                <a:ext cx="3183892" cy="1743371"/>
              </a:xfrm>
              <a:prstGeom prst="ellipse">
                <a:avLst/>
              </a:prstGeom>
              <a:solidFill>
                <a:schemeClr val="accent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Verdana" pitchFamily="34" charset="0"/>
                </a:endParaRPr>
              </a:p>
            </p:txBody>
          </p:sp>
          <p:grpSp>
            <p:nvGrpSpPr>
              <p:cNvPr id="31" name="Internal network"/>
              <p:cNvGrpSpPr/>
              <p:nvPr/>
            </p:nvGrpSpPr>
            <p:grpSpPr>
              <a:xfrm>
                <a:off x="5546831" y="4428534"/>
                <a:ext cx="2482167" cy="2119589"/>
                <a:chOff x="278894" y="4444199"/>
                <a:chExt cx="2482167" cy="2119589"/>
              </a:xfrm>
            </p:grpSpPr>
            <p:sp>
              <p:nvSpPr>
                <p:cNvPr id="32" name="internal network"/>
                <p:cNvSpPr txBox="1"/>
                <p:nvPr/>
              </p:nvSpPr>
              <p:spPr>
                <a:xfrm>
                  <a:off x="278894" y="6225234"/>
                  <a:ext cx="2418573" cy="338554"/>
                </a:xfrm>
                <a:prstGeom prst="rect">
                  <a:avLst/>
                </a:prstGeom>
                <a:noFill/>
              </p:spPr>
              <p:txBody>
                <a:bodyPr wrap="square" rtlCol="0">
                  <a:spAutoFit/>
                </a:bodyPr>
                <a:lstStyle/>
                <a:p>
                  <a:pPr algn="ctr"/>
                  <a:r>
                    <a:rPr lang="en-US" sz="1600" b="1" dirty="0" smtClean="0">
                      <a:latin typeface="Segoe UI" panose="020B0502040204020203" pitchFamily="34" charset="0"/>
                      <a:ea typeface="Segoe UI" panose="020B0502040204020203" pitchFamily="34" charset="0"/>
                      <a:cs typeface="Segoe UI" panose="020B0502040204020203" pitchFamily="34" charset="0"/>
                    </a:rPr>
                    <a:t>Internal</a:t>
                  </a:r>
                  <a:r>
                    <a:rPr lang="en-US" sz="1600" dirty="0" smtClean="0">
                      <a:latin typeface="Segoe UI" panose="020B0502040204020203" pitchFamily="34" charset="0"/>
                      <a:ea typeface="Segoe UI" panose="020B0502040204020203" pitchFamily="34" charset="0"/>
                      <a:cs typeface="Segoe UI" panose="020B0502040204020203" pitchFamily="34" charset="0"/>
                    </a:rPr>
                    <a:t> </a:t>
                  </a:r>
                  <a:r>
                    <a:rPr lang="en-US" sz="1600" b="1" dirty="0" smtClean="0">
                      <a:latin typeface="Segoe UI" panose="020B0502040204020203" pitchFamily="34" charset="0"/>
                      <a:ea typeface="Segoe UI" panose="020B0502040204020203" pitchFamily="34" charset="0"/>
                      <a:cs typeface="Segoe UI" panose="020B0502040204020203" pitchFamily="34" charset="0"/>
                    </a:rPr>
                    <a:t>network</a:t>
                  </a:r>
                  <a:endParaRPr lang="en-US" sz="1600" b="1" dirty="0">
                    <a:latin typeface="Segoe UI" panose="020B0502040204020203" pitchFamily="34" charset="0"/>
                    <a:ea typeface="Segoe UI" panose="020B0502040204020203" pitchFamily="34" charset="0"/>
                    <a:cs typeface="Segoe UI" panose="020B0502040204020203" pitchFamily="34" charset="0"/>
                  </a:endParaRPr>
                </a:p>
              </p:txBody>
            </p:sp>
            <p:grpSp>
              <p:nvGrpSpPr>
                <p:cNvPr id="33" name="Group 32"/>
                <p:cNvGrpSpPr/>
                <p:nvPr/>
              </p:nvGrpSpPr>
              <p:grpSpPr>
                <a:xfrm>
                  <a:off x="417161" y="4444199"/>
                  <a:ext cx="883080" cy="1051895"/>
                  <a:chOff x="212273" y="5324465"/>
                  <a:chExt cx="883080" cy="1051895"/>
                </a:xfrm>
              </p:grpSpPr>
              <p:pic>
                <p:nvPicPr>
                  <p:cNvPr id="42" name="Picture 1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212273" y="5324465"/>
                    <a:ext cx="398570" cy="449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14"/>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665034" y="5505827"/>
                    <a:ext cx="430319" cy="4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14"/>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213470" y="5694697"/>
                    <a:ext cx="603814" cy="68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 name="Group 33"/>
                <p:cNvGrpSpPr/>
                <p:nvPr/>
              </p:nvGrpSpPr>
              <p:grpSpPr>
                <a:xfrm>
                  <a:off x="1107511" y="5068073"/>
                  <a:ext cx="741931" cy="1030055"/>
                  <a:chOff x="1271289" y="5013548"/>
                  <a:chExt cx="741931" cy="1030055"/>
                </a:xfrm>
              </p:grpSpPr>
              <p:pic>
                <p:nvPicPr>
                  <p:cNvPr id="39" name="Picture 12"/>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1532037" y="5013548"/>
                    <a:ext cx="300467" cy="533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12"/>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1271289" y="5212652"/>
                    <a:ext cx="366171" cy="650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12"/>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1588020" y="5288538"/>
                    <a:ext cx="425200" cy="755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5" name="Group 34"/>
                <p:cNvGrpSpPr/>
                <p:nvPr/>
              </p:nvGrpSpPr>
              <p:grpSpPr>
                <a:xfrm>
                  <a:off x="1877981" y="4461657"/>
                  <a:ext cx="883080" cy="1051895"/>
                  <a:chOff x="212273" y="5324465"/>
                  <a:chExt cx="883080" cy="1051895"/>
                </a:xfrm>
              </p:grpSpPr>
              <p:pic>
                <p:nvPicPr>
                  <p:cNvPr id="36" name="Picture 1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212273" y="5324465"/>
                    <a:ext cx="398570" cy="449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14"/>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665034" y="5505827"/>
                    <a:ext cx="430319" cy="4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14"/>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213470" y="5694697"/>
                    <a:ext cx="603814" cy="68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12" name="step 2"/>
            <p:cNvGrpSpPr/>
            <p:nvPr/>
          </p:nvGrpSpPr>
          <p:grpSpPr>
            <a:xfrm>
              <a:off x="1081309" y="2881898"/>
              <a:ext cx="7510664" cy="2505250"/>
              <a:chOff x="1081309" y="2881898"/>
              <a:chExt cx="7510664" cy="2505250"/>
            </a:xfrm>
          </p:grpSpPr>
          <p:sp>
            <p:nvSpPr>
              <p:cNvPr id="24" name="step 2 text"/>
              <p:cNvSpPr txBox="1"/>
              <p:nvPr/>
            </p:nvSpPr>
            <p:spPr>
              <a:xfrm>
                <a:off x="3899985" y="4309930"/>
                <a:ext cx="4691988" cy="1077218"/>
              </a:xfrm>
              <a:prstGeom prst="rect">
                <a:avLst/>
              </a:prstGeom>
              <a:noFill/>
            </p:spPr>
            <p:txBody>
              <a:bodyPr wrap="square" rtlCol="0">
                <a:spAutoFit/>
              </a:bodyPr>
              <a:lstStyle/>
              <a:p>
                <a:pPr marL="342900" indent="-342900">
                  <a:buFont typeface="+mj-lt"/>
                  <a:buAutoNum type="arabicPeriod" startAt="2"/>
                </a:pPr>
                <a:r>
                  <a:rPr lang="en-CA" sz="1600" b="1" dirty="0">
                    <a:solidFill>
                      <a:schemeClr val="accent4"/>
                    </a:solidFill>
                    <a:latin typeface="Segoe UI" panose="020B0502040204020203" pitchFamily="34" charset="0"/>
                    <a:ea typeface="Segoe UI" panose="020B0502040204020203" pitchFamily="34" charset="0"/>
                    <a:cs typeface="Segoe UI" panose="020B0502040204020203" pitchFamily="34" charset="0"/>
                  </a:rPr>
                  <a:t>The Active Directory-Integrated DNS </a:t>
                </a:r>
                <a:r>
                  <a:rPr lang="en-CA" sz="1600" b="1" dirty="0" smtClean="0">
                    <a:solidFill>
                      <a:schemeClr val="accent4"/>
                    </a:solidFill>
                    <a:latin typeface="Segoe UI" panose="020B0502040204020203" pitchFamily="34" charset="0"/>
                    <a:ea typeface="Segoe UI" panose="020B0502040204020203" pitchFamily="34" charset="0"/>
                    <a:cs typeface="Segoe UI" panose="020B0502040204020203" pitchFamily="34" charset="0"/>
                  </a:rPr>
                  <a:t>servers </a:t>
                </a:r>
                <a:r>
                  <a:rPr lang="en-CA" sz="1600" b="1" dirty="0">
                    <a:solidFill>
                      <a:schemeClr val="accent4"/>
                    </a:solidFill>
                    <a:latin typeface="Segoe UI" panose="020B0502040204020203" pitchFamily="34" charset="0"/>
                    <a:ea typeface="Segoe UI" panose="020B0502040204020203" pitchFamily="34" charset="0"/>
                    <a:cs typeface="Segoe UI" panose="020B0502040204020203" pitchFamily="34" charset="0"/>
                  </a:rPr>
                  <a:t>return IP addresses back to those querying clients and servers on the internal network. </a:t>
                </a:r>
                <a:endParaRPr lang="en-US" sz="1600" b="1" dirty="0">
                  <a:solidFill>
                    <a:schemeClr val="accent4"/>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25" name="step 2 arrows"/>
              <p:cNvGrpSpPr/>
              <p:nvPr/>
            </p:nvGrpSpPr>
            <p:grpSpPr>
              <a:xfrm>
                <a:off x="1081309" y="2881898"/>
                <a:ext cx="3259624" cy="1330266"/>
                <a:chOff x="1081309" y="3122007"/>
                <a:chExt cx="3259624" cy="1330266"/>
              </a:xfrm>
            </p:grpSpPr>
            <p:cxnSp>
              <p:nvCxnSpPr>
                <p:cNvPr id="26" name="Straight Arrow Connector 25"/>
                <p:cNvCxnSpPr/>
                <p:nvPr/>
              </p:nvCxnSpPr>
              <p:spPr>
                <a:xfrm flipV="1">
                  <a:off x="2855426" y="3122007"/>
                  <a:ext cx="1485507" cy="1330266"/>
                </a:xfrm>
                <a:prstGeom prst="straightConnector1">
                  <a:avLst/>
                </a:prstGeom>
                <a:ln w="381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36" idx="0"/>
                </p:cNvCxnSpPr>
                <p:nvPr/>
              </p:nvCxnSpPr>
              <p:spPr>
                <a:xfrm flipH="1">
                  <a:off x="2295204" y="3720153"/>
                  <a:ext cx="55721" cy="575364"/>
                </a:xfrm>
                <a:prstGeom prst="straightConnector1">
                  <a:avLst/>
                </a:prstGeom>
                <a:ln w="381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678306" y="3290961"/>
                  <a:ext cx="57957" cy="1161312"/>
                </a:xfrm>
                <a:prstGeom prst="straightConnector1">
                  <a:avLst/>
                </a:prstGeom>
                <a:ln w="381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1081309" y="3720153"/>
                  <a:ext cx="123564" cy="575364"/>
                </a:xfrm>
                <a:prstGeom prst="straightConnector1">
                  <a:avLst/>
                </a:prstGeom>
                <a:ln w="381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pic>
          <p:nvPicPr>
            <p:cNvPr id="13" name="globe"/>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7784487" y="1371600"/>
              <a:ext cx="882063" cy="909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6563836" y="3193634"/>
              <a:ext cx="1818819" cy="1077218"/>
            </a:xfrm>
            <a:prstGeom prst="rect">
              <a:avLst/>
            </a:prstGeom>
            <a:solidFill>
              <a:schemeClr val="bg1"/>
            </a:solidFill>
          </p:spPr>
          <p:txBody>
            <a:bodyPr wrap="square" lIns="0" tIns="0" rIns="0" bIns="0">
              <a:spAutoFit/>
            </a:bodyPr>
            <a:lstStyle/>
            <a:p>
              <a:pPr algn="ctr"/>
              <a:r>
                <a:rPr lang="en-US" sz="1400" b="1" dirty="0">
                  <a:latin typeface="Segoe UI" panose="020B0502040204020203" pitchFamily="34" charset="0"/>
                  <a:ea typeface="Segoe UI" panose="020B0502040204020203" pitchFamily="34" charset="0"/>
                  <a:cs typeface="Segoe UI" panose="020B0502040204020203" pitchFamily="34" charset="0"/>
                </a:rPr>
                <a:t>Hosts only records that are resolved from the </a:t>
              </a:r>
              <a:r>
                <a:rPr lang="en-US" sz="1400" b="1" dirty="0" smtClean="0">
                  <a:latin typeface="Segoe UI" panose="020B0502040204020203" pitchFamily="34" charset="0"/>
                  <a:ea typeface="Segoe UI" panose="020B0502040204020203" pitchFamily="34" charset="0"/>
                  <a:cs typeface="Segoe UI" panose="020B0502040204020203" pitchFamily="34" charset="0"/>
                </a:rPr>
                <a:t>outside, such as mail </a:t>
              </a:r>
              <a:r>
                <a:rPr lang="en-US" sz="1400" b="1" dirty="0">
                  <a:latin typeface="Segoe UI" panose="020B0502040204020203" pitchFamily="34" charset="0"/>
                  <a:ea typeface="Segoe UI" panose="020B0502040204020203" pitchFamily="34" charset="0"/>
                  <a:cs typeface="Segoe UI" panose="020B0502040204020203" pitchFamily="34" charset="0"/>
                </a:rPr>
                <a:t>and web server</a:t>
              </a:r>
            </a:p>
          </p:txBody>
        </p:sp>
        <p:grpSp>
          <p:nvGrpSpPr>
            <p:cNvPr id="15" name="Group 14"/>
            <p:cNvGrpSpPr/>
            <p:nvPr/>
          </p:nvGrpSpPr>
          <p:grpSpPr>
            <a:xfrm>
              <a:off x="843443" y="2643075"/>
              <a:ext cx="501831" cy="755065"/>
              <a:chOff x="843443" y="2643075"/>
              <a:chExt cx="501831" cy="755065"/>
            </a:xfrm>
          </p:grpSpPr>
          <p:pic>
            <p:nvPicPr>
              <p:cNvPr id="22" name="Picture 12"/>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843443" y="2643075"/>
                <a:ext cx="425200" cy="755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02401" y="2915163"/>
                <a:ext cx="242873" cy="405945"/>
              </a:xfrm>
              <a:prstGeom prst="rect">
                <a:avLst/>
              </a:prstGeom>
            </p:spPr>
          </p:pic>
        </p:grpSp>
        <p:grpSp>
          <p:nvGrpSpPr>
            <p:cNvPr id="16" name="Group 15"/>
            <p:cNvGrpSpPr/>
            <p:nvPr/>
          </p:nvGrpSpPr>
          <p:grpSpPr>
            <a:xfrm>
              <a:off x="1459943" y="2179736"/>
              <a:ext cx="501831" cy="755065"/>
              <a:chOff x="843443" y="2643075"/>
              <a:chExt cx="501831" cy="755065"/>
            </a:xfrm>
          </p:grpSpPr>
          <p:pic>
            <p:nvPicPr>
              <p:cNvPr id="20" name="Picture 12"/>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843443" y="2643075"/>
                <a:ext cx="425200" cy="755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02401" y="2915163"/>
                <a:ext cx="242873" cy="405945"/>
              </a:xfrm>
              <a:prstGeom prst="rect">
                <a:avLst/>
              </a:prstGeom>
            </p:spPr>
          </p:pic>
        </p:grpSp>
        <p:grpSp>
          <p:nvGrpSpPr>
            <p:cNvPr id="17" name="Group 16"/>
            <p:cNvGrpSpPr/>
            <p:nvPr/>
          </p:nvGrpSpPr>
          <p:grpSpPr>
            <a:xfrm>
              <a:off x="2046849" y="2566043"/>
              <a:ext cx="501831" cy="755065"/>
              <a:chOff x="843443" y="2643075"/>
              <a:chExt cx="501831" cy="755065"/>
            </a:xfrm>
          </p:grpSpPr>
          <p:pic>
            <p:nvPicPr>
              <p:cNvPr id="18" name="Picture 12"/>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843443" y="2643075"/>
                <a:ext cx="425200" cy="755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02401" y="2915163"/>
                <a:ext cx="242873" cy="405945"/>
              </a:xfrm>
              <a:prstGeom prst="rect">
                <a:avLst/>
              </a:prstGeom>
            </p:spPr>
          </p:pic>
        </p:grpSp>
      </p:grpSp>
    </p:spTree>
    <p:extLst>
      <p:ext uri="{BB962C8B-B14F-4D97-AF65-F5344CB8AC3E}">
        <p14:creationId xmlns:p14="http://schemas.microsoft.com/office/powerpoint/2010/main" val="1024223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3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3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3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3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3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1.xml><?xml version="1.0" encoding="utf-8"?>
<a:theme xmlns:a="http://schemas.openxmlformats.org/drawingml/2006/main" name="4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2.xml><?xml version="1.0" encoding="utf-8"?>
<a:theme xmlns:a="http://schemas.openxmlformats.org/drawingml/2006/main" name="4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3.xml><?xml version="1.0" encoding="utf-8"?>
<a:theme xmlns:a="http://schemas.openxmlformats.org/drawingml/2006/main" name="4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220</TotalTime>
  <Words>4788</Words>
  <Application>Microsoft Office PowerPoint</Application>
  <PresentationFormat>On-screen Show (4:3)</PresentationFormat>
  <Paragraphs>764</Paragraphs>
  <Slides>41</Slides>
  <Notes>41</Notes>
  <HiddenSlides>8</HiddenSlides>
  <MMClips>0</MMClips>
  <ScaleCrop>false</ScaleCrop>
  <HeadingPairs>
    <vt:vector size="6" baseType="variant">
      <vt:variant>
        <vt:lpstr>Fonts Used</vt:lpstr>
      </vt:variant>
      <vt:variant>
        <vt:i4>12</vt:i4>
      </vt:variant>
      <vt:variant>
        <vt:lpstr>Theme</vt:lpstr>
      </vt:variant>
      <vt:variant>
        <vt:i4>43</vt:i4>
      </vt:variant>
      <vt:variant>
        <vt:lpstr>Slide Titles</vt:lpstr>
      </vt:variant>
      <vt:variant>
        <vt:i4>41</vt:i4>
      </vt:variant>
    </vt:vector>
  </HeadingPairs>
  <TitlesOfParts>
    <vt:vector size="96" baseType="lpstr">
      <vt:lpstr>Gulim</vt:lpstr>
      <vt:lpstr>Lucida Sans Typewriter</vt:lpstr>
      <vt:lpstr>Arial</vt:lpstr>
      <vt:lpstr>Verdana</vt:lpstr>
      <vt:lpstr>Calibri</vt:lpstr>
      <vt:lpstr>Segoe UI Light</vt:lpstr>
      <vt:lpstr>Times New Roman</vt:lpstr>
      <vt:lpstr>Segoe UI</vt:lpstr>
      <vt:lpstr>Wingdings</vt:lpstr>
      <vt:lpstr>Arial Unicode MS</vt:lpstr>
      <vt:lpstr>Segoe Light</vt:lpstr>
      <vt:lpstr>Symbol</vt:lpstr>
      <vt:lpstr>Presentation1</vt:lpstr>
      <vt:lpstr>1_Presentation1</vt:lpstr>
      <vt:lpstr>2_Presentation1</vt:lpstr>
      <vt:lpstr>3_Presentation1</vt:lpstr>
      <vt:lpstr>4_Presentation1</vt:lpstr>
      <vt:lpstr>5_Presentation1</vt:lpstr>
      <vt:lpstr>6_Presentation1</vt:lpstr>
      <vt:lpstr>7_Presentation1</vt:lpstr>
      <vt:lpstr>8_Presentation1</vt:lpstr>
      <vt:lpstr>9_Presentation1</vt:lpstr>
      <vt:lpstr>10_Presentation1</vt:lpstr>
      <vt:lpstr>11_Presentation1</vt:lpstr>
      <vt:lpstr>12_Presentation1</vt:lpstr>
      <vt:lpstr>13_Presentation1</vt:lpstr>
      <vt:lpstr>14_Presentation1</vt:lpstr>
      <vt:lpstr>15_Presentation1</vt:lpstr>
      <vt:lpstr>16_Presentation1</vt:lpstr>
      <vt:lpstr>17_Presentation1</vt:lpstr>
      <vt:lpstr>18_Presentation1</vt:lpstr>
      <vt:lpstr>19_Presentation1</vt:lpstr>
      <vt:lpstr>20_Presentation1</vt:lpstr>
      <vt:lpstr>21_Presentation1</vt:lpstr>
      <vt:lpstr>22_Presentation1</vt:lpstr>
      <vt:lpstr>23_Presentation1</vt:lpstr>
      <vt:lpstr>24_Presentation1</vt:lpstr>
      <vt:lpstr>25_Presentation1</vt:lpstr>
      <vt:lpstr>26_Presentation1</vt:lpstr>
      <vt:lpstr>27_Presentation1</vt:lpstr>
      <vt:lpstr>28_Presentation1</vt:lpstr>
      <vt:lpstr>29_Presentation1</vt:lpstr>
      <vt:lpstr>30_Presentation1</vt:lpstr>
      <vt:lpstr>31_Presentation1</vt:lpstr>
      <vt:lpstr>32_Presentation1</vt:lpstr>
      <vt:lpstr>33_Presentation1</vt:lpstr>
      <vt:lpstr>34_Presentation1</vt:lpstr>
      <vt:lpstr>35_Presentation1</vt:lpstr>
      <vt:lpstr>36_Presentation1</vt:lpstr>
      <vt:lpstr>37_Presentation1</vt:lpstr>
      <vt:lpstr>38_Presentation1</vt:lpstr>
      <vt:lpstr>39_Presentation1</vt:lpstr>
      <vt:lpstr>40_Presentation1</vt:lpstr>
      <vt:lpstr>41_Presentation1</vt:lpstr>
      <vt:lpstr>42_Presentation1</vt:lpstr>
      <vt:lpstr>Module 7</vt:lpstr>
      <vt:lpstr>Module Overview</vt:lpstr>
      <vt:lpstr>Lesson 1: Name Resolution for Windows Clients and Servers</vt:lpstr>
      <vt:lpstr>What Are the Computer Names Assigned to Computers?</vt:lpstr>
      <vt:lpstr>What Is DNS?</vt:lpstr>
      <vt:lpstr>DNS Zones and Records</vt:lpstr>
      <vt:lpstr>How Internet DNS Names Are Resolved</vt:lpstr>
      <vt:lpstr>What Is Split DNS?</vt:lpstr>
      <vt:lpstr>What Is Split DNS?</vt:lpstr>
      <vt:lpstr>What Is Split DNS?</vt:lpstr>
      <vt:lpstr>What Is Link-local Multicast Name Resolution?</vt:lpstr>
      <vt:lpstr>How a Client Resolves a Name</vt:lpstr>
      <vt:lpstr>Troubleshooting Name Resolution</vt:lpstr>
      <vt:lpstr>Demonstration: Troubleshooting Name Resolution</vt:lpstr>
      <vt:lpstr>PowerPoint Presentation</vt:lpstr>
      <vt:lpstr>PowerPoint Presentation</vt:lpstr>
      <vt:lpstr>PowerPoint Presentation</vt:lpstr>
      <vt:lpstr>PowerPoint Presentation</vt:lpstr>
      <vt:lpstr>Lesson 2: Installing a DNS Server</vt:lpstr>
      <vt:lpstr>What Are DNS Queries?</vt:lpstr>
      <vt:lpstr>What Are DNS Queries?</vt:lpstr>
      <vt:lpstr>What Are DNS Queries?</vt:lpstr>
      <vt:lpstr>What Are Root Hints?</vt:lpstr>
      <vt:lpstr>What Is Forwarding?</vt:lpstr>
      <vt:lpstr>What Is Forwarding?</vt:lpstr>
      <vt:lpstr>How DNS Server Caching Works</vt:lpstr>
      <vt:lpstr>How to Install the DNS Server Role</vt:lpstr>
      <vt:lpstr>Demonstration: Installing the DNS Server Role</vt:lpstr>
      <vt:lpstr>PowerPoint Presentation</vt:lpstr>
      <vt:lpstr>Lesson 3: Managing DNS Zones</vt:lpstr>
      <vt:lpstr>What Are DNS Zone Types?</vt:lpstr>
      <vt:lpstr>What Are Dynamic Updates?</vt:lpstr>
      <vt:lpstr>What Are Active Directory–Integrated Zones?</vt:lpstr>
      <vt:lpstr>Demonstration: Creating an Active Directory–Integrated Zone</vt:lpstr>
      <vt:lpstr>PowerPoint Presentation</vt:lpstr>
      <vt:lpstr>PowerPoint Presentation</vt:lpstr>
      <vt:lpstr>Lab: Implementing DNS</vt:lpstr>
      <vt:lpstr>Lab Scenario</vt:lpstr>
      <vt:lpstr>Lab Review</vt:lpstr>
      <vt:lpstr>Module Review and Takeaways</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dc:title>
  <dc:creator>Karin Carlson</dc:creator>
  <cp:lastModifiedBy>Karin Carlson</cp:lastModifiedBy>
  <cp:revision>23</cp:revision>
  <dcterms:created xsi:type="dcterms:W3CDTF">2014-02-24T00:12:02Z</dcterms:created>
  <dcterms:modified xsi:type="dcterms:W3CDTF">2014-03-04T17:57:46Z</dcterms:modified>
</cp:coreProperties>
</file>