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37.xml" ContentType="application/vnd.openxmlformats-officedocument.theme+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theme/theme38.xml" ContentType="application/vnd.openxmlformats-officedocument.theme+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theme/theme39.xml" ContentType="application/vnd.openxmlformats-officedocument.theme+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theme/theme40.xml" ContentType="application/vnd.openxmlformats-officedocument.theme+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theme/theme41.xml" ContentType="application/vnd.openxmlformats-officedocument.theme+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theme/theme42.xml" ContentType="application/vnd.openxmlformats-officedocument.theme+xml"/>
  <Override PartName="/ppt/theme/theme4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Lst>
  <p:notesMasterIdLst>
    <p:notesMasterId r:id="rId82"/>
  </p:notes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91" r:id="rId64"/>
    <p:sldId id="277" r:id="rId65"/>
    <p:sldId id="278" r:id="rId66"/>
    <p:sldId id="279" r:id="rId67"/>
    <p:sldId id="280" r:id="rId68"/>
    <p:sldId id="281" r:id="rId69"/>
    <p:sldId id="282" r:id="rId70"/>
    <p:sldId id="283" r:id="rId71"/>
    <p:sldId id="284" r:id="rId72"/>
    <p:sldId id="285" r:id="rId73"/>
    <p:sldId id="294" r:id="rId74"/>
    <p:sldId id="286" r:id="rId75"/>
    <p:sldId id="295" r:id="rId76"/>
    <p:sldId id="287" r:id="rId77"/>
    <p:sldId id="288" r:id="rId78"/>
    <p:sldId id="289" r:id="rId79"/>
    <p:sldId id="290" r:id="rId80"/>
    <p:sldId id="297" r:id="rId81"/>
  </p:sldIdLst>
  <p:sldSz cx="9144000" cy="6858000" type="screen4x3"/>
  <p:notesSz cx="6858000" cy="9144000"/>
  <p:embeddedFontLst>
    <p:embeddedFont>
      <p:font typeface="Calibri" panose="020F0502020204030204" pitchFamily="34" charset="0"/>
      <p:regular r:id="rId83"/>
      <p:bold r:id="rId84"/>
      <p:italic r:id="rId85"/>
      <p:boldItalic r:id="rId86"/>
    </p:embeddedFont>
    <p:embeddedFont>
      <p:font typeface="Segoe Light" panose="000B0500000000000000" pitchFamily="34" charset="0"/>
      <p:regular r:id="rId87"/>
      <p:italic r:id="rId88"/>
    </p:embeddedFont>
    <p:embeddedFont>
      <p:font typeface="Segoe UI Light" panose="020B0502040204020203" pitchFamily="34" charset="0"/>
      <p:regular r:id="rId89"/>
    </p:embeddedFont>
    <p:embeddedFont>
      <p:font typeface="Segoe UI" panose="020B0502040204020203" pitchFamily="34" charset="0"/>
      <p:regular r:id="rId90"/>
      <p:bold r:id="rId91"/>
      <p:italic r:id="rId92"/>
      <p:boldItalic r:id="rId93"/>
    </p:embeddedFont>
    <p:embeddedFont>
      <p:font typeface="Verdana" panose="020B0604030504040204" pitchFamily="34" charset="0"/>
      <p:regular r:id="rId94"/>
      <p:bold r:id="rId95"/>
      <p:italic r:id="rId96"/>
      <p:boldItalic r:id="rId9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35" autoAdjust="0"/>
    <p:restoredTop sz="95360" autoAdjust="0"/>
  </p:normalViewPr>
  <p:slideViewPr>
    <p:cSldViewPr snapToGrid="0">
      <p:cViewPr varScale="1">
        <p:scale>
          <a:sx n="88" d="100"/>
          <a:sy n="88" d="100"/>
        </p:scale>
        <p:origin x="374" y="77"/>
      </p:cViewPr>
      <p:guideLst/>
    </p:cSldViewPr>
  </p:slideViewPr>
  <p:notesTextViewPr>
    <p:cViewPr>
      <p:scale>
        <a:sx n="1" d="1"/>
        <a:sy n="1" d="1"/>
      </p:scale>
      <p:origin x="0" y="0"/>
    </p:cViewPr>
  </p:notesTextViewPr>
  <p:notesViewPr>
    <p:cSldViewPr snapToGrid="0">
      <p:cViewPr varScale="1">
        <p:scale>
          <a:sx n="67" d="100"/>
          <a:sy n="67" d="100"/>
        </p:scale>
        <p:origin x="1584"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 Target="slides/slide5.xml"/><Relationship Id="rId50" Type="http://schemas.openxmlformats.org/officeDocument/2006/relationships/slide" Target="slides/slide8.xml"/><Relationship Id="rId55" Type="http://schemas.openxmlformats.org/officeDocument/2006/relationships/slide" Target="slides/slide13.xml"/><Relationship Id="rId63" Type="http://schemas.openxmlformats.org/officeDocument/2006/relationships/slide" Target="slides/slide21.xml"/><Relationship Id="rId68" Type="http://schemas.openxmlformats.org/officeDocument/2006/relationships/slide" Target="slides/slide26.xml"/><Relationship Id="rId76" Type="http://schemas.openxmlformats.org/officeDocument/2006/relationships/slide" Target="slides/slide34.xml"/><Relationship Id="rId84" Type="http://schemas.openxmlformats.org/officeDocument/2006/relationships/font" Target="fonts/font2.fntdata"/><Relationship Id="rId89" Type="http://schemas.openxmlformats.org/officeDocument/2006/relationships/font" Target="fonts/font7.fntdata"/><Relationship Id="rId97" Type="http://schemas.openxmlformats.org/officeDocument/2006/relationships/font" Target="fonts/font15.fntdata"/><Relationship Id="rId7" Type="http://schemas.openxmlformats.org/officeDocument/2006/relationships/slideMaster" Target="slideMasters/slideMaster7.xml"/><Relationship Id="rId71" Type="http://schemas.openxmlformats.org/officeDocument/2006/relationships/slide" Target="slides/slide29.xml"/><Relationship Id="rId92"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slide" Target="slides/slide24.xml"/><Relationship Id="rId74" Type="http://schemas.openxmlformats.org/officeDocument/2006/relationships/slide" Target="slides/slide32.xml"/><Relationship Id="rId79" Type="http://schemas.openxmlformats.org/officeDocument/2006/relationships/slide" Target="slides/slide37.xml"/><Relationship Id="rId87" Type="http://schemas.openxmlformats.org/officeDocument/2006/relationships/font" Target="fonts/font5.fntdata"/><Relationship Id="rId5" Type="http://schemas.openxmlformats.org/officeDocument/2006/relationships/slideMaster" Target="slideMasters/slideMaster5.xml"/><Relationship Id="rId61" Type="http://schemas.openxmlformats.org/officeDocument/2006/relationships/slide" Target="slides/slide19.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slide" Target="slides/slide22.xml"/><Relationship Id="rId69" Type="http://schemas.openxmlformats.org/officeDocument/2006/relationships/slide" Target="slides/slide27.xml"/><Relationship Id="rId77" Type="http://schemas.openxmlformats.org/officeDocument/2006/relationships/slide" Target="slides/slide35.xml"/><Relationship Id="rId100"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9.xml"/><Relationship Id="rId72" Type="http://schemas.openxmlformats.org/officeDocument/2006/relationships/slide" Target="slides/slide30.xml"/><Relationship Id="rId80" Type="http://schemas.openxmlformats.org/officeDocument/2006/relationships/slide" Target="slides/slide38.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slide" Target="slides/slide25.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2.xml"/><Relationship Id="rId62" Type="http://schemas.openxmlformats.org/officeDocument/2006/relationships/slide" Target="slides/slide20.xml"/><Relationship Id="rId70" Type="http://schemas.openxmlformats.org/officeDocument/2006/relationships/slide" Target="slides/slide28.xml"/><Relationship Id="rId75" Type="http://schemas.openxmlformats.org/officeDocument/2006/relationships/slide" Target="slides/slide33.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slide" Target="slides/slide23.xml"/><Relationship Id="rId73" Type="http://schemas.openxmlformats.org/officeDocument/2006/relationships/slide" Target="slides/slide31.xml"/><Relationship Id="rId78" Type="http://schemas.openxmlformats.org/officeDocument/2006/relationships/slide" Target="slides/slide36.xml"/><Relationship Id="rId81" Type="http://schemas.openxmlformats.org/officeDocument/2006/relationships/slide" Target="slides/slide39.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F73B2-0601-43C3-B64C-D0059A660DC3}" type="datetimeFigureOut">
              <a:rPr lang="en-CA" smtClean="0"/>
              <a:t>03/03/2014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FA7A7-24A6-43A0-88DA-AC27EBF4F762}" type="slidenum">
              <a:rPr lang="en-CA" smtClean="0"/>
              <a:t>‹#›</a:t>
            </a:fld>
            <a:endParaRPr lang="en-CA" dirty="0"/>
          </a:p>
        </p:txBody>
      </p:sp>
    </p:spTree>
    <p:extLst>
      <p:ext uri="{BB962C8B-B14F-4D97-AF65-F5344CB8AC3E}">
        <p14:creationId xmlns:p14="http://schemas.microsoft.com/office/powerpoint/2010/main" val="227633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60 minutes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45 minutes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Describe various storage technologies.</a:t>
            </a:r>
            <a:endParaRPr lang="en-CA" sz="1000" dirty="0" smtClean="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Explain how to manage disks and volumes.</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Explain how to implement the Storage Spaces feature.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Required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Materials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 </a:t>
            </a:r>
            <a:r>
              <a:rPr lang="en-CA" sz="1000" dirty="0" smtClean="0">
                <a:effectLst/>
                <a:latin typeface="Arial" panose="020B0604020202020204" pitchFamily="34" charset="0"/>
                <a:ea typeface="Calibri" panose="020F0502020204030204" pitchFamily="34" charset="0"/>
                <a:cs typeface="Segoe UI" panose="020B0502040204020203" pitchFamily="34" charset="0"/>
              </a:rPr>
              <a:t>Office PowerPoint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 </a:t>
            </a:r>
            <a:r>
              <a:rPr lang="en-CA" sz="1000" dirty="0" smtClean="0">
                <a:effectLst/>
                <a:latin typeface="Arial" panose="020B0604020202020204" pitchFamily="34" charset="0"/>
                <a:ea typeface="Calibri" panose="020F0502020204030204" pitchFamily="34" charset="0"/>
                <a:cs typeface="Segoe UI" panose="020B0502040204020203" pitchFamily="34" charset="0"/>
              </a:rPr>
              <a:t>file 20410D_09.pptx.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earlier version of Office PowerPoint, all the features of the slides might not display correctly.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Preparation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Tasks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Practice performing the lab exercises.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7221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2 of 5: RAID 1, Mirrored drives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1350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3 of 5: RAID 5, Block level striped set with parity distributed across all disks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4452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5 of 6: RAID 6</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08377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6 of 6: RAID 1 + 0</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930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the topic to go provide an overview of the new file and storage features in Windows Server 2012 and Windows Server 2012 R2. Avoid going into too much detail on these features. Refer students to Course 20411 and Course 20412, which provide more detail on these features. </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294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topics included in this lesson.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6235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the two partition table formats that are available in Windows: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Master boot record (MBR)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Globally unique identifier (GUID) partition table (GPT)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that MBR has been around for more than 30 years, and that GPT is the enhanced version of MBR, which addresses larger disks.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9457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a basic disk and a dynamic disk.</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73173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the available file systems in Windows operating systems: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file allocation table (</a:t>
            </a:r>
            <a:r>
              <a:rPr lang="en-CA" sz="1000" dirty="0" smtClean="0">
                <a:effectLst/>
                <a:latin typeface="Arial" panose="020B0604020202020204" pitchFamily="34" charset="0"/>
                <a:ea typeface="Calibri" panose="020F0502020204030204" pitchFamily="34" charset="0"/>
                <a:cs typeface="Segoe UI" panose="020B0502040204020203" pitchFamily="34" charset="0"/>
              </a:rPr>
              <a:t>FAT), NTFS</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file system</a:t>
            </a:r>
            <a:r>
              <a:rPr lang="en-CA" sz="1000" dirty="0" smtClean="0">
                <a:effectLst/>
                <a:latin typeface="Arial" panose="020B0604020202020204" pitchFamily="34" charset="0"/>
                <a:ea typeface="Calibri" panose="020F0502020204030204" pitchFamily="34" charset="0"/>
                <a:cs typeface="Segoe UI" panose="020B0502040204020203" pitchFamily="34" charset="0"/>
              </a:rPr>
              <a:t>, and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Resilient File System (</a:t>
            </a:r>
            <a:r>
              <a:rPr lang="en-CA" sz="1000" dirty="0" smtClean="0">
                <a:effectLst/>
                <a:latin typeface="Arial" panose="020B0604020202020204" pitchFamily="34" charset="0"/>
                <a:ea typeface="Calibri" panose="020F0502020204030204" pitchFamily="34" charset="0"/>
                <a:cs typeface="Segoe UI" panose="020B0502040204020203" pitchFamily="34" charset="0"/>
              </a:rPr>
              <a:t>ReFS). In particular, be sure to explain that Windows Server</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2012 introduced ReFS to ensure that error verification and correction was still possible on very large volumes.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when you would use which file system, but stress that ReFS currently is the best solution for servers, and Windows 8 users should utilize it. This is because it provides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better error checking, better reliability, and less corruption. </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What file system do you use on your file server currently? Will you continue to use it?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Answers may vary. A common answer is NTFS, because NTFS should be the basis for any file system used on a Windows Server operating system. If you use FAT32 or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Extended FAT (</a:t>
            </a:r>
            <a:r>
              <a:rPr lang="en-CA" sz="1000" dirty="0" smtClean="0">
                <a:effectLst/>
                <a:latin typeface="Arial" panose="020B0604020202020204" pitchFamily="34" charset="0"/>
                <a:ea typeface="Calibri" panose="020F0502020204030204" pitchFamily="34" charset="0"/>
                <a:cs typeface="Segoe UI" panose="020B0502040204020203" pitchFamily="34" charset="0"/>
              </a:rPr>
              <a:t>exFAT), you should be able to support your decision, because these file systems do not support security access control lists (ACLs) on files and folders.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second part of the question focuses on switching to ReFS when upgrading to Windows Server 2012. You might answer yes because it is more reliable, or you might answer no, because you want to wait until it is used more widely in the market.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536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issues that prevent NTFS file systems from managing very large volumes when the file system does not provide sufficient error-tracking and self-repairing mechanisms, especially for multiterabyte volumes.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19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985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lessons in this module.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0311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s part of this topic presentation, consider demonstrating how to configure volume mount points and links. The following demonstration covers the steps for configuring volume mount points and links, but it might be easier for students to understand the concept if you show them this feature now.</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Consider using server virtualization as an example of a situation when students might use volume mount points. One of the ways to gain performance with server virtualization is to store the .vhd files that are required by multiple virtual machines on different drives. By using volume mount points, you can store the .vhd files on separate hard drives while maintaining a consistent folder structure.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9368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If necessary, start 20410D-LON-DC1 and 20410D-LON-SVR1.</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mount point</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username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Server Manager,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menu,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Computer Management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Computer Management console, under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Storage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node,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 Management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Disks pane,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Disk2</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Online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Disk2</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Initialize Disk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Initialize Disk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Disk2</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check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GPT (GUID Partition Table)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Computer Management console, in Disk Management, right-click the black box to the right of Disk2,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Simple Volume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New Simple Volume Wizard,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the New Simple Volume Wizard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Specify Volume Size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Simple volume size in MB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field,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4000</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Assign Drive Letter or Path</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 not assign a drive letter or drive path</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Format Partition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system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NTFS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Volume label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MountPoint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Completing the New Simple Volume Wizard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Wait until the volume is created,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MountPoint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 Drive Letter and Paths.</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3375464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Drive Letter and Paths for MountPoint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Drive Letter or Path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Mount in the following empty NTFS folder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Browse for Drive Path window, make 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Folder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 for Drive Path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MountPointFolder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Add drive Letter or Path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taskbar, click the File Explorer icon, and then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Disk (C:)</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You should see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MountPoint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folder with a size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4,095,996 KB</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assigned to it. Point out the icon assigned to the mount point.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directory junction for a folder</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fontAlgn="ctr">
              <a:lnSpc>
                <a:spcPct val="115000"/>
              </a:lnSpc>
              <a:spcAft>
                <a:spcPts val="995"/>
              </a:spcAft>
              <a:buFont typeface="+mj-lt"/>
              <a:buAutoNum type="arabicPeriod"/>
              <a:tabLst>
                <a:tab pos="457200" algn="l"/>
              </a:tabLst>
            </a:pPr>
            <a:r>
              <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a:t>
            </a:r>
            <a:r>
              <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and then click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Command Prompt</a:t>
            </a:r>
            <a:r>
              <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fontAlgn="ctr">
              <a:lnSpc>
                <a:spcPct val="115000"/>
              </a:lnSpc>
              <a:spcAft>
                <a:spcPts val="995"/>
              </a:spcAft>
              <a:buAutoNum type="arabicPeriod"/>
              <a:tabLst>
                <a:tab pos="457200" algn="l"/>
              </a:tabLs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Command Prompt window, at the command prompt, type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cd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fontAlgn="ctr">
              <a:lnSpc>
                <a:spcPct val="115000"/>
              </a:lnSpc>
              <a:spcAft>
                <a:spcPts val="995"/>
              </a:spcAft>
              <a:buAutoNum type="arabicPeriod"/>
              <a:tabLst>
                <a:tab pos="457200" algn="l"/>
              </a:tabLs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md CustomApp</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fontAlgn="ctr">
              <a:lnSpc>
                <a:spcPct val="115000"/>
              </a:lnSpc>
              <a:spcAft>
                <a:spcPts val="995"/>
              </a:spcAft>
              <a:buAutoNum type="arabicPeriod"/>
              <a:tabLst>
                <a:tab pos="457200" algn="l"/>
              </a:tabLs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copy C:\windows\system32\notepad.exe C:\CustomApp</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fontAlgn="ctr">
              <a:lnSpc>
                <a:spcPct val="115000"/>
              </a:lnSpc>
              <a:spcAft>
                <a:spcPts val="995"/>
              </a:spcAft>
              <a:buAutoNum type="arabicPeriod"/>
              <a:tabLst>
                <a:tab pos="457200" algn="l"/>
              </a:tabLs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mklink /j AppLink CustomApp</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fontAlgn="ctr">
              <a:lnSpc>
                <a:spcPct val="115000"/>
              </a:lnSpc>
              <a:spcAft>
                <a:spcPts val="995"/>
              </a:spcAft>
              <a:buAutoNum type="arabicPeriod"/>
              <a:tabLst>
                <a:tab pos="457200" algn="l"/>
              </a:tabLs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File Explorer window, double-click the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AppLink</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folder. Notice that because it is a link, the directory path in the address bar is not updated to C:\CustomApp.</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hard link for a file</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mklink /h C:\AppLink\Notepad2.exe C:\AppLink\Notepad.exe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Switch to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Explorer window, and then read the list of files. Notice that Notepad2.exe appears exactly the same as Notepad.exe. Both file names point to the same file</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all open Windows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p>
        </p:txBody>
      </p:sp>
      <p:sp>
        <p:nvSpPr>
          <p:cNvPr id="4" name="Slide Number Placeholder 3"/>
          <p:cNvSpPr>
            <a:spLocks noGrp="1"/>
          </p:cNvSpPr>
          <p:nvPr>
            <p:ph type="sldNum" sz="quarter" idx="10"/>
          </p:nvPr>
        </p:nvSpPr>
        <p:spPr/>
        <p:txBody>
          <a:bodyPr/>
          <a:lstStyle/>
          <a:p>
            <a:fld id="{F82FA7A7-24A6-43A0-88DA-AC27EBF4F762}" type="slidenum">
              <a:rPr lang="en-CA" smtClean="0"/>
              <a:t>22</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3156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In this topic, explain how to resize volumes. Start with a short discussion about when you would need to resize a disk. For example, you might want to extend a disk if a volume runs out of disk space. Mention that another way to create available file space in your system is to create mount points to other volumes.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Also mention that you only can extend ReFS volumes; you cannot shrink them.</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372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Ask students if they have worked with virtual hard disks in Hyper-V. If students have used virtual hard disks in this context, ask them what they use the disks for in Hyper-V.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Students should be aware that the virtual machines in Hyper-V use virtual hard disk files to run the operating system and to store data. Point out that they can use the same virtual hard disk files outside of Hyper-V by using the native virtual hard disk boot feature.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4768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If necessary, start 20410D-LON-DC1</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and 20410D-LON-SVR1. Sign in to LON-SVR1 with the username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and the password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virtual hard disk</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LON-SVR1, if required, start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Computer 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Computer Management,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 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Wait for the disks to display,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 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VHD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and Attach Virtual Hard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Browse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DiskF</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and Attach Virtual Hard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10</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Virtual hard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size.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VHDX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Dynamically expanding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Browse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Documents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verify that a .vhdx file named DiskF.vhdx was created.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Manage a virtual hard disk</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Disk Management,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 9</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Initialize disk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the unallocated space on Disk 9,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Simple Volume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the New Simple Volume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Specify Volume Size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Assign Drive Letter or Path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600"/>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 Partition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Volume label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7.	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Manager,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 is listed.</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8.	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open windows. </a:t>
            </a:r>
            <a:endParaRPr lang="en-CA" sz="1000" dirty="0"/>
          </a:p>
          <a:p>
            <a:pPr marL="342900" marR="0" lvl="0" indent="-342900">
              <a:lnSpc>
                <a:spcPct val="115000"/>
              </a:lnSpc>
              <a:spcBef>
                <a:spcPts val="0"/>
              </a:spcBef>
              <a:spcAft>
                <a:spcPts val="995"/>
              </a:spcAft>
              <a:buFont typeface="+mj-lt"/>
              <a:buAutoNum type="arabicPeriod"/>
            </a:pP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8788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topics that this lesson includes.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7314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Storage Spaces is a functionality that groups physical disks together to reduce management workloads. If you feel it is necessary, demonstrate Storage Spaces.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what you need to create a virtual disk that is available as a volume: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Physical disks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 storage pool</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Virtual disks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Disk drives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that virtual disks are not virtual hard disks, and should be considered disks in Disk Manager.</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7958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different virtual disk redundancy features and their configuration. Provide examples when to use each one. For example, if you want to create a 10 gigabyte (GB) volume, but your disks in a storage pool only provide 5 GB of space (combined), then you would configure a virtual disk to be thin provisioned.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What is the name for a virtual disk that is larger than the amount of disk space available on the physical disks portion of the storage pool?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This kind of virtual disk is a thin provisioned virtual disk. With a thin provisioned virtual disk, you can use the available space immediately, but you need to add more physical disks to the storage pool to provide the disk space required.</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41841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This topic is about the advanced management options that are available for storage pools and virtual disks. You can start by pointing out that the most common tasks are available in Server Manager, such as creating or deleting a virtual disk or storage pool.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Then talk about how to replace a failed disk by adding a new disk to the storage pool.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Finally, explain some of the useful Windows PowerShell</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cmdlets that students can use to manage virtual disks and storage pools.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29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780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topics in this lesson.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4026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0925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If necessary, start 20410D‑LON‑DC1</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and 20410D‑LON‑SVR1. </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storage pool</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LON-SVR1, sign in as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Adatum\Administrator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Server Manager, in the left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and Storage Services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in the Servers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Storage Pools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STORAGE POOLS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Storage Pool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New Storage Pool Wizard,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Specify a storage pool name and subsystem</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StoragePool1</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physical disks for the storage pool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all available physical disks,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Confirm selections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results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wait until task completes,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virtual disk and a volume</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Under Storage Pools,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StoragePool1</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VIRTUAL DISKS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Virtual Disk</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New Virtual Disk Wizard, on the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Before you begin</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the storage pool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StoragePool1</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Specify the virtual disk name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Simple vDisk</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2092819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storage layout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Layout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Simple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provisioning type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You should mention that this configures thin provisioning for that volume.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size of the virtual disk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Virtual disk size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selections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results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wait until the task completes. Make 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volume when this wizard closes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check box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New Volume Wizard,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server and disk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Simple vDisk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virtual disk,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the size of the volume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to confirm the default selection.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 to a drive letter or folder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to confirm the default selection.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file system settings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system</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Volume label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Simple Volume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selections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wait until the task completes,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dirty="0"/>
          </a:p>
        </p:txBody>
      </p:sp>
      <p:sp>
        <p:nvSpPr>
          <p:cNvPr id="4" name="Slide Number Placeholder 3"/>
          <p:cNvSpPr>
            <a:spLocks noGrp="1"/>
          </p:cNvSpPr>
          <p:nvPr>
            <p:ph type="sldNum" sz="quarter" idx="10"/>
          </p:nvPr>
        </p:nvSpPr>
        <p:spPr/>
        <p:txBody>
          <a:bodyPr/>
          <a:lstStyle/>
          <a:p>
            <a:fld id="{F82FA7A7-24A6-43A0-88DA-AC27EBF4F762}" type="slidenum">
              <a:rPr lang="en-CA" smtClean="0"/>
              <a:t>32</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9891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Organizations with established SAN or NAS deployments may be hesitant to consider Storage Spaces as a possible alternative.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Give students several minutes to read the questions and consider their responses, and then encourage them to discuss their answers. In particular, ask students to discuss possible issues they see with using Storage Spaces and provide suggestions for how Storage Spaces might address the issues that students raise.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Also acknowledge that, if organizations are comfortable with an established SAN or NAS deployment, there are not many benefits to moving to Storage Spaces. </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Does your organization currently use SANs or NAS?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Answers will vary.</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are the advantages of using Storage Spaces compared to using SANs or NAS?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Storage Spaces provides an inexpensive way to manage storage on servers. With Storage Spaces, you do not need to buy specialized storage or network devices. You can attach almost any kind of disk to a server, and manage all the disks on your server as a block. You can provide redundancy by configuring mirroring or parity on the disks. Storage Spaces are also easy to expand by adding more disks. By using Storage Space tiering, you also can optimize the use of fast and slow disks in your Storage Space.</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are the disadvantages of using Storage Spaces compared to using SANs or NAS?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Most SAN and NAS devices provide many of the same features as Storage Spaces. These storage devices also provide redundancy, data tiering, and easy-capacity expansion. These devices also improve performance by removing all of the storage-related calculations from the server and performing these tasks on dedicated hardware devices. This means that SAN devices, in particular, are likely to provide better performance than Storage Spaces.</a:t>
            </a:r>
          </a:p>
          <a:p>
            <a:pPr>
              <a:lnSpc>
                <a:spcPct val="107000"/>
              </a:lnSpc>
              <a:spcAft>
                <a:spcPts val="800"/>
              </a:spcAft>
            </a:pP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4208730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what scenarios would you recommend each option?</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Answers will vary. Storage Spaces provide a potentially inexpensive way to provide full-featured storage solution that traditionally has only been available with more expensive NAS or SAN solutions. Additionally, Storage Spaces are easy to manage, and do not require any specialized equipment or expertise. However, in larger enterprises that currently are using SANs or NAS, the enhanced performance of using the specialized hardware is likely to be a more important factor than the ease of use and low cost that Storage Spaces provide.</a:t>
            </a:r>
            <a:endParaRPr lang="en-CA" dirty="0"/>
          </a:p>
        </p:txBody>
      </p:sp>
      <p:sp>
        <p:nvSpPr>
          <p:cNvPr id="4" name="Slide Number Placeholder 3"/>
          <p:cNvSpPr>
            <a:spLocks noGrp="1"/>
          </p:cNvSpPr>
          <p:nvPr>
            <p:ph type="sldNum" sz="quarter" idx="10"/>
          </p:nvPr>
        </p:nvSpPr>
        <p:spPr/>
        <p:txBody>
          <a:bodyPr/>
          <a:lstStyle/>
          <a:p>
            <a:fld id="{F82FA7A7-24A6-43A0-88DA-AC27EBF4F762}" type="slidenum">
              <a:rPr lang="en-CA" smtClean="0"/>
              <a:t>34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6051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Installing and Configuring a New Disk</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file server in your branch office is low on disk space. You need to add a new disk to the server and create volumes based on specifications provided by your manager.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Resizing Volumes</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installing the new disk in your file server, your manager contacts you to indicate that the information he gave you was incorrect. He now needs you to resize the volumes, without losing any data.Exercise 3: </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Configuring a Redundant Storage Space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Your server does not have a hardware-based RAID card, but you have been asked to configure redundant storage. To support this feature, you need to create a storage pool.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After creating the storage pool, you need to create a redundant virtual disk. Because the data is critical, the request for redundant storage specifies that you must use a three-way mirrored volume. Shortly after the volume is in use, a disk fails, and you have to replace it by adding another disk to the storage pool.</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8211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F82FA7A7-24A6-43A0-88DA-AC27EBF4F762}" type="slidenum">
              <a:rPr lang="en-CA" smtClean="0"/>
              <a:t>36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646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Review Questions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At a minimum, how many disks must you add to a storage pool to create a three-way mirrored virtual disk?</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require at least five disks. If you do not have five disks available in disk pool, you can create a two-way mirrored virtual disk only.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You have a USB-attached disk, four SAS disks, and one SATA disk that are attached to a Windows Server 2012 server. You want to provide a single volume to your users that they can use for file storage. What would you use?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Answers may vary.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most common answer might be to create a storage pool out of the existing disks, and then create a virtual disk that spans all of the disks and has the largest capacity possible.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For reliability reasons, USB disks should not be part of a storage pool. However, you can mix the disk types in a storage pool and create highly available disks using two-way or three-way mirroring or parity for virtual disks.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6429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21558" y="2081213"/>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Module Review Questions</a:t>
            </a:r>
          </a:p>
          <a:p>
            <a:pPr>
              <a:lnSpc>
                <a:spcPct val="107000"/>
              </a:lnSpc>
              <a:spcAft>
                <a:spcPts val="800"/>
              </a:spcAft>
            </a:pPr>
            <a:r>
              <a:rPr lang="en-CA" sz="1000" dirty="0">
                <a:solidFill>
                  <a:srgbClr val="000000"/>
                </a:solidFill>
                <a:latin typeface="Arial" panose="020B0604020202020204" pitchFamily="34" charset="0"/>
                <a:ea typeface="Calibri" panose="020F0502020204030204" pitchFamily="34" charset="0"/>
                <a:cs typeface="Segoe UI" panose="020B0502040204020203" pitchFamily="34" charset="0"/>
              </a:rPr>
              <a:t>Point the students to the appropriate section in the course so that they are able to answer the questions that this section presents.</a:t>
            </a:r>
            <a:endParaRPr lang="en-CA" sz="1000" dirty="0"/>
          </a:p>
          <a:p>
            <a:pPr>
              <a:lnSpc>
                <a:spcPct val="107000"/>
              </a:lnSpc>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Your current volume runs out of disk space. You have another disk available in the same server. What actions in the Windows operating system can you perform to help you add disk space?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Your answers can include converting the disk to a dynamic disk and extending the volume with the second disk. You can also use the second disk as a mount point to move some large files and re-assign their path. You could also use links to move large files to the new volume, and then create a link from their original location.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are the two disk types in Disk Management?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two types of disks are basic and dynamic.</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are the most important implementations of RAID?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6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most important implementations of RAID are: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RAID 1: Mirrored set without parity or striping.</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RAID 5: Striped set with parity.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RAID 6: Striped set with dual distributed parity.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RAID 1+0: Mirrored drives configured as a strip set.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Question</a:t>
            </a:r>
          </a:p>
          <a:p>
            <a:pPr lvl="0">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attach five 2 TB disks to your Windows Server 2012 computer. You want to simplify the process of managing the disks, and if one disk fails, you want to make sure the data is not lost. What feature can you </a:t>
            </a: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implement to accomplish this?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CA" sz="1000" b="1" dirty="0">
                <a:latin typeface="Arial" panose="020B0604020202020204" pitchFamily="34" charset="0"/>
                <a:ea typeface="Calibri" panose="020F0502020204030204" pitchFamily="34" charset="0"/>
                <a:cs typeface="Times New Roman" panose="02020603050405020304" pitchFamily="18" charset="0"/>
              </a:rPr>
              <a:t>Answer</a:t>
            </a: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You can implement the Storage Spaces feature, create a storage pool with all five disks, and then create a virtual disk with parity or mirroring to make it highly available. Alternatively, you could create a RAID-5 volume in Disk Management, but this would not manage the disks automatically</a:t>
            </a:r>
            <a:r>
              <a:rPr lang="en-CA"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a:t>
            </a:r>
            <a:endPar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38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1275865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Best Practices</a:t>
            </a:r>
          </a:p>
          <a:p>
            <a:pPr lvl="0">
              <a:lnSpc>
                <a:spcPct val="107000"/>
              </a:lnSpc>
              <a:spcAft>
                <a:spcPts val="800"/>
              </a:spcAft>
            </a:pPr>
            <a:r>
              <a:rPr lang="en-CA"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The </a:t>
            </a: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following are recommended best practices: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want to shrink a volume, defragment the volume first so you can reclaim more space from the volume.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the GPT partition table format for disks larger than 2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TB</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For very large volumes, use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ReFS.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Do not use FAT or FAT32 on Windows Server operating system disks.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the Storage Spaces feature to have the Windows operating system manage your disks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lvl="0">
              <a:lnSpc>
                <a:spcPct val="115000"/>
              </a:lnSpc>
              <a:spcAft>
                <a:spcPts val="995"/>
              </a:spcAft>
            </a:pPr>
            <a:endParaRPr lang="en-US" sz="1000" b="1" dirty="0" smtClean="0">
              <a:solidFill>
                <a:prstClr val="black"/>
              </a:solidFill>
              <a:latin typeface="Arial" panose="020B0604020202020204" pitchFamily="34" charset="0"/>
              <a:cs typeface="Segoe UI" panose="020B0502040204020203" pitchFamily="34" charset="0"/>
            </a:endParaRPr>
          </a:p>
          <a:p>
            <a:pPr lvl="0">
              <a:lnSpc>
                <a:spcPct val="115000"/>
              </a:lnSpc>
              <a:spcAft>
                <a:spcPts val="995"/>
              </a:spcAft>
            </a:pPr>
            <a:r>
              <a:rPr lang="en-US" sz="1000" b="1" dirty="0" smtClean="0">
                <a:solidFill>
                  <a:prstClr val="black"/>
                </a:solidFill>
                <a:latin typeface="Arial" panose="020B0604020202020204" pitchFamily="34" charset="0"/>
                <a:cs typeface="Segoe UI" panose="020B0502040204020203" pitchFamily="34" charset="0"/>
              </a:rPr>
              <a:t>Tools</a:t>
            </a:r>
            <a:endParaRPr lang="en-CA" b="1" dirty="0"/>
          </a:p>
        </p:txBody>
      </p:sp>
      <p:sp>
        <p:nvSpPr>
          <p:cNvPr id="4" name="Slide Number Placeholder 3"/>
          <p:cNvSpPr>
            <a:spLocks noGrp="1"/>
          </p:cNvSpPr>
          <p:nvPr>
            <p:ph type="sldNum" sz="quarter" idx="10"/>
          </p:nvPr>
        </p:nvSpPr>
        <p:spPr/>
        <p:txBody>
          <a:bodyPr/>
          <a:lstStyle/>
          <a:p>
            <a:fld id="{F82FA7A7-24A6-43A0-88DA-AC27EBF4F762}" type="slidenum">
              <a:rPr lang="en-CA" smtClean="0"/>
              <a:t>39</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84915720"/>
              </p:ext>
            </p:extLst>
          </p:nvPr>
        </p:nvGraphicFramePr>
        <p:xfrm>
          <a:off x="401445" y="4995744"/>
          <a:ext cx="5834682" cy="3312689"/>
        </p:xfrm>
        <a:graphic>
          <a:graphicData uri="http://schemas.openxmlformats.org/drawingml/2006/table">
            <a:tbl>
              <a:tblPr firstRow="1" firstCol="1" bandRow="1">
                <a:tableStyleId>{5940675A-B579-460E-94D1-54222C63F5DA}</a:tableStyleId>
              </a:tblPr>
              <a:tblGrid>
                <a:gridCol w="1944894"/>
                <a:gridCol w="1944894"/>
                <a:gridCol w="1944894"/>
              </a:tblGrid>
              <a:tr h="171232">
                <a:tc>
                  <a:txBody>
                    <a:bodyPr/>
                    <a:lstStyle/>
                    <a:p>
                      <a:pPr marL="0" marR="0">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Tool</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Use</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Where to find it</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545566">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Disk Management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Initialize disks</a:t>
                      </a:r>
                      <a:endParaRPr lang="en-CA" sz="1000" dirty="0">
                        <a:effectLst/>
                        <a:latin typeface="Arial" panose="020B0604020202020204" pitchFamily="34" charset="0"/>
                        <a:cs typeface="Arial" panose="020B0604020202020204" pitchFamily="34" charset="0"/>
                      </a:endParaRPr>
                    </a:p>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Create and modify volumes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In Server Manager on the Tools menu (part of Computer Management)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692045">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Diskpart.exe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Initialize disks</a:t>
                      </a:r>
                      <a:endParaRPr lang="en-CA" sz="1000" dirty="0">
                        <a:effectLst/>
                        <a:latin typeface="Arial" panose="020B0604020202020204" pitchFamily="34" charset="0"/>
                        <a:cs typeface="Arial" panose="020B0604020202020204" pitchFamily="34" charset="0"/>
                      </a:endParaRPr>
                    </a:p>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Create and modify volumes from a command prompt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 prompt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39411">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Mklink.exe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Create a symbolic link to a file or folder</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 prompt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692045">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Chkdsk.exe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Check a disk for a NTFS-formatted volume</a:t>
                      </a:r>
                      <a:endParaRPr lang="en-CA" sz="1000" dirty="0">
                        <a:effectLst/>
                        <a:latin typeface="Arial" panose="020B0604020202020204" pitchFamily="34" charset="0"/>
                        <a:cs typeface="Arial" panose="020B0604020202020204" pitchFamily="34" charset="0"/>
                      </a:endParaRPr>
                    </a:p>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Cannot be used for ReFS or virtual disks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 prompt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868362">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Defrag.exe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Disk defragmentation tool for NTFS-formatted volumes. </a:t>
                      </a:r>
                      <a:endParaRPr lang="en-CA" sz="1000" dirty="0">
                        <a:effectLst/>
                        <a:latin typeface="Arial" panose="020B0604020202020204" pitchFamily="34" charset="0"/>
                        <a:cs typeface="Arial" panose="020B0604020202020204" pitchFamily="34" charset="0"/>
                      </a:endParaRPr>
                    </a:p>
                    <a:p>
                      <a:pPr marL="171450" marR="0" lvl="0" indent="-171450">
                        <a:lnSpc>
                          <a:spcPts val="1300"/>
                        </a:lnSpc>
                        <a:spcBef>
                          <a:spcPts val="0"/>
                        </a:spcBef>
                        <a:spcAft>
                          <a:spcPts val="0"/>
                        </a:spcAft>
                        <a:buFont typeface="Arial" panose="020B0604020202020204" pitchFamily="34" charset="0"/>
                        <a:buChar char="•"/>
                      </a:pPr>
                      <a:r>
                        <a:rPr lang="en-US" sz="1000" dirty="0">
                          <a:effectLst/>
                          <a:latin typeface="Arial" panose="020B0604020202020204" pitchFamily="34" charset="0"/>
                          <a:cs typeface="Arial" panose="020B0604020202020204" pitchFamily="34" charset="0"/>
                        </a:rPr>
                        <a:t>Cannot be used for ReFS or virtual disks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 prompt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84733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the types of disks that are available options for storage. Mention that in servers, normally you find serial attached SCSI (SAS) disks because they are the most reliable. Serial Advanced Technology Attachment (SATA) disks are cheap and provide mass storage, but are not built for 24 hours a day, seven days a week (24/7) server operations. Finally, discuss the role of solid state drives (SSDs), which are capable of providing extremely fast performance, but also are extremely expensive.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Ask students what types of storage their companies use, and why they think that it was chosen.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599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that direct attached storage (DAS) is the most common storage found today. Also, ensure that students know that DAS is easy to install and configure. However, managing a large deployment of servers that all use DAS can be complex because data is located in many different locations.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that servers can use DAS along with other types of storage. In many cases, servers use DAS for the system drives that are used to boot the computer, and then use a network attached storage (NAS) device or storage area network (SAN) storage to store data.</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0328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One key point to make is that NAS is usually operated by software and subsequently has latency associated with it. NAS can be a Windows</a:t>
            </a:r>
            <a:r>
              <a:rPr lang="en-CA" sz="1000" baseline="30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Storage Server or some sort of clustering software, but essentially it is a file server with no other role capabilities.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133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c</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ompared to other storage types such as NAS, SAN has the most flexibility; however, it is the most expensive to implement. Further, after implementation, SAN takes specialist skills to run and maintain.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Use the diagram on the slide to illustrate how you implement a SAN. Start by showing a simple SAN deployment with one or two servers, a single network switch, and a single storage device. Then expand the complexity and describe how you can increase redundancy, performance, and capacity by adding more network connections and paths and by adding more storage devices.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423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Redundant Array of Independent Disks (RAID) is important when you want to provide failover capability if your hard disks fail. Explain the benefits of RAID, and explain that it relies on disk mirroring and parity information to provide fault tolerance.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that there are different RAID levels available.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952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This topic has five static slides. The five slides show five different RAID levels.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1 of 5: RAID 0</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Make sure that you spend enough time on the slides, so that students understand the differences between each RAID level. Additionally, relate each RAID level on the slide to the RAID table in the student manual.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Focus on the concepts of performance, redundancy, and storage utilization as you discuss each type of RAID. Students should see that the different RAID levels provide different options for addressing these three primary considerations.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Mention that the most common types of RAID are RAID 1, RAID 5, and RAID 1+0. </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Should you configure all disks with the same amount of fault tolerance?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No, not all disks need the same tolerance. A common practice is to use RAID 1 for the operating-system volume and RAID 5 for the data volumes.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2FA7A7-24A6-43A0-88DA-AC27EBF4F762}" type="slidenum">
              <a:rPr lang="en-CA" smtClean="0"/>
              <a:t>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9: Implementing Local Storage</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465551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2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615702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71016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71099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84570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4478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55584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65191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77079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258001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9729005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172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23227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35707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11504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5991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62336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30714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35008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23856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75210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18150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38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59093765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03089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902652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751842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26466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49569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1825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20474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75649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435555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00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591674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33775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45717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113528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60765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83669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50497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26271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0301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931997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943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702704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55652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50720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83057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671763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1675870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378602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09665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362448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999539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7770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084087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879349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40090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753525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893586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051593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355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6048994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29327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23704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1651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417367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38722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738402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301280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35961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080999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84514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085005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99226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4390277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5971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078405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28632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4923520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121993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0203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157094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7942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330527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368078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69733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3005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46100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4663435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907434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981628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27821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89236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815580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033408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30147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226092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590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4661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560682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860002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060124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5609606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73315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45315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5503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158761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5521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19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940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54161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94801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12476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82569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82142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772022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7905084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50311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294546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424023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0553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087482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929623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32157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174809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188071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856435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96322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0608572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336281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7049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13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141294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365924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59896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773012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07659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455562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316176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51360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0400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8487608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19305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995953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34645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498543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36484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52895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250491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69275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573961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495218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60525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6244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9305754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2791468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749308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838773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3037142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38772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01142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222519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3900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85370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1457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3862972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132931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34689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596511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31426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385070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621968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1215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59863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236987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25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627945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690918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369849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28040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005595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2535273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9911156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132573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136742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62549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980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687155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356046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24352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830318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06966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386831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301118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3631100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389418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89720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8734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363269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04670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157514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038330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0208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879532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66109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970607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457639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4679272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84535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74514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55056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889784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560979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971493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968194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0367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519817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814092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250471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864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046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4588393"/>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6726674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477839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413537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378709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82500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101483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098154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09924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99026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901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800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95033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03963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7543153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2743008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59109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890737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893059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98905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403559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162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063247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736058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501335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384244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881740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9848857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721218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99637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6742517"/>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46640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325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692575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088788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30571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228654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59620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60361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984657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4978698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904345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28904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9398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88214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30411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741329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78111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21765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764370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640371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879327"/>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748669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4016234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077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913423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01342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387082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1303359"/>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688438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33466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7030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342270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523272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08205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1745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4061265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1075515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3787998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941066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026185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747285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3559672"/>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293465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20017"/>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8504337"/>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5005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926472"/>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28478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04367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5112286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804178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488062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93183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919615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917203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5621341"/>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980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28536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953410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413903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00806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330260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344877373"/>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36974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825862"/>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754510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532084"/>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78193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752712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864997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59632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725534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7785491"/>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8227915"/>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17454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85396401"/>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929941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4616002"/>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070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4899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53627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637955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102970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3511600"/>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394056"/>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865258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901737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260891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097123"/>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97060712"/>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643707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871372"/>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4542361"/>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3087642"/>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7841111"/>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775581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260356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79057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322039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649418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98467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5367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7502314"/>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4990485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8006037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449518"/>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03902"/>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452252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86225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397412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02090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0027821"/>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8671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553366"/>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0873298"/>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2572048"/>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37763094"/>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685105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8587163"/>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680238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143677"/>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366763"/>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5119923"/>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815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8885061"/>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3602394"/>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6140827"/>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59644"/>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72790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55431591"/>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15170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6584547"/>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4361198"/>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263322"/>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7816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6198168"/>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265854"/>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118208"/>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124295"/>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975726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96407"/>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82862070"/>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831595"/>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6786484"/>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6410714"/>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2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389590"/>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754539"/>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500155"/>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2511031"/>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35184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36666"/>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738535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65924130"/>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330661"/>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4363234"/>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06493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6918451"/>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544832"/>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590235"/>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222408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073681"/>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2776898"/>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2559737"/>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074607"/>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612589"/>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22174267"/>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52854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81896050"/>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0728852"/>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608626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226041"/>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882854"/>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760951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664189"/>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5277057"/>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347467"/>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726677"/>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91789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97102678"/>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37593188"/>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674636"/>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5945887"/>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3027103"/>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7315044"/>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801512"/>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83807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6487454"/>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2951524"/>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94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481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6697715"/>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437705"/>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907968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94772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6881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45338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41180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1759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5989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1234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18686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5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26181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1678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66579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82931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429178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6216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6052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5840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2075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71493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841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2863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4671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86218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279829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06093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9921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253453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03927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87340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029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56283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93896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71445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3983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75382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281298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8259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29380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06472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3678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713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67471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68831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2514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29158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40817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250167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830010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124011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55944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633077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305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theme" Target="../theme/theme37.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1.xml"/><Relationship Id="rId3" Type="http://schemas.openxmlformats.org/officeDocument/2006/relationships/slideLayout" Target="../slideLayouts/slideLayout446.xml"/><Relationship Id="rId7" Type="http://schemas.openxmlformats.org/officeDocument/2006/relationships/slideLayout" Target="../slideLayouts/slideLayout450.xml"/><Relationship Id="rId12" Type="http://schemas.openxmlformats.org/officeDocument/2006/relationships/theme" Target="../theme/theme38.xml"/><Relationship Id="rId2" Type="http://schemas.openxmlformats.org/officeDocument/2006/relationships/slideLayout" Target="../slideLayouts/slideLayout445.xml"/><Relationship Id="rId1" Type="http://schemas.openxmlformats.org/officeDocument/2006/relationships/slideLayout" Target="../slideLayouts/slideLayout444.xml"/><Relationship Id="rId6" Type="http://schemas.openxmlformats.org/officeDocument/2006/relationships/slideLayout" Target="../slideLayouts/slideLayout449.xml"/><Relationship Id="rId11" Type="http://schemas.openxmlformats.org/officeDocument/2006/relationships/slideLayout" Target="../slideLayouts/slideLayout454.xml"/><Relationship Id="rId5" Type="http://schemas.openxmlformats.org/officeDocument/2006/relationships/slideLayout" Target="../slideLayouts/slideLayout448.xml"/><Relationship Id="rId10" Type="http://schemas.openxmlformats.org/officeDocument/2006/relationships/slideLayout" Target="../slideLayouts/slideLayout453.xml"/><Relationship Id="rId4" Type="http://schemas.openxmlformats.org/officeDocument/2006/relationships/slideLayout" Target="../slideLayouts/slideLayout447.xml"/><Relationship Id="rId9" Type="http://schemas.openxmlformats.org/officeDocument/2006/relationships/slideLayout" Target="../slideLayouts/slideLayout452.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2.xml"/><Relationship Id="rId13" Type="http://schemas.openxmlformats.org/officeDocument/2006/relationships/theme" Target="../theme/theme39.xml"/><Relationship Id="rId3" Type="http://schemas.openxmlformats.org/officeDocument/2006/relationships/slideLayout" Target="../slideLayouts/slideLayout457.xml"/><Relationship Id="rId7" Type="http://schemas.openxmlformats.org/officeDocument/2006/relationships/slideLayout" Target="../slideLayouts/slideLayout461.xml"/><Relationship Id="rId12" Type="http://schemas.openxmlformats.org/officeDocument/2006/relationships/slideLayout" Target="../slideLayouts/slideLayout466.xml"/><Relationship Id="rId2" Type="http://schemas.openxmlformats.org/officeDocument/2006/relationships/slideLayout" Target="../slideLayouts/slideLayout456.xml"/><Relationship Id="rId1" Type="http://schemas.openxmlformats.org/officeDocument/2006/relationships/slideLayout" Target="../slideLayouts/slideLayout455.xml"/><Relationship Id="rId6" Type="http://schemas.openxmlformats.org/officeDocument/2006/relationships/slideLayout" Target="../slideLayouts/slideLayout460.xml"/><Relationship Id="rId11" Type="http://schemas.openxmlformats.org/officeDocument/2006/relationships/slideLayout" Target="../slideLayouts/slideLayout465.xml"/><Relationship Id="rId5" Type="http://schemas.openxmlformats.org/officeDocument/2006/relationships/slideLayout" Target="../slideLayouts/slideLayout459.xml"/><Relationship Id="rId10" Type="http://schemas.openxmlformats.org/officeDocument/2006/relationships/slideLayout" Target="../slideLayouts/slideLayout464.xml"/><Relationship Id="rId4" Type="http://schemas.openxmlformats.org/officeDocument/2006/relationships/slideLayout" Target="../slideLayouts/slideLayout458.xml"/><Relationship Id="rId9" Type="http://schemas.openxmlformats.org/officeDocument/2006/relationships/slideLayout" Target="../slideLayouts/slideLayout4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4.xml"/><Relationship Id="rId13" Type="http://schemas.openxmlformats.org/officeDocument/2006/relationships/theme" Target="../theme/theme40.xml"/><Relationship Id="rId3" Type="http://schemas.openxmlformats.org/officeDocument/2006/relationships/slideLayout" Target="../slideLayouts/slideLayout469.xml"/><Relationship Id="rId7" Type="http://schemas.openxmlformats.org/officeDocument/2006/relationships/slideLayout" Target="../slideLayouts/slideLayout473.xml"/><Relationship Id="rId12" Type="http://schemas.openxmlformats.org/officeDocument/2006/relationships/slideLayout" Target="../slideLayouts/slideLayout478.xml"/><Relationship Id="rId2" Type="http://schemas.openxmlformats.org/officeDocument/2006/relationships/slideLayout" Target="../slideLayouts/slideLayout468.xml"/><Relationship Id="rId1" Type="http://schemas.openxmlformats.org/officeDocument/2006/relationships/slideLayout" Target="../slideLayouts/slideLayout467.xml"/><Relationship Id="rId6" Type="http://schemas.openxmlformats.org/officeDocument/2006/relationships/slideLayout" Target="../slideLayouts/slideLayout472.xml"/><Relationship Id="rId11" Type="http://schemas.openxmlformats.org/officeDocument/2006/relationships/slideLayout" Target="../slideLayouts/slideLayout477.xml"/><Relationship Id="rId5" Type="http://schemas.openxmlformats.org/officeDocument/2006/relationships/slideLayout" Target="../slideLayouts/slideLayout471.xml"/><Relationship Id="rId10" Type="http://schemas.openxmlformats.org/officeDocument/2006/relationships/slideLayout" Target="../slideLayouts/slideLayout476.xml"/><Relationship Id="rId4" Type="http://schemas.openxmlformats.org/officeDocument/2006/relationships/slideLayout" Target="../slideLayouts/slideLayout470.xml"/><Relationship Id="rId9" Type="http://schemas.openxmlformats.org/officeDocument/2006/relationships/slideLayout" Target="../slideLayouts/slideLayout475.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6.xml"/><Relationship Id="rId3" Type="http://schemas.openxmlformats.org/officeDocument/2006/relationships/slideLayout" Target="../slideLayouts/slideLayout481.xml"/><Relationship Id="rId7" Type="http://schemas.openxmlformats.org/officeDocument/2006/relationships/slideLayout" Target="../slideLayouts/slideLayout485.xml"/><Relationship Id="rId12" Type="http://schemas.openxmlformats.org/officeDocument/2006/relationships/theme" Target="../theme/theme41.xml"/><Relationship Id="rId2" Type="http://schemas.openxmlformats.org/officeDocument/2006/relationships/slideLayout" Target="../slideLayouts/slideLayout480.xml"/><Relationship Id="rId1" Type="http://schemas.openxmlformats.org/officeDocument/2006/relationships/slideLayout" Target="../slideLayouts/slideLayout479.xml"/><Relationship Id="rId6" Type="http://schemas.openxmlformats.org/officeDocument/2006/relationships/slideLayout" Target="../slideLayouts/slideLayout484.xml"/><Relationship Id="rId11" Type="http://schemas.openxmlformats.org/officeDocument/2006/relationships/slideLayout" Target="../slideLayouts/slideLayout489.xml"/><Relationship Id="rId5" Type="http://schemas.openxmlformats.org/officeDocument/2006/relationships/slideLayout" Target="../slideLayouts/slideLayout483.xml"/><Relationship Id="rId10" Type="http://schemas.openxmlformats.org/officeDocument/2006/relationships/slideLayout" Target="../slideLayouts/slideLayout488.xml"/><Relationship Id="rId4" Type="http://schemas.openxmlformats.org/officeDocument/2006/relationships/slideLayout" Target="../slideLayouts/slideLayout482.xml"/><Relationship Id="rId9" Type="http://schemas.openxmlformats.org/officeDocument/2006/relationships/slideLayout" Target="../slideLayouts/slideLayout487.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7.xml"/><Relationship Id="rId13" Type="http://schemas.openxmlformats.org/officeDocument/2006/relationships/theme" Target="../theme/theme42.xml"/><Relationship Id="rId3" Type="http://schemas.openxmlformats.org/officeDocument/2006/relationships/slideLayout" Target="../slideLayouts/slideLayout492.xml"/><Relationship Id="rId7" Type="http://schemas.openxmlformats.org/officeDocument/2006/relationships/slideLayout" Target="../slideLayouts/slideLayout496.xml"/><Relationship Id="rId12" Type="http://schemas.openxmlformats.org/officeDocument/2006/relationships/slideLayout" Target="../slideLayouts/slideLayout501.xml"/><Relationship Id="rId2" Type="http://schemas.openxmlformats.org/officeDocument/2006/relationships/slideLayout" Target="../slideLayouts/slideLayout491.xml"/><Relationship Id="rId1" Type="http://schemas.openxmlformats.org/officeDocument/2006/relationships/slideLayout" Target="../slideLayouts/slideLayout490.xml"/><Relationship Id="rId6" Type="http://schemas.openxmlformats.org/officeDocument/2006/relationships/slideLayout" Target="../slideLayouts/slideLayout495.xml"/><Relationship Id="rId11" Type="http://schemas.openxmlformats.org/officeDocument/2006/relationships/slideLayout" Target="../slideLayouts/slideLayout500.xml"/><Relationship Id="rId5" Type="http://schemas.openxmlformats.org/officeDocument/2006/relationships/slideLayout" Target="../slideLayouts/slideLayout494.xml"/><Relationship Id="rId10" Type="http://schemas.openxmlformats.org/officeDocument/2006/relationships/slideLayout" Target="../slideLayouts/slideLayout499.xml"/><Relationship Id="rId4" Type="http://schemas.openxmlformats.org/officeDocument/2006/relationships/slideLayout" Target="../slideLayouts/slideLayout493.xml"/><Relationship Id="rId9" Type="http://schemas.openxmlformats.org/officeDocument/2006/relationships/slideLayout" Target="../slideLayouts/slideLayout49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928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2269790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182253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673992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6255132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346192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629656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1141042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0771200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78783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2816853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238703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5827358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4917966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6994491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580998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519404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364771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2192729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441149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486704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70842414"/>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27761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231936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945151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077124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695468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4547532"/>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405435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4059314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18887445"/>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0553335"/>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97280647"/>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502474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413531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573554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623956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728016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53528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680164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383968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5947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4.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6.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8.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0.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4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6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7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9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0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8.xml"/><Relationship Id="rId5"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9</a:t>
            </a:r>
            <a:endParaRPr lang="en-CA" sz="2600" dirty="0"/>
          </a:p>
        </p:txBody>
      </p:sp>
      <p:sp>
        <p:nvSpPr>
          <p:cNvPr id="3" name="Subtitle 2"/>
          <p:cNvSpPr>
            <a:spLocks noGrp="1"/>
          </p:cNvSpPr>
          <p:nvPr>
            <p:ph type="subTitle" sz="quarter" idx="1"/>
          </p:nvPr>
        </p:nvSpPr>
        <p:spPr/>
        <p:txBody>
          <a:bodyPr/>
          <a:lstStyle/>
          <a:p>
            <a:r>
              <a:rPr lang="en-CA" dirty="0" smtClean="0"/>
              <a:t>Implementing Local Storage
</a:t>
            </a:r>
            <a:endParaRPr lang="en-CA" dirty="0"/>
          </a:p>
        </p:txBody>
      </p:sp>
    </p:spTree>
    <p:extLst>
      <p:ext uri="{BB962C8B-B14F-4D97-AF65-F5344CB8AC3E}">
        <p14:creationId xmlns:p14="http://schemas.microsoft.com/office/powerpoint/2010/main" val="125548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d291599-d999-431f-9930-343c8d9b10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RAID Levels</a:t>
            </a:r>
            <a:endParaRPr lang="en-CA" dirty="0"/>
          </a:p>
        </p:txBody>
      </p:sp>
      <p:grpSp>
        <p:nvGrpSpPr>
          <p:cNvPr id="4" name="Group 3" descr="A diagram that depicts two disks with the same data blocks written to both disks."/>
          <p:cNvGrpSpPr/>
          <p:nvPr/>
        </p:nvGrpSpPr>
        <p:grpSpPr>
          <a:xfrm>
            <a:off x="574675" y="1347123"/>
            <a:ext cx="8035925" cy="5053677"/>
            <a:chOff x="574675" y="1347123"/>
            <a:chExt cx="8035925" cy="5053677"/>
          </a:xfrm>
        </p:grpSpPr>
        <p:sp>
          <p:nvSpPr>
            <p:cNvPr id="5" name="Text Box 22"/>
            <p:cNvSpPr txBox="1">
              <a:spLocks noChangeArrowheads="1"/>
            </p:cNvSpPr>
            <p:nvPr/>
          </p:nvSpPr>
          <p:spPr bwMode="auto">
            <a:xfrm>
              <a:off x="574675" y="1885950"/>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Mirrored drives</a:t>
              </a:r>
              <a:endParaRPr lang="en-US" b="1" dirty="0">
                <a:solidFill>
                  <a:srgbClr val="000000"/>
                </a:solidFill>
                <a:latin typeface="Segoe UI" pitchFamily="34" charset="0"/>
                <a:ea typeface="Segoe UI" pitchFamily="34" charset="0"/>
                <a:cs typeface="Segoe UI" pitchFamily="34" charset="0"/>
              </a:endParaRPr>
            </a:p>
          </p:txBody>
        </p:sp>
        <p:sp>
          <p:nvSpPr>
            <p:cNvPr id="6" name="AutoShape 31"/>
            <p:cNvSpPr>
              <a:spLocks noChangeArrowheads="1"/>
            </p:cNvSpPr>
            <p:nvPr/>
          </p:nvSpPr>
          <p:spPr bwMode="auto">
            <a:xfrm>
              <a:off x="3355975" y="1347123"/>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853" y="2941673"/>
              <a:ext cx="1286150" cy="20907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971799"/>
              <a:ext cx="1286150" cy="2090755"/>
            </a:xfrm>
            <a:prstGeom prst="rect">
              <a:avLst/>
            </a:prstGeom>
          </p:spPr>
        </p:pic>
        <p:sp>
          <p:nvSpPr>
            <p:cNvPr id="9" name="TextBox 8"/>
            <p:cNvSpPr txBox="1"/>
            <p:nvPr/>
          </p:nvSpPr>
          <p:spPr>
            <a:xfrm>
              <a:off x="5608676" y="345679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9"/>
            <p:cNvSpPr txBox="1"/>
            <p:nvPr/>
          </p:nvSpPr>
          <p:spPr>
            <a:xfrm>
              <a:off x="3212023" y="345679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5608676" y="384854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5608676" y="4295000"/>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5608676" y="4677237"/>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3212022" y="384854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3212022" y="4295000"/>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3212022" y="4677237"/>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2962118" y="5166281"/>
              <a:ext cx="848309" cy="369332"/>
            </a:xfrm>
            <a:prstGeom prst="rect">
              <a:avLst/>
            </a:prstGeom>
            <a:noFill/>
          </p:spPr>
          <p:txBody>
            <a:bodyPr wrap="none" rtlCol="0">
              <a:spAutoFit/>
            </a:bodyPr>
            <a:lstStyle/>
            <a:p>
              <a:pPr lvl="0"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0</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358772" y="5166281"/>
              <a:ext cx="848309" cy="369332"/>
            </a:xfrm>
            <a:prstGeom prst="rect">
              <a:avLst/>
            </a:prstGeom>
            <a:noFill/>
          </p:spPr>
          <p:txBody>
            <a:bodyPr wrap="none" rtlCol="0">
              <a:spAutoFit/>
            </a:bodyPr>
            <a:lstStyle/>
            <a:p>
              <a:pPr lvl="0"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1</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5" y="6029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8656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df6ebd3-8033-45b6-8248-584eddcc5d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RAID Levels</a:t>
            </a:r>
            <a:endParaRPr lang="en-CA" dirty="0"/>
          </a:p>
        </p:txBody>
      </p:sp>
      <p:grpSp>
        <p:nvGrpSpPr>
          <p:cNvPr id="4" name="Group 3" descr="A diagram that depicts five disks with blocks of data written to the five disks. For each block of data, one disk contains the parity information. The disk containing the parity information changes for each block of data."/>
          <p:cNvGrpSpPr/>
          <p:nvPr/>
        </p:nvGrpSpPr>
        <p:grpSpPr>
          <a:xfrm>
            <a:off x="574675" y="1347123"/>
            <a:ext cx="8035925" cy="5053677"/>
            <a:chOff x="574675" y="1347123"/>
            <a:chExt cx="8035925" cy="5053677"/>
          </a:xfrm>
        </p:grpSpPr>
        <p:sp>
          <p:nvSpPr>
            <p:cNvPr id="5" name="Text Box 22"/>
            <p:cNvSpPr txBox="1">
              <a:spLocks noChangeArrowheads="1"/>
            </p:cNvSpPr>
            <p:nvPr/>
          </p:nvSpPr>
          <p:spPr bwMode="auto">
            <a:xfrm>
              <a:off x="574675" y="1885950"/>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Block level striped set with parity distributed across all disks</a:t>
              </a:r>
            </a:p>
          </p:txBody>
        </p:sp>
        <p:sp>
          <p:nvSpPr>
            <p:cNvPr id="6" name="AutoShape 31"/>
            <p:cNvSpPr>
              <a:spLocks noChangeArrowheads="1"/>
            </p:cNvSpPr>
            <p:nvPr/>
          </p:nvSpPr>
          <p:spPr bwMode="auto">
            <a:xfrm>
              <a:off x="3355975" y="1347123"/>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5</a:t>
              </a:r>
            </a:p>
          </p:txBody>
        </p:sp>
        <p:grpSp>
          <p:nvGrpSpPr>
            <p:cNvPr id="7" name="Group 6"/>
            <p:cNvGrpSpPr/>
            <p:nvPr/>
          </p:nvGrpSpPr>
          <p:grpSpPr>
            <a:xfrm>
              <a:off x="1143000" y="3072571"/>
              <a:ext cx="969265" cy="1575629"/>
              <a:chOff x="1791037" y="3144912"/>
              <a:chExt cx="969265" cy="1575629"/>
            </a:xfrm>
          </p:grpSpPr>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43" name="Group 42"/>
              <p:cNvGrpSpPr/>
              <p:nvPr/>
            </p:nvGrpSpPr>
            <p:grpSpPr>
              <a:xfrm>
                <a:off x="2101417" y="3529588"/>
                <a:ext cx="348503" cy="1164372"/>
                <a:chOff x="851999" y="3487579"/>
                <a:chExt cx="348503" cy="1164372"/>
              </a:xfrm>
            </p:grpSpPr>
            <p:sp>
              <p:nvSpPr>
                <p:cNvPr id="44" name="TextBox 43"/>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TextBox 44"/>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6" name="TextBox 45"/>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TextBox 46"/>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8" name="Group 7"/>
            <p:cNvGrpSpPr/>
            <p:nvPr/>
          </p:nvGrpSpPr>
          <p:grpSpPr>
            <a:xfrm>
              <a:off x="2628900" y="3072571"/>
              <a:ext cx="969265" cy="1575629"/>
              <a:chOff x="1791037" y="3144912"/>
              <a:chExt cx="969265" cy="1575629"/>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37" name="Group 36"/>
              <p:cNvGrpSpPr/>
              <p:nvPr/>
            </p:nvGrpSpPr>
            <p:grpSpPr>
              <a:xfrm>
                <a:off x="2101417" y="3529588"/>
                <a:ext cx="348503" cy="1164372"/>
                <a:chOff x="851999" y="3487579"/>
                <a:chExt cx="348503" cy="1164372"/>
              </a:xfrm>
            </p:grpSpPr>
            <p:sp>
              <p:nvSpPr>
                <p:cNvPr id="38" name="TextBox 37"/>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TextBox 38"/>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0" name="TextBox 39"/>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1" name="TextBox 40"/>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9" name="Group 8"/>
            <p:cNvGrpSpPr/>
            <p:nvPr/>
          </p:nvGrpSpPr>
          <p:grpSpPr>
            <a:xfrm>
              <a:off x="4114800" y="3072571"/>
              <a:ext cx="969265" cy="1575629"/>
              <a:chOff x="1791037" y="3144912"/>
              <a:chExt cx="969265" cy="1575629"/>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31" name="Group 30"/>
              <p:cNvGrpSpPr/>
              <p:nvPr/>
            </p:nvGrpSpPr>
            <p:grpSpPr>
              <a:xfrm>
                <a:off x="2101417" y="3529588"/>
                <a:ext cx="348503" cy="1164372"/>
                <a:chOff x="851999" y="3487579"/>
                <a:chExt cx="348503" cy="1164372"/>
              </a:xfrm>
            </p:grpSpPr>
            <p:sp>
              <p:nvSpPr>
                <p:cNvPr id="32" name="TextBox 31"/>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TextBox 34"/>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0" name="Group 9"/>
            <p:cNvGrpSpPr/>
            <p:nvPr/>
          </p:nvGrpSpPr>
          <p:grpSpPr>
            <a:xfrm>
              <a:off x="5600700" y="3072571"/>
              <a:ext cx="969265" cy="1575629"/>
              <a:chOff x="1791037" y="3144912"/>
              <a:chExt cx="969265" cy="1575629"/>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25" name="Group 24"/>
              <p:cNvGrpSpPr/>
              <p:nvPr/>
            </p:nvGrpSpPr>
            <p:grpSpPr>
              <a:xfrm>
                <a:off x="2101417" y="3529588"/>
                <a:ext cx="348503" cy="1164372"/>
                <a:chOff x="851999" y="3487579"/>
                <a:chExt cx="348503" cy="1164372"/>
              </a:xfrm>
            </p:grpSpPr>
            <p:sp>
              <p:nvSpPr>
                <p:cNvPr id="26" name="TextBox 25"/>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TextBox 28"/>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1" name="Group 10"/>
            <p:cNvGrpSpPr/>
            <p:nvPr/>
          </p:nvGrpSpPr>
          <p:grpSpPr>
            <a:xfrm>
              <a:off x="7086600" y="3072571"/>
              <a:ext cx="969265" cy="1575629"/>
              <a:chOff x="1791037" y="3144912"/>
              <a:chExt cx="969265" cy="1575629"/>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9" name="Group 18"/>
              <p:cNvGrpSpPr/>
              <p:nvPr/>
            </p:nvGrpSpPr>
            <p:grpSpPr>
              <a:xfrm>
                <a:off x="2101417" y="3529588"/>
                <a:ext cx="348503" cy="1164372"/>
                <a:chOff x="851999" y="3487579"/>
                <a:chExt cx="348503" cy="1164372"/>
              </a:xfrm>
            </p:grpSpPr>
            <p:sp>
              <p:nvSpPr>
                <p:cNvPr id="20" name="TextBox 19"/>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2" name="TextBox 11"/>
            <p:cNvSpPr txBox="1"/>
            <p:nvPr/>
          </p:nvSpPr>
          <p:spPr>
            <a:xfrm>
              <a:off x="12219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0</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27078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1</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41937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2</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5600700"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3</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71655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4</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5" y="6029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28546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f325968-c101-4cc0-85aa-62f7338813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RAID Levels</a:t>
            </a:r>
            <a:endParaRPr lang="en-CA" dirty="0"/>
          </a:p>
        </p:txBody>
      </p:sp>
      <p:grpSp>
        <p:nvGrpSpPr>
          <p:cNvPr id="4" name="Group 3" descr="A diagram that depicts six disks with blocks of data written to the six disks. For each block of data, two disks contain the parity information. The disks that contain containing the parity information change for each block of data."/>
          <p:cNvGrpSpPr/>
          <p:nvPr/>
        </p:nvGrpSpPr>
        <p:grpSpPr>
          <a:xfrm>
            <a:off x="574675" y="1347123"/>
            <a:ext cx="8035925" cy="5053677"/>
            <a:chOff x="574675" y="1347123"/>
            <a:chExt cx="8035925" cy="5053677"/>
          </a:xfrm>
        </p:grpSpPr>
        <p:sp>
          <p:nvSpPr>
            <p:cNvPr id="5" name="Text Box 22"/>
            <p:cNvSpPr txBox="1">
              <a:spLocks noChangeArrowheads="1"/>
            </p:cNvSpPr>
            <p:nvPr/>
          </p:nvSpPr>
          <p:spPr bwMode="auto">
            <a:xfrm>
              <a:off x="574675" y="1885950"/>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Block level striped set with parity distributed across all disks</a:t>
              </a:r>
            </a:p>
          </p:txBody>
        </p:sp>
        <p:sp>
          <p:nvSpPr>
            <p:cNvPr id="6" name="AutoShape 31"/>
            <p:cNvSpPr>
              <a:spLocks noChangeArrowheads="1"/>
            </p:cNvSpPr>
            <p:nvPr/>
          </p:nvSpPr>
          <p:spPr bwMode="auto">
            <a:xfrm>
              <a:off x="3355975" y="1347123"/>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6</a:t>
              </a:r>
            </a:p>
          </p:txBody>
        </p:sp>
        <p:grpSp>
          <p:nvGrpSpPr>
            <p:cNvPr id="7" name="Group 6"/>
            <p:cNvGrpSpPr/>
            <p:nvPr/>
          </p:nvGrpSpPr>
          <p:grpSpPr>
            <a:xfrm>
              <a:off x="609600" y="3072571"/>
              <a:ext cx="969265" cy="2005772"/>
              <a:chOff x="228600" y="3072571"/>
              <a:chExt cx="969265" cy="2005772"/>
            </a:xfrm>
          </p:grpSpPr>
          <p:grpSp>
            <p:nvGrpSpPr>
              <p:cNvPr id="54" name="Group 53"/>
              <p:cNvGrpSpPr/>
              <p:nvPr/>
            </p:nvGrpSpPr>
            <p:grpSpPr>
              <a:xfrm>
                <a:off x="228600" y="3072571"/>
                <a:ext cx="969265" cy="1575629"/>
                <a:chOff x="1791037" y="3144912"/>
                <a:chExt cx="969265" cy="1575629"/>
              </a:xfrm>
            </p:grpSpPr>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57" name="Group 56"/>
                <p:cNvGrpSpPr/>
                <p:nvPr/>
              </p:nvGrpSpPr>
              <p:grpSpPr>
                <a:xfrm>
                  <a:off x="2101417" y="3529588"/>
                  <a:ext cx="348503" cy="1164372"/>
                  <a:chOff x="851999" y="3487579"/>
                  <a:chExt cx="348503" cy="1164372"/>
                </a:xfrm>
              </p:grpSpPr>
              <p:sp>
                <p:nvSpPr>
                  <p:cNvPr id="58" name="TextBox 57"/>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9" name="TextBox 58"/>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TextBox 59"/>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TextBox 60"/>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D1</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55" name="TextBox 54"/>
              <p:cNvSpPr txBox="1"/>
              <p:nvPr/>
            </p:nvSpPr>
            <p:spPr>
              <a:xfrm>
                <a:off x="3075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0</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8" name="Group 7"/>
            <p:cNvGrpSpPr/>
            <p:nvPr/>
          </p:nvGrpSpPr>
          <p:grpSpPr>
            <a:xfrm>
              <a:off x="2015947" y="3072571"/>
              <a:ext cx="969265" cy="2005772"/>
              <a:chOff x="1714500" y="3072571"/>
              <a:chExt cx="969265" cy="2005772"/>
            </a:xfrm>
          </p:grpSpPr>
          <p:grpSp>
            <p:nvGrpSpPr>
              <p:cNvPr id="46" name="Group 45"/>
              <p:cNvGrpSpPr/>
              <p:nvPr/>
            </p:nvGrpSpPr>
            <p:grpSpPr>
              <a:xfrm>
                <a:off x="1714500" y="3072571"/>
                <a:ext cx="969265" cy="1575629"/>
                <a:chOff x="1791037" y="3144912"/>
                <a:chExt cx="969265" cy="1575629"/>
              </a:xfrm>
            </p:grpSpPr>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49" name="Group 48"/>
                <p:cNvGrpSpPr/>
                <p:nvPr/>
              </p:nvGrpSpPr>
              <p:grpSpPr>
                <a:xfrm>
                  <a:off x="2101417" y="3529588"/>
                  <a:ext cx="348503" cy="1164372"/>
                  <a:chOff x="851999" y="3487579"/>
                  <a:chExt cx="348503" cy="1164372"/>
                </a:xfrm>
              </p:grpSpPr>
              <p:sp>
                <p:nvSpPr>
                  <p:cNvPr id="50" name="TextBox 49"/>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1" name="TextBox 50"/>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2" name="TextBox 51"/>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3" name="TextBox 52"/>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47" name="TextBox 46"/>
              <p:cNvSpPr txBox="1"/>
              <p:nvPr/>
            </p:nvSpPr>
            <p:spPr>
              <a:xfrm>
                <a:off x="17934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1</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p:nvPr/>
          </p:nvGrpSpPr>
          <p:grpSpPr>
            <a:xfrm>
              <a:off x="3422294" y="3072571"/>
              <a:ext cx="969265" cy="2005772"/>
              <a:chOff x="3200400" y="3072571"/>
              <a:chExt cx="969265" cy="2005772"/>
            </a:xfrm>
          </p:grpSpPr>
          <p:grpSp>
            <p:nvGrpSpPr>
              <p:cNvPr id="38" name="Group 37"/>
              <p:cNvGrpSpPr/>
              <p:nvPr/>
            </p:nvGrpSpPr>
            <p:grpSpPr>
              <a:xfrm>
                <a:off x="3200400" y="3072571"/>
                <a:ext cx="969265" cy="1575629"/>
                <a:chOff x="1791037" y="3144912"/>
                <a:chExt cx="969265" cy="1575629"/>
              </a:xfrm>
            </p:grpSpPr>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41" name="Group 40"/>
                <p:cNvGrpSpPr/>
                <p:nvPr/>
              </p:nvGrpSpPr>
              <p:grpSpPr>
                <a:xfrm>
                  <a:off x="2101417" y="3529588"/>
                  <a:ext cx="348503" cy="1164372"/>
                  <a:chOff x="851999" y="3487579"/>
                  <a:chExt cx="348503" cy="1164372"/>
                </a:xfrm>
              </p:grpSpPr>
              <p:sp>
                <p:nvSpPr>
                  <p:cNvPr id="42" name="TextBox 41"/>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3" name="TextBox 42"/>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TextBox 43"/>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TextBox 44"/>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39" name="TextBox 38"/>
              <p:cNvSpPr txBox="1"/>
              <p:nvPr/>
            </p:nvSpPr>
            <p:spPr>
              <a:xfrm>
                <a:off x="32793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2</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p:cNvGrpSpPr/>
            <p:nvPr/>
          </p:nvGrpSpPr>
          <p:grpSpPr>
            <a:xfrm>
              <a:off x="4828641" y="3072571"/>
              <a:ext cx="969265" cy="2005772"/>
              <a:chOff x="4686300" y="3072571"/>
              <a:chExt cx="969265" cy="2005772"/>
            </a:xfrm>
          </p:grpSpPr>
          <p:grpSp>
            <p:nvGrpSpPr>
              <p:cNvPr id="30" name="Group 29"/>
              <p:cNvGrpSpPr/>
              <p:nvPr/>
            </p:nvGrpSpPr>
            <p:grpSpPr>
              <a:xfrm>
                <a:off x="4686300" y="3072571"/>
                <a:ext cx="969265" cy="1575629"/>
                <a:chOff x="1791037" y="3144912"/>
                <a:chExt cx="969265" cy="1575629"/>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33" name="Group 32"/>
                <p:cNvGrpSpPr/>
                <p:nvPr/>
              </p:nvGrpSpPr>
              <p:grpSpPr>
                <a:xfrm>
                  <a:off x="2101417" y="3529588"/>
                  <a:ext cx="348503" cy="1164372"/>
                  <a:chOff x="851999" y="3487579"/>
                  <a:chExt cx="348503" cy="1164372"/>
                </a:xfrm>
              </p:grpSpPr>
              <p:sp>
                <p:nvSpPr>
                  <p:cNvPr id="34" name="TextBox 33"/>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TextBox 34"/>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TextBox 36"/>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D2</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31" name="TextBox 30"/>
              <p:cNvSpPr txBox="1"/>
              <p:nvPr/>
            </p:nvSpPr>
            <p:spPr>
              <a:xfrm>
                <a:off x="47652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3</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Group 10"/>
            <p:cNvGrpSpPr/>
            <p:nvPr/>
          </p:nvGrpSpPr>
          <p:grpSpPr>
            <a:xfrm>
              <a:off x="6234988" y="3072571"/>
              <a:ext cx="969265" cy="2005772"/>
              <a:chOff x="6172200" y="3072571"/>
              <a:chExt cx="969265" cy="2005772"/>
            </a:xfrm>
          </p:grpSpPr>
          <p:grpSp>
            <p:nvGrpSpPr>
              <p:cNvPr id="22" name="Group 21"/>
              <p:cNvGrpSpPr/>
              <p:nvPr/>
            </p:nvGrpSpPr>
            <p:grpSpPr>
              <a:xfrm>
                <a:off x="6172200" y="3072571"/>
                <a:ext cx="969265" cy="1575629"/>
                <a:chOff x="1791037" y="3144912"/>
                <a:chExt cx="969265" cy="1575629"/>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25" name="Group 24"/>
                <p:cNvGrpSpPr/>
                <p:nvPr/>
              </p:nvGrpSpPr>
              <p:grpSpPr>
                <a:xfrm>
                  <a:off x="2101417" y="3529588"/>
                  <a:ext cx="348503" cy="1164372"/>
                  <a:chOff x="851999" y="3487579"/>
                  <a:chExt cx="348503" cy="1164372"/>
                </a:xfrm>
              </p:grpSpPr>
              <p:sp>
                <p:nvSpPr>
                  <p:cNvPr id="26" name="TextBox 25"/>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TextBox 28"/>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D3</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3" name="TextBox 22"/>
              <p:cNvSpPr txBox="1"/>
              <p:nvPr/>
            </p:nvSpPr>
            <p:spPr>
              <a:xfrm>
                <a:off x="6251112"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4</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 name="Group 11"/>
            <p:cNvGrpSpPr/>
            <p:nvPr/>
          </p:nvGrpSpPr>
          <p:grpSpPr>
            <a:xfrm>
              <a:off x="7641335" y="3072571"/>
              <a:ext cx="969265" cy="2005772"/>
              <a:chOff x="7641335" y="3072571"/>
              <a:chExt cx="969265" cy="2005772"/>
            </a:xfrm>
          </p:grpSpPr>
          <p:grpSp>
            <p:nvGrpSpPr>
              <p:cNvPr id="14" name="Group 13"/>
              <p:cNvGrpSpPr/>
              <p:nvPr/>
            </p:nvGrpSpPr>
            <p:grpSpPr>
              <a:xfrm>
                <a:off x="7641335" y="3072571"/>
                <a:ext cx="969265" cy="1575629"/>
                <a:chOff x="1791037" y="3144912"/>
                <a:chExt cx="969265" cy="157562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17" name="Group 16"/>
                <p:cNvGrpSpPr/>
                <p:nvPr/>
              </p:nvGrpSpPr>
              <p:grpSpPr>
                <a:xfrm>
                  <a:off x="2101417" y="3529588"/>
                  <a:ext cx="348503" cy="1164372"/>
                  <a:chOff x="851999" y="3487579"/>
                  <a:chExt cx="348503" cy="1164372"/>
                </a:xfrm>
              </p:grpSpPr>
              <p:sp>
                <p:nvSpPr>
                  <p:cNvPr id="18" name="TextBox 17"/>
                  <p:cNvSpPr txBox="1"/>
                  <p:nvPr/>
                </p:nvSpPr>
                <p:spPr>
                  <a:xfrm>
                    <a:off x="851999" y="34875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851999" y="3792379"/>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B4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851999" y="411480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851999" y="4405730"/>
                    <a:ext cx="348503" cy="246221"/>
                  </a:xfrm>
                  <a:prstGeom prst="rect">
                    <a:avLst/>
                  </a:prstGeom>
                  <a:noFill/>
                </p:spPr>
                <p:txBody>
                  <a:bodyPr wrap="square" lIns="0" tIns="0" rIns="0" bIns="0" rtlCol="0">
                    <a:spAutoFit/>
                  </a:bodyPr>
                  <a:lstStyle/>
                  <a:p>
                    <a:pPr lvl="0" algn="ctr" fontAlgn="base">
                      <a:spcBef>
                        <a:spcPct val="0"/>
                      </a:spcBef>
                      <a:spcAft>
                        <a:spcPct val="0"/>
                      </a:spcAft>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D4</a:t>
                    </a:r>
                    <a:endPar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5" name="TextBox 14"/>
              <p:cNvSpPr txBox="1"/>
              <p:nvPr/>
            </p:nvSpPr>
            <p:spPr>
              <a:xfrm>
                <a:off x="7720247" y="4724400"/>
                <a:ext cx="811441" cy="353943"/>
              </a:xfrm>
              <a:prstGeom prst="rect">
                <a:avLst/>
              </a:prstGeom>
              <a:noFill/>
            </p:spPr>
            <p:txBody>
              <a:bodyPr wrap="none" rtlCol="0">
                <a:spAutoFit/>
              </a:bodyPr>
              <a:lstStyle/>
              <a:p>
                <a:pPr lvl="0" fontAlgn="base">
                  <a:spcBef>
                    <a:spcPct val="0"/>
                  </a:spcBef>
                  <a:spcAft>
                    <a:spcPct val="0"/>
                  </a:spcAft>
                </a:pPr>
                <a:r>
                  <a:rPr lang="en-CA" sz="17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5</a:t>
                </a:r>
                <a:endParaRPr lang="en-US" sz="17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5" y="6029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11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12378e1-e4a0-4177-86f2-8f1388eae4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RAID Levels</a:t>
            </a:r>
            <a:endParaRPr lang="en-CA" dirty="0"/>
          </a:p>
        </p:txBody>
      </p:sp>
      <p:grpSp>
        <p:nvGrpSpPr>
          <p:cNvPr id="4" name="Group 3" descr="A diagram that depicts eight disks in two groups. Each disk from the first group is mirrored to a disk in the second group. Data is written in strip sets across the four disks in the first group, and the data is mirrored on the disks in the second group.&#10;&#10;"/>
          <p:cNvGrpSpPr/>
          <p:nvPr/>
        </p:nvGrpSpPr>
        <p:grpSpPr>
          <a:xfrm>
            <a:off x="574675" y="1347123"/>
            <a:ext cx="8035925" cy="5053677"/>
            <a:chOff x="574675" y="1347123"/>
            <a:chExt cx="8035925" cy="5053677"/>
          </a:xfrm>
        </p:grpSpPr>
        <p:sp>
          <p:nvSpPr>
            <p:cNvPr id="5" name="Text Box 22"/>
            <p:cNvSpPr txBox="1">
              <a:spLocks noChangeArrowheads="1"/>
            </p:cNvSpPr>
            <p:nvPr/>
          </p:nvSpPr>
          <p:spPr bwMode="auto">
            <a:xfrm>
              <a:off x="574675" y="1885950"/>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Each pair of disks is mirrored, then the mirrored disks are striped</a:t>
              </a:r>
            </a:p>
          </p:txBody>
        </p:sp>
        <p:sp>
          <p:nvSpPr>
            <p:cNvPr id="6" name="AutoShape 31"/>
            <p:cNvSpPr>
              <a:spLocks noChangeArrowheads="1"/>
            </p:cNvSpPr>
            <p:nvPr/>
          </p:nvSpPr>
          <p:spPr bwMode="auto">
            <a:xfrm>
              <a:off x="3355975" y="1347123"/>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1 + 0</a:t>
              </a:r>
            </a:p>
          </p:txBody>
        </p:sp>
        <p:grpSp>
          <p:nvGrpSpPr>
            <p:cNvPr id="7" name="Group 6"/>
            <p:cNvGrpSpPr/>
            <p:nvPr/>
          </p:nvGrpSpPr>
          <p:grpSpPr>
            <a:xfrm>
              <a:off x="1371600" y="4346895"/>
              <a:ext cx="742093" cy="1215705"/>
              <a:chOff x="1791037" y="3144911"/>
              <a:chExt cx="969265" cy="1587860"/>
            </a:xfrm>
          </p:grpSpPr>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1"/>
                <a:ext cx="969265" cy="1575628"/>
              </a:xfrm>
              <a:prstGeom prst="rect">
                <a:avLst/>
              </a:prstGeom>
            </p:spPr>
          </p:pic>
          <p:grpSp>
            <p:nvGrpSpPr>
              <p:cNvPr id="80" name="Group 79"/>
              <p:cNvGrpSpPr/>
              <p:nvPr/>
            </p:nvGrpSpPr>
            <p:grpSpPr>
              <a:xfrm>
                <a:off x="2101417" y="3529588"/>
                <a:ext cx="348503" cy="1203183"/>
                <a:chOff x="851999" y="3487579"/>
                <a:chExt cx="348503" cy="1203183"/>
              </a:xfrm>
            </p:grpSpPr>
            <p:sp>
              <p:nvSpPr>
                <p:cNvPr id="81" name="TextBox 80"/>
                <p:cNvSpPr txBox="1"/>
                <p:nvPr/>
              </p:nvSpPr>
              <p:spPr>
                <a:xfrm>
                  <a:off x="851999" y="34875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2" name="TextBox 81"/>
                <p:cNvSpPr txBox="1"/>
                <p:nvPr/>
              </p:nvSpPr>
              <p:spPr>
                <a:xfrm>
                  <a:off x="851999" y="37923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3" name="TextBox 82"/>
                <p:cNvSpPr txBox="1"/>
                <p:nvPr/>
              </p:nvSpPr>
              <p:spPr>
                <a:xfrm>
                  <a:off x="851999" y="411480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4" name="TextBox 83"/>
                <p:cNvSpPr txBox="1"/>
                <p:nvPr/>
              </p:nvSpPr>
              <p:spPr>
                <a:xfrm>
                  <a:off x="851999" y="440573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8" name="Group 7"/>
            <p:cNvGrpSpPr/>
            <p:nvPr/>
          </p:nvGrpSpPr>
          <p:grpSpPr>
            <a:xfrm>
              <a:off x="3276600" y="4346896"/>
              <a:ext cx="742093" cy="1215704"/>
              <a:chOff x="1791037" y="3144912"/>
              <a:chExt cx="969265" cy="1587859"/>
            </a:xfrm>
          </p:grpSpPr>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74" name="Group 73"/>
              <p:cNvGrpSpPr/>
              <p:nvPr/>
            </p:nvGrpSpPr>
            <p:grpSpPr>
              <a:xfrm>
                <a:off x="2101417" y="3529588"/>
                <a:ext cx="348503" cy="1203183"/>
                <a:chOff x="851999" y="3487579"/>
                <a:chExt cx="348503" cy="1203183"/>
              </a:xfrm>
            </p:grpSpPr>
            <p:sp>
              <p:nvSpPr>
                <p:cNvPr id="75" name="TextBox 74"/>
                <p:cNvSpPr txBox="1"/>
                <p:nvPr/>
              </p:nvSpPr>
              <p:spPr>
                <a:xfrm>
                  <a:off x="851999" y="34875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A5</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851999" y="37923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A6</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7" name="TextBox 76"/>
                <p:cNvSpPr txBox="1"/>
                <p:nvPr/>
              </p:nvSpPr>
              <p:spPr>
                <a:xfrm>
                  <a:off x="851999" y="411480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A7</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p:nvPr/>
              </p:nvSpPr>
              <p:spPr>
                <a:xfrm>
                  <a:off x="851999" y="440573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A8</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9" name="Group 8"/>
            <p:cNvGrpSpPr/>
            <p:nvPr/>
          </p:nvGrpSpPr>
          <p:grpSpPr>
            <a:xfrm>
              <a:off x="5181600" y="4346896"/>
              <a:ext cx="742093" cy="1215704"/>
              <a:chOff x="1791037" y="3144912"/>
              <a:chExt cx="969265" cy="1587859"/>
            </a:xfrm>
          </p:grpSpPr>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68" name="Group 67"/>
              <p:cNvGrpSpPr/>
              <p:nvPr/>
            </p:nvGrpSpPr>
            <p:grpSpPr>
              <a:xfrm>
                <a:off x="1990090" y="3529588"/>
                <a:ext cx="597160" cy="1203183"/>
                <a:chOff x="740672" y="3487579"/>
                <a:chExt cx="597160" cy="1203183"/>
              </a:xfrm>
            </p:grpSpPr>
            <p:sp>
              <p:nvSpPr>
                <p:cNvPr id="69" name="TextBox 68"/>
                <p:cNvSpPr txBox="1"/>
                <p:nvPr/>
              </p:nvSpPr>
              <p:spPr>
                <a:xfrm>
                  <a:off x="740672" y="3487579"/>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A9</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TextBox 69"/>
                <p:cNvSpPr txBox="1"/>
                <p:nvPr/>
              </p:nvSpPr>
              <p:spPr>
                <a:xfrm>
                  <a:off x="740672" y="3792380"/>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A10</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TextBox 70"/>
                <p:cNvSpPr txBox="1"/>
                <p:nvPr/>
              </p:nvSpPr>
              <p:spPr>
                <a:xfrm>
                  <a:off x="740672" y="4114800"/>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A11</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2" name="TextBox 71"/>
                <p:cNvSpPr txBox="1"/>
                <p:nvPr/>
              </p:nvSpPr>
              <p:spPr>
                <a:xfrm>
                  <a:off x="740672" y="4405730"/>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A12</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0" name="Group 9"/>
            <p:cNvGrpSpPr/>
            <p:nvPr/>
          </p:nvGrpSpPr>
          <p:grpSpPr>
            <a:xfrm>
              <a:off x="7086600" y="4346896"/>
              <a:ext cx="742093" cy="1215704"/>
              <a:chOff x="1791037" y="3144912"/>
              <a:chExt cx="969265" cy="1587859"/>
            </a:xfrm>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62" name="Group 61"/>
              <p:cNvGrpSpPr/>
              <p:nvPr/>
            </p:nvGrpSpPr>
            <p:grpSpPr>
              <a:xfrm>
                <a:off x="1990089" y="3529588"/>
                <a:ext cx="597161" cy="1203183"/>
                <a:chOff x="740671" y="3487579"/>
                <a:chExt cx="597161" cy="1203183"/>
              </a:xfrm>
            </p:grpSpPr>
            <p:sp>
              <p:nvSpPr>
                <p:cNvPr id="63" name="TextBox 62"/>
                <p:cNvSpPr txBox="1"/>
                <p:nvPr/>
              </p:nvSpPr>
              <p:spPr>
                <a:xfrm>
                  <a:off x="740671" y="3487579"/>
                  <a:ext cx="597161"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A13</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a:xfrm>
                  <a:off x="740671" y="379238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A14</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a:xfrm>
                  <a:off x="740671" y="411480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A15</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TextBox 65"/>
                <p:cNvSpPr txBox="1"/>
                <p:nvPr/>
              </p:nvSpPr>
              <p:spPr>
                <a:xfrm>
                  <a:off x="740671" y="440573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A16</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1" name="TextBox 10"/>
            <p:cNvSpPr txBox="1"/>
            <p:nvPr/>
          </p:nvSpPr>
          <p:spPr>
            <a:xfrm rot="16200000">
              <a:off x="442975" y="4026257"/>
              <a:ext cx="93987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Mirrored</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2" name="Group 11"/>
            <p:cNvGrpSpPr/>
            <p:nvPr/>
          </p:nvGrpSpPr>
          <p:grpSpPr>
            <a:xfrm>
              <a:off x="1371600" y="2667000"/>
              <a:ext cx="742093" cy="1518076"/>
              <a:chOff x="1371600" y="2667000"/>
              <a:chExt cx="742093" cy="1518076"/>
            </a:xfrm>
          </p:grpSpPr>
          <p:grpSp>
            <p:nvGrpSpPr>
              <p:cNvPr id="53" name="Group 52"/>
              <p:cNvGrpSpPr/>
              <p:nvPr/>
            </p:nvGrpSpPr>
            <p:grpSpPr>
              <a:xfrm>
                <a:off x="1371600" y="2667000"/>
                <a:ext cx="742093" cy="1215704"/>
                <a:chOff x="1791037" y="3144912"/>
                <a:chExt cx="969265" cy="1587859"/>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56" name="Group 55"/>
                <p:cNvGrpSpPr/>
                <p:nvPr/>
              </p:nvGrpSpPr>
              <p:grpSpPr>
                <a:xfrm>
                  <a:off x="2101417" y="3529588"/>
                  <a:ext cx="348503" cy="1203183"/>
                  <a:chOff x="851999" y="3487579"/>
                  <a:chExt cx="348503" cy="1203183"/>
                </a:xfrm>
              </p:grpSpPr>
              <p:sp>
                <p:nvSpPr>
                  <p:cNvPr id="57" name="TextBox 56"/>
                  <p:cNvSpPr txBox="1"/>
                  <p:nvPr/>
                </p:nvSpPr>
                <p:spPr>
                  <a:xfrm>
                    <a:off x="851999" y="34875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8" name="TextBox 57"/>
                  <p:cNvSpPr txBox="1"/>
                  <p:nvPr/>
                </p:nvSpPr>
                <p:spPr>
                  <a:xfrm>
                    <a:off x="851999" y="37923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9" name="TextBox 58"/>
                  <p:cNvSpPr txBox="1"/>
                  <p:nvPr/>
                </p:nvSpPr>
                <p:spPr>
                  <a:xfrm>
                    <a:off x="851999" y="411480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TextBox 59"/>
                  <p:cNvSpPr txBox="1"/>
                  <p:nvPr/>
                </p:nvSpPr>
                <p:spPr>
                  <a:xfrm>
                    <a:off x="851999" y="440573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54" name="TextBox 53"/>
              <p:cNvSpPr txBox="1"/>
              <p:nvPr/>
            </p:nvSpPr>
            <p:spPr>
              <a:xfrm>
                <a:off x="1392230" y="3877299"/>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0</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3" name="Group 12"/>
            <p:cNvGrpSpPr/>
            <p:nvPr/>
          </p:nvGrpSpPr>
          <p:grpSpPr>
            <a:xfrm>
              <a:off x="3276600" y="2667000"/>
              <a:ext cx="742093" cy="1518076"/>
              <a:chOff x="3276600" y="2667000"/>
              <a:chExt cx="742093" cy="1518076"/>
            </a:xfrm>
          </p:grpSpPr>
          <p:grpSp>
            <p:nvGrpSpPr>
              <p:cNvPr id="45" name="Group 44"/>
              <p:cNvGrpSpPr/>
              <p:nvPr/>
            </p:nvGrpSpPr>
            <p:grpSpPr>
              <a:xfrm>
                <a:off x="3276600" y="2667000"/>
                <a:ext cx="742093" cy="1215704"/>
                <a:chOff x="1791037" y="3144912"/>
                <a:chExt cx="969265" cy="1587859"/>
              </a:xfrm>
            </p:grpSpPr>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48" name="Group 47"/>
                <p:cNvGrpSpPr/>
                <p:nvPr/>
              </p:nvGrpSpPr>
              <p:grpSpPr>
                <a:xfrm>
                  <a:off x="2101417" y="3529588"/>
                  <a:ext cx="348503" cy="1203183"/>
                  <a:chOff x="851999" y="3487579"/>
                  <a:chExt cx="348503" cy="1203183"/>
                </a:xfrm>
              </p:grpSpPr>
              <p:sp>
                <p:nvSpPr>
                  <p:cNvPr id="49" name="TextBox 48"/>
                  <p:cNvSpPr txBox="1"/>
                  <p:nvPr/>
                </p:nvSpPr>
                <p:spPr>
                  <a:xfrm>
                    <a:off x="851999" y="34875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A5</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0" name="TextBox 49"/>
                  <p:cNvSpPr txBox="1"/>
                  <p:nvPr/>
                </p:nvSpPr>
                <p:spPr>
                  <a:xfrm>
                    <a:off x="851999" y="3792379"/>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A6</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1" name="TextBox 50"/>
                  <p:cNvSpPr txBox="1"/>
                  <p:nvPr/>
                </p:nvSpPr>
                <p:spPr>
                  <a:xfrm>
                    <a:off x="851999" y="411480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A7</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2" name="TextBox 51"/>
                  <p:cNvSpPr txBox="1"/>
                  <p:nvPr/>
                </p:nvSpPr>
                <p:spPr>
                  <a:xfrm>
                    <a:off x="851999" y="4405730"/>
                    <a:ext cx="348503"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A8</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46" name="TextBox 45"/>
              <p:cNvSpPr txBox="1"/>
              <p:nvPr/>
            </p:nvSpPr>
            <p:spPr>
              <a:xfrm>
                <a:off x="3297230" y="3877299"/>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1</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Group 13"/>
            <p:cNvGrpSpPr/>
            <p:nvPr/>
          </p:nvGrpSpPr>
          <p:grpSpPr>
            <a:xfrm>
              <a:off x="5181600" y="2667000"/>
              <a:ext cx="742093" cy="1518076"/>
              <a:chOff x="5181600" y="2667000"/>
              <a:chExt cx="742093" cy="1518076"/>
            </a:xfrm>
          </p:grpSpPr>
          <p:grpSp>
            <p:nvGrpSpPr>
              <p:cNvPr id="37" name="Group 36"/>
              <p:cNvGrpSpPr/>
              <p:nvPr/>
            </p:nvGrpSpPr>
            <p:grpSpPr>
              <a:xfrm>
                <a:off x="5181600" y="2667000"/>
                <a:ext cx="742093" cy="1215704"/>
                <a:chOff x="1791037" y="3144912"/>
                <a:chExt cx="969265" cy="1587859"/>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40" name="Group 39"/>
                <p:cNvGrpSpPr/>
                <p:nvPr/>
              </p:nvGrpSpPr>
              <p:grpSpPr>
                <a:xfrm>
                  <a:off x="1990090" y="3529588"/>
                  <a:ext cx="597161" cy="1203183"/>
                  <a:chOff x="740672" y="3487579"/>
                  <a:chExt cx="597161" cy="1203183"/>
                </a:xfrm>
              </p:grpSpPr>
              <p:sp>
                <p:nvSpPr>
                  <p:cNvPr id="41" name="TextBox 40"/>
                  <p:cNvSpPr txBox="1"/>
                  <p:nvPr/>
                </p:nvSpPr>
                <p:spPr>
                  <a:xfrm>
                    <a:off x="740672" y="3487579"/>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A9</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2" name="TextBox 41"/>
                  <p:cNvSpPr txBox="1"/>
                  <p:nvPr/>
                </p:nvSpPr>
                <p:spPr>
                  <a:xfrm>
                    <a:off x="740672" y="3792380"/>
                    <a:ext cx="597161" cy="281396"/>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A10</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3" name="TextBox 42"/>
                  <p:cNvSpPr txBox="1"/>
                  <p:nvPr/>
                </p:nvSpPr>
                <p:spPr>
                  <a:xfrm>
                    <a:off x="740672" y="4114800"/>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A11</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TextBox 43"/>
                  <p:cNvSpPr txBox="1"/>
                  <p:nvPr/>
                </p:nvSpPr>
                <p:spPr>
                  <a:xfrm>
                    <a:off x="740672" y="4405730"/>
                    <a:ext cx="597160"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A12</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38" name="TextBox 37"/>
              <p:cNvSpPr txBox="1"/>
              <p:nvPr/>
            </p:nvSpPr>
            <p:spPr>
              <a:xfrm>
                <a:off x="5202230" y="3877299"/>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2</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 name="Group 14"/>
            <p:cNvGrpSpPr/>
            <p:nvPr/>
          </p:nvGrpSpPr>
          <p:grpSpPr>
            <a:xfrm>
              <a:off x="7086600" y="2667000"/>
              <a:ext cx="742093" cy="1518076"/>
              <a:chOff x="7086600" y="2667000"/>
              <a:chExt cx="742093" cy="1518076"/>
            </a:xfrm>
          </p:grpSpPr>
          <p:grpSp>
            <p:nvGrpSpPr>
              <p:cNvPr id="29" name="Group 28"/>
              <p:cNvGrpSpPr/>
              <p:nvPr/>
            </p:nvGrpSpPr>
            <p:grpSpPr>
              <a:xfrm>
                <a:off x="7086600" y="2667000"/>
                <a:ext cx="742093" cy="1215704"/>
                <a:chOff x="1791037" y="3144912"/>
                <a:chExt cx="969265" cy="1587859"/>
              </a:xfrm>
            </p:grpSpPr>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7" y="3144912"/>
                  <a:ext cx="969265" cy="1575629"/>
                </a:xfrm>
                <a:prstGeom prst="rect">
                  <a:avLst/>
                </a:prstGeom>
              </p:spPr>
            </p:pic>
            <p:grpSp>
              <p:nvGrpSpPr>
                <p:cNvPr id="32" name="Group 31"/>
                <p:cNvGrpSpPr/>
                <p:nvPr/>
              </p:nvGrpSpPr>
              <p:grpSpPr>
                <a:xfrm>
                  <a:off x="1990089" y="3529588"/>
                  <a:ext cx="597161" cy="1203183"/>
                  <a:chOff x="740671" y="3487579"/>
                  <a:chExt cx="597161" cy="1203183"/>
                </a:xfrm>
              </p:grpSpPr>
              <p:sp>
                <p:nvSpPr>
                  <p:cNvPr id="33" name="TextBox 32"/>
                  <p:cNvSpPr txBox="1"/>
                  <p:nvPr/>
                </p:nvSpPr>
                <p:spPr>
                  <a:xfrm>
                    <a:off x="740671" y="3487579"/>
                    <a:ext cx="597161"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A13</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p:cNvSpPr txBox="1"/>
                  <p:nvPr/>
                </p:nvSpPr>
                <p:spPr>
                  <a:xfrm>
                    <a:off x="740671" y="379238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A14</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TextBox 34"/>
                  <p:cNvSpPr txBox="1"/>
                  <p:nvPr/>
                </p:nvSpPr>
                <p:spPr>
                  <a:xfrm>
                    <a:off x="740671" y="411480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A15</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p:cNvSpPr txBox="1"/>
                  <p:nvPr/>
                </p:nvSpPr>
                <p:spPr>
                  <a:xfrm>
                    <a:off x="740671" y="4405730"/>
                    <a:ext cx="597158" cy="285032"/>
                  </a:xfrm>
                  <a:prstGeom prst="rect">
                    <a:avLst/>
                  </a:prstGeom>
                  <a:noFill/>
                </p:spPr>
                <p:txBody>
                  <a:bodyPr wrap="square" lIns="0" tIns="0" rIns="0" bIns="0" rtlCol="0">
                    <a:spAutoFit/>
                  </a:bodyPr>
                  <a:lstStyle/>
                  <a:p>
                    <a:pPr lvl="0" algn="ctr"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A16</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30" name="TextBox 29"/>
              <p:cNvSpPr txBox="1"/>
              <p:nvPr/>
            </p:nvSpPr>
            <p:spPr>
              <a:xfrm>
                <a:off x="7107230" y="3877299"/>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3</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6" name="TextBox 15"/>
            <p:cNvSpPr txBox="1"/>
            <p:nvPr/>
          </p:nvSpPr>
          <p:spPr>
            <a:xfrm>
              <a:off x="1386289" y="5562600"/>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4</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3275768" y="5562600"/>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5</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238381" y="5562600"/>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6</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7127860" y="5562600"/>
              <a:ext cx="700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7</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Left Bracket 19"/>
            <p:cNvSpPr/>
            <p:nvPr/>
          </p:nvSpPr>
          <p:spPr bwMode="auto">
            <a:xfrm>
              <a:off x="1044611" y="2743200"/>
              <a:ext cx="215124" cy="2810035"/>
            </a:xfrm>
            <a:prstGeom prst="leftBracket">
              <a:avLst/>
            </a:prstGeom>
            <a:noFill/>
            <a:ln w="38100"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cxnSp>
          <p:nvCxnSpPr>
            <p:cNvPr id="21" name="Straight Arrow Connector 20"/>
            <p:cNvCxnSpPr/>
            <p:nvPr/>
          </p:nvCxnSpPr>
          <p:spPr bwMode="auto">
            <a:xfrm flipV="1">
              <a:off x="2223477" y="3306607"/>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cxnSp>
          <p:nvCxnSpPr>
            <p:cNvPr id="22" name="Straight Arrow Connector 21"/>
            <p:cNvCxnSpPr/>
            <p:nvPr/>
          </p:nvCxnSpPr>
          <p:spPr bwMode="auto">
            <a:xfrm flipV="1">
              <a:off x="2223477" y="4942497"/>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cxnSp>
          <p:nvCxnSpPr>
            <p:cNvPr id="23" name="Straight Arrow Connector 22"/>
            <p:cNvCxnSpPr/>
            <p:nvPr/>
          </p:nvCxnSpPr>
          <p:spPr bwMode="auto">
            <a:xfrm flipV="1">
              <a:off x="4125484" y="4942497"/>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cxnSp>
          <p:nvCxnSpPr>
            <p:cNvPr id="24" name="Straight Arrow Connector 23"/>
            <p:cNvCxnSpPr/>
            <p:nvPr/>
          </p:nvCxnSpPr>
          <p:spPr bwMode="auto">
            <a:xfrm flipV="1">
              <a:off x="4125484" y="3305629"/>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cxnSp>
          <p:nvCxnSpPr>
            <p:cNvPr id="25" name="Straight Arrow Connector 24"/>
            <p:cNvCxnSpPr/>
            <p:nvPr/>
          </p:nvCxnSpPr>
          <p:spPr bwMode="auto">
            <a:xfrm flipV="1">
              <a:off x="6076095" y="3305629"/>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cxnSp>
          <p:nvCxnSpPr>
            <p:cNvPr id="26" name="Straight Arrow Connector 25"/>
            <p:cNvCxnSpPr/>
            <p:nvPr/>
          </p:nvCxnSpPr>
          <p:spPr bwMode="auto">
            <a:xfrm flipV="1">
              <a:off x="6076095" y="4904851"/>
              <a:ext cx="934305" cy="1513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triangle" w="med" len="med"/>
              <a:tailEnd type="triangle" w="med" len="med"/>
            </a:ln>
            <a:effectLst/>
          </p:spPr>
        </p:cxnSp>
        <p:sp>
          <p:nvSpPr>
            <p:cNvPr id="27" name="TextBox 26"/>
            <p:cNvSpPr txBox="1"/>
            <p:nvPr/>
          </p:nvSpPr>
          <p:spPr>
            <a:xfrm>
              <a:off x="2283886" y="2964604"/>
              <a:ext cx="794833" cy="307777"/>
            </a:xfrm>
            <a:prstGeom prst="rect">
              <a:avLst/>
            </a:prstGeom>
            <a:noFill/>
          </p:spPr>
          <p:txBody>
            <a:bodyPr wrap="none" rtlCol="0">
              <a:spAutoFit/>
            </a:bodyPr>
            <a:lstStyle/>
            <a:p>
              <a:pPr lvl="0" fontAlgn="base">
                <a:spcBef>
                  <a:spcPct val="0"/>
                </a:spcBef>
                <a:spcAft>
                  <a:spcPct val="0"/>
                </a:spcAft>
              </a:pPr>
              <a:r>
                <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Striped</a:t>
              </a:r>
              <a:endPar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25" y="6029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0647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61cf690-37c6-4a70-afc5-ab1f165f6d03">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61408" cy="740664"/>
          </a:xfrm>
        </p:spPr>
        <p:txBody>
          <a:bodyPr/>
          <a:lstStyle/>
          <a:p>
            <a:r>
              <a:rPr lang="en-CA" dirty="0" smtClean="0"/>
              <a:t>Windows Server 2012 and Windows Server 2012 R2 Storage Features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Windows Server 2012 and Windows Server 2012 R2 provide several file and storage services enhancements including:</a:t>
            </a:r>
          </a:p>
          <a:p>
            <a:pPr lvl="1"/>
            <a:r>
              <a:rPr lang="en-US" sz="2600" kern="0" dirty="0">
                <a:solidFill>
                  <a:srgbClr val="000000"/>
                </a:solidFill>
              </a:rPr>
              <a:t>Storage Spaces</a:t>
            </a:r>
          </a:p>
          <a:p>
            <a:pPr lvl="1"/>
            <a:r>
              <a:rPr lang="en-US" sz="2600" kern="0" dirty="0">
                <a:solidFill>
                  <a:srgbClr val="000000"/>
                </a:solidFill>
              </a:rPr>
              <a:t>Data deduplication</a:t>
            </a:r>
          </a:p>
          <a:p>
            <a:pPr lvl="1"/>
            <a:r>
              <a:rPr lang="en-US" sz="2600" kern="0" dirty="0">
                <a:solidFill>
                  <a:srgbClr val="000000"/>
                </a:solidFill>
              </a:rPr>
              <a:t>iSCSI Target Server</a:t>
            </a:r>
          </a:p>
          <a:p>
            <a:pPr lvl="1"/>
            <a:r>
              <a:rPr lang="en-US" sz="2600" kern="0" dirty="0">
                <a:solidFill>
                  <a:srgbClr val="000000"/>
                </a:solidFill>
              </a:rPr>
              <a:t>Management enhancements</a:t>
            </a:r>
          </a:p>
          <a:p>
            <a:pPr lvl="1"/>
            <a:r>
              <a:rPr lang="en-US" sz="2600" kern="0" dirty="0">
                <a:solidFill>
                  <a:srgbClr val="000000"/>
                </a:solidFill>
              </a:rPr>
              <a:t>Work Folders</a:t>
            </a:r>
          </a:p>
          <a:p>
            <a:pPr lvl="1"/>
            <a:r>
              <a:rPr lang="en-US" sz="2600" kern="0" dirty="0">
                <a:solidFill>
                  <a:srgbClr val="000000"/>
                </a:solidFill>
              </a:rPr>
              <a:t>DFS enhancements </a:t>
            </a:r>
          </a:p>
        </p:txBody>
      </p:sp>
    </p:spTree>
    <p:extLst>
      <p:ext uri="{BB962C8B-B14F-4D97-AF65-F5344CB8AC3E}">
        <p14:creationId xmlns:p14="http://schemas.microsoft.com/office/powerpoint/2010/main" val="287455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Managing Disks and Volumes</a:t>
            </a:r>
            <a:endParaRPr lang="en-CA" dirty="0"/>
          </a:p>
        </p:txBody>
      </p:sp>
      <p:sp>
        <p:nvSpPr>
          <p:cNvPr id="3" name="Text Placeholder 2"/>
          <p:cNvSpPr>
            <a:spLocks noGrp="1"/>
          </p:cNvSpPr>
          <p:nvPr>
            <p:ph type="body" idx="1"/>
          </p:nvPr>
        </p:nvSpPr>
        <p:spPr/>
        <p:txBody>
          <a:bodyPr/>
          <a:lstStyle/>
          <a:p>
            <a:r>
              <a:rPr lang="en-CA" dirty="0" smtClean="0"/>
              <a:t>Selecting a Partition Table Format
Selecting a Disk Type
Selecting a File System
What Is ReFS?
What Are Mount Points and Links?
Demonstration: Creating Mount Points and Links
Extending and Shrinking Volumes
Managing Virtual Hard Disks
Demonstration: Managing Virtual Hard Disks</a:t>
            </a:r>
            <a:endParaRPr lang="en-CA" dirty="0"/>
          </a:p>
        </p:txBody>
      </p:sp>
    </p:spTree>
    <p:extLst>
      <p:ext uri="{BB962C8B-B14F-4D97-AF65-F5344CB8AC3E}">
        <p14:creationId xmlns:p14="http://schemas.microsoft.com/office/powerpoint/2010/main" val="349697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Selecting a Partition Table Format</a:t>
            </a:r>
            <a:endParaRPr lang="en-CA" dirty="0"/>
          </a:p>
        </p:txBody>
      </p:sp>
      <p:sp>
        <p:nvSpPr>
          <p:cNvPr id="4" name="AutoShape 8"/>
          <p:cNvSpPr>
            <a:spLocks noChangeArrowheads="1"/>
          </p:cNvSpPr>
          <p:nvPr/>
        </p:nvSpPr>
        <p:spPr bwMode="auto">
          <a:xfrm>
            <a:off x="404645" y="5163064"/>
            <a:ext cx="8316912" cy="922943"/>
          </a:xfrm>
          <a:prstGeom prst="roundRect">
            <a:avLst>
              <a:gd name="adj" fmla="val 16667"/>
            </a:avLst>
          </a:prstGeom>
          <a:noFill/>
          <a:ln w="9525" algn="ctr">
            <a:noFill/>
            <a:round/>
            <a:headEnd/>
            <a:tailEnd/>
          </a:ln>
          <a:effectLst/>
        </p:spPr>
        <p:txBody>
          <a:bodyPr anchor="ctr"/>
          <a:lstStyle/>
          <a:p>
            <a:pPr marL="342900" lvl="0" indent="-342900" algn="ctr" fontAlgn="base">
              <a:lnSpc>
                <a:spcPct val="150000"/>
              </a:lnSpc>
              <a:spcBef>
                <a:spcPct val="0"/>
              </a:spcBef>
              <a:spcAft>
                <a:spcPct val="0"/>
              </a:spcAft>
              <a:buClr>
                <a:srgbClr val="0070C0"/>
              </a:buClr>
              <a:buFont typeface="Wingdings" pitchFamily="2" charset="2"/>
              <a:buChar char="ü"/>
            </a:pPr>
            <a:r>
              <a:rPr lang="en-US" sz="2200" b="1" dirty="0">
                <a:solidFill>
                  <a:srgbClr val="000000"/>
                </a:solidFill>
                <a:latin typeface="Segoe UI" pitchFamily="34" charset="0"/>
                <a:ea typeface="Segoe UI" pitchFamily="34" charset="0"/>
                <a:cs typeface="Segoe UI" pitchFamily="34" charset="0"/>
              </a:rPr>
              <a:t>Use MBR for disks smaller than 2 TB</a:t>
            </a:r>
          </a:p>
          <a:p>
            <a:pPr marL="342900" lvl="0" indent="-342900" algn="ctr" fontAlgn="base">
              <a:lnSpc>
                <a:spcPct val="150000"/>
              </a:lnSpc>
              <a:spcBef>
                <a:spcPct val="0"/>
              </a:spcBef>
              <a:spcAft>
                <a:spcPct val="0"/>
              </a:spcAft>
              <a:buClr>
                <a:srgbClr val="0070C0"/>
              </a:buClr>
              <a:buFont typeface="Wingdings" pitchFamily="2" charset="2"/>
              <a:buChar char="ü"/>
            </a:pPr>
            <a:r>
              <a:rPr lang="en-US" sz="2200" b="1" dirty="0">
                <a:solidFill>
                  <a:srgbClr val="000000"/>
                </a:solidFill>
                <a:latin typeface="Segoe UI" pitchFamily="34" charset="0"/>
                <a:ea typeface="Segoe UI" pitchFamily="34" charset="0"/>
                <a:cs typeface="Segoe UI" pitchFamily="34" charset="0"/>
              </a:rPr>
              <a:t>Use GPT for disks larger than 2 TB</a:t>
            </a:r>
          </a:p>
        </p:txBody>
      </p:sp>
      <p:sp>
        <p:nvSpPr>
          <p:cNvPr id="5" name="Content Placeholder 2"/>
          <p:cNvSpPr txBox="1">
            <a:spLocks/>
          </p:cNvSpPr>
          <p:nvPr/>
        </p:nvSpPr>
        <p:spPr>
          <a:xfrm>
            <a:off x="458788" y="1021215"/>
            <a:ext cx="8119156" cy="38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MBR</a:t>
            </a:r>
          </a:p>
          <a:p>
            <a:pPr lvl="1"/>
            <a:r>
              <a:rPr lang="en-US" kern="0" dirty="0">
                <a:solidFill>
                  <a:srgbClr val="000000"/>
                </a:solidFill>
              </a:rPr>
              <a:t>Standard Partition table format since early 1980s</a:t>
            </a:r>
          </a:p>
          <a:p>
            <a:pPr lvl="1"/>
            <a:r>
              <a:rPr lang="en-US" kern="0" dirty="0">
                <a:solidFill>
                  <a:srgbClr val="000000"/>
                </a:solidFill>
              </a:rPr>
              <a:t>Supports a maximum of 4 primary partitions per drive</a:t>
            </a:r>
          </a:p>
          <a:p>
            <a:pPr lvl="1"/>
            <a:r>
              <a:rPr lang="en-US" kern="0" dirty="0">
                <a:solidFill>
                  <a:srgbClr val="000000"/>
                </a:solidFill>
              </a:rPr>
              <a:t>Can partition a disk up to 2 TB</a:t>
            </a:r>
          </a:p>
          <a:p>
            <a:pPr marL="0" lvl="0" indent="0">
              <a:buNone/>
            </a:pPr>
            <a:r>
              <a:rPr lang="en-US" kern="0" dirty="0">
                <a:solidFill>
                  <a:srgbClr val="000000"/>
                </a:solidFill>
              </a:rPr>
              <a:t>GPT </a:t>
            </a:r>
          </a:p>
          <a:p>
            <a:pPr lvl="1"/>
            <a:r>
              <a:rPr lang="en-US" kern="0" dirty="0">
                <a:solidFill>
                  <a:srgbClr val="000000"/>
                </a:solidFill>
              </a:rPr>
              <a:t>GPT is the successor of MBR partition table format </a:t>
            </a:r>
          </a:p>
          <a:p>
            <a:pPr lvl="1"/>
            <a:r>
              <a:rPr lang="en-US" kern="0" dirty="0">
                <a:solidFill>
                  <a:srgbClr val="000000"/>
                </a:solidFill>
              </a:rPr>
              <a:t>Supports a maximum of 128 partitions per drive</a:t>
            </a:r>
          </a:p>
          <a:p>
            <a:pPr lvl="1"/>
            <a:r>
              <a:rPr lang="en-US" kern="0" dirty="0">
                <a:solidFill>
                  <a:srgbClr val="000000"/>
                </a:solidFill>
              </a:rPr>
              <a:t>Can partition a disk up to 18 EB</a:t>
            </a:r>
          </a:p>
        </p:txBody>
      </p:sp>
    </p:spTree>
    <p:extLst>
      <p:ext uri="{BB962C8B-B14F-4D97-AF65-F5344CB8AC3E}">
        <p14:creationId xmlns:p14="http://schemas.microsoft.com/office/powerpoint/2010/main" val="200871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Selecting a Disk Type</a:t>
            </a:r>
            <a:endParaRPr lang="en-CA" dirty="0"/>
          </a:p>
        </p:txBody>
      </p:sp>
      <p:sp>
        <p:nvSpPr>
          <p:cNvPr id="4" name="Rounded Rectangle 844804"/>
          <p:cNvSpPr>
            <a:spLocks noChangeArrowheads="1"/>
          </p:cNvSpPr>
          <p:nvPr/>
        </p:nvSpPr>
        <p:spPr bwMode="auto">
          <a:xfrm>
            <a:off x="732159" y="3118756"/>
            <a:ext cx="8095317" cy="986116"/>
          </a:xfrm>
          <a:prstGeom prst="roundRect">
            <a:avLst>
              <a:gd name="adj" fmla="val 4167"/>
            </a:avLst>
          </a:prstGeom>
          <a:noFill/>
          <a:ln w="9525" algn="ctr">
            <a:noFill/>
            <a:round/>
            <a:headEnd/>
            <a:tailEnd/>
          </a:ln>
          <a:effectLst/>
        </p:spPr>
        <p:txBody>
          <a:bodyPr wrap="none" anchor="ctr"/>
          <a:lstStyle/>
          <a:p>
            <a:pPr marL="228600" lvl="0" indent="-228600" fontAlgn="base">
              <a:lnSpc>
                <a:spcPct val="90000"/>
              </a:lnSpc>
              <a:spcBef>
                <a:spcPct val="40000"/>
              </a:spcBef>
              <a:spcAft>
                <a:spcPct val="0"/>
              </a:spcAft>
              <a:buClr>
                <a:srgbClr val="006699"/>
              </a:buClr>
              <a:buFontTx/>
              <a:buChar char="•"/>
            </a:pPr>
            <a:endParaRPr lang="en-US" sz="25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r>
              <a:rPr lang="en-US" sz="2600" kern="0" dirty="0">
                <a:solidFill>
                  <a:srgbClr val="000000"/>
                </a:solidFill>
              </a:rPr>
              <a:t>Basic disks are:</a:t>
            </a:r>
          </a:p>
          <a:p>
            <a:pPr marL="395287" lvl="2">
              <a:spcBef>
                <a:spcPts val="300"/>
              </a:spcBef>
              <a:spcAft>
                <a:spcPts val="300"/>
              </a:spcAft>
              <a:buClr>
                <a:srgbClr val="006699"/>
              </a:buClr>
            </a:pPr>
            <a:r>
              <a:rPr lang="en-US" sz="2400" kern="0" dirty="0">
                <a:solidFill>
                  <a:srgbClr val="000000"/>
                </a:solidFill>
              </a:rPr>
              <a:t>Disks initialized for basic storage</a:t>
            </a:r>
          </a:p>
          <a:p>
            <a:pPr marL="395287" lvl="2">
              <a:spcBef>
                <a:spcPts val="300"/>
              </a:spcBef>
              <a:spcAft>
                <a:spcPts val="300"/>
              </a:spcAft>
              <a:buClr>
                <a:srgbClr val="006699"/>
              </a:buClr>
            </a:pPr>
            <a:r>
              <a:rPr lang="en-US" sz="2400" kern="0" dirty="0">
                <a:solidFill>
                  <a:srgbClr val="000000"/>
                </a:solidFill>
              </a:rPr>
              <a:t>The default storage for Windows operating system</a:t>
            </a:r>
          </a:p>
          <a:p>
            <a:pPr marL="0" lvl="0" indent="0">
              <a:spcBef>
                <a:spcPts val="1200"/>
              </a:spcBef>
              <a:spcAft>
                <a:spcPts val="300"/>
              </a:spcAft>
              <a:buNone/>
            </a:pPr>
            <a:r>
              <a:rPr lang="en-US" sz="2600" kern="0" dirty="0">
                <a:solidFill>
                  <a:srgbClr val="000000"/>
                </a:solidFill>
              </a:rPr>
              <a:t>Dynamic disks can:</a:t>
            </a:r>
          </a:p>
          <a:p>
            <a:pPr lvl="1">
              <a:spcBef>
                <a:spcPts val="300"/>
              </a:spcBef>
              <a:spcAft>
                <a:spcPts val="300"/>
              </a:spcAft>
              <a:buClr>
                <a:srgbClr val="006699"/>
              </a:buClr>
            </a:pPr>
            <a:r>
              <a:rPr lang="en-US" kern="0" dirty="0">
                <a:solidFill>
                  <a:srgbClr val="000000"/>
                </a:solidFill>
              </a:rPr>
              <a:t>Be modified without restarting Windows</a:t>
            </a:r>
          </a:p>
          <a:p>
            <a:pPr lvl="1">
              <a:spcBef>
                <a:spcPts val="300"/>
              </a:spcBef>
              <a:spcAft>
                <a:spcPts val="300"/>
              </a:spcAft>
              <a:buClr>
                <a:srgbClr val="006699"/>
              </a:buClr>
            </a:pPr>
            <a:r>
              <a:rPr lang="en-US" kern="0" dirty="0">
                <a:solidFill>
                  <a:srgbClr val="000000"/>
                </a:solidFill>
              </a:rPr>
              <a:t>Provide several options for configuring volumes</a:t>
            </a:r>
          </a:p>
          <a:p>
            <a:pPr marL="0" lvl="0" indent="0">
              <a:spcBef>
                <a:spcPts val="1200"/>
              </a:spcBef>
              <a:spcAft>
                <a:spcPts val="300"/>
              </a:spcAft>
              <a:buNone/>
            </a:pPr>
            <a:r>
              <a:rPr lang="en-US" sz="2600" kern="0" dirty="0">
                <a:solidFill>
                  <a:srgbClr val="000000"/>
                </a:solidFill>
              </a:rPr>
              <a:t>Disk volume requirements include:</a:t>
            </a:r>
          </a:p>
          <a:p>
            <a:pPr marL="395287" lvl="2">
              <a:spcBef>
                <a:spcPts val="300"/>
              </a:spcBef>
              <a:spcAft>
                <a:spcPts val="300"/>
              </a:spcAft>
              <a:buClr>
                <a:srgbClr val="006699"/>
              </a:buClr>
            </a:pPr>
            <a:r>
              <a:rPr lang="en-US" sz="2400" kern="0" dirty="0">
                <a:solidFill>
                  <a:srgbClr val="000000"/>
                </a:solidFill>
              </a:rPr>
              <a:t>A system volume for hardware-specific files that are required to start the server</a:t>
            </a:r>
          </a:p>
          <a:p>
            <a:pPr marL="395287" lvl="2">
              <a:spcBef>
                <a:spcPts val="300"/>
              </a:spcBef>
              <a:spcAft>
                <a:spcPts val="300"/>
              </a:spcAft>
              <a:buClr>
                <a:srgbClr val="006699"/>
              </a:buClr>
            </a:pPr>
            <a:r>
              <a:rPr lang="en-US" sz="2400" kern="0" dirty="0">
                <a:solidFill>
                  <a:srgbClr val="000000"/>
                </a:solidFill>
              </a:rPr>
              <a:t>A boot volume for the Windows operating system files</a:t>
            </a:r>
          </a:p>
        </p:txBody>
      </p:sp>
    </p:spTree>
    <p:extLst>
      <p:ext uri="{BB962C8B-B14F-4D97-AF65-F5344CB8AC3E}">
        <p14:creationId xmlns:p14="http://schemas.microsoft.com/office/powerpoint/2010/main" val="242915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Selecting a File System</a:t>
            </a:r>
            <a:endParaRPr lang="en-CA" dirty="0"/>
          </a:p>
        </p:txBody>
      </p:sp>
      <p:sp>
        <p:nvSpPr>
          <p:cNvPr id="4" name="Rounded Rectangle 844803"/>
          <p:cNvSpPr>
            <a:spLocks noChangeArrowheads="1"/>
          </p:cNvSpPr>
          <p:nvPr/>
        </p:nvSpPr>
        <p:spPr bwMode="auto">
          <a:xfrm>
            <a:off x="506560" y="1515052"/>
            <a:ext cx="8199438" cy="4752110"/>
          </a:xfrm>
          <a:prstGeom prst="roundRect">
            <a:avLst>
              <a:gd name="adj" fmla="val 4167"/>
            </a:avLst>
          </a:prstGeom>
          <a:noFill/>
          <a:ln w="9525" algn="ctr">
            <a:noFill/>
            <a:round/>
            <a:headEnd/>
            <a:tailEnd/>
          </a:ln>
          <a:effectLst/>
        </p:spPr>
        <p:txBody>
          <a:bodyPr/>
          <a:lstStyle/>
          <a:p>
            <a:pPr lvl="0" eaLnBrk="0" fontAlgn="base" hangingPunct="0">
              <a:lnSpc>
                <a:spcPct val="90000"/>
              </a:lnSpc>
              <a:buClr>
                <a:srgbClr val="8DACD0"/>
              </a:buClr>
              <a:buSzPct val="70000"/>
            </a:pPr>
            <a:r>
              <a:rPr lang="en-US" sz="2200" dirty="0">
                <a:solidFill>
                  <a:srgbClr val="000000"/>
                </a:solidFill>
                <a:latin typeface="Segoe UI" pitchFamily="34" charset="0"/>
                <a:ea typeface="Segoe UI" pitchFamily="34" charset="0"/>
                <a:cs typeface="Segoe UI" pitchFamily="34" charset="0"/>
              </a:rPr>
              <a:t>FAT provides:</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Basic file system</a:t>
            </a:r>
          </a:p>
          <a:p>
            <a:pPr marL="228600" lvl="0" indent="-228600" eaLnBrk="0" fontAlgn="base" hangingPunct="0">
              <a:buClr>
                <a:srgbClr val="006699"/>
              </a:buClr>
              <a:buFontTx/>
              <a:buChar char="•"/>
            </a:pPr>
            <a:r>
              <a:rPr lang="en-GB" sz="2000" dirty="0">
                <a:solidFill>
                  <a:srgbClr val="000000"/>
                </a:solidFill>
                <a:latin typeface="Segoe UI" pitchFamily="34" charset="0"/>
                <a:ea typeface="Segoe UI" pitchFamily="34" charset="0"/>
                <a:cs typeface="Segoe UI" pitchFamily="34" charset="0"/>
              </a:rPr>
              <a:t>Partition size limitations</a:t>
            </a:r>
          </a:p>
          <a:p>
            <a:pPr marL="228600" lvl="0" indent="-228600" eaLnBrk="0" fontAlgn="base" hangingPunct="0">
              <a:buClr>
                <a:srgbClr val="006699"/>
              </a:buClr>
              <a:buFontTx/>
              <a:buChar char="•"/>
            </a:pPr>
            <a:r>
              <a:rPr lang="en-GB" sz="2000" dirty="0">
                <a:solidFill>
                  <a:srgbClr val="000000"/>
                </a:solidFill>
                <a:latin typeface="Segoe UI" pitchFamily="34" charset="0"/>
                <a:ea typeface="Segoe UI" pitchFamily="34" charset="0"/>
                <a:cs typeface="Segoe UI" pitchFamily="34" charset="0"/>
              </a:rPr>
              <a:t>FAT32 to enable larger disks</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exFAT developed for flash drives</a:t>
            </a:r>
          </a:p>
          <a:p>
            <a:pPr lvl="0" eaLnBrk="0" fontAlgn="base" hangingPunct="0">
              <a:lnSpc>
                <a:spcPct val="90000"/>
              </a:lnSpc>
              <a:spcBef>
                <a:spcPts val="600"/>
              </a:spcBef>
              <a:buClr>
                <a:srgbClr val="8DACD0"/>
              </a:buClr>
              <a:buSzPct val="70000"/>
            </a:pPr>
            <a:r>
              <a:rPr lang="en-GB" sz="2200" dirty="0">
                <a:solidFill>
                  <a:srgbClr val="000000"/>
                </a:solidFill>
                <a:latin typeface="Segoe UI" pitchFamily="34" charset="0"/>
                <a:ea typeface="Segoe UI" pitchFamily="34" charset="0"/>
                <a:cs typeface="Segoe UI" pitchFamily="34" charset="0"/>
              </a:rPr>
              <a:t>NTFS provides</a:t>
            </a:r>
            <a:r>
              <a:rPr lang="en-US" sz="2200" dirty="0">
                <a:solidFill>
                  <a:srgbClr val="000000"/>
                </a:solidFill>
                <a:latin typeface="Segoe UI" pitchFamily="34" charset="0"/>
                <a:ea typeface="Segoe UI" pitchFamily="34" charset="0"/>
                <a:cs typeface="Segoe UI" pitchFamily="34" charset="0"/>
              </a:rPr>
              <a:t>:</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Metadata</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Auditing and journaling</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Security (ACLs and encryption)</a:t>
            </a:r>
          </a:p>
          <a:p>
            <a:pPr lvl="0" eaLnBrk="0" fontAlgn="base" hangingPunct="0">
              <a:lnSpc>
                <a:spcPct val="90000"/>
              </a:lnSpc>
              <a:spcBef>
                <a:spcPts val="600"/>
              </a:spcBef>
              <a:buClr>
                <a:srgbClr val="8DACD0"/>
              </a:buClr>
              <a:buSzPct val="70000"/>
            </a:pPr>
            <a:r>
              <a:rPr lang="en-GB" sz="2200" dirty="0">
                <a:solidFill>
                  <a:srgbClr val="000000"/>
                </a:solidFill>
                <a:latin typeface="Segoe UI" pitchFamily="34" charset="0"/>
                <a:ea typeface="Segoe UI" pitchFamily="34" charset="0"/>
                <a:cs typeface="Segoe UI" pitchFamily="34" charset="0"/>
              </a:rPr>
              <a:t>ReFS provides</a:t>
            </a:r>
            <a:r>
              <a:rPr lang="en-US" sz="2200" dirty="0">
                <a:solidFill>
                  <a:srgbClr val="000000"/>
                </a:solidFill>
                <a:latin typeface="Segoe UI" pitchFamily="34" charset="0"/>
                <a:ea typeface="Segoe UI" pitchFamily="34" charset="0"/>
                <a:cs typeface="Segoe UI" pitchFamily="34" charset="0"/>
              </a:rPr>
              <a:t>:</a:t>
            </a:r>
            <a:endParaRPr lang="en-CA" sz="2200" dirty="0">
              <a:solidFill>
                <a:srgbClr val="000000"/>
              </a:solidFill>
              <a:latin typeface="Segoe UI" pitchFamily="34" charset="0"/>
              <a:ea typeface="Segoe UI" pitchFamily="34" charset="0"/>
              <a:cs typeface="Segoe UI" pitchFamily="34" charset="0"/>
            </a:endParaRP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Backward compatibility support for NTFS</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Enhanced data verification and error correction</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Support for larger files, directories, volumes, and so on</a:t>
            </a:r>
            <a:endParaRPr lang="en-CA" sz="2000" dirty="0">
              <a:solidFill>
                <a:srgbClr val="000000"/>
              </a:solidFill>
              <a:latin typeface="Segoe UI" pitchFamily="34" charset="0"/>
              <a:ea typeface="Segoe UI" pitchFamily="34" charset="0"/>
              <a:cs typeface="Segoe UI" pitchFamily="34" charset="0"/>
            </a:endParaRPr>
          </a:p>
        </p:txBody>
      </p:sp>
      <p:sp>
        <p:nvSpPr>
          <p:cNvPr id="5" name="Text Box 22"/>
          <p:cNvSpPr txBox="1">
            <a:spLocks noChangeArrowheads="1"/>
          </p:cNvSpPr>
          <p:nvPr/>
        </p:nvSpPr>
        <p:spPr bwMode="auto">
          <a:xfrm>
            <a:off x="252260" y="973137"/>
            <a:ext cx="8798944" cy="62013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en-US" sz="2200" b="1" dirty="0">
                <a:solidFill>
                  <a:srgbClr val="000000"/>
                </a:solidFill>
                <a:latin typeface="Segoe UI" pitchFamily="34" charset="0"/>
                <a:ea typeface="Segoe UI" pitchFamily="34" charset="0"/>
                <a:cs typeface="Segoe UI" pitchFamily="34" charset="0"/>
              </a:rPr>
              <a:t>When selecting a file system, consider the differences between FAT, NTFS, and ReFS</a:t>
            </a:r>
          </a:p>
        </p:txBody>
      </p:sp>
    </p:spTree>
    <p:extLst>
      <p:ext uri="{BB962C8B-B14F-4D97-AF65-F5344CB8AC3E}">
        <p14:creationId xmlns:p14="http://schemas.microsoft.com/office/powerpoint/2010/main" val="332631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20b8225-a927-4568-9c53-fe4b24b2c5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ReFS?</a:t>
            </a:r>
            <a:endParaRPr lang="en-CA" dirty="0"/>
          </a:p>
        </p:txBody>
      </p:sp>
      <p:sp>
        <p:nvSpPr>
          <p:cNvPr id="4" name="AutoShape 4"/>
          <p:cNvSpPr>
            <a:spLocks noChangeArrowheads="1"/>
          </p:cNvSpPr>
          <p:nvPr/>
        </p:nvSpPr>
        <p:spPr bwMode="auto">
          <a:xfrm>
            <a:off x="182881" y="889164"/>
            <a:ext cx="8046720" cy="1018108"/>
          </a:xfrm>
          <a:prstGeom prst="roundRect">
            <a:avLst>
              <a:gd name="adj" fmla="val 4167"/>
            </a:avLst>
          </a:prstGeom>
          <a:noFill/>
          <a:ln w="9525" algn="ctr">
            <a:noFill/>
            <a:round/>
            <a:headEnd/>
            <a:tailEnd/>
          </a:ln>
          <a:effectLst/>
        </p:spPr>
        <p:txBody>
          <a:bodyPr wrap="square" anchor="ctr"/>
          <a:lstStyle/>
          <a:p>
            <a:pPr lvl="0"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ReFS is a new file system that is built in to Windows Server 2012. Advantages include:</a:t>
            </a:r>
          </a:p>
        </p:txBody>
      </p:sp>
      <p:sp>
        <p:nvSpPr>
          <p:cNvPr id="5" name="Rounded Rectangle 844803"/>
          <p:cNvSpPr>
            <a:spLocks noChangeArrowheads="1"/>
          </p:cNvSpPr>
          <p:nvPr/>
        </p:nvSpPr>
        <p:spPr bwMode="auto">
          <a:xfrm>
            <a:off x="489948" y="1663431"/>
            <a:ext cx="8226034" cy="4752000"/>
          </a:xfrm>
          <a:prstGeom prst="roundRect">
            <a:avLst>
              <a:gd name="adj" fmla="val 4167"/>
            </a:avLst>
          </a:prstGeom>
          <a:noFill/>
          <a:ln w="9525" algn="ctr">
            <a:noFill/>
            <a:round/>
            <a:headEnd/>
            <a:tailEnd/>
          </a:ln>
          <a:effectLst/>
        </p:spPr>
        <p:txBody>
          <a:bodyPr/>
          <a:lstStyle/>
          <a:p>
            <a:pPr lvl="0" eaLnBrk="0" fontAlgn="base" hangingPunct="0">
              <a:spcBef>
                <a:spcPct val="0"/>
              </a:spcBef>
              <a:spcAft>
                <a:spcPct val="0"/>
              </a:spcAft>
            </a:pPr>
            <a:endParaRPr lang="en-US" sz="2400" b="1" dirty="0">
              <a:solidFill>
                <a:srgbClr val="000000"/>
              </a:solidFill>
              <a:latin typeface="Segoe UI" pitchFamily="34" charset="0"/>
              <a:ea typeface="Segoe UI" pitchFamily="34" charset="0"/>
              <a:cs typeface="Segoe UI" pitchFamily="34" charset="0"/>
            </a:endParaRPr>
          </a:p>
        </p:txBody>
      </p:sp>
      <p:sp>
        <p:nvSpPr>
          <p:cNvPr id="6" name="Rounded Rectangle 844804"/>
          <p:cNvSpPr>
            <a:spLocks noChangeArrowheads="1"/>
          </p:cNvSpPr>
          <p:nvPr/>
        </p:nvSpPr>
        <p:spPr bwMode="auto">
          <a:xfrm>
            <a:off x="758499" y="2126735"/>
            <a:ext cx="7665652" cy="4140000"/>
          </a:xfrm>
          <a:prstGeom prst="roundRect">
            <a:avLst>
              <a:gd name="adj" fmla="val 4167"/>
            </a:avLst>
          </a:prstGeom>
          <a:noFill/>
          <a:ln w="9525" algn="ctr">
            <a:noFill/>
            <a:round/>
            <a:headEnd/>
            <a:tailEnd/>
          </a:ln>
          <a:effectLst/>
        </p:spPr>
        <p:txBody>
          <a:bodyPr wrap="square" anchor="ctr"/>
          <a:lstStyle/>
          <a:p>
            <a:pPr lvl="0" eaLnBrk="0" fontAlgn="base" hangingPunct="0">
              <a:lnSpc>
                <a:spcPct val="90000"/>
              </a:lnSpc>
              <a:spcBef>
                <a:spcPct val="4000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7" name="Content Placeholder 2"/>
          <p:cNvSpPr txBox="1">
            <a:spLocks/>
          </p:cNvSpPr>
          <p:nvPr/>
        </p:nvSpPr>
        <p:spPr bwMode="auto">
          <a:xfrm>
            <a:off x="182880" y="1902058"/>
            <a:ext cx="8838028" cy="43862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00100" lvl="1" indent="-342900">
              <a:lnSpc>
                <a:spcPct val="100000"/>
              </a:lnSpc>
              <a:spcBef>
                <a:spcPts val="0"/>
              </a:spcBef>
              <a:spcAft>
                <a:spcPts val="30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Metadata integrity with checksums</a:t>
            </a: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Integrity streams with user data integrity</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Allocation on write transactional model</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Large volume, file, and directory sizes (2^78 bytes with 16-KB cluster size)</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Storage pooling and virtualization</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Data striping for performance and redundancy</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Disk scrubbing for protection against latent disk errors</a:t>
            </a:r>
            <a:endParaRPr lang="de-DE" sz="2400" dirty="0">
              <a:solidFill>
                <a:srgbClr val="000000"/>
              </a:solidFill>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Resiliency to corruptions with </a:t>
            </a:r>
            <a:r>
              <a:rPr lang="de-DE" sz="2400" dirty="0">
                <a:solidFill>
                  <a:srgbClr val="000000"/>
                </a:solidFill>
                <a:latin typeface="Segoe UI" pitchFamily="34" charset="0"/>
                <a:ea typeface="Segoe UI" pitchFamily="34" charset="0"/>
                <a:cs typeface="Segoe UI" pitchFamily="34" charset="0"/>
              </a:rPr>
              <a:t>recovery</a:t>
            </a:r>
          </a:p>
          <a:p>
            <a:pPr marL="800100" lvl="1" indent="-342900">
              <a:lnSpc>
                <a:spcPct val="100000"/>
              </a:lnSpc>
              <a:spcBef>
                <a:spcPts val="0"/>
              </a:spcBef>
              <a:spcAft>
                <a:spcPts val="300"/>
              </a:spcAft>
              <a:buClr>
                <a:srgbClr val="0070C0"/>
              </a:buClr>
              <a:buSzTx/>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Shared storage pools across machines</a:t>
            </a:r>
          </a:p>
        </p:txBody>
      </p:sp>
    </p:spTree>
    <p:extLst>
      <p:ext uri="{BB962C8B-B14F-4D97-AF65-F5344CB8AC3E}">
        <p14:creationId xmlns:p14="http://schemas.microsoft.com/office/powerpoint/2010/main" val="130619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Overview of Storage
Managing Disks and Volumes
Implementing Storage Spaces</a:t>
            </a:r>
            <a:endParaRPr lang="en-CA" dirty="0"/>
          </a:p>
        </p:txBody>
      </p:sp>
    </p:spTree>
    <p:extLst>
      <p:ext uri="{BB962C8B-B14F-4D97-AF65-F5344CB8AC3E}">
        <p14:creationId xmlns:p14="http://schemas.microsoft.com/office/powerpoint/2010/main" val="3538692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17a53-570d-4bd5-bd13-f65df29fa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Mount Points and Links?</a:t>
            </a:r>
            <a:endParaRPr lang="en-CA" dirty="0"/>
          </a:p>
        </p:txBody>
      </p:sp>
      <p:sp>
        <p:nvSpPr>
          <p:cNvPr id="4" name="Rounded Rectangle 844803"/>
          <p:cNvSpPr>
            <a:spLocks noChangeArrowheads="1"/>
          </p:cNvSpPr>
          <p:nvPr/>
        </p:nvSpPr>
        <p:spPr bwMode="auto">
          <a:xfrm>
            <a:off x="395923" y="2265910"/>
            <a:ext cx="8199437" cy="457415"/>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pPr>
            <a:endParaRPr lang="en-US" sz="20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ts val="500"/>
              </a:spcBef>
              <a:spcAft>
                <a:spcPts val="500"/>
              </a:spcAft>
              <a:buSzPct val="120000"/>
              <a:buNone/>
            </a:pPr>
            <a:r>
              <a:rPr lang="en-US" sz="2200" b="1" kern="0" dirty="0">
                <a:solidFill>
                  <a:sysClr val="windowText" lastClr="000000"/>
                </a:solidFill>
              </a:rPr>
              <a:t>A mount point is a reference to a location on a disk that enables Windows operating system access to disk resources</a:t>
            </a:r>
          </a:p>
          <a:p>
            <a:pPr marL="0" lvl="0" indent="0" eaLnBrk="0" hangingPunct="0">
              <a:spcBef>
                <a:spcPts val="500"/>
              </a:spcBef>
              <a:spcAft>
                <a:spcPts val="500"/>
              </a:spcAft>
              <a:buSzPct val="120000"/>
              <a:buNone/>
            </a:pPr>
            <a:r>
              <a:rPr lang="en-GB" sz="2200" kern="0" dirty="0">
                <a:solidFill>
                  <a:sysClr val="windowText" lastClr="000000"/>
                </a:solidFill>
              </a:rPr>
              <a:t>Use volume mount points</a:t>
            </a:r>
            <a:r>
              <a:rPr lang="en-US" sz="2200" kern="0" dirty="0">
                <a:solidFill>
                  <a:sysClr val="windowText" lastClr="000000"/>
                </a:solidFill>
              </a:rPr>
              <a:t>:</a:t>
            </a:r>
          </a:p>
          <a:p>
            <a:pPr marL="401637" lvl="0" indent="-228600" eaLnBrk="0" hangingPunct="0">
              <a:spcBef>
                <a:spcPts val="500"/>
              </a:spcBef>
              <a:spcAft>
                <a:spcPts val="500"/>
              </a:spcAft>
              <a:buClr>
                <a:srgbClr val="006699"/>
              </a:buClr>
              <a:buSzPct val="100000"/>
              <a:buFontTx/>
              <a:buChar char="•"/>
            </a:pPr>
            <a:r>
              <a:rPr lang="en-US" sz="2000" kern="0" dirty="0">
                <a:solidFill>
                  <a:srgbClr val="000000"/>
                </a:solidFill>
              </a:rPr>
              <a:t>To mount volumes or disks as folders instead of using drive letters </a:t>
            </a:r>
          </a:p>
          <a:p>
            <a:pPr marL="401637" lvl="0" indent="-228600" eaLnBrk="0" hangingPunct="0">
              <a:spcBef>
                <a:spcPts val="500"/>
              </a:spcBef>
              <a:spcAft>
                <a:spcPts val="500"/>
              </a:spcAft>
              <a:buClr>
                <a:srgbClr val="006699"/>
              </a:buClr>
              <a:buSzPct val="100000"/>
              <a:buFontTx/>
              <a:buChar char="•"/>
            </a:pPr>
            <a:r>
              <a:rPr lang="en-US" sz="2000" kern="0" dirty="0">
                <a:solidFill>
                  <a:srgbClr val="000000"/>
                </a:solidFill>
              </a:rPr>
              <a:t>When you do not have drive letters available for creating new volumes</a:t>
            </a:r>
          </a:p>
          <a:p>
            <a:pPr marL="401637" lvl="0" indent="-228600" eaLnBrk="0" hangingPunct="0">
              <a:spcBef>
                <a:spcPts val="500"/>
              </a:spcBef>
              <a:spcAft>
                <a:spcPts val="500"/>
              </a:spcAft>
              <a:buClr>
                <a:srgbClr val="006699"/>
              </a:buClr>
              <a:buSzPct val="100000"/>
              <a:buFontTx/>
              <a:buChar char="•"/>
            </a:pPr>
            <a:r>
              <a:rPr lang="en-US" sz="2000" kern="0" dirty="0">
                <a:solidFill>
                  <a:srgbClr val="000000"/>
                </a:solidFill>
              </a:rPr>
              <a:t>To add disk space without changing the folder structure</a:t>
            </a:r>
          </a:p>
          <a:p>
            <a:pPr marL="0" lvl="0" indent="0" eaLnBrk="0" hangingPunct="0">
              <a:spcBef>
                <a:spcPts val="2000"/>
              </a:spcBef>
              <a:spcAft>
                <a:spcPts val="500"/>
              </a:spcAft>
              <a:buSzPct val="120000"/>
              <a:buNone/>
            </a:pPr>
            <a:r>
              <a:rPr lang="en-US" sz="2200" b="1" kern="0" dirty="0">
                <a:solidFill>
                  <a:sysClr val="windowText" lastClr="000000"/>
                </a:solidFill>
              </a:rPr>
              <a:t>A link file contains a reference to another file or directory</a:t>
            </a:r>
          </a:p>
          <a:p>
            <a:pPr marL="0" lvl="0" indent="0" eaLnBrk="0" hangingPunct="0">
              <a:spcBef>
                <a:spcPts val="500"/>
              </a:spcBef>
              <a:spcAft>
                <a:spcPts val="500"/>
              </a:spcAft>
              <a:buSzPct val="120000"/>
              <a:buNone/>
            </a:pPr>
            <a:r>
              <a:rPr lang="en-US" sz="2200" kern="0" dirty="0">
                <a:solidFill>
                  <a:sysClr val="windowText" lastClr="000000"/>
                </a:solidFill>
              </a:rPr>
              <a:t>Link options:</a:t>
            </a:r>
          </a:p>
          <a:p>
            <a:pPr marL="401637" lvl="2" indent="-228600" eaLnBrk="0" hangingPunct="0">
              <a:spcBef>
                <a:spcPts val="500"/>
              </a:spcBef>
              <a:spcAft>
                <a:spcPts val="500"/>
              </a:spcAft>
              <a:buClr>
                <a:srgbClr val="006699"/>
              </a:buClr>
              <a:buSzPct val="100000"/>
              <a:buFontTx/>
              <a:buChar char="•"/>
            </a:pPr>
            <a:r>
              <a:rPr lang="en-US" kern="0" dirty="0">
                <a:solidFill>
                  <a:srgbClr val="000000"/>
                </a:solidFill>
              </a:rPr>
              <a:t>Symbolic file link (or, soft link)</a:t>
            </a:r>
          </a:p>
          <a:p>
            <a:pPr marL="401637" lvl="1" indent="-228600" eaLnBrk="0" hangingPunct="0">
              <a:spcBef>
                <a:spcPts val="500"/>
              </a:spcBef>
              <a:spcAft>
                <a:spcPts val="500"/>
              </a:spcAft>
              <a:buClr>
                <a:srgbClr val="006699"/>
              </a:buClr>
              <a:buSzPct val="100000"/>
              <a:buFontTx/>
              <a:buChar char="•"/>
            </a:pPr>
            <a:r>
              <a:rPr lang="en-US" sz="2000" kern="0" dirty="0">
                <a:solidFill>
                  <a:srgbClr val="000000"/>
                </a:solidFill>
              </a:rPr>
              <a:t>Symbolic directory link (or, directory junctions)</a:t>
            </a:r>
            <a:endParaRPr lang="en-CA" sz="2000" kern="0" dirty="0">
              <a:solidFill>
                <a:srgbClr val="000000"/>
              </a:solidFill>
            </a:endParaRPr>
          </a:p>
        </p:txBody>
      </p:sp>
    </p:spTree>
    <p:extLst>
      <p:ext uri="{BB962C8B-B14F-4D97-AF65-F5344CB8AC3E}">
        <p14:creationId xmlns:p14="http://schemas.microsoft.com/office/powerpoint/2010/main" val="130429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f89ddec-1453-40bb-959a-77f8384d72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Mount Points and Links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marL="347662" lvl="0" indent="-342900"/>
            <a:r>
              <a:rPr lang="en-GB" sz="2400" kern="0" dirty="0">
                <a:solidFill>
                  <a:srgbClr val="000000"/>
                </a:solidFill>
              </a:rPr>
              <a:t>Create a mount point</a:t>
            </a:r>
          </a:p>
          <a:p>
            <a:pPr marL="347662" lvl="0" indent="-342900"/>
            <a:r>
              <a:rPr lang="en-US" sz="2400" kern="0" dirty="0">
                <a:solidFill>
                  <a:srgbClr val="000000"/>
                </a:solidFill>
              </a:rPr>
              <a:t>Create a directory junction for a folder</a:t>
            </a:r>
            <a:endParaRPr lang="en-GB" sz="2400" kern="0" dirty="0">
              <a:solidFill>
                <a:srgbClr val="000000"/>
              </a:solidFill>
            </a:endParaRPr>
          </a:p>
          <a:p>
            <a:pPr marL="347662" lvl="0" indent="-342900"/>
            <a:r>
              <a:rPr lang="en-GB" sz="2400" kern="0" dirty="0">
                <a:solidFill>
                  <a:srgbClr val="000000"/>
                </a:solidFill>
              </a:rPr>
              <a:t>Create a hard link for a file</a:t>
            </a:r>
            <a:endParaRPr lang="en-US" sz="240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471" y="4066207"/>
            <a:ext cx="1993227" cy="1962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471" y="4689662"/>
            <a:ext cx="988791" cy="1652694"/>
          </a:xfrm>
          <a:prstGeom prst="rect">
            <a:avLst/>
          </a:prstGeom>
        </p:spPr>
      </p:pic>
    </p:spTree>
    <p:extLst>
      <p:ext uri="{BB962C8B-B14F-4D97-AF65-F5344CB8AC3E}">
        <p14:creationId xmlns:p14="http://schemas.microsoft.com/office/powerpoint/2010/main" val="1334088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4180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9f097ea2-7d9b-4b33-a6c6-5f7618e176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Extending and Shrinking Volumes</a:t>
            </a:r>
            <a:endParaRPr lang="en-CA" dirty="0"/>
          </a:p>
        </p:txBody>
      </p:sp>
      <p:sp>
        <p:nvSpPr>
          <p:cNvPr id="4" name="AutoShape 3"/>
          <p:cNvSpPr>
            <a:spLocks noChangeArrowheads="1"/>
          </p:cNvSpPr>
          <p:nvPr/>
        </p:nvSpPr>
        <p:spPr bwMode="auto">
          <a:xfrm>
            <a:off x="358923" y="2208766"/>
            <a:ext cx="8252752" cy="4149969"/>
          </a:xfrm>
          <a:prstGeom prst="roundRect">
            <a:avLst>
              <a:gd name="adj" fmla="val 4167"/>
            </a:avLst>
          </a:prstGeom>
          <a:noFill/>
          <a:ln w="9525" algn="ctr">
            <a:noFill/>
            <a:round/>
            <a:headEnd/>
            <a:tailEnd/>
          </a:ln>
          <a:effectLst/>
        </p:spPr>
        <p:txBody>
          <a:bodyPr/>
          <a:lstStyle/>
          <a:p>
            <a:pPr lvl="0" fontAlgn="base">
              <a:spcBef>
                <a:spcPct val="0"/>
              </a:spcBef>
              <a:spcAft>
                <a:spcPts val="600"/>
              </a:spcAft>
              <a:buClr>
                <a:srgbClr val="0070C0"/>
              </a:buClr>
              <a:buSzPct val="120000"/>
            </a:pPr>
            <a:r>
              <a:rPr kumimoji="0" lang="en-US" sz="2200" b="1"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When you want to resize a disk, consider the following:</a:t>
            </a:r>
          </a:p>
          <a:p>
            <a:pPr marL="342900" lvl="1" indent="-342900" eaLnBrk="0" fontAlgn="base" hangingPunct="0">
              <a:lnSpc>
                <a:spcPct val="90000"/>
              </a:lnSpc>
              <a:spcBef>
                <a:spcPct val="40000"/>
              </a:spcBef>
              <a:spcAft>
                <a:spcPct val="0"/>
              </a:spcAft>
              <a:buClr>
                <a:srgbClr val="006699"/>
              </a:buClr>
              <a:buFont typeface="Arial" pitchFamily="34" charset="0"/>
              <a:buChar char="•"/>
            </a:pPr>
            <a:r>
              <a:rPr lang="en-US" altLang="zh-TW" sz="2200" dirty="0">
                <a:solidFill>
                  <a:srgbClr val="000000"/>
                </a:solidFill>
                <a:latin typeface="Segoe UI" pitchFamily="34" charset="0"/>
                <a:ea typeface="Segoe UI" pitchFamily="34" charset="0"/>
                <a:cs typeface="Segoe UI" pitchFamily="34" charset="0"/>
              </a:rPr>
              <a:t>You can extend or shrink NTFS volumes</a:t>
            </a:r>
          </a:p>
          <a:p>
            <a:pPr marL="342900" lvl="1" indent="-342900" eaLnBrk="0" fontAlgn="base" hangingPunct="0">
              <a:lnSpc>
                <a:spcPct val="90000"/>
              </a:lnSpc>
              <a:spcBef>
                <a:spcPct val="40000"/>
              </a:spcBef>
              <a:spcAft>
                <a:spcPct val="0"/>
              </a:spcAft>
              <a:buClr>
                <a:srgbClr val="006699"/>
              </a:buClr>
              <a:buFont typeface="Arial" pitchFamily="34" charset="0"/>
              <a:buChar char="•"/>
            </a:pPr>
            <a:r>
              <a:rPr lang="en-US" altLang="zh-TW" sz="2200" dirty="0">
                <a:solidFill>
                  <a:srgbClr val="000000"/>
                </a:solidFill>
                <a:latin typeface="Segoe UI" pitchFamily="34" charset="0"/>
                <a:ea typeface="Segoe UI" pitchFamily="34" charset="0"/>
                <a:cs typeface="Segoe UI" pitchFamily="34" charset="0"/>
              </a:rPr>
              <a:t>ReFS volumes can only be extended</a:t>
            </a:r>
          </a:p>
          <a:p>
            <a:pPr marL="342900" lvl="1" indent="-342900" eaLnBrk="0" fontAlgn="base" hangingPunct="0">
              <a:lnSpc>
                <a:spcPct val="90000"/>
              </a:lnSpc>
              <a:spcBef>
                <a:spcPct val="40000"/>
              </a:spcBef>
              <a:spcAft>
                <a:spcPct val="0"/>
              </a:spcAft>
              <a:buClr>
                <a:srgbClr val="006699"/>
              </a:buClr>
              <a:buFont typeface="Arial" pitchFamily="34" charset="0"/>
              <a:buChar char="•"/>
            </a:pPr>
            <a:r>
              <a:rPr lang="en-US" altLang="zh-TW" sz="2200" dirty="0">
                <a:solidFill>
                  <a:srgbClr val="000000"/>
                </a:solidFill>
                <a:latin typeface="Segoe UI" pitchFamily="34" charset="0"/>
                <a:ea typeface="Segoe UI" pitchFamily="34" charset="0"/>
                <a:cs typeface="Segoe UI" pitchFamily="34" charset="0"/>
              </a:rPr>
              <a:t>FAT/FAT32/exFAT cannot be resized</a:t>
            </a:r>
          </a:p>
          <a:p>
            <a:pPr marL="342900" lvl="1" indent="-342900" eaLnBrk="0" fontAlgn="base" hangingPunct="0">
              <a:lnSpc>
                <a:spcPct val="90000"/>
              </a:lnSpc>
              <a:spcBef>
                <a:spcPct val="40000"/>
              </a:spcBef>
              <a:spcAft>
                <a:spcPct val="0"/>
              </a:spcAft>
              <a:buClr>
                <a:srgbClr val="006699"/>
              </a:buClr>
              <a:buFont typeface="Arial" pitchFamily="34" charset="0"/>
              <a:buChar char="•"/>
            </a:pPr>
            <a:r>
              <a:rPr lang="en-US" altLang="zh-TW" sz="2200" dirty="0">
                <a:solidFill>
                  <a:srgbClr val="000000"/>
                </a:solidFill>
                <a:latin typeface="Segoe UI" pitchFamily="34" charset="0"/>
                <a:ea typeface="Segoe UI" pitchFamily="34" charset="0"/>
                <a:cs typeface="Segoe UI" pitchFamily="34" charset="0"/>
              </a:rPr>
              <a:t>You can shrink a volume only up to immovable files</a:t>
            </a:r>
          </a:p>
          <a:p>
            <a:pPr marL="342900" lvl="1" indent="-342900" eaLnBrk="0" fontAlgn="base" hangingPunct="0">
              <a:lnSpc>
                <a:spcPct val="90000"/>
              </a:lnSpc>
              <a:spcBef>
                <a:spcPct val="40000"/>
              </a:spcBef>
              <a:spcAft>
                <a:spcPct val="0"/>
              </a:spcAft>
              <a:buClr>
                <a:srgbClr val="006699"/>
              </a:buClr>
              <a:buFont typeface="Arial" pitchFamily="34" charset="0"/>
              <a:buChar char="•"/>
            </a:pPr>
            <a:r>
              <a:rPr lang="en-US" altLang="zh-TW" sz="2200" dirty="0">
                <a:solidFill>
                  <a:srgbClr val="000000"/>
                </a:solidFill>
                <a:latin typeface="Segoe UI" pitchFamily="34" charset="0"/>
                <a:ea typeface="Segoe UI" pitchFamily="34" charset="0"/>
                <a:cs typeface="Segoe UI" pitchFamily="34" charset="0"/>
              </a:rPr>
              <a:t>Bad clusters on a disk prevent you from shrinking a volume</a:t>
            </a:r>
          </a:p>
          <a:p>
            <a:pPr marL="342900" lvl="0" indent="-342900" fontAlgn="base">
              <a:spcBef>
                <a:spcPct val="0"/>
              </a:spcBef>
              <a:spcAft>
                <a:spcPts val="1800"/>
              </a:spcAft>
              <a:buClr>
                <a:srgbClr val="0070C0"/>
              </a:buClr>
              <a:buSzPct val="120000"/>
              <a:buFont typeface="Arial" pitchFamily="34" charset="0"/>
              <a:buChar char="•"/>
            </a:pPr>
            <a:endParaRPr kumimoji="0" lang="en-US" sz="2200" b="1" i="0" u="none" strike="noStrike" kern="0" cap="none" spc="0" normalizeH="0" baseline="0" noProof="0" dirty="0">
              <a:ln>
                <a:noFill/>
              </a:ln>
              <a:solidFill>
                <a:sysClr val="windowText" lastClr="000000"/>
              </a:solidFill>
              <a:effectLst/>
              <a:uLnTx/>
              <a:uFillTx/>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358923" y="949999"/>
            <a:ext cx="7911018" cy="1061681"/>
          </a:xfrm>
          <a:prstGeom prst="roundRect">
            <a:avLst>
              <a:gd name="adj" fmla="val 12117"/>
            </a:avLst>
          </a:prstGeom>
          <a:noFill/>
          <a:ln w="9525" algn="ctr">
            <a:noFill/>
            <a:round/>
            <a:headEnd/>
            <a:tailEnd/>
          </a:ln>
          <a:effectLst/>
        </p:spPr>
        <p:txBody>
          <a:bodyPr/>
          <a:lstStyle/>
          <a:p>
            <a:pPr lvl="0" fontAlgn="base">
              <a:spcBef>
                <a:spcPct val="0"/>
              </a:spcBef>
              <a:spcAft>
                <a:spcPts val="1800"/>
              </a:spcAft>
              <a:buClr>
                <a:srgbClr val="0070C0"/>
              </a:buClr>
              <a:buSzPct val="120000"/>
            </a:pPr>
            <a:r>
              <a:rPr kumimoji="0" lang="en-US" sz="2200" b="1"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You can resize NTFS volumes from the Windows operating system, beginning with Windows Vista and Windows Server </a:t>
            </a:r>
            <a:r>
              <a:rPr lang="en-US" sz="2200" b="1" kern="0" dirty="0">
                <a:solidFill>
                  <a:srgbClr val="000000"/>
                </a:solidFill>
                <a:latin typeface="Segoe UI" pitchFamily="34" charset="0"/>
                <a:ea typeface="Segoe UI" pitchFamily="34" charset="0"/>
                <a:cs typeface="Segoe UI" pitchFamily="34" charset="0"/>
              </a:rPr>
              <a:t>2008</a:t>
            </a:r>
          </a:p>
        </p:txBody>
      </p:sp>
    </p:spTree>
    <p:extLst>
      <p:ext uri="{BB962C8B-B14F-4D97-AF65-F5344CB8AC3E}">
        <p14:creationId xmlns:p14="http://schemas.microsoft.com/office/powerpoint/2010/main" val="3957320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2c0a4bd-4080-4c23-920d-0a55c9dd98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Virtual Hard Disks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600" kern="0" dirty="0">
                <a:solidFill>
                  <a:srgbClr val="000000"/>
                </a:solidFill>
              </a:rPr>
              <a:t>Virtual hard disks are files that you can use like physical hard disks</a:t>
            </a:r>
          </a:p>
          <a:p>
            <a:pPr marL="0" lvl="0" indent="0">
              <a:spcBef>
                <a:spcPts val="2400"/>
              </a:spcBef>
              <a:buNone/>
            </a:pPr>
            <a:r>
              <a:rPr lang="en-US" sz="2600" kern="0" dirty="0">
                <a:solidFill>
                  <a:srgbClr val="000000"/>
                </a:solidFill>
              </a:rPr>
              <a:t>You can:</a:t>
            </a:r>
          </a:p>
          <a:p>
            <a:pPr lvl="1"/>
            <a:r>
              <a:rPr lang="en-US" kern="0" dirty="0">
                <a:solidFill>
                  <a:srgbClr val="000000"/>
                </a:solidFill>
              </a:rPr>
              <a:t>Create and manage virtual hard disks by using Disk Management and Diskpart</a:t>
            </a:r>
          </a:p>
          <a:p>
            <a:pPr lvl="1"/>
            <a:r>
              <a:rPr lang="en-US" kern="0" dirty="0">
                <a:solidFill>
                  <a:srgbClr val="000000"/>
                </a:solidFill>
              </a:rPr>
              <a:t>Configure .vhd or .vhdx files </a:t>
            </a:r>
          </a:p>
          <a:p>
            <a:pPr lvl="1"/>
            <a:r>
              <a:rPr lang="en-US" kern="0" dirty="0">
                <a:solidFill>
                  <a:srgbClr val="000000"/>
                </a:solidFill>
              </a:rPr>
              <a:t>Configure computers to start from the virtual hard disk</a:t>
            </a:r>
          </a:p>
          <a:p>
            <a:pPr lvl="1"/>
            <a:r>
              <a:rPr lang="en-US" kern="0" dirty="0">
                <a:solidFill>
                  <a:srgbClr val="000000"/>
                </a:solidFill>
              </a:rPr>
              <a:t>Transfer virtual hard disks from Hyper-V servers and start computers from the virtual hard disk</a:t>
            </a:r>
          </a:p>
          <a:p>
            <a:pPr lvl="1"/>
            <a:r>
              <a:rPr lang="en-US" kern="0" dirty="0">
                <a:solidFill>
                  <a:srgbClr val="000000"/>
                </a:solidFill>
              </a:rPr>
              <a:t>Use virtual hard disks as a deployment technology</a:t>
            </a:r>
          </a:p>
        </p:txBody>
      </p:sp>
    </p:spTree>
    <p:extLst>
      <p:ext uri="{BB962C8B-B14F-4D97-AF65-F5344CB8AC3E}">
        <p14:creationId xmlns:p14="http://schemas.microsoft.com/office/powerpoint/2010/main" val="147745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fa575d7-113a-4956-9dc2-e0d4cdf3f0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Managing Virtual Hard Disks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In this demonstration, you will see how to:</a:t>
            </a:r>
          </a:p>
          <a:p>
            <a:pPr lvl="1"/>
            <a:r>
              <a:rPr lang="en-CA" sz="2600" kern="0" dirty="0">
                <a:solidFill>
                  <a:srgbClr val="000000"/>
                </a:solidFill>
              </a:rPr>
              <a:t>Create a virtual hard disk</a:t>
            </a:r>
          </a:p>
          <a:p>
            <a:pPr lvl="1"/>
            <a:r>
              <a:rPr lang="en-CA" sz="2600" kern="0" dirty="0">
                <a:solidFill>
                  <a:srgbClr val="000000"/>
                </a:solidFill>
              </a:rPr>
              <a:t>Manage a virtual hard disk</a:t>
            </a:r>
          </a:p>
          <a:p>
            <a:pPr lvl="0"/>
            <a:endParaRPr lang="en-US" kern="0" dirty="0">
              <a:solidFill>
                <a:srgbClr val="000000"/>
              </a:solidFill>
            </a:endParaRPr>
          </a:p>
        </p:txBody>
      </p:sp>
    </p:spTree>
    <p:extLst>
      <p:ext uri="{BB962C8B-B14F-4D97-AF65-F5344CB8AC3E}">
        <p14:creationId xmlns:p14="http://schemas.microsoft.com/office/powerpoint/2010/main" val="2758662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Implementing Storage Spaces</a:t>
            </a:r>
            <a:endParaRPr lang="en-CA" dirty="0"/>
          </a:p>
        </p:txBody>
      </p:sp>
      <p:sp>
        <p:nvSpPr>
          <p:cNvPr id="3" name="Text Placeholder 2"/>
          <p:cNvSpPr>
            <a:spLocks noGrp="1"/>
          </p:cNvSpPr>
          <p:nvPr>
            <p:ph type="body" idx="1"/>
          </p:nvPr>
        </p:nvSpPr>
        <p:spPr/>
        <p:txBody>
          <a:bodyPr/>
          <a:lstStyle/>
          <a:p>
            <a:r>
              <a:rPr lang="en-CA" dirty="0" smtClean="0"/>
              <a:t>What Is the Storage Spaces Feature?
Virtual Disk Configuration Options
Advanced Management Options for Storage Spaces
Demonstration: Configuring Storage Spaces
Discussion: Comparing Storage Spaces with Other Storage Solutions</a:t>
            </a:r>
            <a:endParaRPr lang="en-CA" dirty="0"/>
          </a:p>
        </p:txBody>
      </p:sp>
    </p:spTree>
    <p:extLst>
      <p:ext uri="{BB962C8B-B14F-4D97-AF65-F5344CB8AC3E}">
        <p14:creationId xmlns:p14="http://schemas.microsoft.com/office/powerpoint/2010/main" val="396264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Storage Spaces Feature?</a:t>
            </a:r>
            <a:endParaRPr lang="en-CA" dirty="0"/>
          </a:p>
        </p:txBody>
      </p:sp>
      <p:grpSp>
        <p:nvGrpSpPr>
          <p:cNvPr id="4" name="Group 3"/>
          <p:cNvGrpSpPr/>
          <p:nvPr/>
        </p:nvGrpSpPr>
        <p:grpSpPr>
          <a:xfrm>
            <a:off x="6872223" y="2772582"/>
            <a:ext cx="1822287" cy="2682929"/>
            <a:chOff x="6858324" y="2206069"/>
            <a:chExt cx="2009484" cy="2965538"/>
          </a:xfrm>
        </p:grpSpPr>
        <p:sp>
          <p:nvSpPr>
            <p:cNvPr id="5" name="TextBox 4"/>
            <p:cNvSpPr txBox="1"/>
            <p:nvPr/>
          </p:nvSpPr>
          <p:spPr>
            <a:xfrm>
              <a:off x="6986755" y="4519665"/>
              <a:ext cx="1859947" cy="408236"/>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Physical Disks</a:t>
              </a:r>
              <a:endParaRPr lang="en-IN" b="1"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7045521" y="3783066"/>
              <a:ext cx="1728360" cy="408236"/>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Storage Pool</a:t>
              </a:r>
              <a:endParaRPr lang="en-IN" b="1" dirty="0">
                <a:solidFill>
                  <a:srgbClr val="000000"/>
                </a:solidFill>
                <a:latin typeface="Segoe UI" pitchFamily="34" charset="0"/>
                <a:ea typeface="Segoe UI" pitchFamily="34" charset="0"/>
                <a:cs typeface="Segoe UI" pitchFamily="34" charset="0"/>
              </a:endParaRPr>
            </a:p>
          </p:txBody>
        </p:sp>
        <p:sp>
          <p:nvSpPr>
            <p:cNvPr id="7" name="TextBox 6"/>
            <p:cNvSpPr txBox="1"/>
            <p:nvPr/>
          </p:nvSpPr>
          <p:spPr>
            <a:xfrm>
              <a:off x="7117721" y="3046466"/>
              <a:ext cx="1600381" cy="408236"/>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Virtual Disk</a:t>
              </a:r>
              <a:endParaRPr lang="en-IN" b="1" dirty="0">
                <a:solidFill>
                  <a:srgbClr val="000000"/>
                </a:solidFill>
                <a:latin typeface="Segoe UI" pitchFamily="34" charset="0"/>
                <a:ea typeface="Segoe UI" pitchFamily="34" charset="0"/>
                <a:cs typeface="Segoe UI" pitchFamily="34" charset="0"/>
              </a:endParaRPr>
            </a:p>
          </p:txBody>
        </p:sp>
        <p:sp>
          <p:nvSpPr>
            <p:cNvPr id="8" name="TextBox 7"/>
            <p:cNvSpPr txBox="1"/>
            <p:nvPr/>
          </p:nvSpPr>
          <p:spPr>
            <a:xfrm>
              <a:off x="7195081" y="2309866"/>
              <a:ext cx="1423613" cy="408236"/>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Disk Drive</a:t>
              </a:r>
              <a:endParaRPr lang="en-IN" b="1" dirty="0">
                <a:solidFill>
                  <a:srgbClr val="000000"/>
                </a:solidFill>
                <a:latin typeface="Segoe UI" pitchFamily="34" charset="0"/>
                <a:ea typeface="Segoe UI" pitchFamily="34" charset="0"/>
                <a:cs typeface="Segoe UI" pitchFamily="34" charset="0"/>
              </a:endParaRPr>
            </a:p>
          </p:txBody>
        </p:sp>
        <p:cxnSp>
          <p:nvCxnSpPr>
            <p:cNvPr id="9" name="Straight Arrow Connector 8"/>
            <p:cNvCxnSpPr/>
            <p:nvPr/>
          </p:nvCxnSpPr>
          <p:spPr bwMode="auto">
            <a:xfrm flipH="1" flipV="1">
              <a:off x="7850898" y="2628672"/>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
          <p:nvSpPr>
            <p:cNvPr id="10" name="Rounded Rectangle 9"/>
            <p:cNvSpPr/>
            <p:nvPr/>
          </p:nvSpPr>
          <p:spPr bwMode="auto">
            <a:xfrm>
              <a:off x="6858324" y="2218426"/>
              <a:ext cx="1996440" cy="2796702"/>
            </a:xfrm>
            <a:prstGeom prst="roundRect">
              <a:avLst/>
            </a:prstGeom>
            <a:noFill/>
            <a:ln w="12700"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Segoe UI" pitchFamily="34" charset="0"/>
                <a:ea typeface="Segoe UI" pitchFamily="34" charset="0"/>
                <a:cs typeface="Segoe UI" pitchFamily="34" charset="0"/>
              </a:endParaRPr>
            </a:p>
          </p:txBody>
        </p:sp>
        <p:cxnSp>
          <p:nvCxnSpPr>
            <p:cNvPr id="11" name="Straight Arrow Connector 10"/>
            <p:cNvCxnSpPr/>
            <p:nvPr/>
          </p:nvCxnSpPr>
          <p:spPr bwMode="auto">
            <a:xfrm flipH="1" flipV="1">
              <a:off x="7850898" y="3355443"/>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2" name="Straight Arrow Connector 11"/>
            <p:cNvCxnSpPr/>
            <p:nvPr/>
          </p:nvCxnSpPr>
          <p:spPr bwMode="auto">
            <a:xfrm flipH="1" flipV="1">
              <a:off x="7850898" y="4111461"/>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
          <p:nvSpPr>
            <p:cNvPr id="13" name="Rectangle 12"/>
            <p:cNvSpPr/>
            <p:nvPr/>
          </p:nvSpPr>
          <p:spPr bwMode="auto">
            <a:xfrm>
              <a:off x="6858324" y="2206069"/>
              <a:ext cx="2009484" cy="2965538"/>
            </a:xfrm>
            <a:prstGeom prst="rect">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sp>
        <p:nvSpPr>
          <p:cNvPr id="14" name="Content Placeholder 12"/>
          <p:cNvSpPr txBox="1">
            <a:spLocks/>
          </p:cNvSpPr>
          <p:nvPr/>
        </p:nvSpPr>
        <p:spPr>
          <a:xfrm>
            <a:off x="458788" y="1021215"/>
            <a:ext cx="82357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Use storage spaces to add physical disks of any type and size to a storage pool, and then create highly-available virtual disks from the storage pool</a:t>
            </a:r>
          </a:p>
          <a:p>
            <a:pPr lvl="0">
              <a:spcBef>
                <a:spcPts val="0"/>
              </a:spcBef>
            </a:pPr>
            <a:r>
              <a:rPr lang="en-US" sz="2400" kern="0" dirty="0">
                <a:solidFill>
                  <a:srgbClr val="000000"/>
                </a:solidFill>
              </a:rPr>
              <a:t>To create a virtual disk, you need the following:</a:t>
            </a:r>
          </a:p>
          <a:p>
            <a:pPr lvl="1">
              <a:spcBef>
                <a:spcPts val="0"/>
              </a:spcBef>
            </a:pPr>
            <a:r>
              <a:rPr lang="en-US" sz="2200" kern="0" dirty="0">
                <a:solidFill>
                  <a:srgbClr val="000000"/>
                </a:solidFill>
              </a:rPr>
              <a:t>One or more physical disks</a:t>
            </a:r>
          </a:p>
          <a:p>
            <a:pPr lvl="1">
              <a:spcBef>
                <a:spcPts val="0"/>
              </a:spcBef>
            </a:pPr>
            <a:r>
              <a:rPr lang="en-US" sz="2200" kern="0" dirty="0">
                <a:solidFill>
                  <a:srgbClr val="000000"/>
                </a:solidFill>
              </a:rPr>
              <a:t>Storage pool that includes the disks</a:t>
            </a:r>
          </a:p>
          <a:p>
            <a:pPr lvl="1">
              <a:spcBef>
                <a:spcPts val="0"/>
              </a:spcBef>
            </a:pPr>
            <a:r>
              <a:rPr lang="en-US" sz="2200" kern="0" dirty="0">
                <a:solidFill>
                  <a:srgbClr val="000000"/>
                </a:solidFill>
              </a:rPr>
              <a:t>Virtual disk that are created with disks from </a:t>
            </a:r>
            <a:br>
              <a:rPr lang="en-US" sz="2200" kern="0" dirty="0">
                <a:solidFill>
                  <a:srgbClr val="000000"/>
                </a:solidFill>
              </a:rPr>
            </a:br>
            <a:r>
              <a:rPr lang="en-US" sz="2200" kern="0" dirty="0">
                <a:solidFill>
                  <a:srgbClr val="000000"/>
                </a:solidFill>
              </a:rPr>
              <a:t>the storage pool</a:t>
            </a:r>
          </a:p>
          <a:p>
            <a:pPr lvl="1">
              <a:spcBef>
                <a:spcPts val="0"/>
              </a:spcBef>
            </a:pPr>
            <a:r>
              <a:rPr lang="en-US" sz="2200" kern="0" dirty="0">
                <a:solidFill>
                  <a:srgbClr val="000000"/>
                </a:solidFill>
              </a:rPr>
              <a:t>Disk drives that are based on virtual drives</a:t>
            </a:r>
          </a:p>
          <a:p>
            <a:pPr lvl="0"/>
            <a:r>
              <a:rPr lang="en-US" sz="2400" kern="0" dirty="0">
                <a:solidFill>
                  <a:srgbClr val="000000"/>
                </a:solidFill>
              </a:rPr>
              <a:t>Virtual disks are not virtual hard disks; </a:t>
            </a:r>
            <a:br>
              <a:rPr lang="en-US" sz="2400" kern="0" dirty="0">
                <a:solidFill>
                  <a:srgbClr val="000000"/>
                </a:solidFill>
              </a:rPr>
            </a:br>
            <a:r>
              <a:rPr lang="en-US" sz="2400" kern="0" dirty="0">
                <a:solidFill>
                  <a:srgbClr val="000000"/>
                </a:solidFill>
              </a:rPr>
              <a:t>they should be considered a drive in </a:t>
            </a:r>
            <a:br>
              <a:rPr lang="en-US" sz="2400" kern="0" dirty="0">
                <a:solidFill>
                  <a:srgbClr val="000000"/>
                </a:solidFill>
              </a:rPr>
            </a:br>
            <a:r>
              <a:rPr lang="en-US" sz="2400" kern="0" dirty="0">
                <a:solidFill>
                  <a:srgbClr val="000000"/>
                </a:solidFill>
              </a:rPr>
              <a:t>Disk Manager</a:t>
            </a:r>
          </a:p>
          <a:p>
            <a:pPr lvl="0"/>
            <a:r>
              <a:rPr lang="en-CA" sz="2400" kern="0" dirty="0">
                <a:solidFill>
                  <a:srgbClr val="000000"/>
                </a:solidFill>
              </a:rPr>
              <a:t>Windows Server 2012 R2 enables </a:t>
            </a:r>
            <a:br>
              <a:rPr lang="en-CA" sz="2400" kern="0" dirty="0">
                <a:solidFill>
                  <a:srgbClr val="000000"/>
                </a:solidFill>
              </a:rPr>
            </a:br>
            <a:r>
              <a:rPr lang="en-CA" sz="2400" kern="0" dirty="0">
                <a:solidFill>
                  <a:srgbClr val="000000"/>
                </a:solidFill>
              </a:rPr>
              <a:t>Storage Space tiering and write-back caching</a:t>
            </a:r>
            <a:endParaRPr lang="en-US" sz="2400" kern="0" dirty="0">
              <a:solidFill>
                <a:srgbClr val="000000"/>
              </a:solidFill>
            </a:endParaRPr>
          </a:p>
        </p:txBody>
      </p:sp>
    </p:spTree>
    <p:extLst>
      <p:ext uri="{BB962C8B-B14F-4D97-AF65-F5344CB8AC3E}">
        <p14:creationId xmlns:p14="http://schemas.microsoft.com/office/powerpoint/2010/main" val="254289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Virtual Disk Configuration Options</a:t>
            </a:r>
            <a:endParaRPr lang="en-CA" dirty="0"/>
          </a:p>
        </p:txBody>
      </p:sp>
      <p:graphicFrame>
        <p:nvGraphicFramePr>
          <p:cNvPr id="4" name="Content Placeholder 1"/>
          <p:cNvGraphicFramePr>
            <a:graphicFrameLocks/>
          </p:cNvGraphicFramePr>
          <p:nvPr>
            <p:extLst>
              <p:ext uri="{D42A27DB-BD31-4B8C-83A1-F6EECF244321}">
                <p14:modId xmlns:p14="http://schemas.microsoft.com/office/powerpoint/2010/main" val="1050324662"/>
              </p:ext>
            </p:extLst>
          </p:nvPr>
        </p:nvGraphicFramePr>
        <p:xfrm>
          <a:off x="653661" y="1633928"/>
          <a:ext cx="7751762" cy="4137284"/>
        </p:xfrm>
        <a:graphic>
          <a:graphicData uri="http://schemas.openxmlformats.org/drawingml/2006/table">
            <a:tbl>
              <a:tblPr firstRow="1" bandRow="1">
                <a:tableStyleId>{912C8C85-51F0-491E-9774-3900AFEF0FD7}</a:tableStyleId>
              </a:tblPr>
              <a:tblGrid>
                <a:gridCol w="3153842"/>
                <a:gridCol w="4597920"/>
              </a:tblGrid>
              <a:tr h="521626">
                <a:tc>
                  <a:txBody>
                    <a:bodyPr/>
                    <a:lstStyle/>
                    <a:p>
                      <a:r>
                        <a:rPr lang="de-DE" sz="2400" dirty="0" smtClean="0">
                          <a:solidFill>
                            <a:srgbClr val="000000"/>
                          </a:solidFill>
                          <a:latin typeface="Segoe UI" pitchFamily="34" charset="0"/>
                          <a:ea typeface="Segoe UI" pitchFamily="34" charset="0"/>
                          <a:cs typeface="Segoe UI" pitchFamily="34" charset="0"/>
                        </a:rPr>
                        <a:t>Feature</a:t>
                      </a:r>
                      <a:endParaRPr lang="de-DE" sz="2400" dirty="0">
                        <a:solidFill>
                          <a:srgbClr val="000000"/>
                        </a:solidFill>
                        <a:latin typeface="Segoe UI" pitchFamily="34" charset="0"/>
                        <a:ea typeface="Segoe UI" pitchFamily="34" charset="0"/>
                        <a:cs typeface="Segoe UI" pitchFamily="34" charset="0"/>
                      </a:endParaRPr>
                    </a:p>
                  </a:txBody>
                  <a:tcPr>
                    <a:solidFill>
                      <a:srgbClr val="BBCDE3"/>
                    </a:solidFill>
                  </a:tcPr>
                </a:tc>
                <a:tc>
                  <a:txBody>
                    <a:bodyPr/>
                    <a:lstStyle/>
                    <a:p>
                      <a:r>
                        <a:rPr lang="de-DE" sz="2400" dirty="0" smtClean="0">
                          <a:solidFill>
                            <a:srgbClr val="000000"/>
                          </a:solidFill>
                          <a:latin typeface="Segoe UI" pitchFamily="34" charset="0"/>
                          <a:ea typeface="Segoe UI" pitchFamily="34" charset="0"/>
                          <a:cs typeface="Segoe UI" pitchFamily="34" charset="0"/>
                        </a:rPr>
                        <a:t>Options</a:t>
                      </a:r>
                      <a:endParaRPr lang="de-DE" sz="2400" dirty="0">
                        <a:solidFill>
                          <a:srgbClr val="000000"/>
                        </a:solidFill>
                        <a:latin typeface="Segoe UI" pitchFamily="34" charset="0"/>
                        <a:ea typeface="Segoe UI" pitchFamily="34" charset="0"/>
                        <a:cs typeface="Segoe UI" pitchFamily="34" charset="0"/>
                      </a:endParaRPr>
                    </a:p>
                  </a:txBody>
                  <a:tcPr>
                    <a:solidFill>
                      <a:srgbClr val="BBCDE3"/>
                    </a:solidFill>
                  </a:tcPr>
                </a:tc>
              </a:tr>
              <a:tr h="1286203">
                <a:tc>
                  <a:txBody>
                    <a:bodyPr/>
                    <a:lstStyle/>
                    <a:p>
                      <a:r>
                        <a:rPr lang="de-DE" sz="2400" dirty="0" smtClean="0">
                          <a:latin typeface="Segoe UI" pitchFamily="34" charset="0"/>
                          <a:ea typeface="Segoe UI" pitchFamily="34" charset="0"/>
                          <a:cs typeface="Segoe UI" pitchFamily="34" charset="0"/>
                        </a:rPr>
                        <a:t>Storage</a:t>
                      </a:r>
                      <a:r>
                        <a:rPr lang="de-DE" sz="2400" baseline="0" dirty="0" smtClean="0">
                          <a:latin typeface="Segoe UI" pitchFamily="34" charset="0"/>
                          <a:ea typeface="Segoe UI" pitchFamily="34" charset="0"/>
                          <a:cs typeface="Segoe UI" pitchFamily="34" charset="0"/>
                        </a:rPr>
                        <a:t> Layout</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Simple</a:t>
                      </a:r>
                    </a:p>
                    <a:p>
                      <a:pPr marL="285750" indent="-285750">
                        <a:lnSpc>
                          <a:spcPct val="100000"/>
                        </a:lnSpc>
                        <a:buFont typeface="Arial" pitchFamily="34" charset="0"/>
                        <a:buChar char="•"/>
                      </a:pPr>
                      <a:r>
                        <a:rPr lang="de-DE" sz="2400" dirty="0" err="1" smtClean="0">
                          <a:latin typeface="Segoe UI" pitchFamily="34" charset="0"/>
                          <a:ea typeface="Segoe UI" pitchFamily="34" charset="0"/>
                          <a:cs typeface="Segoe UI" pitchFamily="34" charset="0"/>
                        </a:rPr>
                        <a:t>Two-way</a:t>
                      </a:r>
                      <a:r>
                        <a:rPr lang="de-DE" sz="2400" dirty="0" smtClean="0">
                          <a:latin typeface="Segoe UI" pitchFamily="34" charset="0"/>
                          <a:ea typeface="Segoe UI" pitchFamily="34" charset="0"/>
                          <a:cs typeface="Segoe UI" pitchFamily="34" charset="0"/>
                        </a:rPr>
                        <a:t> </a:t>
                      </a:r>
                      <a:r>
                        <a:rPr lang="de-DE" sz="2400" dirty="0" err="1" smtClean="0">
                          <a:latin typeface="Segoe UI" pitchFamily="34" charset="0"/>
                          <a:ea typeface="Segoe UI" pitchFamily="34" charset="0"/>
                          <a:cs typeface="Segoe UI" pitchFamily="34" charset="0"/>
                        </a:rPr>
                        <a:t>or</a:t>
                      </a:r>
                      <a:r>
                        <a:rPr lang="de-DE" sz="2400" dirty="0" smtClean="0">
                          <a:latin typeface="Segoe UI" pitchFamily="34" charset="0"/>
                          <a:ea typeface="Segoe UI" pitchFamily="34" charset="0"/>
                          <a:cs typeface="Segoe UI" pitchFamily="34" charset="0"/>
                        </a:rPr>
                        <a:t> </a:t>
                      </a:r>
                      <a:r>
                        <a:rPr lang="de-DE" sz="2400" dirty="0" err="1" smtClean="0">
                          <a:latin typeface="Segoe UI" pitchFamily="34" charset="0"/>
                          <a:ea typeface="Segoe UI" pitchFamily="34" charset="0"/>
                          <a:cs typeface="Segoe UI" pitchFamily="34" charset="0"/>
                        </a:rPr>
                        <a:t>three-way</a:t>
                      </a:r>
                      <a:r>
                        <a:rPr lang="de-DE" sz="2400" dirty="0" smtClean="0">
                          <a:latin typeface="Segoe UI" pitchFamily="34" charset="0"/>
                          <a:ea typeface="Segoe UI" pitchFamily="34" charset="0"/>
                          <a:cs typeface="Segoe UI" pitchFamily="34" charset="0"/>
                        </a:rPr>
                        <a:t> </a:t>
                      </a:r>
                      <a:r>
                        <a:rPr lang="de-DE" sz="2400" dirty="0" err="1" smtClean="0">
                          <a:latin typeface="Segoe UI" pitchFamily="34" charset="0"/>
                          <a:ea typeface="Segoe UI" pitchFamily="34" charset="0"/>
                          <a:cs typeface="Segoe UI" pitchFamily="34" charset="0"/>
                        </a:rPr>
                        <a:t>mirror</a:t>
                      </a:r>
                      <a:endParaRPr lang="de-DE" sz="2400" dirty="0" smtClean="0">
                        <a:latin typeface="Segoe UI" pitchFamily="34" charset="0"/>
                        <a:ea typeface="Segoe UI" pitchFamily="34" charset="0"/>
                        <a:cs typeface="Segoe UI" pitchFamily="34" charset="0"/>
                      </a:endParaRPr>
                    </a:p>
                    <a:p>
                      <a:pPr marL="285750" indent="-285750">
                        <a:lnSpc>
                          <a:spcPct val="100000"/>
                        </a:lnSpc>
                        <a:buFont typeface="Arial" pitchFamily="34" charset="0"/>
                        <a:buChar char="•"/>
                      </a:pPr>
                      <a:r>
                        <a:rPr lang="de-DE" sz="2400" dirty="0" err="1" smtClean="0">
                          <a:latin typeface="Segoe UI" pitchFamily="34" charset="0"/>
                          <a:ea typeface="Segoe UI" pitchFamily="34" charset="0"/>
                          <a:cs typeface="Segoe UI" pitchFamily="34" charset="0"/>
                        </a:rPr>
                        <a:t>Parity</a:t>
                      </a:r>
                      <a:endParaRPr lang="de-DE" sz="2400" dirty="0" smtClean="0">
                        <a:latin typeface="Segoe UI" pitchFamily="34" charset="0"/>
                        <a:ea typeface="Segoe UI" pitchFamily="34" charset="0"/>
                        <a:cs typeface="Segoe UI" pitchFamily="34" charset="0"/>
                      </a:endParaRPr>
                    </a:p>
                  </a:txBody>
                  <a:tcPr/>
                </a:tc>
              </a:tr>
              <a:tr h="521626">
                <a:tc>
                  <a:txBody>
                    <a:bodyPr/>
                    <a:lstStyle/>
                    <a:p>
                      <a:r>
                        <a:rPr lang="de-DE" sz="2400" dirty="0" smtClean="0">
                          <a:latin typeface="Segoe UI" pitchFamily="34" charset="0"/>
                          <a:ea typeface="Segoe UI" pitchFamily="34" charset="0"/>
                          <a:cs typeface="Segoe UI" pitchFamily="34" charset="0"/>
                        </a:rPr>
                        <a:t>Disk </a:t>
                      </a:r>
                      <a:r>
                        <a:rPr lang="de-DE" sz="2400" dirty="0" err="1" smtClean="0">
                          <a:latin typeface="Segoe UI" pitchFamily="34" charset="0"/>
                          <a:ea typeface="Segoe UI" pitchFamily="34" charset="0"/>
                          <a:cs typeface="Segoe UI" pitchFamily="34" charset="0"/>
                        </a:rPr>
                        <a:t>sector</a:t>
                      </a:r>
                      <a:r>
                        <a:rPr lang="de-DE" sz="2400" dirty="0" smtClean="0">
                          <a:latin typeface="Segoe UI" pitchFamily="34" charset="0"/>
                          <a:ea typeface="Segoe UI" pitchFamily="34" charset="0"/>
                          <a:cs typeface="Segoe UI" pitchFamily="34" charset="0"/>
                        </a:rPr>
                        <a:t> </a:t>
                      </a:r>
                      <a:r>
                        <a:rPr lang="de-DE" sz="2400" dirty="0" err="1" smtClean="0">
                          <a:latin typeface="Segoe UI" pitchFamily="34" charset="0"/>
                          <a:ea typeface="Segoe UI" pitchFamily="34" charset="0"/>
                          <a:cs typeface="Segoe UI" pitchFamily="34" charset="0"/>
                        </a:rPr>
                        <a:t>size</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512 </a:t>
                      </a:r>
                      <a:r>
                        <a:rPr lang="de-DE" sz="2400" dirty="0" err="1" smtClean="0">
                          <a:latin typeface="Segoe UI" pitchFamily="34" charset="0"/>
                          <a:ea typeface="Segoe UI" pitchFamily="34" charset="0"/>
                          <a:cs typeface="Segoe UI" pitchFamily="34" charset="0"/>
                        </a:rPr>
                        <a:t>or</a:t>
                      </a:r>
                      <a:r>
                        <a:rPr lang="de-DE" sz="2400" baseline="0" dirty="0" smtClean="0">
                          <a:latin typeface="Segoe UI" pitchFamily="34" charset="0"/>
                          <a:ea typeface="Segoe UI" pitchFamily="34" charset="0"/>
                          <a:cs typeface="Segoe UI" pitchFamily="34" charset="0"/>
                        </a:rPr>
                        <a:t> 512e</a:t>
                      </a:r>
                      <a:endParaRPr lang="de-DE" sz="2400" dirty="0">
                        <a:latin typeface="Segoe UI" pitchFamily="34" charset="0"/>
                        <a:ea typeface="Segoe UI" pitchFamily="34" charset="0"/>
                        <a:cs typeface="Segoe UI" pitchFamily="34" charset="0"/>
                      </a:endParaRPr>
                    </a:p>
                  </a:txBody>
                  <a:tcPr/>
                </a:tc>
              </a:tr>
              <a:tr h="1286203">
                <a:tc>
                  <a:txBody>
                    <a:bodyPr/>
                    <a:lstStyle/>
                    <a:p>
                      <a:r>
                        <a:rPr lang="en-US" sz="2400" kern="1200" dirty="0" smtClean="0">
                          <a:effectLst/>
                          <a:latin typeface="Segoe UI" pitchFamily="34" charset="0"/>
                          <a:ea typeface="Segoe UI" pitchFamily="34" charset="0"/>
                          <a:cs typeface="Segoe UI" pitchFamily="34" charset="0"/>
                        </a:rPr>
                        <a:t>Drive allocation</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smtClean="0">
                          <a:latin typeface="Segoe UI" pitchFamily="34" charset="0"/>
                          <a:ea typeface="Segoe UI" pitchFamily="34" charset="0"/>
                          <a:cs typeface="Segoe UI" pitchFamily="34" charset="0"/>
                        </a:rPr>
                        <a:t>Automatic</a:t>
                      </a:r>
                      <a:endParaRPr lang="de-DE" sz="2400" dirty="0" smtClean="0">
                        <a:latin typeface="Segoe UI" pitchFamily="34" charset="0"/>
                        <a:ea typeface="Segoe UI" pitchFamily="34" charset="0"/>
                        <a:cs typeface="Segoe UI" pitchFamily="34" charset="0"/>
                      </a:endParaRPr>
                    </a:p>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Manual</a:t>
                      </a:r>
                    </a:p>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Hot Spare</a:t>
                      </a:r>
                      <a:endParaRPr lang="de-DE" sz="2400" dirty="0">
                        <a:latin typeface="Segoe UI" pitchFamily="34" charset="0"/>
                        <a:ea typeface="Segoe UI" pitchFamily="34" charset="0"/>
                        <a:cs typeface="Segoe UI" pitchFamily="34" charset="0"/>
                      </a:endParaRPr>
                    </a:p>
                  </a:txBody>
                  <a:tcPr/>
                </a:tc>
              </a:tr>
              <a:tr h="521626">
                <a:tc>
                  <a:txBody>
                    <a:bodyPr/>
                    <a:lstStyle/>
                    <a:p>
                      <a:r>
                        <a:rPr lang="en-US" sz="2400" kern="1200" dirty="0" smtClean="0">
                          <a:effectLst/>
                          <a:latin typeface="Segoe UI" pitchFamily="34" charset="0"/>
                          <a:ea typeface="Segoe UI" pitchFamily="34" charset="0"/>
                          <a:cs typeface="Segoe UI" pitchFamily="34" charset="0"/>
                        </a:rPr>
                        <a:t>Provisioning schemes</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Thin vs. fixed provisioning</a:t>
                      </a:r>
                      <a:endParaRPr lang="de-DE" sz="2400"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338613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6fff608-9d2a-4698-9ba7-7b77427c9fe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65614" cy="740664"/>
          </a:xfrm>
        </p:spPr>
        <p:txBody>
          <a:bodyPr/>
          <a:lstStyle/>
          <a:p>
            <a:r>
              <a:rPr lang="en-CA" dirty="0" smtClean="0"/>
              <a:t>Advanced Management Options for Storage Spaces</a:t>
            </a:r>
            <a:endParaRPr lang="en-CA" dirty="0"/>
          </a:p>
        </p:txBody>
      </p:sp>
      <p:sp>
        <p:nvSpPr>
          <p:cNvPr id="4" name="Content Placeholder 2"/>
          <p:cNvSpPr txBox="1">
            <a:spLocks/>
          </p:cNvSpPr>
          <p:nvPr/>
        </p:nvSpPr>
        <p:spPr>
          <a:xfrm>
            <a:off x="458788" y="1021215"/>
            <a:ext cx="8119156" cy="34101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Basic Management for Storage Spaces is available in Server Manager</a:t>
            </a:r>
          </a:p>
          <a:p>
            <a:pPr lvl="0"/>
            <a:r>
              <a:rPr lang="en-US" kern="0" dirty="0">
                <a:solidFill>
                  <a:srgbClr val="000000"/>
                </a:solidFill>
              </a:rPr>
              <a:t>For disk failure:</a:t>
            </a:r>
          </a:p>
          <a:p>
            <a:pPr lvl="1"/>
            <a:r>
              <a:rPr lang="en-US" sz="2600" kern="0" dirty="0">
                <a:solidFill>
                  <a:srgbClr val="000000"/>
                </a:solidFill>
              </a:rPr>
              <a:t>Do not use chkdsk or scan disk </a:t>
            </a:r>
          </a:p>
          <a:p>
            <a:pPr lvl="1"/>
            <a:r>
              <a:rPr lang="en-US" sz="2600" kern="0" dirty="0">
                <a:solidFill>
                  <a:srgbClr val="000000"/>
                </a:solidFill>
              </a:rPr>
              <a:t>Remove the drive and add a new one</a:t>
            </a:r>
          </a:p>
          <a:p>
            <a:pPr lvl="0"/>
            <a:r>
              <a:rPr lang="en-US" kern="0" dirty="0">
                <a:solidFill>
                  <a:srgbClr val="000000"/>
                </a:solidFill>
              </a:rPr>
              <a:t>Advanced management requires Windows PowerShell</a:t>
            </a:r>
          </a:p>
          <a:p>
            <a:pPr lvl="0"/>
            <a:endParaRPr lang="en-CA" kern="0" dirty="0">
              <a:solidFill>
                <a:srgbClr val="000000"/>
              </a:solidFill>
            </a:endParaRPr>
          </a:p>
        </p:txBody>
      </p:sp>
      <p:grpSp>
        <p:nvGrpSpPr>
          <p:cNvPr id="5" name="Group 4" descr="Illustration with person at terminal and virtual disk, representing managing the disk."/>
          <p:cNvGrpSpPr/>
          <p:nvPr/>
        </p:nvGrpSpPr>
        <p:grpSpPr>
          <a:xfrm>
            <a:off x="3786695" y="4017461"/>
            <a:ext cx="4442250" cy="2038912"/>
            <a:chOff x="3786695" y="4017461"/>
            <a:chExt cx="4442250" cy="203891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2243" y="4017461"/>
              <a:ext cx="715734" cy="1216054"/>
            </a:xfrm>
            <a:prstGeom prst="rect">
              <a:avLst/>
            </a:prstGeom>
          </p:spPr>
        </p:pic>
        <p:grpSp>
          <p:nvGrpSpPr>
            <p:cNvPr id="7" name="Group 6"/>
            <p:cNvGrpSpPr/>
            <p:nvPr/>
          </p:nvGrpSpPr>
          <p:grpSpPr>
            <a:xfrm>
              <a:off x="4446878" y="4335160"/>
              <a:ext cx="1363079" cy="1538822"/>
              <a:chOff x="3602816" y="2334858"/>
              <a:chExt cx="1938368" cy="218828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2816" y="2334858"/>
                <a:ext cx="1938368" cy="2188283"/>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4184" y="2863833"/>
                <a:ext cx="842065" cy="794220"/>
              </a:xfrm>
              <a:prstGeom prst="rect">
                <a:avLst/>
              </a:prstGeom>
            </p:spPr>
          </p:pic>
        </p:gr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6695" y="4625488"/>
              <a:ext cx="905623" cy="1430885"/>
            </a:xfrm>
            <a:prstGeom prst="rect">
              <a:avLst/>
            </a:prstGeom>
          </p:spPr>
        </p:pic>
        <p:cxnSp>
          <p:nvCxnSpPr>
            <p:cNvPr id="9" name="Straight Arrow Connector 8"/>
            <p:cNvCxnSpPr/>
            <p:nvPr/>
          </p:nvCxnSpPr>
          <p:spPr bwMode="auto">
            <a:xfrm flipV="1">
              <a:off x="5809957" y="4625488"/>
              <a:ext cx="1181686" cy="360904"/>
            </a:xfrm>
            <a:prstGeom prst="straightConnector1">
              <a:avLst/>
            </a:prstGeom>
            <a:gradFill rotWithShape="1">
              <a:gsLst>
                <a:gs pos="0">
                  <a:srgbClr val="E4CD9A"/>
                </a:gs>
                <a:gs pos="100000">
                  <a:srgbClr val="EEEFD7"/>
                </a:gs>
              </a:gsLst>
              <a:lin ang="2700000" scaled="1"/>
            </a:gradFill>
            <a:ln w="38100" cap="flat" cmpd="sng" algn="ctr">
              <a:solidFill>
                <a:srgbClr val="0070C0"/>
              </a:solidFill>
              <a:prstDash val="solid"/>
              <a:round/>
              <a:headEnd type="none" w="med" len="med"/>
              <a:tailEnd type="arrow"/>
            </a:ln>
            <a:effectLst/>
          </p:spPr>
        </p:cxn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7008" y="4463702"/>
              <a:ext cx="761937" cy="1045377"/>
            </a:xfrm>
            <a:prstGeom prst="rect">
              <a:avLst/>
            </a:prstGeom>
          </p:spPr>
        </p:pic>
      </p:grpSp>
    </p:spTree>
    <p:extLst>
      <p:ext uri="{BB962C8B-B14F-4D97-AF65-F5344CB8AC3E}">
        <p14:creationId xmlns:p14="http://schemas.microsoft.com/office/powerpoint/2010/main" val="9144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Overview of Storage</a:t>
            </a:r>
            <a:endParaRPr lang="en-CA" dirty="0"/>
          </a:p>
        </p:txBody>
      </p:sp>
      <p:sp>
        <p:nvSpPr>
          <p:cNvPr id="3" name="Text Placeholder 2"/>
          <p:cNvSpPr>
            <a:spLocks noGrp="1"/>
          </p:cNvSpPr>
          <p:nvPr>
            <p:ph type="body" idx="1"/>
          </p:nvPr>
        </p:nvSpPr>
        <p:spPr/>
        <p:txBody>
          <a:bodyPr/>
          <a:lstStyle/>
          <a:p>
            <a:r>
              <a:rPr lang="en-CA" dirty="0" smtClean="0"/>
              <a:t>Disk Types and Performance
What Is Direct Attached Storage?
What Is Network Attached Storage?
What Is a SAN?
What Is RAID?
RAID Levels
Windows Server 2012 and Windows Server 2012 R2 Storage Features</a:t>
            </a:r>
            <a:endParaRPr lang="en-CA" dirty="0"/>
          </a:p>
        </p:txBody>
      </p:sp>
    </p:spTree>
    <p:extLst>
      <p:ext uri="{BB962C8B-B14F-4D97-AF65-F5344CB8AC3E}">
        <p14:creationId xmlns:p14="http://schemas.microsoft.com/office/powerpoint/2010/main" val="220737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45c0b92-58c5-41cd-975c-a6856e64320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91739" cy="740664"/>
          </a:xfrm>
        </p:spPr>
        <p:txBody>
          <a:bodyPr/>
          <a:lstStyle/>
          <a:p>
            <a:r>
              <a:rPr lang="en-CA" dirty="0" smtClean="0"/>
              <a:t>Advanced Management Options for Storage Spaces</a:t>
            </a:r>
            <a:endParaRPr lang="en-CA" dirty="0"/>
          </a:p>
        </p:txBody>
      </p:sp>
      <p:graphicFrame>
        <p:nvGraphicFramePr>
          <p:cNvPr id="4" name="Content Placeholder 4"/>
          <p:cNvGraphicFramePr>
            <a:graphicFrameLocks/>
          </p:cNvGraphicFramePr>
          <p:nvPr>
            <p:extLst>
              <p:ext uri="{D42A27DB-BD31-4B8C-83A1-F6EECF244321}">
                <p14:modId xmlns:p14="http://schemas.microsoft.com/office/powerpoint/2010/main" val="1516589830"/>
              </p:ext>
            </p:extLst>
          </p:nvPr>
        </p:nvGraphicFramePr>
        <p:xfrm>
          <a:off x="458788" y="1524000"/>
          <a:ext cx="8327136" cy="4211781"/>
        </p:xfrm>
        <a:graphic>
          <a:graphicData uri="http://schemas.openxmlformats.org/drawingml/2006/table">
            <a:tbl>
              <a:tblPr firstRow="1" bandRow="1">
                <a:tableStyleId>{912C8C85-51F0-491E-9774-3900AFEF0FD7}</a:tableStyleId>
              </a:tblPr>
              <a:tblGrid>
                <a:gridCol w="4711739"/>
                <a:gridCol w="3615397"/>
              </a:tblGrid>
              <a:tr h="485719">
                <a:tc>
                  <a:txBody>
                    <a:bodyPr/>
                    <a:lstStyle/>
                    <a:p>
                      <a:pPr algn="ctr">
                        <a:lnSpc>
                          <a:spcPct val="115000"/>
                        </a:lnSpc>
                        <a:spcAft>
                          <a:spcPts val="0"/>
                        </a:spcAft>
                      </a:pPr>
                      <a:r>
                        <a:rPr lang="en-US" sz="2000" dirty="0" smtClean="0">
                          <a:solidFill>
                            <a:schemeClr val="tx1"/>
                          </a:solidFill>
                          <a:effectLst/>
                          <a:latin typeface="Segoe UI" pitchFamily="34" charset="0"/>
                          <a:ea typeface="Segoe UI" pitchFamily="34" charset="0"/>
                          <a:cs typeface="Segoe UI" pitchFamily="34" charset="0"/>
                        </a:rPr>
                        <a:t>Windows PowerShell cmdlet</a:t>
                      </a:r>
                      <a:endParaRPr lang="de-DE" sz="2000" dirty="0">
                        <a:solidFill>
                          <a:schemeClr val="tx1"/>
                        </a:solidFill>
                        <a:effectLst/>
                        <a:latin typeface="Segoe UI" pitchFamily="34" charset="0"/>
                        <a:ea typeface="Segoe UI" pitchFamily="34" charset="0"/>
                        <a:cs typeface="Segoe UI" pitchFamily="34" charset="0"/>
                      </a:endParaRPr>
                    </a:p>
                  </a:txBody>
                  <a:tcPr marL="68580" marR="68580" marT="0" marB="0" anchor="ctr">
                    <a:solidFill>
                      <a:schemeClr val="accent6">
                        <a:lumMod val="40000"/>
                        <a:lumOff val="60000"/>
                      </a:schemeClr>
                    </a:solidFill>
                  </a:tcPr>
                </a:tc>
                <a:tc>
                  <a:txBody>
                    <a:bodyPr/>
                    <a:lstStyle/>
                    <a:p>
                      <a:pPr algn="ctr">
                        <a:lnSpc>
                          <a:spcPct val="115000"/>
                        </a:lnSpc>
                        <a:spcAft>
                          <a:spcPts val="0"/>
                        </a:spcAft>
                      </a:pPr>
                      <a:r>
                        <a:rPr lang="en-US" sz="2000" dirty="0">
                          <a:solidFill>
                            <a:schemeClr val="tx1"/>
                          </a:solidFill>
                          <a:effectLst/>
                          <a:latin typeface="Segoe UI" pitchFamily="34" charset="0"/>
                          <a:ea typeface="Segoe UI" pitchFamily="34" charset="0"/>
                          <a:cs typeface="Segoe UI" pitchFamily="34" charset="0"/>
                        </a:rPr>
                        <a:t>Description</a:t>
                      </a:r>
                      <a:endParaRPr lang="de-DE" sz="2000" dirty="0">
                        <a:solidFill>
                          <a:schemeClr val="tx1"/>
                        </a:solidFill>
                        <a:effectLst/>
                        <a:latin typeface="Segoe UI" pitchFamily="34" charset="0"/>
                        <a:ea typeface="Segoe UI" pitchFamily="34" charset="0"/>
                        <a:cs typeface="Segoe UI" pitchFamily="34" charset="0"/>
                      </a:endParaRPr>
                    </a:p>
                  </a:txBody>
                  <a:tcPr marL="68580" marR="68580" marT="0" marB="0" anchor="ctr">
                    <a:solidFill>
                      <a:schemeClr val="accent6">
                        <a:lumMod val="40000"/>
                        <a:lumOff val="60000"/>
                      </a:schemeClr>
                    </a:solidFill>
                  </a:tcPr>
                </a:tc>
              </a:tr>
              <a:tr h="485719">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Get-StoragePool </a:t>
                      </a:r>
                      <a:endParaRPr lang="de-DE" sz="2000" dirty="0">
                        <a:effectLst/>
                        <a:latin typeface="Segoe UI" pitchFamily="34" charset="0"/>
                        <a:ea typeface="Segoe UI" pitchFamily="34" charset="0"/>
                        <a:cs typeface="Segoe UI" pitchFamily="34" charset="0"/>
                      </a:endParaRPr>
                    </a:p>
                  </a:txBody>
                  <a:tcPr marL="68580" marR="68580" marT="0" marB="0" anchor="ctr"/>
                </a:tc>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List storage pools</a:t>
                      </a:r>
                      <a:endParaRPr lang="de-DE" sz="2000" dirty="0">
                        <a:effectLst/>
                        <a:latin typeface="Segoe UI" pitchFamily="34" charset="0"/>
                        <a:ea typeface="Segoe UI" pitchFamily="34" charset="0"/>
                        <a:cs typeface="Segoe UI" pitchFamily="34" charset="0"/>
                      </a:endParaRPr>
                    </a:p>
                  </a:txBody>
                  <a:tcPr marL="68580" marR="68580" marT="0" marB="0" anchor="ctr"/>
                </a:tc>
              </a:tr>
              <a:tr h="485719">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Repair-</a:t>
                      </a:r>
                      <a:r>
                        <a:rPr lang="en-US" sz="2000" dirty="0" err="1">
                          <a:effectLst/>
                          <a:latin typeface="Segoe UI" pitchFamily="34" charset="0"/>
                          <a:ea typeface="Segoe UI" pitchFamily="34" charset="0"/>
                          <a:cs typeface="Segoe UI" pitchFamily="34" charset="0"/>
                        </a:rPr>
                        <a:t>VirtualDisk</a:t>
                      </a:r>
                      <a:endParaRPr lang="de-DE" sz="2000" dirty="0">
                        <a:effectLst/>
                        <a:latin typeface="Segoe UI" pitchFamily="34" charset="0"/>
                        <a:ea typeface="Segoe UI" pitchFamily="34" charset="0"/>
                        <a:cs typeface="Segoe UI" pitchFamily="34" charset="0"/>
                      </a:endParaRPr>
                    </a:p>
                  </a:txBody>
                  <a:tcPr marL="68580" marR="68580" marT="0" marB="0" anchor="ctr"/>
                </a:tc>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Repair a </a:t>
                      </a:r>
                      <a:r>
                        <a:rPr lang="en-US" sz="2000" dirty="0" smtClean="0">
                          <a:effectLst/>
                          <a:latin typeface="Segoe UI" pitchFamily="34" charset="0"/>
                          <a:ea typeface="Segoe UI" pitchFamily="34" charset="0"/>
                          <a:cs typeface="Segoe UI" pitchFamily="34" charset="0"/>
                        </a:rPr>
                        <a:t>virtual disk</a:t>
                      </a:r>
                      <a:endParaRPr lang="de-DE" sz="2000" dirty="0">
                        <a:effectLst/>
                        <a:latin typeface="Segoe UI" pitchFamily="34" charset="0"/>
                        <a:ea typeface="Segoe UI" pitchFamily="34" charset="0"/>
                        <a:cs typeface="Segoe UI" pitchFamily="34" charset="0"/>
                      </a:endParaRPr>
                    </a:p>
                  </a:txBody>
                  <a:tcPr marL="68580" marR="68580" marT="0" marB="0" anchor="ctr"/>
                </a:tc>
              </a:tr>
              <a:tr h="918208">
                <a:tc>
                  <a:txBody>
                    <a:bodyPr/>
                    <a:lstStyle/>
                    <a:p>
                      <a:pPr>
                        <a:lnSpc>
                          <a:spcPct val="115000"/>
                        </a:lnSpc>
                        <a:spcAft>
                          <a:spcPts val="0"/>
                        </a:spcAft>
                      </a:pPr>
                      <a:r>
                        <a:rPr lang="en-US" sz="2000" dirty="0" smtClean="0">
                          <a:effectLst/>
                          <a:latin typeface="Segoe UI" pitchFamily="34" charset="0"/>
                          <a:ea typeface="Segoe UI" pitchFamily="34" charset="0"/>
                          <a:cs typeface="Segoe UI" pitchFamily="34" charset="0"/>
                        </a:rPr>
                        <a:t>Get-PhysicalDisk |</a:t>
                      </a:r>
                      <a:br>
                        <a:rPr lang="en-US" sz="2000" dirty="0" smtClean="0">
                          <a:effectLst/>
                          <a:latin typeface="Segoe UI" pitchFamily="34" charset="0"/>
                          <a:ea typeface="Segoe UI" pitchFamily="34" charset="0"/>
                          <a:cs typeface="Segoe UI" pitchFamily="34" charset="0"/>
                        </a:rPr>
                      </a:br>
                      <a:r>
                        <a:rPr lang="en-US" sz="2000" dirty="0" smtClean="0">
                          <a:effectLst/>
                          <a:latin typeface="Segoe UI" pitchFamily="34" charset="0"/>
                          <a:ea typeface="Segoe UI" pitchFamily="34" charset="0"/>
                          <a:cs typeface="Segoe UI" pitchFamily="34" charset="0"/>
                        </a:rPr>
                        <a:t>Where</a:t>
                      </a:r>
                      <a:r>
                        <a:rPr lang="en-US" sz="2000" dirty="0">
                          <a:effectLst/>
                          <a:latin typeface="Segoe UI" pitchFamily="34" charset="0"/>
                          <a:ea typeface="Segoe UI" pitchFamily="34" charset="0"/>
                          <a:cs typeface="Segoe UI" pitchFamily="34" charset="0"/>
                        </a:rPr>
                        <a:t>{$_.</a:t>
                      </a:r>
                      <a:r>
                        <a:rPr lang="en-US" sz="2000" dirty="0" smtClean="0">
                          <a:effectLst/>
                          <a:latin typeface="Segoe UI" pitchFamily="34" charset="0"/>
                          <a:ea typeface="Segoe UI" pitchFamily="34" charset="0"/>
                          <a:cs typeface="Segoe UI" pitchFamily="34" charset="0"/>
                        </a:rPr>
                        <a:t>HealthStatus -ne </a:t>
                      </a:r>
                      <a:r>
                        <a:rPr lang="en-US" sz="2000" dirty="0">
                          <a:effectLst/>
                          <a:latin typeface="Segoe UI" pitchFamily="34" charset="0"/>
                          <a:ea typeface="Segoe UI" pitchFamily="34" charset="0"/>
                          <a:cs typeface="Segoe UI" pitchFamily="34" charset="0"/>
                        </a:rPr>
                        <a:t>“Healthy”}</a:t>
                      </a:r>
                      <a:endParaRPr lang="de-DE" sz="2000" dirty="0">
                        <a:effectLst/>
                        <a:latin typeface="Segoe UI" pitchFamily="34" charset="0"/>
                        <a:ea typeface="Segoe UI" pitchFamily="34" charset="0"/>
                        <a:cs typeface="Segoe UI" pitchFamily="34" charset="0"/>
                      </a:endParaRPr>
                    </a:p>
                  </a:txBody>
                  <a:tcPr marL="68580" marR="68580" marT="0" marB="0" anchor="ctr"/>
                </a:tc>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List unhealthy physical disks</a:t>
                      </a:r>
                      <a:endParaRPr lang="de-DE" sz="2000" dirty="0">
                        <a:effectLst/>
                        <a:latin typeface="Segoe UI" pitchFamily="34" charset="0"/>
                        <a:ea typeface="Segoe UI" pitchFamily="34" charset="0"/>
                        <a:cs typeface="Segoe UI" pitchFamily="34" charset="0"/>
                      </a:endParaRPr>
                    </a:p>
                  </a:txBody>
                  <a:tcPr marL="68580" marR="68580" marT="0" marB="0" anchor="ctr"/>
                </a:tc>
              </a:tr>
              <a:tr h="918208">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Reset-PhysicalDisk</a:t>
                      </a:r>
                      <a:endParaRPr lang="de-DE" sz="2000">
                        <a:effectLst/>
                        <a:latin typeface="Segoe UI" pitchFamily="34" charset="0"/>
                        <a:ea typeface="Segoe UI" pitchFamily="34" charset="0"/>
                        <a:cs typeface="Segoe UI" pitchFamily="34" charset="0"/>
                      </a:endParaRPr>
                    </a:p>
                  </a:txBody>
                  <a:tcPr marL="68580" marR="68580" marT="0" marB="0" anchor="ctr"/>
                </a:tc>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Remove a physical disk from a storage pool</a:t>
                      </a:r>
                      <a:endParaRPr lang="de-DE" sz="2000" dirty="0">
                        <a:effectLst/>
                        <a:latin typeface="Segoe UI" pitchFamily="34" charset="0"/>
                        <a:ea typeface="Segoe UI" pitchFamily="34" charset="0"/>
                        <a:cs typeface="Segoe UI" pitchFamily="34" charset="0"/>
                      </a:endParaRPr>
                    </a:p>
                  </a:txBody>
                  <a:tcPr marL="68580" marR="68580" marT="0" marB="0" anchor="ctr"/>
                </a:tc>
              </a:tr>
              <a:tr h="918208">
                <a:tc>
                  <a:txBody>
                    <a:bodyPr/>
                    <a:lstStyle/>
                    <a:p>
                      <a:pPr>
                        <a:lnSpc>
                          <a:spcPct val="115000"/>
                        </a:lnSpc>
                        <a:spcAft>
                          <a:spcPts val="0"/>
                        </a:spcAft>
                      </a:pPr>
                      <a:r>
                        <a:rPr lang="en-US" sz="2000" dirty="0" smtClean="0">
                          <a:effectLst/>
                          <a:latin typeface="Segoe UI" pitchFamily="34" charset="0"/>
                          <a:ea typeface="Segoe UI" pitchFamily="34" charset="0"/>
                          <a:cs typeface="Segoe UI" pitchFamily="34" charset="0"/>
                        </a:rPr>
                        <a:t>Get-VirtualDisk |</a:t>
                      </a:r>
                      <a:br>
                        <a:rPr lang="en-US" sz="2000" dirty="0" smtClean="0">
                          <a:effectLst/>
                          <a:latin typeface="Segoe UI" pitchFamily="34" charset="0"/>
                          <a:ea typeface="Segoe UI" pitchFamily="34" charset="0"/>
                          <a:cs typeface="Segoe UI" pitchFamily="34" charset="0"/>
                        </a:rPr>
                      </a:br>
                      <a:r>
                        <a:rPr lang="en-US" sz="2000" dirty="0" smtClean="0">
                          <a:effectLst/>
                          <a:latin typeface="Segoe UI" pitchFamily="34" charset="0"/>
                          <a:ea typeface="Segoe UI" pitchFamily="34" charset="0"/>
                          <a:cs typeface="Segoe UI" pitchFamily="34" charset="0"/>
                        </a:rPr>
                        <a:t>Get-PhysicalDisk</a:t>
                      </a:r>
                      <a:endParaRPr lang="de-DE" sz="2000" dirty="0">
                        <a:effectLst/>
                        <a:latin typeface="Segoe UI" pitchFamily="34" charset="0"/>
                        <a:ea typeface="Segoe UI" pitchFamily="34" charset="0"/>
                        <a:cs typeface="Segoe UI" pitchFamily="34" charset="0"/>
                      </a:endParaRPr>
                    </a:p>
                  </a:txBody>
                  <a:tcPr marL="68580" marR="68580" marT="0" marB="0" anchor="ctr"/>
                </a:tc>
                <a:tc>
                  <a:txBody>
                    <a:bodyPr/>
                    <a:lstStyle/>
                    <a:p>
                      <a:pPr>
                        <a:lnSpc>
                          <a:spcPct val="115000"/>
                        </a:lnSpc>
                        <a:spcAft>
                          <a:spcPts val="0"/>
                        </a:spcAft>
                      </a:pPr>
                      <a:r>
                        <a:rPr lang="en-US" sz="2000" dirty="0">
                          <a:effectLst/>
                          <a:latin typeface="Segoe UI" pitchFamily="34" charset="0"/>
                          <a:ea typeface="Segoe UI" pitchFamily="34" charset="0"/>
                          <a:cs typeface="Segoe UI" pitchFamily="34" charset="0"/>
                        </a:rPr>
                        <a:t>List physical disks used for a virtual disk</a:t>
                      </a:r>
                      <a:endParaRPr lang="de-DE" sz="2000" dirty="0">
                        <a:effectLst/>
                        <a:latin typeface="Segoe UI" pitchFamily="34" charset="0"/>
                        <a:ea typeface="Segoe UI" pitchFamily="34" charset="0"/>
                        <a:cs typeface="Segoe UI" pitchFamily="34" charset="0"/>
                      </a:endParaRPr>
                    </a:p>
                  </a:txBody>
                  <a:tcPr marL="68580" marR="68580" marT="0" marB="0" anchor="ctr"/>
                </a:tc>
              </a:tr>
            </a:tbl>
          </a:graphicData>
        </a:graphic>
      </p:graphicFrame>
    </p:spTree>
    <p:extLst>
      <p:ext uri="{BB962C8B-B14F-4D97-AF65-F5344CB8AC3E}">
        <p14:creationId xmlns:p14="http://schemas.microsoft.com/office/powerpoint/2010/main" val="2972752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97bbc52-d0fe-400d-8b70-cf8b88846d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Configuring Storage Spaces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sz="3200" kern="0" dirty="0" smtClean="0"/>
              <a:t>In this demonstration, you will see how to:</a:t>
            </a:r>
          </a:p>
          <a:p>
            <a:pPr lvl="1"/>
            <a:r>
              <a:rPr lang="en-US" sz="2600" kern="0" dirty="0" smtClean="0"/>
              <a:t>Create a storage pool</a:t>
            </a:r>
          </a:p>
          <a:p>
            <a:pPr lvl="1"/>
            <a:r>
              <a:rPr lang="en-US" sz="2600" kern="0" dirty="0" smtClean="0"/>
              <a:t>Create a virtual disk and a volume</a:t>
            </a:r>
            <a:endParaRPr lang="en-US" sz="2600" kern="0" dirty="0"/>
          </a:p>
        </p:txBody>
      </p:sp>
    </p:spTree>
    <p:extLst>
      <p:ext uri="{BB962C8B-B14F-4D97-AF65-F5344CB8AC3E}">
        <p14:creationId xmlns:p14="http://schemas.microsoft.com/office/powerpoint/2010/main" val="280750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0554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cd9f852f-bd3f-4a3e-a004-38d9b0996a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 Comparing Storage Spaces with Other Storage Solutions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spcAft>
                <a:spcPts val="1200"/>
              </a:spcAft>
              <a:buFont typeface="+mj-lt"/>
              <a:buAutoNum type="arabicPeriod"/>
            </a:pPr>
            <a:r>
              <a:rPr lang="en-US" sz="2600" kern="0" dirty="0">
                <a:solidFill>
                  <a:srgbClr val="000000"/>
                </a:solidFill>
              </a:rPr>
              <a:t>Does your organization currently use SANs or NAS?</a:t>
            </a:r>
            <a:endParaRPr lang="en-CA" sz="2600" kern="0" dirty="0">
              <a:solidFill>
                <a:srgbClr val="000000"/>
              </a:solidFill>
            </a:endParaRPr>
          </a:p>
          <a:p>
            <a:pPr marL="514350" lvl="0" indent="-514350">
              <a:spcAft>
                <a:spcPts val="1200"/>
              </a:spcAft>
              <a:buFont typeface="+mj-lt"/>
              <a:buAutoNum type="arabicPeriod"/>
            </a:pPr>
            <a:r>
              <a:rPr lang="en-US" sz="2600" kern="0" dirty="0">
                <a:solidFill>
                  <a:srgbClr val="000000"/>
                </a:solidFill>
              </a:rPr>
              <a:t>What  are the advantages of using Storage Spaces compared to using SANs or NAS?</a:t>
            </a:r>
            <a:endParaRPr lang="en-CA" sz="2600" kern="0" dirty="0">
              <a:solidFill>
                <a:srgbClr val="000000"/>
              </a:solidFill>
            </a:endParaRPr>
          </a:p>
          <a:p>
            <a:pPr marL="514350" lvl="0" indent="-514350">
              <a:spcAft>
                <a:spcPts val="1200"/>
              </a:spcAft>
              <a:buFont typeface="+mj-lt"/>
              <a:buAutoNum type="arabicPeriod"/>
            </a:pPr>
            <a:r>
              <a:rPr lang="en-US" sz="2600" kern="0" dirty="0">
                <a:solidFill>
                  <a:srgbClr val="000000"/>
                </a:solidFill>
              </a:rPr>
              <a:t>What are the disadvantages of using Storage Spaces compared to using SANs or NAS?</a:t>
            </a:r>
            <a:endParaRPr lang="en-CA" sz="2600" kern="0" dirty="0">
              <a:solidFill>
                <a:srgbClr val="000000"/>
              </a:solidFill>
            </a:endParaRPr>
          </a:p>
          <a:p>
            <a:pPr marL="514350" lvl="0" indent="-514350">
              <a:spcAft>
                <a:spcPts val="1200"/>
              </a:spcAft>
              <a:buFont typeface="+mj-lt"/>
              <a:buAutoNum type="arabicPeriod"/>
            </a:pPr>
            <a:r>
              <a:rPr lang="en-US" sz="2600" kern="0" dirty="0">
                <a:solidFill>
                  <a:srgbClr val="000000"/>
                </a:solidFill>
              </a:rPr>
              <a:t>In what scenarios would you recommend each option?</a:t>
            </a:r>
            <a:endParaRPr lang="en-CA" sz="2600" kern="0" dirty="0">
              <a:solidFill>
                <a:srgbClr val="000000"/>
              </a:solidFill>
            </a:endParaRPr>
          </a:p>
        </p:txBody>
      </p:sp>
      <p:sp>
        <p:nvSpPr>
          <p:cNvPr id="5" name="AutoShape 6"/>
          <p:cNvSpPr>
            <a:spLocks noChangeArrowheads="1"/>
          </p:cNvSpPr>
          <p:nvPr/>
        </p:nvSpPr>
        <p:spPr bwMode="auto">
          <a:xfrm>
            <a:off x="6821164" y="5904399"/>
            <a:ext cx="1580500" cy="485754"/>
          </a:xfrm>
          <a:prstGeom prst="roundRect">
            <a:avLst>
              <a:gd name="adj" fmla="val 4167"/>
            </a:avLst>
          </a:prstGeom>
          <a:noFill/>
          <a:ln w="9525">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r">
              <a:defRPr/>
            </a:pPr>
            <a:r>
              <a:rPr lang="en-US" sz="2000" dirty="0">
                <a:solidFill>
                  <a:srgbClr val="000000"/>
                </a:solidFill>
                <a:latin typeface="Segoe UI" pitchFamily="34" charset="0"/>
                <a:ea typeface="Segoe UI" pitchFamily="34" charset="0"/>
                <a:cs typeface="Segoe UI" pitchFamily="34" charset="0"/>
              </a:rPr>
              <a:t>10</a:t>
            </a:r>
            <a:r>
              <a:rPr lang="en-US" sz="2000" b="0" dirty="0">
                <a:solidFill>
                  <a:srgbClr val="000000"/>
                </a:solidFill>
                <a:latin typeface="Segoe UI" pitchFamily="34" charset="0"/>
                <a:ea typeface="Segoe UI" pitchFamily="34" charset="0"/>
                <a:cs typeface="Segoe UI" pitchFamily="34" charset="0"/>
              </a:rPr>
              <a:t> </a:t>
            </a:r>
            <a:r>
              <a:rPr lang="en-US" sz="2000" dirty="0">
                <a:solidFill>
                  <a:srgbClr val="000000"/>
                </a:solidFill>
                <a:latin typeface="Segoe UI" pitchFamily="34" charset="0"/>
                <a:ea typeface="Segoe UI" pitchFamily="34" charset="0"/>
                <a:cs typeface="Segoe UI" pitchFamily="34" charset="0"/>
              </a:rPr>
              <a:t>minutes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9058" y="4717877"/>
            <a:ext cx="1042110" cy="1186522"/>
          </a:xfrm>
          <a:prstGeom prst="rect">
            <a:avLst/>
          </a:prstGeom>
        </p:spPr>
      </p:pic>
    </p:spTree>
    <p:extLst>
      <p:ext uri="{BB962C8B-B14F-4D97-AF65-F5344CB8AC3E}">
        <p14:creationId xmlns:p14="http://schemas.microsoft.com/office/powerpoint/2010/main" val="1449226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65561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Implementing Local Storage</a:t>
            </a:r>
            <a:endParaRPr lang="en-CA" dirty="0"/>
          </a:p>
        </p:txBody>
      </p:sp>
      <p:sp>
        <p:nvSpPr>
          <p:cNvPr id="3" name="Text Placeholder 2"/>
          <p:cNvSpPr>
            <a:spLocks noGrp="1"/>
          </p:cNvSpPr>
          <p:nvPr>
            <p:ph type="body" idx="1"/>
          </p:nvPr>
        </p:nvSpPr>
        <p:spPr/>
        <p:txBody>
          <a:bodyPr/>
          <a:lstStyle/>
          <a:p>
            <a:r>
              <a:rPr lang="en-CA" sz="2700" dirty="0" smtClean="0"/>
              <a:t>Exercise 1: Installing and Configuring a New Disk
Exercise 2: Resizing Volumes
Exercise 3: Configuring a Redundant Storage Space</a:t>
            </a:r>
            <a:endParaRPr lang="en-CA" sz="2700" dirty="0"/>
          </a:p>
        </p:txBody>
      </p:sp>
      <p:sp>
        <p:nvSpPr>
          <p:cNvPr id="4" name="TextBox 3"/>
          <p:cNvSpPr txBox="1"/>
          <p:nvPr/>
        </p:nvSpPr>
        <p:spPr>
          <a:xfrm>
            <a:off x="458788" y="4270239"/>
            <a:ext cx="2920287" cy="461665"/>
          </a:xfrm>
          <a:prstGeom prst="rect">
            <a:avLst/>
          </a:prstGeom>
          <a:noFill/>
        </p:spPr>
        <p:txBody>
          <a:bodyPr vert="horz" wrap="none" rtlCol="0">
            <a:spAutoFit/>
          </a:bodyPr>
          <a:lstStyle/>
          <a:p>
            <a:r>
              <a:rPr lang="en-CA" sz="2400" b="1" dirty="0" smtClean="0">
                <a:latin typeface="Segoe UI" panose="020B0502040204020203" pitchFamily="34" charset="0"/>
              </a:rPr>
              <a:t>Logon</a:t>
            </a:r>
            <a:r>
              <a:rPr lang="en-CA" sz="2400" dirty="0" smtClean="0">
                <a:latin typeface="Segoe UI" panose="020B0502040204020203" pitchFamily="34" charset="0"/>
              </a:rPr>
              <a:t> </a:t>
            </a:r>
            <a:r>
              <a:rPr lang="en-CA" sz="2400" b="1" dirty="0" smtClean="0">
                <a:latin typeface="Segoe UI" panose="020B0502040204020203" pitchFamily="34" charset="0"/>
              </a:rPr>
              <a:t>Information</a:t>
            </a:r>
            <a:endParaRPr lang="en-CA" sz="2400" b="1" dirty="0">
              <a:latin typeface="Segoe UI" panose="020B0502040204020203" pitchFamily="34" charset="0"/>
            </a:endParaRPr>
          </a:p>
        </p:txBody>
      </p:sp>
      <p:sp>
        <p:nvSpPr>
          <p:cNvPr id="5" name="TextBox 4"/>
          <p:cNvSpPr txBox="1"/>
          <p:nvPr/>
        </p:nvSpPr>
        <p:spPr>
          <a:xfrm>
            <a:off x="458788" y="4723668"/>
            <a:ext cx="5724644" cy="1323439"/>
          </a:xfrm>
          <a:prstGeom prst="rect">
            <a:avLst/>
          </a:prstGeom>
          <a:noFill/>
        </p:spPr>
        <p:txBody>
          <a:bodyPr vert="horz" wrap="none" rtlCol="0">
            <a:spAutoFit/>
          </a:bodyPr>
          <a:lstStyle/>
          <a:p>
            <a:pPr>
              <a:tabLst>
                <a:tab pos="2290763" algn="l"/>
              </a:tabLst>
            </a:pPr>
            <a:r>
              <a:rPr lang="en-US" sz="2000" b="0" i="0" u="none" strike="noStrike" baseline="0" dirty="0" smtClean="0">
                <a:latin typeface="Segoe UI" panose="020B0502040204020203" pitchFamily="34" charset="0"/>
              </a:rPr>
              <a:t>Virtual machines	</a:t>
            </a:r>
            <a:r>
              <a:rPr lang="en-US" sz="2000" b="1" i="0" u="none" strike="noStrike" baseline="0" dirty="0" smtClean="0">
                <a:latin typeface="Segoe UI" panose="020B0502040204020203" pitchFamily="34" charset="0"/>
              </a:rPr>
              <a:t>20410D-LON-DC1</a:t>
            </a:r>
          </a:p>
          <a:p>
            <a:pPr>
              <a:tabLst>
                <a:tab pos="2290763" algn="l"/>
              </a:tabLst>
            </a:pPr>
            <a:r>
              <a:rPr lang="en-US" sz="2000" b="1" i="0" u="none" strike="noStrike" baseline="0" dirty="0" smtClean="0">
                <a:latin typeface="Segoe UI" panose="020B0502040204020203" pitchFamily="34" charset="0"/>
              </a:rPr>
              <a:t>	20410D-LON-SVR1</a:t>
            </a:r>
            <a:r>
              <a:rPr lang="en-US" sz="2000" b="0" i="0" u="none" strike="noStrike" baseline="0" dirty="0" smtClean="0">
                <a:latin typeface="Segoe UI" panose="020B0502040204020203" pitchFamily="34" charset="0"/>
              </a:rPr>
              <a:t>	</a:t>
            </a:r>
          </a:p>
          <a:p>
            <a:pPr>
              <a:tabLst>
                <a:tab pos="2290763" algn="l"/>
              </a:tabLst>
            </a:pPr>
            <a:r>
              <a:rPr lang="en-US" sz="2000" b="0" i="0" u="none" strike="noStrike" baseline="0" dirty="0" smtClean="0">
                <a:latin typeface="Segoe UI" panose="020B0502040204020203" pitchFamily="34" charset="0"/>
              </a:rPr>
              <a:t>User name	</a:t>
            </a:r>
            <a:r>
              <a:rPr lang="en-US" sz="2000" b="1" i="0" u="none" strike="noStrike" baseline="0" dirty="0" smtClean="0">
                <a:latin typeface="Segoe UI" panose="020B0502040204020203" pitchFamily="34" charset="0"/>
              </a:rPr>
              <a:t>Adatum\Administrator</a:t>
            </a:r>
            <a:r>
              <a:rPr lang="en-US" sz="2000" b="0" i="0" u="none" strike="noStrike" baseline="0" dirty="0" smtClean="0">
                <a:latin typeface="Segoe UI" panose="020B0502040204020203" pitchFamily="34" charset="0"/>
              </a:rPr>
              <a:t>	</a:t>
            </a:r>
          </a:p>
          <a:p>
            <a:pPr>
              <a:tabLst>
                <a:tab pos="2290763" algn="l"/>
              </a:tabLst>
            </a:pPr>
            <a:r>
              <a:rPr lang="en-US" sz="2000" b="0" i="0" u="none" strike="noStrike" baseline="0" dirty="0" smtClean="0">
                <a:latin typeface="Segoe UI" panose="020B0502040204020203" pitchFamily="34" charset="0"/>
              </a:rPr>
              <a:t>Password	</a:t>
            </a:r>
            <a:r>
              <a:rPr lang="en-US" sz="2000" b="1" i="0" u="none" strike="noStrike" baseline="0" dirty="0" smtClean="0">
                <a:latin typeface="Segoe UI" panose="020B0502040204020203" pitchFamily="34" charset="0"/>
              </a:rPr>
              <a:t>Pa$$w0rd</a:t>
            </a: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45 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179969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Your manager has asked to add disk space to a file server. After creating volumes, your manager has also asked you to resize those volumes based on updated information he has been given. Finally, you need to make data storage redundant by creating a three-way mirrored virtual disk.</a:t>
            </a:r>
            <a:endParaRPr lang="en-CA" sz="2800" dirty="0">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92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63327983-7d82-48ca-a96a-cc6f782432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At a minimum, how many disks must you add to a storage pool to create a three-way mirrored virtual disk?
You have a USB-attached disk, four SAS disks, and one SATA disk that are attached to a Windows Server 2012 server. You want to provide a single volume to your users that they can use for file storage. What would you use?</a:t>
            </a:r>
            <a:endParaRPr lang="en-CA" dirty="0"/>
          </a:p>
        </p:txBody>
      </p:sp>
    </p:spTree>
    <p:extLst>
      <p:ext uri="{BB962C8B-B14F-4D97-AF65-F5344CB8AC3E}">
        <p14:creationId xmlns:p14="http://schemas.microsoft.com/office/powerpoint/2010/main" val="3892752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Best Practices</a:t>
            </a:r>
          </a:p>
          <a:p>
            <a:r>
              <a:rPr lang="en-US" dirty="0" smtClean="0"/>
              <a:t>Tools</a:t>
            </a:r>
            <a:endParaRPr lang="en-CA" dirty="0"/>
          </a:p>
        </p:txBody>
      </p:sp>
    </p:spTree>
    <p:extLst>
      <p:ext uri="{BB962C8B-B14F-4D97-AF65-F5344CB8AC3E}">
        <p14:creationId xmlns:p14="http://schemas.microsoft.com/office/powerpoint/2010/main" val="1961501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32439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Disk Types and Performance</a:t>
            </a:r>
            <a:endParaRPr lang="en-CA" dirty="0"/>
          </a:p>
        </p:txBody>
      </p:sp>
      <p:grpSp>
        <p:nvGrpSpPr>
          <p:cNvPr id="4" name="Group 3" descr="An illustration of the different types of disks that the text describes. It also displays a graph that illustrates how increases in performance result in cost increases. The graph does not provide specific performance numbers or costs. "/>
          <p:cNvGrpSpPr/>
          <p:nvPr/>
        </p:nvGrpSpPr>
        <p:grpSpPr>
          <a:xfrm>
            <a:off x="-326813" y="666237"/>
            <a:ext cx="10205660" cy="5537351"/>
            <a:chOff x="-326813" y="666237"/>
            <a:chExt cx="10205660" cy="5537351"/>
          </a:xfrm>
        </p:grpSpPr>
        <p:sp>
          <p:nvSpPr>
            <p:cNvPr id="5" name="Isosceles Triangle 4"/>
            <p:cNvSpPr/>
            <p:nvPr/>
          </p:nvSpPr>
          <p:spPr>
            <a:xfrm>
              <a:off x="761999" y="1940242"/>
              <a:ext cx="8028039" cy="4254904"/>
            </a:xfrm>
            <a:prstGeom prst="triangle">
              <a:avLst>
                <a:gd name="adj" fmla="val 10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2000" b="1" dirty="0">
                <a:solidFill>
                  <a:srgbClr val="FFFFFF"/>
                </a:solidFill>
                <a:latin typeface="Segoe UI" pitchFamily="34" charset="0"/>
                <a:ea typeface="Segoe UI" pitchFamily="34" charset="0"/>
                <a:cs typeface="Segoe UI" pitchFamily="34" charset="0"/>
              </a:endParaRPr>
            </a:p>
          </p:txBody>
        </p:sp>
        <p:sp>
          <p:nvSpPr>
            <p:cNvPr id="6" name="TextBox 5"/>
            <p:cNvSpPr txBox="1"/>
            <p:nvPr/>
          </p:nvSpPr>
          <p:spPr>
            <a:xfrm>
              <a:off x="448982" y="5027661"/>
              <a:ext cx="837089"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EIDE</a:t>
              </a:r>
            </a:p>
          </p:txBody>
        </p:sp>
        <p:sp>
          <p:nvSpPr>
            <p:cNvPr id="7" name="TextBox 6"/>
            <p:cNvSpPr txBox="1"/>
            <p:nvPr/>
          </p:nvSpPr>
          <p:spPr>
            <a:xfrm>
              <a:off x="3299027" y="3630989"/>
              <a:ext cx="821059"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SCSI</a:t>
              </a:r>
            </a:p>
          </p:txBody>
        </p:sp>
        <p:sp>
          <p:nvSpPr>
            <p:cNvPr id="8" name="TextBox 7"/>
            <p:cNvSpPr txBox="1"/>
            <p:nvPr/>
          </p:nvSpPr>
          <p:spPr>
            <a:xfrm>
              <a:off x="1818772" y="4327009"/>
              <a:ext cx="928780"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SATA</a:t>
              </a:r>
            </a:p>
          </p:txBody>
        </p:sp>
        <p:sp>
          <p:nvSpPr>
            <p:cNvPr id="9" name="Isosceles Triangle 8"/>
            <p:cNvSpPr/>
            <p:nvPr/>
          </p:nvSpPr>
          <p:spPr>
            <a:xfrm>
              <a:off x="779601" y="3646466"/>
              <a:ext cx="8010437" cy="2557122"/>
            </a:xfrm>
            <a:prstGeom prst="triangle">
              <a:avLst>
                <a:gd name="adj" fmla="val 100000"/>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fontAlgn="base">
                <a:spcBef>
                  <a:spcPct val="0"/>
                </a:spcBef>
                <a:spcAft>
                  <a:spcPct val="0"/>
                </a:spcAft>
              </a:pPr>
              <a:endParaRPr lang="en-US" sz="2000" b="1" dirty="0">
                <a:solidFill>
                  <a:srgbClr val="FFFFFF"/>
                </a:solidFill>
                <a:latin typeface="Segoe UI" pitchFamily="34" charset="0"/>
                <a:ea typeface="Segoe UI" pitchFamily="34" charset="0"/>
                <a:cs typeface="Segoe UI" pitchFamily="34" charset="0"/>
              </a:endParaRPr>
            </a:p>
          </p:txBody>
        </p:sp>
        <p:sp>
          <p:nvSpPr>
            <p:cNvPr id="10" name="TextBox 9"/>
            <p:cNvSpPr txBox="1"/>
            <p:nvPr/>
          </p:nvSpPr>
          <p:spPr>
            <a:xfrm>
              <a:off x="5008456" y="2675042"/>
              <a:ext cx="747320"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SAS</a:t>
              </a:r>
            </a:p>
          </p:txBody>
        </p:sp>
        <p:sp>
          <p:nvSpPr>
            <p:cNvPr id="11" name="TextBox 10"/>
            <p:cNvSpPr txBox="1"/>
            <p:nvPr/>
          </p:nvSpPr>
          <p:spPr>
            <a:xfrm>
              <a:off x="6761246" y="5087263"/>
              <a:ext cx="1173242" cy="461665"/>
            </a:xfrm>
            <a:prstGeom prst="rect">
              <a:avLst/>
            </a:prstGeom>
            <a:noFill/>
          </p:spPr>
          <p:txBody>
            <a:bodyPr wrap="square" rtlCol="0">
              <a:spAutoFit/>
            </a:bodyPr>
            <a:lstStyle/>
            <a:p>
              <a:pPr lvl="0" algn="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Cost</a:t>
              </a:r>
            </a:p>
          </p:txBody>
        </p:sp>
        <p:sp>
          <p:nvSpPr>
            <p:cNvPr id="12" name="TextBox 11"/>
            <p:cNvSpPr txBox="1"/>
            <p:nvPr/>
          </p:nvSpPr>
          <p:spPr>
            <a:xfrm>
              <a:off x="5365491" y="3460776"/>
              <a:ext cx="2698778" cy="461665"/>
            </a:xfrm>
            <a:prstGeom prst="rect">
              <a:avLst/>
            </a:prstGeom>
            <a:noFill/>
          </p:spPr>
          <p:txBody>
            <a:bodyPr wrap="square" rtlCol="0">
              <a:spAutoFit/>
            </a:bodyPr>
            <a:lstStyle/>
            <a:p>
              <a:pPr lvl="0" algn="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Performance</a:t>
              </a:r>
            </a:p>
          </p:txBody>
        </p:sp>
        <p:sp>
          <p:nvSpPr>
            <p:cNvPr id="13" name="TextBox 12"/>
            <p:cNvSpPr txBox="1"/>
            <p:nvPr/>
          </p:nvSpPr>
          <p:spPr>
            <a:xfrm rot="19947278">
              <a:off x="-326813" y="3683431"/>
              <a:ext cx="10205660" cy="369332"/>
            </a:xfrm>
            <a:prstGeom prst="rect">
              <a:avLst/>
            </a:prstGeom>
            <a:noFill/>
          </p:spPr>
          <p:txBody>
            <a:bodyPr wrap="square" rtlCol="0">
              <a:spAutoFit/>
            </a:bodyPr>
            <a:lstStyle/>
            <a:p>
              <a:r>
                <a:rPr lang="en-US" b="1" dirty="0">
                  <a:solidFill>
                    <a:srgbClr val="000000"/>
                  </a:solidFill>
                  <a:latin typeface="Segoe UI" pitchFamily="34" charset="0"/>
                  <a:ea typeface="Segoe UI" pitchFamily="34" charset="0"/>
                  <a:cs typeface="Segoe UI" pitchFamily="34" charset="0"/>
                </a:rPr>
                <a:t> Slow                   </a:t>
              </a:r>
              <a:r>
                <a:rPr lang="en-US" b="1" dirty="0">
                  <a:solidFill>
                    <a:srgbClr val="000000"/>
                  </a:solidFill>
                  <a:latin typeface="Segoe UI" pitchFamily="34" charset="0"/>
                  <a:ea typeface="Segoe UI" pitchFamily="34" charset="0"/>
                  <a:cs typeface="Segoe UI" pitchFamily="34" charset="0"/>
                </a:rPr>
                <a:t>Slow</a:t>
              </a:r>
              <a:r>
                <a:rPr lang="en-US" b="1" dirty="0">
                  <a:solidFill>
                    <a:srgbClr val="000000"/>
                  </a:solidFill>
                  <a:latin typeface="Segoe UI" pitchFamily="34" charset="0"/>
                  <a:ea typeface="Segoe UI" pitchFamily="34" charset="0"/>
                  <a:cs typeface="Segoe UI" pitchFamily="34" charset="0"/>
                </a:rPr>
                <a:t>             ~ 150 IOPS          ~210 IOPS           Fast: 1.5mio IPOS </a:t>
              </a:r>
              <a:endParaRPr lang="en-US" dirty="0">
                <a:latin typeface="Segoe UI" pitchFamily="34" charset="0"/>
                <a:ea typeface="Segoe UI" pitchFamily="34" charset="0"/>
                <a:cs typeface="Segoe UI" pitchFamily="34" charset="0"/>
              </a:endParaRPr>
            </a:p>
          </p:txBody>
        </p:sp>
        <p:sp>
          <p:nvSpPr>
            <p:cNvPr id="14" name="TextBox 13"/>
            <p:cNvSpPr txBox="1"/>
            <p:nvPr/>
          </p:nvSpPr>
          <p:spPr>
            <a:xfrm>
              <a:off x="6562232" y="1746740"/>
              <a:ext cx="758541"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SSD</a:t>
              </a:r>
            </a:p>
          </p:txBody>
        </p:sp>
        <p:sp>
          <p:nvSpPr>
            <p:cNvPr id="15" name="Rounded Rectangle 844806"/>
            <p:cNvSpPr>
              <a:spLocks noChangeArrowheads="1"/>
            </p:cNvSpPr>
            <p:nvPr/>
          </p:nvSpPr>
          <p:spPr bwMode="auto">
            <a:xfrm>
              <a:off x="662377" y="1060659"/>
              <a:ext cx="3158062" cy="1372162"/>
            </a:xfrm>
            <a:prstGeom prst="roundRect">
              <a:avLst>
                <a:gd name="adj" fmla="val 8866"/>
              </a:avLst>
            </a:prstGeom>
            <a:noFill/>
            <a:ln w="9525" algn="ctr">
              <a:noFill/>
              <a:round/>
              <a:headEnd/>
              <a:tailEnd/>
            </a:ln>
            <a:effectLst/>
          </p:spPr>
          <p:txBody>
            <a:bodyPr numCol="1" spcCol="274320" anchor="t" anchorCtr="0"/>
            <a:lstStyle/>
            <a:p>
              <a:pPr lvl="0" fontAlgn="base">
                <a:lnSpc>
                  <a:spcPct val="90000"/>
                </a:lnSpc>
                <a:spcBef>
                  <a:spcPct val="40000"/>
                </a:spcBef>
                <a:spcAft>
                  <a:spcPct val="0"/>
                </a:spcAft>
                <a:buClr>
                  <a:srgbClr val="006699"/>
                </a:buClr>
              </a:pPr>
              <a:r>
                <a:rPr lang="en-US" sz="2600" b="1" dirty="0">
                  <a:solidFill>
                    <a:srgbClr val="000000"/>
                  </a:solidFill>
                  <a:latin typeface="Segoe UI" pitchFamily="34" charset="0"/>
                  <a:ea typeface="Segoe UI" pitchFamily="34" charset="0"/>
                  <a:cs typeface="Segoe UI" pitchFamily="34" charset="0"/>
                </a:rPr>
                <a:t>As performance increases, so does cost</a:t>
              </a:r>
            </a:p>
            <a:p>
              <a:pPr marL="228600" lvl="0" indent="-228600" fontAlgn="base">
                <a:lnSpc>
                  <a:spcPct val="90000"/>
                </a:lnSpc>
                <a:spcBef>
                  <a:spcPct val="40000"/>
                </a:spcBef>
                <a:spcAft>
                  <a:spcPct val="0"/>
                </a:spcAft>
                <a:buClr>
                  <a:srgbClr val="006699"/>
                </a:buClr>
                <a:buFontTx/>
                <a:buChar char="•"/>
              </a:pPr>
              <a:endParaRPr lang="en-US" sz="3000" b="1"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4819" y="1966410"/>
              <a:ext cx="998055" cy="59703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528" y="2943645"/>
              <a:ext cx="998055" cy="59703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4133" y="3627171"/>
              <a:ext cx="998055" cy="59703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497" y="4352123"/>
              <a:ext cx="998055" cy="59703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7779" y="666237"/>
              <a:ext cx="1627445" cy="1356638"/>
            </a:xfrm>
            <a:prstGeom prst="rect">
              <a:avLst/>
            </a:prstGeom>
          </p:spPr>
        </p:pic>
      </p:grpSp>
    </p:spTree>
    <p:extLst>
      <p:ext uri="{BB962C8B-B14F-4D97-AF65-F5344CB8AC3E}">
        <p14:creationId xmlns:p14="http://schemas.microsoft.com/office/powerpoint/2010/main" val="157214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Direct Attached Storage?</a:t>
            </a:r>
            <a:endParaRPr lang="en-CA" dirty="0"/>
          </a:p>
        </p:txBody>
      </p:sp>
      <p:sp>
        <p:nvSpPr>
          <p:cNvPr id="4" name="Rounded Rectangle 844803"/>
          <p:cNvSpPr>
            <a:spLocks noChangeArrowheads="1"/>
          </p:cNvSpPr>
          <p:nvPr/>
        </p:nvSpPr>
        <p:spPr bwMode="auto">
          <a:xfrm>
            <a:off x="457200" y="2069597"/>
            <a:ext cx="8199438" cy="1830049"/>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tabLst>
                <a:tab pos="3944938" algn="l"/>
              </a:tabLst>
            </a:pPr>
            <a:r>
              <a:rPr lang="en-US" sz="2300" b="1" dirty="0">
                <a:solidFill>
                  <a:srgbClr val="000000"/>
                </a:solidFill>
                <a:latin typeface="Segoe UI" pitchFamily="34" charset="0"/>
                <a:ea typeface="Segoe UI" pitchFamily="34" charset="0"/>
                <a:cs typeface="Segoe UI" pitchFamily="34" charset="0"/>
              </a:rPr>
              <a:t>Advantages:	Disadvantages:</a:t>
            </a:r>
            <a:endParaRPr lang="en-CA" sz="2300" b="1" dirty="0">
              <a:solidFill>
                <a:srgbClr val="000000"/>
              </a:solidFill>
              <a:latin typeface="Segoe UI" pitchFamily="34" charset="0"/>
              <a:ea typeface="Segoe UI" pitchFamily="34" charset="0"/>
              <a:cs typeface="Segoe UI" pitchFamily="34" charset="0"/>
            </a:endParaRPr>
          </a:p>
          <a:p>
            <a:pPr lvl="0" eaLnBrk="0" fontAlgn="base" hangingPunct="0">
              <a:lnSpc>
                <a:spcPct val="90000"/>
              </a:lnSpc>
              <a:spcBef>
                <a:spcPct val="40000"/>
              </a:spcBef>
              <a:spcAft>
                <a:spcPct val="0"/>
              </a:spcAft>
              <a:buClr>
                <a:srgbClr val="8DACD0"/>
              </a:buClr>
              <a:buSzPct val="70000"/>
            </a:pPr>
            <a:endParaRPr lang="en-CA" sz="2300"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693738" y="2548462"/>
            <a:ext cx="3155591" cy="1351184"/>
          </a:xfrm>
          <a:prstGeom prst="roundRect">
            <a:avLst>
              <a:gd name="adj" fmla="val 4167"/>
            </a:avLst>
          </a:prstGeom>
          <a:noFill/>
          <a:ln w="9525" algn="ctr">
            <a:noFill/>
            <a:round/>
            <a:headEnd/>
            <a:tailEnd/>
          </a:ln>
          <a:effectLst/>
        </p:spPr>
        <p:txBody>
          <a:bodyPr anchor="t" anchorCtr="0"/>
          <a:lstStyle/>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en-US" sz="2300" dirty="0">
                <a:solidFill>
                  <a:srgbClr val="000000"/>
                </a:solidFill>
                <a:latin typeface="Segoe UI" pitchFamily="34" charset="0"/>
                <a:ea typeface="Segoe UI" pitchFamily="34" charset="0"/>
                <a:cs typeface="Segoe UI" pitchFamily="34" charset="0"/>
              </a:rPr>
              <a:t>Easy to configure</a:t>
            </a: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en-US" sz="2300" dirty="0">
                <a:solidFill>
                  <a:srgbClr val="000000"/>
                </a:solidFill>
                <a:latin typeface="Segoe UI" pitchFamily="34" charset="0"/>
                <a:ea typeface="Segoe UI" pitchFamily="34" charset="0"/>
                <a:cs typeface="Segoe UI" pitchFamily="34" charset="0"/>
              </a:rPr>
              <a:t>Inexpensive solution</a:t>
            </a:r>
          </a:p>
        </p:txBody>
      </p:sp>
      <p:sp>
        <p:nvSpPr>
          <p:cNvPr id="6" name="Rounded Rectangle 844804"/>
          <p:cNvSpPr>
            <a:spLocks noChangeArrowheads="1"/>
          </p:cNvSpPr>
          <p:nvPr/>
        </p:nvSpPr>
        <p:spPr bwMode="auto">
          <a:xfrm>
            <a:off x="4580963" y="2548462"/>
            <a:ext cx="3890684" cy="1573372"/>
          </a:xfrm>
          <a:prstGeom prst="roundRect">
            <a:avLst>
              <a:gd name="adj" fmla="val 4167"/>
            </a:avLst>
          </a:prstGeom>
          <a:noFill/>
          <a:ln w="9525" algn="ctr">
            <a:noFill/>
            <a:round/>
            <a:headEnd/>
            <a:tailEnd/>
          </a:ln>
          <a:effectLst/>
        </p:spPr>
        <p:txBody>
          <a:bodyPr anchor="t" anchorCtr="0"/>
          <a:lstStyle/>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en-US" sz="2300" dirty="0">
                <a:solidFill>
                  <a:srgbClr val="000000"/>
                </a:solidFill>
                <a:latin typeface="Segoe UI" pitchFamily="34" charset="0"/>
                <a:ea typeface="Segoe UI" pitchFamily="34" charset="0"/>
                <a:cs typeface="Segoe UI" pitchFamily="34" charset="0"/>
              </a:rPr>
              <a:t>Slower</a:t>
            </a:r>
          </a:p>
          <a:p>
            <a:pPr marL="342900" lvl="0" indent="-342900" eaLnBrk="0" fontAlgn="base" hangingPunct="0">
              <a:lnSpc>
                <a:spcPct val="90000"/>
              </a:lnSpc>
              <a:spcBef>
                <a:spcPct val="40000"/>
              </a:spcBef>
              <a:spcAft>
                <a:spcPct val="0"/>
              </a:spcAft>
              <a:buClr>
                <a:srgbClr val="006699"/>
              </a:buClr>
              <a:buFont typeface="Wingdings" panose="05000000000000000000" pitchFamily="2" charset="2"/>
              <a:buChar char="ü"/>
            </a:pPr>
            <a:r>
              <a:rPr lang="en-US" sz="2300" dirty="0">
                <a:solidFill>
                  <a:srgbClr val="000000"/>
                </a:solidFill>
                <a:latin typeface="Segoe UI" pitchFamily="34" charset="0"/>
                <a:ea typeface="Segoe UI" pitchFamily="34" charset="0"/>
                <a:cs typeface="Segoe UI" pitchFamily="34" charset="0"/>
              </a:rPr>
              <a:t>Isolated because the disks are attached to a single server</a:t>
            </a:r>
          </a:p>
        </p:txBody>
      </p:sp>
      <p:sp>
        <p:nvSpPr>
          <p:cNvPr id="7" name="Rounded Rectangle 844803"/>
          <p:cNvSpPr>
            <a:spLocks noChangeArrowheads="1"/>
          </p:cNvSpPr>
          <p:nvPr/>
        </p:nvSpPr>
        <p:spPr bwMode="auto">
          <a:xfrm>
            <a:off x="179293" y="1005966"/>
            <a:ext cx="8803341" cy="707231"/>
          </a:xfrm>
          <a:prstGeom prst="roundRect">
            <a:avLst>
              <a:gd name="adj" fmla="val 4167"/>
            </a:avLst>
          </a:prstGeom>
          <a:noFill/>
          <a:ln w="9525" algn="ctr">
            <a:noFill/>
            <a:round/>
            <a:headEnd/>
            <a:tailEnd/>
          </a:ln>
          <a:effectLst/>
        </p:spPr>
        <p:txBody>
          <a:bodyPr anchor="ctr" anchorCtr="0"/>
          <a:lstStyle/>
          <a:p>
            <a:pPr lvl="0" algn="ctr" eaLnBrk="0" fontAlgn="base" hangingPunct="0">
              <a:lnSpc>
                <a:spcPct val="90000"/>
              </a:lnSpc>
              <a:spcBef>
                <a:spcPct val="40000"/>
              </a:spcBef>
              <a:spcAft>
                <a:spcPct val="0"/>
              </a:spcAft>
              <a:buClr>
                <a:srgbClr val="8DACD0"/>
              </a:buClr>
              <a:buSzPct val="70000"/>
            </a:pPr>
            <a:r>
              <a:rPr lang="en-US" sz="2300" b="1" dirty="0">
                <a:solidFill>
                  <a:srgbClr val="000000"/>
                </a:solidFill>
                <a:latin typeface="Segoe UI" pitchFamily="34" charset="0"/>
                <a:ea typeface="Segoe UI" pitchFamily="34" charset="0"/>
                <a:cs typeface="Segoe UI" pitchFamily="34" charset="0"/>
              </a:rPr>
              <a:t>DAS is physically attached to the server</a:t>
            </a:r>
            <a:endParaRPr lang="en-CA" sz="2300" b="1" dirty="0">
              <a:solidFill>
                <a:srgbClr val="000000"/>
              </a:solidFill>
              <a:latin typeface="Segoe UI" pitchFamily="34" charset="0"/>
              <a:ea typeface="Segoe UI" pitchFamily="34" charset="0"/>
              <a:cs typeface="Segoe UI" pitchFamily="34" charset="0"/>
            </a:endParaRPr>
          </a:p>
        </p:txBody>
      </p:sp>
      <p:grpSp>
        <p:nvGrpSpPr>
          <p:cNvPr id="8" name="Group 7" descr="Server with attached disks"/>
          <p:cNvGrpSpPr/>
          <p:nvPr/>
        </p:nvGrpSpPr>
        <p:grpSpPr>
          <a:xfrm>
            <a:off x="3127476" y="4228350"/>
            <a:ext cx="2906973" cy="1870427"/>
            <a:chOff x="3102638" y="4113029"/>
            <a:chExt cx="2906973" cy="1870427"/>
          </a:xfrm>
        </p:grpSpPr>
        <p:sp>
          <p:nvSpPr>
            <p:cNvPr id="9" name="AutoShape 31"/>
            <p:cNvSpPr>
              <a:spLocks noChangeArrowheads="1"/>
            </p:cNvSpPr>
            <p:nvPr/>
          </p:nvSpPr>
          <p:spPr bwMode="auto">
            <a:xfrm>
              <a:off x="3102638" y="5653440"/>
              <a:ext cx="2906973" cy="330016"/>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defRPr/>
              </a:pPr>
              <a:r>
                <a:rPr lang="en-US" b="1" dirty="0">
                  <a:solidFill>
                    <a:srgbClr val="000000"/>
                  </a:solidFill>
                  <a:latin typeface="Segoe UI" pitchFamily="34" charset="0"/>
                  <a:ea typeface="Segoe UI" pitchFamily="34" charset="0"/>
                  <a:cs typeface="Segoe UI" pitchFamily="34" charset="0"/>
                </a:rPr>
                <a:t>Server with attached disks</a:t>
              </a:r>
            </a:p>
          </p:txBody>
        </p:sp>
        <p:pic>
          <p:nvPicPr>
            <p:cNvPr id="10"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16622" y="4113029"/>
              <a:ext cx="824190" cy="1463584"/>
            </a:xfrm>
            <a:prstGeom prst="rect">
              <a:avLst/>
            </a:prstGeom>
            <a:noFill/>
            <a:ln>
              <a:noFill/>
            </a:ln>
            <a:effectLst/>
            <a:extLst/>
          </p:spPr>
        </p:pic>
        <p:pic>
          <p:nvPicPr>
            <p:cNvPr id="11" name="Picture 2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41918" y="4584239"/>
              <a:ext cx="593160" cy="964238"/>
            </a:xfrm>
            <a:prstGeom prst="rect">
              <a:avLst/>
            </a:prstGeom>
            <a:noFill/>
            <a:ln>
              <a:noFill/>
            </a:ln>
            <a:effectLst/>
            <a:extLst/>
          </p:spPr>
        </p:pic>
      </p:grpSp>
    </p:spTree>
    <p:extLst>
      <p:ext uri="{BB962C8B-B14F-4D97-AF65-F5344CB8AC3E}">
        <p14:creationId xmlns:p14="http://schemas.microsoft.com/office/powerpoint/2010/main" val="377825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9cf9005-f8ce-47ff-a8ba-fbc4c5de18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Network Attached Storage?</a:t>
            </a:r>
            <a:endParaRPr lang="en-CA" dirty="0"/>
          </a:p>
        </p:txBody>
      </p:sp>
      <p:sp>
        <p:nvSpPr>
          <p:cNvPr id="4" name="Rounded Rectangle 844803"/>
          <p:cNvSpPr>
            <a:spLocks noChangeArrowheads="1"/>
          </p:cNvSpPr>
          <p:nvPr/>
        </p:nvSpPr>
        <p:spPr bwMode="auto">
          <a:xfrm>
            <a:off x="426849" y="1913479"/>
            <a:ext cx="3573934" cy="3921264"/>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pPr>
            <a:r>
              <a:rPr lang="en-US" sz="2200" b="1" dirty="0">
                <a:solidFill>
                  <a:srgbClr val="000000"/>
                </a:solidFill>
                <a:latin typeface="Segoe UI" pitchFamily="34" charset="0"/>
                <a:ea typeface="Segoe UI" pitchFamily="34" charset="0"/>
                <a:cs typeface="Segoe UI" pitchFamily="34" charset="0"/>
              </a:rPr>
              <a:t>Advantages:</a:t>
            </a:r>
          </a:p>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Relatively inexpensive, </a:t>
            </a:r>
            <a:r>
              <a:rPr lang="en-CA" sz="2200" dirty="0">
                <a:solidFill>
                  <a:srgbClr val="000000"/>
                </a:solidFill>
                <a:latin typeface="Segoe UI" pitchFamily="34" charset="0"/>
                <a:ea typeface="Segoe UI" pitchFamily="34" charset="0"/>
                <a:cs typeface="Segoe UI" pitchFamily="34" charset="0"/>
              </a:rPr>
              <a:t>NAS offers centralized storage at an affordable price </a:t>
            </a:r>
          </a:p>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Easy to configure</a:t>
            </a:r>
          </a:p>
          <a:p>
            <a:pPr lvl="0" eaLnBrk="0" fontAlgn="base" hangingPunct="0">
              <a:lnSpc>
                <a:spcPct val="90000"/>
              </a:lnSpc>
              <a:spcBef>
                <a:spcPct val="40000"/>
              </a:spcBef>
              <a:spcAft>
                <a:spcPct val="0"/>
              </a:spcAft>
              <a:buClr>
                <a:srgbClr val="8DACD0"/>
              </a:buClr>
              <a:buSzPct val="70000"/>
            </a:pPr>
            <a:r>
              <a:rPr lang="en-US" sz="2000" b="1" dirty="0">
                <a:solidFill>
                  <a:srgbClr val="000000"/>
                </a:solidFill>
                <a:latin typeface="Segoe UI" pitchFamily="34" charset="0"/>
                <a:ea typeface="Segoe UI" pitchFamily="34" charset="0"/>
                <a:cs typeface="Segoe UI" pitchFamily="34" charset="0"/>
              </a:rPr>
              <a:t>Disadvantages:</a:t>
            </a:r>
          </a:p>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Slower access times</a:t>
            </a:r>
          </a:p>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Not an enterprise solution</a:t>
            </a:r>
          </a:p>
        </p:txBody>
      </p:sp>
      <p:sp>
        <p:nvSpPr>
          <p:cNvPr id="5" name="Text Box 22"/>
          <p:cNvSpPr txBox="1">
            <a:spLocks noChangeArrowheads="1"/>
          </p:cNvSpPr>
          <p:nvPr/>
        </p:nvSpPr>
        <p:spPr bwMode="auto">
          <a:xfrm>
            <a:off x="426849" y="1069241"/>
            <a:ext cx="7243897" cy="7438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en-US" sz="2200" b="1" dirty="0">
                <a:solidFill>
                  <a:srgbClr val="000000"/>
                </a:solidFill>
                <a:latin typeface="Segoe UI" pitchFamily="34" charset="0"/>
                <a:ea typeface="Segoe UI" pitchFamily="34" charset="0"/>
                <a:cs typeface="Segoe UI" pitchFamily="34" charset="0"/>
              </a:rPr>
              <a:t>NAS is storage that is attached to a dedicated storage device and accessed through network shares</a:t>
            </a:r>
          </a:p>
        </p:txBody>
      </p:sp>
      <p:grpSp>
        <p:nvGrpSpPr>
          <p:cNvPr id="6" name="Group 5" descr="Illustration that depicts a network attached storage (NAS) device that connects through the network to a file server. The communication between the device and the file server is through file-level access. "/>
          <p:cNvGrpSpPr/>
          <p:nvPr/>
        </p:nvGrpSpPr>
        <p:grpSpPr>
          <a:xfrm>
            <a:off x="4258088" y="1853928"/>
            <a:ext cx="4509414" cy="4225692"/>
            <a:chOff x="4258088" y="1853928"/>
            <a:chExt cx="4509414" cy="4225692"/>
          </a:xfrm>
        </p:grpSpPr>
        <p:grpSp>
          <p:nvGrpSpPr>
            <p:cNvPr id="7" name="Group 6"/>
            <p:cNvGrpSpPr/>
            <p:nvPr/>
          </p:nvGrpSpPr>
          <p:grpSpPr>
            <a:xfrm>
              <a:off x="5723884" y="1853928"/>
              <a:ext cx="3043618" cy="4225692"/>
              <a:chOff x="5593258" y="2013582"/>
              <a:chExt cx="3043618" cy="4225692"/>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58" y="3610397"/>
                <a:ext cx="1898334" cy="987133"/>
              </a:xfrm>
              <a:prstGeom prst="rect">
                <a:avLst/>
              </a:prstGeom>
            </p:spPr>
          </p:pic>
          <p:sp>
            <p:nvSpPr>
              <p:cNvPr id="15" name="AutoShape 31"/>
              <p:cNvSpPr>
                <a:spLocks noChangeArrowheads="1"/>
              </p:cNvSpPr>
              <p:nvPr/>
            </p:nvSpPr>
            <p:spPr bwMode="auto">
              <a:xfrm>
                <a:off x="7376545" y="5428244"/>
                <a:ext cx="1127919" cy="288925"/>
              </a:xfrm>
              <a:prstGeom prst="roundRect">
                <a:avLst>
                  <a:gd name="adj" fmla="val 4167"/>
                </a:avLst>
              </a:prstGeom>
              <a:solidFill>
                <a:schemeClr val="bg1"/>
              </a:solidFill>
              <a:ln w="9525">
                <a:noFill/>
                <a:round/>
                <a:headEnd/>
                <a:tailEnd/>
              </a:ln>
              <a:effectLst/>
            </p:spPr>
            <p:txBody>
              <a:bodyPr wrap="none" anchor="ctr"/>
              <a:lstStyle/>
              <a:p>
                <a:pPr lvl="0" algn="ctr" fontAlgn="base">
                  <a:spcBef>
                    <a:spcPct val="0"/>
                  </a:spcBef>
                  <a:spcAft>
                    <a:spcPct val="0"/>
                  </a:spcAft>
                  <a:defRPr/>
                </a:pPr>
                <a:r>
                  <a:rPr lang="en-US" b="1" dirty="0">
                    <a:solidFill>
                      <a:srgbClr val="000000"/>
                    </a:solidFill>
                    <a:latin typeface="Segoe UI" pitchFamily="34" charset="0"/>
                    <a:ea typeface="Segoe UI" pitchFamily="34" charset="0"/>
                    <a:cs typeface="Segoe UI" pitchFamily="34" charset="0"/>
                  </a:rPr>
                  <a:t>File server</a:t>
                </a:r>
              </a:p>
            </p:txBody>
          </p:sp>
          <p:sp>
            <p:nvSpPr>
              <p:cNvPr id="16" name="Rectangle 16415"/>
              <p:cNvSpPr>
                <a:spLocks noChangeArrowheads="1"/>
              </p:cNvSpPr>
              <p:nvPr/>
            </p:nvSpPr>
            <p:spPr bwMode="auto">
              <a:xfrm>
                <a:off x="7540120" y="3519502"/>
                <a:ext cx="1096756" cy="738664"/>
              </a:xfrm>
              <a:prstGeom prst="rect">
                <a:avLst/>
              </a:prstGeom>
              <a:noFill/>
              <a:ln w="9525">
                <a:noFill/>
                <a:miter lim="800000"/>
                <a:headEnd/>
                <a:tailEnd/>
              </a:ln>
            </p:spPr>
            <p:txBody>
              <a:bodyPr wrap="square" lIns="0" tIns="0" rIns="0" bIns="0">
                <a:spAutoFit/>
              </a:bodyPr>
              <a:lstStyle/>
              <a:p>
                <a:pPr lvl="0"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Local Area </a:t>
                </a:r>
              </a:p>
              <a:p>
                <a:pPr lvl="0"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Network </a:t>
                </a:r>
              </a:p>
              <a:p>
                <a:pPr lvl="0"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(Ethernet)</a:t>
                </a:r>
                <a:endParaRPr lang="en-US" sz="1600" b="1" dirty="0">
                  <a:solidFill>
                    <a:srgbClr val="000000"/>
                  </a:solidFill>
                  <a:effectLst>
                    <a:outerShdw blurRad="38100" dist="38100" dir="2700000" algn="tl">
                      <a:srgbClr val="C0C0C0"/>
                    </a:outerShdw>
                  </a:effectLst>
                  <a:latin typeface="Segoe UI" pitchFamily="34" charset="0"/>
                  <a:ea typeface="Segoe UI" pitchFamily="34" charset="0"/>
                  <a:cs typeface="Segoe UI" pitchFamily="34" charset="0"/>
                </a:endParaRPr>
              </a:p>
            </p:txBody>
          </p:sp>
          <p:sp>
            <p:nvSpPr>
              <p:cNvPr id="17" name="AutoShape 31"/>
              <p:cNvSpPr>
                <a:spLocks noChangeArrowheads="1"/>
              </p:cNvSpPr>
              <p:nvPr/>
            </p:nvSpPr>
            <p:spPr bwMode="auto">
              <a:xfrm>
                <a:off x="6767965" y="2456136"/>
                <a:ext cx="1282700" cy="336544"/>
              </a:xfrm>
              <a:prstGeom prst="roundRect">
                <a:avLst>
                  <a:gd name="adj" fmla="val 4167"/>
                </a:avLst>
              </a:prstGeom>
              <a:solidFill>
                <a:schemeClr val="bg1"/>
              </a:solidFill>
              <a:ln w="9525">
                <a:noFill/>
                <a:round/>
                <a:headEnd/>
                <a:tailEnd/>
              </a:ln>
              <a:effectLst/>
            </p:spPr>
            <p:txBody>
              <a:bodyPr wrap="none" anchor="ctr"/>
              <a:lstStyle/>
              <a:p>
                <a:pPr lvl="0" algn="ctr" fontAlgn="base">
                  <a:spcBef>
                    <a:spcPct val="0"/>
                  </a:spcBef>
                  <a:spcAft>
                    <a:spcPct val="0"/>
                  </a:spcAft>
                  <a:defRPr/>
                </a:pPr>
                <a:r>
                  <a:rPr lang="en-US" b="1" dirty="0">
                    <a:solidFill>
                      <a:srgbClr val="000000"/>
                    </a:solidFill>
                    <a:latin typeface="Segoe UI" pitchFamily="34" charset="0"/>
                    <a:ea typeface="Segoe UI" pitchFamily="34" charset="0"/>
                    <a:cs typeface="Segoe UI" pitchFamily="34" charset="0"/>
                  </a:rPr>
                  <a:t>NAS device</a:t>
                </a:r>
              </a:p>
            </p:txBody>
          </p:sp>
          <p:cxnSp>
            <p:nvCxnSpPr>
              <p:cNvPr id="18" name="Elbow Connector 17"/>
              <p:cNvCxnSpPr/>
              <p:nvPr/>
            </p:nvCxnSpPr>
            <p:spPr bwMode="auto">
              <a:xfrm rot="16200000" flipH="1">
                <a:off x="5438764" y="3537392"/>
                <a:ext cx="2335148" cy="953272"/>
              </a:xfrm>
              <a:prstGeom prst="bentConnector3">
                <a:avLst>
                  <a:gd name="adj1" fmla="val 38812"/>
                </a:avLst>
              </a:prstGeom>
              <a:gradFill rotWithShape="1">
                <a:gsLst>
                  <a:gs pos="0">
                    <a:srgbClr val="E4CD9A"/>
                  </a:gs>
                  <a:gs pos="100000">
                    <a:srgbClr val="EEEFD7"/>
                  </a:gs>
                </a:gsLst>
                <a:lin ang="2700000" scaled="1"/>
              </a:gradFill>
              <a:ln w="28575" cap="flat" cmpd="sng" algn="ctr">
                <a:solidFill>
                  <a:schemeClr val="accent6">
                    <a:lumMod val="50000"/>
                  </a:schemeClr>
                </a:solidFill>
                <a:prstDash val="solid"/>
                <a:round/>
                <a:headEnd type="none" w="med" len="med"/>
                <a:tailEnd type="none" w="med" len="med"/>
              </a:ln>
              <a:effectLst/>
            </p:spPr>
          </p:cxnSp>
          <p:pic>
            <p:nvPicPr>
              <p:cNvPr id="1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10968" y="2013582"/>
                <a:ext cx="727819" cy="12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urved Connector 19"/>
              <p:cNvCxnSpPr>
                <a:endCxn id="21" idx="0"/>
              </p:cNvCxnSpPr>
              <p:nvPr/>
            </p:nvCxnSpPr>
            <p:spPr bwMode="auto">
              <a:xfrm rot="16200000" flipH="1">
                <a:off x="5633149" y="3699027"/>
                <a:ext cx="1640789" cy="854802"/>
              </a:xfrm>
              <a:prstGeom prst="curvedConnector3">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a:tailEnd type="arrow"/>
              </a:ln>
              <a:effectLst/>
            </p:spPr>
          </p:cxnSp>
          <p:pic>
            <p:nvPicPr>
              <p:cNvPr id="21"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517034" y="4946823"/>
                <a:ext cx="727820" cy="129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4258088" y="4443358"/>
              <a:ext cx="1973212" cy="1517059"/>
              <a:chOff x="4339769" y="4374278"/>
              <a:chExt cx="1973212" cy="1517059"/>
            </a:xfrm>
          </p:grpSpPr>
          <p:sp>
            <p:nvSpPr>
              <p:cNvPr id="9" name="Rectangle 8"/>
              <p:cNvSpPr/>
              <p:nvPr/>
            </p:nvSpPr>
            <p:spPr bwMode="auto">
              <a:xfrm>
                <a:off x="4339769" y="4374278"/>
                <a:ext cx="1973212" cy="151705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sp>
            <p:nvSpPr>
              <p:cNvPr id="10" name="AutoShape 31"/>
              <p:cNvSpPr>
                <a:spLocks noChangeArrowheads="1"/>
              </p:cNvSpPr>
              <p:nvPr/>
            </p:nvSpPr>
            <p:spPr bwMode="auto">
              <a:xfrm>
                <a:off x="4401198" y="4619843"/>
                <a:ext cx="1810185" cy="646228"/>
              </a:xfrm>
              <a:prstGeom prst="roundRect">
                <a:avLst>
                  <a:gd name="adj" fmla="val 4167"/>
                </a:avLst>
              </a:prstGeom>
              <a:noFill/>
              <a:ln w="9525">
                <a:noFill/>
                <a:round/>
                <a:headEnd/>
                <a:tailEnd/>
              </a:ln>
              <a:effectLst/>
            </p:spPr>
            <p:txBody>
              <a:bodyPr wrap="none" anchor="ctr"/>
              <a:lstStyle/>
              <a:p>
                <a:pPr lvl="0" algn="ctr"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File-level access </a:t>
                </a:r>
              </a:p>
              <a:p>
                <a:pPr lvl="0" algn="ctr"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(CIFS, NFS)</a:t>
                </a:r>
              </a:p>
            </p:txBody>
          </p:sp>
          <p:cxnSp>
            <p:nvCxnSpPr>
              <p:cNvPr id="11" name="Straight Connector 10"/>
              <p:cNvCxnSpPr/>
              <p:nvPr/>
            </p:nvCxnSpPr>
            <p:spPr bwMode="auto">
              <a:xfrm>
                <a:off x="4554746" y="4605698"/>
                <a:ext cx="1503089" cy="0"/>
              </a:xfrm>
              <a:prstGeom prst="line">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arrow" w="med" len="med"/>
              </a:ln>
              <a:effectLst/>
            </p:spPr>
          </p:cxnSp>
          <p:sp>
            <p:nvSpPr>
              <p:cNvPr id="12" name="AutoShape 31"/>
              <p:cNvSpPr>
                <a:spLocks noChangeArrowheads="1"/>
              </p:cNvSpPr>
              <p:nvPr/>
            </p:nvSpPr>
            <p:spPr bwMode="auto">
              <a:xfrm>
                <a:off x="4401198" y="5468528"/>
                <a:ext cx="1810185" cy="323114"/>
              </a:xfrm>
              <a:prstGeom prst="roundRect">
                <a:avLst>
                  <a:gd name="adj" fmla="val 4167"/>
                </a:avLst>
              </a:prstGeom>
              <a:noFill/>
              <a:ln w="9525">
                <a:noFill/>
                <a:round/>
                <a:headEnd/>
                <a:tailEnd/>
              </a:ln>
              <a:effectLst/>
            </p:spPr>
            <p:txBody>
              <a:bodyPr wrap="none" anchor="ctr"/>
              <a:lstStyle/>
              <a:p>
                <a:pPr lvl="0" algn="ctr" fontAlgn="base">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Network</a:t>
                </a:r>
              </a:p>
            </p:txBody>
          </p:sp>
          <p:cxnSp>
            <p:nvCxnSpPr>
              <p:cNvPr id="13" name="Straight Connector 12"/>
              <p:cNvCxnSpPr/>
              <p:nvPr/>
            </p:nvCxnSpPr>
            <p:spPr bwMode="auto">
              <a:xfrm>
                <a:off x="4554746" y="5454384"/>
                <a:ext cx="1503089" cy="0"/>
              </a:xfrm>
              <a:prstGeom prst="line">
                <a:avLst/>
              </a:prstGeom>
              <a:gradFill rotWithShape="1">
                <a:gsLst>
                  <a:gs pos="0">
                    <a:srgbClr val="E4CD9A"/>
                  </a:gs>
                  <a:gs pos="100000">
                    <a:srgbClr val="EEEFD7"/>
                  </a:gs>
                </a:gsLst>
                <a:lin ang="2700000" scaled="1"/>
              </a:gradFill>
              <a:ln w="28575" cap="flat" cmpd="sng" algn="ctr">
                <a:solidFill>
                  <a:schemeClr val="accent6">
                    <a:lumMod val="50000"/>
                  </a:schemeClr>
                </a:solidFill>
                <a:prstDash val="solid"/>
                <a:round/>
                <a:headEnd type="none" w="med" len="med"/>
                <a:tailEnd type="none" w="med" len="med"/>
              </a:ln>
              <a:effectLst/>
            </p:spPr>
          </p:cxnSp>
        </p:grpSp>
      </p:grpSp>
    </p:spTree>
    <p:extLst>
      <p:ext uri="{BB962C8B-B14F-4D97-AF65-F5344CB8AC3E}">
        <p14:creationId xmlns:p14="http://schemas.microsoft.com/office/powerpoint/2010/main" val="42883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015ca23-3bfe-48d3-91c1-9c19ece6de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SAN?</a:t>
            </a:r>
            <a:endParaRPr lang="en-CA" dirty="0"/>
          </a:p>
        </p:txBody>
      </p:sp>
      <p:sp>
        <p:nvSpPr>
          <p:cNvPr id="4" name="Rounded Rectangle 844803"/>
          <p:cNvSpPr>
            <a:spLocks noChangeArrowheads="1"/>
          </p:cNvSpPr>
          <p:nvPr/>
        </p:nvSpPr>
        <p:spPr bwMode="auto">
          <a:xfrm>
            <a:off x="3228724" y="1677238"/>
            <a:ext cx="5787890" cy="2124075"/>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pPr>
            <a:r>
              <a:rPr lang="en-US" sz="2200" b="1" dirty="0">
                <a:solidFill>
                  <a:srgbClr val="000000"/>
                </a:solidFill>
                <a:latin typeface="Segoe UI" pitchFamily="34" charset="0"/>
                <a:ea typeface="Segoe UI" pitchFamily="34" charset="0"/>
                <a:cs typeface="Segoe UI" pitchFamily="34" charset="0"/>
              </a:rPr>
              <a:t>Advantages:</a:t>
            </a:r>
            <a:endParaRPr lang="en-CA" sz="2200" b="1"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3465262" y="2255781"/>
            <a:ext cx="5065668" cy="1504950"/>
          </a:xfrm>
          <a:prstGeom prst="roundRect">
            <a:avLst>
              <a:gd name="adj" fmla="val 4167"/>
            </a:avLst>
          </a:prstGeom>
          <a:noFill/>
          <a:ln w="9525" algn="ctr">
            <a:noFill/>
            <a:round/>
            <a:headEnd/>
            <a:tailEnd/>
          </a:ln>
          <a:effectLst/>
        </p:spPr>
        <p:txBody>
          <a:bodyPr anchor="ctr"/>
          <a:lstStyle/>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Fastest access times </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Easily expandable</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Centralized storage</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High level of redundancy</a:t>
            </a:r>
          </a:p>
        </p:txBody>
      </p:sp>
      <p:sp>
        <p:nvSpPr>
          <p:cNvPr id="6" name="Rounded Rectangle 844803"/>
          <p:cNvSpPr>
            <a:spLocks noChangeArrowheads="1"/>
          </p:cNvSpPr>
          <p:nvPr/>
        </p:nvSpPr>
        <p:spPr bwMode="auto">
          <a:xfrm>
            <a:off x="3228723" y="3944564"/>
            <a:ext cx="5828351" cy="1465263"/>
          </a:xfrm>
          <a:prstGeom prst="roundRect">
            <a:avLst>
              <a:gd name="adj" fmla="val 4167"/>
            </a:avLst>
          </a:prstGeom>
          <a:noFill/>
          <a:ln w="9525" algn="ctr">
            <a:noFill/>
            <a:round/>
            <a:headEnd/>
            <a:tailEnd/>
          </a:ln>
          <a:effectLst/>
        </p:spPr>
        <p:txBody>
          <a:bodyPr/>
          <a:lstStyle/>
          <a:p>
            <a:pPr lvl="0" eaLnBrk="0" fontAlgn="base" hangingPunct="0">
              <a:lnSpc>
                <a:spcPct val="90000"/>
              </a:lnSpc>
              <a:spcBef>
                <a:spcPct val="40000"/>
              </a:spcBef>
              <a:spcAft>
                <a:spcPct val="0"/>
              </a:spcAft>
              <a:buClr>
                <a:srgbClr val="8DACD0"/>
              </a:buClr>
              <a:buSzPct val="70000"/>
            </a:pPr>
            <a:r>
              <a:rPr lang="en-US" sz="2200" b="1" dirty="0">
                <a:solidFill>
                  <a:srgbClr val="000000"/>
                </a:solidFill>
                <a:latin typeface="Segoe UI" pitchFamily="34" charset="0"/>
                <a:ea typeface="Segoe UI" pitchFamily="34" charset="0"/>
                <a:cs typeface="Segoe UI" pitchFamily="34" charset="0"/>
              </a:rPr>
              <a:t>Disadvantages:</a:t>
            </a:r>
            <a:endParaRPr lang="en-CA" sz="2200" b="1" dirty="0">
              <a:solidFill>
                <a:srgbClr val="000000"/>
              </a:solidFill>
              <a:latin typeface="Segoe UI" pitchFamily="34" charset="0"/>
              <a:ea typeface="Segoe UI" pitchFamily="34" charset="0"/>
              <a:cs typeface="Segoe UI" pitchFamily="34" charset="0"/>
            </a:endParaRPr>
          </a:p>
        </p:txBody>
      </p:sp>
      <p:sp>
        <p:nvSpPr>
          <p:cNvPr id="7" name="Rounded Rectangle 844804"/>
          <p:cNvSpPr>
            <a:spLocks noChangeArrowheads="1"/>
          </p:cNvSpPr>
          <p:nvPr/>
        </p:nvSpPr>
        <p:spPr bwMode="auto">
          <a:xfrm>
            <a:off x="3465262" y="4387989"/>
            <a:ext cx="5083874" cy="906462"/>
          </a:xfrm>
          <a:prstGeom prst="roundRect">
            <a:avLst>
              <a:gd name="adj" fmla="val 4167"/>
            </a:avLst>
          </a:prstGeom>
          <a:noFill/>
          <a:ln w="9525" algn="ctr">
            <a:noFill/>
            <a:round/>
            <a:headEnd/>
            <a:tailEnd/>
          </a:ln>
          <a:effectLst/>
        </p:spPr>
        <p:txBody>
          <a:bodyPr anchor="ctr"/>
          <a:lstStyle/>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More expensive</a:t>
            </a:r>
          </a:p>
          <a:p>
            <a:pPr marL="228600" lvl="0" indent="-228600" eaLnBrk="0" fontAlgn="base" hangingPunct="0">
              <a:lnSpc>
                <a:spcPct val="90000"/>
              </a:lnSpc>
              <a:spcBef>
                <a:spcPct val="40000"/>
              </a:spcBef>
              <a:spcAft>
                <a:spcPct val="0"/>
              </a:spcAft>
              <a:buClr>
                <a:srgbClr val="006699"/>
              </a:buClr>
              <a:buFontTx/>
              <a:buChar char="•"/>
            </a:pPr>
            <a:r>
              <a:rPr lang="en-US" sz="2200" dirty="0">
                <a:solidFill>
                  <a:srgbClr val="000000"/>
                </a:solidFill>
                <a:latin typeface="Segoe UI" pitchFamily="34" charset="0"/>
                <a:ea typeface="Segoe UI" pitchFamily="34" charset="0"/>
                <a:cs typeface="Segoe UI" pitchFamily="34" charset="0"/>
              </a:rPr>
              <a:t>Requires specialized skills</a:t>
            </a:r>
          </a:p>
        </p:txBody>
      </p:sp>
      <p:sp>
        <p:nvSpPr>
          <p:cNvPr id="8" name="Text Box 22"/>
          <p:cNvSpPr txBox="1">
            <a:spLocks noChangeArrowheads="1"/>
          </p:cNvSpPr>
          <p:nvPr/>
        </p:nvSpPr>
        <p:spPr bwMode="auto">
          <a:xfrm>
            <a:off x="120771" y="866775"/>
            <a:ext cx="8919655" cy="61277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sz="2200" b="1" dirty="0">
                <a:solidFill>
                  <a:srgbClr val="000000"/>
                </a:solidFill>
                <a:latin typeface="Segoe UI" pitchFamily="34" charset="0"/>
                <a:ea typeface="Segoe UI" pitchFamily="34" charset="0"/>
                <a:cs typeface="Segoe UI" pitchFamily="34" charset="0"/>
              </a:rPr>
              <a:t>SANs offers higher availability with the most flexibility</a:t>
            </a:r>
            <a:endParaRPr lang="en-US" sz="2200" b="1" dirty="0">
              <a:solidFill>
                <a:srgbClr val="000000"/>
              </a:solidFill>
              <a:latin typeface="Segoe UI" pitchFamily="34" charset="0"/>
              <a:ea typeface="Segoe UI" pitchFamily="34" charset="0"/>
              <a:cs typeface="Segoe UI" pitchFamily="34" charset="0"/>
            </a:endParaRPr>
          </a:p>
        </p:txBody>
      </p:sp>
      <p:sp>
        <p:nvSpPr>
          <p:cNvPr id="9" name="Text Box 22"/>
          <p:cNvSpPr txBox="1">
            <a:spLocks noChangeArrowheads="1"/>
          </p:cNvSpPr>
          <p:nvPr/>
        </p:nvSpPr>
        <p:spPr bwMode="auto">
          <a:xfrm>
            <a:off x="96959" y="5776913"/>
            <a:ext cx="8919655" cy="61277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sz="2200" b="1" dirty="0">
                <a:solidFill>
                  <a:srgbClr val="000000"/>
                </a:solidFill>
                <a:latin typeface="Segoe UI" pitchFamily="34" charset="0"/>
                <a:ea typeface="Segoe UI" pitchFamily="34" charset="0"/>
                <a:cs typeface="Segoe UI" pitchFamily="34" charset="0"/>
              </a:rPr>
              <a:t>Implement SANs by using Fibre Channel or iSCSI </a:t>
            </a:r>
            <a:endParaRPr lang="en-US" sz="2200" b="1" dirty="0">
              <a:solidFill>
                <a:srgbClr val="000000"/>
              </a:solidFill>
              <a:latin typeface="Segoe UI" pitchFamily="34" charset="0"/>
              <a:ea typeface="Segoe UI" pitchFamily="34" charset="0"/>
              <a:cs typeface="Segoe UI" pitchFamily="34" charset="0"/>
            </a:endParaRPr>
          </a:p>
        </p:txBody>
      </p:sp>
      <p:grpSp>
        <p:nvGrpSpPr>
          <p:cNvPr id="10" name="Group 9" descr="Graphic depicting two servers connected to two switches, which are connected to one or more storage devices. This illustrates how you can provide redundant access to the storage area networks (SANs).&#10;&#10;"/>
          <p:cNvGrpSpPr/>
          <p:nvPr/>
        </p:nvGrpSpPr>
        <p:grpSpPr>
          <a:xfrm>
            <a:off x="656582" y="1546588"/>
            <a:ext cx="2535219" cy="3884631"/>
            <a:chOff x="440682" y="1546588"/>
            <a:chExt cx="2535219" cy="3884631"/>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22" y="3290711"/>
              <a:ext cx="821579" cy="559857"/>
            </a:xfrm>
            <a:prstGeom prst="rect">
              <a:avLst/>
            </a:prstGeom>
          </p:spPr>
        </p:pic>
        <p:grpSp>
          <p:nvGrpSpPr>
            <p:cNvPr id="12" name="Group 11"/>
            <p:cNvGrpSpPr/>
            <p:nvPr/>
          </p:nvGrpSpPr>
          <p:grpSpPr>
            <a:xfrm>
              <a:off x="440682" y="1546588"/>
              <a:ext cx="2371443" cy="3884631"/>
              <a:chOff x="440682" y="1546588"/>
              <a:chExt cx="2371443" cy="3884631"/>
            </a:xfrm>
          </p:grpSpPr>
          <p:sp>
            <p:nvSpPr>
              <p:cNvPr id="13" name="AutoShape 31"/>
              <p:cNvSpPr>
                <a:spLocks noChangeArrowheads="1"/>
              </p:cNvSpPr>
              <p:nvPr/>
            </p:nvSpPr>
            <p:spPr bwMode="auto">
              <a:xfrm>
                <a:off x="1078383" y="1981143"/>
                <a:ext cx="1152525" cy="274638"/>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defRPr/>
                </a:pPr>
                <a:r>
                  <a:rPr lang="en-US" sz="1600" b="1" dirty="0">
                    <a:solidFill>
                      <a:srgbClr val="000000"/>
                    </a:solidFill>
                    <a:latin typeface="Segoe UI" pitchFamily="34" charset="0"/>
                    <a:ea typeface="Segoe UI" pitchFamily="34" charset="0"/>
                    <a:cs typeface="Segoe UI" pitchFamily="34" charset="0"/>
                  </a:rPr>
                  <a:t>Servers</a:t>
                </a:r>
              </a:p>
            </p:txBody>
          </p:sp>
          <p:sp>
            <p:nvSpPr>
              <p:cNvPr id="14" name="AutoShape 31"/>
              <p:cNvSpPr>
                <a:spLocks noChangeArrowheads="1"/>
              </p:cNvSpPr>
              <p:nvPr/>
            </p:nvSpPr>
            <p:spPr bwMode="auto">
              <a:xfrm>
                <a:off x="1146623" y="3549739"/>
                <a:ext cx="1152525" cy="274638"/>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Switches</a:t>
                </a:r>
              </a:p>
            </p:txBody>
          </p:sp>
          <p:grpSp>
            <p:nvGrpSpPr>
              <p:cNvPr id="15" name="Group 14"/>
              <p:cNvGrpSpPr/>
              <p:nvPr/>
            </p:nvGrpSpPr>
            <p:grpSpPr>
              <a:xfrm>
                <a:off x="841063" y="4324528"/>
                <a:ext cx="1627164" cy="1106691"/>
                <a:chOff x="841063" y="4324528"/>
                <a:chExt cx="1627164" cy="1106691"/>
              </a:xfrm>
            </p:grpSpPr>
            <p:sp>
              <p:nvSpPr>
                <p:cNvPr id="25" name="AutoShape 31"/>
                <p:cNvSpPr>
                  <a:spLocks noChangeArrowheads="1"/>
                </p:cNvSpPr>
                <p:nvPr/>
              </p:nvSpPr>
              <p:spPr bwMode="auto">
                <a:xfrm>
                  <a:off x="841063" y="5227384"/>
                  <a:ext cx="1627164" cy="203835"/>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Storage Devices</a:t>
                  </a:r>
                </a:p>
              </p:txBody>
            </p:sp>
            <p:grpSp>
              <p:nvGrpSpPr>
                <p:cNvPr id="26" name="Group 25"/>
                <p:cNvGrpSpPr/>
                <p:nvPr/>
              </p:nvGrpSpPr>
              <p:grpSpPr>
                <a:xfrm>
                  <a:off x="1115934" y="4324528"/>
                  <a:ext cx="1077422" cy="803694"/>
                  <a:chOff x="1068701" y="4324528"/>
                  <a:chExt cx="1077422" cy="803694"/>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701" y="4324528"/>
                    <a:ext cx="713173" cy="469353"/>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2950" y="4426210"/>
                    <a:ext cx="713173" cy="469353"/>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7200" y="4658869"/>
                    <a:ext cx="713173" cy="469353"/>
                  </a:xfrm>
                  <a:prstGeom prst="rect">
                    <a:avLst/>
                  </a:prstGeom>
                </p:spPr>
              </p:pic>
            </p:grpSp>
          </p:grpSp>
          <p:cxnSp>
            <p:nvCxnSpPr>
              <p:cNvPr id="16" name="Straight Arrow Connector 15"/>
              <p:cNvCxnSpPr/>
              <p:nvPr/>
            </p:nvCxnSpPr>
            <p:spPr bwMode="auto">
              <a:xfrm>
                <a:off x="848409" y="2402006"/>
                <a:ext cx="1447844"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a:off x="1181074" y="2402006"/>
                <a:ext cx="1270026" cy="795843"/>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flipH="1">
                <a:off x="2451100" y="2402006"/>
                <a:ext cx="1"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848409" y="2402006"/>
                <a:ext cx="1"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a:off x="780506" y="3570639"/>
                <a:ext cx="407728" cy="753889"/>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H="1">
                <a:off x="1957175" y="3760731"/>
                <a:ext cx="493926" cy="56379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218" y="1546588"/>
                <a:ext cx="679648" cy="1206909"/>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82" y="3290711"/>
                <a:ext cx="821579" cy="559857"/>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477" y="1546588"/>
                <a:ext cx="679648" cy="1206909"/>
              </a:xfrm>
              <a:prstGeom prst="rect">
                <a:avLst/>
              </a:prstGeom>
            </p:spPr>
          </p:pic>
        </p:grpSp>
      </p:grpSp>
    </p:spTree>
    <p:extLst>
      <p:ext uri="{BB962C8B-B14F-4D97-AF65-F5344CB8AC3E}">
        <p14:creationId xmlns:p14="http://schemas.microsoft.com/office/powerpoint/2010/main" val="203188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RAID?</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1" kern="0" dirty="0">
                <a:solidFill>
                  <a:srgbClr val="000000"/>
                </a:solidFill>
              </a:rPr>
              <a:t>RAID:</a:t>
            </a:r>
          </a:p>
          <a:p>
            <a:pPr lvl="1"/>
            <a:r>
              <a:rPr lang="en-US" kern="0" dirty="0">
                <a:solidFill>
                  <a:srgbClr val="000000"/>
                </a:solidFill>
              </a:rPr>
              <a:t>Combines multiple disks into a single logical unit to provide fault tolerance and performance</a:t>
            </a:r>
          </a:p>
          <a:p>
            <a:pPr lvl="1"/>
            <a:r>
              <a:rPr lang="en-US" kern="0" dirty="0">
                <a:solidFill>
                  <a:srgbClr val="000000"/>
                </a:solidFill>
              </a:rPr>
              <a:t>Provides fault tolerance by using:</a:t>
            </a:r>
          </a:p>
          <a:p>
            <a:pPr lvl="2"/>
            <a:r>
              <a:rPr lang="en-GB" sz="2400" kern="0" dirty="0">
                <a:solidFill>
                  <a:srgbClr val="000000"/>
                </a:solidFill>
              </a:rPr>
              <a:t>Disk mirroring</a:t>
            </a:r>
          </a:p>
          <a:p>
            <a:pPr lvl="2"/>
            <a:r>
              <a:rPr lang="en-GB" sz="2400" kern="0" dirty="0">
                <a:solidFill>
                  <a:srgbClr val="000000"/>
                </a:solidFill>
              </a:rPr>
              <a:t>Parity information</a:t>
            </a:r>
          </a:p>
          <a:p>
            <a:pPr lvl="1"/>
            <a:r>
              <a:rPr lang="en-US" kern="0" dirty="0">
                <a:solidFill>
                  <a:srgbClr val="000000"/>
                </a:solidFill>
              </a:rPr>
              <a:t>Can provide performance benefits by spreading disk  I/O across multiple disks</a:t>
            </a:r>
          </a:p>
          <a:p>
            <a:pPr lvl="1"/>
            <a:r>
              <a:rPr lang="en-US" kern="0" dirty="0">
                <a:solidFill>
                  <a:srgbClr val="000000"/>
                </a:solidFill>
              </a:rPr>
              <a:t>Can be configured using several different levels</a:t>
            </a:r>
          </a:p>
          <a:p>
            <a:pPr lvl="1"/>
            <a:r>
              <a:rPr lang="en-US" kern="0" dirty="0">
                <a:solidFill>
                  <a:srgbClr val="000000"/>
                </a:solidFill>
              </a:rPr>
              <a:t>Should not replace server backups</a:t>
            </a:r>
          </a:p>
          <a:p>
            <a:pPr lvl="0"/>
            <a:endParaRPr lang="en-US" kern="0" dirty="0">
              <a:solidFill>
                <a:srgbClr val="000000"/>
              </a:solidFill>
            </a:endParaRPr>
          </a:p>
        </p:txBody>
      </p:sp>
    </p:spTree>
    <p:extLst>
      <p:ext uri="{BB962C8B-B14F-4D97-AF65-F5344CB8AC3E}">
        <p14:creationId xmlns:p14="http://schemas.microsoft.com/office/powerpoint/2010/main" val="215261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58954db-8a10-4cd9-ad54-a715042151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RAID Levels</a:t>
            </a:r>
            <a:endParaRPr lang="en-CA" dirty="0"/>
          </a:p>
        </p:txBody>
      </p:sp>
      <p:grpSp>
        <p:nvGrpSpPr>
          <p:cNvPr id="4" name="Group 3" descr="A diagram that depicts Redundant Array of Independent Disks (RAID) 0 with two disks. The data is written with the first block on one disk, the second block on the second disk, and similar. "/>
          <p:cNvGrpSpPr/>
          <p:nvPr/>
        </p:nvGrpSpPr>
        <p:grpSpPr>
          <a:xfrm>
            <a:off x="574675" y="1347123"/>
            <a:ext cx="8035925" cy="5053677"/>
            <a:chOff x="574675" y="1347123"/>
            <a:chExt cx="8035925" cy="5053677"/>
          </a:xfrm>
        </p:grpSpPr>
        <p:sp>
          <p:nvSpPr>
            <p:cNvPr id="5" name="Text Box 22"/>
            <p:cNvSpPr txBox="1">
              <a:spLocks noChangeArrowheads="1"/>
            </p:cNvSpPr>
            <p:nvPr/>
          </p:nvSpPr>
          <p:spPr bwMode="auto">
            <a:xfrm>
              <a:off x="574675" y="1885950"/>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Striped set without parity or mirroring</a:t>
              </a:r>
              <a:endParaRPr lang="en-US" b="1" dirty="0">
                <a:solidFill>
                  <a:srgbClr val="000000"/>
                </a:solidFill>
                <a:latin typeface="Segoe UI" pitchFamily="34" charset="0"/>
                <a:ea typeface="Segoe UI" pitchFamily="34" charset="0"/>
                <a:cs typeface="Segoe UI" pitchFamily="34" charset="0"/>
              </a:endParaRPr>
            </a:p>
          </p:txBody>
        </p:sp>
        <p:sp>
          <p:nvSpPr>
            <p:cNvPr id="6" name="AutoShape 31"/>
            <p:cNvSpPr>
              <a:spLocks noChangeArrowheads="1"/>
            </p:cNvSpPr>
            <p:nvPr/>
          </p:nvSpPr>
          <p:spPr bwMode="auto">
            <a:xfrm>
              <a:off x="3355975" y="1347123"/>
              <a:ext cx="2511425" cy="329277"/>
            </a:xfrm>
            <a:prstGeom prst="roundRect">
              <a:avLst>
                <a:gd name="adj" fmla="val 4167"/>
              </a:avLst>
            </a:prstGeom>
            <a:noFill/>
            <a:ln w="9525">
              <a:noFill/>
              <a:round/>
              <a:headEnd/>
              <a:tailEnd/>
            </a:ln>
            <a:effectLst/>
          </p:spPr>
          <p:txBody>
            <a:bodyPr wrap="none" anchor="ctr"/>
            <a:lstStyle/>
            <a:p>
              <a:pPr lvl="0"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0</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853" y="2941673"/>
              <a:ext cx="1286150" cy="20907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971799"/>
              <a:ext cx="1286150" cy="2090755"/>
            </a:xfrm>
            <a:prstGeom prst="rect">
              <a:avLst/>
            </a:prstGeom>
          </p:spPr>
        </p:pic>
        <p:sp>
          <p:nvSpPr>
            <p:cNvPr id="9" name="TextBox 8"/>
            <p:cNvSpPr txBox="1"/>
            <p:nvPr/>
          </p:nvSpPr>
          <p:spPr>
            <a:xfrm>
              <a:off x="5608676" y="345679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A2</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9"/>
            <p:cNvSpPr txBox="1"/>
            <p:nvPr/>
          </p:nvSpPr>
          <p:spPr>
            <a:xfrm>
              <a:off x="3212023" y="345679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A1</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5608676" y="384854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A4</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5608676" y="4295000"/>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A6</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5608676" y="4677237"/>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A8</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3212022" y="3848549"/>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A3</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3212022" y="4295000"/>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A5</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3212022" y="4677237"/>
              <a:ext cx="348503" cy="274320"/>
            </a:xfrm>
            <a:prstGeom prst="rect">
              <a:avLst/>
            </a:prstGeom>
            <a:noFill/>
          </p:spPr>
          <p:txBody>
            <a:bodyPr wrap="square" lIns="0" tIns="0" rIns="0" bIns="0" rtlCol="0">
              <a:spAutoFit/>
            </a:bodyPr>
            <a:lstStyle/>
            <a:p>
              <a:pPr lvl="0" algn="ctr"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A7</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2962118" y="5166281"/>
              <a:ext cx="848309" cy="369332"/>
            </a:xfrm>
            <a:prstGeom prst="rect">
              <a:avLst/>
            </a:prstGeom>
            <a:noFill/>
          </p:spPr>
          <p:txBody>
            <a:bodyPr wrap="none" rtlCol="0">
              <a:spAutoFit/>
            </a:bodyPr>
            <a:lstStyle/>
            <a:p>
              <a:pPr lvl="0"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0</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358772" y="5166281"/>
              <a:ext cx="848309" cy="369332"/>
            </a:xfrm>
            <a:prstGeom prst="rect">
              <a:avLst/>
            </a:prstGeom>
            <a:noFill/>
          </p:spPr>
          <p:txBody>
            <a:bodyPr wrap="none" rtlCol="0">
              <a:spAutoFit/>
            </a:bodyPr>
            <a:lstStyle/>
            <a:p>
              <a:pPr lvl="0" fontAlgn="base">
                <a:spcBef>
                  <a:spcPct val="0"/>
                </a:spcBef>
                <a:spcAft>
                  <a:spcPct val="0"/>
                </a:spcAft>
              </a:pPr>
              <a:r>
                <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rPr>
                <a:t>Disk 1</a:t>
              </a:r>
              <a:endPar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5" y="6029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4258282"/>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532</TotalTime>
  <Words>5991</Words>
  <Application>Microsoft Office PowerPoint</Application>
  <PresentationFormat>On-screen Show (4:3)</PresentationFormat>
  <Paragraphs>737</Paragraphs>
  <Slides>39</Slides>
  <Notes>39</Notes>
  <HiddenSlides>4</HiddenSlides>
  <MMClips>0</MMClips>
  <ScaleCrop>false</ScaleCrop>
  <HeadingPairs>
    <vt:vector size="6" baseType="variant">
      <vt:variant>
        <vt:lpstr>Fonts Used</vt:lpstr>
      </vt:variant>
      <vt:variant>
        <vt:i4>9</vt:i4>
      </vt:variant>
      <vt:variant>
        <vt:lpstr>Theme</vt:lpstr>
      </vt:variant>
      <vt:variant>
        <vt:i4>42</vt:i4>
      </vt:variant>
      <vt:variant>
        <vt:lpstr>Slide Titles</vt:lpstr>
      </vt:variant>
      <vt:variant>
        <vt:i4>39</vt:i4>
      </vt:variant>
    </vt:vector>
  </HeadingPairs>
  <TitlesOfParts>
    <vt:vector size="90" baseType="lpstr">
      <vt:lpstr>Calibri</vt:lpstr>
      <vt:lpstr>Wingdings</vt:lpstr>
      <vt:lpstr>Symbol</vt:lpstr>
      <vt:lpstr>Segoe Light</vt:lpstr>
      <vt:lpstr>Segoe UI Light</vt:lpstr>
      <vt:lpstr>Segoe UI</vt:lpstr>
      <vt:lpstr>Arial</vt:lpstr>
      <vt:lpstr>Times New Roman</vt:lpstr>
      <vt:lpstr>Verdana</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Module 9</vt:lpstr>
      <vt:lpstr>Module Overview</vt:lpstr>
      <vt:lpstr>Lesson 1: Overview of Storage</vt:lpstr>
      <vt:lpstr>Disk Types and Performance</vt:lpstr>
      <vt:lpstr>What Is Direct Attached Storage?</vt:lpstr>
      <vt:lpstr>What Is Network Attached Storage?</vt:lpstr>
      <vt:lpstr>What Is a SAN?</vt:lpstr>
      <vt:lpstr>What Is RAID?</vt:lpstr>
      <vt:lpstr>RAID Levels</vt:lpstr>
      <vt:lpstr>RAID Levels</vt:lpstr>
      <vt:lpstr>RAID Levels</vt:lpstr>
      <vt:lpstr>RAID Levels</vt:lpstr>
      <vt:lpstr>RAID Levels</vt:lpstr>
      <vt:lpstr>Windows Server 2012 and Windows Server 2012 R2 Storage Features</vt:lpstr>
      <vt:lpstr>Lesson 2: Managing Disks and Volumes</vt:lpstr>
      <vt:lpstr>Selecting a Partition Table Format</vt:lpstr>
      <vt:lpstr>Selecting a Disk Type</vt:lpstr>
      <vt:lpstr>Selecting a File System</vt:lpstr>
      <vt:lpstr>What Is ReFS?</vt:lpstr>
      <vt:lpstr>What Are Mount Points and Links?</vt:lpstr>
      <vt:lpstr>Demonstration: Creating Mount Points and Links</vt:lpstr>
      <vt:lpstr>PowerPoint Presentation</vt:lpstr>
      <vt:lpstr>Extending and Shrinking Volumes</vt:lpstr>
      <vt:lpstr>Managing Virtual Hard Disks</vt:lpstr>
      <vt:lpstr>Demonstration: Managing Virtual Hard Disks</vt:lpstr>
      <vt:lpstr>Lesson 3: Implementing Storage Spaces</vt:lpstr>
      <vt:lpstr>What Is the Storage Spaces Feature?</vt:lpstr>
      <vt:lpstr>Virtual Disk Configuration Options</vt:lpstr>
      <vt:lpstr>Advanced Management Options for Storage Spaces</vt:lpstr>
      <vt:lpstr>Advanced Management Options for Storage Spaces</vt:lpstr>
      <vt:lpstr>Demonstration: Configuring Storage Spaces</vt:lpstr>
      <vt:lpstr>PowerPoint Presentation</vt:lpstr>
      <vt:lpstr>Discussion: Comparing Storage Spaces with Other Storage Solutions</vt:lpstr>
      <vt:lpstr>PowerPoint Presentation</vt:lpstr>
      <vt:lpstr>Lab: Implementing Local Storage</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Karin Carlson</dc:creator>
  <cp:lastModifiedBy>Susie Carr</cp:lastModifiedBy>
  <cp:revision>12</cp:revision>
  <dcterms:created xsi:type="dcterms:W3CDTF">2014-02-22T19:44:50Z</dcterms:created>
  <dcterms:modified xsi:type="dcterms:W3CDTF">2014-03-03T17:31:29Z</dcterms:modified>
</cp:coreProperties>
</file>