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90" r:id="rId12"/>
    <p:sldId id="266" r:id="rId13"/>
    <p:sldId id="267" r:id="rId14"/>
    <p:sldId id="268" r:id="rId15"/>
    <p:sldId id="269" r:id="rId16"/>
    <p:sldId id="270" r:id="rId17"/>
    <p:sldId id="291" r:id="rId18"/>
    <p:sldId id="271" r:id="rId19"/>
    <p:sldId id="272" r:id="rId20"/>
    <p:sldId id="273" r:id="rId21"/>
    <p:sldId id="274" r:id="rId22"/>
    <p:sldId id="275" r:id="rId23"/>
    <p:sldId id="276" r:id="rId24"/>
    <p:sldId id="292" r:id="rId25"/>
    <p:sldId id="293" r:id="rId26"/>
    <p:sldId id="277" r:id="rId27"/>
    <p:sldId id="278" r:id="rId28"/>
    <p:sldId id="279" r:id="rId29"/>
    <p:sldId id="280" r:id="rId30"/>
    <p:sldId id="281" r:id="rId31"/>
    <p:sldId id="295" r:id="rId32"/>
    <p:sldId id="282" r:id="rId33"/>
    <p:sldId id="283" r:id="rId34"/>
    <p:sldId id="284" r:id="rId35"/>
    <p:sldId id="285" r:id="rId36"/>
    <p:sldId id="296" r:id="rId37"/>
    <p:sldId id="286" r:id="rId38"/>
    <p:sldId id="288" r:id="rId39"/>
    <p:sldId id="289" r:id="rId40"/>
    <p:sldId id="297" r:id="rId41"/>
  </p:sldIdLst>
  <p:sldSz cx="9144000" cy="6858000" type="screen4x3"/>
  <p:notesSz cx="6858000" cy="9144000"/>
  <p:embeddedFontLst>
    <p:embeddedFont>
      <p:font typeface="Verdana" panose="020B0604030504040204" pitchFamily="34" charset="0"/>
      <p:regular r:id="rId43"/>
      <p:bold r:id="rId44"/>
      <p:italic r:id="rId45"/>
      <p:boldItalic r:id="rId46"/>
    </p:embeddedFont>
    <p:embeddedFont>
      <p:font typeface="Segoe Light" panose="000B0500000000000000" pitchFamily="34" charset="0"/>
      <p:regular r:id="rId47"/>
      <p:italic r:id="rId48"/>
    </p:embeddedFont>
    <p:embeddedFont>
      <p:font typeface="Gulim" panose="020B0600000101010101" pitchFamily="34" charset="-127"/>
      <p:regular r:id="rId49"/>
    </p:embeddedFont>
    <p:embeddedFont>
      <p:font typeface="Calibri" panose="020F0502020204030204"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
      <p:font typeface="Segoe UI Light" panose="020B0502040204020203" pitchFamily="34"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35" autoAdjust="0"/>
    <p:restoredTop sz="95165" autoAdjust="0"/>
  </p:normalViewPr>
  <p:slideViewPr>
    <p:cSldViewPr>
      <p:cViewPr varScale="1">
        <p:scale>
          <a:sx n="85" d="100"/>
          <a:sy n="85" d="100"/>
        </p:scale>
        <p:origin x="446" y="53"/>
      </p:cViewPr>
      <p:guideLst>
        <p:guide orient="horz" pos="2160"/>
        <p:guide pos="2880"/>
      </p:guideLst>
    </p:cSldViewPr>
  </p:slideViewPr>
  <p:notesTextViewPr>
    <p:cViewPr>
      <p:scale>
        <a:sx n="1" d="1"/>
        <a:sy n="1" d="1"/>
      </p:scale>
      <p:origin x="0" y="0"/>
    </p:cViewPr>
  </p:notesTextViewPr>
  <p:sorterViewPr>
    <p:cViewPr>
      <p:scale>
        <a:sx n="150" d="100"/>
        <a:sy n="150" d="100"/>
      </p:scale>
      <p:origin x="0" y="9588"/>
    </p:cViewPr>
  </p:sorterViewPr>
  <p:notesViewPr>
    <p:cSldViewPr>
      <p:cViewPr varScale="1">
        <p:scale>
          <a:sx n="64" d="100"/>
          <a:sy n="64" d="100"/>
        </p:scale>
        <p:origin x="16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BE7EF-9A97-4022-BC78-360D2FED3E57}" type="datetimeFigureOut">
              <a:rPr lang="en-CA" smtClean="0"/>
              <a:t>10/03/2014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0CA0F-3212-4A57-85F5-8924A78C96D3}" type="slidenum">
              <a:rPr lang="en-CA" smtClean="0"/>
              <a:t>‹#›</a:t>
            </a:fld>
            <a:endParaRPr lang="en-CA" dirty="0"/>
          </a:p>
        </p:txBody>
      </p:sp>
    </p:spTree>
    <p:extLst>
      <p:ext uri="{BB962C8B-B14F-4D97-AF65-F5344CB8AC3E}">
        <p14:creationId xmlns:p14="http://schemas.microsoft.com/office/powerpoint/2010/main" val="209573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a:t>
            </a:r>
            <a:r>
              <a:rPr lang="en-CA" sz="1000" dirty="0">
                <a:latin typeface="Arial"/>
                <a:ea typeface="Calibri"/>
                <a:cs typeface="Times New Roman"/>
              </a:rPr>
              <a:t>80 minutes</a:t>
            </a:r>
          </a:p>
          <a:p>
            <a:pPr>
              <a:lnSpc>
                <a:spcPct val="115000"/>
              </a:lnSpc>
              <a:spcAft>
                <a:spcPts val="1000"/>
              </a:spcAft>
            </a:pPr>
            <a:r>
              <a:rPr lang="en-CA" sz="1000" b="1" dirty="0">
                <a:latin typeface="Arial"/>
                <a:ea typeface="Calibri"/>
                <a:cs typeface="Times New Roman"/>
              </a:rPr>
              <a:t>Lab:</a:t>
            </a:r>
            <a:r>
              <a:rPr lang="en-CA" sz="1000" dirty="0">
                <a:latin typeface="Arial"/>
                <a:ea typeface="Calibri"/>
                <a:cs typeface="Times New Roman"/>
              </a:rPr>
              <a:t> 60 minutes</a:t>
            </a:r>
          </a:p>
          <a:p>
            <a:pPr>
              <a:lnSpc>
                <a:spcPct val="115000"/>
              </a:lnSpc>
              <a:spcAft>
                <a:spcPts val="1000"/>
              </a:spcAft>
            </a:pPr>
            <a:r>
              <a:rPr lang="en-CA" sz="1000" dirty="0">
                <a:latin typeface="Arial"/>
                <a:ea typeface="Calibri"/>
                <a:cs typeface="Segoe UI"/>
              </a:rPr>
              <a:t>After completing this module students should be able to:</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Secure files and folders.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Protect shared </a:t>
            </a:r>
            <a:r>
              <a:rPr lang="en-CA" sz="1000" dirty="0" smtClean="0">
                <a:solidFill>
                  <a:srgbClr val="000000"/>
                </a:solidFill>
                <a:effectLst/>
                <a:latin typeface="Arial"/>
                <a:ea typeface="Times New Roman"/>
                <a:cs typeface="Segoe UI"/>
              </a:rPr>
              <a:t>files and folders </a:t>
            </a:r>
            <a:r>
              <a:rPr lang="en-US" sz="1000" dirty="0" smtClean="0">
                <a:solidFill>
                  <a:srgbClr val="000000"/>
                </a:solidFill>
                <a:effectLst/>
                <a:latin typeface="Arial"/>
                <a:ea typeface="Times New Roman"/>
                <a:cs typeface="Segoe UI"/>
              </a:rPr>
              <a:t>by using shadow copies.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Configure the Work Folders role service.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Configure network printing.</a:t>
            </a:r>
            <a:endParaRPr lang="en-CA" sz="1000" dirty="0" smtClean="0">
              <a:effectLst/>
              <a:latin typeface="Arial"/>
              <a:ea typeface="Times New Roman"/>
              <a:cs typeface="Times New Roman"/>
            </a:endParaRPr>
          </a:p>
          <a:p>
            <a:pPr>
              <a:lnSpc>
                <a:spcPct val="115000"/>
              </a:lnSpc>
              <a:spcAft>
                <a:spcPts val="995"/>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995"/>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20410D_10.pptx.</a:t>
            </a:r>
            <a:endParaRPr lang="en-CA" sz="1000" dirty="0">
              <a:latin typeface="Arial"/>
              <a:ea typeface="Calibri"/>
              <a:cs typeface="Times New Roman"/>
            </a:endParaRPr>
          </a:p>
          <a:p>
            <a:pPr>
              <a:lnSpc>
                <a:spcPct val="115000"/>
              </a:lnSpc>
              <a:spcAft>
                <a:spcPts val="995"/>
              </a:spcAft>
            </a:pPr>
            <a:r>
              <a:rPr lang="en-CA" sz="1000" b="1" dirty="0">
                <a:latin typeface="Arial"/>
                <a:ea typeface="Calibri"/>
                <a:cs typeface="Times New Roman"/>
              </a:rPr>
              <a:t>Important: </a:t>
            </a:r>
            <a:r>
              <a:rPr lang="en-CA" sz="1000" dirty="0">
                <a:latin typeface="Arial"/>
                <a:ea typeface="Calibri"/>
                <a:cs typeface="Times New Roman"/>
              </a:rPr>
              <a:t>We recommend that you use Office PowerPoint 2007 or a newer version to display the slides for this course. If you use PowerPoint Viewer or an older version of Office PowerPoint, all the features of the slides might not display correctly.</a:t>
            </a:r>
          </a:p>
          <a:p>
            <a:pPr>
              <a:lnSpc>
                <a:spcPct val="115000"/>
              </a:lnSpc>
              <a:spcAft>
                <a:spcPts val="995"/>
              </a:spcAft>
            </a:pPr>
            <a:r>
              <a:rPr lang="en-CA" sz="1000" b="1" dirty="0">
                <a:latin typeface="Arial"/>
                <a:ea typeface="Calibri"/>
                <a:cs typeface="Times New Roman"/>
              </a:rPr>
              <a:t>Preparation </a:t>
            </a:r>
            <a:r>
              <a:rPr lang="en-CA" sz="1000" b="1" dirty="0" smtClean="0">
                <a:latin typeface="Arial"/>
                <a:ea typeface="Calibri"/>
                <a:cs typeface="Times New Roman"/>
              </a:rPr>
              <a:t>Tasks</a:t>
            </a:r>
            <a:endParaRPr lang="en-CA" sz="1000" dirty="0">
              <a:latin typeface="Arial"/>
              <a:ea typeface="Calibri"/>
              <a:cs typeface="Times New Roman"/>
            </a:endParaRPr>
          </a:p>
          <a:p>
            <a:pPr>
              <a:lnSpc>
                <a:spcPct val="115000"/>
              </a:lnSpc>
              <a:spcAft>
                <a:spcPts val="995"/>
              </a:spcAft>
            </a:pPr>
            <a:r>
              <a:rPr lang="en-CA" sz="1000" dirty="0">
                <a:latin typeface="Arial"/>
                <a:cs typeface="Times New Roman"/>
              </a:rPr>
              <a:t>To prepare for this module:</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Read all of the materials for this module.</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cs typeface="Times New Roman"/>
              </a:rPr>
              <a:t>Practice performing the demonstrations and the lab exercises.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Gulim"/>
                <a:cs typeface="Times New Roman"/>
              </a:rPr>
              <a:t>Work through the Module Review and Takeaways section, and determine how you will use this section to reinforce student learning and promote knowledge transfer to on-the-job performance.</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44427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need the virtual machines </a:t>
            </a:r>
            <a:r>
              <a:rPr lang="en-CA" sz="1000" dirty="0">
                <a:latin typeface="Arial"/>
                <a:ea typeface="Calibri"/>
                <a:cs typeface="Times New Roman"/>
              </a:rPr>
              <a:t>20410D‑LON‑DC1 and</a:t>
            </a:r>
            <a:r>
              <a:rPr lang="en-CA" sz="1000" b="1" dirty="0">
                <a:latin typeface="Arial"/>
                <a:ea typeface="Calibri"/>
                <a:cs typeface="Times New Roman"/>
              </a:rPr>
              <a:t> </a:t>
            </a:r>
            <a:r>
              <a:rPr lang="en-CA" sz="1000" dirty="0">
                <a:latin typeface="Arial"/>
                <a:ea typeface="Calibri"/>
                <a:cs typeface="Times New Roman"/>
              </a:rPr>
              <a:t>20410D‑LON‑SVR1</a:t>
            </a:r>
            <a:r>
              <a:rPr lang="en-CA" sz="1000" dirty="0">
                <a:latin typeface="Arial"/>
                <a:ea typeface="Calibri"/>
                <a:cs typeface="Segoe UI"/>
              </a:rPr>
              <a:t> for this demonstration</a:t>
            </a:r>
            <a:r>
              <a:rPr lang="en-CA" sz="1000" dirty="0">
                <a:latin typeface="Arial"/>
                <a:ea typeface="Calibri"/>
                <a:cs typeface="Times New Roman"/>
              </a:rPr>
              <a:t>;</a:t>
            </a:r>
            <a:r>
              <a:rPr lang="en-CA" sz="1000" dirty="0">
                <a:latin typeface="Arial"/>
                <a:ea typeface="Calibri"/>
                <a:cs typeface="Segoe UI"/>
              </a:rPr>
              <a:t> start them now.</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shared folder</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Sign in to LON‑SVR1 as </a:t>
            </a:r>
            <a:r>
              <a:rPr lang="en-US" sz="1000" b="1" dirty="0" smtClean="0">
                <a:effectLst/>
                <a:latin typeface="Arial"/>
                <a:ea typeface="Times New Roman"/>
                <a:cs typeface="Times New Roman"/>
              </a:rPr>
              <a:t>Adatum\Administrator</a:t>
            </a:r>
            <a:r>
              <a:rPr lang="en-US" sz="1000" dirty="0" smtClean="0">
                <a:effectLst/>
                <a:latin typeface="Arial"/>
                <a:ea typeface="Times New Roman"/>
                <a:cs typeface="Segoe UI"/>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taskbar, click the </a:t>
            </a:r>
            <a:r>
              <a:rPr lang="en-US" sz="1000" b="1" dirty="0" smtClean="0">
                <a:effectLst/>
                <a:latin typeface="Arial"/>
                <a:ea typeface="Times New Roman"/>
                <a:cs typeface="Times New Roman"/>
              </a:rPr>
              <a:t>File Explorer </a:t>
            </a:r>
            <a:r>
              <a:rPr lang="en-US" sz="1000" dirty="0" smtClean="0">
                <a:effectLst/>
                <a:latin typeface="Arial"/>
                <a:ea typeface="Times New Roman"/>
                <a:cs typeface="Times New Roman"/>
              </a:rPr>
              <a:t>icon.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File Explorer, in the navigation pane,</a:t>
            </a:r>
            <a:r>
              <a:rPr lang="en-US" sz="1000" dirty="0" smtClean="0">
                <a:effectLst/>
                <a:latin typeface="Arial"/>
                <a:ea typeface="Times New Roman"/>
                <a:cs typeface="Segoe UI"/>
              </a:rPr>
              <a:t> expand </a:t>
            </a:r>
            <a:r>
              <a:rPr lang="en-US" sz="1000" b="1" dirty="0" smtClean="0">
                <a:effectLst/>
                <a:latin typeface="Arial"/>
                <a:ea typeface="Times New Roman"/>
                <a:cs typeface="Times New Roman"/>
              </a:rPr>
              <a:t>This PC</a:t>
            </a:r>
            <a:r>
              <a:rPr lang="en-US" sz="1000" dirty="0" smtClean="0">
                <a:effectLst/>
                <a:latin typeface="Arial"/>
                <a:ea typeface="Times New Roman"/>
                <a:cs typeface="Times New Roman"/>
              </a:rPr>
              <a:t>,</a:t>
            </a:r>
            <a:r>
              <a:rPr lang="en-US" sz="1000" dirty="0" smtClean="0">
                <a:effectLst/>
                <a:latin typeface="Arial"/>
                <a:ea typeface="Times New Roman"/>
                <a:cs typeface="Segoe UI"/>
              </a:rPr>
              <a:t> and then click</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Allfiles (E:)</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On the menu toolbar, click </a:t>
            </a:r>
            <a:r>
              <a:rPr lang="en-US" sz="1000" b="1" dirty="0" smtClean="0">
                <a:effectLst/>
                <a:latin typeface="Arial"/>
                <a:ea typeface="Times New Roman"/>
                <a:cs typeface="Times New Roman"/>
              </a:rPr>
              <a:t>Home</a:t>
            </a:r>
            <a:r>
              <a:rPr lang="en-US" sz="1000" dirty="0" smtClean="0">
                <a:solidFill>
                  <a:srgbClr val="000000"/>
                </a:solidFill>
                <a:effectLst/>
                <a:latin typeface="Arial"/>
                <a:ea typeface="Times New Roman"/>
                <a:cs typeface="Segoe UI"/>
              </a:rPr>
              <a:t>, </a:t>
            </a:r>
            <a:r>
              <a:rPr lang="en-US" sz="1000" dirty="0" smtClean="0">
                <a:effectLst/>
                <a:latin typeface="Arial"/>
                <a:ea typeface="Times New Roman"/>
                <a:cs typeface="Segoe UI"/>
              </a:rPr>
              <a:t>click</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New folder</a:t>
            </a:r>
            <a:r>
              <a:rPr lang="en-US" sz="1000" dirty="0" smtClean="0">
                <a:solidFill>
                  <a:srgbClr val="000000"/>
                </a:solidFill>
                <a:effectLst/>
                <a:latin typeface="Arial"/>
                <a:ea typeface="Times New Roman"/>
                <a:cs typeface="Segoe UI"/>
              </a:rPr>
              <a:t>, type </a:t>
            </a:r>
            <a:r>
              <a:rPr lang="en-US" sz="1000" b="1" dirty="0" smtClean="0">
                <a:effectLst/>
                <a:latin typeface="Arial"/>
                <a:ea typeface="Times New Roman"/>
                <a:cs typeface="Times New Roman"/>
              </a:rPr>
              <a:t>Data</a:t>
            </a:r>
            <a:r>
              <a:rPr lang="en-US" sz="1000" dirty="0" smtClean="0">
                <a:solidFill>
                  <a:srgbClr val="000000"/>
                </a:solidFill>
                <a:effectLst/>
                <a:latin typeface="Arial"/>
                <a:ea typeface="Times New Roman"/>
                <a:cs typeface="Segoe UI"/>
              </a:rPr>
              <a:t>, and then press </a:t>
            </a:r>
            <a:r>
              <a:rPr lang="en-US" sz="1000" dirty="0" smtClean="0">
                <a:effectLst/>
                <a:latin typeface="Arial"/>
                <a:ea typeface="Times New Roman"/>
                <a:cs typeface="Times New Roman"/>
              </a:rPr>
              <a:t>Enter</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Right‑click the </a:t>
            </a:r>
            <a:r>
              <a:rPr lang="en-US" sz="1000" b="1" dirty="0" smtClean="0">
                <a:effectLst/>
                <a:latin typeface="Arial"/>
                <a:ea typeface="Times New Roman"/>
                <a:cs typeface="Times New Roman"/>
              </a:rPr>
              <a:t>Data </a:t>
            </a:r>
            <a:r>
              <a:rPr lang="en-US" sz="1000" dirty="0" smtClean="0">
                <a:effectLst/>
                <a:latin typeface="Arial"/>
                <a:ea typeface="Times New Roman"/>
                <a:cs typeface="Times New Roman"/>
              </a:rPr>
              <a:t>folder, and then click </a:t>
            </a:r>
            <a:r>
              <a:rPr lang="en-US" sz="1000" b="1" dirty="0" smtClean="0">
                <a:effectLst/>
                <a:latin typeface="Arial"/>
                <a:ea typeface="Times New Roman"/>
                <a:cs typeface="Times New Roman"/>
              </a:rPr>
              <a:t>Properties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Data Properties</a:t>
            </a:r>
            <a:r>
              <a:rPr lang="en-US" sz="1000" dirty="0" smtClean="0">
                <a:effectLst/>
                <a:latin typeface="Arial"/>
                <a:ea typeface="Times New Roman"/>
                <a:cs typeface="Times New Roman"/>
              </a:rPr>
              <a:t> dialog box, click the </a:t>
            </a:r>
            <a:r>
              <a:rPr lang="en-US" sz="1000" b="1" dirty="0" smtClean="0">
                <a:effectLst/>
                <a:latin typeface="Arial"/>
                <a:ea typeface="Times New Roman"/>
                <a:cs typeface="Times New Roman"/>
              </a:rPr>
              <a:t>Sharing </a:t>
            </a:r>
            <a:r>
              <a:rPr lang="en-US" sz="1000" dirty="0" smtClean="0">
                <a:effectLst/>
                <a:latin typeface="Arial"/>
                <a:ea typeface="Times New Roman"/>
                <a:cs typeface="Times New Roman"/>
              </a:rPr>
              <a:t>tab, and then click </a:t>
            </a:r>
            <a:r>
              <a:rPr lang="en-US" sz="1000" b="1" dirty="0" smtClean="0">
                <a:effectLst/>
                <a:latin typeface="Arial"/>
                <a:ea typeface="Times New Roman"/>
                <a:cs typeface="Times New Roman"/>
              </a:rPr>
              <a:t>Advanced Sharing</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Advanced Sharing</a:t>
            </a:r>
            <a:r>
              <a:rPr lang="en-US" sz="1000" dirty="0" smtClean="0">
                <a:effectLst/>
                <a:latin typeface="Arial"/>
                <a:ea typeface="Times New Roman"/>
                <a:cs typeface="Times New Roman"/>
              </a:rPr>
              <a:t> dialog box, select </a:t>
            </a:r>
            <a:r>
              <a:rPr lang="en-US" sz="1000" b="1" dirty="0" smtClean="0">
                <a:effectLst/>
                <a:latin typeface="Arial"/>
                <a:ea typeface="Times New Roman"/>
                <a:cs typeface="Times New Roman"/>
              </a:rPr>
              <a:t>Share this folder</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Permissions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Assign permissions for the shared folder</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Permissions for Data</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Add</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Type </a:t>
            </a:r>
            <a:r>
              <a:rPr lang="en-US" sz="1000" b="1" dirty="0" smtClean="0">
                <a:effectLst/>
                <a:latin typeface="Arial"/>
                <a:ea typeface="Times New Roman"/>
                <a:cs typeface="Times New Roman"/>
              </a:rPr>
              <a:t>Authenticated Users</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Check names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Permissions for Data</a:t>
            </a:r>
            <a:r>
              <a:rPr lang="en-US" sz="1000" dirty="0" smtClean="0">
                <a:solidFill>
                  <a:srgbClr val="000000"/>
                </a:solidFill>
                <a:effectLst/>
                <a:latin typeface="Arial"/>
                <a:ea typeface="Times New Roman"/>
                <a:cs typeface="Segoe UI"/>
              </a:rPr>
              <a:t> dialog box, </a:t>
            </a:r>
            <a:r>
              <a:rPr lang="en-US" sz="1000" dirty="0" smtClean="0">
                <a:effectLst/>
                <a:latin typeface="Arial"/>
                <a:ea typeface="Times New Roman"/>
                <a:cs typeface="Segoe UI"/>
              </a:rPr>
              <a:t>click</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Authenticated Users</a:t>
            </a:r>
            <a:r>
              <a:rPr lang="en-US" sz="1000" dirty="0" smtClean="0">
                <a:solidFill>
                  <a:srgbClr val="000000"/>
                </a:solidFill>
                <a:effectLst/>
                <a:latin typeface="Arial"/>
                <a:ea typeface="Times New Roman"/>
                <a:cs typeface="Segoe UI"/>
              </a:rPr>
              <a:t>, and then under </a:t>
            </a:r>
            <a:r>
              <a:rPr lang="en-US" sz="1000" b="1" dirty="0" smtClean="0">
                <a:effectLst/>
                <a:latin typeface="Arial"/>
                <a:ea typeface="Times New Roman"/>
                <a:cs typeface="Times New Roman"/>
              </a:rPr>
              <a:t>Allow</a:t>
            </a:r>
            <a:r>
              <a:rPr lang="en-US" sz="1000" dirty="0" smtClean="0">
                <a:solidFill>
                  <a:srgbClr val="000000"/>
                </a:solidFill>
                <a:effectLst/>
                <a:latin typeface="Arial"/>
                <a:ea typeface="Times New Roman"/>
                <a:cs typeface="Segoe UI"/>
              </a:rPr>
              <a:t>, </a:t>
            </a:r>
            <a:r>
              <a:rPr lang="en-US" sz="1000" dirty="0" smtClean="0">
                <a:effectLst/>
                <a:latin typeface="Arial"/>
                <a:ea typeface="Times New Roman"/>
                <a:cs typeface="Segoe UI"/>
              </a:rPr>
              <a:t>select</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Change </a:t>
            </a:r>
            <a:r>
              <a:rPr lang="en-US" sz="1000" dirty="0" smtClean="0">
                <a:effectLst/>
                <a:latin typeface="Arial"/>
                <a:ea typeface="Times New Roman"/>
                <a:cs typeface="Times New Roman"/>
              </a:rPr>
              <a:t>permission</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to close the </a:t>
            </a:r>
            <a:r>
              <a:rPr lang="en-US" sz="1000" b="1" dirty="0" smtClean="0">
                <a:effectLst/>
                <a:latin typeface="Arial"/>
                <a:ea typeface="Times New Roman"/>
                <a:cs typeface="Times New Roman"/>
              </a:rPr>
              <a:t>Permissions for Data</a:t>
            </a:r>
            <a:r>
              <a:rPr lang="en-US" sz="1000" dirty="0" smtClean="0">
                <a:solidFill>
                  <a:srgbClr val="000000"/>
                </a:solidFill>
                <a:effectLst/>
                <a:latin typeface="Arial"/>
                <a:ea typeface="Times New Roman"/>
                <a:cs typeface="Segoe UI"/>
              </a:rPr>
              <a:t> dialog box.</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to close the </a:t>
            </a:r>
            <a:r>
              <a:rPr lang="en-US" sz="1000" b="1" dirty="0" smtClean="0">
                <a:effectLst/>
                <a:latin typeface="Arial"/>
                <a:ea typeface="Times New Roman"/>
                <a:cs typeface="Times New Roman"/>
              </a:rPr>
              <a:t>Advanced Sharing</a:t>
            </a:r>
            <a:r>
              <a:rPr lang="en-US" sz="1000" dirty="0" smtClean="0">
                <a:solidFill>
                  <a:srgbClr val="000000"/>
                </a:solidFill>
                <a:effectLst/>
                <a:latin typeface="Arial"/>
                <a:ea typeface="Times New Roman"/>
                <a:cs typeface="Segoe UI"/>
              </a:rPr>
              <a:t> dialog box.</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Click </a:t>
            </a:r>
            <a:r>
              <a:rPr lang="en-US" sz="1000" b="1" dirty="0" smtClean="0">
                <a:effectLst/>
                <a:latin typeface="Arial"/>
                <a:ea typeface="Times New Roman"/>
                <a:cs typeface="Times New Roman"/>
              </a:rPr>
              <a:t>Close</a:t>
            </a:r>
            <a:r>
              <a:rPr lang="en-US" sz="1000" dirty="0" smtClean="0">
                <a:solidFill>
                  <a:srgbClr val="000000"/>
                </a:solidFill>
                <a:effectLst/>
                <a:latin typeface="Arial"/>
                <a:ea typeface="Times New Roman"/>
                <a:cs typeface="Segoe UI"/>
              </a:rPr>
              <a:t> to close the </a:t>
            </a:r>
            <a:r>
              <a:rPr lang="en-US" sz="1000" b="1" dirty="0" smtClean="0">
                <a:effectLst/>
                <a:latin typeface="Arial"/>
                <a:ea typeface="Times New Roman"/>
                <a:cs typeface="Times New Roman"/>
              </a:rPr>
              <a:t>Data Properties</a:t>
            </a:r>
            <a:r>
              <a:rPr lang="en-US" sz="1000" dirty="0" smtClean="0">
                <a:effectLst/>
                <a:latin typeface="Arial"/>
                <a:ea typeface="Times New Roman"/>
                <a:cs typeface="Times New Roman"/>
              </a:rPr>
              <a:t> dialog box</a:t>
            </a:r>
            <a:r>
              <a:rPr lang="en-US" sz="1000" dirty="0" smtClean="0">
                <a:solidFill>
                  <a:srgbClr val="000000"/>
                </a:solidFill>
                <a:effectLst/>
                <a:latin typeface="Arial"/>
                <a:ea typeface="Times New Roman"/>
                <a:cs typeface="Segoe UI"/>
              </a:rPr>
              <a:t>.</a:t>
            </a:r>
            <a:endParaRPr lang="en-CA" sz="1000" dirty="0" smtClean="0">
              <a:effectLst/>
              <a:latin typeface="Arial"/>
              <a:ea typeface="Times New Roman"/>
              <a:cs typeface="Times New Roman"/>
            </a:endParaRPr>
          </a:p>
          <a:p>
            <a:pPr>
              <a:lnSpc>
                <a:spcPts val="1300"/>
              </a:lnSpc>
              <a:spcBef>
                <a:spcPts val="900"/>
              </a:spcBef>
              <a:spcAft>
                <a:spcPts val="300"/>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36844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a:solidFill>
                  <a:prstClr val="black"/>
                </a:solidFill>
                <a:latin typeface="Arial"/>
                <a:ea typeface="Times New Roman"/>
                <a:cs typeface="Segoe UI"/>
              </a:rPr>
              <a:t>Configure access‑based enumeration</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taskbar, click the </a:t>
            </a:r>
            <a:r>
              <a:rPr lang="en-US" sz="1000" b="1" dirty="0">
                <a:solidFill>
                  <a:prstClr val="black"/>
                </a:solidFill>
                <a:latin typeface="Arial"/>
                <a:ea typeface="Times New Roman"/>
                <a:cs typeface="Times New Roman"/>
              </a:rPr>
              <a:t>Server Manager</a:t>
            </a:r>
            <a:r>
              <a:rPr lang="en-US" sz="1000" dirty="0">
                <a:solidFill>
                  <a:srgbClr val="000000"/>
                </a:solidFill>
                <a:latin typeface="Arial"/>
                <a:ea typeface="Times New Roman"/>
                <a:cs typeface="Segoe UI"/>
              </a:rPr>
              <a:t> icon.</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Server Manager, in the navigation pane,</a:t>
            </a:r>
            <a:r>
              <a:rPr lang="en-US" sz="1000" dirty="0">
                <a:solidFill>
                  <a:prstClr val="black"/>
                </a:solidFill>
                <a:latin typeface="Arial"/>
                <a:ea typeface="Times New Roman"/>
                <a:cs typeface="Segoe UI"/>
              </a:rPr>
              <a:t> click</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File and Storage Services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File and Storage Services</a:t>
            </a:r>
            <a:r>
              <a:rPr lang="en-US" sz="1000" dirty="0">
                <a:solidFill>
                  <a:srgbClr val="000000"/>
                </a:solidFill>
                <a:latin typeface="Arial"/>
                <a:ea typeface="Times New Roman"/>
                <a:cs typeface="Segoe UI"/>
              </a:rPr>
              <a:t> </a:t>
            </a:r>
            <a:r>
              <a:rPr lang="en-US" sz="1000" dirty="0">
                <a:solidFill>
                  <a:prstClr val="black"/>
                </a:solidFill>
                <a:latin typeface="Arial"/>
                <a:ea typeface="Times New Roman"/>
                <a:cs typeface="Segoe UI"/>
              </a:rPr>
              <a:t>page</a:t>
            </a:r>
            <a:r>
              <a:rPr lang="en-US" sz="1000" dirty="0">
                <a:solidFill>
                  <a:srgbClr val="000000"/>
                </a:solidFill>
                <a:latin typeface="Arial"/>
                <a:ea typeface="Times New Roman"/>
                <a:cs typeface="Segoe UI"/>
              </a:rPr>
              <a:t>, in the navigation pane,</a:t>
            </a:r>
            <a:r>
              <a:rPr lang="en-US" sz="1000" dirty="0">
                <a:solidFill>
                  <a:prstClr val="black"/>
                </a:solidFill>
                <a:latin typeface="Arial"/>
                <a:ea typeface="Times New Roman"/>
                <a:cs typeface="Segoe UI"/>
              </a:rPr>
              <a:t> click</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Shares</a:t>
            </a:r>
            <a:r>
              <a:rPr lang="en-US" sz="1000" dirty="0">
                <a:solidFill>
                  <a:srgbClr val="000000"/>
                </a:solidFill>
                <a:latin typeface="Arial"/>
                <a:ea typeface="Times New Roman"/>
                <a:cs typeface="Segoe UI"/>
              </a:rPr>
              <a:t>. You may need to refresh the view to see the Shares.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Shares pane, right‑click </a:t>
            </a:r>
            <a:r>
              <a:rPr lang="en-US" sz="1000" b="1" dirty="0">
                <a:solidFill>
                  <a:prstClr val="black"/>
                </a:solidFill>
                <a:latin typeface="Arial"/>
                <a:ea typeface="Times New Roman"/>
                <a:cs typeface="Times New Roman"/>
              </a:rPr>
              <a:t>Data</a:t>
            </a:r>
            <a:r>
              <a:rPr lang="en-US" sz="1000" dirty="0">
                <a:solidFill>
                  <a:srgbClr val="000000"/>
                </a:solidFill>
                <a:latin typeface="Arial"/>
                <a:ea typeface="Times New Roman"/>
                <a:cs typeface="Segoe UI"/>
              </a:rPr>
              <a:t>, and then </a:t>
            </a:r>
            <a:r>
              <a:rPr lang="en-US" sz="1000" dirty="0">
                <a:solidFill>
                  <a:prstClr val="black"/>
                </a:solidFill>
                <a:latin typeface="Arial"/>
                <a:ea typeface="Times New Roman"/>
                <a:cs typeface="Segoe UI"/>
              </a:rPr>
              <a:t>click</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Properties</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Data Properties</a:t>
            </a:r>
            <a:r>
              <a:rPr lang="en-US" sz="1000" dirty="0">
                <a:solidFill>
                  <a:srgbClr val="000000"/>
                </a:solidFill>
                <a:latin typeface="Arial"/>
                <a:ea typeface="Times New Roman"/>
                <a:cs typeface="Segoe UI"/>
              </a:rPr>
              <a:t> dialog box, click </a:t>
            </a:r>
            <a:r>
              <a:rPr lang="en-US" sz="1000" b="1" dirty="0">
                <a:solidFill>
                  <a:prstClr val="black"/>
                </a:solidFill>
                <a:latin typeface="Arial"/>
                <a:ea typeface="Times New Roman"/>
                <a:cs typeface="Times New Roman"/>
              </a:rPr>
              <a:t>Settings</a:t>
            </a:r>
            <a:r>
              <a:rPr lang="en-US" sz="1000" dirty="0">
                <a:solidFill>
                  <a:srgbClr val="000000"/>
                </a:solidFill>
                <a:latin typeface="Arial"/>
                <a:ea typeface="Times New Roman"/>
                <a:cs typeface="Segoe UI"/>
              </a:rPr>
              <a:t>, and then </a:t>
            </a:r>
            <a:r>
              <a:rPr lang="en-US" sz="1000" dirty="0">
                <a:solidFill>
                  <a:prstClr val="black"/>
                </a:solidFill>
                <a:latin typeface="Arial"/>
                <a:ea typeface="Times New Roman"/>
                <a:cs typeface="Segoe UI"/>
              </a:rPr>
              <a:t>select</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Enable access‑based enumeration</a:t>
            </a:r>
            <a:r>
              <a:rPr lang="en-US" sz="1000" dirty="0">
                <a:solidFill>
                  <a:srgbClr val="000000"/>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to close the </a:t>
            </a:r>
            <a:r>
              <a:rPr lang="en-US" sz="1000" b="1" dirty="0">
                <a:solidFill>
                  <a:prstClr val="black"/>
                </a:solidFill>
                <a:latin typeface="Arial"/>
                <a:ea typeface="Times New Roman"/>
                <a:cs typeface="Times New Roman"/>
              </a:rPr>
              <a:t>Data Properties</a:t>
            </a:r>
            <a:r>
              <a:rPr lang="en-US" sz="1000" dirty="0">
                <a:solidFill>
                  <a:srgbClr val="000000"/>
                </a:solidFill>
                <a:latin typeface="Arial"/>
                <a:ea typeface="Times New Roman"/>
                <a:cs typeface="Segoe UI"/>
              </a:rPr>
              <a:t> dialog box.</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Close Server Manager.</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Configure Offline Files</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File Explorer, navigate to drive </a:t>
            </a:r>
            <a:r>
              <a:rPr lang="en-US" sz="1000" b="1" dirty="0">
                <a:solidFill>
                  <a:prstClr val="black"/>
                </a:solidFill>
                <a:latin typeface="Arial"/>
                <a:ea typeface="Times New Roman"/>
                <a:cs typeface="Times New Roman"/>
              </a:rPr>
              <a:t>E</a:t>
            </a:r>
            <a:r>
              <a:rPr lang="en-US" sz="1000" dirty="0">
                <a:solidFill>
                  <a:prstClr val="black"/>
                </a:solidFill>
                <a:latin typeface="Arial"/>
                <a:ea typeface="Times New Roman"/>
                <a:cs typeface="Times New Roman"/>
              </a:rPr>
              <a:t>, right‑click the </a:t>
            </a:r>
            <a:r>
              <a:rPr lang="en-US" sz="1000" b="1" dirty="0">
                <a:solidFill>
                  <a:prstClr val="black"/>
                </a:solidFill>
                <a:latin typeface="Arial"/>
                <a:ea typeface="Times New Roman"/>
                <a:cs typeface="Times New Roman"/>
              </a:rPr>
              <a:t>Data </a:t>
            </a:r>
            <a:r>
              <a:rPr lang="en-US" sz="1000" dirty="0">
                <a:solidFill>
                  <a:prstClr val="black"/>
                </a:solidFill>
                <a:latin typeface="Arial"/>
                <a:ea typeface="Times New Roman"/>
                <a:cs typeface="Times New Roman"/>
              </a:rPr>
              <a:t>folder, and then click </a:t>
            </a:r>
            <a:r>
              <a:rPr lang="en-US" sz="1000" b="1" dirty="0">
                <a:solidFill>
                  <a:prstClr val="black"/>
                </a:solidFill>
                <a:latin typeface="Arial"/>
                <a:ea typeface="Times New Roman"/>
                <a:cs typeface="Times New Roman"/>
              </a:rPr>
              <a:t>Properties</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Data Properties</a:t>
            </a:r>
            <a:r>
              <a:rPr lang="en-US" sz="1000" dirty="0">
                <a:solidFill>
                  <a:prstClr val="black"/>
                </a:solidFill>
                <a:latin typeface="Arial"/>
                <a:ea typeface="Times New Roman"/>
                <a:cs typeface="Times New Roman"/>
              </a:rPr>
              <a:t> dialog box, click the </a:t>
            </a:r>
            <a:r>
              <a:rPr lang="en-US" sz="1000" b="1" dirty="0">
                <a:solidFill>
                  <a:prstClr val="black"/>
                </a:solidFill>
                <a:latin typeface="Arial"/>
                <a:ea typeface="Times New Roman"/>
                <a:cs typeface="Times New Roman"/>
              </a:rPr>
              <a:t>Sharing</a:t>
            </a:r>
            <a:r>
              <a:rPr lang="en-US" sz="1000" dirty="0">
                <a:solidFill>
                  <a:prstClr val="black"/>
                </a:solidFill>
                <a:latin typeface="Arial"/>
                <a:ea typeface="Times New Roman"/>
                <a:cs typeface="Times New Roman"/>
              </a:rPr>
              <a:t> tab, click </a:t>
            </a:r>
            <a:r>
              <a:rPr lang="en-US" sz="1000" b="1" dirty="0">
                <a:solidFill>
                  <a:prstClr val="black"/>
                </a:solidFill>
                <a:latin typeface="Arial"/>
                <a:ea typeface="Times New Roman"/>
                <a:cs typeface="Times New Roman"/>
              </a:rPr>
              <a:t>Advanced Sharing</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Caching</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Offline Settings</a:t>
            </a:r>
            <a:r>
              <a:rPr lang="en-US" sz="1000"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dialog box</a:t>
            </a:r>
            <a:r>
              <a:rPr lang="en-US" sz="1000" dirty="0">
                <a:solidFill>
                  <a:prstClr val="black"/>
                </a:solidFill>
                <a:latin typeface="Arial"/>
                <a:ea typeface="Times New Roman"/>
                <a:cs typeface="Times New Roman"/>
              </a:rPr>
              <a:t>, select </a:t>
            </a:r>
            <a:r>
              <a:rPr lang="en-US" sz="1000" b="1" dirty="0">
                <a:solidFill>
                  <a:prstClr val="black"/>
                </a:solidFill>
                <a:latin typeface="Arial"/>
                <a:ea typeface="Times New Roman"/>
                <a:cs typeface="Times New Roman"/>
              </a:rPr>
              <a:t>No files or programs from the shared folder are available offline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to close the </a:t>
            </a:r>
            <a:r>
              <a:rPr lang="en-US" sz="1000" b="1" dirty="0">
                <a:solidFill>
                  <a:prstClr val="black"/>
                </a:solidFill>
                <a:latin typeface="Arial"/>
                <a:ea typeface="Times New Roman"/>
                <a:cs typeface="Times New Roman"/>
              </a:rPr>
              <a:t>Advanced Sharing</a:t>
            </a:r>
            <a:r>
              <a:rPr lang="en-US" sz="1000" dirty="0">
                <a:solidFill>
                  <a:srgbClr val="000000"/>
                </a:solidFill>
                <a:latin typeface="Arial"/>
                <a:ea typeface="Times New Roman"/>
                <a:cs typeface="Segoe UI"/>
              </a:rPr>
              <a:t> dialog box.</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Click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Segoe UI"/>
              </a:rPr>
              <a:t> to close the </a:t>
            </a:r>
            <a:r>
              <a:rPr lang="en-US" sz="1000" b="1" dirty="0">
                <a:solidFill>
                  <a:prstClr val="black"/>
                </a:solidFill>
                <a:latin typeface="Arial"/>
                <a:ea typeface="Times New Roman"/>
                <a:cs typeface="Times New Roman"/>
              </a:rPr>
              <a:t>Data Properties </a:t>
            </a:r>
            <a:r>
              <a:rPr lang="en-US" sz="1000" dirty="0">
                <a:solidFill>
                  <a:srgbClr val="000000"/>
                </a:solidFill>
                <a:latin typeface="Arial"/>
                <a:ea typeface="Times New Roman"/>
                <a:cs typeface="Segoe UI"/>
              </a:rPr>
              <a:t>dialog box</a:t>
            </a:r>
            <a:r>
              <a:rPr lang="en-US" sz="1000" dirty="0" smtClean="0">
                <a:solidFill>
                  <a:srgbClr val="000000"/>
                </a:solidFill>
                <a:latin typeface="Arial"/>
                <a:ea typeface="Times New Roman"/>
                <a:cs typeface="Segoe UI"/>
              </a:rPr>
              <a:t>.</a:t>
            </a:r>
          </a:p>
          <a:p>
            <a:pPr>
              <a:lnSpc>
                <a:spcPct val="115000"/>
              </a:lnSpc>
              <a:spcAft>
                <a:spcPts val="995"/>
              </a:spcAft>
            </a:pPr>
            <a:endParaRPr lang="en-US" sz="1000" dirty="0" smtClean="0">
              <a:solidFill>
                <a:srgbClr val="000000"/>
              </a:solidFill>
              <a:latin typeface="Arial"/>
              <a:cs typeface="Segoe UI"/>
            </a:endParaRPr>
          </a:p>
          <a:p>
            <a:pPr>
              <a:lnSpc>
                <a:spcPct val="115000"/>
              </a:lnSpc>
              <a:spcAft>
                <a:spcPts val="995"/>
              </a:spcAft>
            </a:pPr>
            <a:r>
              <a:rPr lang="en-CA" sz="1000" dirty="0" smtClean="0">
                <a:solidFill>
                  <a:srgbClr val="000000"/>
                </a:solidFill>
                <a:latin typeface="Arial"/>
              </a:rPr>
              <a:t>Leave </a:t>
            </a:r>
            <a:r>
              <a:rPr lang="en-CA" sz="1000" dirty="0">
                <a:solidFill>
                  <a:srgbClr val="000000"/>
                </a:solidFill>
                <a:latin typeface="Arial"/>
              </a:rPr>
              <a:t>all virtual machines in their current state for subsequent demonstrations.</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11</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48229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a:t>
            </a:r>
          </a:p>
        </p:txBody>
      </p:sp>
      <p:sp>
        <p:nvSpPr>
          <p:cNvPr id="4" name="Slide Number Placeholder 3"/>
          <p:cNvSpPr>
            <a:spLocks noGrp="1"/>
          </p:cNvSpPr>
          <p:nvPr>
            <p:ph type="sldNum" sz="quarter" idx="10"/>
          </p:nvPr>
        </p:nvSpPr>
        <p:spPr/>
        <p:txBody>
          <a:bodyPr/>
          <a:lstStyle/>
          <a:p>
            <a:fld id="{9870CA0F-3212-4A57-85F5-8924A78C96D3}"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28471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Describe how shadow copies are based on disk changes rather than copies of files. This is an important distinction between shadow copies and backups.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Some students might be concerned about using too much disk space for shadow copies. However, this should not be a concern because you can control the amount of disk space allocated for shadow copies.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Ensure that students understand why shadow copies are not a suitable replacement for backups, and are not suitable for recovering databases.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08641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Discuss the default schedule, and whether it is suitable for students’ organizations. For most organizations, the default schedule is acceptable and provides a better ability to restore accidentally deleted or modified files than a server backup provides.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67127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It is important students understand the general process for restoring a previous version. Explain that you can access previous versions from the file or folder’s </a:t>
            </a:r>
            <a:r>
              <a:rPr lang="en-CA" sz="1000" dirty="0">
                <a:latin typeface="Arial"/>
                <a:ea typeface="Calibri"/>
                <a:cs typeface="Times New Roman"/>
              </a:rPr>
              <a:t>Properties</a:t>
            </a:r>
            <a:r>
              <a:rPr lang="en-CA" sz="1000" dirty="0">
                <a:latin typeface="Arial"/>
                <a:ea typeface="Calibri"/>
                <a:cs typeface="Segoe UI"/>
              </a:rPr>
              <a:t> dialog box. Administrators can do this directly on the file server, and users can perform this over a network.</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59387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need the </a:t>
            </a:r>
            <a:r>
              <a:rPr lang="en-CA" sz="1000" dirty="0">
                <a:latin typeface="Arial"/>
                <a:ea typeface="Calibri"/>
                <a:cs typeface="Times New Roman"/>
              </a:rPr>
              <a:t>20410D‑LON‑SVR1</a:t>
            </a:r>
            <a:r>
              <a:rPr lang="en-CA" sz="1000" dirty="0">
                <a:latin typeface="Arial"/>
                <a:cs typeface="Times New Roman"/>
              </a:rPr>
              <a:t> and </a:t>
            </a:r>
            <a:r>
              <a:rPr lang="en-CA" sz="1000" dirty="0">
                <a:latin typeface="Arial"/>
                <a:ea typeface="Calibri"/>
                <a:cs typeface="Times New Roman"/>
              </a:rPr>
              <a:t>20410D‑LON‑DC1</a:t>
            </a:r>
            <a:r>
              <a:rPr lang="en-CA" sz="1000" b="1" dirty="0">
                <a:latin typeface="Arial"/>
                <a:ea typeface="Calibri"/>
                <a:cs typeface="Times New Roman"/>
              </a:rPr>
              <a:t> </a:t>
            </a:r>
            <a:r>
              <a:rPr lang="en-CA" sz="1000" dirty="0">
                <a:latin typeface="Arial"/>
                <a:ea typeface="Calibri"/>
                <a:cs typeface="Segoe UI"/>
              </a:rPr>
              <a:t>virtual machines to complete this demonstration. They should be running after the previous 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Configure shadow copies</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LON‑SVR1, on the taskbar, click the </a:t>
            </a:r>
            <a:r>
              <a:rPr lang="en-US" sz="1000" b="1" dirty="0" smtClean="0">
                <a:effectLst/>
                <a:latin typeface="Arial"/>
                <a:ea typeface="Times New Roman"/>
                <a:cs typeface="Times New Roman"/>
              </a:rPr>
              <a:t>File Explorer </a:t>
            </a:r>
            <a:r>
              <a:rPr lang="en-US" sz="1000" dirty="0" smtClean="0">
                <a:effectLst/>
                <a:latin typeface="Arial"/>
                <a:ea typeface="Times New Roman"/>
                <a:cs typeface="Times New Roman"/>
              </a:rPr>
              <a:t>icon.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right‑click </a:t>
            </a:r>
            <a:r>
              <a:rPr lang="en-US" sz="1000" b="1" dirty="0" smtClean="0">
                <a:effectLst/>
                <a:latin typeface="Arial"/>
                <a:ea typeface="Times New Roman"/>
                <a:cs typeface="Times New Roman"/>
              </a:rPr>
              <a:t>Local Disk (C:)</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Configure Shadow Copies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Shadow Copies</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C:\</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Enable</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Enable Shadow Copies</a:t>
            </a:r>
            <a:r>
              <a:rPr lang="en-US" sz="1000" dirty="0" smtClean="0">
                <a:effectLst/>
                <a:latin typeface="Arial"/>
                <a:ea typeface="Times New Roman"/>
                <a:cs typeface="Times New Roman"/>
              </a:rPr>
              <a:t> dialog box, click </a:t>
            </a:r>
            <a:r>
              <a:rPr lang="en-US" sz="1000" b="1" dirty="0" smtClean="0">
                <a:effectLst/>
                <a:latin typeface="Arial"/>
                <a:ea typeface="Times New Roman"/>
                <a:cs typeface="Times New Roman"/>
              </a:rPr>
              <a:t>Yes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new file</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File Explorer, browse to drive C, and then click the </a:t>
            </a:r>
            <a:r>
              <a:rPr lang="en-US" sz="1000" b="1" dirty="0" smtClean="0">
                <a:effectLst/>
                <a:latin typeface="Arial"/>
                <a:ea typeface="Times New Roman"/>
                <a:cs typeface="Times New Roman"/>
              </a:rPr>
              <a:t>New folder</a:t>
            </a:r>
            <a:r>
              <a:rPr lang="en-US" sz="1000" dirty="0" smtClean="0">
                <a:effectLst/>
                <a:latin typeface="Arial"/>
                <a:ea typeface="Times New Roman"/>
                <a:cs typeface="Times New Roman"/>
              </a:rPr>
              <a:t> icon on the Quick Launch toolbar.</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Name the new folder </a:t>
            </a:r>
            <a:r>
              <a:rPr lang="en-US" sz="1000" b="1" dirty="0" smtClean="0">
                <a:effectLst/>
                <a:latin typeface="Arial"/>
                <a:ea typeface="Times New Roman"/>
                <a:cs typeface="Times New Roman"/>
              </a:rPr>
              <a:t>Data</a:t>
            </a:r>
            <a:r>
              <a:rPr lang="en-US" sz="1000" dirty="0" smtClean="0">
                <a:effectLst/>
                <a:latin typeface="Arial"/>
                <a:ea typeface="Times New Roman"/>
                <a:cs typeface="Times New Roman"/>
              </a:rPr>
              <a:t>, and then press Enter.</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Browse to the </a:t>
            </a:r>
            <a:r>
              <a:rPr lang="en-US" sz="1000" b="1" dirty="0" smtClean="0">
                <a:effectLst/>
                <a:latin typeface="Arial"/>
                <a:ea typeface="Times New Roman"/>
                <a:cs typeface="Times New Roman"/>
              </a:rPr>
              <a:t>Data</a:t>
            </a:r>
            <a:r>
              <a:rPr lang="en-US" sz="1000" dirty="0" smtClean="0">
                <a:effectLst/>
                <a:latin typeface="Arial"/>
                <a:ea typeface="Times New Roman"/>
                <a:cs typeface="Times New Roman"/>
              </a:rPr>
              <a:t> folder on drive C.</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Data folder, right‑click an empty space,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Text Document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Name the new text document </a:t>
            </a:r>
            <a:r>
              <a:rPr lang="en-US" sz="1000" b="1" dirty="0" smtClean="0">
                <a:effectLst/>
                <a:latin typeface="Arial"/>
                <a:ea typeface="Times New Roman"/>
                <a:cs typeface="Times New Roman"/>
              </a:rPr>
              <a:t>TestFile</a:t>
            </a:r>
            <a:r>
              <a:rPr lang="en-US" sz="1000" dirty="0" smtClean="0">
                <a:effectLst/>
                <a:latin typeface="Arial"/>
                <a:ea typeface="Times New Roman"/>
                <a:cs typeface="Times New Roman"/>
              </a:rPr>
              <a:t>, and then press Enter.</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Double‑click </a:t>
            </a:r>
            <a:r>
              <a:rPr lang="en-US" sz="1000" b="1" dirty="0" smtClean="0">
                <a:effectLst/>
                <a:latin typeface="Arial"/>
                <a:ea typeface="Times New Roman"/>
                <a:cs typeface="Times New Roman"/>
              </a:rPr>
              <a:t>TestFile.txt</a:t>
            </a:r>
            <a:r>
              <a:rPr lang="en-US" sz="1000" dirty="0" smtClean="0">
                <a:effectLst/>
                <a:latin typeface="Arial"/>
                <a:ea typeface="Times New Roman"/>
                <a:cs typeface="Times New Roman"/>
              </a:rPr>
              <a:t> to open the document.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Notepad, type </a:t>
            </a:r>
            <a:r>
              <a:rPr lang="en-US" sz="1000" b="1" dirty="0" smtClean="0">
                <a:effectLst/>
                <a:latin typeface="Arial"/>
                <a:ea typeface="Times New Roman"/>
                <a:cs typeface="Times New Roman"/>
              </a:rPr>
              <a:t>Version 1</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Close Notepad,</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and then </a:t>
            </a: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Save</a:t>
            </a:r>
            <a:r>
              <a:rPr lang="en-US" sz="1000" dirty="0" smtClean="0">
                <a:effectLst/>
                <a:latin typeface="Arial"/>
                <a:ea typeface="Times New Roman"/>
                <a:cs typeface="Times New Roman"/>
              </a:rPr>
              <a:t> to save the changes.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3225964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dirty="0">
                <a:latin typeface="Arial"/>
                <a:ea typeface="Times New Roman"/>
                <a:cs typeface="Segoe UI"/>
              </a:rPr>
              <a:t>Create a shadow copy</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File Explorer, right‑click </a:t>
            </a:r>
            <a:r>
              <a:rPr lang="en-US" sz="1000" b="1" dirty="0">
                <a:solidFill>
                  <a:prstClr val="black"/>
                </a:solidFill>
                <a:latin typeface="Arial"/>
                <a:ea typeface="Times New Roman"/>
                <a:cs typeface="Times New Roman"/>
              </a:rPr>
              <a:t>Local Disk (C:)</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Configure Shadow Copies</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Shadow Copies</a:t>
            </a:r>
            <a:r>
              <a:rPr lang="en-US" sz="1000" dirty="0">
                <a:solidFill>
                  <a:prstClr val="black"/>
                </a:solidFill>
                <a:latin typeface="Arial"/>
                <a:ea typeface="Times New Roman"/>
                <a:cs typeface="Times New Roman"/>
              </a:rPr>
              <a:t> dialog box, click </a:t>
            </a:r>
            <a:r>
              <a:rPr lang="en-US" sz="1000" b="1" dirty="0">
                <a:solidFill>
                  <a:prstClr val="black"/>
                </a:solidFill>
                <a:latin typeface="Arial"/>
                <a:ea typeface="Times New Roman"/>
                <a:cs typeface="Times New Roman"/>
              </a:rPr>
              <a:t>Create Now</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When the shadow copy is complete,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Modify the file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File Explorer, double‑click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Notepad, type </a:t>
            </a:r>
            <a:r>
              <a:rPr lang="en-US" sz="1000" b="1" dirty="0">
                <a:solidFill>
                  <a:prstClr val="black"/>
                </a:solidFill>
                <a:latin typeface="Arial"/>
                <a:ea typeface="Times New Roman"/>
                <a:cs typeface="Times New Roman"/>
              </a:rPr>
              <a:t>Version 2</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Notepad,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 to save the changes.</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Restore the previous version</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File Explorer, in the Data folder, right‑click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Restore previous versions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TestFile.txt Properties</a:t>
            </a:r>
            <a:r>
              <a:rPr lang="en-US" sz="1000" dirty="0">
                <a:solidFill>
                  <a:prstClr val="black"/>
                </a:solidFill>
                <a:latin typeface="Arial"/>
                <a:ea typeface="Times New Roman"/>
                <a:cs typeface="Segoe UI"/>
              </a:rPr>
              <a:t> dialog box, on the </a:t>
            </a:r>
            <a:r>
              <a:rPr lang="en-US" sz="1000" b="1" dirty="0">
                <a:solidFill>
                  <a:prstClr val="black"/>
                </a:solidFill>
                <a:latin typeface="Arial"/>
                <a:ea typeface="Times New Roman"/>
                <a:cs typeface="Times New Roman"/>
              </a:rPr>
              <a:t>Previous Versions</a:t>
            </a:r>
            <a:r>
              <a:rPr lang="en-US" sz="1000" dirty="0">
                <a:solidFill>
                  <a:prstClr val="black"/>
                </a:solidFill>
                <a:latin typeface="Arial"/>
                <a:ea typeface="Times New Roman"/>
                <a:cs typeface="Segoe UI"/>
              </a:rPr>
              <a:t> tab, click the most recent file version, and then click </a:t>
            </a:r>
            <a:r>
              <a:rPr lang="en-US" sz="1000" b="1" dirty="0">
                <a:solidFill>
                  <a:prstClr val="black"/>
                </a:solidFill>
                <a:latin typeface="Arial"/>
                <a:ea typeface="Times New Roman"/>
                <a:cs typeface="Times New Roman"/>
              </a:rPr>
              <a:t>Restore</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Are you sure you want to restore</a:t>
            </a:r>
            <a:r>
              <a:rPr lang="en-US" sz="1000" dirty="0">
                <a:solidFill>
                  <a:srgbClr val="A6A6A6"/>
                </a:solidFill>
                <a:latin typeface="Arial"/>
                <a:ea typeface="Times New Roman"/>
                <a:cs typeface="Times New Roman"/>
              </a:rPr>
              <a:t> </a:t>
            </a:r>
            <a:r>
              <a:rPr lang="en-US" sz="1000" dirty="0">
                <a:solidFill>
                  <a:prstClr val="black"/>
                </a:solidFill>
                <a:latin typeface="Arial"/>
                <a:ea typeface="Times New Roman"/>
                <a:cs typeface="Segoe UI"/>
              </a:rPr>
              <a:t>message, click </a:t>
            </a:r>
            <a:r>
              <a:rPr lang="en-US" sz="1000" b="1" dirty="0">
                <a:solidFill>
                  <a:prstClr val="black"/>
                </a:solidFill>
                <a:latin typeface="Arial"/>
                <a:ea typeface="Times New Roman"/>
                <a:cs typeface="Times New Roman"/>
              </a:rPr>
              <a:t>Restore</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to close the success message.</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to close the </a:t>
            </a:r>
            <a:r>
              <a:rPr lang="en-US" sz="1000" b="1" dirty="0">
                <a:solidFill>
                  <a:prstClr val="black"/>
                </a:solidFill>
                <a:latin typeface="Arial"/>
                <a:ea typeface="Times New Roman"/>
                <a:cs typeface="Times New Roman"/>
              </a:rPr>
              <a:t>TestFile.txt Properties</a:t>
            </a:r>
            <a:r>
              <a:rPr lang="en-US" sz="1000" dirty="0">
                <a:solidFill>
                  <a:prstClr val="black"/>
                </a:solidFill>
                <a:latin typeface="Arial"/>
                <a:ea typeface="Times New Roman"/>
                <a:cs typeface="Segoe UI"/>
              </a:rPr>
              <a:t> dialog box.</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Segoe UI"/>
              </a:rPr>
              <a:t> to open the document, and then verify that the previous version is restored.</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Close all open windows</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endParaRPr lang="en-US" sz="1000" dirty="0">
              <a:solidFill>
                <a:prstClr val="black"/>
              </a:solidFill>
              <a:latin typeface="Arial"/>
              <a:cs typeface="Segoe UI"/>
            </a:endParaRPr>
          </a:p>
          <a:p>
            <a:pPr>
              <a:lnSpc>
                <a:spcPct val="115000"/>
              </a:lnSpc>
              <a:spcAft>
                <a:spcPts val="995"/>
              </a:spcAft>
            </a:pPr>
            <a:r>
              <a:rPr lang="en-CA" sz="1000" dirty="0" smtClean="0">
                <a:solidFill>
                  <a:srgbClr val="000000"/>
                </a:solidFill>
                <a:latin typeface="Arial"/>
              </a:rPr>
              <a:t>Leave </a:t>
            </a:r>
            <a:r>
              <a:rPr lang="en-CA" sz="1000" dirty="0">
                <a:solidFill>
                  <a:srgbClr val="000000"/>
                </a:solidFill>
                <a:latin typeface="Arial"/>
              </a:rPr>
              <a:t>all virtual machines in their current state for subsequent demonstrations.</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17</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65577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9870CA0F-3212-4A57-85F5-8924A78C96D3}"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71741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Use the slide to explain how Work Folders work.</a:t>
            </a:r>
          </a:p>
          <a:p>
            <a:pPr>
              <a:lnSpc>
                <a:spcPct val="115000"/>
              </a:lnSpc>
              <a:spcAft>
                <a:spcPts val="1000"/>
              </a:spcAft>
            </a:pPr>
            <a:r>
              <a:rPr lang="en-CA" sz="1000" dirty="0">
                <a:latin typeface="Arial"/>
                <a:ea typeface="Calibri"/>
                <a:cs typeface="Times New Roman"/>
              </a:rPr>
              <a:t>Explain that Work Folders is similar to a redirected Documents folders or Offline Folders. But unlike Offline Folders and redirected folders, which generally require users to be on the LAN or have a virtual private network (VPN) connection in order to update the corporate server, Work Folders uses URLs over secure connections. Data can be made available to users wherever they are.</a:t>
            </a:r>
          </a:p>
        </p:txBody>
      </p:sp>
      <p:sp>
        <p:nvSpPr>
          <p:cNvPr id="4" name="Slide Number Placeholder 3"/>
          <p:cNvSpPr>
            <a:spLocks noGrp="1"/>
          </p:cNvSpPr>
          <p:nvPr>
            <p:ph type="sldNum" sz="quarter" idx="10"/>
          </p:nvPr>
        </p:nvSpPr>
        <p:spPr/>
        <p:txBody>
          <a:bodyPr/>
          <a:lstStyle/>
          <a:p>
            <a:fld id="{9870CA0F-3212-4A57-85F5-8924A78C96D3}"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11945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module contents.</a:t>
            </a:r>
          </a:p>
        </p:txBody>
      </p:sp>
      <p:sp>
        <p:nvSpPr>
          <p:cNvPr id="4" name="Slide Number Placeholder 3"/>
          <p:cNvSpPr>
            <a:spLocks noGrp="1"/>
          </p:cNvSpPr>
          <p:nvPr>
            <p:ph type="sldNum" sz="quarter" idx="10"/>
          </p:nvPr>
        </p:nvSpPr>
        <p:spPr/>
        <p:txBody>
          <a:bodyPr/>
          <a:lstStyle/>
          <a:p>
            <a:fld id="{9870CA0F-3212-4A57-85F5-8924A78C96D3}"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039814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Stress that this is not a collaboration feature. Users cannot give other users access to their work folders.</a:t>
            </a:r>
          </a:p>
        </p:txBody>
      </p:sp>
      <p:sp>
        <p:nvSpPr>
          <p:cNvPr id="4" name="Slide Number Placeholder 3"/>
          <p:cNvSpPr>
            <a:spLocks noGrp="1"/>
          </p:cNvSpPr>
          <p:nvPr>
            <p:ph type="sldNum" sz="quarter" idx="10"/>
          </p:nvPr>
        </p:nvSpPr>
        <p:spPr/>
        <p:txBody>
          <a:bodyPr/>
          <a:lstStyle/>
          <a:p>
            <a:fld id="{9870CA0F-3212-4A57-85F5-8924A78C96D3}"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038532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Stress that this feature is currently available only to Windows Server 2012 R2 and Windows 8.1 clients. Mention that there is no capability for a server to be a client. There is no item on Control Panel on a server to configure Work Folders.</a:t>
            </a:r>
          </a:p>
        </p:txBody>
      </p:sp>
      <p:sp>
        <p:nvSpPr>
          <p:cNvPr id="4" name="Slide Number Placeholder 3"/>
          <p:cNvSpPr>
            <a:spLocks noGrp="1"/>
          </p:cNvSpPr>
          <p:nvPr>
            <p:ph type="sldNum" sz="quarter" idx="10"/>
          </p:nvPr>
        </p:nvSpPr>
        <p:spPr/>
        <p:txBody>
          <a:bodyPr/>
          <a:lstStyle/>
          <a:p>
            <a:fld id="{9870CA0F-3212-4A57-85F5-8924A78C96D3}"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434995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Stress that Group Policy affects only domain joined devices. For devices that are not joined to the domain, you can use Windows Intune</a:t>
            </a:r>
            <a:r>
              <a:rPr lang="en-CA" sz="1000" baseline="30000" dirty="0">
                <a:latin typeface="Arial"/>
                <a:ea typeface="Calibri"/>
                <a:cs typeface="Times New Roman"/>
              </a:rPr>
              <a:t>™</a:t>
            </a:r>
            <a:r>
              <a:rPr lang="en-CA" sz="1000" dirty="0">
                <a:latin typeface="Arial"/>
                <a:ea typeface="Calibri"/>
                <a:cs typeface="Times New Roman"/>
              </a:rPr>
              <a:t> for automatic configuration.</a:t>
            </a:r>
          </a:p>
        </p:txBody>
      </p:sp>
      <p:sp>
        <p:nvSpPr>
          <p:cNvPr id="4" name="Slide Number Placeholder 3"/>
          <p:cNvSpPr>
            <a:spLocks noGrp="1"/>
          </p:cNvSpPr>
          <p:nvPr>
            <p:ph type="sldNum" sz="quarter" idx="10"/>
          </p:nvPr>
        </p:nvSpPr>
        <p:spPr/>
        <p:txBody>
          <a:bodyPr/>
          <a:lstStyle/>
          <a:p>
            <a:fld id="{9870CA0F-3212-4A57-85F5-8924A78C96D3}"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766463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for the purposes of this demonstration, a registry entry was added to allow unsecured connections to work folders. Under normal circumstances, you are required to use Secure Sockets Layer (SSL) certificates to secure the connections between the client devices and the sync share.</a:t>
            </a: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need the </a:t>
            </a:r>
            <a:r>
              <a:rPr lang="en-CA" sz="1000" dirty="0">
                <a:latin typeface="Arial"/>
                <a:ea typeface="Calibri"/>
                <a:cs typeface="Times New Roman"/>
              </a:rPr>
              <a:t>20410D‑LON‑SVR1</a:t>
            </a:r>
            <a:r>
              <a:rPr lang="en-CA" sz="1000" dirty="0">
                <a:latin typeface="Arial"/>
                <a:cs typeface="Times New Roman"/>
              </a:rPr>
              <a:t> and </a:t>
            </a:r>
            <a:r>
              <a:rPr lang="en-CA" sz="1000" dirty="0">
                <a:latin typeface="Arial"/>
                <a:ea typeface="Calibri"/>
                <a:cs typeface="Times New Roman"/>
              </a:rPr>
              <a:t>20410D‑LON‑DC1</a:t>
            </a:r>
            <a:r>
              <a:rPr lang="en-CA" sz="1000" b="1" dirty="0">
                <a:latin typeface="Arial"/>
                <a:ea typeface="Calibri"/>
                <a:cs typeface="Times New Roman"/>
              </a:rPr>
              <a:t> </a:t>
            </a:r>
            <a:r>
              <a:rPr lang="en-CA" sz="1000" dirty="0">
                <a:latin typeface="Arial"/>
                <a:ea typeface="Calibri"/>
                <a:cs typeface="Segoe UI"/>
              </a:rPr>
              <a:t>virtual machines to complete this demonstration. They should be running after the </a:t>
            </a:r>
            <a:r>
              <a:rPr lang="en-CA" sz="1000" dirty="0">
                <a:latin typeface="Arial"/>
                <a:ea typeface="Calibri"/>
                <a:cs typeface="Times New Roman"/>
              </a:rPr>
              <a:t>previous </a:t>
            </a:r>
            <a:r>
              <a:rPr lang="en-CA" sz="1000" dirty="0">
                <a:latin typeface="Arial"/>
                <a:ea typeface="Calibri"/>
                <a:cs typeface="Segoe UI"/>
              </a:rPr>
              <a:t>demonstration.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Start both the </a:t>
            </a:r>
            <a:r>
              <a:rPr lang="en-CA" sz="1000" dirty="0">
                <a:latin typeface="Arial"/>
                <a:ea typeface="Calibri"/>
                <a:cs typeface="Times New Roman"/>
              </a:rPr>
              <a:t>20410D‑LON‑CL1</a:t>
            </a:r>
            <a:r>
              <a:rPr lang="en-CA" sz="1000" dirty="0">
                <a:latin typeface="Arial"/>
                <a:ea typeface="Calibri"/>
                <a:cs typeface="Segoe UI"/>
              </a:rPr>
              <a:t> and the </a:t>
            </a:r>
            <a:r>
              <a:rPr lang="en-CA" sz="1000" dirty="0">
                <a:latin typeface="Arial"/>
                <a:ea typeface="Calibri"/>
                <a:cs typeface="Times New Roman"/>
              </a:rPr>
              <a:t>20410D‑LON‑CL2</a:t>
            </a:r>
            <a:r>
              <a:rPr lang="en-CA" sz="1000" dirty="0">
                <a:latin typeface="Arial"/>
                <a:ea typeface="Calibri"/>
                <a:cs typeface="Segoe UI"/>
              </a:rPr>
              <a:t> virtual machines.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Install the Work Folders role service</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LON‑SVR1, in Server Manager click </a:t>
            </a:r>
            <a:r>
              <a:rPr lang="en-US" sz="1000" b="1" dirty="0" smtClean="0">
                <a:effectLst/>
                <a:latin typeface="Arial"/>
                <a:ea typeface="Times New Roman"/>
                <a:cs typeface="Times New Roman"/>
              </a:rPr>
              <a:t>Add roles and features</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Add Roles and Features Wizard, click </a:t>
            </a:r>
            <a:r>
              <a:rPr lang="en-US" sz="1000" b="1" dirty="0" smtClean="0">
                <a:effectLst/>
                <a:latin typeface="Arial"/>
                <a:ea typeface="Times New Roman"/>
                <a:cs typeface="Times New Roman"/>
              </a:rPr>
              <a:t>Next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Select installation type</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Next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Select destination server</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Next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Select server roles</a:t>
            </a:r>
            <a:r>
              <a:rPr lang="en-US" sz="1000" dirty="0" smtClean="0">
                <a:effectLst/>
                <a:latin typeface="Arial"/>
                <a:ea typeface="Times New Roman"/>
                <a:cs typeface="Times New Roman"/>
              </a:rPr>
              <a:t> page, expand </a:t>
            </a:r>
            <a:r>
              <a:rPr lang="en-US" sz="1000" b="1" dirty="0" smtClean="0">
                <a:effectLst/>
                <a:latin typeface="Arial"/>
                <a:ea typeface="Times New Roman"/>
                <a:cs typeface="Times New Roman"/>
              </a:rPr>
              <a:t>File and Storage Services (2 of 12 installed)</a:t>
            </a:r>
            <a:r>
              <a:rPr lang="en-US" sz="1000" dirty="0" smtClean="0">
                <a:effectLst/>
                <a:latin typeface="Arial"/>
                <a:ea typeface="Times New Roman"/>
                <a:cs typeface="Times New Roman"/>
              </a:rPr>
              <a:t>, and then expand </a:t>
            </a:r>
            <a:r>
              <a:rPr lang="en-US" sz="1000" b="1" dirty="0" smtClean="0">
                <a:effectLst/>
                <a:latin typeface="Arial"/>
                <a:ea typeface="Times New Roman"/>
                <a:cs typeface="Times New Roman"/>
              </a:rPr>
              <a:t>File and iSCSI Services (1 of 11 installed)</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Select </a:t>
            </a:r>
            <a:r>
              <a:rPr lang="en-US" sz="1000" b="1" dirty="0" smtClean="0">
                <a:effectLst/>
                <a:latin typeface="Arial"/>
                <a:ea typeface="Times New Roman"/>
                <a:cs typeface="Times New Roman"/>
              </a:rPr>
              <a:t>Work Folders</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Add Features</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Select features</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Next</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a:t>
            </a:r>
            <a:r>
              <a:rPr lang="en-US" sz="1000" b="1" dirty="0" smtClean="0">
                <a:effectLst/>
                <a:latin typeface="Arial"/>
                <a:ea typeface="Times New Roman"/>
                <a:cs typeface="Times New Roman"/>
              </a:rPr>
              <a:t>Confirm installation selections</a:t>
            </a:r>
            <a:r>
              <a:rPr lang="en-US" sz="1000" dirty="0" smtClean="0">
                <a:effectLst/>
                <a:latin typeface="Arial"/>
                <a:ea typeface="Times New Roman"/>
                <a:cs typeface="Times New Roman"/>
              </a:rPr>
              <a:t> page, click </a:t>
            </a:r>
            <a:r>
              <a:rPr lang="en-US" sz="1000" b="1" dirty="0" smtClean="0">
                <a:effectLst/>
                <a:latin typeface="Arial"/>
                <a:ea typeface="Times New Roman"/>
                <a:cs typeface="Times New Roman"/>
              </a:rPr>
              <a:t>Install</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When the installation completes, click </a:t>
            </a:r>
            <a:r>
              <a:rPr lang="en-US" sz="1000" b="1" dirty="0" smtClean="0">
                <a:effectLst/>
                <a:latin typeface="Arial"/>
                <a:ea typeface="Times New Roman"/>
                <a:cs typeface="Times New Roman"/>
              </a:rPr>
              <a:t>Close</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sync share on a file server</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In Server Manager, click </a:t>
            </a:r>
            <a:r>
              <a:rPr lang="en-US" sz="1000" b="1" dirty="0">
                <a:latin typeface="Arial"/>
                <a:ea typeface="Times New Roman"/>
                <a:cs typeface="Times New Roman"/>
              </a:rPr>
              <a:t>File and Storage Services</a:t>
            </a:r>
            <a:r>
              <a:rPr lang="en-US" sz="1000" dirty="0">
                <a:latin typeface="Arial"/>
                <a:ea typeface="Times New Roman"/>
                <a:cs typeface="Times New Roman"/>
              </a:rPr>
              <a:t>, and then </a:t>
            </a: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Work Folders</a:t>
            </a:r>
            <a:r>
              <a:rPr lang="en-US" sz="1000" dirty="0">
                <a:solidFill>
                  <a:srgbClr val="000000"/>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details pane, click the </a:t>
            </a:r>
            <a:r>
              <a:rPr lang="en-US" sz="1000" b="1" dirty="0">
                <a:solidFill>
                  <a:prstClr val="black"/>
                </a:solidFill>
                <a:latin typeface="Arial"/>
                <a:ea typeface="Times New Roman"/>
                <a:cs typeface="Times New Roman"/>
              </a:rPr>
              <a:t>Tasks</a:t>
            </a:r>
            <a:r>
              <a:rPr lang="en-US" sz="1000" dirty="0">
                <a:solidFill>
                  <a:srgbClr val="000000"/>
                </a:solidFill>
                <a:latin typeface="Arial"/>
                <a:ea typeface="Times New Roman"/>
                <a:cs typeface="Times New Roman"/>
              </a:rPr>
              <a:t> drop-down arrow, and then click </a:t>
            </a:r>
            <a:r>
              <a:rPr lang="en-US" sz="1000" b="1" dirty="0">
                <a:solidFill>
                  <a:prstClr val="black"/>
                </a:solidFill>
                <a:latin typeface="Arial"/>
                <a:ea typeface="Times New Roman"/>
                <a:cs typeface="Times New Roman"/>
              </a:rPr>
              <a:t>New Sync Share</a:t>
            </a:r>
            <a:r>
              <a:rPr lang="en-US" sz="1000" dirty="0">
                <a:solidFill>
                  <a:srgbClr val="000000"/>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In the New Sync Share Wizard, click </a:t>
            </a:r>
            <a:r>
              <a:rPr lang="en-US" sz="1000" b="1" dirty="0">
                <a:solidFill>
                  <a:prstClr val="black"/>
                </a:solidFill>
                <a:latin typeface="Arial"/>
                <a:ea typeface="Times New Roman"/>
                <a:cs typeface="Times New Roman"/>
              </a:rPr>
              <a:t>Next</a:t>
            </a:r>
            <a:r>
              <a:rPr lang="en-US" sz="1000" dirty="0">
                <a:solidFill>
                  <a:srgbClr val="000000"/>
                </a:solidFill>
                <a:latin typeface="Arial"/>
                <a:ea typeface="Times New Roman"/>
                <a:cs typeface="Times New Roman"/>
              </a:rPr>
              <a:t>.</a:t>
            </a:r>
            <a:endParaRPr lang="en-CA" sz="1000" dirty="0">
              <a:solidFill>
                <a:prstClr val="black"/>
              </a:solidFill>
              <a:latin typeface="Arial"/>
              <a:ea typeface="Times New Roman"/>
              <a:cs typeface="Times New Roman"/>
            </a:endParaRPr>
          </a:p>
          <a:p>
            <a:pPr lvl="0">
              <a:lnSpc>
                <a:spcPct val="115000"/>
              </a:lnSpc>
              <a:spcAft>
                <a:spcPts val="995"/>
              </a:spcAft>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286108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42963"/>
            <a:ext cx="6153912" cy="6777509"/>
          </a:xfrm>
        </p:spPr>
        <p:txBody>
          <a:bodyPr>
            <a:noAutofit/>
          </a:bodyPr>
          <a:lstStyle/>
          <a:p>
            <a:pPr marL="342900" lvl="0" indent="-342900">
              <a:lnSpc>
                <a:spcPct val="115000"/>
              </a:lnSpc>
              <a:spcAft>
                <a:spcPts val="995"/>
              </a:spcAft>
              <a:buFont typeface="+mj-lt"/>
              <a:buAutoNum type="arabicPeriod" startAt="4"/>
            </a:pPr>
            <a:r>
              <a:rPr lang="en-US" sz="1000" dirty="0" smtClean="0">
                <a:latin typeface="Arial"/>
                <a:ea typeface="Times New Roman"/>
                <a:cs typeface="Times New Roman"/>
              </a:rPr>
              <a:t>On </a:t>
            </a:r>
            <a:r>
              <a:rPr lang="en-US" sz="1000" dirty="0">
                <a:latin typeface="Arial"/>
                <a:ea typeface="Times New Roman"/>
                <a:cs typeface="Times New Roman"/>
              </a:rPr>
              <a:t>the </a:t>
            </a:r>
            <a:r>
              <a:rPr lang="en-US" sz="1000" b="1" dirty="0">
                <a:latin typeface="Arial"/>
                <a:ea typeface="Times New Roman"/>
                <a:cs typeface="Times New Roman"/>
              </a:rPr>
              <a:t>Select the server and path</a:t>
            </a:r>
            <a:r>
              <a:rPr lang="en-US" sz="1000" dirty="0">
                <a:latin typeface="Arial"/>
                <a:ea typeface="Times New Roman"/>
                <a:cs typeface="Times New Roman"/>
              </a:rPr>
              <a:t> page, ensure that </a:t>
            </a:r>
            <a:r>
              <a:rPr lang="en-US" sz="1000" b="1" dirty="0">
                <a:latin typeface="Arial"/>
                <a:ea typeface="Times New Roman"/>
                <a:cs typeface="Times New Roman"/>
              </a:rPr>
              <a:t>LON‑SVR1</a:t>
            </a:r>
            <a:r>
              <a:rPr lang="en-US" sz="1000" dirty="0">
                <a:latin typeface="Arial"/>
                <a:ea typeface="Times New Roman"/>
                <a:cs typeface="Times New Roman"/>
              </a:rPr>
              <a:t> is selected, click </a:t>
            </a:r>
            <a:r>
              <a:rPr lang="en-US" sz="1000" b="1" dirty="0">
                <a:latin typeface="Arial"/>
                <a:ea typeface="Times New Roman"/>
                <a:cs typeface="Times New Roman"/>
              </a:rPr>
              <a:t>Select by file share</a:t>
            </a:r>
            <a:r>
              <a:rPr lang="en-US" sz="1000" dirty="0">
                <a:latin typeface="Arial"/>
                <a:ea typeface="Times New Roman"/>
                <a:cs typeface="Times New Roman"/>
              </a:rPr>
              <a:t>, and then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000" lvl="0">
              <a:lnSpc>
                <a:spcPct val="115000"/>
              </a:lnSpc>
              <a:spcAft>
                <a:spcPts val="995"/>
              </a:spcAft>
            </a:pPr>
            <a:r>
              <a:rPr lang="en-US" sz="1000" dirty="0">
                <a:latin typeface="Arial"/>
                <a:ea typeface="Times New Roman"/>
                <a:cs typeface="Times New Roman"/>
              </a:rPr>
              <a:t>This procedure uses the shared folder Data which was created in the demonstration "Creating and Configuring a Shared Folder".</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On the </a:t>
            </a:r>
            <a:r>
              <a:rPr lang="en-US" sz="1000" b="1" dirty="0">
                <a:latin typeface="Arial"/>
                <a:ea typeface="Times New Roman"/>
                <a:cs typeface="Times New Roman"/>
              </a:rPr>
              <a:t>Specify the structure for user folders</a:t>
            </a:r>
            <a:r>
              <a:rPr lang="en-US" sz="1000" dirty="0">
                <a:latin typeface="Arial"/>
                <a:ea typeface="Times New Roman"/>
                <a:cs typeface="Times New Roman"/>
              </a:rPr>
              <a:t> page,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On the </a:t>
            </a:r>
            <a:r>
              <a:rPr lang="en-US" sz="1000" b="1" dirty="0">
                <a:latin typeface="Arial"/>
                <a:ea typeface="Times New Roman"/>
                <a:cs typeface="Times New Roman"/>
              </a:rPr>
              <a:t>Enter the sync share name</a:t>
            </a:r>
            <a:r>
              <a:rPr lang="en-US" sz="1000" dirty="0">
                <a:latin typeface="Arial"/>
                <a:ea typeface="Times New Roman"/>
                <a:cs typeface="Times New Roman"/>
              </a:rPr>
              <a:t> page, type </a:t>
            </a:r>
            <a:r>
              <a:rPr lang="en-US" sz="1000" b="1" dirty="0">
                <a:latin typeface="Arial"/>
                <a:ea typeface="Times New Roman"/>
                <a:cs typeface="Times New Roman"/>
              </a:rPr>
              <a:t>WorkFolders</a:t>
            </a:r>
            <a:r>
              <a:rPr lang="en-US" sz="1000" dirty="0">
                <a:latin typeface="Arial"/>
                <a:ea typeface="Times New Roman"/>
                <a:cs typeface="Times New Roman"/>
              </a:rPr>
              <a:t>, and then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On the </a:t>
            </a:r>
            <a:r>
              <a:rPr lang="en-US" sz="1000" b="1" dirty="0">
                <a:latin typeface="Arial"/>
                <a:ea typeface="Times New Roman"/>
                <a:cs typeface="Times New Roman"/>
              </a:rPr>
              <a:t>Grant sync access to groups</a:t>
            </a:r>
            <a:r>
              <a:rPr lang="en-US" sz="1000" dirty="0">
                <a:latin typeface="Arial"/>
                <a:ea typeface="Times New Roman"/>
                <a:cs typeface="Times New Roman"/>
              </a:rPr>
              <a:t> page click </a:t>
            </a:r>
            <a:r>
              <a:rPr lang="en-US" sz="1000" b="1" dirty="0">
                <a:latin typeface="Arial"/>
                <a:ea typeface="Times New Roman"/>
                <a:cs typeface="Times New Roman"/>
              </a:rPr>
              <a:t>Add</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In the </a:t>
            </a:r>
            <a:r>
              <a:rPr lang="en-US" sz="1000" b="1" dirty="0">
                <a:latin typeface="Arial"/>
                <a:ea typeface="Times New Roman"/>
                <a:cs typeface="Times New Roman"/>
              </a:rPr>
              <a:t>Select User or Group</a:t>
            </a:r>
            <a:r>
              <a:rPr lang="en-US" sz="1000" dirty="0">
                <a:latin typeface="Arial"/>
                <a:ea typeface="Times New Roman"/>
                <a:cs typeface="Times New Roman"/>
              </a:rPr>
              <a:t> dialog box, type </a:t>
            </a:r>
            <a:r>
              <a:rPr lang="en-US" sz="1000" b="1" dirty="0">
                <a:latin typeface="Arial"/>
                <a:ea typeface="Times New Roman"/>
                <a:cs typeface="Times New Roman"/>
              </a:rPr>
              <a:t>Domain Users</a:t>
            </a:r>
            <a:r>
              <a:rPr lang="en-US" sz="1000" dirty="0">
                <a:latin typeface="Arial"/>
                <a:ea typeface="Times New Roman"/>
                <a:cs typeface="Times New Roman"/>
              </a:rPr>
              <a:t>, click </a:t>
            </a:r>
            <a:r>
              <a:rPr lang="en-US" sz="1000" b="1" dirty="0">
                <a:latin typeface="Arial"/>
                <a:ea typeface="Times New Roman"/>
                <a:cs typeface="Times New Roman"/>
              </a:rPr>
              <a:t>OK</a:t>
            </a:r>
            <a:r>
              <a:rPr lang="en-US" sz="1000" dirty="0">
                <a:latin typeface="Arial"/>
                <a:ea typeface="Times New Roman"/>
                <a:cs typeface="Times New Roman"/>
              </a:rPr>
              <a:t>, and then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On the </a:t>
            </a:r>
            <a:r>
              <a:rPr lang="en-US" sz="1000" b="1" dirty="0">
                <a:latin typeface="Arial"/>
                <a:ea typeface="Times New Roman"/>
                <a:cs typeface="Times New Roman"/>
              </a:rPr>
              <a:t>Specify device policies</a:t>
            </a:r>
            <a:r>
              <a:rPr lang="en-US" sz="1000" dirty="0">
                <a:latin typeface="Arial"/>
                <a:ea typeface="Times New Roman"/>
                <a:cs typeface="Times New Roman"/>
              </a:rPr>
              <a:t> page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On the </a:t>
            </a:r>
            <a:r>
              <a:rPr lang="en-US" sz="1000" b="1" dirty="0">
                <a:latin typeface="Arial"/>
                <a:ea typeface="Times New Roman"/>
                <a:cs typeface="Times New Roman"/>
              </a:rPr>
              <a:t>Confirm selections</a:t>
            </a:r>
            <a:r>
              <a:rPr lang="en-US" sz="1000" dirty="0">
                <a:latin typeface="Arial"/>
                <a:ea typeface="Times New Roman"/>
                <a:cs typeface="Times New Roman"/>
              </a:rPr>
              <a:t> page, click </a:t>
            </a:r>
            <a:r>
              <a:rPr lang="en-US" sz="1000" b="1" dirty="0">
                <a:latin typeface="Arial"/>
                <a:ea typeface="Times New Roman"/>
                <a:cs typeface="Times New Roman"/>
              </a:rPr>
              <a:t>Create</a:t>
            </a:r>
            <a:r>
              <a:rPr lang="en-US" sz="1000" dirty="0">
                <a:latin typeface="Arial"/>
                <a:ea typeface="Times New Roman"/>
                <a:cs typeface="Times New Roman"/>
              </a:rPr>
              <a:t>, and then click </a:t>
            </a:r>
            <a:r>
              <a:rPr lang="en-US" sz="1000" b="1" dirty="0">
                <a:latin typeface="Arial"/>
                <a:ea typeface="Times New Roman"/>
                <a:cs typeface="Times New Roman"/>
              </a:rPr>
              <a:t>Close</a:t>
            </a:r>
            <a:r>
              <a:rPr lang="en-US" sz="1000" dirty="0">
                <a:latin typeface="Arial"/>
                <a:ea typeface="Times New Roman"/>
                <a:cs typeface="Times New Roman"/>
              </a:rPr>
              <a:t> when complete.</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Configure Work Folder access on a Windows 8.1 client</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Sign in to </a:t>
            </a:r>
            <a:r>
              <a:rPr lang="en-US" sz="1000" b="1" dirty="0">
                <a:latin typeface="Arial"/>
                <a:ea typeface="Times New Roman"/>
                <a:cs typeface="Times New Roman"/>
              </a:rPr>
              <a:t>LON‑CL1</a:t>
            </a:r>
            <a:r>
              <a:rPr lang="en-US" sz="1000" dirty="0">
                <a:latin typeface="Arial"/>
                <a:ea typeface="Times New Roman"/>
                <a:cs typeface="Times New Roman"/>
              </a:rPr>
              <a:t> as </a:t>
            </a:r>
            <a:r>
              <a:rPr lang="en-US" sz="1000" b="1" dirty="0">
                <a:latin typeface="Arial"/>
                <a:ea typeface="Times New Roman"/>
                <a:cs typeface="Times New Roman"/>
              </a:rPr>
              <a:t>Adatum\Administrator</a:t>
            </a:r>
            <a:r>
              <a:rPr lang="en-US" sz="1000" dirty="0">
                <a:latin typeface="Arial"/>
                <a:ea typeface="Times New Roman"/>
                <a:cs typeface="Times New Roman"/>
              </a:rPr>
              <a:t> with the password </a:t>
            </a:r>
            <a:r>
              <a:rPr lang="en-US" sz="1000" b="1" dirty="0">
                <a:latin typeface="Arial"/>
                <a:ea typeface="Times New Roman"/>
                <a:cs typeface="Times New Roman"/>
              </a:rPr>
              <a:t>Pa$$w0rd</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On the </a:t>
            </a:r>
            <a:r>
              <a:rPr lang="en-US" sz="1000" b="1" dirty="0">
                <a:latin typeface="Arial"/>
                <a:ea typeface="Times New Roman"/>
                <a:cs typeface="Times New Roman"/>
              </a:rPr>
              <a:t>Start</a:t>
            </a:r>
            <a:r>
              <a:rPr lang="en-US" sz="1000" dirty="0">
                <a:latin typeface="Arial"/>
                <a:ea typeface="Times New Roman"/>
                <a:cs typeface="Times New Roman"/>
              </a:rPr>
              <a:t> screen, click </a:t>
            </a:r>
            <a:r>
              <a:rPr lang="en-US" sz="1000" b="1" dirty="0">
                <a:latin typeface="Arial"/>
                <a:ea typeface="Times New Roman"/>
                <a:cs typeface="Times New Roman"/>
              </a:rPr>
              <a:t>Desktop</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On the taskbar, click the </a:t>
            </a:r>
            <a:r>
              <a:rPr lang="en-US" sz="1000" b="1" dirty="0">
                <a:latin typeface="Arial"/>
                <a:ea typeface="Times New Roman"/>
                <a:cs typeface="Times New Roman"/>
              </a:rPr>
              <a:t>File Explorer </a:t>
            </a:r>
            <a:r>
              <a:rPr lang="en-US" sz="1000" dirty="0">
                <a:latin typeface="Arial"/>
                <a:ea typeface="Times New Roman"/>
                <a:cs typeface="Times New Roman"/>
              </a:rPr>
              <a:t>icon.</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Navigate to </a:t>
            </a:r>
            <a:r>
              <a:rPr lang="en-US" sz="1000" b="1" dirty="0">
                <a:latin typeface="Arial"/>
                <a:ea typeface="Times New Roman"/>
                <a:cs typeface="Times New Roman"/>
              </a:rPr>
              <a:t>C:\Labfiles\Mod10</a:t>
            </a:r>
            <a:r>
              <a:rPr lang="en-US" sz="1000" dirty="0">
                <a:latin typeface="Arial"/>
                <a:ea typeface="Times New Roman"/>
                <a:cs typeface="Times New Roman"/>
              </a:rPr>
              <a:t>, and then double-click </a:t>
            </a:r>
            <a:r>
              <a:rPr lang="en-US" sz="1000" b="1" dirty="0">
                <a:latin typeface="Arial"/>
                <a:ea typeface="Times New Roman"/>
                <a:cs typeface="Times New Roman"/>
              </a:rPr>
              <a:t>WorkFolders.bat</a:t>
            </a:r>
            <a:r>
              <a:rPr lang="en-US" sz="1000" dirty="0">
                <a:latin typeface="Arial"/>
                <a:ea typeface="Times New Roman"/>
                <a:cs typeface="Times New Roman"/>
              </a:rPr>
              <a:t>.</a:t>
            </a:r>
            <a:endParaRPr lang="en-CA" sz="1000" dirty="0">
              <a:latin typeface="Arial"/>
              <a:ea typeface="Times New Roman"/>
              <a:cs typeface="Times New Roman"/>
            </a:endParaRPr>
          </a:p>
          <a:p>
            <a:pPr marL="342000" lvl="0">
              <a:lnSpc>
                <a:spcPct val="115000"/>
              </a:lnSpc>
              <a:spcAft>
                <a:spcPts val="995"/>
              </a:spcAft>
            </a:pPr>
            <a:r>
              <a:rPr lang="en-US" sz="1000" dirty="0">
                <a:latin typeface="Arial"/>
                <a:ea typeface="Times New Roman"/>
                <a:cs typeface="Times New Roman"/>
              </a:rPr>
              <a:t>This batch file adds a registry entry that allows unsecured connections to work folders.</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Close File Explorer.</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latin typeface="Arial"/>
                <a:ea typeface="Times New Roman"/>
                <a:cs typeface="Times New Roman"/>
              </a:rPr>
              <a:t>In the lower-left corner of the screen, right-click </a:t>
            </a:r>
            <a:r>
              <a:rPr lang="en-US" sz="1000" b="1" dirty="0">
                <a:latin typeface="Arial"/>
                <a:ea typeface="Times New Roman"/>
                <a:cs typeface="Times New Roman"/>
              </a:rPr>
              <a:t>Start</a:t>
            </a:r>
            <a:r>
              <a:rPr lang="en-US" sz="1000" dirty="0">
                <a:latin typeface="Arial"/>
                <a:ea typeface="Times New Roman"/>
                <a:cs typeface="Times New Roman"/>
              </a:rPr>
              <a:t>, and then click </a:t>
            </a:r>
            <a:r>
              <a:rPr lang="en-US" sz="1000" b="1" dirty="0">
                <a:latin typeface="Arial"/>
                <a:ea typeface="Times New Roman"/>
                <a:cs typeface="Times New Roman"/>
              </a:rPr>
              <a:t>Control Panel</a:t>
            </a:r>
            <a:r>
              <a:rPr lang="en-US" sz="1000" dirty="0" smtClean="0">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a:latin typeface="Arial"/>
                <a:ea typeface="Times New Roman"/>
                <a:cs typeface="Times New Roman"/>
              </a:rPr>
              <a:t>Click </a:t>
            </a:r>
            <a:r>
              <a:rPr lang="en-US" sz="1000" b="1" dirty="0">
                <a:latin typeface="Arial"/>
                <a:ea typeface="Times New Roman"/>
                <a:cs typeface="Times New Roman"/>
              </a:rPr>
              <a:t>System and Security</a:t>
            </a:r>
            <a:r>
              <a:rPr lang="en-US" sz="1000" dirty="0">
                <a:latin typeface="Arial"/>
                <a:ea typeface="Times New Roman"/>
                <a:cs typeface="Times New Roman"/>
              </a:rPr>
              <a:t>, and then click </a:t>
            </a:r>
            <a:r>
              <a:rPr lang="en-US" sz="1000" b="1" dirty="0">
                <a:latin typeface="Arial"/>
                <a:ea typeface="Times New Roman"/>
                <a:cs typeface="Times New Roman"/>
              </a:rPr>
              <a:t>Work Folders</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latin typeface="Arial"/>
                <a:ea typeface="Times New Roman"/>
                <a:cs typeface="Times New Roman"/>
              </a:rPr>
              <a:t>In the </a:t>
            </a:r>
            <a:r>
              <a:rPr lang="en-US" sz="1000" b="1" dirty="0">
                <a:latin typeface="Arial"/>
                <a:ea typeface="Times New Roman"/>
                <a:cs typeface="Times New Roman"/>
              </a:rPr>
              <a:t>Work Folders</a:t>
            </a:r>
            <a:r>
              <a:rPr lang="en-US" sz="1000" dirty="0">
                <a:latin typeface="Arial"/>
                <a:ea typeface="Times New Roman"/>
                <a:cs typeface="Times New Roman"/>
              </a:rPr>
              <a:t> dialog box, click </a:t>
            </a:r>
            <a:r>
              <a:rPr lang="en-US" sz="1000" b="1" dirty="0">
                <a:latin typeface="Arial"/>
                <a:ea typeface="Times New Roman"/>
                <a:cs typeface="Times New Roman"/>
              </a:rPr>
              <a:t>Set up Work Folders</a:t>
            </a:r>
            <a:r>
              <a:rPr lang="en-US" sz="1000" dirty="0">
                <a:latin typeface="Arial"/>
                <a:ea typeface="Times New Roman"/>
                <a:cs typeface="Times New Roman"/>
              </a:rPr>
              <a:t>, and then click </a:t>
            </a:r>
            <a:r>
              <a:rPr lang="en-US" sz="1000" b="1" dirty="0">
                <a:latin typeface="Arial"/>
                <a:ea typeface="Times New Roman"/>
                <a:cs typeface="Times New Roman"/>
              </a:rPr>
              <a:t>Enter a Work Folders URL instead</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a:latin typeface="Arial"/>
                <a:ea typeface="Times New Roman"/>
                <a:cs typeface="Times New Roman"/>
              </a:rPr>
              <a:t>On the </a:t>
            </a:r>
            <a:r>
              <a:rPr lang="en-US" sz="1000" b="1" dirty="0">
                <a:latin typeface="Arial"/>
                <a:ea typeface="Times New Roman"/>
                <a:cs typeface="Times New Roman"/>
              </a:rPr>
              <a:t>Enter a Work Folders URL</a:t>
            </a:r>
            <a:r>
              <a:rPr lang="en-US" sz="1000" dirty="0">
                <a:latin typeface="Arial"/>
                <a:ea typeface="Times New Roman"/>
                <a:cs typeface="Times New Roman"/>
              </a:rPr>
              <a:t> page, type </a:t>
            </a:r>
            <a:r>
              <a:rPr lang="en-US" sz="1000" b="1" dirty="0">
                <a:latin typeface="Arial"/>
                <a:ea typeface="Times New Roman"/>
                <a:cs typeface="Times New Roman"/>
              </a:rPr>
              <a:t>http://lon‑svr1.adatum.com</a:t>
            </a:r>
            <a:r>
              <a:rPr lang="en-US" sz="1000" dirty="0">
                <a:latin typeface="Arial"/>
                <a:ea typeface="Times New Roman"/>
                <a:cs typeface="Times New Roman"/>
              </a:rPr>
              <a:t>, and then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000" lvl="0">
              <a:lnSpc>
                <a:spcPct val="115000"/>
              </a:lnSpc>
              <a:spcAft>
                <a:spcPts val="995"/>
              </a:spcAft>
            </a:pPr>
            <a:r>
              <a:rPr lang="en-US" sz="1000" dirty="0">
                <a:latin typeface="Arial"/>
                <a:ea typeface="Times New Roman"/>
                <a:cs typeface="Times New Roman"/>
              </a:rPr>
              <a:t>Normally this requires a secure connection.</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5"/>
            </a:pPr>
            <a:endParaRPr lang="en-CA"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24</a:t>
            </a:fld>
            <a:endParaRPr lang="en-CA"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74836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smtClean="0">
                <a:latin typeface="Arial"/>
                <a:ea typeface="Times New Roman"/>
                <a:cs typeface="Times New Roman"/>
              </a:rPr>
              <a:t>On </a:t>
            </a:r>
            <a:r>
              <a:rPr lang="en-US" sz="1000" dirty="0">
                <a:latin typeface="Arial"/>
                <a:ea typeface="Times New Roman"/>
                <a:cs typeface="Times New Roman"/>
              </a:rPr>
              <a:t>the </a:t>
            </a:r>
            <a:r>
              <a:rPr lang="en-US" sz="1000" b="1" dirty="0">
                <a:latin typeface="Arial"/>
                <a:ea typeface="Times New Roman"/>
                <a:cs typeface="Times New Roman"/>
              </a:rPr>
              <a:t>Introducing Work Folders </a:t>
            </a:r>
            <a:r>
              <a:rPr lang="en-US" sz="1000" dirty="0">
                <a:latin typeface="Arial"/>
                <a:ea typeface="Times New Roman"/>
                <a:cs typeface="Times New Roman"/>
              </a:rPr>
              <a:t>page, click </a:t>
            </a:r>
            <a:r>
              <a:rPr lang="en-US" sz="1000" b="1" dirty="0">
                <a:latin typeface="Arial"/>
                <a:ea typeface="Times New Roman"/>
                <a:cs typeface="Times New Roman"/>
              </a:rPr>
              <a:t>Next</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latin typeface="Arial"/>
                <a:ea typeface="Times New Roman"/>
                <a:cs typeface="Times New Roman"/>
              </a:rPr>
              <a:t>On the </a:t>
            </a:r>
            <a:r>
              <a:rPr lang="en-US" sz="1000" b="1" dirty="0">
                <a:latin typeface="Arial"/>
                <a:ea typeface="Times New Roman"/>
                <a:cs typeface="Times New Roman"/>
              </a:rPr>
              <a:t>Security policies</a:t>
            </a:r>
            <a:r>
              <a:rPr lang="en-US" sz="1000" dirty="0">
                <a:latin typeface="Arial"/>
                <a:ea typeface="Times New Roman"/>
                <a:cs typeface="Times New Roman"/>
              </a:rPr>
              <a:t> page, select the check box to accept the policies, and then click </a:t>
            </a:r>
            <a:r>
              <a:rPr lang="en-US" sz="1000" b="1" dirty="0">
                <a:latin typeface="Arial"/>
                <a:ea typeface="Times New Roman"/>
                <a:cs typeface="Times New Roman"/>
              </a:rPr>
              <a:t>Set up Work Folders</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latin typeface="Arial"/>
                <a:ea typeface="Times New Roman"/>
                <a:cs typeface="Times New Roman"/>
              </a:rPr>
              <a:t>Close the </a:t>
            </a:r>
            <a:r>
              <a:rPr lang="en-US" sz="1000" b="1" dirty="0">
                <a:latin typeface="Arial"/>
                <a:ea typeface="Times New Roman"/>
                <a:cs typeface="Times New Roman"/>
              </a:rPr>
              <a:t>Work Folders</a:t>
            </a:r>
            <a:r>
              <a:rPr lang="en-US" sz="1000" dirty="0">
                <a:latin typeface="Arial"/>
                <a:ea typeface="Times New Roman"/>
                <a:cs typeface="Times New Roman"/>
              </a:rPr>
              <a:t> dialog box, and then on the taskbar, click the </a:t>
            </a:r>
            <a:r>
              <a:rPr lang="en-US" sz="1000" b="1" dirty="0">
                <a:latin typeface="Arial"/>
                <a:ea typeface="Times New Roman"/>
                <a:cs typeface="Times New Roman"/>
              </a:rPr>
              <a:t>File Explorer </a:t>
            </a:r>
            <a:r>
              <a:rPr lang="en-US" sz="1000" dirty="0">
                <a:latin typeface="Arial"/>
                <a:ea typeface="Times New Roman"/>
                <a:cs typeface="Times New Roman"/>
              </a:rPr>
              <a:t>icon.</a:t>
            </a:r>
            <a:endParaRPr lang="en-CA" sz="1000" dirty="0">
              <a:latin typeface="Arial"/>
              <a:ea typeface="Times New Roman"/>
              <a:cs typeface="Times New Roman"/>
            </a:endParaRPr>
          </a:p>
          <a:p>
            <a:pPr marL="342000" lvl="0">
              <a:lnSpc>
                <a:spcPts val="1300"/>
              </a:lnSpc>
              <a:spcAft>
                <a:spcPts val="600"/>
              </a:spcAft>
            </a:pPr>
            <a:r>
              <a:rPr lang="en-US" sz="1000" dirty="0">
                <a:latin typeface="Arial"/>
                <a:ea typeface="Times New Roman"/>
                <a:cs typeface="Times New Roman"/>
              </a:rPr>
              <a:t>Notice there is now a </a:t>
            </a:r>
            <a:r>
              <a:rPr lang="en-US" sz="1000" b="1" dirty="0">
                <a:latin typeface="Arial"/>
                <a:ea typeface="Times New Roman"/>
                <a:cs typeface="Times New Roman"/>
              </a:rPr>
              <a:t>Work Folders</a:t>
            </a:r>
            <a:r>
              <a:rPr lang="en-US" sz="1000" dirty="0">
                <a:latin typeface="Arial"/>
                <a:ea typeface="Times New Roman"/>
                <a:cs typeface="Times New Roman"/>
              </a:rPr>
              <a:t> folder under the </a:t>
            </a:r>
            <a:r>
              <a:rPr lang="en-US" sz="1000" b="1" dirty="0">
                <a:latin typeface="Arial"/>
                <a:ea typeface="Times New Roman"/>
                <a:cs typeface="Times New Roman"/>
              </a:rPr>
              <a:t>This PC</a:t>
            </a:r>
            <a:r>
              <a:rPr lang="en-US" sz="1000" dirty="0">
                <a:latin typeface="Arial"/>
                <a:ea typeface="Times New Roman"/>
                <a:cs typeface="Times New Roman"/>
              </a:rPr>
              <a:t> folder.</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Create a file in the work folder</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Double-click the </a:t>
            </a:r>
            <a:r>
              <a:rPr lang="en-US" sz="1000" b="1" dirty="0">
                <a:latin typeface="Arial"/>
                <a:ea typeface="Times New Roman"/>
                <a:cs typeface="Times New Roman"/>
              </a:rPr>
              <a:t>Work Folders</a:t>
            </a:r>
            <a:r>
              <a:rPr lang="en-US" sz="1000" dirty="0">
                <a:latin typeface="Arial"/>
                <a:ea typeface="Times New Roman"/>
                <a:cs typeface="Times New Roman"/>
              </a:rPr>
              <a:t> icon to open the folder.</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Right-click a blank space in the details, click </a:t>
            </a:r>
            <a:r>
              <a:rPr lang="en-US" sz="1000" b="1" dirty="0">
                <a:latin typeface="Arial"/>
                <a:ea typeface="Times New Roman"/>
                <a:cs typeface="Times New Roman"/>
              </a:rPr>
              <a:t>New&gt;Text Document</a:t>
            </a:r>
            <a:r>
              <a:rPr lang="en-US" sz="1000" dirty="0">
                <a:latin typeface="Arial"/>
                <a:ea typeface="Times New Roman"/>
                <a:cs typeface="Times New Roman"/>
              </a:rPr>
              <a:t>, and then press Enter.</a:t>
            </a:r>
            <a:endParaRPr lang="en-CA" sz="1000" dirty="0">
              <a:latin typeface="Arial"/>
              <a:ea typeface="Times New Roman"/>
              <a:cs typeface="Times New Roman"/>
            </a:endParaRPr>
          </a:p>
          <a:p>
            <a:pPr lvl="0">
              <a:lnSpc>
                <a:spcPts val="1300"/>
              </a:lnSpc>
              <a:spcBef>
                <a:spcPts val="900"/>
              </a:spcBef>
              <a:spcAft>
                <a:spcPts val="300"/>
              </a:spcAft>
            </a:pPr>
            <a:r>
              <a:rPr lang="en-US" sz="1000" b="1" dirty="0">
                <a:latin typeface="Arial"/>
                <a:ea typeface="Times New Roman"/>
                <a:cs typeface="Segoe UI"/>
              </a:rPr>
              <a:t>Synchronize data on a second client computer</a:t>
            </a:r>
            <a:endParaRPr lang="en-CA" sz="1000" b="1" dirty="0">
              <a:latin typeface="Arial"/>
              <a:ea typeface="Times New Roman"/>
              <a:cs typeface="Segoe UI"/>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Sign in to </a:t>
            </a:r>
            <a:r>
              <a:rPr lang="en-US" sz="1000" b="1" dirty="0">
                <a:latin typeface="Arial"/>
                <a:ea typeface="Times New Roman"/>
                <a:cs typeface="Times New Roman"/>
              </a:rPr>
              <a:t>LON‑CL2</a:t>
            </a:r>
            <a:r>
              <a:rPr lang="en-US" sz="1000" dirty="0">
                <a:latin typeface="Arial"/>
                <a:ea typeface="Times New Roman"/>
                <a:cs typeface="Times New Roman"/>
              </a:rPr>
              <a:t> as </a:t>
            </a:r>
            <a:r>
              <a:rPr lang="en-US" sz="1000" b="1" dirty="0">
                <a:latin typeface="Arial"/>
                <a:ea typeface="Times New Roman"/>
                <a:cs typeface="Times New Roman"/>
              </a:rPr>
              <a:t>Adatum\Administrator</a:t>
            </a:r>
            <a:r>
              <a:rPr lang="en-US" sz="1000" dirty="0">
                <a:latin typeface="Arial"/>
                <a:ea typeface="Times New Roman"/>
                <a:cs typeface="Times New Roman"/>
              </a:rPr>
              <a:t> with the password </a:t>
            </a:r>
            <a:r>
              <a:rPr lang="en-US" sz="1000" b="1" dirty="0">
                <a:latin typeface="Arial"/>
                <a:ea typeface="Times New Roman"/>
                <a:cs typeface="Times New Roman"/>
              </a:rPr>
              <a:t>Pa$$w0rd</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On the Start screen, click </a:t>
            </a:r>
            <a:r>
              <a:rPr lang="en-US" sz="1000" b="1" dirty="0">
                <a:latin typeface="Arial"/>
                <a:ea typeface="Times New Roman"/>
                <a:cs typeface="Times New Roman"/>
              </a:rPr>
              <a:t>Desktop</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Right-click the </a:t>
            </a:r>
            <a:r>
              <a:rPr lang="en-US" sz="1000" b="1" dirty="0">
                <a:latin typeface="Arial"/>
                <a:ea typeface="Times New Roman"/>
                <a:cs typeface="Times New Roman"/>
              </a:rPr>
              <a:t>Start</a:t>
            </a:r>
            <a:r>
              <a:rPr lang="en-US" sz="1000" dirty="0">
                <a:latin typeface="Arial"/>
                <a:ea typeface="Times New Roman"/>
                <a:cs typeface="Times New Roman"/>
              </a:rPr>
              <a:t> charm, and then click </a:t>
            </a:r>
            <a:r>
              <a:rPr lang="en-US" sz="1000" b="1" dirty="0">
                <a:latin typeface="Arial"/>
                <a:ea typeface="Times New Roman"/>
                <a:cs typeface="Times New Roman"/>
              </a:rPr>
              <a:t>Network Connections</a:t>
            </a:r>
            <a:r>
              <a:rPr lang="en-US" sz="1000" dirty="0">
                <a:latin typeface="Arial"/>
                <a:ea typeface="Times New Roman"/>
                <a:cs typeface="Times New Roman"/>
              </a:rPr>
              <a:t>.</a:t>
            </a:r>
            <a:endParaRPr lang="en-CA"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dirty="0">
                <a:latin typeface="Arial"/>
                <a:ea typeface="Times New Roman"/>
                <a:cs typeface="Times New Roman"/>
              </a:rPr>
              <a:t>Right-click the </a:t>
            </a:r>
            <a:r>
              <a:rPr lang="en-US" sz="1000" b="1" dirty="0">
                <a:latin typeface="Arial"/>
                <a:ea typeface="Times New Roman"/>
                <a:cs typeface="Times New Roman"/>
              </a:rPr>
              <a:t>Ethernet 2</a:t>
            </a:r>
            <a:r>
              <a:rPr lang="en-US" sz="1000" dirty="0">
                <a:latin typeface="Arial"/>
                <a:ea typeface="Times New Roman"/>
                <a:cs typeface="Times New Roman"/>
              </a:rPr>
              <a:t> adapter, and then </a:t>
            </a:r>
            <a:r>
              <a:rPr lang="en-US" sz="1000" dirty="0">
                <a:solidFill>
                  <a:srgbClr val="000000"/>
                </a:solidFill>
                <a:latin typeface="Arial"/>
                <a:ea typeface="Times New Roman"/>
                <a:cs typeface="Times New Roman"/>
              </a:rPr>
              <a:t>click </a:t>
            </a:r>
            <a:r>
              <a:rPr lang="en-US" sz="1000" b="1" dirty="0">
                <a:solidFill>
                  <a:prstClr val="black"/>
                </a:solidFill>
                <a:latin typeface="Arial"/>
                <a:ea typeface="Times New Roman"/>
                <a:cs typeface="Times New Roman"/>
              </a:rPr>
              <a:t>Enable</a:t>
            </a:r>
            <a:r>
              <a:rPr lang="en-US" sz="1000" dirty="0">
                <a:solidFill>
                  <a:srgbClr val="000000"/>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Network Connections.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Repeat steps 4 through 12 from the</a:t>
            </a:r>
            <a:r>
              <a:rPr lang="en-US" sz="1000" dirty="0">
                <a:solidFill>
                  <a:srgbClr val="000000"/>
                </a:solidFill>
                <a:latin typeface="Arial"/>
                <a:ea typeface="Times New Roman"/>
                <a:cs typeface="Times New Roman"/>
              </a:rPr>
              <a:t> </a:t>
            </a:r>
            <a:r>
              <a:rPr lang="en-US" sz="1000" b="1" dirty="0">
                <a:solidFill>
                  <a:prstClr val="black"/>
                </a:solidFill>
                <a:latin typeface="Arial"/>
                <a:ea typeface="Times New Roman"/>
                <a:cs typeface="Times New Roman"/>
              </a:rPr>
              <a:t>Configure Work Folder access on a Windows 8.1 client</a:t>
            </a:r>
            <a:r>
              <a:rPr lang="en-US" sz="1000" dirty="0">
                <a:solidFill>
                  <a:srgbClr val="000000"/>
                </a:solidFill>
                <a:latin typeface="Arial"/>
                <a:ea typeface="Times New Roman"/>
                <a:cs typeface="Times New Roman"/>
              </a:rPr>
              <a:t> </a:t>
            </a:r>
            <a:r>
              <a:rPr lang="en-US" sz="1000" dirty="0" smtClean="0">
                <a:solidFill>
                  <a:srgbClr val="000000"/>
                </a:solidFill>
                <a:latin typeface="Arial"/>
                <a:ea typeface="Times New Roman"/>
                <a:cs typeface="Times New Roman"/>
              </a:rPr>
              <a:t>task.</a:t>
            </a:r>
          </a:p>
          <a:p>
            <a:pPr marL="342900" lvl="0" indent="-342900">
              <a:lnSpc>
                <a:spcPct val="115000"/>
              </a:lnSpc>
              <a:spcAft>
                <a:spcPts val="995"/>
              </a:spcAft>
              <a:buFont typeface="+mj-lt"/>
              <a:buAutoNum type="arabicPeriod"/>
            </a:pPr>
            <a:r>
              <a:rPr lang="en-US" sz="1000" dirty="0" smtClean="0">
                <a:solidFill>
                  <a:srgbClr val="000000"/>
                </a:solidFill>
                <a:latin typeface="Arial"/>
                <a:ea typeface="Times New Roman"/>
                <a:cs typeface="Times New Roman"/>
              </a:rPr>
              <a:t>Open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Work Folders </a:t>
            </a:r>
            <a:r>
              <a:rPr lang="en-US" sz="1000" dirty="0">
                <a:solidFill>
                  <a:srgbClr val="000000"/>
                </a:solidFill>
                <a:latin typeface="Arial"/>
                <a:ea typeface="Times New Roman"/>
                <a:cs typeface="Times New Roman"/>
              </a:rPr>
              <a:t>folder, and then notice the file that you created is available from this computer.</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Times New Roman"/>
              </a:rPr>
              <a:t>Close all open windows.</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Times New Roman"/>
              </a:rPr>
              <a:t>On the host computer, open </a:t>
            </a:r>
            <a:r>
              <a:rPr lang="en-US" sz="1000" b="1" dirty="0">
                <a:solidFill>
                  <a:prstClr val="black"/>
                </a:solidFill>
                <a:latin typeface="Arial"/>
                <a:ea typeface="Times New Roman"/>
                <a:cs typeface="Times New Roman"/>
              </a:rPr>
              <a:t>Hyper‑V manager</a:t>
            </a:r>
            <a:r>
              <a:rPr lang="en-US" sz="1000" dirty="0">
                <a:solidFill>
                  <a:srgbClr val="000000"/>
                </a:solidFill>
                <a:latin typeface="Arial"/>
                <a:ea typeface="Times New Roman"/>
                <a:cs typeface="Times New Roman"/>
              </a:rPr>
              <a:t>, and then locate </a:t>
            </a:r>
            <a:r>
              <a:rPr lang="en-US" sz="1000" dirty="0">
                <a:solidFill>
                  <a:prstClr val="black"/>
                </a:solidFill>
                <a:latin typeface="Arial"/>
                <a:ea typeface="Times New Roman"/>
                <a:cs typeface="Times New Roman"/>
              </a:rPr>
              <a:t>20410D‑LON‑CL2</a:t>
            </a:r>
            <a:r>
              <a:rPr lang="en-US" sz="1000" dirty="0">
                <a:solidFill>
                  <a:srgbClr val="000000"/>
                </a:solidFill>
                <a:latin typeface="Arial"/>
                <a:ea typeface="Times New Roman"/>
                <a:cs typeface="Times New Roman"/>
              </a:rPr>
              <a:t>. Right‑click the virtual machine, and then click </a:t>
            </a:r>
            <a:r>
              <a:rPr lang="en-US" sz="1000" b="1" dirty="0">
                <a:solidFill>
                  <a:prstClr val="black"/>
                </a:solidFill>
                <a:latin typeface="Arial"/>
                <a:ea typeface="Times New Roman"/>
                <a:cs typeface="Times New Roman"/>
              </a:rPr>
              <a:t>Revert</a:t>
            </a:r>
            <a:r>
              <a:rPr lang="en-US" sz="1000" dirty="0">
                <a:solidFill>
                  <a:srgbClr val="000000"/>
                </a:solidFill>
                <a:latin typeface="Arial"/>
                <a:ea typeface="Times New Roman"/>
                <a:cs typeface="Times New Roman"/>
              </a:rPr>
              <a:t>.</a:t>
            </a:r>
          </a:p>
          <a:p>
            <a:pPr marL="342900" lvl="0" indent="-342900">
              <a:lnSpc>
                <a:spcPct val="115000"/>
              </a:lnSpc>
              <a:spcAft>
                <a:spcPts val="995"/>
              </a:spcAft>
              <a:buFont typeface="+mj-lt"/>
              <a:buAutoNum type="arabicPeriod" startAt="8"/>
            </a:pPr>
            <a:endParaRPr lang="en-US" sz="1000" dirty="0">
              <a:solidFill>
                <a:srgbClr val="000000"/>
              </a:solidFill>
              <a:latin typeface="Arial"/>
              <a:cs typeface="Times New Roman"/>
            </a:endParaRPr>
          </a:p>
          <a:p>
            <a:pPr>
              <a:lnSpc>
                <a:spcPct val="115000"/>
              </a:lnSpc>
              <a:spcAft>
                <a:spcPts val="995"/>
              </a:spcAft>
            </a:pPr>
            <a:r>
              <a:rPr lang="en-CA" sz="1000" dirty="0">
                <a:solidFill>
                  <a:srgbClr val="000000"/>
                </a:solidFill>
                <a:latin typeface="Arial"/>
              </a:rPr>
              <a:t>Leave all virtual machines in their current state for subsequent demonstrations.</a:t>
            </a:r>
            <a:endParaRPr lang="en-CA" sz="1000" dirty="0">
              <a:latin typeface="Arial"/>
              <a:ea typeface="Calibri"/>
              <a:cs typeface="Times New Roman"/>
            </a:endParaRPr>
          </a:p>
          <a:p>
            <a:pPr marL="342900" lvl="0" indent="-342900">
              <a:lnSpc>
                <a:spcPct val="115000"/>
              </a:lnSpc>
              <a:spcAft>
                <a:spcPts val="995"/>
              </a:spcAft>
              <a:buFont typeface="+mj-lt"/>
              <a:buAutoNum type="arabicPeriod"/>
            </a:pP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25</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58593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Briefly describe the lesson content.</a:t>
            </a:r>
          </a:p>
        </p:txBody>
      </p:sp>
      <p:sp>
        <p:nvSpPr>
          <p:cNvPr id="4" name="Slide Number Placeholder 3"/>
          <p:cNvSpPr>
            <a:spLocks noGrp="1"/>
          </p:cNvSpPr>
          <p:nvPr>
            <p:ph type="sldNum" sz="quarter" idx="10"/>
          </p:nvPr>
        </p:nvSpPr>
        <p:spPr/>
        <p:txBody>
          <a:bodyPr/>
          <a:lstStyle/>
          <a:p>
            <a:fld id="{9870CA0F-3212-4A57-85F5-8924A78C96D3}"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84638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This topic introduces the rest of the lesson, which provides more details on network printing.</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939295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Introduce Enhanced Point and Print, emphasizing that is not so much an implemented feature as it is a by‑product of the new version 4 (v4) driver model.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Introduce the differences between version 3 (v3) and v4 drivers, and illustrate the benefits of using v4 drivers, especially for network print devices that a Windows Server 2012 print server hosts.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772961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Explain to students that, in most cases, default permission are acceptable for printers. However, some organizations might want to restrict what can be printed on some printers, such as those printers with high consumable costs; those that print checks; or those that are used to print highly confidential materials, such as in a human resources or legal department.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515572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Briefly describe the lesson content.</a:t>
            </a:r>
          </a:p>
        </p:txBody>
      </p:sp>
      <p:sp>
        <p:nvSpPr>
          <p:cNvPr id="4" name="Slide Number Placeholder 3"/>
          <p:cNvSpPr>
            <a:spLocks noGrp="1"/>
          </p:cNvSpPr>
          <p:nvPr>
            <p:ph type="sldNum" sz="quarter" idx="10"/>
          </p:nvPr>
        </p:nvSpPr>
        <p:spPr/>
        <p:txBody>
          <a:bodyPr/>
          <a:lstStyle/>
          <a:p>
            <a:fld id="{9870CA0F-3212-4A57-85F5-8924A78C96D3}"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794448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need the </a:t>
            </a:r>
            <a:r>
              <a:rPr lang="en-CA" sz="1000" dirty="0">
                <a:latin typeface="Arial"/>
                <a:ea typeface="Calibri"/>
                <a:cs typeface="Times New Roman"/>
              </a:rPr>
              <a:t>20410D‑LON‑SVR1</a:t>
            </a:r>
            <a:r>
              <a:rPr lang="en-CA" sz="1000" dirty="0">
                <a:latin typeface="Arial"/>
                <a:cs typeface="Times New Roman"/>
              </a:rPr>
              <a:t> and </a:t>
            </a:r>
            <a:r>
              <a:rPr lang="en-CA" sz="1000" dirty="0">
                <a:latin typeface="Arial"/>
                <a:ea typeface="Calibri"/>
                <a:cs typeface="Times New Roman"/>
              </a:rPr>
              <a:t>20410D‑LON‑DC1</a:t>
            </a:r>
            <a:r>
              <a:rPr lang="en-CA" sz="1000" b="1" dirty="0">
                <a:latin typeface="Arial"/>
                <a:ea typeface="Calibri"/>
                <a:cs typeface="Times New Roman"/>
              </a:rPr>
              <a:t> </a:t>
            </a:r>
            <a:r>
              <a:rPr lang="en-CA" sz="1000" dirty="0">
                <a:latin typeface="Arial"/>
                <a:ea typeface="Calibri"/>
                <a:cs typeface="Segoe UI"/>
              </a:rPr>
              <a:t>virtual machines to complete this demonstration. They should be running after the</a:t>
            </a:r>
            <a:r>
              <a:rPr lang="en-CA" sz="1000" dirty="0">
                <a:latin typeface="Arial"/>
                <a:ea typeface="Calibri"/>
                <a:cs typeface="Times New Roman"/>
              </a:rPr>
              <a:t> previous </a:t>
            </a:r>
            <a:r>
              <a:rPr lang="en-CA" sz="1000" dirty="0">
                <a:latin typeface="Arial"/>
                <a:ea typeface="Calibri"/>
                <a:cs typeface="Segoe UI"/>
              </a:rPr>
              <a:t>demonstration.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Demonstration Steps</a:t>
            </a:r>
            <a:endParaRPr lang="en-CA"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shared printer</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LON‑SVR1, in the lower-left corner of the screen, click the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button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box, type </a:t>
            </a:r>
            <a:r>
              <a:rPr lang="en-US" sz="1000" b="1" dirty="0" smtClean="0">
                <a:effectLst/>
                <a:latin typeface="Arial"/>
                <a:ea typeface="Times New Roman"/>
                <a:cs typeface="Times New Roman"/>
              </a:rPr>
              <a:t>Devices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Devices and Printers</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Devices and Printers window, click </a:t>
            </a:r>
            <a:r>
              <a:rPr lang="en-US" sz="1000" b="1" dirty="0" smtClean="0">
                <a:effectLst/>
                <a:latin typeface="Arial"/>
                <a:ea typeface="Times New Roman"/>
                <a:cs typeface="Times New Roman"/>
              </a:rPr>
              <a:t>Add a printer</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Add Printer Wizard, on the </a:t>
            </a:r>
            <a:r>
              <a:rPr lang="en-US" sz="1000" b="1" dirty="0" smtClean="0">
                <a:effectLst/>
                <a:latin typeface="Arial"/>
                <a:ea typeface="Times New Roman"/>
                <a:cs typeface="Times New Roman"/>
              </a:rPr>
              <a:t>Select a</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Printer</a:t>
            </a:r>
            <a:r>
              <a:rPr lang="en-US" sz="1000" dirty="0" smtClean="0">
                <a:effectLst/>
                <a:latin typeface="Arial"/>
                <a:ea typeface="Times New Roman"/>
                <a:cs typeface="Segoe UI"/>
              </a:rPr>
              <a:t> page, click </a:t>
            </a:r>
            <a:r>
              <a:rPr lang="en-US" sz="1000" b="1" dirty="0" smtClean="0">
                <a:effectLst/>
                <a:latin typeface="Arial"/>
                <a:ea typeface="Times New Roman"/>
                <a:cs typeface="Times New Roman"/>
              </a:rPr>
              <a:t>The printer that I want isn’t listed</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Add a local printer or network printer with manual settings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000">
              <a:lnSpc>
                <a:spcPct val="115000"/>
              </a:lnSpc>
              <a:spcAft>
                <a:spcPts val="995"/>
              </a:spcAft>
            </a:pPr>
            <a:r>
              <a:rPr lang="en-US" sz="1000" dirty="0" smtClean="0">
                <a:effectLst/>
                <a:latin typeface="Arial"/>
                <a:ea typeface="Times New Roman"/>
                <a:cs typeface="Times New Roman"/>
              </a:rPr>
              <a:t>Other connections options are also available in this dialog box.</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Use an existing port</a:t>
            </a:r>
            <a:r>
              <a:rPr lang="en-US" sz="1000" dirty="0" smtClean="0">
                <a:effectLst/>
                <a:latin typeface="Arial"/>
                <a:ea typeface="Times New Roman"/>
                <a:cs typeface="Segoe UI"/>
              </a:rPr>
              <a:t>,</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ensure that </a:t>
            </a:r>
            <a:r>
              <a:rPr lang="en-US" sz="1000" b="1" dirty="0" smtClean="0">
                <a:effectLst/>
                <a:latin typeface="Arial"/>
                <a:ea typeface="Times New Roman"/>
                <a:cs typeface="Times New Roman"/>
              </a:rPr>
              <a:t>LPT1: (Printer Port)</a:t>
            </a:r>
            <a:r>
              <a:rPr lang="en-US" sz="1000" dirty="0" smtClean="0">
                <a:effectLst/>
                <a:latin typeface="Arial"/>
                <a:ea typeface="Times New Roman"/>
                <a:cs typeface="Segoe UI"/>
              </a:rPr>
              <a:t> is selected,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000">
              <a:lnSpc>
                <a:spcPct val="115000"/>
              </a:lnSpc>
              <a:spcAft>
                <a:spcPts val="995"/>
              </a:spcAft>
            </a:pPr>
            <a:r>
              <a:rPr lang="en-US" sz="1000" dirty="0" smtClean="0">
                <a:effectLst/>
                <a:latin typeface="Arial"/>
                <a:ea typeface="Times New Roman"/>
                <a:cs typeface="Times New Roman"/>
              </a:rPr>
              <a:t>You can create other ports here manually, including TCP/IP, for network‑connected printers.</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Segoe UI"/>
              </a:rPr>
              <a:t>Leave the driver choice as the default,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Segoe UI"/>
              </a:rPr>
              <a:t>Change the printer name to </a:t>
            </a:r>
            <a:r>
              <a:rPr lang="en-US" sz="1000" b="1" dirty="0" smtClean="0">
                <a:effectLst/>
                <a:latin typeface="Arial"/>
                <a:ea typeface="Times New Roman"/>
                <a:cs typeface="Times New Roman"/>
              </a:rPr>
              <a:t>AllUsers</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 to finish the printer installation.</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Printer Sharing</a:t>
            </a:r>
            <a:r>
              <a:rPr lang="en-US" sz="1000" dirty="0" smtClean="0">
                <a:effectLst/>
                <a:latin typeface="Arial"/>
                <a:ea typeface="Times New Roman"/>
                <a:cs typeface="Segoe UI"/>
              </a:rPr>
              <a:t> page, ensure that the printer is shared, and then click </a:t>
            </a:r>
            <a:r>
              <a:rPr lang="en-US" sz="1000" b="1" dirty="0" smtClean="0">
                <a:effectLst/>
                <a:latin typeface="Arial"/>
                <a:ea typeface="Times New Roman"/>
                <a:cs typeface="Times New Roman"/>
              </a:rPr>
              <a:t>Next</a:t>
            </a:r>
            <a:r>
              <a:rPr lang="en-US" sz="1000" dirty="0" smtClean="0">
                <a:effectLst/>
                <a:latin typeface="Arial"/>
                <a:ea typeface="Times New Roman"/>
                <a:cs typeface="Segoe UI"/>
              </a:rPr>
              <a:t>.</a:t>
            </a:r>
            <a:endParaRPr lang="en-CA"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Finish</a:t>
            </a:r>
            <a:r>
              <a:rPr lang="en-US" sz="1000" dirty="0" smtClean="0">
                <a:effectLst/>
                <a:latin typeface="Arial"/>
                <a:ea typeface="Times New Roman"/>
                <a:cs typeface="Segoe UI"/>
              </a:rPr>
              <a:t> to close the Add Printer Wizard.</a:t>
            </a:r>
            <a:endParaRPr lang="en-CA"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Create a second shared printer on the same port</a:t>
            </a:r>
            <a:endParaRPr lang="en-CA" sz="1000" b="1" dirty="0" smtClean="0">
              <a:effectLst/>
              <a:latin typeface="Arial"/>
              <a:ea typeface="Times New Roman"/>
              <a:cs typeface="Segoe UI"/>
            </a:endParaRPr>
          </a:p>
          <a:p>
            <a:pPr marL="342900" lvl="0" indent="-342900">
              <a:lnSpc>
                <a:spcPct val="115000"/>
              </a:lnSpc>
              <a:spcAft>
                <a:spcPts val="995"/>
              </a:spcAft>
              <a:buSzPct val="100000"/>
              <a:buFont typeface="Arial"/>
              <a:buAutoNum type="arabicPeriod"/>
            </a:pPr>
            <a:r>
              <a:rPr lang="en-US" sz="1000" dirty="0" smtClean="0">
                <a:effectLst/>
                <a:latin typeface="Arial"/>
                <a:ea typeface="Times New Roman"/>
                <a:cs typeface="Times New Roman"/>
              </a:rPr>
              <a:t>In the Devices and Printers window, click </a:t>
            </a:r>
            <a:r>
              <a:rPr lang="en-US" sz="1000" b="1" dirty="0" smtClean="0">
                <a:effectLst/>
                <a:latin typeface="Arial"/>
                <a:ea typeface="Times New Roman"/>
                <a:cs typeface="Times New Roman"/>
              </a:rPr>
              <a:t>Add a printer</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SzPct val="100000"/>
              <a:buFont typeface="Arial"/>
              <a:buAutoNum type="arabicPeriod"/>
            </a:pPr>
            <a:r>
              <a:rPr lang="en-US" sz="1000" dirty="0" smtClean="0">
                <a:effectLst/>
                <a:latin typeface="Arial"/>
                <a:ea typeface="Times New Roman"/>
                <a:cs typeface="Segoe UI"/>
              </a:rPr>
              <a:t>In the </a:t>
            </a:r>
            <a:r>
              <a:rPr lang="en-US" sz="1000" dirty="0" smtClean="0">
                <a:effectLst/>
                <a:latin typeface="Arial"/>
                <a:ea typeface="Times New Roman"/>
                <a:cs typeface="Times New Roman"/>
              </a:rPr>
              <a:t>Add Printer</a:t>
            </a:r>
            <a:r>
              <a:rPr lang="en-US" sz="1000" dirty="0" smtClean="0">
                <a:effectLst/>
                <a:latin typeface="Arial"/>
                <a:ea typeface="Times New Roman"/>
                <a:cs typeface="Segoe UI"/>
              </a:rPr>
              <a:t> Wizard, on the </a:t>
            </a:r>
            <a:r>
              <a:rPr lang="en-US" sz="1000" b="1" dirty="0" smtClean="0">
                <a:effectLst/>
                <a:latin typeface="Arial"/>
                <a:ea typeface="Times New Roman"/>
                <a:cs typeface="Times New Roman"/>
              </a:rPr>
              <a:t>Select a</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Printer</a:t>
            </a:r>
            <a:r>
              <a:rPr lang="en-US" sz="1000" dirty="0" smtClean="0">
                <a:effectLst/>
                <a:latin typeface="Arial"/>
                <a:ea typeface="Times New Roman"/>
                <a:cs typeface="Segoe UI"/>
              </a:rPr>
              <a:t> page, click </a:t>
            </a:r>
            <a:r>
              <a:rPr lang="en-US" sz="1000" b="1" dirty="0" smtClean="0">
                <a:effectLst/>
                <a:latin typeface="Arial"/>
                <a:ea typeface="Times New Roman"/>
                <a:cs typeface="Times New Roman"/>
              </a:rPr>
              <a:t>The printer that I want isn’t listed</a:t>
            </a:r>
            <a:r>
              <a:rPr lang="en-US" sz="1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SzPts val="800"/>
              <a:buFont typeface="Arial"/>
              <a:buAutoNum type="arabicPeriod"/>
            </a:pP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112707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SzPct val="100000"/>
              <a:buFont typeface="Arial"/>
              <a:buAutoNum type="arabicPeriod" startAt="3"/>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Add a local printer or network printer with manual 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Arial"/>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Choose a printer port</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000" lvl="0">
              <a:lnSpc>
                <a:spcPct val="115000"/>
              </a:lnSpc>
              <a:spcAft>
                <a:spcPts val="995"/>
              </a:spcAft>
            </a:pPr>
            <a:r>
              <a:rPr lang="en-US" sz="1000" dirty="0">
                <a:solidFill>
                  <a:prstClr val="black"/>
                </a:solidFill>
                <a:latin typeface="Arial"/>
                <a:ea typeface="Times New Roman"/>
                <a:cs typeface="Times New Roman"/>
              </a:rPr>
              <a:t>This is the same port that you selected for the printer you created in the previous task.</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mj-lt"/>
              <a:buAutoNum type="arabicPeriod" startAt="5"/>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Install the printer driver</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 to accept the default selection.</a:t>
            </a:r>
            <a:endParaRPr lang="en-CA" sz="1000" dirty="0">
              <a:solidFill>
                <a:prstClr val="black"/>
              </a:solidFill>
              <a:latin typeface="Arial"/>
              <a:ea typeface="Times New Roman"/>
              <a:cs typeface="Times New Roman"/>
            </a:endParaRPr>
          </a:p>
          <a:p>
            <a:pPr marL="342000" lvl="0">
              <a:lnSpc>
                <a:spcPct val="115000"/>
              </a:lnSpc>
              <a:spcAft>
                <a:spcPts val="995"/>
              </a:spcAft>
            </a:pPr>
            <a:r>
              <a:rPr lang="en-US" sz="1000" dirty="0">
                <a:solidFill>
                  <a:prstClr val="black"/>
                </a:solidFill>
                <a:latin typeface="Arial"/>
                <a:ea typeface="Times New Roman"/>
                <a:cs typeface="Times New Roman"/>
              </a:rPr>
              <a:t>This is the same printer driver that you used for the printer you created in the previous task.</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mj-lt"/>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Which version of the driver do you want to use</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 to reuse the same printer driver.</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Arial"/>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Type a printer name</a:t>
            </a:r>
            <a:r>
              <a:rPr lang="en-US" sz="1000" dirty="0">
                <a:solidFill>
                  <a:prstClr val="black"/>
                </a:solidFill>
                <a:latin typeface="Arial"/>
                <a:ea typeface="Times New Roman"/>
                <a:cs typeface="Times New Roman"/>
              </a:rPr>
              <a:t> page, in </a:t>
            </a:r>
            <a:r>
              <a:rPr lang="en-US" sz="1000" b="1" dirty="0">
                <a:solidFill>
                  <a:prstClr val="black"/>
                </a:solidFill>
                <a:latin typeface="Arial"/>
                <a:ea typeface="Times New Roman"/>
                <a:cs typeface="Times New Roman"/>
              </a:rPr>
              <a:t>Printer name</a:t>
            </a:r>
            <a:r>
              <a:rPr lang="en-US" sz="1000" dirty="0">
                <a:solidFill>
                  <a:prstClr val="black"/>
                </a:solidFill>
                <a:latin typeface="Arial"/>
                <a:ea typeface="Times New Roman"/>
                <a:cs typeface="Times New Roman"/>
              </a:rPr>
              <a:t>, type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Arial"/>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Printer Sharing</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 to share the printer with the default settings.</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Arial"/>
              <a:buAutoNum type="arabicPeriod" startAt="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You’ve successfully added Executives</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Finish</a:t>
            </a:r>
            <a:r>
              <a:rPr lang="en-US" sz="1000" dirty="0">
                <a:solidFill>
                  <a:prstClr val="black"/>
                </a:solidFill>
                <a:latin typeface="Arial"/>
                <a:ea typeface="Times New Roman"/>
                <a:cs typeface="Times New Roman"/>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SzPct val="100000"/>
              <a:buFont typeface="Arial"/>
              <a:buAutoNum type="arabicPeriod" startAt="6"/>
            </a:pPr>
            <a:r>
              <a:rPr lang="en-US" sz="1000" dirty="0">
                <a:solidFill>
                  <a:prstClr val="black"/>
                </a:solidFill>
                <a:latin typeface="Arial"/>
                <a:ea typeface="Times New Roman"/>
                <a:cs typeface="Times New Roman"/>
              </a:rPr>
              <a:t>In the Devices and Printers window, review the list of devices.</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Times New Roman"/>
              </a:rPr>
              <a:t>Notice that only the Executives printer displays.</a:t>
            </a:r>
            <a:endParaRPr lang="en-CA"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Times New Roman"/>
                <a:cs typeface="Segoe UI"/>
              </a:rPr>
              <a:t>Increase printing priority for a high priority print queue</a:t>
            </a:r>
            <a:endParaRPr lang="en-CA" sz="1000" b="1" dirty="0">
              <a:solidFill>
                <a:prstClr val="black"/>
              </a:solidFill>
              <a:latin typeface="Arial"/>
              <a:ea typeface="Times New Roma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Devices and Printers window, right‑click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Printer properties</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Advanced</a:t>
            </a:r>
            <a:r>
              <a:rPr lang="en-US" sz="1000" dirty="0">
                <a:solidFill>
                  <a:prstClr val="black"/>
                </a:solidFill>
                <a:latin typeface="Arial"/>
                <a:ea typeface="Times New Roman"/>
                <a:cs typeface="Segoe UI"/>
              </a:rPr>
              <a:t> tab, in </a:t>
            </a:r>
            <a:r>
              <a:rPr lang="en-US" sz="1000" b="1" dirty="0">
                <a:solidFill>
                  <a:prstClr val="black"/>
                </a:solidFill>
                <a:latin typeface="Arial"/>
                <a:ea typeface="Times New Roman"/>
                <a:cs typeface="Times New Roman"/>
              </a:rPr>
              <a:t>Priority</a:t>
            </a:r>
            <a:r>
              <a:rPr lang="en-US" sz="1000" dirty="0">
                <a:solidFill>
                  <a:prstClr val="black"/>
                </a:solidFill>
                <a:latin typeface="Arial"/>
                <a:ea typeface="Times New Roman"/>
                <a:cs typeface="Segoe UI"/>
              </a:rPr>
              <a:t>, type </a:t>
            </a:r>
            <a:r>
              <a:rPr lang="en-US" sz="1000" b="1" dirty="0">
                <a:solidFill>
                  <a:prstClr val="black"/>
                </a:solidFill>
                <a:latin typeface="Arial"/>
                <a:ea typeface="Times New Roman"/>
                <a:cs typeface="Times New Roman"/>
              </a:rPr>
              <a:t>10</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CA" sz="1000" dirty="0">
              <a:solidFill>
                <a:prstClr val="black"/>
              </a:solidFill>
              <a:latin typeface="Arial"/>
              <a:ea typeface="Times New Roman"/>
              <a:cs typeface="Times New Roman"/>
            </a:endParaRPr>
          </a:p>
          <a:p>
            <a:pPr marL="342000" lvl="0">
              <a:lnSpc>
                <a:spcPts val="1300"/>
              </a:lnSpc>
              <a:spcAft>
                <a:spcPts val="600"/>
              </a:spcAft>
            </a:pPr>
            <a:r>
              <a:rPr lang="en-US" sz="1000" dirty="0">
                <a:solidFill>
                  <a:prstClr val="black"/>
                </a:solidFill>
                <a:latin typeface="Arial"/>
                <a:ea typeface="Times New Roman"/>
                <a:cs typeface="Segoe UI"/>
              </a:rPr>
              <a:t>Now jobs that are submitted to the Executives printer have higher priority that those submitted to the AllUsers printer, and will be printed first</a:t>
            </a:r>
            <a:r>
              <a:rPr lang="en-US" sz="1000" dirty="0" smtClean="0">
                <a:solidFill>
                  <a:prstClr val="black"/>
                </a:solidFill>
                <a:latin typeface="Arial"/>
                <a:ea typeface="Times New Roman"/>
                <a:cs typeface="Segoe UI"/>
              </a:rPr>
              <a:t>.</a:t>
            </a:r>
          </a:p>
          <a:p>
            <a:pPr marL="228600">
              <a:lnSpc>
                <a:spcPts val="1300"/>
              </a:lnSpc>
              <a:spcAft>
                <a:spcPts val="600"/>
              </a:spcAft>
            </a:pPr>
            <a:endParaRPr lang="en-US" sz="1000" dirty="0" smtClean="0">
              <a:solidFill>
                <a:prstClr val="black"/>
              </a:solidFill>
              <a:latin typeface="Arial"/>
              <a:cs typeface="Segoe UI"/>
            </a:endParaRPr>
          </a:p>
          <a:p>
            <a:pPr>
              <a:lnSpc>
                <a:spcPts val="1300"/>
              </a:lnSpc>
              <a:spcAft>
                <a:spcPts val="600"/>
              </a:spcAft>
            </a:pPr>
            <a:r>
              <a:rPr lang="en-CA" sz="1000" dirty="0" smtClean="0">
                <a:latin typeface="Arial"/>
                <a:ea typeface="Calibri"/>
                <a:cs typeface="Times New Roman"/>
              </a:rPr>
              <a:t>After </a:t>
            </a:r>
            <a:r>
              <a:rPr lang="en-CA" sz="1000" dirty="0">
                <a:latin typeface="Arial"/>
                <a:ea typeface="Calibri"/>
                <a:cs typeface="Times New Roman"/>
              </a:rPr>
              <a:t>you complete the demonstration, revert all virtual machines.</a:t>
            </a:r>
          </a:p>
          <a:p>
            <a:pPr marL="228600" lvl="0">
              <a:lnSpc>
                <a:spcPts val="1300"/>
              </a:lnSpc>
              <a:spcAft>
                <a:spcPts val="600"/>
              </a:spcAft>
            </a:pP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31</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049650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Printer pooling often is overlooked, so you should explain to students why it is beneficial, </a:t>
            </a:r>
            <a:r>
              <a:rPr lang="en-CA" sz="1000" dirty="0">
                <a:latin typeface="Arial"/>
                <a:ea typeface="Calibri"/>
                <a:cs typeface="Times New Roman"/>
              </a:rPr>
              <a:t>especially</a:t>
            </a:r>
            <a:r>
              <a:rPr lang="en-CA" sz="1000" dirty="0" smtClean="0">
                <a:solidFill>
                  <a:srgbClr val="000000"/>
                </a:solidFill>
                <a:effectLst/>
                <a:latin typeface="Arial"/>
                <a:ea typeface="Calibri"/>
                <a:cs typeface="Times New Roman"/>
              </a:rPr>
              <a:t> </a:t>
            </a:r>
            <a:r>
              <a:rPr lang="en-CA" sz="1000" dirty="0">
                <a:latin typeface="Arial"/>
                <a:ea typeface="Calibri"/>
                <a:cs typeface="Segoe UI"/>
              </a:rPr>
              <a:t>if they are in an organization that has capacity concerns with respect to printing. Explain how printer pooling differs from using multiple printers, because with printer pooling, other printers are made available automatically. A user does not have to look for a printer that is not busy, and then select it before printing.</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561622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Introduce Branch Office Direct Printing and the methods for enabling it.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Ensure that students understand the difference between printer pooling and Branch Office Direct Printing.</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858752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Some students may be unfamiliar with the options to deploy printers by using Group Policy preferences or Group Policy Objects (GPOs) which have been created by Print Management. If students express an interest in this topic, spend some extra time discussing these.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907182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15000"/>
              </a:lnSpc>
              <a:spcAft>
                <a:spcPts val="1000"/>
              </a:spcAft>
            </a:pPr>
            <a:r>
              <a:rPr lang="en-CA" sz="1000" b="1" dirty="0">
                <a:solidFill>
                  <a:srgbClr val="000000"/>
                </a:solidFill>
                <a:latin typeface="Arial"/>
                <a:ea typeface="Calibri"/>
                <a:cs typeface="Segoe UI"/>
              </a:rPr>
              <a:t>Exercise 1: Creating and Configuring a File Share</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asked you to create a new shared folder, which all departments will use. There will be a single file share, with separate folders, for each department. To ensure that users see only the folders and files to which they have access, you need to set the file permissions on the departmental folders and enable access‑based enumeration on the share.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There have been problems in other branch offices with multiple versions of files when offline files were used for shared data structures. To avoid these conflicts, you need to disable Offline Files for this share.</a:t>
            </a:r>
            <a:endParaRPr lang="en-CA" sz="1000" dirty="0">
              <a:latin typeface="Arial"/>
              <a:ea typeface="Calibri"/>
              <a:cs typeface="Times New Roman"/>
            </a:endParaRPr>
          </a:p>
          <a:p>
            <a:pPr>
              <a:lnSpc>
                <a:spcPct val="115000"/>
              </a:lnSpc>
              <a:spcAft>
                <a:spcPts val="1000"/>
              </a:spcAft>
            </a:pPr>
            <a:r>
              <a:rPr lang="en-CA" sz="1000" b="1" dirty="0">
                <a:solidFill>
                  <a:srgbClr val="000000"/>
                </a:solidFill>
                <a:latin typeface="Arial"/>
                <a:ea typeface="Calibri"/>
                <a:cs typeface="Segoe UI"/>
              </a:rPr>
              <a:t>Exercise 2: Configuring Shadow Copies</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A. Datum Corporation stores daily backups offsite for disaster recovery. Every morning, the backup from the previous night is taken offsite. To recover a file from backup, the backup tapes need to be shipped back onsite so the overall time to recover a file from backup can be a day or more.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asked you to enable shadow copies on the file server so you can restore recently modified or deleted files without using a backup tape. Because the data in this branch office changes frequently, you are going to create a shadow copy once per hour.</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Exercise 3: Enabling and Configuring Work Folders </a:t>
            </a:r>
          </a:p>
          <a:p>
            <a:pPr>
              <a:lnSpc>
                <a:spcPct val="115000"/>
              </a:lnSpc>
              <a:spcAft>
                <a:spcPts val="1000"/>
              </a:spcAft>
            </a:pPr>
            <a:r>
              <a:rPr lang="en-CA" sz="1000" dirty="0">
                <a:latin typeface="Arial"/>
                <a:ea typeface="Calibri"/>
                <a:cs typeface="Times New Roman"/>
              </a:rPr>
              <a:t>You must enable and configure Work Folders to support the requirements of your users. Domain users have their own Windows 8.1 and Windows RT 8.1 tablet devices and want access to their work data from anywhere. When they return to work, they want to be able to synchronize these data files. You will use Group Policy to force the Work Folders settings to users and test the settings.</a:t>
            </a:r>
          </a:p>
          <a:p>
            <a:pPr>
              <a:lnSpc>
                <a:spcPct val="115000"/>
              </a:lnSpc>
              <a:spcAft>
                <a:spcPts val="1000"/>
              </a:spcAft>
            </a:pPr>
            <a:r>
              <a:rPr lang="en-CA" sz="1000" b="1" dirty="0">
                <a:latin typeface="Arial"/>
                <a:ea typeface="Calibri"/>
                <a:cs typeface="Times New Roman"/>
              </a:rPr>
              <a:t>Instructor Note: </a:t>
            </a:r>
            <a:r>
              <a:rPr lang="en-CA" sz="1000" dirty="0">
                <a:latin typeface="Arial"/>
                <a:ea typeface="Calibri"/>
                <a:cs typeface="Times New Roman"/>
              </a:rPr>
              <a:t>Explain that students will be adding a registry entry to allow unsecured connections to the work folders. This is for the purposes of this lab exercise only. You would not do this in a normal production environment.</a:t>
            </a: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687846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a:solidFill>
                  <a:srgbClr val="000000"/>
                </a:solidFill>
                <a:latin typeface="Arial"/>
                <a:ea typeface="Calibri"/>
                <a:cs typeface="Segoe UI"/>
              </a:rPr>
              <a:t>Exercise 4: Creating and Configuring a Printer Pool</a:t>
            </a:r>
            <a:endParaRPr lang="en-CA" sz="1000" b="1" dirty="0">
              <a:latin typeface="Arial"/>
              <a:ea typeface="Calibri"/>
              <a:cs typeface="Times New Roman"/>
            </a:endParaRPr>
          </a:p>
          <a:p>
            <a:pPr lvl="0">
              <a:lnSpc>
                <a:spcPct val="115000"/>
              </a:lnSpc>
              <a:spcAft>
                <a:spcPts val="1000"/>
              </a:spcAft>
            </a:pPr>
            <a:r>
              <a:rPr lang="en-CA" sz="1000" dirty="0" smtClean="0">
                <a:solidFill>
                  <a:prstClr val="black"/>
                </a:solidFill>
                <a:latin typeface="Arial"/>
                <a:ea typeface="Calibri"/>
                <a:cs typeface="Segoe UI"/>
              </a:rPr>
              <a:t>Your </a:t>
            </a:r>
            <a:r>
              <a:rPr lang="en-CA" sz="1000" dirty="0">
                <a:solidFill>
                  <a:prstClr val="black"/>
                </a:solidFill>
                <a:latin typeface="Arial"/>
                <a:ea typeface="Calibri"/>
                <a:cs typeface="Segoe UI"/>
              </a:rPr>
              <a:t>manager has asked you to create a new shared printer for your branch office. However, instead of creating the shared printer on the local server in the branch office, he has asked you to create the shared printer in the head office and use Branch Office Direct Printing. This allows people in the head office to manage the printer, but prevents print jobs from traversing WAN links.</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To ensure high availability of this printer, you need to format it as a pooled printer. Two physical print devices of the same model have been installed in the branch office for this purpose.</a:t>
            </a: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36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464639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37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4201252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Lab Review Questions </a:t>
            </a: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How does implementing access-based enumeration benefit the users of the Data shared folder in this lab?</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p>
          <a:p>
            <a:pPr>
              <a:lnSpc>
                <a:spcPct val="115000"/>
              </a:lnSpc>
              <a:spcAft>
                <a:spcPts val="1000"/>
              </a:spcAft>
            </a:pPr>
            <a:r>
              <a:rPr lang="en-CA" sz="1000" dirty="0">
                <a:latin typeface="Arial"/>
                <a:ea typeface="Calibri"/>
                <a:cs typeface="Segoe UI"/>
              </a:rPr>
              <a:t>With access‑based enumeration, users see only the folders for their department, so it is easier to navigate within the folder structure. Access‑based enumeration also increases the network's security because users cannot see any folders and files for which they do not have permissions.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ts val="1300"/>
              </a:lnSpc>
              <a:spcBef>
                <a:spcPts val="900"/>
              </a:spcBef>
              <a:spcAft>
                <a:spcPts val="300"/>
              </a:spcAft>
            </a:pPr>
            <a:r>
              <a:rPr lang="en-US" sz="1000" b="0" dirty="0" smtClean="0">
                <a:effectLst/>
                <a:latin typeface="Arial"/>
                <a:ea typeface="Times New Roman"/>
                <a:cs typeface="Segoe UI"/>
              </a:rPr>
              <a:t>Is there another way you could recover the file in the shadow copy exercise? What benefit do shadow copies provide in comparison?</a:t>
            </a:r>
            <a:endParaRPr lang="en-CA" sz="1000" b="1" dirty="0" smtClean="0">
              <a:effectLst/>
              <a:latin typeface="Arial"/>
              <a:ea typeface="Times New Roman"/>
              <a:cs typeface="Segoe UI"/>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Within the lab itself, the user could recover the file from the Recycle Bin. However, in a real-world scenario, the Recycle Bin is not available for network shared folders. The file would have to be recovered from a backup if shadow copies were not available.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comparison, shadow copies maintain multiple, persistent copies of modified files that an administrator or end user can recover.</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Exercise 3, how could you configure Branch Office Direct Printing if you were in a remote location and did not have access to the Windows Server 2012 GUI for the print server?</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could configure Branch Office Direct Printing by using Windows PowerShell to connect remotely from a Windows 8 or Windows Server 2012 computer. Then, you could use the </a:t>
            </a:r>
            <a:r>
              <a:rPr lang="en-CA" sz="1000" b="1" dirty="0">
                <a:latin typeface="Arial"/>
                <a:ea typeface="Calibri"/>
                <a:cs typeface="Times New Roman"/>
              </a:rPr>
              <a:t>Set‑Printer</a:t>
            </a:r>
            <a:r>
              <a:rPr lang="en-CA" sz="1000" dirty="0">
                <a:latin typeface="Arial"/>
                <a:ea typeface="Calibri"/>
                <a:cs typeface="Segoe UI"/>
              </a:rPr>
              <a:t> cmdlet to change the configuration.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097045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b="1" dirty="0" smtClean="0">
                <a:latin typeface="Arial"/>
                <a:ea typeface="Calibri"/>
                <a:cs typeface="Times New Roman"/>
              </a:rPr>
              <a:t>Module Review Questions</a:t>
            </a:r>
            <a:endParaRPr lang="en-CA"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students to the appropriate section in the course so that they are able to answer the questions that this section presents.</a:t>
            </a:r>
          </a:p>
          <a:p>
            <a:pPr>
              <a:lnSpc>
                <a:spcPct val="115000"/>
              </a:lnSpc>
              <a:spcAft>
                <a:spcPts val="10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How does inheritance affect explicitly assigned permissions on a file?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While inherited permissions accumulate with explicit permissions, explicitly assigned permissions always take precedence over inherited permissions.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Why should you not use shadow copies as a means for data backup?</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While shadow copies can store copies of files and protect against issues such as accidental deletion, they are reliant on the local files system and Windows Server 2012 for their functionality. Hard drive corruption, or destruction of the local machine, renders shadow copies useless in a disaster-recovery situation.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which scenarios could Branch Office Direct Printing be beneficial?</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should use Branch Office Direct Printing if the WAN connection between a printer and a print server is slow or unreliable. When clients are in the same physical location as the printer, and they use Branch Office Direct Printing, documents are printed quicker and network bandwidth is freed up because print jobs are sent from the client computer directly to the printer and not to the central server and then back to the branch office printer.</a:t>
            </a:r>
            <a:endParaRPr lang="en-CA" sz="1000" dirty="0">
              <a:latin typeface="Arial"/>
              <a:ea typeface="Calibri"/>
              <a:cs typeface="Times New Roman"/>
            </a:endParaRPr>
          </a:p>
          <a:p>
            <a:pPr>
              <a:lnSpc>
                <a:spcPct val="115000"/>
              </a:lnSpc>
              <a:spcAft>
                <a:spcPts val="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39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3409276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This topic introduces the key concepts about file sharing permissions. It also touches briefly on topics that you will discuss later in this lesson, such as permissions types and inheritance.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First, identify specifically what file permissions are, and explain how you assign them.</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examples in the handbook may be useful in illustrating the basic concepts of file permissions.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Reinforce the precedence rules, which the handbook lists as: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Explicit Deny</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Explicit Allow</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Inherited Deny</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Inherited Allow</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548789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32656" y="2339752"/>
            <a:ext cx="6153912" cy="317784"/>
          </a:xfrm>
        </p:spPr>
        <p:txBody>
          <a:bodyPr>
            <a:noAutofit/>
          </a:bodyPr>
          <a:lstStyle/>
          <a:p>
            <a:pPr>
              <a:lnSpc>
                <a:spcPct val="115000"/>
              </a:lnSpc>
              <a:spcAft>
                <a:spcPts val="1000"/>
              </a:spcAft>
            </a:pPr>
            <a:r>
              <a:rPr lang="en-CA" sz="1000" b="1" dirty="0" smtClean="0">
                <a:latin typeface="Arial"/>
                <a:ea typeface="Calibri"/>
                <a:cs typeface="Times New Roman"/>
              </a:rPr>
              <a:t>Tools</a:t>
            </a:r>
            <a:endParaRPr lang="en-CA" dirty="0"/>
          </a:p>
        </p:txBody>
      </p:sp>
      <p:sp>
        <p:nvSpPr>
          <p:cNvPr id="4" name="Slide Number Placeholder 3"/>
          <p:cNvSpPr>
            <a:spLocks noGrp="1"/>
          </p:cNvSpPr>
          <p:nvPr>
            <p:ph type="sldNum" sz="quarter" idx="10"/>
          </p:nvPr>
        </p:nvSpPr>
        <p:spPr/>
        <p:txBody>
          <a:bodyPr/>
          <a:lstStyle/>
          <a:p>
            <a:fld id="{9870CA0F-3212-4A57-85F5-8924A78C96D3}" type="slidenum">
              <a:rPr lang="en-CA" smtClean="0"/>
              <a:t>40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795076319"/>
              </p:ext>
            </p:extLst>
          </p:nvPr>
        </p:nvGraphicFramePr>
        <p:xfrm>
          <a:off x="404664" y="2771800"/>
          <a:ext cx="6120681" cy="1917184"/>
        </p:xfrm>
        <a:graphic>
          <a:graphicData uri="http://schemas.openxmlformats.org/drawingml/2006/table">
            <a:tbl>
              <a:tblPr firstRow="1" bandRow="1">
                <a:tableStyleId>{2D5ABB26-0587-4C30-8999-92F81FD0307C}</a:tableStyleId>
              </a:tblPr>
              <a:tblGrid>
                <a:gridCol w="1343564"/>
                <a:gridCol w="2544868"/>
                <a:gridCol w="2232249"/>
              </a:tblGrid>
              <a:tr h="5760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a:ea typeface="Times New Roman"/>
                          <a:cs typeface="Times New Roman"/>
                        </a:rPr>
                        <a:t>Tool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a:ea typeface="Times New Roman"/>
                          <a:cs typeface="Times New Roman"/>
                        </a:rPr>
                        <a:t>Used for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a:ea typeface="Times New Roman"/>
                          <a:cs typeface="Times New Roman"/>
                        </a:rPr>
                        <a:t>Where to find it</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Effective Access Tool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Assessing combined permissions for a file, folder, or shared folder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Under </a:t>
                      </a:r>
                      <a:r>
                        <a:rPr lang="en-US" sz="1000" dirty="0" smtClean="0">
                          <a:solidFill>
                            <a:prstClr val="black"/>
                          </a:solidFill>
                          <a:latin typeface="Arial"/>
                          <a:ea typeface="Times New Roman"/>
                          <a:cs typeface="Times New Roman"/>
                        </a:rPr>
                        <a:t>Advanced</a:t>
                      </a:r>
                      <a:r>
                        <a:rPr lang="en-US" sz="1000" dirty="0" smtClean="0">
                          <a:solidFill>
                            <a:srgbClr val="000000"/>
                          </a:solidFill>
                          <a:latin typeface="Arial"/>
                          <a:ea typeface="Times New Roman"/>
                          <a:cs typeface="Segoe UI"/>
                        </a:rPr>
                        <a:t>, on the </a:t>
                      </a:r>
                      <a:r>
                        <a:rPr lang="en-US" sz="1000" dirty="0" smtClean="0">
                          <a:solidFill>
                            <a:prstClr val="black"/>
                          </a:solidFill>
                          <a:latin typeface="Arial"/>
                          <a:ea typeface="Times New Roman"/>
                          <a:cs typeface="Times New Roman"/>
                        </a:rPr>
                        <a:t>Security</a:t>
                      </a:r>
                      <a:r>
                        <a:rPr lang="en-US" sz="1000" dirty="0" smtClean="0">
                          <a:solidFill>
                            <a:srgbClr val="000000"/>
                          </a:solidFill>
                          <a:latin typeface="Arial"/>
                          <a:ea typeface="Times New Roman"/>
                          <a:cs typeface="Segoe UI"/>
                        </a:rPr>
                        <a:t> tab of the </a:t>
                      </a:r>
                      <a:r>
                        <a:rPr lang="en-US" sz="1000" dirty="0" smtClean="0">
                          <a:solidFill>
                            <a:prstClr val="black"/>
                          </a:solidFill>
                          <a:latin typeface="Arial"/>
                          <a:ea typeface="Times New Roman"/>
                          <a:cs typeface="Times New Roman"/>
                        </a:rPr>
                        <a:t>Properties</a:t>
                      </a:r>
                      <a:r>
                        <a:rPr lang="en-US" sz="1000" dirty="0" smtClean="0">
                          <a:solidFill>
                            <a:srgbClr val="000000"/>
                          </a:solidFill>
                          <a:latin typeface="Arial"/>
                          <a:ea typeface="Times New Roman"/>
                          <a:cs typeface="Segoe UI"/>
                        </a:rPr>
                        <a:t> dialog box of a file, folder or shared folder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prstClr val="black"/>
                          </a:solidFill>
                          <a:latin typeface="Arial"/>
                          <a:ea typeface="Times New Roman"/>
                          <a:cs typeface="Times New Roman"/>
                        </a:rPr>
                        <a:t>net share </a:t>
                      </a:r>
                      <a:r>
                        <a:rPr lang="en-US" sz="1000" dirty="0" smtClean="0">
                          <a:solidFill>
                            <a:srgbClr val="000000"/>
                          </a:solidFill>
                          <a:latin typeface="Arial"/>
                          <a:ea typeface="Times New Roman"/>
                          <a:cs typeface="Segoe UI"/>
                        </a:rPr>
                        <a:t>command‑line tool</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Configuring Windows Server 2012 networking components</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Command Prompt window</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Print Management console</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Managing the print environment in Windows Server 2012</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latin typeface="Arial"/>
                          <a:ea typeface="Times New Roman"/>
                          <a:cs typeface="Segoe UI"/>
                        </a:rPr>
                        <a:t>The Tools menu in Server Manager</a:t>
                      </a:r>
                      <a:endParaRPr lang="en-CA"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67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Discuss why shared folders are both necessary and helpful.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that you can help secure shared folders by assigning permissions. For example, mention that a best practice is to grant only Authenticated Users access to the share.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50079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Explain how parent and child permissions work. Use the whiteboard to draw a directory structure and show how permissions propagate downward, and discuss how inheritance is useful to manage a large number of objects.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Explain how blocking clears the permissions from an object and the result of this action. Additionally, explain how blocking and propagating to child objects can create scalable management of a large number of objects.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274475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Describe the key aspects of effective file permissions, and point students to the Effective Access tool.</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Relate the key points for accessing a shared folder, and discuss how shared folder and file permissions apply.</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316620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Introduce access‑based enumeration as defined on the slide. Access‑based enumeration uses the permissions that are set on a shared folder to determine what files and folders are visible to the end user.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Ensure that students understand that access‑based enumeration is applicable only on shared folders and only at the root of the share.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Ensure students are familiar with the procedure to enable access‑based enumeration on a file share.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19554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Introduce the Offline File settings, and explain how they enable clients to maintain offline copies of files and folders that are located on a network share.</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offline file capabilities have been built into the Windows Server</a:t>
            </a:r>
            <a:r>
              <a:rPr lang="en-CA" sz="1000" baseline="30000" dirty="0">
                <a:latin typeface="Arial"/>
                <a:ea typeface="Calibri"/>
                <a:cs typeface="Segoe UI"/>
              </a:rPr>
              <a:t>®</a:t>
            </a:r>
            <a:r>
              <a:rPr lang="en-CA" sz="1000" dirty="0">
                <a:latin typeface="Arial"/>
                <a:ea typeface="Calibri"/>
                <a:cs typeface="Segoe UI"/>
              </a:rPr>
              <a:t> operating system since Windows Server 2003.</a:t>
            </a:r>
            <a:endParaRPr lang="en-CA" sz="1000" dirty="0">
              <a:latin typeface="Arial"/>
              <a:ea typeface="Calibri"/>
              <a:cs typeface="Times New Roman"/>
            </a:endParaRPr>
          </a:p>
          <a:p>
            <a:pPr>
              <a:lnSpc>
                <a:spcPct val="115000"/>
              </a:lnSpc>
              <a:spcAft>
                <a:spcPts val="400"/>
              </a:spcAft>
            </a:pPr>
            <a:r>
              <a:rPr lang="en-CA" sz="1000" dirty="0">
                <a:latin typeface="Arial"/>
                <a:ea typeface="Calibri"/>
                <a:cs typeface="Segoe UI"/>
              </a:rPr>
              <a:t>Additionally, you might want to mention the client compatibility list:</a:t>
            </a:r>
            <a:endParaRPr lang="en-CA" sz="1000" dirty="0">
              <a:latin typeface="Arial"/>
              <a:ea typeface="Calibri"/>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8.1</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8</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Server 2012 R2</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Server 2012</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7</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Server 2008 R2</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Server 2008</a:t>
            </a:r>
            <a:endParaRPr lang="en-CA" sz="1000" dirty="0" smtClean="0">
              <a:effectLst/>
              <a:latin typeface="Arial"/>
              <a:ea typeface="Times New Roman"/>
              <a:cs typeface="Times New Roman"/>
            </a:endParaRPr>
          </a:p>
          <a:p>
            <a:pPr marL="342900" lvl="0" indent="-342900">
              <a:lnSpc>
                <a:spcPct val="115000"/>
              </a:lnSpc>
              <a:spcAft>
                <a:spcPts val="400"/>
              </a:spcAft>
              <a:buFont typeface="Symbol"/>
              <a:buChar char=""/>
            </a:pPr>
            <a:r>
              <a:rPr lang="en-US" sz="1000" dirty="0" smtClean="0">
                <a:effectLst/>
                <a:latin typeface="Arial"/>
                <a:ea typeface="Times New Roman"/>
                <a:cs typeface="Segoe UI"/>
              </a:rPr>
              <a:t>Windows Vista</a:t>
            </a:r>
            <a:r>
              <a:rPr lang="en-US" sz="1000" baseline="30000" dirty="0" smtClean="0">
                <a:effectLst/>
                <a:latin typeface="Arial"/>
                <a:ea typeface="Times New Roman"/>
                <a:cs typeface="Times New Roman"/>
              </a:rPr>
              <a:t>®</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Windows Server 2003</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Segoe UI"/>
              </a:rPr>
              <a:t>Introduce the Always Offline mode to students. Explain its primary purpose, and mention the Windows operating system versions that are compatible.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870CA0F-3212-4A57-85F5-8924A78C96D3}"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10: Implementing File and Print Services</a:t>
            </a:r>
            <a:endParaRPr lang="en-CA" sz="1200" b="1" dirty="0">
              <a:solidFill>
                <a:srgbClr val="336699"/>
              </a:solidFill>
              <a:latin typeface="Arial"/>
            </a:endParaRPr>
          </a:p>
        </p:txBody>
      </p:sp>
    </p:spTree>
    <p:extLst>
      <p:ext uri="{BB962C8B-B14F-4D97-AF65-F5344CB8AC3E}">
        <p14:creationId xmlns:p14="http://schemas.microsoft.com/office/powerpoint/2010/main" val="5062663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93837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10</a:t>
            </a:r>
            <a:endParaRPr lang="en-CA" sz="2600" dirty="0"/>
          </a:p>
        </p:txBody>
      </p:sp>
      <p:sp>
        <p:nvSpPr>
          <p:cNvPr id="3" name="Subtitle 2"/>
          <p:cNvSpPr>
            <a:spLocks noGrp="1"/>
          </p:cNvSpPr>
          <p:nvPr>
            <p:ph type="subTitle" sz="quarter" idx="1"/>
          </p:nvPr>
        </p:nvSpPr>
        <p:spPr/>
        <p:txBody>
          <a:bodyPr/>
          <a:lstStyle/>
          <a:p>
            <a:r>
              <a:rPr lang="en-CA" dirty="0" smtClean="0"/>
              <a:t>Implementing File and Print Services
</a:t>
            </a:r>
            <a:endParaRPr lang="en-CA" dirty="0"/>
          </a:p>
        </p:txBody>
      </p:sp>
    </p:spTree>
    <p:extLst>
      <p:ext uri="{BB962C8B-B14F-4D97-AF65-F5344CB8AC3E}">
        <p14:creationId xmlns:p14="http://schemas.microsoft.com/office/powerpoint/2010/main" val="219024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498bec4-22cc-4b50-95f6-160a3196f3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and Configuring a Shared Folder</a:t>
            </a:r>
            <a:endParaRPr lang="en-CA" dirty="0"/>
          </a:p>
        </p:txBody>
      </p:sp>
      <p:sp>
        <p:nvSpPr>
          <p:cNvPr id="4" name="Content Placeholder 2"/>
          <p:cNvSpPr>
            <a:spLocks noGrp="1"/>
          </p:cNvSpPr>
          <p:nvPr/>
        </p:nvSpPr>
        <p:spPr bwMode="auto">
          <a:xfrm>
            <a:off x="458788" y="103645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1"/>
            <a:r>
              <a:rPr lang="en-US" sz="2600" dirty="0"/>
              <a:t>Create a shared </a:t>
            </a:r>
            <a:r>
              <a:rPr lang="en-US" sz="2600" dirty="0" smtClean="0"/>
              <a:t>folder</a:t>
            </a:r>
            <a:endParaRPr lang="en-CA" sz="2600" dirty="0"/>
          </a:p>
          <a:p>
            <a:pPr lvl="1"/>
            <a:r>
              <a:rPr lang="en-US" sz="2600" dirty="0"/>
              <a:t>Assign permissions for the shared </a:t>
            </a:r>
            <a:r>
              <a:rPr lang="en-US" sz="2600" dirty="0" smtClean="0"/>
              <a:t>folder</a:t>
            </a:r>
            <a:endParaRPr lang="en-CA" sz="2600" dirty="0"/>
          </a:p>
          <a:p>
            <a:pPr lvl="1"/>
            <a:r>
              <a:rPr lang="en-US" sz="2600" dirty="0"/>
              <a:t>Configure </a:t>
            </a:r>
            <a:r>
              <a:rPr lang="en-US" sz="2600" dirty="0" smtClean="0"/>
              <a:t>access-based enumeration</a:t>
            </a:r>
            <a:endParaRPr lang="en-CA" sz="2600" dirty="0"/>
          </a:p>
          <a:p>
            <a:pPr lvl="1"/>
            <a:r>
              <a:rPr lang="en-US" sz="2600" dirty="0"/>
              <a:t>Configure </a:t>
            </a:r>
            <a:r>
              <a:rPr lang="en-US" sz="2600" dirty="0" smtClean="0"/>
              <a:t>offline files</a:t>
            </a:r>
            <a:endParaRPr lang="en-CA" sz="2600" dirty="0"/>
          </a:p>
          <a:p>
            <a:endParaRPr lang="en-US" dirty="0"/>
          </a:p>
        </p:txBody>
      </p:sp>
    </p:spTree>
    <p:extLst>
      <p:ext uri="{BB962C8B-B14F-4D97-AF65-F5344CB8AC3E}">
        <p14:creationId xmlns:p14="http://schemas.microsoft.com/office/powerpoint/2010/main" val="22683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323504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Protecting Shared Files and Folders by Using Shadow Copies</a:t>
            </a:r>
            <a:endParaRPr lang="en-CA" dirty="0"/>
          </a:p>
        </p:txBody>
      </p:sp>
      <p:sp>
        <p:nvSpPr>
          <p:cNvPr id="3" name="Text Placeholder 2"/>
          <p:cNvSpPr>
            <a:spLocks noGrp="1"/>
          </p:cNvSpPr>
          <p:nvPr>
            <p:ph type="body" idx="1"/>
          </p:nvPr>
        </p:nvSpPr>
        <p:spPr/>
        <p:txBody>
          <a:bodyPr/>
          <a:lstStyle/>
          <a:p>
            <a:r>
              <a:rPr lang="en-CA" dirty="0" smtClean="0"/>
              <a:t>What Are Shadow Copies?
Considerations for Scheduling Shadow Copies
Restoring Data from a Shadow Copy
Demonstration: Restoring Data from a Shadow Copy</a:t>
            </a:r>
            <a:endParaRPr lang="en-CA" dirty="0"/>
          </a:p>
        </p:txBody>
      </p:sp>
    </p:spTree>
    <p:extLst>
      <p:ext uri="{BB962C8B-B14F-4D97-AF65-F5344CB8AC3E}">
        <p14:creationId xmlns:p14="http://schemas.microsoft.com/office/powerpoint/2010/main" val="187222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Shadow Copies?</a:t>
            </a:r>
            <a:endParaRPr lang="en-CA" dirty="0"/>
          </a:p>
        </p:txBody>
      </p:sp>
      <p:sp>
        <p:nvSpPr>
          <p:cNvPr id="4" name="Rounded Rectangle 3"/>
          <p:cNvSpPr>
            <a:spLocks noChangeArrowheads="1"/>
          </p:cNvSpPr>
          <p:nvPr/>
        </p:nvSpPr>
        <p:spPr bwMode="auto">
          <a:xfrm>
            <a:off x="304942" y="1124744"/>
            <a:ext cx="8466525" cy="3625736"/>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28600" indent="-228600">
              <a:lnSpc>
                <a:spcPct val="90000"/>
              </a:lnSpc>
              <a:spcBef>
                <a:spcPct val="40000"/>
              </a:spcBef>
              <a:buClr>
                <a:srgbClr val="006699"/>
              </a:buClr>
              <a:buFontTx/>
              <a:buChar char="•"/>
            </a:pPr>
            <a:r>
              <a:rPr lang="en-CA" sz="2400" b="0" dirty="0">
                <a:solidFill>
                  <a:schemeClr val="tx1"/>
                </a:solidFill>
                <a:latin typeface="Segoe UI" pitchFamily="34" charset="0"/>
                <a:ea typeface="Segoe UI" pitchFamily="34" charset="0"/>
                <a:cs typeface="Segoe UI" pitchFamily="34" charset="0"/>
              </a:rPr>
              <a:t>Allow access to previous versions of files</a:t>
            </a:r>
          </a:p>
          <a:p>
            <a:pPr marL="228600" indent="-228600">
              <a:lnSpc>
                <a:spcPct val="90000"/>
              </a:lnSpc>
              <a:spcBef>
                <a:spcPct val="40000"/>
              </a:spcBef>
              <a:buClr>
                <a:srgbClr val="006699"/>
              </a:buClr>
              <a:buFontTx/>
              <a:buChar char="•"/>
            </a:pPr>
            <a:r>
              <a:rPr lang="en-CA" sz="2400" b="0" dirty="0" smtClean="0">
                <a:solidFill>
                  <a:schemeClr val="tx1"/>
                </a:solidFill>
                <a:latin typeface="Segoe UI" pitchFamily="34" charset="0"/>
                <a:ea typeface="Segoe UI" pitchFamily="34" charset="0"/>
                <a:cs typeface="Segoe UI" pitchFamily="34" charset="0"/>
              </a:rPr>
              <a:t>Are </a:t>
            </a:r>
            <a:r>
              <a:rPr lang="en-CA" sz="2400" b="0" dirty="0">
                <a:solidFill>
                  <a:schemeClr val="tx1"/>
                </a:solidFill>
                <a:latin typeface="Segoe UI" pitchFamily="34" charset="0"/>
                <a:ea typeface="Segoe UI" pitchFamily="34" charset="0"/>
                <a:cs typeface="Segoe UI" pitchFamily="34" charset="0"/>
              </a:rPr>
              <a:t>based on tracking disk changes</a:t>
            </a:r>
          </a:p>
          <a:p>
            <a:pPr marL="685800" lvl="1" indent="-228600">
              <a:lnSpc>
                <a:spcPct val="90000"/>
              </a:lnSpc>
              <a:spcBef>
                <a:spcPct val="40000"/>
              </a:spcBef>
              <a:buClr>
                <a:srgbClr val="006699"/>
              </a:buClr>
              <a:buFontTx/>
              <a:buChar char="•"/>
            </a:pPr>
            <a:r>
              <a:rPr lang="en-CA" sz="2200" b="0" dirty="0">
                <a:solidFill>
                  <a:schemeClr val="tx1"/>
                </a:solidFill>
                <a:latin typeface="Segoe UI" pitchFamily="34" charset="0"/>
                <a:ea typeface="Segoe UI" pitchFamily="34" charset="0"/>
                <a:cs typeface="Segoe UI" pitchFamily="34" charset="0"/>
              </a:rPr>
              <a:t>Disk space is allocated on the same volume</a:t>
            </a:r>
          </a:p>
          <a:p>
            <a:pPr marL="685800" lvl="1" indent="-228600">
              <a:lnSpc>
                <a:spcPct val="90000"/>
              </a:lnSpc>
              <a:spcBef>
                <a:spcPct val="40000"/>
              </a:spcBef>
              <a:buClr>
                <a:srgbClr val="006699"/>
              </a:buClr>
              <a:buFontTx/>
              <a:buChar char="•"/>
            </a:pPr>
            <a:r>
              <a:rPr lang="en-CA" sz="2200" b="0" dirty="0">
                <a:solidFill>
                  <a:schemeClr val="tx1"/>
                </a:solidFill>
                <a:latin typeface="Segoe UI" pitchFamily="34" charset="0"/>
                <a:ea typeface="Segoe UI" pitchFamily="34" charset="0"/>
                <a:cs typeface="Segoe UI" pitchFamily="34" charset="0"/>
              </a:rPr>
              <a:t>When the space </a:t>
            </a:r>
            <a:r>
              <a:rPr lang="en-CA" sz="2200" b="0" dirty="0" smtClean="0">
                <a:solidFill>
                  <a:schemeClr val="tx1"/>
                </a:solidFill>
                <a:latin typeface="Segoe UI" pitchFamily="34" charset="0"/>
                <a:ea typeface="Segoe UI" pitchFamily="34" charset="0"/>
                <a:cs typeface="Segoe UI" pitchFamily="34" charset="0"/>
              </a:rPr>
              <a:t>is full, </a:t>
            </a:r>
            <a:r>
              <a:rPr lang="en-CA" sz="2200" b="0" dirty="0">
                <a:solidFill>
                  <a:schemeClr val="tx1"/>
                </a:solidFill>
                <a:latin typeface="Segoe UI" pitchFamily="34" charset="0"/>
                <a:ea typeface="Segoe UI" pitchFamily="34" charset="0"/>
                <a:cs typeface="Segoe UI" pitchFamily="34" charset="0"/>
              </a:rPr>
              <a:t>older shadow </a:t>
            </a:r>
            <a:r>
              <a:rPr lang="en-CA" sz="2200" b="0" dirty="0" smtClean="0">
                <a:solidFill>
                  <a:schemeClr val="tx1"/>
                </a:solidFill>
                <a:latin typeface="Segoe UI" pitchFamily="34" charset="0"/>
                <a:ea typeface="Segoe UI" pitchFamily="34" charset="0"/>
                <a:cs typeface="Segoe UI" pitchFamily="34" charset="0"/>
              </a:rPr>
              <a:t>copies are removed</a:t>
            </a:r>
          </a:p>
          <a:p>
            <a:pPr marL="228600" lvl="1" indent="-228600">
              <a:lnSpc>
                <a:spcPct val="90000"/>
              </a:lnSpc>
              <a:spcBef>
                <a:spcPct val="40000"/>
              </a:spcBef>
              <a:buClr>
                <a:srgbClr val="006699"/>
              </a:buClr>
              <a:buFontTx/>
              <a:buChar char="•"/>
            </a:pPr>
            <a:r>
              <a:rPr lang="en-CA" sz="2400" b="0" dirty="0">
                <a:solidFill>
                  <a:schemeClr val="tx1"/>
                </a:solidFill>
                <a:latin typeface="Segoe UI" pitchFamily="34" charset="0"/>
                <a:ea typeface="Segoe UI" pitchFamily="34" charset="0"/>
                <a:cs typeface="Segoe UI" pitchFamily="34" charset="0"/>
              </a:rPr>
              <a:t>Are not a replacement for </a:t>
            </a:r>
            <a:r>
              <a:rPr lang="en-CA" sz="2400" b="0" dirty="0" smtClean="0">
                <a:solidFill>
                  <a:schemeClr val="tx1"/>
                </a:solidFill>
                <a:latin typeface="Segoe UI" pitchFamily="34" charset="0"/>
                <a:ea typeface="Segoe UI" pitchFamily="34" charset="0"/>
                <a:cs typeface="Segoe UI" pitchFamily="34" charset="0"/>
              </a:rPr>
              <a:t>backups</a:t>
            </a:r>
          </a:p>
          <a:p>
            <a:pPr marL="228600" lvl="1" indent="-228600">
              <a:lnSpc>
                <a:spcPct val="90000"/>
              </a:lnSpc>
              <a:spcBef>
                <a:spcPct val="40000"/>
              </a:spcBef>
              <a:buClr>
                <a:srgbClr val="006699"/>
              </a:buClr>
              <a:buFontTx/>
              <a:buChar char="•"/>
            </a:pPr>
            <a:r>
              <a:rPr lang="en-CA" sz="2400" b="0" dirty="0">
                <a:solidFill>
                  <a:schemeClr val="tx1"/>
                </a:solidFill>
                <a:latin typeface="Segoe UI" pitchFamily="34" charset="0"/>
                <a:ea typeface="Segoe UI" pitchFamily="34" charset="0"/>
                <a:cs typeface="Segoe UI" pitchFamily="34" charset="0"/>
              </a:rPr>
              <a:t>Are not suitable for recovering </a:t>
            </a:r>
            <a:r>
              <a:rPr lang="en-CA" sz="2400" b="0" dirty="0" smtClean="0">
                <a:solidFill>
                  <a:schemeClr val="tx1"/>
                </a:solidFill>
                <a:latin typeface="Segoe UI" pitchFamily="34" charset="0"/>
                <a:ea typeface="Segoe UI" pitchFamily="34" charset="0"/>
                <a:cs typeface="Segoe UI" pitchFamily="34" charset="0"/>
              </a:rPr>
              <a:t>databases</a:t>
            </a:r>
            <a:endParaRPr lang="en-CA" sz="2400" b="0" dirty="0">
              <a:solidFill>
                <a:schemeClr val="tx1"/>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2827" y="4981340"/>
            <a:ext cx="1840890" cy="11008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71" y="5035769"/>
            <a:ext cx="1840890" cy="1100880"/>
          </a:xfrm>
          <a:prstGeom prst="rect">
            <a:avLst/>
          </a:prstGeom>
        </p:spPr>
      </p:pic>
    </p:spTree>
    <p:extLst>
      <p:ext uri="{BB962C8B-B14F-4D97-AF65-F5344CB8AC3E}">
        <p14:creationId xmlns:p14="http://schemas.microsoft.com/office/powerpoint/2010/main" val="129280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Considerations for Scheduling Shadow Copies</a:t>
            </a:r>
            <a:endParaRPr lang="en-CA" dirty="0"/>
          </a:p>
        </p:txBody>
      </p:sp>
      <p:pic>
        <p:nvPicPr>
          <p:cNvPr id="4" name="alt text here, screenshot" descr="A screen shot of the Schedule dialog box where you can create and edit shadow copy schedules. The dialog box has three parts.&#10;The first part depicts the name and some parameters of the schedule you are working on. You can choose a different schedule via a drop-down list, you can create a new schedule, or you can delete an old schedule.&#10;In the 2nd part you can select how often you will make shadow copies. The settings Weekly and 7:00 AM are selected. The Advanced button is beside these two boxes. &#10;In the 3rd part you can configure the details of the schedule that you selected in the 2nd part. The frequency is set to once per week, and the days Monday through Friday are selected.&#10;"/>
          <p:cNvPicPr>
            <a:picLocks noChangeAspect="1" noChangeArrowheads="1"/>
          </p:cNvPicPr>
          <p:nvPr/>
        </p:nvPicPr>
        <p:blipFill rotWithShape="1">
          <a:blip r:embed="rId3">
            <a:extLst>
              <a:ext uri="{28A0092B-C50C-407E-A947-70E740481C1C}">
                <a14:useLocalDpi xmlns:a14="http://schemas.microsoft.com/office/drawing/2010/main" val="0"/>
              </a:ext>
            </a:extLst>
          </a:blip>
          <a:srcRect l="3341" t="7287" r="5364" b="28551"/>
          <a:stretch/>
        </p:blipFill>
        <p:spPr bwMode="auto">
          <a:xfrm>
            <a:off x="478914" y="1371679"/>
            <a:ext cx="5784134" cy="4871168"/>
          </a:xfrm>
          <a:prstGeom prst="rect">
            <a:avLst/>
          </a:prstGeom>
          <a:noFill/>
          <a:ln w="38100">
            <a:solidFill>
              <a:srgbClr val="00FFFF"/>
            </a:solidFill>
          </a:ln>
          <a:effectLst/>
          <a:extLst/>
        </p:spPr>
      </p:pic>
      <p:sp>
        <p:nvSpPr>
          <p:cNvPr id="5" name="&quot;Default schedule is ... &quot;"/>
          <p:cNvSpPr txBox="1"/>
          <p:nvPr/>
        </p:nvSpPr>
        <p:spPr>
          <a:xfrm>
            <a:off x="864067" y="822607"/>
            <a:ext cx="6409230" cy="369332"/>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600"/>
              </a:spcBef>
              <a:buClr>
                <a:srgbClr val="006699"/>
              </a:buClr>
            </a:pPr>
            <a:r>
              <a:rPr lang="en-US" sz="2400" b="0" dirty="0">
                <a:latin typeface="Segoe UI" pitchFamily="34" charset="0"/>
                <a:ea typeface="Segoe UI" pitchFamily="34" charset="0"/>
                <a:cs typeface="Segoe UI" pitchFamily="34" charset="0"/>
              </a:rPr>
              <a:t>Default schedule is </a:t>
            </a:r>
            <a:r>
              <a:rPr lang="en-US" sz="2400" b="0" dirty="0" smtClean="0">
                <a:latin typeface="Segoe UI" pitchFamily="34" charset="0"/>
                <a:ea typeface="Segoe UI" pitchFamily="34" charset="0"/>
                <a:cs typeface="Segoe UI" pitchFamily="34" charset="0"/>
              </a:rPr>
              <a:t>7:00 </a:t>
            </a:r>
            <a:r>
              <a:rPr lang="en-US" sz="2400" b="0" dirty="0">
                <a:latin typeface="Segoe UI" pitchFamily="34" charset="0"/>
                <a:ea typeface="Segoe UI" pitchFamily="34" charset="0"/>
                <a:cs typeface="Segoe UI" pitchFamily="34" charset="0"/>
              </a:rPr>
              <a:t>A.M. and </a:t>
            </a:r>
            <a:r>
              <a:rPr lang="en-US" sz="2400" b="0" dirty="0" smtClean="0">
                <a:latin typeface="Segoe UI" pitchFamily="34" charset="0"/>
                <a:ea typeface="Segoe UI" pitchFamily="34" charset="0"/>
                <a:cs typeface="Segoe UI" pitchFamily="34" charset="0"/>
              </a:rPr>
              <a:t>noon</a:t>
            </a:r>
            <a:endParaRPr lang="en-US" sz="2400" b="0" dirty="0">
              <a:latin typeface="Segoe UI" pitchFamily="34" charset="0"/>
              <a:ea typeface="Segoe UI" pitchFamily="34" charset="0"/>
              <a:cs typeface="Segoe UI" pitchFamily="34" charset="0"/>
            </a:endParaRPr>
          </a:p>
        </p:txBody>
      </p:sp>
      <p:sp>
        <p:nvSpPr>
          <p:cNvPr id="6" name="&quot;Create a shadow copy ...&quot;"/>
          <p:cNvSpPr txBox="1"/>
          <p:nvPr/>
        </p:nvSpPr>
        <p:spPr>
          <a:xfrm>
            <a:off x="6431285" y="1191939"/>
            <a:ext cx="2526447" cy="332398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0"/>
              </a:spcBef>
              <a:buClr>
                <a:srgbClr val="006699"/>
              </a:buClr>
            </a:pPr>
            <a:r>
              <a:rPr lang="en-US" sz="2400" b="0" dirty="0">
                <a:latin typeface="Segoe UI" pitchFamily="34" charset="0"/>
                <a:ea typeface="Segoe UI" pitchFamily="34" charset="0"/>
                <a:cs typeface="Segoe UI" pitchFamily="34" charset="0"/>
              </a:rPr>
              <a:t>Create a shadow copy schedule </a:t>
            </a:r>
            <a:endParaRPr lang="en-US" sz="2400" b="0" dirty="0" smtClean="0">
              <a:latin typeface="Segoe UI" pitchFamily="34" charset="0"/>
              <a:ea typeface="Segoe UI" pitchFamily="34" charset="0"/>
              <a:cs typeface="Segoe UI" pitchFamily="34" charset="0"/>
            </a:endParaRPr>
          </a:p>
          <a:p>
            <a:pPr>
              <a:spcBef>
                <a:spcPts val="0"/>
              </a:spcBef>
              <a:buClr>
                <a:srgbClr val="006699"/>
              </a:buClr>
            </a:pPr>
            <a:r>
              <a:rPr lang="en-US" sz="2400" b="0" dirty="0" smtClean="0">
                <a:latin typeface="Segoe UI" pitchFamily="34" charset="0"/>
                <a:ea typeface="Segoe UI" pitchFamily="34" charset="0"/>
                <a:cs typeface="Segoe UI" pitchFamily="34" charset="0"/>
              </a:rPr>
              <a:t>based on:</a:t>
            </a:r>
          </a:p>
          <a:p>
            <a:pPr marL="268288" lvl="1" indent="-263525">
              <a:spcBef>
                <a:spcPts val="0"/>
              </a:spcBef>
              <a:buClr>
                <a:srgbClr val="006699"/>
              </a:buClr>
              <a:buFontTx/>
              <a:buChar char="•"/>
            </a:pPr>
            <a:r>
              <a:rPr lang="en-US" sz="2400" b="0" dirty="0">
                <a:latin typeface="Segoe UI" pitchFamily="34" charset="0"/>
                <a:ea typeface="Segoe UI" pitchFamily="34" charset="0"/>
                <a:cs typeface="Segoe UI" pitchFamily="34" charset="0"/>
              </a:rPr>
              <a:t>Capacity of </a:t>
            </a:r>
            <a:r>
              <a:rPr lang="en-US" sz="2400" b="0" dirty="0" smtClean="0">
                <a:latin typeface="Segoe UI" pitchFamily="34" charset="0"/>
                <a:ea typeface="Segoe UI" pitchFamily="34" charset="0"/>
                <a:cs typeface="Segoe UI" pitchFamily="34" charset="0"/>
              </a:rPr>
              <a:t>server</a:t>
            </a:r>
          </a:p>
          <a:p>
            <a:pPr marL="268288" lvl="1" indent="-263525">
              <a:spcBef>
                <a:spcPts val="0"/>
              </a:spcBef>
              <a:buClr>
                <a:srgbClr val="006699"/>
              </a:buClr>
              <a:buFontTx/>
              <a:buChar char="•"/>
              <a:tabLst>
                <a:tab pos="1524000" algn="l"/>
              </a:tabLst>
            </a:pPr>
            <a:r>
              <a:rPr lang="en-US" sz="2400" b="0" dirty="0" smtClean="0">
                <a:latin typeface="Segoe UI" pitchFamily="34" charset="0"/>
                <a:ea typeface="Segoe UI" pitchFamily="34" charset="0"/>
                <a:cs typeface="Segoe UI" pitchFamily="34" charset="0"/>
              </a:rPr>
              <a:t>Frequency of </a:t>
            </a:r>
            <a:r>
              <a:rPr lang="en-US" sz="2400" b="0" dirty="0">
                <a:latin typeface="Segoe UI" pitchFamily="34" charset="0"/>
                <a:ea typeface="Segoe UI" pitchFamily="34" charset="0"/>
                <a:cs typeface="Segoe UI" pitchFamily="34" charset="0"/>
              </a:rPr>
              <a:t>changes</a:t>
            </a:r>
          </a:p>
          <a:p>
            <a:pPr marL="268288" lvl="1" indent="-263525">
              <a:spcBef>
                <a:spcPts val="0"/>
              </a:spcBef>
              <a:buClr>
                <a:srgbClr val="006699"/>
              </a:buClr>
              <a:buFontTx/>
              <a:buChar char="•"/>
              <a:tabLst>
                <a:tab pos="1524000" algn="l"/>
              </a:tabLst>
            </a:pPr>
            <a:r>
              <a:rPr lang="en-US" sz="2400" b="0" dirty="0">
                <a:latin typeface="Segoe UI" pitchFamily="34" charset="0"/>
                <a:ea typeface="Segoe UI" pitchFamily="34" charset="0"/>
                <a:cs typeface="Segoe UI" pitchFamily="34" charset="0"/>
              </a:rPr>
              <a:t>Importance of </a:t>
            </a:r>
            <a:r>
              <a:rPr lang="en-US" sz="2400" b="0" dirty="0" smtClean="0">
                <a:latin typeface="Segoe UI" pitchFamily="34" charset="0"/>
                <a:ea typeface="Segoe UI" pitchFamily="34" charset="0"/>
                <a:cs typeface="Segoe UI" pitchFamily="34" charset="0"/>
              </a:rPr>
              <a:t>changes</a:t>
            </a:r>
          </a:p>
        </p:txBody>
      </p:sp>
      <p:pic>
        <p:nvPicPr>
          <p:cNvPr id="7" name="clock"/>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5499" y="4639607"/>
            <a:ext cx="1408109" cy="1603240"/>
          </a:xfrm>
          <a:prstGeom prst="rect">
            <a:avLst/>
          </a:prstGeom>
        </p:spPr>
      </p:pic>
    </p:spTree>
    <p:extLst>
      <p:ext uri="{BB962C8B-B14F-4D97-AF65-F5344CB8AC3E}">
        <p14:creationId xmlns:p14="http://schemas.microsoft.com/office/powerpoint/2010/main" val="310154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Restoring Data from a Shadow Copy</a:t>
            </a:r>
            <a:endParaRPr lang="en-CA" dirty="0"/>
          </a:p>
        </p:txBody>
      </p:sp>
      <p:sp>
        <p:nvSpPr>
          <p:cNvPr id="4" name="Rounded Rectangle 3"/>
          <p:cNvSpPr>
            <a:spLocks noChangeArrowheads="1"/>
          </p:cNvSpPr>
          <p:nvPr/>
        </p:nvSpPr>
        <p:spPr bwMode="auto">
          <a:xfrm>
            <a:off x="158886" y="784244"/>
            <a:ext cx="8932862" cy="404443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2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66760" y="796945"/>
            <a:ext cx="8466999" cy="4333855"/>
          </a:xfrm>
          <a:prstGeom prst="roundRect">
            <a:avLst>
              <a:gd name="adj" fmla="val 4167"/>
            </a:avLst>
          </a:prstGeom>
          <a:noFill/>
          <a:ln w="9525" algn="ctr">
            <a:noFill/>
            <a:round/>
            <a:headEnd/>
            <a:tailEnd/>
          </a:ln>
          <a:effectLst/>
        </p:spPr>
        <p:txBody>
          <a:bodyPr wrap="square" lIns="36000" r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ts val="600"/>
              </a:spcBef>
              <a:buClr>
                <a:srgbClr val="006699"/>
              </a:buClr>
              <a:buFontTx/>
              <a:buChar char="•"/>
            </a:pPr>
            <a:r>
              <a:rPr lang="en-US" sz="2600" b="0" dirty="0" smtClean="0">
                <a:solidFill>
                  <a:schemeClr val="accent4"/>
                </a:solidFill>
                <a:latin typeface="Segoe UI" pitchFamily="34" charset="0"/>
                <a:ea typeface="Segoe UI" pitchFamily="34" charset="0"/>
                <a:cs typeface="Segoe UI" pitchFamily="34" charset="0"/>
              </a:rPr>
              <a:t>Previous </a:t>
            </a:r>
            <a:r>
              <a:rPr lang="en-US" sz="2600" b="0" dirty="0">
                <a:solidFill>
                  <a:schemeClr val="accent4"/>
                </a:solidFill>
                <a:latin typeface="Segoe UI" pitchFamily="34" charset="0"/>
                <a:ea typeface="Segoe UI" pitchFamily="34" charset="0"/>
                <a:cs typeface="Segoe UI" pitchFamily="34" charset="0"/>
              </a:rPr>
              <a:t>versions are accessible from the Properties dialog </a:t>
            </a:r>
            <a:r>
              <a:rPr lang="en-US" sz="2600" b="0" dirty="0" smtClean="0">
                <a:solidFill>
                  <a:schemeClr val="accent4"/>
                </a:solidFill>
                <a:latin typeface="Segoe UI" pitchFamily="34" charset="0"/>
                <a:ea typeface="Segoe UI" pitchFamily="34" charset="0"/>
                <a:cs typeface="Segoe UI" pitchFamily="34" charset="0"/>
              </a:rPr>
              <a:t>box of </a:t>
            </a:r>
            <a:r>
              <a:rPr lang="en-US" sz="2600" b="0" dirty="0">
                <a:solidFill>
                  <a:schemeClr val="accent4"/>
                </a:solidFill>
                <a:latin typeface="Segoe UI" pitchFamily="34" charset="0"/>
                <a:ea typeface="Segoe UI" pitchFamily="34" charset="0"/>
                <a:cs typeface="Segoe UI" pitchFamily="34" charset="0"/>
              </a:rPr>
              <a:t>a file or folder</a:t>
            </a:r>
            <a:endParaRPr lang="en-CA" sz="2600" b="0" dirty="0">
              <a:solidFill>
                <a:schemeClr val="accent4"/>
              </a:solidFill>
              <a:latin typeface="Segoe UI" pitchFamily="34" charset="0"/>
              <a:ea typeface="Segoe UI" pitchFamily="34" charset="0"/>
              <a:cs typeface="Segoe UI" pitchFamily="34" charset="0"/>
            </a:endParaRPr>
          </a:p>
          <a:p>
            <a:pPr marL="685800" lvl="1" indent="-228600">
              <a:lnSpc>
                <a:spcPct val="90000"/>
              </a:lnSpc>
              <a:spcBef>
                <a:spcPts val="6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Administrators can restore previous versions </a:t>
            </a:r>
            <a:r>
              <a:rPr lang="en-CA" sz="2600" b="0" dirty="0" smtClean="0">
                <a:solidFill>
                  <a:schemeClr val="accent4"/>
                </a:solidFill>
                <a:latin typeface="Segoe UI" pitchFamily="34" charset="0"/>
                <a:ea typeface="Segoe UI" pitchFamily="34" charset="0"/>
                <a:cs typeface="Segoe UI" pitchFamily="34" charset="0"/>
              </a:rPr>
              <a:t/>
            </a:r>
            <a:br>
              <a:rPr lang="en-CA" sz="2600" b="0" dirty="0" smtClean="0">
                <a:solidFill>
                  <a:schemeClr val="accent4"/>
                </a:solidFill>
                <a:latin typeface="Segoe UI" pitchFamily="34" charset="0"/>
                <a:ea typeface="Segoe UI" pitchFamily="34" charset="0"/>
                <a:cs typeface="Segoe UI" pitchFamily="34" charset="0"/>
              </a:rPr>
            </a:br>
            <a:r>
              <a:rPr lang="en-CA" sz="2600" b="0" dirty="0" smtClean="0">
                <a:solidFill>
                  <a:schemeClr val="accent4"/>
                </a:solidFill>
                <a:latin typeface="Segoe UI" pitchFamily="34" charset="0"/>
                <a:ea typeface="Segoe UI" pitchFamily="34" charset="0"/>
                <a:cs typeface="Segoe UI" pitchFamily="34" charset="0"/>
              </a:rPr>
              <a:t>directly </a:t>
            </a:r>
            <a:r>
              <a:rPr lang="en-CA" sz="2600" b="0" dirty="0">
                <a:solidFill>
                  <a:schemeClr val="accent4"/>
                </a:solidFill>
                <a:latin typeface="Segoe UI" pitchFamily="34" charset="0"/>
                <a:ea typeface="Segoe UI" pitchFamily="34" charset="0"/>
                <a:cs typeface="Segoe UI" pitchFamily="34" charset="0"/>
              </a:rPr>
              <a:t>on the server</a:t>
            </a:r>
          </a:p>
          <a:p>
            <a:pPr marL="685800" lvl="1" indent="-228600">
              <a:lnSpc>
                <a:spcPct val="90000"/>
              </a:lnSpc>
              <a:spcBef>
                <a:spcPts val="6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Users can restore previous versions over the </a:t>
            </a:r>
            <a:r>
              <a:rPr lang="en-CA" sz="2600" b="0" dirty="0" smtClean="0">
                <a:solidFill>
                  <a:schemeClr val="accent4"/>
                </a:solidFill>
                <a:latin typeface="Segoe UI" pitchFamily="34" charset="0"/>
                <a:ea typeface="Segoe UI" pitchFamily="34" charset="0"/>
                <a:cs typeface="Segoe UI" pitchFamily="34" charset="0"/>
              </a:rPr>
              <a:t>network</a:t>
            </a:r>
            <a:endParaRPr lang="en-CA" sz="2600" b="0" dirty="0">
              <a:solidFill>
                <a:schemeClr val="accent4"/>
              </a:solidFill>
              <a:latin typeface="Segoe UI" pitchFamily="34" charset="0"/>
              <a:ea typeface="Segoe UI" pitchFamily="34" charset="0"/>
              <a:cs typeface="Segoe UI" pitchFamily="34" charset="0"/>
            </a:endParaRPr>
          </a:p>
          <a:p>
            <a:pPr marL="228600" indent="-228600">
              <a:lnSpc>
                <a:spcPct val="90000"/>
              </a:lnSpc>
              <a:spcBef>
                <a:spcPts val="6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All users can:</a:t>
            </a:r>
          </a:p>
          <a:p>
            <a:pPr marL="685800" lvl="1" indent="-228600">
              <a:lnSpc>
                <a:spcPct val="90000"/>
              </a:lnSpc>
              <a:spcBef>
                <a:spcPts val="6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Restore a file or folder</a:t>
            </a:r>
          </a:p>
          <a:p>
            <a:pPr marL="685800" lvl="1" indent="-228600">
              <a:lnSpc>
                <a:spcPct val="90000"/>
              </a:lnSpc>
              <a:spcBef>
                <a:spcPts val="6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Browse previous versions to select the correct </a:t>
            </a:r>
            <a:r>
              <a:rPr lang="en-CA" sz="2600" b="0" dirty="0" smtClean="0">
                <a:solidFill>
                  <a:schemeClr val="accent4"/>
                </a:solidFill>
                <a:latin typeface="Segoe UI" pitchFamily="34" charset="0"/>
                <a:ea typeface="Segoe UI" pitchFamily="34" charset="0"/>
                <a:cs typeface="Segoe UI" pitchFamily="34" charset="0"/>
              </a:rPr>
              <a:t>one</a:t>
            </a:r>
            <a:endParaRPr lang="en-CA" sz="2600" b="0" dirty="0">
              <a:solidFill>
                <a:schemeClr val="accent4"/>
              </a:solidFill>
              <a:latin typeface="Segoe UI" pitchFamily="34" charset="0"/>
              <a:ea typeface="Segoe UI" pitchFamily="34" charset="0"/>
              <a:cs typeface="Segoe UI" pitchFamily="34" charset="0"/>
            </a:endParaRPr>
          </a:p>
          <a:p>
            <a:pPr marL="685800" lvl="1" indent="-228600">
              <a:lnSpc>
                <a:spcPct val="90000"/>
              </a:lnSpc>
              <a:spcBef>
                <a:spcPts val="600"/>
              </a:spcBef>
              <a:buClr>
                <a:srgbClr val="006699"/>
              </a:buClr>
              <a:buFontTx/>
              <a:buChar char="•"/>
            </a:pPr>
            <a:r>
              <a:rPr lang="en-CA" sz="2600" b="0" dirty="0" smtClean="0">
                <a:solidFill>
                  <a:schemeClr val="accent4"/>
                </a:solidFill>
                <a:latin typeface="Segoe UI" pitchFamily="34" charset="0"/>
                <a:ea typeface="Segoe UI" pitchFamily="34" charset="0"/>
                <a:cs typeface="Segoe UI" pitchFamily="34" charset="0"/>
              </a:rPr>
              <a:t>Copy </a:t>
            </a:r>
            <a:r>
              <a:rPr lang="en-CA" sz="2600" b="0" dirty="0">
                <a:solidFill>
                  <a:schemeClr val="accent4"/>
                </a:solidFill>
                <a:latin typeface="Segoe UI" pitchFamily="34" charset="0"/>
                <a:ea typeface="Segoe UI" pitchFamily="34" charset="0"/>
                <a:cs typeface="Segoe UI" pitchFamily="34" charset="0"/>
              </a:rPr>
              <a:t>a file or folder to an alternate </a:t>
            </a:r>
            <a:r>
              <a:rPr lang="en-CA" sz="2600" b="0" dirty="0" smtClean="0">
                <a:solidFill>
                  <a:schemeClr val="accent4"/>
                </a:solidFill>
                <a:latin typeface="Segoe UI" pitchFamily="34" charset="0"/>
                <a:ea typeface="Segoe UI" pitchFamily="34" charset="0"/>
                <a:cs typeface="Segoe UI" pitchFamily="34" charset="0"/>
              </a:rPr>
              <a:t>location</a:t>
            </a:r>
            <a:endParaRPr lang="en-CA" sz="2600" b="0" dirty="0">
              <a:solidFill>
                <a:schemeClr val="accent4"/>
              </a:soli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8053" y="5272209"/>
            <a:ext cx="1228242" cy="734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0851" y="5300289"/>
            <a:ext cx="1228242" cy="73450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0434" y="5146413"/>
            <a:ext cx="530084" cy="885997"/>
          </a:xfrm>
          <a:prstGeom prst="rect">
            <a:avLst/>
          </a:prstGeom>
        </p:spPr>
      </p:pic>
      <p:cxnSp>
        <p:nvCxnSpPr>
          <p:cNvPr id="9" name="Straight Arrow Connector 8"/>
          <p:cNvCxnSpPr/>
          <p:nvPr/>
        </p:nvCxnSpPr>
        <p:spPr bwMode="auto">
          <a:xfrm>
            <a:off x="5056295" y="5589412"/>
            <a:ext cx="714139" cy="0"/>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3616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58d256e-91a7-405d-bd78-1381ef022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32105" cy="740664"/>
          </a:xfrm>
        </p:spPr>
        <p:txBody>
          <a:bodyPr/>
          <a:lstStyle/>
          <a:p>
            <a:r>
              <a:rPr lang="en-CA" dirty="0" smtClean="0"/>
              <a:t>Demonstration: Restoring Data from a Shadow Copy</a:t>
            </a:r>
            <a:endParaRPr lang="en-CA" dirty="0"/>
          </a:p>
        </p:txBody>
      </p:sp>
      <p:sp>
        <p:nvSpPr>
          <p:cNvPr id="4" name="Content Placeholder 2"/>
          <p:cNvSpPr>
            <a:spLocks noGrp="1"/>
          </p:cNvSpPr>
          <p:nvPr/>
        </p:nvSpPr>
        <p:spPr bwMode="auto">
          <a:xfrm>
            <a:off x="488284"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a:t>
            </a:r>
            <a:r>
              <a:rPr lang="en-US" dirty="0"/>
              <a:t>demonstration, you will see how to:</a:t>
            </a:r>
            <a:endParaRPr lang="en-CA" dirty="0"/>
          </a:p>
          <a:p>
            <a:pPr lvl="1"/>
            <a:r>
              <a:rPr lang="en-US" sz="2600" dirty="0"/>
              <a:t>Configure shadow copies</a:t>
            </a:r>
            <a:endParaRPr lang="en-CA" sz="2600" dirty="0"/>
          </a:p>
          <a:p>
            <a:pPr lvl="1"/>
            <a:r>
              <a:rPr lang="en-US" sz="2600" dirty="0"/>
              <a:t>Create a new file</a:t>
            </a:r>
            <a:endParaRPr lang="en-CA" sz="2600" dirty="0"/>
          </a:p>
          <a:p>
            <a:pPr lvl="1"/>
            <a:r>
              <a:rPr lang="en-US" sz="2600" dirty="0"/>
              <a:t>Create a shadow copy</a:t>
            </a:r>
            <a:endParaRPr lang="en-CA" sz="2600" dirty="0"/>
          </a:p>
          <a:p>
            <a:pPr lvl="1"/>
            <a:r>
              <a:rPr lang="en-US" sz="2600" dirty="0"/>
              <a:t>Modify the file</a:t>
            </a:r>
            <a:endParaRPr lang="en-CA" sz="2600" dirty="0"/>
          </a:p>
          <a:p>
            <a:pPr lvl="1"/>
            <a:r>
              <a:rPr lang="en-US" sz="2600" dirty="0"/>
              <a:t>Restore the previous version</a:t>
            </a:r>
            <a:endParaRPr lang="en-CA" sz="2600" dirty="0"/>
          </a:p>
          <a:p>
            <a:endParaRPr lang="en-US" dirty="0"/>
          </a:p>
        </p:txBody>
      </p:sp>
    </p:spTree>
    <p:extLst>
      <p:ext uri="{BB962C8B-B14F-4D97-AF65-F5344CB8AC3E}">
        <p14:creationId xmlns:p14="http://schemas.microsoft.com/office/powerpoint/2010/main" val="283605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8752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e6f86622-1d87-4da4-9e46-612f06af42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Configuring Work Folders</a:t>
            </a:r>
            <a:endParaRPr lang="en-CA" dirty="0"/>
          </a:p>
        </p:txBody>
      </p:sp>
      <p:sp>
        <p:nvSpPr>
          <p:cNvPr id="3" name="Text Placeholder 2"/>
          <p:cNvSpPr>
            <a:spLocks noGrp="1"/>
          </p:cNvSpPr>
          <p:nvPr>
            <p:ph type="body" idx="1"/>
          </p:nvPr>
        </p:nvSpPr>
        <p:spPr/>
        <p:txBody>
          <a:bodyPr/>
          <a:lstStyle/>
          <a:p>
            <a:r>
              <a:rPr lang="en-CA" dirty="0" smtClean="0"/>
              <a:t>What Is the Work Folders Role Service?
Benefits and Limitations of Work Folders
Components of Work Folders
Configuring Work Folders
Demonstration: How to Configure Work Folders</a:t>
            </a:r>
            <a:endParaRPr lang="en-CA" dirty="0"/>
          </a:p>
        </p:txBody>
      </p:sp>
    </p:spTree>
    <p:extLst>
      <p:ext uri="{BB962C8B-B14F-4D97-AF65-F5344CB8AC3E}">
        <p14:creationId xmlns:p14="http://schemas.microsoft.com/office/powerpoint/2010/main" val="245262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0747039-a185-43d2-a92f-93c3155989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Work Folders Role Service?</a:t>
            </a:r>
            <a:endParaRPr lang="en-CA" dirty="0"/>
          </a:p>
        </p:txBody>
      </p:sp>
      <p:grpSp>
        <p:nvGrpSpPr>
          <p:cNvPr id="4" name="user devices inside office"/>
          <p:cNvGrpSpPr/>
          <p:nvPr/>
        </p:nvGrpSpPr>
        <p:grpSpPr>
          <a:xfrm>
            <a:off x="6827614" y="1338862"/>
            <a:ext cx="1621030" cy="2443896"/>
            <a:chOff x="6929209" y="1448448"/>
            <a:chExt cx="1428390" cy="2443896"/>
          </a:xfrm>
        </p:grpSpPr>
        <p:sp>
          <p:nvSpPr>
            <p:cNvPr id="5" name="&quot;User devices&quot;"/>
            <p:cNvSpPr/>
            <p:nvPr/>
          </p:nvSpPr>
          <p:spPr>
            <a:xfrm>
              <a:off x="6929209" y="3584567"/>
              <a:ext cx="1428390" cy="307777"/>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768032"/>
              <a:r>
                <a:rPr lang="en-US" sz="2000" b="0" dirty="0" smtClean="0">
                  <a:latin typeface="Segoe UI" panose="020B0502040204020203" pitchFamily="34" charset="0"/>
                  <a:ea typeface="Segoe UI" panose="020B0502040204020203" pitchFamily="34" charset="0"/>
                  <a:cs typeface="Segoe UI" panose="020B0502040204020203" pitchFamily="34" charset="0"/>
                </a:rPr>
                <a:t>User Devices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6" name="lapt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065" y="2563116"/>
              <a:ext cx="844678" cy="953585"/>
            </a:xfrm>
            <a:prstGeom prst="rect">
              <a:avLst/>
            </a:prstGeom>
          </p:spPr>
        </p:pic>
        <p:pic>
          <p:nvPicPr>
            <p:cNvPr id="7" name="phon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646" y="1448448"/>
              <a:ext cx="713819" cy="979641"/>
            </a:xfrm>
            <a:prstGeom prst="rect">
              <a:avLst/>
            </a:prstGeom>
          </p:spPr>
        </p:pic>
      </p:grpSp>
      <p:grpSp>
        <p:nvGrpSpPr>
          <p:cNvPr id="8" name="user devices outside office"/>
          <p:cNvGrpSpPr/>
          <p:nvPr/>
        </p:nvGrpSpPr>
        <p:grpSpPr>
          <a:xfrm>
            <a:off x="375353" y="1309950"/>
            <a:ext cx="1482521" cy="2651262"/>
            <a:chOff x="332235" y="1251227"/>
            <a:chExt cx="1482521" cy="2651262"/>
          </a:xfrm>
        </p:grpSpPr>
        <p:sp>
          <p:nvSpPr>
            <p:cNvPr id="9" name="&quot;User devices&quot;"/>
            <p:cNvSpPr/>
            <p:nvPr/>
          </p:nvSpPr>
          <p:spPr>
            <a:xfrm>
              <a:off x="332235" y="3594712"/>
              <a:ext cx="1482521" cy="307777"/>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768032"/>
              <a:r>
                <a:rPr lang="en-US" sz="2000" b="0" dirty="0" smtClean="0">
                  <a:latin typeface="Segoe UI" panose="020B0502040204020203" pitchFamily="34" charset="0"/>
                  <a:ea typeface="Segoe UI" panose="020B0502040204020203" pitchFamily="34" charset="0"/>
                  <a:cs typeface="Segoe UI" panose="020B0502040204020203" pitchFamily="34" charset="0"/>
                </a:rPr>
                <a:t>User Devices</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phon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636" y="2601543"/>
              <a:ext cx="450652" cy="919861"/>
            </a:xfrm>
            <a:prstGeom prst="rect">
              <a:avLst/>
            </a:prstGeom>
          </p:spPr>
        </p:pic>
        <p:pic>
          <p:nvPicPr>
            <p:cNvPr id="11" name="works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536" y="1251227"/>
              <a:ext cx="1112095" cy="996946"/>
            </a:xfrm>
            <a:prstGeom prst="rect">
              <a:avLst/>
            </a:prstGeom>
          </p:spPr>
        </p:pic>
      </p:grpSp>
      <p:sp>
        <p:nvSpPr>
          <p:cNvPr id="12" name="corporate rectangle"/>
          <p:cNvSpPr/>
          <p:nvPr/>
        </p:nvSpPr>
        <p:spPr>
          <a:xfrm>
            <a:off x="3253964" y="1108926"/>
            <a:ext cx="5389604" cy="30268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5293" tIns="37646" rIns="75293" bIns="37646"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768032"/>
            <a:endParaRPr lang="en-US" dirty="0">
              <a:solidFill>
                <a:prstClr val="white"/>
              </a:solidFill>
            </a:endParaRPr>
          </a:p>
        </p:txBody>
      </p:sp>
      <p:pic>
        <p:nvPicPr>
          <p:cNvPr id="13" name="serv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41628" y="2266843"/>
            <a:ext cx="700953" cy="1243068"/>
          </a:xfrm>
          <a:prstGeom prst="rect">
            <a:avLst/>
          </a:prstGeom>
        </p:spPr>
      </p:pic>
      <p:sp>
        <p:nvSpPr>
          <p:cNvPr id="14" name="&quot;Reverse Proxy"/>
          <p:cNvSpPr txBox="1"/>
          <p:nvPr/>
        </p:nvSpPr>
        <p:spPr>
          <a:xfrm>
            <a:off x="2180922" y="2964574"/>
            <a:ext cx="1073042" cy="615553"/>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0" dirty="0" smtClean="0">
                <a:latin typeface="Segoe UI" panose="020B0502040204020203" pitchFamily="34" charset="0"/>
                <a:ea typeface="Segoe UI" panose="020B0502040204020203" pitchFamily="34" charset="0"/>
                <a:cs typeface="Segoe UI" panose="020B0502040204020203" pitchFamily="34" charset="0"/>
              </a:rPr>
              <a:t>Reverse Proxy</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pic>
        <p:nvPicPr>
          <p:cNvPr id="15" name="route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10369" y="2114876"/>
            <a:ext cx="1659538" cy="865457"/>
          </a:xfrm>
          <a:prstGeom prst="rect">
            <a:avLst/>
          </a:prstGeom>
        </p:spPr>
      </p:pic>
      <p:cxnSp>
        <p:nvCxnSpPr>
          <p:cNvPr id="16" name="arrow 6"/>
          <p:cNvCxnSpPr/>
          <p:nvPr/>
        </p:nvCxnSpPr>
        <p:spPr bwMode="auto">
          <a:xfrm>
            <a:off x="5082867" y="2792434"/>
            <a:ext cx="1913551" cy="10980"/>
          </a:xfrm>
          <a:prstGeom prst="straightConnector1">
            <a:avLst/>
          </a:prstGeom>
          <a:gradFill rotWithShape="1">
            <a:gsLst>
              <a:gs pos="0">
                <a:srgbClr val="E4CD9A"/>
              </a:gs>
              <a:gs pos="100000">
                <a:srgbClr val="EEEFD7"/>
              </a:gs>
            </a:gsLst>
            <a:lin ang="2700000" scaled="1"/>
          </a:gradFill>
          <a:ln w="22225" cap="flat" cmpd="sng" algn="ctr">
            <a:solidFill>
              <a:schemeClr val="tx2">
                <a:lumMod val="95000"/>
                <a:lumOff val="5000"/>
              </a:schemeClr>
            </a:solidFill>
            <a:prstDash val="solid"/>
            <a:round/>
            <a:headEnd type="arrow"/>
            <a:tailEnd type="arrow"/>
          </a:ln>
          <a:effectLst/>
        </p:spPr>
      </p:cxnSp>
      <p:cxnSp>
        <p:nvCxnSpPr>
          <p:cNvPr id="17" name="arrow 5"/>
          <p:cNvCxnSpPr/>
          <p:nvPr/>
        </p:nvCxnSpPr>
        <p:spPr bwMode="auto">
          <a:xfrm flipV="1">
            <a:off x="5021593" y="2114879"/>
            <a:ext cx="2059360" cy="507482"/>
          </a:xfrm>
          <a:prstGeom prst="straightConnector1">
            <a:avLst/>
          </a:prstGeom>
          <a:gradFill rotWithShape="1">
            <a:gsLst>
              <a:gs pos="0">
                <a:srgbClr val="E4CD9A"/>
              </a:gs>
              <a:gs pos="100000">
                <a:srgbClr val="EEEFD7"/>
              </a:gs>
            </a:gsLst>
            <a:lin ang="2700000" scaled="1"/>
          </a:gradFill>
          <a:ln w="22225" cap="flat" cmpd="sng" algn="ctr">
            <a:solidFill>
              <a:schemeClr val="tx2">
                <a:lumMod val="95000"/>
                <a:lumOff val="5000"/>
              </a:schemeClr>
            </a:solidFill>
            <a:prstDash val="solid"/>
            <a:round/>
            <a:headEnd type="arrow"/>
            <a:tailEnd type="arrow"/>
          </a:ln>
          <a:effectLst/>
        </p:spPr>
      </p:cxnSp>
      <p:cxnSp>
        <p:nvCxnSpPr>
          <p:cNvPr id="18" name="arrow 4"/>
          <p:cNvCxnSpPr/>
          <p:nvPr/>
        </p:nvCxnSpPr>
        <p:spPr bwMode="auto">
          <a:xfrm flipV="1">
            <a:off x="3644478" y="2749392"/>
            <a:ext cx="578659" cy="1128"/>
          </a:xfrm>
          <a:prstGeom prst="straightConnector1">
            <a:avLst/>
          </a:prstGeom>
          <a:gradFill rotWithShape="1">
            <a:gsLst>
              <a:gs pos="0">
                <a:srgbClr val="E4CD9A"/>
              </a:gs>
              <a:gs pos="100000">
                <a:srgbClr val="EEEFD7"/>
              </a:gs>
            </a:gsLst>
            <a:lin ang="2700000" scaled="1"/>
          </a:gradFill>
          <a:ln w="22225" cap="flat" cmpd="sng" algn="ctr">
            <a:solidFill>
              <a:schemeClr val="tx2">
                <a:lumMod val="95000"/>
                <a:lumOff val="5000"/>
              </a:schemeClr>
            </a:solidFill>
            <a:prstDash val="solid"/>
            <a:round/>
            <a:headEnd type="arrow"/>
            <a:tailEnd type="arrow"/>
          </a:ln>
          <a:effectLst/>
        </p:spPr>
      </p:cxnSp>
      <p:cxnSp>
        <p:nvCxnSpPr>
          <p:cNvPr id="19" name="arrow 2"/>
          <p:cNvCxnSpPr/>
          <p:nvPr/>
        </p:nvCxnSpPr>
        <p:spPr bwMode="auto">
          <a:xfrm flipV="1">
            <a:off x="1231857" y="2660266"/>
            <a:ext cx="923914" cy="264337"/>
          </a:xfrm>
          <a:prstGeom prst="straightConnector1">
            <a:avLst/>
          </a:prstGeom>
          <a:gradFill rotWithShape="1">
            <a:gsLst>
              <a:gs pos="0">
                <a:srgbClr val="E4CD9A"/>
              </a:gs>
              <a:gs pos="100000">
                <a:srgbClr val="EEEFD7"/>
              </a:gs>
            </a:gsLst>
            <a:lin ang="2700000" scaled="1"/>
          </a:gradFill>
          <a:ln w="22225" cap="flat" cmpd="sng" algn="ctr">
            <a:solidFill>
              <a:schemeClr val="tx2">
                <a:lumMod val="95000"/>
                <a:lumOff val="5000"/>
              </a:schemeClr>
            </a:solidFill>
            <a:prstDash val="solid"/>
            <a:round/>
            <a:headEnd type="arrow"/>
            <a:tailEnd type="arrow"/>
          </a:ln>
          <a:effectLst/>
        </p:spPr>
      </p:cxnSp>
      <p:cxnSp>
        <p:nvCxnSpPr>
          <p:cNvPr id="20" name="arrow 1"/>
          <p:cNvCxnSpPr/>
          <p:nvPr/>
        </p:nvCxnSpPr>
        <p:spPr bwMode="auto">
          <a:xfrm>
            <a:off x="1374709" y="2248683"/>
            <a:ext cx="638211" cy="116425"/>
          </a:xfrm>
          <a:prstGeom prst="straightConnector1">
            <a:avLst/>
          </a:prstGeom>
          <a:gradFill rotWithShape="1">
            <a:gsLst>
              <a:gs pos="0">
                <a:srgbClr val="E4CD9A"/>
              </a:gs>
              <a:gs pos="100000">
                <a:srgbClr val="EEEFD7"/>
              </a:gs>
            </a:gsLst>
            <a:lin ang="2700000" scaled="1"/>
          </a:gradFill>
          <a:ln w="22225" cap="flat" cmpd="sng" algn="ctr">
            <a:solidFill>
              <a:schemeClr val="tx2">
                <a:lumMod val="95000"/>
                <a:lumOff val="5000"/>
              </a:schemeClr>
            </a:solidFill>
            <a:prstDash val="solid"/>
            <a:round/>
            <a:headEnd type="arrow"/>
            <a:tailEnd type="arrow"/>
          </a:ln>
          <a:effectLst/>
        </p:spPr>
      </p:cxnSp>
      <p:grpSp>
        <p:nvGrpSpPr>
          <p:cNvPr id="21" name="AD DS"/>
          <p:cNvGrpSpPr/>
          <p:nvPr/>
        </p:nvGrpSpPr>
        <p:grpSpPr>
          <a:xfrm>
            <a:off x="4562478" y="1446957"/>
            <a:ext cx="1386289" cy="788621"/>
            <a:chOff x="5158838" y="1358778"/>
            <a:chExt cx="908176" cy="484080"/>
          </a:xfrm>
        </p:grpSpPr>
        <p:grpSp>
          <p:nvGrpSpPr>
            <p:cNvPr id="22" name="AD DS from other slide"/>
            <p:cNvGrpSpPr/>
            <p:nvPr/>
          </p:nvGrpSpPr>
          <p:grpSpPr>
            <a:xfrm>
              <a:off x="5158838" y="1358778"/>
              <a:ext cx="568713" cy="484080"/>
              <a:chOff x="1840649" y="4818295"/>
              <a:chExt cx="966164" cy="691915"/>
            </a:xfrm>
          </p:grpSpPr>
          <p:sp>
            <p:nvSpPr>
              <p:cNvPr id="24" name="Freeform 23"/>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ysClr val="window" lastClr="FFFFFF"/>
              </a:solidFill>
              <a:ln w="9525" cap="flat" cmpd="sng">
                <a:solidFill>
                  <a:srgbClr val="5B9BD5"/>
                </a:solidFill>
                <a:prstDash val="solid"/>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25" name="Freeform 24"/>
              <p:cNvSpPr>
                <a:spLocks noChangeAspect="1"/>
              </p:cNvSpPr>
              <p:nvPr/>
            </p:nvSpPr>
            <p:spPr bwMode="auto">
              <a:xfrm flipH="1">
                <a:off x="2323764" y="4818295"/>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ysClr val="window" lastClr="FFFFFF">
                  <a:lumMod val="85000"/>
                </a:sysClr>
              </a:solidFill>
              <a:ln w="9525" cap="flat" cmpd="sng">
                <a:solidFill>
                  <a:srgbClr val="5B9BD5"/>
                </a:solidFill>
                <a:prstDash val="solid"/>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26" name="Oval 25"/>
              <p:cNvSpPr>
                <a:spLocks noChangeAspect="1" noChangeArrowheads="1"/>
              </p:cNvSpPr>
              <p:nvPr/>
            </p:nvSpPr>
            <p:spPr bwMode="auto">
              <a:xfrm>
                <a:off x="2201709" y="4985896"/>
                <a:ext cx="91441" cy="91439"/>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27" name="Oval 26"/>
              <p:cNvSpPr>
                <a:spLocks noChangeAspect="1" noChangeArrowheads="1"/>
              </p:cNvSpPr>
              <p:nvPr/>
            </p:nvSpPr>
            <p:spPr bwMode="auto">
              <a:xfrm flipH="1">
                <a:off x="2351276" y="4985914"/>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28" name="Oval 27"/>
              <p:cNvSpPr>
                <a:spLocks noChangeAspect="1" noChangeArrowheads="1"/>
              </p:cNvSpPr>
              <p:nvPr/>
            </p:nvSpPr>
            <p:spPr bwMode="auto">
              <a:xfrm>
                <a:off x="2201709" y="5317092"/>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29" name="Oval 28"/>
              <p:cNvSpPr>
                <a:spLocks noChangeAspect="1" noChangeArrowheads="1"/>
              </p:cNvSpPr>
              <p:nvPr/>
            </p:nvSpPr>
            <p:spPr bwMode="auto">
              <a:xfrm flipH="1">
                <a:off x="2351276" y="5317110"/>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30" name="Oval 29"/>
              <p:cNvSpPr>
                <a:spLocks noChangeAspect="1" noChangeArrowheads="1"/>
              </p:cNvSpPr>
              <p:nvPr/>
            </p:nvSpPr>
            <p:spPr bwMode="auto">
              <a:xfrm flipH="1">
                <a:off x="2477440" y="5293282"/>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31" name="Oval 30"/>
              <p:cNvSpPr>
                <a:spLocks noChangeAspect="1" noChangeArrowheads="1"/>
              </p:cNvSpPr>
              <p:nvPr/>
            </p:nvSpPr>
            <p:spPr bwMode="auto">
              <a:xfrm>
                <a:off x="2077441" y="5293282"/>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32" name="Oval 31"/>
              <p:cNvSpPr>
                <a:spLocks noChangeAspect="1" noChangeArrowheads="1"/>
              </p:cNvSpPr>
              <p:nvPr/>
            </p:nvSpPr>
            <p:spPr bwMode="auto">
              <a:xfrm flipH="1">
                <a:off x="2603604" y="5277799"/>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33" name="Oval 32"/>
              <p:cNvSpPr>
                <a:spLocks noChangeAspect="1" noChangeArrowheads="1"/>
              </p:cNvSpPr>
              <p:nvPr/>
            </p:nvSpPr>
            <p:spPr bwMode="auto">
              <a:xfrm flipH="1">
                <a:off x="1953173" y="5277799"/>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sp>
            <p:nvSpPr>
              <p:cNvPr id="34" name="Arc 33"/>
              <p:cNvSpPr/>
              <p:nvPr/>
            </p:nvSpPr>
            <p:spPr>
              <a:xfrm rot="5012506">
                <a:off x="2200463" y="5152334"/>
                <a:ext cx="197274" cy="174698"/>
              </a:xfrm>
              <a:prstGeom prst="arc">
                <a:avLst>
                  <a:gd name="adj1" fmla="val 16200000"/>
                  <a:gd name="adj2" fmla="val 814800"/>
                </a:avLst>
              </a:prstGeom>
              <a:noFill/>
              <a:ln w="9525" cap="flat" cmpd="sng" algn="ctr">
                <a:solidFill>
                  <a:srgbClr val="5B9BD5"/>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endParaRPr lang="en-US" dirty="0">
                  <a:ln>
                    <a:solidFill>
                      <a:srgbClr val="FFFFFF">
                        <a:alpha val="0"/>
                      </a:srgbClr>
                    </a:solidFill>
                  </a:ln>
                </a:endParaRPr>
              </a:p>
            </p:txBody>
          </p:sp>
          <p:sp>
            <p:nvSpPr>
              <p:cNvPr id="35" name="Arc 34"/>
              <p:cNvSpPr/>
              <p:nvPr/>
            </p:nvSpPr>
            <p:spPr>
              <a:xfrm rot="16587494" flipH="1">
                <a:off x="2252986" y="5152334"/>
                <a:ext cx="197274" cy="174698"/>
              </a:xfrm>
              <a:prstGeom prst="arc">
                <a:avLst>
                  <a:gd name="adj1" fmla="val 16200000"/>
                  <a:gd name="adj2" fmla="val 814800"/>
                </a:avLst>
              </a:prstGeom>
              <a:noFill/>
              <a:ln w="9525" cap="flat" cmpd="sng" algn="ctr">
                <a:solidFill>
                  <a:srgbClr val="5B9BD5"/>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endParaRPr lang="en-US" dirty="0">
                  <a:ln>
                    <a:solidFill>
                      <a:srgbClr val="FFFFFF">
                        <a:alpha val="0"/>
                      </a:srgbClr>
                    </a:solidFill>
                  </a:ln>
                </a:endParaRPr>
              </a:p>
            </p:txBody>
          </p:sp>
          <p:sp>
            <p:nvSpPr>
              <p:cNvPr id="36" name="Arc 35"/>
              <p:cNvSpPr/>
              <p:nvPr/>
            </p:nvSpPr>
            <p:spPr>
              <a:xfrm rot="7395384">
                <a:off x="2218960" y="4926421"/>
                <a:ext cx="150756" cy="174698"/>
              </a:xfrm>
              <a:prstGeom prst="arc">
                <a:avLst>
                  <a:gd name="adj1" fmla="val 16200000"/>
                  <a:gd name="adj2" fmla="val 21459126"/>
                </a:avLst>
              </a:prstGeom>
              <a:noFill/>
              <a:ln w="9525" cap="flat" cmpd="sng" algn="ctr">
                <a:solidFill>
                  <a:srgbClr val="5B9BD5"/>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endParaRPr lang="en-US" dirty="0">
                  <a:ln>
                    <a:solidFill>
                      <a:srgbClr val="FFFFFF">
                        <a:alpha val="0"/>
                      </a:srgbClr>
                    </a:solidFill>
                  </a:ln>
                </a:endParaRPr>
              </a:p>
            </p:txBody>
          </p:sp>
          <p:cxnSp>
            <p:nvCxnSpPr>
              <p:cNvPr id="37" name="Straight Connector 36"/>
              <p:cNvCxnSpPr>
                <a:stCxn id="26" idx="4"/>
                <a:endCxn id="28" idx="0"/>
              </p:cNvCxnSpPr>
              <p:nvPr/>
            </p:nvCxnSpPr>
            <p:spPr>
              <a:xfrm>
                <a:off x="2247429" y="5077336"/>
                <a:ext cx="0" cy="239756"/>
              </a:xfrm>
              <a:prstGeom prst="line">
                <a:avLst/>
              </a:prstGeom>
              <a:noFill/>
              <a:ln w="9525" cap="flat" cmpd="sng" algn="ctr">
                <a:solidFill>
                  <a:srgbClr val="5B9BD5"/>
                </a:solidFill>
                <a:prstDash val="solid"/>
              </a:ln>
              <a:effectLst/>
            </p:spPr>
          </p:cxnSp>
          <p:sp>
            <p:nvSpPr>
              <p:cNvPr id="38" name="Oval 37"/>
              <p:cNvSpPr>
                <a:spLocks noChangeAspect="1" noChangeArrowheads="1"/>
              </p:cNvSpPr>
              <p:nvPr/>
            </p:nvSpPr>
            <p:spPr bwMode="auto">
              <a:xfrm>
                <a:off x="2201709" y="5139927"/>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cxnSp>
            <p:nvCxnSpPr>
              <p:cNvPr id="39" name="Straight Connector 38"/>
              <p:cNvCxnSpPr>
                <a:stCxn id="27" idx="4"/>
                <a:endCxn id="29" idx="0"/>
              </p:cNvCxnSpPr>
              <p:nvPr/>
            </p:nvCxnSpPr>
            <p:spPr>
              <a:xfrm>
                <a:off x="2396996" y="5077354"/>
                <a:ext cx="0" cy="239756"/>
              </a:xfrm>
              <a:prstGeom prst="line">
                <a:avLst/>
              </a:prstGeom>
              <a:noFill/>
              <a:ln w="9525" cap="flat" cmpd="sng" algn="ctr">
                <a:solidFill>
                  <a:srgbClr val="5B9BD5"/>
                </a:solidFill>
                <a:prstDash val="solid"/>
              </a:ln>
              <a:effectLst/>
            </p:spPr>
          </p:cxnSp>
          <p:sp>
            <p:nvSpPr>
              <p:cNvPr id="40" name="Oval 39"/>
              <p:cNvSpPr>
                <a:spLocks noChangeAspect="1" noChangeArrowheads="1"/>
              </p:cNvSpPr>
              <p:nvPr/>
            </p:nvSpPr>
            <p:spPr bwMode="auto">
              <a:xfrm flipH="1">
                <a:off x="2351275" y="5139945"/>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cxnSp>
            <p:nvCxnSpPr>
              <p:cNvPr id="41" name="Straight Connector 40"/>
              <p:cNvCxnSpPr>
                <a:stCxn id="27" idx="3"/>
                <a:endCxn id="32" idx="7"/>
              </p:cNvCxnSpPr>
              <p:nvPr/>
            </p:nvCxnSpPr>
            <p:spPr>
              <a:xfrm>
                <a:off x="2429325" y="5063963"/>
                <a:ext cx="187670" cy="227227"/>
              </a:xfrm>
              <a:prstGeom prst="line">
                <a:avLst/>
              </a:prstGeom>
              <a:noFill/>
              <a:ln w="9525" cap="flat" cmpd="sng" algn="ctr">
                <a:solidFill>
                  <a:srgbClr val="5B9BD5"/>
                </a:solidFill>
                <a:prstDash val="solid"/>
              </a:ln>
              <a:effectLst/>
            </p:spPr>
          </p:cxnSp>
          <p:sp>
            <p:nvSpPr>
              <p:cNvPr id="42" name="Oval 41"/>
              <p:cNvSpPr>
                <a:spLocks noChangeAspect="1" noChangeArrowheads="1"/>
              </p:cNvSpPr>
              <p:nvPr/>
            </p:nvSpPr>
            <p:spPr bwMode="auto">
              <a:xfrm flipH="1">
                <a:off x="2477440" y="5131857"/>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cxnSp>
            <p:nvCxnSpPr>
              <p:cNvPr id="43" name="Straight Connector 42"/>
              <p:cNvCxnSpPr>
                <a:stCxn id="26" idx="3"/>
                <a:endCxn id="33" idx="1"/>
              </p:cNvCxnSpPr>
              <p:nvPr/>
            </p:nvCxnSpPr>
            <p:spPr>
              <a:xfrm flipH="1">
                <a:off x="2031222" y="5063945"/>
                <a:ext cx="183878" cy="227245"/>
              </a:xfrm>
              <a:prstGeom prst="line">
                <a:avLst/>
              </a:prstGeom>
              <a:noFill/>
              <a:ln w="9525" cap="flat" cmpd="sng" algn="ctr">
                <a:solidFill>
                  <a:srgbClr val="5B9BD5"/>
                </a:solidFill>
                <a:prstDash val="solid"/>
              </a:ln>
              <a:effectLst/>
            </p:spPr>
          </p:cxnSp>
          <p:sp>
            <p:nvSpPr>
              <p:cNvPr id="44" name="Oval 43"/>
              <p:cNvSpPr>
                <a:spLocks noChangeAspect="1" noChangeArrowheads="1"/>
              </p:cNvSpPr>
              <p:nvPr/>
            </p:nvSpPr>
            <p:spPr bwMode="auto">
              <a:xfrm>
                <a:off x="2082174" y="5131848"/>
                <a:ext cx="91440" cy="91440"/>
              </a:xfrm>
              <a:prstGeom prst="ellipse">
                <a:avLst/>
              </a:prstGeom>
              <a:solidFill>
                <a:srgbClr val="44546A"/>
              </a:solidFill>
              <a:ln w="9525">
                <a:solidFill>
                  <a:srgbClr val="5B9BD5"/>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kern="0" dirty="0">
                  <a:ln>
                    <a:solidFill>
                      <a:srgbClr val="FFFFFF">
                        <a:alpha val="0"/>
                      </a:srgbClr>
                    </a:solidFill>
                  </a:ln>
                </a:endParaRPr>
              </a:p>
            </p:txBody>
          </p:sp>
          <p:cxnSp>
            <p:nvCxnSpPr>
              <p:cNvPr id="45" name="Straight Connector 44"/>
              <p:cNvCxnSpPr>
                <a:stCxn id="38" idx="3"/>
                <a:endCxn id="31" idx="7"/>
              </p:cNvCxnSpPr>
              <p:nvPr/>
            </p:nvCxnSpPr>
            <p:spPr>
              <a:xfrm flipH="1">
                <a:off x="2155490" y="5217976"/>
                <a:ext cx="59610" cy="88697"/>
              </a:xfrm>
              <a:prstGeom prst="line">
                <a:avLst/>
              </a:prstGeom>
              <a:noFill/>
              <a:ln w="9525" cap="flat" cmpd="sng" algn="ctr">
                <a:solidFill>
                  <a:srgbClr val="5B9BD5"/>
                </a:solidFill>
                <a:prstDash val="solid"/>
              </a:ln>
              <a:effectLst/>
            </p:spPr>
          </p:cxnSp>
          <p:cxnSp>
            <p:nvCxnSpPr>
              <p:cNvPr id="46" name="Straight Connector 45"/>
              <p:cNvCxnSpPr>
                <a:stCxn id="40" idx="3"/>
                <a:endCxn id="30" idx="7"/>
              </p:cNvCxnSpPr>
              <p:nvPr/>
            </p:nvCxnSpPr>
            <p:spPr>
              <a:xfrm>
                <a:off x="2429325" y="5217994"/>
                <a:ext cx="61506" cy="88679"/>
              </a:xfrm>
              <a:prstGeom prst="line">
                <a:avLst/>
              </a:prstGeom>
              <a:noFill/>
              <a:ln w="9525" cap="flat" cmpd="sng" algn="ctr">
                <a:solidFill>
                  <a:srgbClr val="5B9BD5"/>
                </a:solidFill>
                <a:prstDash val="solid"/>
              </a:ln>
              <a:effectLst/>
            </p:spPr>
          </p:cxnSp>
        </p:grpSp>
        <p:sp>
          <p:nvSpPr>
            <p:cNvPr id="23" name="&quot;AD DS&quot;"/>
            <p:cNvSpPr txBox="1"/>
            <p:nvPr/>
          </p:nvSpPr>
          <p:spPr>
            <a:xfrm>
              <a:off x="5621324" y="1408721"/>
              <a:ext cx="445690" cy="169432"/>
            </a:xfrm>
            <a:prstGeom prst="rect">
              <a:avLst/>
            </a:prstGeom>
            <a:no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000" b="0" dirty="0" smtClean="0">
                  <a:latin typeface="Segoe UI" panose="020B0502040204020203" pitchFamily="34" charset="0"/>
                  <a:ea typeface="Segoe UI" panose="020B0502040204020203" pitchFamily="34" charset="0"/>
                  <a:cs typeface="Segoe UI" panose="020B0502040204020203" pitchFamily="34" charset="0"/>
                </a:rPr>
                <a:t>AD DS</a:t>
              </a:r>
              <a:endParaRPr lang="en-CA" sz="2000" b="0" dirty="0">
                <a:latin typeface="Segoe UI" panose="020B0502040204020203" pitchFamily="34" charset="0"/>
                <a:ea typeface="Segoe UI" panose="020B0502040204020203" pitchFamily="34" charset="0"/>
                <a:cs typeface="Segoe UI" panose="020B0502040204020203" pitchFamily="34" charset="0"/>
              </a:endParaRPr>
            </a:p>
          </p:txBody>
        </p:sp>
      </p:grpSp>
      <p:sp>
        <p:nvSpPr>
          <p:cNvPr id="47" name="&quot;File management techniques"/>
          <p:cNvSpPr txBox="1"/>
          <p:nvPr/>
        </p:nvSpPr>
        <p:spPr>
          <a:xfrm>
            <a:off x="4875612" y="4431184"/>
            <a:ext cx="3832524" cy="1785104"/>
          </a:xfrm>
          <a:prstGeom prst="rect">
            <a:avLst/>
          </a:prstGeom>
          <a:ln w="9525">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CA"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File management techniques:</a:t>
            </a:r>
          </a:p>
          <a:p>
            <a:pPr marL="342900" indent="-342900">
              <a:buFont typeface="Arial" panose="020B0604020202020204" pitchFamily="34" charset="0"/>
              <a:buChar char="•"/>
            </a:pPr>
            <a:r>
              <a:rPr lang="en-CA"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Quotas </a:t>
            </a:r>
          </a:p>
          <a:p>
            <a:pPr marL="342900" indent="-342900">
              <a:buFont typeface="Arial" panose="020B0604020202020204" pitchFamily="34" charset="0"/>
              <a:buChar char="•"/>
            </a:pPr>
            <a:r>
              <a:rPr lang="en-CA"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File screens</a:t>
            </a:r>
          </a:p>
          <a:p>
            <a:pPr marL="342900" indent="-342900">
              <a:buFont typeface="Arial" panose="020B0604020202020204" pitchFamily="34" charset="0"/>
              <a:buChar char="•"/>
            </a:pPr>
            <a:r>
              <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Reporting</a:t>
            </a:r>
            <a:endParaRPr lang="en-CA"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Classification</a:t>
            </a:r>
            <a:endParaRPr lang="en-CA" sz="22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quot;Polices to enforce encryption"/>
          <p:cNvSpPr txBox="1"/>
          <p:nvPr/>
        </p:nvSpPr>
        <p:spPr>
          <a:xfrm>
            <a:off x="567132" y="4568750"/>
            <a:ext cx="3717215" cy="1426920"/>
          </a:xfrm>
          <a:prstGeom prst="rect">
            <a:avLst/>
          </a:prstGeom>
          <a:noFill/>
          <a:ln w="9525">
            <a:solidFill>
              <a:schemeClr val="tx2">
                <a:lumMod val="65000"/>
                <a:lumOff val="35000"/>
              </a:schemeClr>
            </a:solidFill>
          </a:ln>
        </p:spPr>
        <p:style>
          <a:lnRef idx="2">
            <a:schemeClr val="dk1"/>
          </a:lnRef>
          <a:fillRef idx="1">
            <a:schemeClr val="lt1"/>
          </a:fillRef>
          <a:effectRef idx="0">
            <a:schemeClr val="dk1"/>
          </a:effectRef>
          <a:fontRef idx="minor">
            <a:schemeClr val="dk1"/>
          </a:fontRef>
        </p:style>
        <p:txBody>
          <a:bodyPr wrap="square" lIns="36000" tIns="36000" rIns="36000" bIns="3600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defTabSz="768032"/>
            <a:r>
              <a:rPr lang="en-CA" sz="2200" b="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Security polices to </a:t>
            </a:r>
            <a:r>
              <a:rPr lang="en-US" sz="2200" b="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enforce </a:t>
            </a:r>
            <a:r>
              <a:rPr lang="en-US" sz="2200" b="0" dirty="0">
                <a:solidFill>
                  <a:schemeClr val="tx1"/>
                </a:solidFill>
                <a:latin typeface="Segoe UI" panose="020B0502040204020203" pitchFamily="34" charset="0"/>
                <a:ea typeface="Segoe UI" panose="020B0502040204020203" pitchFamily="34" charset="0"/>
                <a:cs typeface="Segoe UI" panose="020B0502040204020203" pitchFamily="34" charset="0"/>
              </a:rPr>
              <a:t>encryption, lock devices, and wipe corporate data off of </a:t>
            </a:r>
            <a:r>
              <a:rPr lang="en-US" sz="2200" b="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devices</a:t>
            </a:r>
            <a:endParaRPr lang="en-CA" sz="2200" b="0" dirty="0">
              <a:latin typeface="Segoe UI" panose="020B0502040204020203" pitchFamily="34" charset="0"/>
              <a:ea typeface="Segoe UI" panose="020B0502040204020203" pitchFamily="34" charset="0"/>
              <a:cs typeface="Segoe UI" panose="020B0502040204020203" pitchFamily="34" charset="0"/>
            </a:endParaRPr>
          </a:p>
        </p:txBody>
      </p:sp>
      <p:pic>
        <p:nvPicPr>
          <p:cNvPr id="49" name="document - table"/>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50613" y="3174600"/>
            <a:ext cx="525156" cy="877762"/>
          </a:xfrm>
          <a:prstGeom prst="rect">
            <a:avLst/>
          </a:prstGeom>
        </p:spPr>
      </p:pic>
      <p:pic>
        <p:nvPicPr>
          <p:cNvPr id="50" name="document - policy"/>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06473" y="3272350"/>
            <a:ext cx="633328" cy="1006636"/>
          </a:xfrm>
          <a:prstGeom prst="rect">
            <a:avLst/>
          </a:prstGeom>
        </p:spPr>
      </p:pic>
      <p:cxnSp>
        <p:nvCxnSpPr>
          <p:cNvPr id="51" name="Straight Connector 50"/>
          <p:cNvCxnSpPr/>
          <p:nvPr/>
        </p:nvCxnSpPr>
        <p:spPr bwMode="auto">
          <a:xfrm>
            <a:off x="5190356" y="3961212"/>
            <a:ext cx="118704" cy="478629"/>
          </a:xfrm>
          <a:prstGeom prst="line">
            <a:avLst/>
          </a:prstGeom>
          <a:gradFill rotWithShape="1">
            <a:gsLst>
              <a:gs pos="0">
                <a:srgbClr val="E4CD9A"/>
              </a:gs>
              <a:gs pos="100000">
                <a:srgbClr val="EEEFD7"/>
              </a:gs>
            </a:gsLst>
            <a:lin ang="2700000" scaled="1"/>
          </a:gradFill>
          <a:ln w="222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3769908" y="3807323"/>
            <a:ext cx="298036" cy="760520"/>
          </a:xfrm>
          <a:prstGeom prst="line">
            <a:avLst/>
          </a:prstGeom>
          <a:gradFill rotWithShape="1">
            <a:gsLst>
              <a:gs pos="0">
                <a:srgbClr val="E4CD9A"/>
              </a:gs>
              <a:gs pos="100000">
                <a:srgbClr val="EEEFD7"/>
              </a:gs>
            </a:gsLst>
            <a:lin ang="2700000" scaled="1"/>
          </a:gradFill>
          <a:ln w="22225" cap="flat" cmpd="sng" algn="ctr">
            <a:solidFill>
              <a:schemeClr val="tx1"/>
            </a:solidFill>
            <a:prstDash val="solid"/>
            <a:round/>
            <a:headEnd type="none" w="med" len="med"/>
            <a:tailEnd type="none" w="med" len="med"/>
          </a:ln>
          <a:effectLst/>
        </p:spPr>
      </p:cxnSp>
      <p:sp>
        <p:nvSpPr>
          <p:cNvPr id="53" name="alt text here &quot;https://" descr="The diagram depicts the setup of Work Folders on https://Workfolders.Contoso.com.&#10;The server and Active Directory Domain Services are in the center of the corporate environment. &#10;There are user devices outside the corporate environment, on the left. These devices communicate with the Reverse Proxy router which in turn communicates with the server and the AD DS database.&#10;There are user devices inside the corporate environment, on the right, which communicate directly with the server and the AD DS database.&#10;There are two documents on the server.&#10;The first document represents security policies, which enforce encryption, lock devices, and wipe corporate data off of devices.&#10;The second document represents file management techniques such as quotas, file screens, reporting, and classification.&#10;"/>
          <p:cNvSpPr txBox="1"/>
          <p:nvPr/>
        </p:nvSpPr>
        <p:spPr>
          <a:xfrm>
            <a:off x="4400393" y="950473"/>
            <a:ext cx="4087295" cy="307777"/>
          </a:xfrm>
          <a:prstGeom prst="rect">
            <a:avLst/>
          </a:prstGeom>
          <a:solidFill>
            <a:schemeClr val="accent1"/>
          </a:solidFill>
          <a:ln w="12700">
            <a:noFill/>
          </a:ln>
        </p:spPr>
        <p:txBody>
          <a:bodyPr wrap="square" lIns="72000" tIns="0" rIns="7200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Segoe UI" panose="020B0502040204020203" pitchFamily="34" charset="0"/>
                <a:ea typeface="Segoe UI" panose="020B0502040204020203" pitchFamily="34" charset="0"/>
                <a:cs typeface="Segoe UI" panose="020B0502040204020203" pitchFamily="34" charset="0"/>
              </a:rPr>
              <a:t>https://Workfolders.Contoso.com</a:t>
            </a: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8974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Securing Files and Folders
Protecting Shared Files and Folders by Using Shadow Copies
Configuring Work Folders
Configuring Network Printing</a:t>
            </a:r>
            <a:endParaRPr lang="en-CA" dirty="0"/>
          </a:p>
        </p:txBody>
      </p:sp>
    </p:spTree>
    <p:extLst>
      <p:ext uri="{BB962C8B-B14F-4D97-AF65-F5344CB8AC3E}">
        <p14:creationId xmlns:p14="http://schemas.microsoft.com/office/powerpoint/2010/main" val="204833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a52e43a-1831-4811-9fcd-0274bb1ffe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and Limitations of Work Folders</a:t>
            </a:r>
            <a:endParaRPr lang="en-CA" dirty="0"/>
          </a:p>
        </p:txBody>
      </p:sp>
      <p:sp>
        <p:nvSpPr>
          <p:cNvPr id="4" name="Content Placeholder 2"/>
          <p:cNvSpPr>
            <a:spLocks noGrp="1"/>
          </p:cNvSpPr>
          <p:nvPr/>
        </p:nvSpPr>
        <p:spPr bwMode="auto">
          <a:xfrm>
            <a:off x="416370" y="997298"/>
            <a:ext cx="7920807" cy="55304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400"/>
              </a:spcBef>
            </a:pPr>
            <a:r>
              <a:rPr lang="en-US" sz="2200" dirty="0" smtClean="0"/>
              <a:t>The benefits of Work </a:t>
            </a:r>
            <a:r>
              <a:rPr lang="en-US" sz="2200" dirty="0"/>
              <a:t>Folders </a:t>
            </a:r>
            <a:r>
              <a:rPr lang="en-US" sz="2200" dirty="0" smtClean="0"/>
              <a:t>include:</a:t>
            </a:r>
            <a:endParaRPr lang="en-US" sz="2200" dirty="0"/>
          </a:p>
          <a:p>
            <a:pPr lvl="1">
              <a:spcBef>
                <a:spcPts val="400"/>
              </a:spcBef>
            </a:pPr>
            <a:r>
              <a:rPr lang="en-CA" sz="2200" dirty="0"/>
              <a:t>Works on domain-joined devices and devices that are not </a:t>
            </a:r>
            <a:r>
              <a:rPr lang="en-CA" sz="2200" dirty="0" smtClean="0"/>
              <a:t>domain-joined</a:t>
            </a:r>
            <a:endParaRPr lang="en-US" sz="2200" dirty="0"/>
          </a:p>
          <a:p>
            <a:pPr lvl="1">
              <a:spcBef>
                <a:spcPts val="400"/>
              </a:spcBef>
            </a:pPr>
            <a:r>
              <a:rPr lang="en-CA" sz="2200" dirty="0"/>
              <a:t>Provides a single point of access to work </a:t>
            </a:r>
            <a:r>
              <a:rPr lang="en-CA" sz="2200" dirty="0" smtClean="0"/>
              <a:t>files</a:t>
            </a:r>
            <a:r>
              <a:rPr lang="en-US" sz="2200" dirty="0" smtClean="0"/>
              <a:t> </a:t>
            </a:r>
          </a:p>
          <a:p>
            <a:pPr lvl="1">
              <a:spcBef>
                <a:spcPts val="400"/>
              </a:spcBef>
            </a:pPr>
            <a:r>
              <a:rPr lang="en-CA" sz="2200" dirty="0"/>
              <a:t>Provides offline access to work </a:t>
            </a:r>
            <a:r>
              <a:rPr lang="en-CA" sz="2200" dirty="0" smtClean="0"/>
              <a:t>files</a:t>
            </a:r>
            <a:endParaRPr lang="en-US" sz="2200" dirty="0" smtClean="0"/>
          </a:p>
          <a:p>
            <a:pPr lvl="1">
              <a:spcBef>
                <a:spcPts val="400"/>
              </a:spcBef>
            </a:pPr>
            <a:r>
              <a:rPr lang="en-CA" sz="2200" dirty="0" smtClean="0"/>
              <a:t>Synchronizes </a:t>
            </a:r>
            <a:r>
              <a:rPr lang="en-CA" sz="2200" dirty="0"/>
              <a:t>files for users</a:t>
            </a:r>
            <a:endParaRPr lang="en-US" sz="2200" dirty="0"/>
          </a:p>
          <a:p>
            <a:pPr lvl="1">
              <a:spcBef>
                <a:spcPts val="400"/>
              </a:spcBef>
            </a:pPr>
            <a:r>
              <a:rPr lang="en-US" sz="2200" dirty="0" smtClean="0"/>
              <a:t>Enables data </a:t>
            </a:r>
            <a:r>
              <a:rPr lang="en-US" sz="2200" dirty="0"/>
              <a:t>encryption</a:t>
            </a:r>
          </a:p>
          <a:p>
            <a:pPr lvl="1">
              <a:spcBef>
                <a:spcPts val="400"/>
              </a:spcBef>
            </a:pPr>
            <a:r>
              <a:rPr lang="en-US" sz="2200" dirty="0" smtClean="0"/>
              <a:t>Works </a:t>
            </a:r>
            <a:r>
              <a:rPr lang="en-CA" sz="2200" dirty="0"/>
              <a:t>with existing data management technologies</a:t>
            </a:r>
            <a:endParaRPr lang="en-US" sz="2200" dirty="0" smtClean="0"/>
          </a:p>
          <a:p>
            <a:pPr marL="288925" lvl="1" indent="0">
              <a:spcBef>
                <a:spcPts val="400"/>
              </a:spcBef>
              <a:buNone/>
            </a:pPr>
            <a:endParaRPr lang="en-US" sz="2200" dirty="0" smtClean="0"/>
          </a:p>
          <a:p>
            <a:pPr>
              <a:spcBef>
                <a:spcPts val="400"/>
              </a:spcBef>
            </a:pPr>
            <a:r>
              <a:rPr lang="en-US" sz="2200" dirty="0"/>
              <a:t>The limitations </a:t>
            </a:r>
            <a:r>
              <a:rPr lang="en-US" sz="2200" dirty="0" smtClean="0"/>
              <a:t>of </a:t>
            </a:r>
            <a:r>
              <a:rPr lang="en-US" sz="2200" dirty="0"/>
              <a:t>Work Folders </a:t>
            </a:r>
            <a:r>
              <a:rPr lang="en-US" sz="2200" dirty="0" smtClean="0"/>
              <a:t>include:</a:t>
            </a:r>
            <a:endParaRPr lang="en-US" sz="2200" dirty="0"/>
          </a:p>
          <a:p>
            <a:pPr lvl="1">
              <a:spcBef>
                <a:spcPts val="400"/>
              </a:spcBef>
            </a:pPr>
            <a:r>
              <a:rPr lang="en-US" sz="2200" dirty="0" smtClean="0"/>
              <a:t>Works </a:t>
            </a:r>
            <a:r>
              <a:rPr lang="en-CA" sz="2200" dirty="0"/>
              <a:t>on Windows Server 2012 R2 and Windows 8.1 </a:t>
            </a:r>
            <a:r>
              <a:rPr lang="en-CA" sz="2200" dirty="0" smtClean="0"/>
              <a:t>only</a:t>
            </a:r>
            <a:r>
              <a:rPr lang="en-US" sz="2200" dirty="0" smtClean="0"/>
              <a:t>  </a:t>
            </a:r>
            <a:endParaRPr lang="en-US" sz="2200" dirty="0"/>
          </a:p>
          <a:p>
            <a:pPr lvl="1">
              <a:spcBef>
                <a:spcPts val="400"/>
              </a:spcBef>
            </a:pPr>
            <a:r>
              <a:rPr lang="en-US" sz="2200" dirty="0"/>
              <a:t>Does not support collaborative scenarios</a:t>
            </a:r>
          </a:p>
          <a:p>
            <a:pPr lvl="1">
              <a:spcBef>
                <a:spcPts val="400"/>
              </a:spcBef>
            </a:pPr>
            <a:r>
              <a:rPr lang="en-US" sz="2200" dirty="0" smtClean="0"/>
              <a:t>Does </a:t>
            </a:r>
            <a:r>
              <a:rPr lang="en-CA" sz="2200" dirty="0"/>
              <a:t>not permit selective synchronization of files</a:t>
            </a:r>
            <a:endParaRPr lang="en-US" sz="2200" dirty="0" smtClean="0"/>
          </a:p>
          <a:p>
            <a:pPr lvl="1">
              <a:spcBef>
                <a:spcPts val="400"/>
              </a:spcBef>
            </a:pPr>
            <a:r>
              <a:rPr lang="en-US" sz="2200" dirty="0" smtClean="0"/>
              <a:t>Does </a:t>
            </a:r>
            <a:r>
              <a:rPr lang="en-US" sz="2200" dirty="0"/>
              <a:t>not </a:t>
            </a:r>
            <a:r>
              <a:rPr lang="en-CA" sz="2200" dirty="0" smtClean="0"/>
              <a:t>synchronize </a:t>
            </a:r>
            <a:r>
              <a:rPr lang="en-CA" sz="2200" dirty="0"/>
              <a:t>multiple file shares</a:t>
            </a:r>
            <a:endParaRPr lang="en-US" dirty="0"/>
          </a:p>
        </p:txBody>
      </p:sp>
    </p:spTree>
    <p:extLst>
      <p:ext uri="{BB962C8B-B14F-4D97-AF65-F5344CB8AC3E}">
        <p14:creationId xmlns:p14="http://schemas.microsoft.com/office/powerpoint/2010/main" val="355275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4f61a98-4875-47a7-a0c2-bd8940a879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Components of Work Folders</a:t>
            </a:r>
            <a:endParaRPr lang="en-CA" dirty="0"/>
          </a:p>
        </p:txBody>
      </p:sp>
      <p:sp>
        <p:nvSpPr>
          <p:cNvPr id="4" name="Content Placeholder 2"/>
          <p:cNvSpPr>
            <a:spLocks noGrp="1"/>
          </p:cNvSpPr>
          <p:nvPr/>
        </p:nvSpPr>
        <p:spPr bwMode="auto">
          <a:xfrm>
            <a:off x="481090" y="954307"/>
            <a:ext cx="8119156" cy="55678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Software requirements</a:t>
            </a:r>
          </a:p>
          <a:p>
            <a:pPr lvl="1"/>
            <a:r>
              <a:rPr lang="en-US" sz="2200" dirty="0" smtClean="0"/>
              <a:t>Windows Server 2012 R2 file server</a:t>
            </a:r>
          </a:p>
          <a:p>
            <a:pPr lvl="1"/>
            <a:r>
              <a:rPr lang="en-US" sz="2200" dirty="0" smtClean="0"/>
              <a:t>Windows 8.1 client</a:t>
            </a:r>
          </a:p>
          <a:p>
            <a:pPr lvl="1"/>
            <a:r>
              <a:rPr lang="en-US" sz="2200" dirty="0" smtClean="0"/>
              <a:t>SSL certificates</a:t>
            </a:r>
          </a:p>
          <a:p>
            <a:pPr lvl="1"/>
            <a:r>
              <a:rPr lang="en-US" sz="2200" dirty="0" smtClean="0"/>
              <a:t>NTFS or ReFS volume for both client and server</a:t>
            </a:r>
          </a:p>
          <a:p>
            <a:pPr>
              <a:spcBef>
                <a:spcPts val="1200"/>
              </a:spcBef>
            </a:pPr>
            <a:r>
              <a:rPr lang="en-US" sz="2400" dirty="0" smtClean="0"/>
              <a:t>Server components</a:t>
            </a:r>
          </a:p>
          <a:p>
            <a:pPr>
              <a:spcBef>
                <a:spcPts val="0"/>
              </a:spcBef>
            </a:pPr>
            <a:endParaRPr lang="en-US" sz="1100" dirty="0" smtClean="0"/>
          </a:p>
          <a:p>
            <a:pPr>
              <a:spcBef>
                <a:spcPts val="0"/>
              </a:spcBef>
            </a:pPr>
            <a:endParaRPr lang="en-US" sz="1100" dirty="0" smtClean="0"/>
          </a:p>
          <a:p>
            <a:pPr>
              <a:spcBef>
                <a:spcPts val="0"/>
              </a:spcBef>
            </a:pPr>
            <a:endParaRPr lang="en-US" sz="1100" dirty="0" smtClean="0"/>
          </a:p>
          <a:p>
            <a:pPr>
              <a:spcBef>
                <a:spcPts val="0"/>
              </a:spcBef>
            </a:pPr>
            <a:endParaRPr lang="en-US" sz="1100" dirty="0"/>
          </a:p>
          <a:p>
            <a:pPr>
              <a:spcBef>
                <a:spcPts val="0"/>
              </a:spcBef>
            </a:pPr>
            <a:endParaRPr lang="en-US" sz="1100" dirty="0" smtClean="0"/>
          </a:p>
          <a:p>
            <a:pPr>
              <a:spcBef>
                <a:spcPts val="0"/>
              </a:spcBef>
            </a:pPr>
            <a:endParaRPr lang="en-US" sz="1100" dirty="0" smtClean="0"/>
          </a:p>
          <a:p>
            <a:pPr>
              <a:spcBef>
                <a:spcPts val="0"/>
              </a:spcBef>
            </a:pPr>
            <a:endParaRPr lang="en-US" sz="1100" dirty="0" smtClean="0"/>
          </a:p>
          <a:p>
            <a:pPr>
              <a:spcBef>
                <a:spcPts val="0"/>
              </a:spcBef>
            </a:pPr>
            <a:endParaRPr lang="en-US" sz="1100" dirty="0"/>
          </a:p>
          <a:p>
            <a:pPr>
              <a:spcBef>
                <a:spcPts val="0"/>
              </a:spcBef>
            </a:pPr>
            <a:endParaRPr lang="en-US" sz="1100" dirty="0" smtClean="0"/>
          </a:p>
          <a:p>
            <a:pPr>
              <a:spcBef>
                <a:spcPts val="0"/>
              </a:spcBef>
            </a:pPr>
            <a:r>
              <a:rPr lang="en-US" sz="2400" dirty="0" smtClean="0"/>
              <a:t>Client components</a:t>
            </a:r>
          </a:p>
          <a:p>
            <a:pPr lvl="1"/>
            <a:r>
              <a:rPr lang="en-US" sz="2200" dirty="0" smtClean="0"/>
              <a:t>Manual deployment using built-in Control Panel item</a:t>
            </a:r>
          </a:p>
          <a:p>
            <a:pPr lvl="1"/>
            <a:r>
              <a:rPr lang="en-US" sz="2200" dirty="0" smtClean="0"/>
              <a:t>Automatic deployment via Group Policy, </a:t>
            </a:r>
            <a:r>
              <a:rPr lang="en-US" sz="2200" dirty="0"/>
              <a:t>Configuration </a:t>
            </a:r>
            <a:r>
              <a:rPr lang="en-US" sz="2200" dirty="0" smtClean="0"/>
              <a:t>Manager, or Intune</a:t>
            </a: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2848167807"/>
              </p:ext>
            </p:extLst>
          </p:nvPr>
        </p:nvGraphicFramePr>
        <p:xfrm>
          <a:off x="690597" y="3492541"/>
          <a:ext cx="7234203" cy="1456720"/>
        </p:xfrm>
        <a:graphic>
          <a:graphicData uri="http://schemas.openxmlformats.org/drawingml/2006/table">
            <a:tbl>
              <a:tblPr firstRow="1" bandRow="1">
                <a:tableStyleId>{5C22544A-7EE6-4342-B048-85BDC9FD1C3A}</a:tableStyleId>
              </a:tblPr>
              <a:tblGrid>
                <a:gridCol w="3576603"/>
                <a:gridCol w="3657600"/>
              </a:tblGrid>
              <a:tr h="1192748">
                <a:tc>
                  <a:txBody>
                    <a:bodyPr/>
                    <a:lstStyle/>
                    <a:p>
                      <a:pPr marL="108000" lvl="1" indent="-169863" algn="l" rtl="0" eaLnBrk="1" fontAlgn="base" hangingPunct="1">
                        <a:lnSpc>
                          <a:spcPct val="100000"/>
                        </a:lnSpc>
                        <a:spcBef>
                          <a:spcPts val="400"/>
                        </a:spcBef>
                        <a:spcAft>
                          <a:spcPct val="0"/>
                        </a:spcAft>
                        <a:buClr>
                          <a:srgbClr val="0070C0"/>
                        </a:buClr>
                        <a:buSzPct val="80000"/>
                        <a:buFont typeface="Arial" pitchFamily="34" charset="0"/>
                        <a:buChar char="•"/>
                      </a:pPr>
                      <a:r>
                        <a:rPr lang="en-US" sz="2200" b="0" dirty="0" smtClean="0">
                          <a:solidFill>
                            <a:schemeClr val="tx1"/>
                          </a:solidFill>
                          <a:latin typeface="Segoe UI" pitchFamily="34" charset="0"/>
                          <a:ea typeface="Segoe UI" pitchFamily="34" charset="0"/>
                          <a:cs typeface="Segoe UI" pitchFamily="34" charset="0"/>
                        </a:rPr>
                        <a:t>Work Folders role service</a:t>
                      </a:r>
                    </a:p>
                    <a:p>
                      <a:pPr marL="108000" lvl="1" indent="-169863" algn="l" rtl="0" eaLnBrk="1" fontAlgn="base" hangingPunct="1">
                        <a:lnSpc>
                          <a:spcPct val="100000"/>
                        </a:lnSpc>
                        <a:spcBef>
                          <a:spcPts val="400"/>
                        </a:spcBef>
                        <a:spcAft>
                          <a:spcPct val="0"/>
                        </a:spcAft>
                        <a:buClr>
                          <a:srgbClr val="0070C0"/>
                        </a:buClr>
                        <a:buSzPct val="80000"/>
                        <a:buFont typeface="Arial" pitchFamily="34" charset="0"/>
                        <a:buChar char="•"/>
                      </a:pPr>
                      <a:r>
                        <a:rPr lang="en-US" sz="2200" b="0" dirty="0" smtClean="0">
                          <a:solidFill>
                            <a:schemeClr val="tx1"/>
                          </a:solidFill>
                          <a:latin typeface="Segoe UI" pitchFamily="34" charset="0"/>
                          <a:ea typeface="Segoe UI" pitchFamily="34" charset="0"/>
                          <a:cs typeface="Segoe UI" pitchFamily="34" charset="0"/>
                        </a:rPr>
                        <a:t>File Server role service</a:t>
                      </a:r>
                    </a:p>
                    <a:p>
                      <a:pPr marL="108000" lvl="1" indent="-169863" algn="l" rtl="0" eaLnBrk="1" fontAlgn="base" hangingPunct="1">
                        <a:lnSpc>
                          <a:spcPct val="100000"/>
                        </a:lnSpc>
                        <a:spcBef>
                          <a:spcPts val="400"/>
                        </a:spcBef>
                        <a:spcAft>
                          <a:spcPct val="0"/>
                        </a:spcAft>
                        <a:buClr>
                          <a:srgbClr val="0070C0"/>
                        </a:buClr>
                        <a:buSzPct val="80000"/>
                        <a:buFont typeface="Arial" pitchFamily="34" charset="0"/>
                        <a:buChar char="•"/>
                      </a:pPr>
                      <a:r>
                        <a:rPr lang="en-US" sz="2200" b="0" dirty="0" smtClean="0">
                          <a:solidFill>
                            <a:schemeClr val="tx1"/>
                          </a:solidFill>
                          <a:latin typeface="Segoe UI" pitchFamily="34" charset="0"/>
                          <a:ea typeface="Segoe UI" pitchFamily="34" charset="0"/>
                          <a:cs typeface="Segoe UI" pitchFamily="34" charset="0"/>
                        </a:rPr>
                        <a:t>Web Server (IIS) role</a:t>
                      </a:r>
                      <a:endParaRPr lang="en-CA" sz="2200" b="0" dirty="0">
                        <a:solidFill>
                          <a:schemeClr val="tx1"/>
                        </a:solidFill>
                        <a:latin typeface="Segoe UI" pitchFamily="34" charset="0"/>
                        <a:ea typeface="Segoe UI" pitchFamily="34" charset="0"/>
                        <a:cs typeface="Segoe UI" pitchFamily="34" charset="0"/>
                      </a:endParaRPr>
                    </a:p>
                  </a:txBody>
                  <a:tcPr marL="90000" marR="90000" marT="468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80000" lvl="1" indent="-180000" algn="l" rtl="0" eaLnBrk="1" fontAlgn="base" hangingPunct="1">
                        <a:lnSpc>
                          <a:spcPct val="100000"/>
                        </a:lnSpc>
                        <a:spcBef>
                          <a:spcPts val="400"/>
                        </a:spcBef>
                        <a:spcAft>
                          <a:spcPct val="0"/>
                        </a:spcAft>
                        <a:buClr>
                          <a:srgbClr val="0070C0"/>
                        </a:buClr>
                        <a:buSzPct val="80000"/>
                        <a:buFont typeface="Arial" pitchFamily="34" charset="0"/>
                        <a:buChar char="•"/>
                      </a:pPr>
                      <a:r>
                        <a:rPr lang="en-US" sz="2200" b="0" dirty="0" smtClean="0">
                          <a:solidFill>
                            <a:schemeClr val="tx1"/>
                          </a:solidFill>
                          <a:latin typeface="Segoe UI" pitchFamily="34" charset="0"/>
                          <a:ea typeface="Segoe UI" pitchFamily="34" charset="0"/>
                          <a:cs typeface="Segoe UI" pitchFamily="34" charset="0"/>
                        </a:rPr>
                        <a:t>IIS Management Console role service</a:t>
                      </a:r>
                    </a:p>
                    <a:p>
                      <a:pPr marL="180000" lvl="1" indent="-180000" algn="l" rtl="0" eaLnBrk="1" fontAlgn="base" hangingPunct="1">
                        <a:lnSpc>
                          <a:spcPct val="100000"/>
                        </a:lnSpc>
                        <a:spcBef>
                          <a:spcPts val="400"/>
                        </a:spcBef>
                        <a:spcAft>
                          <a:spcPct val="0"/>
                        </a:spcAft>
                        <a:buClr>
                          <a:srgbClr val="0070C0"/>
                        </a:buClr>
                        <a:buSzPct val="80000"/>
                        <a:buFont typeface="Arial" pitchFamily="34" charset="0"/>
                        <a:buChar char="•"/>
                      </a:pPr>
                      <a:r>
                        <a:rPr lang="en-US" sz="2200" b="0" dirty="0" smtClean="0">
                          <a:solidFill>
                            <a:schemeClr val="tx1"/>
                          </a:solidFill>
                          <a:latin typeface="Segoe UI" pitchFamily="34" charset="0"/>
                          <a:ea typeface="Segoe UI" pitchFamily="34" charset="0"/>
                          <a:cs typeface="Segoe UI" pitchFamily="34" charset="0"/>
                        </a:rPr>
                        <a:t>IIS Hostable Web Core role service</a:t>
                      </a:r>
                      <a:endParaRPr lang="en-CA" sz="2200" b="0" dirty="0">
                        <a:solidFill>
                          <a:schemeClr val="tx1"/>
                        </a:solidFill>
                        <a:latin typeface="Segoe UI" pitchFamily="34" charset="0"/>
                        <a:ea typeface="Segoe UI" pitchFamily="34" charset="0"/>
                        <a:cs typeface="Segoe UI" pitchFamily="34" charset="0"/>
                      </a:endParaRPr>
                    </a:p>
                  </a:txBody>
                  <a:tcPr marL="90000" marR="90000" marT="468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941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00fba01-7d77-4e5c-af36-803ff15814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Configuring Work Folders</a:t>
            </a:r>
            <a:endParaRPr lang="en-CA" dirty="0"/>
          </a:p>
        </p:txBody>
      </p:sp>
      <p:sp>
        <p:nvSpPr>
          <p:cNvPr id="4" name="Content Placeholder 2"/>
          <p:cNvSpPr>
            <a:spLocks noGrp="1"/>
          </p:cNvSpPr>
          <p:nvPr/>
        </p:nvSpPr>
        <p:spPr bwMode="auto">
          <a:xfrm>
            <a:off x="452984" y="1108301"/>
            <a:ext cx="7505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10000"/>
              </a:lnSpc>
            </a:pPr>
            <a:r>
              <a:rPr lang="en-US" dirty="0" smtClean="0"/>
              <a:t>Server configuration</a:t>
            </a:r>
          </a:p>
          <a:p>
            <a:pPr lvl="1">
              <a:lnSpc>
                <a:spcPct val="110000"/>
              </a:lnSpc>
            </a:pPr>
            <a:r>
              <a:rPr lang="en-US" dirty="0" smtClean="0"/>
              <a:t>Install the Work Folders role service</a:t>
            </a:r>
          </a:p>
          <a:p>
            <a:pPr lvl="1">
              <a:lnSpc>
                <a:spcPct val="110000"/>
              </a:lnSpc>
            </a:pPr>
            <a:r>
              <a:rPr lang="en-US" dirty="0" smtClean="0"/>
              <a:t>Create a sync share</a:t>
            </a:r>
          </a:p>
          <a:p>
            <a:pPr lvl="1">
              <a:lnSpc>
                <a:spcPct val="110000"/>
              </a:lnSpc>
            </a:pPr>
            <a:r>
              <a:rPr lang="en-CA" dirty="0"/>
              <a:t>Install a server certificate which has the same common name as the Work Folders </a:t>
            </a:r>
            <a:r>
              <a:rPr lang="en-CA" dirty="0" smtClean="0"/>
              <a:t>URL</a:t>
            </a:r>
            <a:endParaRPr lang="en-US" dirty="0" smtClean="0"/>
          </a:p>
          <a:p>
            <a:pPr>
              <a:lnSpc>
                <a:spcPct val="110000"/>
              </a:lnSpc>
            </a:pPr>
            <a:r>
              <a:rPr lang="en-US" dirty="0" smtClean="0"/>
              <a:t>Client configuration</a:t>
            </a:r>
          </a:p>
          <a:p>
            <a:pPr lvl="1">
              <a:lnSpc>
                <a:spcPct val="110000"/>
              </a:lnSpc>
            </a:pPr>
            <a:r>
              <a:rPr lang="en-CA" dirty="0"/>
              <a:t>For manual configuration, the user enters their email address </a:t>
            </a:r>
            <a:r>
              <a:rPr lang="en-CA" dirty="0" smtClean="0"/>
              <a:t>manually</a:t>
            </a:r>
            <a:endParaRPr lang="en-US" dirty="0" smtClean="0"/>
          </a:p>
          <a:p>
            <a:pPr lvl="1">
              <a:lnSpc>
                <a:spcPct val="110000"/>
              </a:lnSpc>
            </a:pPr>
            <a:r>
              <a:rPr lang="en-CA" dirty="0"/>
              <a:t>For automatic configuration, you can use Group </a:t>
            </a:r>
            <a:r>
              <a:rPr lang="en-CA" dirty="0" smtClean="0"/>
              <a:t>Policy</a:t>
            </a:r>
            <a:endParaRPr lang="en-US" dirty="0"/>
          </a:p>
        </p:txBody>
      </p:sp>
    </p:spTree>
    <p:extLst>
      <p:ext uri="{BB962C8B-B14F-4D97-AF65-F5344CB8AC3E}">
        <p14:creationId xmlns:p14="http://schemas.microsoft.com/office/powerpoint/2010/main" val="200868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81f2bb4-0e71-44aa-95f3-6d493bd20c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How to Configure Work Folders</a:t>
            </a:r>
            <a:endParaRPr lang="en-CA" dirty="0"/>
          </a:p>
        </p:txBody>
      </p:sp>
      <p:sp>
        <p:nvSpPr>
          <p:cNvPr id="4" name="Content Placeholder 2"/>
          <p:cNvSpPr>
            <a:spLocks noGrp="1"/>
          </p:cNvSpPr>
          <p:nvPr/>
        </p:nvSpPr>
        <p:spPr bwMode="auto">
          <a:xfrm>
            <a:off x="467544" y="1071346"/>
            <a:ext cx="756084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1"/>
            <a:r>
              <a:rPr lang="en-US" sz="2600" dirty="0" smtClean="0"/>
              <a:t>Install </a:t>
            </a:r>
            <a:r>
              <a:rPr lang="en-US" sz="2600" dirty="0"/>
              <a:t>the Work Folders role </a:t>
            </a:r>
            <a:r>
              <a:rPr lang="en-US" sz="2600" dirty="0" smtClean="0"/>
              <a:t>service</a:t>
            </a:r>
            <a:endParaRPr lang="en-CA" sz="2600" dirty="0"/>
          </a:p>
          <a:p>
            <a:pPr lvl="1"/>
            <a:r>
              <a:rPr lang="en-US" sz="2600" dirty="0"/>
              <a:t>Create a sync share for work folders on </a:t>
            </a:r>
            <a:r>
              <a:rPr lang="en-US" sz="2600" dirty="0" smtClean="0"/>
              <a:t>a </a:t>
            </a:r>
            <a:r>
              <a:rPr lang="en-US" sz="2600" dirty="0"/>
              <a:t>file </a:t>
            </a:r>
            <a:r>
              <a:rPr lang="en-US" sz="2600" dirty="0" smtClean="0"/>
              <a:t>server </a:t>
            </a:r>
            <a:endParaRPr lang="en-CA" sz="2600" dirty="0"/>
          </a:p>
          <a:p>
            <a:pPr lvl="1"/>
            <a:r>
              <a:rPr lang="en-US" sz="2600" dirty="0"/>
              <a:t>Configure Work Folder access on a Windows 8.1 </a:t>
            </a:r>
            <a:r>
              <a:rPr lang="en-US" sz="2600" dirty="0" smtClean="0"/>
              <a:t>client</a:t>
            </a:r>
            <a:endParaRPr lang="en-CA" sz="2600" dirty="0"/>
          </a:p>
          <a:p>
            <a:pPr lvl="1"/>
            <a:r>
              <a:rPr lang="en-US" sz="2600" dirty="0"/>
              <a:t>Create a file in the work </a:t>
            </a:r>
            <a:r>
              <a:rPr lang="en-US" sz="2600" dirty="0" smtClean="0"/>
              <a:t>folder</a:t>
            </a:r>
            <a:endParaRPr lang="en-CA" sz="2600" dirty="0"/>
          </a:p>
          <a:p>
            <a:pPr lvl="1"/>
            <a:r>
              <a:rPr lang="en-US" sz="2600" dirty="0"/>
              <a:t>Configure Work Folders to sync data on a second Windows 8.1 </a:t>
            </a:r>
            <a:r>
              <a:rPr lang="en-US" sz="2600" dirty="0" smtClean="0"/>
              <a:t>client</a:t>
            </a:r>
            <a:endParaRPr lang="en-US" sz="2600" dirty="0"/>
          </a:p>
        </p:txBody>
      </p:sp>
    </p:spTree>
    <p:extLst>
      <p:ext uri="{BB962C8B-B14F-4D97-AF65-F5344CB8AC3E}">
        <p14:creationId xmlns:p14="http://schemas.microsoft.com/office/powerpoint/2010/main" val="212203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6237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88478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4: Configuring Network Printing</a:t>
            </a:r>
            <a:endParaRPr lang="en-CA" dirty="0"/>
          </a:p>
        </p:txBody>
      </p:sp>
      <p:sp>
        <p:nvSpPr>
          <p:cNvPr id="3" name="Text Placeholder 2"/>
          <p:cNvSpPr>
            <a:spLocks noGrp="1"/>
          </p:cNvSpPr>
          <p:nvPr>
            <p:ph type="body" idx="1"/>
          </p:nvPr>
        </p:nvSpPr>
        <p:spPr/>
        <p:txBody>
          <a:bodyPr/>
          <a:lstStyle/>
          <a:p>
            <a:r>
              <a:rPr lang="en-CA" dirty="0" smtClean="0"/>
              <a:t>Benefits of Network Printing
What Is Enhanced Point and Print?
Security Options for Network Printing
Demonstration: Creating Multiple Configurations for a Print Device
What Is Printer Pooling?
What Is Branch Office Direct Printing?
Deploying Printers to Clients</a:t>
            </a:r>
            <a:endParaRPr lang="en-CA" dirty="0"/>
          </a:p>
        </p:txBody>
      </p:sp>
    </p:spTree>
    <p:extLst>
      <p:ext uri="{BB962C8B-B14F-4D97-AF65-F5344CB8AC3E}">
        <p14:creationId xmlns:p14="http://schemas.microsoft.com/office/powerpoint/2010/main" val="3842051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Network Printing</a:t>
            </a:r>
            <a:endParaRPr lang="en-CA" dirty="0"/>
          </a:p>
        </p:txBody>
      </p:sp>
      <p:sp>
        <p:nvSpPr>
          <p:cNvPr id="4" name="Rounded Rectangle 3"/>
          <p:cNvSpPr>
            <a:spLocks noChangeArrowheads="1"/>
          </p:cNvSpPr>
          <p:nvPr/>
        </p:nvSpPr>
        <p:spPr bwMode="auto">
          <a:xfrm>
            <a:off x="211138" y="956248"/>
            <a:ext cx="8721725" cy="29153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47223" y="1172148"/>
            <a:ext cx="7908135" cy="2915362"/>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28600" indent="-228600">
              <a:spcBef>
                <a:spcPct val="40000"/>
              </a:spcBef>
              <a:buClr>
                <a:srgbClr val="006699"/>
              </a:buClr>
              <a:buFontTx/>
              <a:buChar char="•"/>
            </a:pPr>
            <a:endParaRPr lang="en-CA" sz="2800" b="0" dirty="0" smtClean="0">
              <a:solidFill>
                <a:schemeClr val="tx1"/>
              </a:solidFill>
              <a:latin typeface="Segoe UI" pitchFamily="34" charset="0"/>
              <a:ea typeface="Segoe UI" pitchFamily="34" charset="0"/>
              <a:cs typeface="Segoe UI" pitchFamily="34" charset="0"/>
            </a:endParaRPr>
          </a:p>
          <a:p>
            <a:pPr>
              <a:spcBef>
                <a:spcPct val="40000"/>
              </a:spcBef>
              <a:buClr>
                <a:srgbClr val="006699"/>
              </a:buClr>
            </a:pPr>
            <a:r>
              <a:rPr lang="en-CA" sz="2800" b="0" dirty="0">
                <a:solidFill>
                  <a:schemeClr val="tx1"/>
                </a:solidFill>
                <a:latin typeface="Segoe UI" pitchFamily="34" charset="0"/>
                <a:ea typeface="Segoe UI" pitchFamily="34" charset="0"/>
                <a:cs typeface="Segoe UI" pitchFamily="34" charset="0"/>
              </a:rPr>
              <a:t>Benefits of </a:t>
            </a:r>
            <a:r>
              <a:rPr lang="en-CA" sz="2800" b="0" dirty="0" smtClean="0">
                <a:solidFill>
                  <a:schemeClr val="tx1"/>
                </a:solidFill>
                <a:latin typeface="Segoe UI" pitchFamily="34" charset="0"/>
                <a:ea typeface="Segoe UI" pitchFamily="34" charset="0"/>
                <a:cs typeface="Segoe UI" pitchFamily="34" charset="0"/>
              </a:rPr>
              <a:t>network printing include:</a:t>
            </a:r>
          </a:p>
          <a:p>
            <a:pPr marL="228600" indent="-228600">
              <a:spcBef>
                <a:spcPct val="40000"/>
              </a:spcBef>
              <a:buClr>
                <a:srgbClr val="006699"/>
              </a:buClr>
              <a:buFontTx/>
              <a:buChar char="•"/>
            </a:pPr>
            <a:r>
              <a:rPr lang="en-CA" sz="2800" b="0" dirty="0" smtClean="0">
                <a:solidFill>
                  <a:schemeClr val="tx1"/>
                </a:solidFill>
                <a:latin typeface="Segoe UI" pitchFamily="34" charset="0"/>
                <a:ea typeface="Segoe UI" pitchFamily="34" charset="0"/>
                <a:cs typeface="Segoe UI" pitchFamily="34" charset="0"/>
              </a:rPr>
              <a:t>Centralized management via the Print Management Console</a:t>
            </a:r>
          </a:p>
          <a:p>
            <a:pPr marL="228600" indent="-228600">
              <a:spcBef>
                <a:spcPct val="40000"/>
              </a:spcBef>
              <a:buClr>
                <a:srgbClr val="006699"/>
              </a:buClr>
              <a:buFontTx/>
              <a:buChar char="•"/>
            </a:pPr>
            <a:r>
              <a:rPr lang="en-CA" sz="2800" b="0" dirty="0">
                <a:solidFill>
                  <a:schemeClr val="tx1"/>
                </a:solidFill>
                <a:latin typeface="Segoe UI" pitchFamily="34" charset="0"/>
                <a:ea typeface="Segoe UI" pitchFamily="34" charset="0"/>
                <a:cs typeface="Segoe UI" pitchFamily="34" charset="0"/>
              </a:rPr>
              <a:t>Simplified</a:t>
            </a:r>
            <a:r>
              <a:rPr lang="en-CA" sz="2800" dirty="0">
                <a:solidFill>
                  <a:schemeClr val="tx1"/>
                </a:solidFill>
                <a:latin typeface="Segoe UI" pitchFamily="34" charset="0"/>
                <a:ea typeface="Segoe UI" pitchFamily="34" charset="0"/>
                <a:cs typeface="Segoe UI" pitchFamily="34" charset="0"/>
              </a:rPr>
              <a:t> </a:t>
            </a:r>
            <a:r>
              <a:rPr lang="en-CA" sz="2800" b="0" dirty="0" smtClean="0">
                <a:solidFill>
                  <a:schemeClr val="tx1"/>
                </a:solidFill>
                <a:latin typeface="Segoe UI" pitchFamily="34" charset="0"/>
                <a:ea typeface="Segoe UI" pitchFamily="34" charset="0"/>
                <a:cs typeface="Segoe UI" pitchFamily="34" charset="0"/>
              </a:rPr>
              <a:t>troubleshooting</a:t>
            </a:r>
          </a:p>
          <a:p>
            <a:pPr marL="228600" indent="-228600">
              <a:spcBef>
                <a:spcPct val="40000"/>
              </a:spcBef>
              <a:buClr>
                <a:srgbClr val="006699"/>
              </a:buClr>
              <a:buFontTx/>
              <a:buChar char="•"/>
            </a:pPr>
            <a:r>
              <a:rPr lang="en-CA" sz="2800" b="0" dirty="0">
                <a:solidFill>
                  <a:schemeClr val="tx1"/>
                </a:solidFill>
                <a:latin typeface="Segoe UI" pitchFamily="34" charset="0"/>
                <a:ea typeface="Segoe UI" pitchFamily="34" charset="0"/>
                <a:cs typeface="Segoe UI" pitchFamily="34" charset="0"/>
              </a:rPr>
              <a:t>Lower total </a:t>
            </a:r>
            <a:r>
              <a:rPr lang="en-CA" sz="2800" b="0" dirty="0" smtClean="0">
                <a:solidFill>
                  <a:schemeClr val="tx1"/>
                </a:solidFill>
                <a:latin typeface="Segoe UI" pitchFamily="34" charset="0"/>
                <a:ea typeface="Segoe UI" pitchFamily="34" charset="0"/>
                <a:cs typeface="Segoe UI" pitchFamily="34" charset="0"/>
              </a:rPr>
              <a:t>costs</a:t>
            </a:r>
            <a:endParaRPr lang="en-CA" sz="2800" b="0" dirty="0">
              <a:solidFill>
                <a:schemeClr val="tx1"/>
              </a:solidFill>
              <a:latin typeface="Segoe UI" pitchFamily="34" charset="0"/>
              <a:ea typeface="Segoe UI" pitchFamily="34" charset="0"/>
              <a:cs typeface="Segoe UI" pitchFamily="34" charset="0"/>
            </a:endParaRPr>
          </a:p>
          <a:p>
            <a:pPr marL="228600" indent="-228600">
              <a:spcBef>
                <a:spcPct val="40000"/>
              </a:spcBef>
              <a:buClr>
                <a:srgbClr val="006699"/>
              </a:buClr>
              <a:buFontTx/>
              <a:buChar char="•"/>
            </a:pPr>
            <a:r>
              <a:rPr lang="en-CA" sz="2800" b="0" dirty="0">
                <a:solidFill>
                  <a:schemeClr val="tx1"/>
                </a:solidFill>
                <a:latin typeface="Segoe UI" pitchFamily="34" charset="0"/>
                <a:ea typeface="Segoe UI" pitchFamily="34" charset="0"/>
                <a:cs typeface="Segoe UI" pitchFamily="34" charset="0"/>
              </a:rPr>
              <a:t>Easier </a:t>
            </a:r>
            <a:r>
              <a:rPr lang="en-CA" sz="2800" b="0" dirty="0" smtClean="0">
                <a:solidFill>
                  <a:schemeClr val="tx1"/>
                </a:solidFill>
                <a:latin typeface="Segoe UI" pitchFamily="34" charset="0"/>
                <a:ea typeface="Segoe UI" pitchFamily="34" charset="0"/>
                <a:cs typeface="Segoe UI" pitchFamily="34" charset="0"/>
              </a:rPr>
              <a:t>searching</a:t>
            </a:r>
            <a:endParaRPr lang="en-CA" sz="2800" b="0" dirty="0">
              <a:solidFill>
                <a:schemeClr val="tx1"/>
              </a:solidFill>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endParaRPr lang="en-CA" sz="1200" b="0" dirty="0">
              <a:solidFill>
                <a:srgbClr val="FF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5751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Enhanced Point and Print?</a:t>
            </a:r>
            <a:endParaRPr lang="en-CA" dirty="0"/>
          </a:p>
        </p:txBody>
      </p:sp>
      <p:sp>
        <p:nvSpPr>
          <p:cNvPr id="4" name="Content Placeholder 2"/>
          <p:cNvSpPr>
            <a:spLocks noGrp="1"/>
          </p:cNvSpPr>
          <p:nvPr/>
        </p:nvSpPr>
        <p:spPr bwMode="auto">
          <a:xfrm>
            <a:off x="450046" y="987346"/>
            <a:ext cx="8295745" cy="5277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10000"/>
              </a:lnSpc>
            </a:pPr>
            <a:r>
              <a:rPr lang="en-US" sz="2600" dirty="0" smtClean="0"/>
              <a:t>Enhanced Point and Print uses the v4 driver model to provide a simplified management structure for network printer drivers</a:t>
            </a:r>
          </a:p>
          <a:p>
            <a:endParaRPr lang="en-US" sz="2600" dirty="0" smtClean="0"/>
          </a:p>
          <a:p>
            <a:r>
              <a:rPr lang="en-US" sz="2600" dirty="0" smtClean="0"/>
              <a:t>Benefits of Enhanced Point and Print :</a:t>
            </a:r>
          </a:p>
          <a:p>
            <a:pPr lvl="1"/>
            <a:r>
              <a:rPr lang="en-US" dirty="0" smtClean="0"/>
              <a:t>Print servers do not need to store client print drivers</a:t>
            </a:r>
          </a:p>
          <a:p>
            <a:pPr lvl="1"/>
            <a:r>
              <a:rPr lang="en-US" dirty="0" smtClean="0"/>
              <a:t>Driver files are isolated, preventing file naming conflicts</a:t>
            </a:r>
          </a:p>
          <a:p>
            <a:pPr lvl="1"/>
            <a:r>
              <a:rPr lang="en-US" dirty="0" smtClean="0"/>
              <a:t>A single driver can support multiple devices</a:t>
            </a:r>
          </a:p>
          <a:p>
            <a:pPr lvl="1"/>
            <a:r>
              <a:rPr lang="en-US" dirty="0" smtClean="0"/>
              <a:t>Driver packages are smaller and install faster</a:t>
            </a:r>
          </a:p>
          <a:p>
            <a:pPr lvl="1"/>
            <a:r>
              <a:rPr lang="en-US" dirty="0" smtClean="0"/>
              <a:t>The print driver and the printer user interface can be deployed independently</a:t>
            </a:r>
            <a:endParaRPr lang="en-US" dirty="0"/>
          </a:p>
        </p:txBody>
      </p:sp>
    </p:spTree>
    <p:extLst>
      <p:ext uri="{BB962C8B-B14F-4D97-AF65-F5344CB8AC3E}">
        <p14:creationId xmlns:p14="http://schemas.microsoft.com/office/powerpoint/2010/main" val="339236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Security Options for Network Printing</a:t>
            </a:r>
            <a:endParaRPr lang="en-CA" dirty="0"/>
          </a:p>
        </p:txBody>
      </p:sp>
      <p:sp>
        <p:nvSpPr>
          <p:cNvPr id="4" name="Rounded Rectangle 3"/>
          <p:cNvSpPr>
            <a:spLocks noChangeArrowheads="1"/>
          </p:cNvSpPr>
          <p:nvPr/>
        </p:nvSpPr>
        <p:spPr bwMode="auto">
          <a:xfrm>
            <a:off x="191683" y="800609"/>
            <a:ext cx="8721725" cy="336891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25644" y="902676"/>
            <a:ext cx="8172450" cy="402101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28600" indent="-228600">
              <a:lnSpc>
                <a:spcPct val="110000"/>
              </a:lnSpc>
              <a:spcBef>
                <a:spcPts val="600"/>
              </a:spcBef>
              <a:buClr>
                <a:srgbClr val="006699"/>
              </a:buClr>
              <a:buFontTx/>
              <a:buChar char="•"/>
            </a:pPr>
            <a:r>
              <a:rPr lang="en-CA" sz="2600" b="0" dirty="0">
                <a:latin typeface="Segoe UI" pitchFamily="34" charset="0"/>
                <a:ea typeface="Segoe UI" pitchFamily="34" charset="0"/>
                <a:cs typeface="Segoe UI" pitchFamily="34" charset="0"/>
              </a:rPr>
              <a:t>The default security </a:t>
            </a:r>
            <a:r>
              <a:rPr lang="en-CA" sz="2600" b="0" dirty="0" smtClean="0">
                <a:latin typeface="Segoe UI" pitchFamily="34" charset="0"/>
                <a:ea typeface="Segoe UI" pitchFamily="34" charset="0"/>
                <a:cs typeface="Segoe UI" pitchFamily="34" charset="0"/>
              </a:rPr>
              <a:t>allows everyone to:</a:t>
            </a:r>
            <a:endParaRPr lang="en-CA" sz="2600" b="0" dirty="0">
              <a:latin typeface="Segoe UI" pitchFamily="34" charset="0"/>
              <a:ea typeface="Segoe UI" pitchFamily="34" charset="0"/>
              <a:cs typeface="Segoe UI" pitchFamily="34" charset="0"/>
            </a:endParaRPr>
          </a:p>
          <a:p>
            <a:pPr marL="685800" lvl="1" indent="-228600">
              <a:lnSpc>
                <a:spcPct val="110000"/>
              </a:lnSpc>
              <a:spcBef>
                <a:spcPts val="600"/>
              </a:spcBef>
              <a:buClr>
                <a:srgbClr val="006699"/>
              </a:buClr>
              <a:buFontTx/>
              <a:buChar char="•"/>
            </a:pPr>
            <a:r>
              <a:rPr lang="en-CA" sz="2600" b="0" dirty="0" smtClean="0">
                <a:latin typeface="Segoe UI" pitchFamily="34" charset="0"/>
                <a:ea typeface="Segoe UI" pitchFamily="34" charset="0"/>
                <a:cs typeface="Segoe UI" pitchFamily="34" charset="0"/>
              </a:rPr>
              <a:t>Print</a:t>
            </a:r>
            <a:endParaRPr lang="en-CA" sz="2600" b="0" dirty="0">
              <a:latin typeface="Segoe UI" pitchFamily="34" charset="0"/>
              <a:ea typeface="Segoe UI" pitchFamily="34" charset="0"/>
              <a:cs typeface="Segoe UI" pitchFamily="34" charset="0"/>
            </a:endParaRPr>
          </a:p>
          <a:p>
            <a:pPr marL="685800" lvl="1" indent="-228600">
              <a:lnSpc>
                <a:spcPct val="110000"/>
              </a:lnSpc>
              <a:spcBef>
                <a:spcPts val="600"/>
              </a:spcBef>
              <a:buClr>
                <a:srgbClr val="006699"/>
              </a:buClr>
              <a:buFontTx/>
              <a:buChar char="•"/>
            </a:pPr>
            <a:r>
              <a:rPr lang="en-CA" sz="2600" b="0" dirty="0" smtClean="0">
                <a:latin typeface="Segoe UI" pitchFamily="34" charset="0"/>
                <a:ea typeface="Segoe UI" pitchFamily="34" charset="0"/>
                <a:cs typeface="Segoe UI" pitchFamily="34" charset="0"/>
              </a:rPr>
              <a:t>Manage </a:t>
            </a:r>
            <a:r>
              <a:rPr lang="en-CA" sz="2600" b="0" dirty="0">
                <a:latin typeface="Segoe UI" pitchFamily="34" charset="0"/>
                <a:ea typeface="Segoe UI" pitchFamily="34" charset="0"/>
                <a:cs typeface="Segoe UI" pitchFamily="34" charset="0"/>
              </a:rPr>
              <a:t>their </a:t>
            </a:r>
            <a:r>
              <a:rPr lang="en-CA" sz="2600" b="0" dirty="0" smtClean="0">
                <a:latin typeface="Segoe UI" pitchFamily="34" charset="0"/>
                <a:ea typeface="Segoe UI" pitchFamily="34" charset="0"/>
                <a:cs typeface="Segoe UI" pitchFamily="34" charset="0"/>
              </a:rPr>
              <a:t>own print jobs</a:t>
            </a:r>
          </a:p>
          <a:p>
            <a:pPr marL="228600" indent="-228600">
              <a:lnSpc>
                <a:spcPct val="110000"/>
              </a:lnSpc>
              <a:spcBef>
                <a:spcPts val="600"/>
              </a:spcBef>
              <a:buClr>
                <a:srgbClr val="006699"/>
              </a:buClr>
              <a:buFontTx/>
              <a:buChar char="•"/>
            </a:pPr>
            <a:r>
              <a:rPr lang="en-CA" sz="2600" b="0" dirty="0">
                <a:latin typeface="Segoe UI" pitchFamily="34" charset="0"/>
                <a:ea typeface="Segoe UI" pitchFamily="34" charset="0"/>
                <a:cs typeface="Segoe UI" pitchFamily="34" charset="0"/>
              </a:rPr>
              <a:t>The available permissions are:</a:t>
            </a:r>
          </a:p>
          <a:p>
            <a:pPr marL="685800" lvl="1" indent="-228600">
              <a:lnSpc>
                <a:spcPct val="110000"/>
              </a:lnSpc>
              <a:spcBef>
                <a:spcPts val="600"/>
              </a:spcBef>
              <a:buClr>
                <a:srgbClr val="006699"/>
              </a:buClr>
              <a:buFontTx/>
              <a:buChar char="•"/>
            </a:pPr>
            <a:r>
              <a:rPr lang="en-CA" sz="2600" b="0" dirty="0">
                <a:latin typeface="Segoe UI" pitchFamily="34" charset="0"/>
                <a:ea typeface="Segoe UI" pitchFamily="34" charset="0"/>
                <a:cs typeface="Segoe UI" pitchFamily="34" charset="0"/>
              </a:rPr>
              <a:t>Print</a:t>
            </a:r>
          </a:p>
          <a:p>
            <a:pPr marL="685800" lvl="1" indent="-228600">
              <a:lnSpc>
                <a:spcPct val="110000"/>
              </a:lnSpc>
              <a:spcBef>
                <a:spcPts val="600"/>
              </a:spcBef>
              <a:buClr>
                <a:srgbClr val="006699"/>
              </a:buClr>
              <a:buFontTx/>
              <a:buChar char="•"/>
            </a:pPr>
            <a:r>
              <a:rPr lang="en-CA" sz="2600" b="0" dirty="0">
                <a:latin typeface="Segoe UI" pitchFamily="34" charset="0"/>
                <a:ea typeface="Segoe UI" pitchFamily="34" charset="0"/>
                <a:cs typeface="Segoe UI" pitchFamily="34" charset="0"/>
              </a:rPr>
              <a:t>Manage this printer</a:t>
            </a:r>
          </a:p>
          <a:p>
            <a:pPr marL="685800" lvl="1" indent="-228600">
              <a:lnSpc>
                <a:spcPct val="110000"/>
              </a:lnSpc>
              <a:spcBef>
                <a:spcPts val="600"/>
              </a:spcBef>
              <a:buClr>
                <a:srgbClr val="006699"/>
              </a:buClr>
              <a:buFontTx/>
              <a:buChar char="•"/>
            </a:pPr>
            <a:r>
              <a:rPr lang="en-CA" sz="2600" b="0" dirty="0">
                <a:latin typeface="Segoe UI" pitchFamily="34" charset="0"/>
                <a:ea typeface="Segoe UI" pitchFamily="34" charset="0"/>
                <a:cs typeface="Segoe UI" pitchFamily="34" charset="0"/>
              </a:rPr>
              <a:t>Manage </a:t>
            </a:r>
            <a:r>
              <a:rPr lang="en-CA" sz="2600" b="0" dirty="0" smtClean="0">
                <a:latin typeface="Segoe UI" pitchFamily="34" charset="0"/>
                <a:ea typeface="Segoe UI" pitchFamily="34" charset="0"/>
                <a:cs typeface="Segoe UI" pitchFamily="34" charset="0"/>
              </a:rPr>
              <a:t>documents</a:t>
            </a:r>
            <a:endParaRPr lang="en-CA"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711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Securing Files and Folders</a:t>
            </a:r>
            <a:endParaRPr lang="en-CA" dirty="0"/>
          </a:p>
        </p:txBody>
      </p:sp>
      <p:sp>
        <p:nvSpPr>
          <p:cNvPr id="3" name="Text Placeholder 2"/>
          <p:cNvSpPr>
            <a:spLocks noGrp="1"/>
          </p:cNvSpPr>
          <p:nvPr>
            <p:ph type="body" idx="1"/>
          </p:nvPr>
        </p:nvSpPr>
        <p:spPr/>
        <p:txBody>
          <a:bodyPr/>
          <a:lstStyle/>
          <a:p>
            <a:r>
              <a:rPr lang="en-CA" dirty="0" smtClean="0"/>
              <a:t>What Are File Permissions?
What Are Shared Folders?
Permissions Inheritance
Effective Permissions
What Is Access-Based Enumeration?
What Is the Offline Files Feature?
Demonstration: Creating and Configuring a Shared Folder</a:t>
            </a:r>
            <a:endParaRPr lang="en-CA" dirty="0"/>
          </a:p>
        </p:txBody>
      </p:sp>
    </p:spTree>
    <p:extLst>
      <p:ext uri="{BB962C8B-B14F-4D97-AF65-F5344CB8AC3E}">
        <p14:creationId xmlns:p14="http://schemas.microsoft.com/office/powerpoint/2010/main" val="1762385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27aaf5d-b350-4344-a257-c8fb7760e7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Creating Multiple Configurations for a Print Device</a:t>
            </a:r>
            <a:endParaRPr lang="en-CA" dirty="0"/>
          </a:p>
        </p:txBody>
      </p:sp>
      <p:sp>
        <p:nvSpPr>
          <p:cNvPr id="4" name="Content Placeholder 2"/>
          <p:cNvSpPr>
            <a:spLocks noGrp="1"/>
          </p:cNvSpPr>
          <p:nvPr/>
        </p:nvSpPr>
        <p:spPr bwMode="auto">
          <a:xfrm>
            <a:off x="487364"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CA" dirty="0"/>
          </a:p>
          <a:p>
            <a:pPr lvl="1"/>
            <a:r>
              <a:rPr lang="en-US" sz="2600" dirty="0"/>
              <a:t>Create a shared printer</a:t>
            </a:r>
            <a:endParaRPr lang="en-CA" sz="2600" dirty="0"/>
          </a:p>
          <a:p>
            <a:pPr lvl="1"/>
            <a:r>
              <a:rPr lang="en-US" sz="2600" dirty="0"/>
              <a:t>Create a second shared printer using the same port</a:t>
            </a:r>
            <a:endParaRPr lang="en-CA" sz="2600" dirty="0"/>
          </a:p>
          <a:p>
            <a:pPr lvl="1"/>
            <a:r>
              <a:rPr lang="en-US" sz="2600" dirty="0"/>
              <a:t>Increase printing priority for a high priority print queue</a:t>
            </a:r>
            <a:endParaRPr lang="en-CA" sz="2600" dirty="0"/>
          </a:p>
          <a:p>
            <a:endParaRPr lang="en-US" dirty="0"/>
          </a:p>
        </p:txBody>
      </p:sp>
    </p:spTree>
    <p:extLst>
      <p:ext uri="{BB962C8B-B14F-4D97-AF65-F5344CB8AC3E}">
        <p14:creationId xmlns:p14="http://schemas.microsoft.com/office/powerpoint/2010/main" val="2455778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368125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bcb09ebf-7498-4a82-a3d3-9018631b74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Printer Pooling?</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dirty="0"/>
              <a:t>Printer pooling combines multiple physical printers into a single logical unit</a:t>
            </a:r>
          </a:p>
          <a:p>
            <a:pPr lvl="0"/>
            <a:r>
              <a:rPr lang="en-US" dirty="0"/>
              <a:t>A printer </a:t>
            </a:r>
            <a:r>
              <a:rPr lang="en-US" dirty="0" smtClean="0"/>
              <a:t>pool </a:t>
            </a:r>
            <a:r>
              <a:rPr lang="en-CA" dirty="0" smtClean="0"/>
              <a:t>increases </a:t>
            </a:r>
            <a:r>
              <a:rPr lang="en-CA" dirty="0"/>
              <a:t>availability and </a:t>
            </a:r>
            <a:r>
              <a:rPr lang="en-CA" dirty="0" smtClean="0"/>
              <a:t>scalability</a:t>
            </a:r>
            <a:endParaRPr lang="en-CA" dirty="0"/>
          </a:p>
          <a:p>
            <a:pPr lvl="0"/>
            <a:r>
              <a:rPr lang="en-CA" dirty="0" smtClean="0"/>
              <a:t>Requirements:</a:t>
            </a:r>
            <a:endParaRPr lang="en-CA" dirty="0"/>
          </a:p>
          <a:p>
            <a:pPr lvl="1"/>
            <a:r>
              <a:rPr lang="en-CA" dirty="0" smtClean="0"/>
              <a:t>All </a:t>
            </a:r>
            <a:r>
              <a:rPr lang="en-CA" dirty="0"/>
              <a:t>printers </a:t>
            </a:r>
            <a:r>
              <a:rPr lang="en-CA" dirty="0" smtClean="0"/>
              <a:t>must use </a:t>
            </a:r>
            <a:r>
              <a:rPr lang="en-CA" dirty="0"/>
              <a:t>the same driver</a:t>
            </a:r>
          </a:p>
          <a:p>
            <a:pPr lvl="1"/>
            <a:r>
              <a:rPr lang="en-CA" dirty="0"/>
              <a:t>All printers should be in the same location</a:t>
            </a:r>
          </a:p>
          <a:p>
            <a:endParaRPr lang="en-US" dirty="0"/>
          </a:p>
        </p:txBody>
      </p:sp>
    </p:spTree>
    <p:extLst>
      <p:ext uri="{BB962C8B-B14F-4D97-AF65-F5344CB8AC3E}">
        <p14:creationId xmlns:p14="http://schemas.microsoft.com/office/powerpoint/2010/main" val="1362543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9260957-9013-4bd5-8d6f-863a206949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Branch Office Direct Printing?</a:t>
            </a:r>
            <a:endParaRPr lang="en-CA" dirty="0"/>
          </a:p>
        </p:txBody>
      </p:sp>
      <p:sp>
        <p:nvSpPr>
          <p:cNvPr id="4" name="text box"/>
          <p:cNvSpPr txBox="1">
            <a:spLocks/>
          </p:cNvSpPr>
          <p:nvPr/>
        </p:nvSpPr>
        <p:spPr bwMode="auto">
          <a:xfrm>
            <a:off x="467544" y="949124"/>
            <a:ext cx="8685212" cy="8059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indent="0">
              <a:buNone/>
            </a:pPr>
            <a:r>
              <a:rPr lang="en-US" sz="2400" b="0" dirty="0">
                <a:solidFill>
                  <a:schemeClr val="tx1"/>
                </a:solidFill>
                <a:latin typeface="Segoe UI" panose="020B0502040204020203" pitchFamily="34" charset="0"/>
                <a:ea typeface="Segoe UI" panose="020B0502040204020203" pitchFamily="34" charset="0"/>
                <a:cs typeface="Segoe UI" panose="020B0502040204020203" pitchFamily="34" charset="0"/>
              </a:rPr>
              <a:t>Branch Office Direct Printing enables client computers to print directly to network printers that are shared on a print </a:t>
            </a:r>
            <a:r>
              <a:rPr lang="en-US" sz="2400" b="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server</a:t>
            </a:r>
            <a:endParaRPr lang="en-CA" sz="2400" b="0" kern="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TextBox 20"/>
          <p:cNvSpPr txBox="1"/>
          <p:nvPr/>
        </p:nvSpPr>
        <p:spPr>
          <a:xfrm>
            <a:off x="1716350" y="2715888"/>
            <a:ext cx="1315493" cy="680186"/>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85000"/>
              </a:lnSpc>
            </a:pPr>
            <a:r>
              <a:rPr lang="en-US" sz="2600" b="0" dirty="0" smtClean="0">
                <a:latin typeface="Segoe UI" pitchFamily="34" charset="0"/>
                <a:ea typeface="Segoe UI" pitchFamily="34" charset="0"/>
                <a:cs typeface="Segoe UI" pitchFamily="34" charset="0"/>
              </a:rPr>
              <a:t>Print Request</a:t>
            </a:r>
            <a:endParaRPr lang="en-US" sz="2600" b="0" dirty="0">
              <a:latin typeface="Segoe UI" pitchFamily="34" charset="0"/>
              <a:ea typeface="Segoe UI" pitchFamily="34" charset="0"/>
              <a:cs typeface="Segoe UI" pitchFamily="34" charset="0"/>
            </a:endParaRPr>
          </a:p>
        </p:txBody>
      </p:sp>
      <p:cxnSp>
        <p:nvCxnSpPr>
          <p:cNvPr id="6" name="Straight Arrow Connector 5"/>
          <p:cNvCxnSpPr/>
          <p:nvPr/>
        </p:nvCxnSpPr>
        <p:spPr bwMode="auto">
          <a:xfrm flipV="1">
            <a:off x="1527859" y="2545841"/>
            <a:ext cx="2768718" cy="1849708"/>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cxnSp>
        <p:nvCxnSpPr>
          <p:cNvPr id="7" name="Straight Arrow Connector 6"/>
          <p:cNvCxnSpPr/>
          <p:nvPr/>
        </p:nvCxnSpPr>
        <p:spPr bwMode="auto">
          <a:xfrm flipH="1">
            <a:off x="1867455" y="2905246"/>
            <a:ext cx="2429122" cy="1673941"/>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grpSp>
        <p:nvGrpSpPr>
          <p:cNvPr id="8" name="Group 7"/>
          <p:cNvGrpSpPr/>
          <p:nvPr/>
        </p:nvGrpSpPr>
        <p:grpSpPr>
          <a:xfrm>
            <a:off x="602683" y="4409141"/>
            <a:ext cx="7874566" cy="2029758"/>
            <a:chOff x="602683" y="4409141"/>
            <a:chExt cx="7874566" cy="2029758"/>
          </a:xfrm>
        </p:grpSpPr>
        <p:sp>
          <p:nvSpPr>
            <p:cNvPr id="9" name="Oval 8"/>
            <p:cNvSpPr/>
            <p:nvPr/>
          </p:nvSpPr>
          <p:spPr bwMode="auto">
            <a:xfrm>
              <a:off x="838200" y="4579187"/>
              <a:ext cx="6960615" cy="1859712"/>
            </a:xfrm>
            <a:prstGeom prst="ellipse">
              <a:avLst/>
            </a:prstGeom>
            <a:noFill/>
            <a:ln w="44450" cap="flat" cmpd="sng" algn="ctr">
              <a:solidFill>
                <a:schemeClr val="bg1">
                  <a:lumMod val="6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0" name="TextBox 19"/>
            <p:cNvSpPr txBox="1"/>
            <p:nvPr/>
          </p:nvSpPr>
          <p:spPr>
            <a:xfrm>
              <a:off x="3865839" y="4534445"/>
              <a:ext cx="1968488" cy="340093"/>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smtClean="0">
                  <a:latin typeface="Segoe UI" pitchFamily="34" charset="0"/>
                  <a:ea typeface="Segoe UI" pitchFamily="34" charset="0"/>
                  <a:cs typeface="Segoe UI" pitchFamily="34" charset="0"/>
                </a:rPr>
                <a:t>Branch Office</a:t>
              </a:r>
              <a:endParaRPr lang="en-US" sz="2600" b="0" dirty="0">
                <a:latin typeface="Segoe UI" pitchFamily="34" charset="0"/>
                <a:ea typeface="Segoe UI" pitchFamily="34" charset="0"/>
                <a:cs typeface="Segoe UI" pitchFamily="34" charset="0"/>
              </a:endParaRPr>
            </a:p>
          </p:txBody>
        </p:sp>
        <p:cxnSp>
          <p:nvCxnSpPr>
            <p:cNvPr id="11" name="Straight Arrow Connector 10"/>
            <p:cNvCxnSpPr/>
            <p:nvPr/>
          </p:nvCxnSpPr>
          <p:spPr bwMode="auto">
            <a:xfrm>
              <a:off x="1867454" y="5222352"/>
              <a:ext cx="4453626" cy="0"/>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sp>
          <p:nvSpPr>
            <p:cNvPr id="12" name="TextBox 23"/>
            <p:cNvSpPr txBox="1"/>
            <p:nvPr/>
          </p:nvSpPr>
          <p:spPr>
            <a:xfrm>
              <a:off x="3591208" y="5308988"/>
              <a:ext cx="1410738" cy="400110"/>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600" b="0" dirty="0" smtClean="0">
                  <a:latin typeface="Segoe UI" pitchFamily="34" charset="0"/>
                  <a:ea typeface="Segoe UI" pitchFamily="34" charset="0"/>
                  <a:cs typeface="Segoe UI" pitchFamily="34" charset="0"/>
                </a:rPr>
                <a:t>Print Job</a:t>
              </a:r>
              <a:endParaRPr lang="en-US" sz="2600" b="0" dirty="0">
                <a:latin typeface="Segoe UI" pitchFamily="34" charset="0"/>
                <a:ea typeface="Segoe UI" pitchFamily="34" charset="0"/>
                <a:cs typeface="Segoe UI" pitchFamily="34" charset="0"/>
              </a:endParaRPr>
            </a:p>
          </p:txBody>
        </p:sp>
        <p:sp>
          <p:nvSpPr>
            <p:cNvPr id="13" name="TextBox 25"/>
            <p:cNvSpPr txBox="1"/>
            <p:nvPr/>
          </p:nvSpPr>
          <p:spPr>
            <a:xfrm>
              <a:off x="5614868" y="5730626"/>
              <a:ext cx="2862381" cy="340093"/>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600" b="0" dirty="0" smtClean="0">
                  <a:latin typeface="Segoe UI" pitchFamily="34" charset="0"/>
                  <a:ea typeface="Segoe UI" pitchFamily="34" charset="0"/>
                  <a:cs typeface="Segoe UI" pitchFamily="34" charset="0"/>
                </a:rPr>
                <a:t>Managed Printer</a:t>
              </a:r>
              <a:endParaRPr lang="en-US" sz="2600" b="0" dirty="0">
                <a:latin typeface="Segoe UI" pitchFamily="34" charset="0"/>
                <a:ea typeface="Segoe UI" pitchFamily="34" charset="0"/>
                <a:cs typeface="Segoe UI" pitchFamily="34" charset="0"/>
              </a:endParaRPr>
            </a:p>
          </p:txBody>
        </p:sp>
        <p:pic>
          <p:nvPicPr>
            <p:cNvPr id="14" name="Client comput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
              <a:off x="602683" y="4409141"/>
              <a:ext cx="1173171" cy="1263416"/>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1080" y="4440325"/>
              <a:ext cx="1549867" cy="1182580"/>
            </a:xfrm>
            <a:prstGeom prst="rect">
              <a:avLst/>
            </a:prstGeom>
          </p:spPr>
        </p:pic>
        <p:sp>
          <p:nvSpPr>
            <p:cNvPr id="16" name="TextBox 24"/>
            <p:cNvSpPr txBox="1"/>
            <p:nvPr/>
          </p:nvSpPr>
          <p:spPr>
            <a:xfrm>
              <a:off x="802814" y="5690318"/>
              <a:ext cx="2408288" cy="340093"/>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600" b="0" dirty="0" smtClean="0">
                  <a:latin typeface="Segoe UI" pitchFamily="34" charset="0"/>
                  <a:ea typeface="Segoe UI" pitchFamily="34" charset="0"/>
                  <a:cs typeface="Segoe UI" pitchFamily="34" charset="0"/>
                </a:rPr>
                <a:t>Client Computer</a:t>
              </a:r>
              <a:endParaRPr lang="en-US" sz="2600" b="0" dirty="0">
                <a:latin typeface="Segoe UI" pitchFamily="34" charset="0"/>
                <a:ea typeface="Segoe UI" pitchFamily="34" charset="0"/>
                <a:cs typeface="Segoe UI" pitchFamily="34" charset="0"/>
              </a:endParaRPr>
            </a:p>
          </p:txBody>
        </p:sp>
      </p:grpSp>
      <p:grpSp>
        <p:nvGrpSpPr>
          <p:cNvPr id="17" name="alt text here Group 1" descr="Illustration depicts a print server located in the main office and a client computer and printer located in a branch office. Bidirectional arrows indicate that print request traffic flows back and forth between the print server and the client computer. A unidirectional arrow indicates the traffic flow for the print job, which goes from the client computer to the printer located in the branch office."/>
          <p:cNvGrpSpPr/>
          <p:nvPr/>
        </p:nvGrpSpPr>
        <p:grpSpPr>
          <a:xfrm>
            <a:off x="3104455" y="1921027"/>
            <a:ext cx="3687853" cy="2150204"/>
            <a:chOff x="3104455" y="1921027"/>
            <a:chExt cx="3687853" cy="2150204"/>
          </a:xfrm>
        </p:grpSpPr>
        <p:sp>
          <p:nvSpPr>
            <p:cNvPr id="18" name="TextBox 21"/>
            <p:cNvSpPr txBox="1"/>
            <p:nvPr/>
          </p:nvSpPr>
          <p:spPr>
            <a:xfrm>
              <a:off x="3104455" y="3731138"/>
              <a:ext cx="2729872" cy="340093"/>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smtClean="0">
                  <a:latin typeface="Segoe UI" pitchFamily="34" charset="0"/>
                  <a:ea typeface="Segoe UI" pitchFamily="34" charset="0"/>
                  <a:cs typeface="Segoe UI" pitchFamily="34" charset="0"/>
                </a:rPr>
                <a:t>Print Redirect</a:t>
              </a:r>
              <a:endParaRPr lang="en-US" sz="2600" b="0" dirty="0">
                <a:latin typeface="Segoe UI" pitchFamily="34" charset="0"/>
                <a:ea typeface="Segoe UI" pitchFamily="34" charset="0"/>
                <a:cs typeface="Segoe UI" pitchFamily="34" charset="0"/>
              </a:endParaRPr>
            </a:p>
          </p:txBody>
        </p:sp>
        <p:sp>
          <p:nvSpPr>
            <p:cNvPr id="19" name="TextBox 26"/>
            <p:cNvSpPr txBox="1"/>
            <p:nvPr/>
          </p:nvSpPr>
          <p:spPr>
            <a:xfrm>
              <a:off x="5088124" y="2375795"/>
              <a:ext cx="1704184" cy="340093"/>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600" b="0" dirty="0" smtClean="0">
                  <a:latin typeface="Segoe UI" pitchFamily="34" charset="0"/>
                  <a:ea typeface="Segoe UI" pitchFamily="34" charset="0"/>
                  <a:cs typeface="Segoe UI" pitchFamily="34" charset="0"/>
                </a:rPr>
                <a:t>Print Server</a:t>
              </a:r>
              <a:endParaRPr lang="en-US" sz="2600" b="0" dirty="0">
                <a:latin typeface="Segoe UI" pitchFamily="34" charset="0"/>
                <a:ea typeface="Segoe UI" pitchFamily="34" charset="0"/>
                <a:cs typeface="Segoe UI" pitchFamily="34" charset="0"/>
              </a:endParaRPr>
            </a:p>
          </p:txBody>
        </p:sp>
        <p:sp>
          <p:nvSpPr>
            <p:cNvPr id="20" name="TextBox 18"/>
            <p:cNvSpPr txBox="1"/>
            <p:nvPr/>
          </p:nvSpPr>
          <p:spPr>
            <a:xfrm>
              <a:off x="5106383" y="1921027"/>
              <a:ext cx="1685925" cy="400110"/>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smtClean="0">
                  <a:latin typeface="Segoe UI" pitchFamily="34" charset="0"/>
                  <a:ea typeface="Segoe UI" pitchFamily="34" charset="0"/>
                  <a:cs typeface="Segoe UI" pitchFamily="34" charset="0"/>
                </a:rPr>
                <a:t>Main Office</a:t>
              </a:r>
              <a:endParaRPr lang="en-US" sz="2600" b="0" dirty="0">
                <a:latin typeface="Segoe UI" pitchFamily="34" charset="0"/>
                <a:ea typeface="Segoe UI" pitchFamily="34" charset="0"/>
                <a:cs typeface="Segoe UI" pitchFamily="34" charset="0"/>
              </a:endParaRPr>
            </a:p>
          </p:txBody>
        </p:sp>
        <p:pic>
          <p:nvPicPr>
            <p:cNvPr id="21" name="Print Serve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8507" y="1988679"/>
              <a:ext cx="717827" cy="1272993"/>
            </a:xfrm>
            <a:prstGeom prst="rect">
              <a:avLst/>
            </a:prstGeom>
          </p:spPr>
        </p:pic>
      </p:grpSp>
    </p:spTree>
    <p:extLst>
      <p:ext uri="{BB962C8B-B14F-4D97-AF65-F5344CB8AC3E}">
        <p14:creationId xmlns:p14="http://schemas.microsoft.com/office/powerpoint/2010/main" val="221124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a6463720-00b5-4870-b99d-00a71b73b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Deploying Printers to Clients</a:t>
            </a:r>
            <a:endParaRPr lang="en-CA" dirty="0"/>
          </a:p>
        </p:txBody>
      </p:sp>
      <p:sp>
        <p:nvSpPr>
          <p:cNvPr id="4" name="text box"/>
          <p:cNvSpPr>
            <a:spLocks noChangeArrowheads="1"/>
          </p:cNvSpPr>
          <p:nvPr/>
        </p:nvSpPr>
        <p:spPr bwMode="auto">
          <a:xfrm>
            <a:off x="336499" y="1163233"/>
            <a:ext cx="7853362" cy="2333946"/>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90000"/>
              </a:lnSpc>
              <a:spcBef>
                <a:spcPct val="40000"/>
              </a:spcBef>
              <a:buClr>
                <a:srgbClr val="006699"/>
              </a:buClr>
            </a:pPr>
            <a:r>
              <a:rPr lang="en-CA" sz="2800" b="0" dirty="0" smtClean="0">
                <a:solidFill>
                  <a:schemeClr val="tx2"/>
                </a:solidFill>
                <a:latin typeface="Segoe UI" pitchFamily="34" charset="0"/>
                <a:ea typeface="Segoe UI" pitchFamily="34" charset="0"/>
                <a:cs typeface="Segoe UI" pitchFamily="34" charset="0"/>
              </a:rPr>
              <a:t>You </a:t>
            </a:r>
            <a:r>
              <a:rPr lang="en-CA" sz="2800" b="0" dirty="0">
                <a:solidFill>
                  <a:schemeClr val="tx2"/>
                </a:solidFill>
                <a:latin typeface="Segoe UI" pitchFamily="34" charset="0"/>
                <a:ea typeface="Segoe UI" pitchFamily="34" charset="0"/>
                <a:cs typeface="Segoe UI" pitchFamily="34" charset="0"/>
              </a:rPr>
              <a:t>can deploy printers to clients by </a:t>
            </a:r>
            <a:r>
              <a:rPr lang="en-CA" sz="2800" b="0" dirty="0" smtClean="0">
                <a:solidFill>
                  <a:schemeClr val="tx2"/>
                </a:solidFill>
                <a:latin typeface="Segoe UI" pitchFamily="34" charset="0"/>
                <a:ea typeface="Segoe UI" pitchFamily="34" charset="0"/>
                <a:cs typeface="Segoe UI" pitchFamily="34" charset="0"/>
              </a:rPr>
              <a:t>using:</a:t>
            </a:r>
          </a:p>
          <a:p>
            <a:pPr marL="228600" indent="-228600">
              <a:lnSpc>
                <a:spcPct val="90000"/>
              </a:lnSpc>
              <a:spcBef>
                <a:spcPct val="40000"/>
              </a:spcBef>
              <a:buClr>
                <a:srgbClr val="006699"/>
              </a:buClr>
              <a:buFontTx/>
              <a:buChar char="•"/>
            </a:pPr>
            <a:r>
              <a:rPr lang="en-CA" sz="2800" b="0" dirty="0" smtClean="0">
                <a:solidFill>
                  <a:schemeClr val="tx2"/>
                </a:solidFill>
                <a:latin typeface="Segoe UI" pitchFamily="34" charset="0"/>
                <a:ea typeface="Segoe UI" pitchFamily="34" charset="0"/>
                <a:cs typeface="Segoe UI" pitchFamily="34" charset="0"/>
              </a:rPr>
              <a:t>Group </a:t>
            </a:r>
            <a:r>
              <a:rPr lang="en-CA" sz="2800" b="0" dirty="0">
                <a:solidFill>
                  <a:schemeClr val="tx2"/>
                </a:solidFill>
                <a:latin typeface="Segoe UI" pitchFamily="34" charset="0"/>
                <a:ea typeface="Segoe UI" pitchFamily="34" charset="0"/>
                <a:cs typeface="Segoe UI" pitchFamily="34" charset="0"/>
              </a:rPr>
              <a:t>Policy preferences</a:t>
            </a:r>
          </a:p>
          <a:p>
            <a:pPr marL="228600" indent="-228600">
              <a:lnSpc>
                <a:spcPct val="90000"/>
              </a:lnSpc>
              <a:spcBef>
                <a:spcPct val="40000"/>
              </a:spcBef>
              <a:buClr>
                <a:srgbClr val="006699"/>
              </a:buClr>
              <a:buFontTx/>
              <a:buChar char="•"/>
            </a:pPr>
            <a:r>
              <a:rPr lang="en-CA" sz="2800" b="0" dirty="0">
                <a:solidFill>
                  <a:schemeClr val="tx2"/>
                </a:solidFill>
                <a:latin typeface="Segoe UI" pitchFamily="34" charset="0"/>
                <a:ea typeface="Segoe UI" pitchFamily="34" charset="0"/>
                <a:cs typeface="Segoe UI" pitchFamily="34" charset="0"/>
              </a:rPr>
              <a:t>GPO created by Print Management</a:t>
            </a:r>
          </a:p>
          <a:p>
            <a:pPr marL="228600" indent="-228600">
              <a:lnSpc>
                <a:spcPct val="90000"/>
              </a:lnSpc>
              <a:spcBef>
                <a:spcPct val="40000"/>
              </a:spcBef>
              <a:buClr>
                <a:srgbClr val="006699"/>
              </a:buClr>
              <a:buFontTx/>
              <a:buChar char="•"/>
            </a:pPr>
            <a:r>
              <a:rPr lang="en-CA" sz="2800" b="0" dirty="0">
                <a:solidFill>
                  <a:schemeClr val="tx2"/>
                </a:solidFill>
                <a:latin typeface="Segoe UI" pitchFamily="34" charset="0"/>
                <a:ea typeface="Segoe UI" pitchFamily="34" charset="0"/>
                <a:cs typeface="Segoe UI" pitchFamily="34" charset="0"/>
              </a:rPr>
              <a:t>Manual </a:t>
            </a:r>
            <a:r>
              <a:rPr lang="en-CA" sz="2800" b="0" dirty="0" smtClean="0">
                <a:solidFill>
                  <a:schemeClr val="tx2"/>
                </a:solidFill>
                <a:latin typeface="Segoe UI" pitchFamily="34" charset="0"/>
                <a:ea typeface="Segoe UI" pitchFamily="34" charset="0"/>
                <a:cs typeface="Segoe UI" pitchFamily="34" charset="0"/>
              </a:rPr>
              <a:t>installation</a:t>
            </a:r>
            <a:endParaRPr lang="en-CA" sz="2800" b="0" dirty="0">
              <a:solidFill>
                <a:srgbClr val="FF0000"/>
              </a:solidFill>
              <a:latin typeface="Segoe UI" pitchFamily="34" charset="0"/>
              <a:ea typeface="Segoe UI" pitchFamily="34" charset="0"/>
              <a:cs typeface="Segoe UI" pitchFamily="34" charset="0"/>
            </a:endParaRPr>
          </a:p>
        </p:txBody>
      </p:sp>
      <p:grpSp>
        <p:nvGrpSpPr>
          <p:cNvPr id="5" name="Group 4"/>
          <p:cNvGrpSpPr/>
          <p:nvPr/>
        </p:nvGrpSpPr>
        <p:grpSpPr>
          <a:xfrm>
            <a:off x="5929258" y="4595063"/>
            <a:ext cx="1205799" cy="1226229"/>
            <a:chOff x="6812280" y="2964180"/>
            <a:chExt cx="1205799" cy="1226229"/>
          </a:xfrm>
        </p:grpSpPr>
        <p:pic>
          <p:nvPicPr>
            <p:cNvPr id="6" name="new workst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5957" y="2964180"/>
              <a:ext cx="882121" cy="995854"/>
            </a:xfrm>
            <a:prstGeom prst="rect">
              <a:avLst/>
            </a:prstGeom>
          </p:spPr>
        </p:pic>
        <p:pic>
          <p:nvPicPr>
            <p:cNvPr id="7" name="new blue us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2280" y="3146084"/>
              <a:ext cx="660965" cy="1044325"/>
            </a:xfrm>
            <a:prstGeom prst="rect">
              <a:avLst/>
            </a:prstGeom>
          </p:spPr>
        </p:pic>
        <p:pic>
          <p:nvPicPr>
            <p:cNvPr id="8" name="new window"/>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0253" y="3232608"/>
              <a:ext cx="367826" cy="375168"/>
            </a:xfrm>
            <a:prstGeom prst="rect">
              <a:avLst/>
            </a:prstGeom>
          </p:spPr>
        </p:pic>
      </p:grpSp>
      <p:sp>
        <p:nvSpPr>
          <p:cNvPr id="9" name="arrow"/>
          <p:cNvSpPr>
            <a:spLocks noChangeShapeType="1"/>
          </p:cNvSpPr>
          <p:nvPr/>
        </p:nvSpPr>
        <p:spPr bwMode="auto">
          <a:xfrm flipH="1">
            <a:off x="2636671" y="5325882"/>
            <a:ext cx="3147805" cy="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nvGrpSpPr>
          <p:cNvPr id="10" name="Group 9"/>
          <p:cNvGrpSpPr/>
          <p:nvPr/>
        </p:nvGrpSpPr>
        <p:grpSpPr>
          <a:xfrm>
            <a:off x="3246079" y="3735782"/>
            <a:ext cx="1799259" cy="1191285"/>
            <a:chOff x="3473781" y="3979524"/>
            <a:chExt cx="1799259" cy="1191285"/>
          </a:xfrm>
        </p:grpSpPr>
        <p:sp>
          <p:nvSpPr>
            <p:cNvPr id="11" name="new blue oval" descr="&quot;&quot;"/>
            <p:cNvSpPr/>
            <p:nvPr/>
          </p:nvSpPr>
          <p:spPr bwMode="auto">
            <a:xfrm>
              <a:off x="3473781" y="4418375"/>
              <a:ext cx="1577011" cy="752434"/>
            </a:xfrm>
            <a:prstGeom prst="ellipse">
              <a:avLst/>
            </a:prstGeom>
            <a:noFill/>
            <a:ln w="31750" cap="flat" cmpd="sng" algn="ctr">
              <a:solidFill>
                <a:srgbClr val="C8D8FF"/>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Verdana" pitchFamily="34" charset="0"/>
              </a:endParaRPr>
            </a:p>
          </p:txBody>
        </p:sp>
        <p:pic>
          <p:nvPicPr>
            <p:cNvPr id="12" name="new do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3359" y="4143632"/>
              <a:ext cx="589681" cy="985610"/>
            </a:xfrm>
            <a:prstGeom prst="rect">
              <a:avLst/>
            </a:prstGeom>
          </p:spPr>
        </p:pic>
        <p:pic>
          <p:nvPicPr>
            <p:cNvPr id="13" name="new 3 user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4290" y="3979524"/>
              <a:ext cx="876610" cy="1162790"/>
            </a:xfrm>
            <a:prstGeom prst="rect">
              <a:avLst/>
            </a:prstGeom>
          </p:spPr>
        </p:pic>
      </p:gr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3344" y="4322724"/>
            <a:ext cx="1549867" cy="1654352"/>
          </a:xfrm>
          <a:prstGeom prst="rect">
            <a:avLst/>
          </a:prstGeom>
        </p:spPr>
      </p:pic>
    </p:spTree>
    <p:extLst>
      <p:ext uri="{BB962C8B-B14F-4D97-AF65-F5344CB8AC3E}">
        <p14:creationId xmlns:p14="http://schemas.microsoft.com/office/powerpoint/2010/main" val="358509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Implementing File and Print Services</a:t>
            </a:r>
            <a:endParaRPr lang="en-CA" dirty="0"/>
          </a:p>
        </p:txBody>
      </p:sp>
      <p:sp>
        <p:nvSpPr>
          <p:cNvPr id="3" name="Text Placeholder 2"/>
          <p:cNvSpPr>
            <a:spLocks noGrp="1"/>
          </p:cNvSpPr>
          <p:nvPr>
            <p:ph type="body" idx="1"/>
          </p:nvPr>
        </p:nvSpPr>
        <p:spPr>
          <a:xfrm>
            <a:off x="458788" y="1021215"/>
            <a:ext cx="8119156" cy="1975737"/>
          </a:xfrm>
        </p:spPr>
        <p:txBody>
          <a:bodyPr/>
          <a:lstStyle/>
          <a:p>
            <a:r>
              <a:rPr lang="en-CA" dirty="0" smtClean="0"/>
              <a:t>Exercise 1: Creating and Configuring a File Share
Exercise 2: Configuring Shadow Copies
Exercise 3: Enabling and Configuring Work Folders
Exercise 4: Creating and Configuring a Printer Pool</a:t>
            </a:r>
            <a:endParaRPr lang="en-CA" dirty="0"/>
          </a:p>
        </p:txBody>
      </p:sp>
      <p:sp>
        <p:nvSpPr>
          <p:cNvPr id="4" name="TextBox 3"/>
          <p:cNvSpPr txBox="1"/>
          <p:nvPr/>
        </p:nvSpPr>
        <p:spPr>
          <a:xfrm>
            <a:off x="458788" y="4047455"/>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58788" y="4534088"/>
            <a:ext cx="5697388" cy="1631216"/>
          </a:xfrm>
          <a:prstGeom prst="rect">
            <a:avLst/>
          </a:prstGeom>
          <a:noFill/>
        </p:spPr>
        <p:txBody>
          <a:bodyPr vert="horz" wrap="square" rtlCol="0">
            <a:spAutoFit/>
          </a:bodyPr>
          <a:lstStyle/>
          <a:p>
            <a:pPr defTabSz="648000"/>
            <a:r>
              <a:rPr lang="en-US" sz="2000" b="0" i="0" u="none" strike="noStrike" baseline="0" dirty="0" smtClean="0">
                <a:latin typeface="Segoe UI"/>
              </a:rPr>
              <a:t>Virtual machines	</a:t>
            </a:r>
            <a:r>
              <a:rPr lang="en-US" sz="2000" b="0" i="0" u="none" strike="noStrike" baseline="0" dirty="0" smtClean="0">
                <a:latin typeface="Segoe UI"/>
              </a:rPr>
              <a:t>	</a:t>
            </a:r>
            <a:r>
              <a:rPr lang="en-US" sz="2000" b="1" i="0" u="none" strike="noStrike" baseline="0" dirty="0" smtClean="0">
                <a:latin typeface="Segoe UI"/>
              </a:rPr>
              <a:t>20410D‑LON‑</a:t>
            </a:r>
            <a:r>
              <a:rPr lang="fr-CA" sz="2000" b="1" i="0" u="none" strike="noStrike" baseline="0" dirty="0" smtClean="0">
                <a:latin typeface="Segoe UI"/>
              </a:rPr>
              <a:t>CL1</a:t>
            </a:r>
          </a:p>
          <a:p>
            <a:pPr defTabSz="648000"/>
            <a:r>
              <a:rPr lang="fr-CA" sz="2000" b="1" i="0" u="none" strike="noStrike" baseline="0" dirty="0" smtClean="0">
                <a:latin typeface="Segoe UI"/>
              </a:rPr>
              <a:t>			</a:t>
            </a:r>
            <a:r>
              <a:rPr lang="fr-CA" sz="2000" b="1" i="0" u="none" strike="noStrike" baseline="0" dirty="0" smtClean="0">
                <a:latin typeface="Segoe UI"/>
              </a:rPr>
              <a:t>	20410D‑LON‑DC1</a:t>
            </a:r>
            <a:endParaRPr lang="fr-CA" sz="2000" b="1" i="0" u="none" strike="noStrike" baseline="0" dirty="0" smtClean="0">
              <a:latin typeface="Segoe UI"/>
            </a:endParaRPr>
          </a:p>
          <a:p>
            <a:pPr defTabSz="648000"/>
            <a:r>
              <a:rPr lang="fr-CA" sz="2000" b="1" i="0" u="none" strike="noStrike" baseline="0" dirty="0" smtClean="0">
                <a:latin typeface="Segoe UI"/>
              </a:rPr>
              <a:t>			</a:t>
            </a:r>
            <a:r>
              <a:rPr lang="fr-CA" sz="2000" b="1" i="0" u="none" strike="noStrike" baseline="0" dirty="0" smtClean="0">
                <a:latin typeface="Segoe UI"/>
              </a:rPr>
              <a:t>	20410D‑LON‑SVR1</a:t>
            </a:r>
            <a:r>
              <a:rPr lang="en-US" sz="2000" b="0" i="0" u="none" strike="noStrike" baseline="0" dirty="0" smtClean="0">
                <a:latin typeface="Segoe UI"/>
              </a:rPr>
              <a:t>	</a:t>
            </a:r>
          </a:p>
          <a:p>
            <a:pPr defTabSz="648000"/>
            <a:r>
              <a:rPr lang="en-US" sz="2000" b="0" i="0" u="none" strike="noStrike" baseline="0" dirty="0" smtClean="0">
                <a:latin typeface="Segoe UI"/>
              </a:rPr>
              <a:t>User name		</a:t>
            </a:r>
            <a:r>
              <a:rPr lang="en-US" sz="2000" b="0" i="0" u="none" strike="noStrike" baseline="0" dirty="0" smtClean="0">
                <a:latin typeface="Segoe UI"/>
              </a:rPr>
              <a:t>	</a:t>
            </a:r>
            <a:r>
              <a:rPr lang="en-US" sz="2000" b="1" i="0" u="none" strike="noStrike" baseline="0" dirty="0" err="1" smtClean="0">
                <a:latin typeface="Segoe UI"/>
              </a:rPr>
              <a:t>Adatum</a:t>
            </a:r>
            <a:r>
              <a:rPr lang="en-US" sz="2000" b="1" i="0" u="none" strike="noStrike" baseline="0" dirty="0" smtClean="0">
                <a:latin typeface="Segoe UI"/>
              </a:rPr>
              <a:t>\Administrator</a:t>
            </a:r>
          </a:p>
          <a:p>
            <a:pPr defTabSz="648000"/>
            <a:r>
              <a:rPr lang="en-US" sz="2000" b="0" i="0" u="none" strike="noStrike" baseline="0" dirty="0" smtClean="0">
                <a:latin typeface="Segoe UI"/>
              </a:rPr>
              <a:t>Password</a:t>
            </a:r>
            <a:r>
              <a:rPr lang="en-US" sz="2000" b="0" i="0" u="none" strike="noStrike" baseline="0" dirty="0" smtClean="0">
                <a:latin typeface="Segoe UI"/>
              </a:rPr>
              <a:t>		</a:t>
            </a:r>
            <a:r>
              <a:rPr lang="en-US" sz="2000" b="0" i="0" u="none" strike="noStrike" baseline="0" dirty="0" smtClean="0">
                <a:latin typeface="Segoe UI"/>
              </a:rPr>
              <a:t>	</a:t>
            </a:r>
            <a:r>
              <a:rPr lang="en-US" sz="2000" b="1" i="0" u="none" strike="noStrike" baseline="0" dirty="0" smtClean="0">
                <a:latin typeface="Segoe UI"/>
              </a:rPr>
              <a:t>Pa</a:t>
            </a:r>
            <a:r>
              <a:rPr lang="en-US" sz="2000" b="1" i="0" u="none" strike="noStrike" baseline="0" dirty="0" smtClean="0">
                <a:latin typeface="Segoe UI"/>
              </a:rPr>
              <a:t>$$w0rd	</a:t>
            </a:r>
            <a:endParaRPr lang="en-US" sz="2000" b="0" i="0" u="none" strike="noStrike" baseline="0" dirty="0" smtClean="0">
              <a:latin typeface="Segoe UI"/>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60 minutes</a:t>
            </a:r>
            <a:endParaRPr lang="en-CA" sz="2000" b="1" dirty="0">
              <a:latin typeface="Segoe UI"/>
            </a:endParaRPr>
          </a:p>
        </p:txBody>
      </p:sp>
    </p:spTree>
    <p:extLst>
      <p:ext uri="{BB962C8B-B14F-4D97-AF65-F5344CB8AC3E}">
        <p14:creationId xmlns:p14="http://schemas.microsoft.com/office/powerpoint/2010/main" val="2713944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27260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908720"/>
            <a:ext cx="8119156" cy="5693866"/>
          </a:xfrm>
          <a:prstGeom prst="rect">
            <a:avLst/>
          </a:prstGeom>
          <a:noFill/>
        </p:spPr>
        <p:txBody>
          <a:bodyPr vert="horz" wrap="square" rtlCol="0">
            <a:spAutoFit/>
          </a:bodyPr>
          <a:lstStyle/>
          <a:p>
            <a:r>
              <a:rPr lang="en-US" sz="2800" dirty="0" smtClean="0">
                <a:effectLst/>
                <a:latin typeface="Segoe UI" panose="020B0502040204020203" pitchFamily="34" charset="0"/>
                <a:ea typeface="Segoe UI" panose="020B0502040204020203" pitchFamily="34" charset="0"/>
                <a:cs typeface="Segoe UI" panose="020B0502040204020203" pitchFamily="34" charset="0"/>
              </a:rPr>
              <a:t>Your manager has recently asked you to configure file and print services for the branch office. This requires you to configure a new shared folder that will have subfolders for multiple departments, configure shadow copies on the file servers, and configure a printer pool.</a:t>
            </a:r>
            <a:endParaRPr lang="en-CA" sz="2800" dirty="0" smtClean="0">
              <a:effectLst/>
              <a:latin typeface="Segoe UI" panose="020B0502040204020203" pitchFamily="34" charset="0"/>
              <a:ea typeface="Segoe UI" panose="020B0502040204020203" pitchFamily="34" charset="0"/>
              <a:cs typeface="Segoe UI" panose="020B0502040204020203" pitchFamily="34" charset="0"/>
            </a:endParaRPr>
          </a:p>
          <a:p>
            <a:endParaRPr lang="en-CA" sz="2800" dirty="0" smtClean="0">
              <a:effectLst/>
              <a:latin typeface="Segoe UI" panose="020B0502040204020203" pitchFamily="34" charset="0"/>
              <a:ea typeface="Segoe UI" panose="020B0502040204020203" pitchFamily="34" charset="0"/>
              <a:cs typeface="Segoe UI" panose="020B0502040204020203" pitchFamily="34" charset="0"/>
            </a:endParaRPr>
          </a:p>
          <a:p>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Additionally, many users want to be able to work on their data files while they are </a:t>
            </a:r>
            <a:r>
              <a:rPr lang="en-US" sz="2800" dirty="0" smtClean="0">
                <a:effectLst/>
                <a:latin typeface="Segoe UI" panose="020B0502040204020203" pitchFamily="34" charset="0"/>
                <a:ea typeface="Segoe UI" panose="020B0502040204020203" pitchFamily="34" charset="0"/>
                <a:cs typeface="Segoe UI" panose="020B0502040204020203" pitchFamily="34" charset="0"/>
              </a:rPr>
              <a:t>out of the office</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 and working on devices such as on </a:t>
            </a:r>
            <a:r>
              <a:rPr lang="en-US" sz="28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Windows</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 </a:t>
            </a:r>
            <a:r>
              <a:rPr lang="en-US" sz="28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RT</a:t>
            </a:r>
            <a:r>
              <a:rPr lang="en-US" sz="2800" dirty="0" smtClean="0">
                <a:latin typeface="Segoe UI" panose="020B0502040204020203" pitchFamily="34" charset="0"/>
                <a:ea typeface="Segoe UI" panose="020B0502040204020203" pitchFamily="34" charset="0"/>
                <a:cs typeface="Segoe UI" panose="020B0502040204020203" pitchFamily="34" charset="0"/>
              </a:rPr>
              <a:t>‑</a:t>
            </a:r>
            <a:r>
              <a:rPr lang="en-US" sz="28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based </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tablets. You must ensure that these users are able to access their work-related data </a:t>
            </a:r>
            <a:r>
              <a:rPr lang="en-US" sz="2800" dirty="0" smtClean="0">
                <a:solidFill>
                  <a:srgbClr val="000000"/>
                </a:solidFill>
                <a:latin typeface="Segoe UI" panose="020B0502040204020203" pitchFamily="34" charset="0"/>
                <a:ea typeface="Segoe UI" panose="020B0502040204020203" pitchFamily="34" charset="0"/>
                <a:cs typeface="Segoe UI" panose="020B0502040204020203" pitchFamily="34" charset="0"/>
              </a:rPr>
              <a:t>files </a:t>
            </a:r>
            <a:r>
              <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rPr>
              <a:t>from other locations when offline.</a:t>
            </a:r>
            <a:endParaRPr lang="en-CA" sz="2800" dirty="0">
              <a:effectLst/>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7186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8ea2466a-6329-45fb-8421-c224f363a4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How does implementing access-based enumeration benefit the users of the Data shared folder in this lab?
Is there another way you could recover the file in the shadow copy exercise? What benefit do shadow copies provide in comparison?
In Exercise 3, how could you configure Branch Office Direct Printing if you were in a remote location and did not have access to the Windows Server 2012 GUI for the print server?</a:t>
            </a:r>
            <a:endParaRPr lang="en-CA" dirty="0"/>
          </a:p>
        </p:txBody>
      </p:sp>
    </p:spTree>
    <p:extLst>
      <p:ext uri="{BB962C8B-B14F-4D97-AF65-F5344CB8AC3E}">
        <p14:creationId xmlns:p14="http://schemas.microsoft.com/office/powerpoint/2010/main" val="1190838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
Tools</a:t>
            </a:r>
            <a:endParaRPr lang="en-CA" dirty="0"/>
          </a:p>
        </p:txBody>
      </p:sp>
    </p:spTree>
    <p:extLst>
      <p:ext uri="{BB962C8B-B14F-4D97-AF65-F5344CB8AC3E}">
        <p14:creationId xmlns:p14="http://schemas.microsoft.com/office/powerpoint/2010/main" val="71781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File Permissions?</a:t>
            </a:r>
            <a:endParaRPr lang="en-CA" dirty="0"/>
          </a:p>
        </p:txBody>
      </p:sp>
      <p:sp>
        <p:nvSpPr>
          <p:cNvPr id="4" name="AutoShape 5"/>
          <p:cNvSpPr>
            <a:spLocks noChangeArrowheads="1"/>
          </p:cNvSpPr>
          <p:nvPr/>
        </p:nvSpPr>
        <p:spPr bwMode="auto">
          <a:xfrm>
            <a:off x="315717" y="772351"/>
            <a:ext cx="7685284" cy="5320952"/>
          </a:xfrm>
          <a:prstGeom prst="roundRect">
            <a:avLst>
              <a:gd name="adj" fmla="val 5634"/>
            </a:avLst>
          </a:prstGeom>
          <a:ln>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endParaRPr lang="en-US" sz="2400" b="0" dirty="0" smtClean="0">
              <a:latin typeface="Segoe UI" pitchFamily="34" charset="0"/>
              <a:ea typeface="Segoe UI" pitchFamily="34" charset="0"/>
              <a:cs typeface="Segoe UI" pitchFamily="34" charset="0"/>
            </a:endParaRPr>
          </a:p>
          <a:p>
            <a:pPr marL="174625" indent="-174625">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File </a:t>
            </a:r>
            <a:r>
              <a:rPr lang="en-US" sz="2400" b="0" dirty="0" smtClean="0">
                <a:latin typeface="Segoe UI" pitchFamily="34" charset="0"/>
                <a:ea typeface="Segoe UI" pitchFamily="34" charset="0"/>
                <a:cs typeface="Segoe UI" pitchFamily="34" charset="0"/>
              </a:rPr>
              <a:t>permissions </a:t>
            </a:r>
            <a:r>
              <a:rPr lang="en-US" sz="2400" b="0" dirty="0">
                <a:latin typeface="Segoe UI" pitchFamily="34" charset="0"/>
                <a:ea typeface="Segoe UI" pitchFamily="34" charset="0"/>
                <a:cs typeface="Segoe UI" pitchFamily="34" charset="0"/>
              </a:rPr>
              <a:t>control access for files and folders on </a:t>
            </a:r>
            <a:r>
              <a:rPr lang="en-US" sz="2400" b="0" dirty="0" smtClean="0">
                <a:latin typeface="Segoe UI" pitchFamily="34" charset="0"/>
                <a:ea typeface="Segoe UI" pitchFamily="34" charset="0"/>
                <a:cs typeface="Segoe UI" pitchFamily="34" charset="0"/>
              </a:rPr>
              <a:t>NTFS or ReFS formatted </a:t>
            </a:r>
            <a:r>
              <a:rPr lang="en-US" sz="2400" b="0" dirty="0">
                <a:latin typeface="Segoe UI" pitchFamily="34" charset="0"/>
                <a:ea typeface="Segoe UI" pitchFamily="34" charset="0"/>
                <a:cs typeface="Segoe UI" pitchFamily="34" charset="0"/>
              </a:rPr>
              <a:t>storage volumes</a:t>
            </a:r>
          </a:p>
          <a:p>
            <a:pPr>
              <a:spcBef>
                <a:spcPts val="300"/>
              </a:spcBef>
              <a:buSzPct val="80000"/>
            </a:pPr>
            <a:endParaRPr lang="en-US" sz="900" b="0" dirty="0">
              <a:latin typeface="Segoe UI" pitchFamily="34" charset="0"/>
              <a:ea typeface="Segoe UI" pitchFamily="34" charset="0"/>
              <a:cs typeface="Segoe UI" pitchFamily="34" charset="0"/>
            </a:endParaRPr>
          </a:p>
          <a:p>
            <a:pPr>
              <a:spcBef>
                <a:spcPts val="300"/>
              </a:spcBef>
              <a:buSzPct val="80000"/>
            </a:pPr>
            <a:endParaRPr lang="en-US" sz="900" b="0" dirty="0" smtClean="0">
              <a:latin typeface="Segoe UI" pitchFamily="34" charset="0"/>
              <a:ea typeface="Segoe UI" pitchFamily="34" charset="0"/>
              <a:cs typeface="Segoe UI" pitchFamily="34" charset="0"/>
            </a:endParaRPr>
          </a:p>
          <a:p>
            <a:pPr marL="174625" indent="-174625">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File </a:t>
            </a:r>
            <a:r>
              <a:rPr lang="en-US" sz="2400" b="0" dirty="0" smtClean="0">
                <a:latin typeface="Segoe UI" pitchFamily="34" charset="0"/>
                <a:ea typeface="Segoe UI" pitchFamily="34" charset="0"/>
                <a:cs typeface="Segoe UI" pitchFamily="34" charset="0"/>
              </a:rPr>
              <a:t>Permissions</a:t>
            </a:r>
            <a:r>
              <a:rPr lang="en-US" sz="2400" b="0" dirty="0">
                <a:latin typeface="Segoe UI" pitchFamily="34" charset="0"/>
                <a:ea typeface="Segoe UI" pitchFamily="34" charset="0"/>
                <a:cs typeface="Segoe UI" pitchFamily="34" charset="0"/>
              </a:rPr>
              <a:t>:</a:t>
            </a:r>
          </a:p>
          <a:p>
            <a:pPr marL="631825" lvl="1" indent="-174625">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Are configured for files or folders</a:t>
            </a:r>
          </a:p>
          <a:p>
            <a:pPr marL="631825" lvl="1" indent="-174625">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Can be </a:t>
            </a:r>
            <a:r>
              <a:rPr lang="en-US" sz="2400" b="0" dirty="0" smtClean="0">
                <a:latin typeface="Segoe UI" pitchFamily="34" charset="0"/>
                <a:ea typeface="Segoe UI" pitchFamily="34" charset="0"/>
                <a:cs typeface="Segoe UI" pitchFamily="34" charset="0"/>
              </a:rPr>
              <a:t>granted or </a:t>
            </a:r>
            <a:r>
              <a:rPr lang="en-US" sz="2400" b="0" dirty="0">
                <a:latin typeface="Segoe UI" pitchFamily="34" charset="0"/>
                <a:ea typeface="Segoe UI" pitchFamily="34" charset="0"/>
                <a:cs typeface="Segoe UI" pitchFamily="34" charset="0"/>
              </a:rPr>
              <a:t>denied</a:t>
            </a:r>
          </a:p>
          <a:p>
            <a:pPr marL="631825" lvl="1" indent="-174625">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Are inherited from parent folders</a:t>
            </a:r>
          </a:p>
          <a:p>
            <a:pPr marL="342900" indent="-342900">
              <a:spcBef>
                <a:spcPts val="300"/>
              </a:spcBef>
              <a:buSzPct val="80000"/>
              <a:buFont typeface="Arial" pitchFamily="34" charset="0"/>
              <a:buChar char="•"/>
            </a:pPr>
            <a:endParaRPr lang="en-US" sz="700" b="0" dirty="0">
              <a:latin typeface="Segoe UI" pitchFamily="34" charset="0"/>
              <a:ea typeface="Segoe UI" pitchFamily="34" charset="0"/>
              <a:cs typeface="Segoe UI" pitchFamily="34" charset="0"/>
            </a:endParaRPr>
          </a:p>
          <a:p>
            <a:pPr marL="342900" indent="-342900">
              <a:spcBef>
                <a:spcPts val="300"/>
              </a:spcBef>
              <a:buSzPct val="80000"/>
              <a:buFont typeface="Arial" pitchFamily="34" charset="0"/>
              <a:buChar char="•"/>
            </a:pPr>
            <a:endParaRPr lang="en-US" sz="700" b="0" dirty="0" smtClean="0">
              <a:latin typeface="Segoe UI" pitchFamily="34" charset="0"/>
              <a:ea typeface="Segoe UI" pitchFamily="34" charset="0"/>
              <a:cs typeface="Segoe UI" pitchFamily="34" charset="0"/>
            </a:endParaRPr>
          </a:p>
          <a:p>
            <a:pPr marL="174625" indent="-174625">
              <a:lnSpc>
                <a:spcPct val="100000"/>
              </a:lnSpc>
              <a:spcBef>
                <a:spcPts val="60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Permissions conflict precedence:</a:t>
            </a:r>
          </a:p>
          <a:p>
            <a:pPr lvl="1">
              <a:spcBef>
                <a:spcPts val="300"/>
              </a:spcBef>
            </a:pPr>
            <a:r>
              <a:rPr lang="en-US" sz="2400" b="0" dirty="0">
                <a:latin typeface="Segoe UI" pitchFamily="34" charset="0"/>
                <a:ea typeface="Segoe UI" pitchFamily="34" charset="0"/>
                <a:cs typeface="Segoe UI" pitchFamily="34" charset="0"/>
              </a:rPr>
              <a:t>1.  Explicitly assigned Deny</a:t>
            </a:r>
          </a:p>
          <a:p>
            <a:pPr lvl="1">
              <a:spcBef>
                <a:spcPts val="300"/>
              </a:spcBef>
            </a:pPr>
            <a:r>
              <a:rPr lang="en-US" sz="2400" b="0" dirty="0">
                <a:latin typeface="Segoe UI" pitchFamily="34" charset="0"/>
                <a:ea typeface="Segoe UI" pitchFamily="34" charset="0"/>
                <a:cs typeface="Segoe UI" pitchFamily="34" charset="0"/>
              </a:rPr>
              <a:t>2.  Explicitly assigned Allow</a:t>
            </a:r>
          </a:p>
          <a:p>
            <a:pPr lvl="1">
              <a:spcBef>
                <a:spcPts val="300"/>
              </a:spcBef>
            </a:pPr>
            <a:r>
              <a:rPr lang="en-US" sz="2400" b="0" dirty="0">
                <a:latin typeface="Segoe UI" pitchFamily="34" charset="0"/>
                <a:ea typeface="Segoe UI" pitchFamily="34" charset="0"/>
                <a:cs typeface="Segoe UI" pitchFamily="34" charset="0"/>
              </a:rPr>
              <a:t>3.  Inherited Deny</a:t>
            </a:r>
          </a:p>
          <a:p>
            <a:pPr lvl="1">
              <a:spcBef>
                <a:spcPts val="300"/>
              </a:spcBef>
            </a:pPr>
            <a:r>
              <a:rPr lang="en-US" sz="2400" b="0" dirty="0">
                <a:latin typeface="Segoe UI" pitchFamily="34" charset="0"/>
                <a:ea typeface="Segoe UI" pitchFamily="34" charset="0"/>
                <a:cs typeface="Segoe UI" pitchFamily="34" charset="0"/>
              </a:rPr>
              <a:t>4.  Inherited </a:t>
            </a:r>
            <a:r>
              <a:rPr lang="en-US" sz="2400" b="0" dirty="0" smtClean="0">
                <a:latin typeface="Segoe UI" pitchFamily="34" charset="0"/>
                <a:ea typeface="Segoe UI" pitchFamily="34" charset="0"/>
                <a:cs typeface="Segoe UI" pitchFamily="34" charset="0"/>
              </a:rPr>
              <a:t>Allow</a:t>
            </a:r>
            <a:endParaRPr lang="en-US" sz="2400" b="0" dirty="0">
              <a:latin typeface="Segoe UI" pitchFamily="34" charset="0"/>
              <a:ea typeface="Segoe UI" pitchFamily="34" charset="0"/>
              <a:cs typeface="Segoe UI" pitchFamily="34" charset="0"/>
            </a:endParaRPr>
          </a:p>
          <a:p>
            <a:endParaRPr lang="en-US" sz="28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0056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24990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Shared Folders?</a:t>
            </a:r>
            <a:endParaRPr lang="en-CA" dirty="0"/>
          </a:p>
        </p:txBody>
      </p:sp>
      <p:sp>
        <p:nvSpPr>
          <p:cNvPr id="4" name="AutoShape 5"/>
          <p:cNvSpPr>
            <a:spLocks noChangeArrowheads="1"/>
          </p:cNvSpPr>
          <p:nvPr/>
        </p:nvSpPr>
        <p:spPr bwMode="auto">
          <a:xfrm>
            <a:off x="161580" y="828675"/>
            <a:ext cx="8140050" cy="5600699"/>
          </a:xfrm>
          <a:prstGeom prst="roundRect">
            <a:avLst>
              <a:gd name="adj" fmla="val 14815"/>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74625" indent="-174625">
              <a:lnSpc>
                <a:spcPct val="110000"/>
              </a:lnSpc>
              <a:spcBef>
                <a:spcPts val="600"/>
              </a:spcBef>
              <a:buClr>
                <a:srgbClr val="0070C0"/>
              </a:buClr>
              <a:buSzPct val="90000"/>
              <a:buFont typeface="Arial" pitchFamily="34" charset="0"/>
              <a:buChar char="•"/>
              <a:defRPr/>
            </a:pP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Shared folders </a:t>
            </a: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grant </a:t>
            </a: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network access to their contents</a:t>
            </a:r>
          </a:p>
          <a:p>
            <a:pPr marL="174625" indent="-174625">
              <a:spcBef>
                <a:spcPts val="600"/>
              </a:spcBef>
              <a:buClr>
                <a:srgbClr val="0070C0"/>
              </a:buClr>
              <a:buSzPct val="90000"/>
              <a:buFont typeface="Arial" pitchFamily="34" charset="0"/>
              <a:buChar char="•"/>
              <a:defRPr/>
            </a:pP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Folders </a:t>
            </a: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can be shared, but individual files </a:t>
            </a: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cannot</a:t>
            </a:r>
          </a:p>
          <a:p>
            <a:pPr marL="174625" indent="-174625">
              <a:spcBef>
                <a:spcPts val="600"/>
              </a:spcBef>
              <a:buClr>
                <a:srgbClr val="0070C0"/>
              </a:buClr>
              <a:buSzPct val="90000"/>
              <a:buFont typeface="Arial" pitchFamily="34" charset="0"/>
              <a:buChar char="•"/>
              <a:defRPr/>
            </a:pP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Shared folders can be hidden by creating a share with a $ at the end of the share name</a:t>
            </a:r>
            <a:endPar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4625" indent="-174625">
              <a:spcBef>
                <a:spcPts val="600"/>
              </a:spcBef>
              <a:buClr>
                <a:srgbClr val="0070C0"/>
              </a:buClr>
              <a:buSzPct val="90000"/>
              <a:buFont typeface="Arial" pitchFamily="34" charset="0"/>
              <a:buChar char="•"/>
            </a:pP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Accessing </a:t>
            </a: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a shared folder using the UNC path:</a:t>
            </a:r>
          </a:p>
          <a:p>
            <a:pPr marL="631825" lvl="2" indent="-174625">
              <a:spcBef>
                <a:spcPts val="600"/>
              </a:spcBef>
              <a:buClr>
                <a:srgbClr val="0070C0"/>
              </a:buClr>
              <a:buSzPct val="90000"/>
              <a:buFont typeface="Arial" pitchFamily="34" charset="0"/>
              <a:buChar char="•"/>
            </a:pP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\\LON-SVR1\Sales (standard share)</a:t>
            </a:r>
          </a:p>
          <a:p>
            <a:pPr marL="631825" lvl="2" indent="-174625">
              <a:spcBef>
                <a:spcPts val="600"/>
              </a:spcBef>
              <a:buClr>
                <a:srgbClr val="0070C0"/>
              </a:buClr>
              <a:buSzPct val="90000"/>
              <a:buFont typeface="Arial" pitchFamily="34" charset="0"/>
              <a:buChar char="•"/>
            </a:pP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\\LON-SVR1\Sales$ </a:t>
            </a:r>
            <a:r>
              <a:rPr lang="en-US" sz="24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(hidden </a:t>
            </a: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share</a:t>
            </a:r>
            <a:r>
              <a:rPr lang="en-US" sz="24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t>
            </a:r>
          </a:p>
          <a:p>
            <a:pPr marL="174625" lvl="1" indent="-174625">
              <a:spcBef>
                <a:spcPts val="600"/>
              </a:spcBef>
              <a:buClr>
                <a:srgbClr val="0070C0"/>
              </a:buClr>
              <a:buSzPct val="90000"/>
              <a:buFont typeface="Arial" pitchFamily="34" charset="0"/>
              <a:buChar char="•"/>
            </a:pP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Administrative shares are hidden shares that allow </a:t>
            </a: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administrators access </a:t>
            </a:r>
            <a:r>
              <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to the root of every volume and special system folders, such as the operating system </a:t>
            </a:r>
            <a:r>
              <a:rPr lang="en-US" sz="26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folder</a:t>
            </a:r>
            <a:endParaRPr lang="en-US" sz="2600" b="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341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Permissions Inheritance</a:t>
            </a:r>
            <a:endParaRPr lang="en-CA" dirty="0"/>
          </a:p>
        </p:txBody>
      </p:sp>
      <p:sp>
        <p:nvSpPr>
          <p:cNvPr id="4" name="AutoShape 5"/>
          <p:cNvSpPr>
            <a:spLocks noChangeArrowheads="1"/>
          </p:cNvSpPr>
          <p:nvPr/>
        </p:nvSpPr>
        <p:spPr bwMode="auto">
          <a:xfrm>
            <a:off x="171699" y="968329"/>
            <a:ext cx="8496155" cy="5472227"/>
          </a:xfrm>
          <a:prstGeom prst="roundRect">
            <a:avLst>
              <a:gd name="adj" fmla="val 14815"/>
            </a:avLst>
          </a:prstGeom>
          <a:ln>
            <a:headEnd/>
            <a:tailEnd/>
          </a:ln>
        </p:spPr>
        <p:style>
          <a:lnRef idx="2">
            <a:schemeClr val="accent1"/>
          </a:lnRef>
          <a:fillRef idx="1">
            <a:schemeClr val="lt1"/>
          </a:fillRef>
          <a:effectRef idx="0">
            <a:schemeClr val="accent1"/>
          </a:effectRef>
          <a:fontRef idx="minor">
            <a:schemeClr val="dk1"/>
          </a:fontRef>
        </p:style>
        <p:txBody>
          <a:bodyPr wrap="square" lIns="36000" tIns="36000" rIns="36000" bIns="3600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74625" indent="-174625">
              <a:lnSpc>
                <a:spcPct val="110000"/>
              </a:lnSpc>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Inheritance is used to manage access to resources without </a:t>
            </a:r>
            <a:r>
              <a:rPr lang="en-US" sz="2800" b="0" kern="0" dirty="0" smtClean="0">
                <a:solidFill>
                  <a:schemeClr val="dk1"/>
                </a:solidFill>
                <a:latin typeface="Segoe UI" panose="020B0502040204020203" pitchFamily="34" charset="0"/>
                <a:ea typeface="Segoe UI" panose="020B0502040204020203" pitchFamily="34" charset="0"/>
                <a:cs typeface="Segoe UI" panose="020B0502040204020203" pitchFamily="34" charset="0"/>
              </a:rPr>
              <a:t>explicitly assigning permissions </a:t>
            </a: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to each object</a:t>
            </a:r>
          </a:p>
          <a:p>
            <a:pPr marL="174625" indent="-174625">
              <a:lnSpc>
                <a:spcPct val="110000"/>
              </a:lnSpc>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By default, permissions are inherited in a parent/child relationship</a:t>
            </a:r>
          </a:p>
          <a:p>
            <a:pPr marL="174625" indent="-174625">
              <a:lnSpc>
                <a:spcPct val="110000"/>
              </a:lnSpc>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Blocking inheritance:</a:t>
            </a:r>
          </a:p>
          <a:p>
            <a:pPr marL="631825" lvl="1" indent="-174625">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You can block permission inheritance</a:t>
            </a:r>
          </a:p>
          <a:p>
            <a:pPr marL="631825" lvl="1" indent="-174625">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You can apply blocking at the file or folder level</a:t>
            </a:r>
          </a:p>
          <a:p>
            <a:pPr marL="631825" lvl="1" indent="-174625">
              <a:spcBef>
                <a:spcPts val="600"/>
              </a:spcBef>
              <a:buClr>
                <a:srgbClr val="0070C0"/>
              </a:buClr>
              <a:buSzPct val="90000"/>
              <a:buFont typeface="Arial" pitchFamily="34" charset="0"/>
              <a:buChar char="•"/>
              <a:defRPr/>
            </a:pPr>
            <a:r>
              <a:rPr lang="en-US" sz="2800" b="0" kern="0" dirty="0">
                <a:solidFill>
                  <a:schemeClr val="dk1"/>
                </a:solidFill>
                <a:latin typeface="Segoe UI" panose="020B0502040204020203" pitchFamily="34" charset="0"/>
                <a:ea typeface="Segoe UI" panose="020B0502040204020203" pitchFamily="34" charset="0"/>
                <a:cs typeface="Segoe UI" panose="020B0502040204020203" pitchFamily="34" charset="0"/>
              </a:rPr>
              <a:t>You can set blocking on a folder to propagate the new permissions to child </a:t>
            </a:r>
            <a:r>
              <a:rPr lang="en-US" sz="2800" b="0" kern="0" dirty="0" smtClean="0">
                <a:solidFill>
                  <a:schemeClr val="dk1"/>
                </a:solidFill>
                <a:latin typeface="Segoe UI" panose="020B0502040204020203" pitchFamily="34" charset="0"/>
                <a:ea typeface="Segoe UI" panose="020B0502040204020203" pitchFamily="34" charset="0"/>
                <a:cs typeface="Segoe UI" panose="020B0502040204020203" pitchFamily="34" charset="0"/>
              </a:rPr>
              <a:t>objects</a:t>
            </a:r>
            <a:endParaRPr lang="en-US" sz="14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608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73fc406-0ae6-44cc-8a40-e679a4b36d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Effective Permissions</a:t>
            </a:r>
            <a:endParaRPr lang="en-CA" dirty="0"/>
          </a:p>
        </p:txBody>
      </p:sp>
      <p:sp>
        <p:nvSpPr>
          <p:cNvPr id="4" name="AutoShape 3"/>
          <p:cNvSpPr>
            <a:spLocks noChangeArrowheads="1"/>
          </p:cNvSpPr>
          <p:nvPr/>
        </p:nvSpPr>
        <p:spPr bwMode="auto">
          <a:xfrm>
            <a:off x="366713" y="1077913"/>
            <a:ext cx="8461375" cy="44497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8DACD0"/>
              </a:buClr>
              <a:buSzPct val="70000"/>
              <a:buFont typeface="Wingdings" pitchFamily="2" charset="2"/>
              <a:buNone/>
            </a:pPr>
            <a:endParaRPr lang="en-US" sz="2800" dirty="0">
              <a:latin typeface="Segoe UI" pitchFamily="34" charset="0"/>
              <a:ea typeface="Segoe UI" pitchFamily="34" charset="0"/>
              <a:cs typeface="Segoe UI" pitchFamily="34" charset="0"/>
            </a:endParaRPr>
          </a:p>
        </p:txBody>
      </p:sp>
      <p:sp>
        <p:nvSpPr>
          <p:cNvPr id="5" name="AutoShape 4"/>
          <p:cNvSpPr>
            <a:spLocks noChangeArrowheads="1"/>
          </p:cNvSpPr>
          <p:nvPr/>
        </p:nvSpPr>
        <p:spPr bwMode="auto">
          <a:xfrm>
            <a:off x="308098" y="947955"/>
            <a:ext cx="8097348" cy="5345269"/>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74625" indent="-174625">
              <a:spcBef>
                <a:spcPts val="600"/>
              </a:spcBef>
              <a:buClr>
                <a:srgbClr val="0070C0"/>
              </a:buClr>
              <a:buSzPct val="90000"/>
              <a:buFont typeface="Arial" pitchFamily="34" charset="0"/>
              <a:buChar char="•"/>
            </a:pP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When combining file </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system and shared </a:t>
            </a: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folder </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permissions</a:t>
            </a: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 the most restrictive permission is </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applied </a:t>
            </a:r>
          </a:p>
          <a:p>
            <a:pPr marL="631825" lvl="1" indent="-174625">
              <a:spcBef>
                <a:spcPts val="600"/>
              </a:spcBef>
              <a:buClr>
                <a:srgbClr val="0070C0"/>
              </a:buClr>
              <a:buSzPct val="90000"/>
              <a:buFont typeface="Arial" pitchFamily="34" charset="0"/>
              <a:buChar char="•"/>
            </a:pPr>
            <a:r>
              <a:rPr lang="en-US" sz="2400" b="0" dirty="0" smtClean="0">
                <a:solidFill>
                  <a:schemeClr val="tx1"/>
                </a:solidFill>
                <a:latin typeface="Segoe UI" pitchFamily="34" charset="0"/>
                <a:ea typeface="Segoe UI" pitchFamily="34" charset="0"/>
                <a:cs typeface="Segoe UI" pitchFamily="34" charset="0"/>
              </a:rPr>
              <a:t>Example</a:t>
            </a:r>
            <a:r>
              <a:rPr lang="en-US" sz="2400" b="0" dirty="0">
                <a:solidFill>
                  <a:schemeClr val="tx1"/>
                </a:solidFill>
                <a:latin typeface="Segoe UI" pitchFamily="34" charset="0"/>
                <a:ea typeface="Segoe UI" pitchFamily="34" charset="0"/>
                <a:cs typeface="Segoe UI" pitchFamily="34" charset="0"/>
              </a:rPr>
              <a:t>: </a:t>
            </a:r>
            <a:r>
              <a:rPr lang="en-CA" sz="2400" b="0" dirty="0">
                <a:solidFill>
                  <a:schemeClr val="tx1"/>
                </a:solidFill>
                <a:latin typeface="Segoe UI" pitchFamily="34" charset="0"/>
                <a:ea typeface="Segoe UI" pitchFamily="34" charset="0"/>
                <a:cs typeface="Segoe UI" pitchFamily="34" charset="0"/>
              </a:rPr>
              <a:t>If a user or group has the shared folder permission of Read and the file system permission of Write, the user or group will only be able to read the files in the folder because it is the more restrictive </a:t>
            </a:r>
            <a:r>
              <a:rPr lang="en-CA" sz="2400" b="0" dirty="0" smtClean="0">
                <a:solidFill>
                  <a:schemeClr val="tx1"/>
                </a:solidFill>
                <a:latin typeface="Segoe UI" pitchFamily="34" charset="0"/>
                <a:ea typeface="Segoe UI" pitchFamily="34" charset="0"/>
                <a:cs typeface="Segoe UI" pitchFamily="34" charset="0"/>
              </a:rPr>
              <a:t>permission</a:t>
            </a:r>
            <a:endParaRPr lang="en-US" sz="2400" b="0" dirty="0">
              <a:solidFill>
                <a:schemeClr val="tx1"/>
              </a:solidFill>
              <a:latin typeface="Segoe UI" pitchFamily="34" charset="0"/>
              <a:ea typeface="Segoe UI" pitchFamily="34" charset="0"/>
              <a:cs typeface="Segoe UI" pitchFamily="34" charset="0"/>
            </a:endParaRPr>
          </a:p>
          <a:p>
            <a:pPr marL="114300" algn="l">
              <a:lnSpc>
                <a:spcPct val="110000"/>
              </a:lnSpc>
              <a:spcBef>
                <a:spcPts val="600"/>
              </a:spcBef>
            </a:pPr>
            <a:endParaRPr lang="en-US" sz="2800" b="0" dirty="0" smtClean="0">
              <a:solidFill>
                <a:schemeClr val="tx1"/>
              </a:solidFill>
              <a:latin typeface="Segoe UI" pitchFamily="34" charset="0"/>
              <a:ea typeface="Segoe UI" pitchFamily="34" charset="0"/>
              <a:cs typeface="Segoe UI" pitchFamily="34" charset="0"/>
            </a:endParaRPr>
          </a:p>
          <a:p>
            <a:pPr marL="174625" indent="-174625">
              <a:spcBef>
                <a:spcPts val="600"/>
              </a:spcBef>
              <a:buClr>
                <a:srgbClr val="0070C0"/>
              </a:buClr>
              <a:buSzPct val="90000"/>
              <a:buFont typeface="Arial" pitchFamily="34" charset="0"/>
              <a:buChar char="•"/>
            </a:pPr>
            <a:r>
              <a:rPr lang="en-US" sz="2800" b="0" dirty="0">
                <a:latin typeface="Segoe UI" panose="020B0502040204020203" pitchFamily="34" charset="0"/>
                <a:ea typeface="Segoe UI" panose="020B0502040204020203" pitchFamily="34" charset="0"/>
                <a:cs typeface="Segoe UI" panose="020B0502040204020203" pitchFamily="34" charset="0"/>
              </a:rPr>
              <a:t>The user must have </a:t>
            </a:r>
            <a:r>
              <a:rPr lang="en-US" sz="2800" b="0" dirty="0" smtClean="0">
                <a:latin typeface="Segoe UI" panose="020B0502040204020203" pitchFamily="34" charset="0"/>
                <a:ea typeface="Segoe UI" panose="020B0502040204020203" pitchFamily="34" charset="0"/>
                <a:cs typeface="Segoe UI" panose="020B0502040204020203" pitchFamily="34" charset="0"/>
              </a:rPr>
              <a:t>both </a:t>
            </a:r>
            <a:r>
              <a:rPr lang="en-US" sz="2800" b="0" dirty="0">
                <a:latin typeface="Segoe UI" panose="020B0502040204020203" pitchFamily="34" charset="0"/>
                <a:ea typeface="Segoe UI" panose="020B0502040204020203" pitchFamily="34" charset="0"/>
                <a:cs typeface="Segoe UI" panose="020B0502040204020203" pitchFamily="34" charset="0"/>
              </a:rPr>
              <a:t>file </a:t>
            </a: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system </a:t>
            </a:r>
            <a:r>
              <a:rPr lang="en-US" sz="2800" b="0" dirty="0" smtClean="0">
                <a:latin typeface="Segoe UI" panose="020B0502040204020203" pitchFamily="34" charset="0"/>
                <a:ea typeface="Segoe UI" panose="020B0502040204020203" pitchFamily="34" charset="0"/>
                <a:cs typeface="Segoe UI" panose="020B0502040204020203" pitchFamily="34" charset="0"/>
              </a:rPr>
              <a:t>and </a:t>
            </a:r>
            <a:r>
              <a:rPr lang="en-US" sz="2800" b="0" dirty="0">
                <a:latin typeface="Segoe UI" panose="020B0502040204020203" pitchFamily="34" charset="0"/>
                <a:ea typeface="Segoe UI" panose="020B0502040204020203" pitchFamily="34" charset="0"/>
                <a:cs typeface="Segoe UI" panose="020B0502040204020203" pitchFamily="34" charset="0"/>
              </a:rPr>
              <a:t>shared folder </a:t>
            </a:r>
            <a:r>
              <a:rPr lang="en-US" sz="2800" b="0" dirty="0" smtClean="0">
                <a:latin typeface="Segoe UI" panose="020B0502040204020203" pitchFamily="34" charset="0"/>
                <a:ea typeface="Segoe UI" panose="020B0502040204020203" pitchFamily="34" charset="0"/>
                <a:cs typeface="Segoe UI" panose="020B0502040204020203" pitchFamily="34" charset="0"/>
              </a:rPr>
              <a:t>permissions</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 </a:t>
            </a: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otherwise the user </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will </a:t>
            </a: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be denied access to the </a:t>
            </a:r>
            <a:r>
              <a:rPr lang="en-US" sz="2800" b="0" kern="0"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resource</a:t>
            </a:r>
            <a:endPar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14300" algn="l">
              <a:lnSpc>
                <a:spcPct val="90000"/>
              </a:lnSpc>
            </a:pPr>
            <a:endParaRPr lang="en-US" sz="1200" b="0" dirty="0" smtClean="0">
              <a:solidFill>
                <a:srgbClr val="FF0000"/>
              </a:solidFill>
              <a:latin typeface="Segoe UI" pitchFamily="34" charset="0"/>
              <a:ea typeface="Segoe UI" pitchFamily="34" charset="0"/>
              <a:cs typeface="Segoe UI" pitchFamily="34" charset="0"/>
            </a:endParaRPr>
          </a:p>
          <a:p>
            <a:pPr marL="114300" algn="l">
              <a:lnSpc>
                <a:spcPct val="90000"/>
              </a:lnSpc>
            </a:pPr>
            <a:endParaRPr lang="en-US" sz="1200" b="0" dirty="0">
              <a:solidFill>
                <a:srgbClr val="FF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035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d1194d7-b558-4c31-b5e6-196ff3aa7b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Access-Based Enumeration?</a:t>
            </a:r>
            <a:endParaRPr lang="en-CA" dirty="0"/>
          </a:p>
        </p:txBody>
      </p:sp>
      <p:sp>
        <p:nvSpPr>
          <p:cNvPr id="4" name="AutoShape 5"/>
          <p:cNvSpPr>
            <a:spLocks noChangeArrowheads="1"/>
          </p:cNvSpPr>
          <p:nvPr/>
        </p:nvSpPr>
        <p:spPr bwMode="auto">
          <a:xfrm>
            <a:off x="273994" y="1037230"/>
            <a:ext cx="8417397" cy="4435522"/>
          </a:xfrm>
          <a:prstGeom prst="roundRect">
            <a:avLst>
              <a:gd name="adj" fmla="val 5634"/>
            </a:avLst>
          </a:prstGeom>
          <a:ln>
            <a:headEnd/>
            <a:tailEnd/>
          </a:ln>
        </p:spPr>
        <p:style>
          <a:lnRef idx="2">
            <a:schemeClr val="accent1"/>
          </a:lnRef>
          <a:fillRef idx="1">
            <a:schemeClr val="lt1"/>
          </a:fillRef>
          <a:effectRef idx="0">
            <a:schemeClr val="accent1"/>
          </a:effectRef>
          <a:fontRef idx="minor">
            <a:schemeClr val="dk1"/>
          </a:fontRef>
        </p:style>
        <p:txBody>
          <a:bodyPr wrap="squar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74625" indent="-174625">
              <a:spcBef>
                <a:spcPts val="600"/>
              </a:spcBef>
              <a:buClr>
                <a:srgbClr val="0070C0"/>
              </a:buClr>
              <a:buSzPct val="90000"/>
              <a:buFont typeface="Arial" pitchFamily="34" charset="0"/>
              <a:buChar char="•"/>
            </a:pP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Access-based enumeration allows an administrator to control the visibility of shared folders according to the permissions set on the shared folder</a:t>
            </a:r>
          </a:p>
          <a:p>
            <a:pPr marL="174625" indent="-174625">
              <a:spcBef>
                <a:spcPts val="600"/>
              </a:spcBef>
              <a:buClr>
                <a:srgbClr val="0070C0"/>
              </a:buClr>
              <a:buSzPct val="90000"/>
              <a:buFont typeface="Arial" pitchFamily="34" charset="0"/>
              <a:buChar char="•"/>
            </a:pPr>
            <a:endPar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endParaRPr>
          </a:p>
          <a:p>
            <a:pPr marL="174625" indent="-174625">
              <a:spcBef>
                <a:spcPts val="600"/>
              </a:spcBef>
              <a:buClr>
                <a:srgbClr val="0070C0"/>
              </a:buClr>
              <a:buSzPct val="90000"/>
              <a:buFont typeface="Arial" pitchFamily="34" charset="0"/>
              <a:buChar char="•"/>
            </a:pPr>
            <a:r>
              <a:rPr lang="en-US" sz="28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Access Based Enumeration is:</a:t>
            </a:r>
          </a:p>
          <a:p>
            <a:pPr marL="631825" lvl="1" indent="-174625">
              <a:spcBef>
                <a:spcPts val="600"/>
              </a:spcBef>
              <a:buClr>
                <a:srgbClr val="0070C0"/>
              </a:buClr>
              <a:buSzPct val="90000"/>
              <a:buFont typeface="Arial" pitchFamily="34" charset="0"/>
              <a:buChar char="•"/>
            </a:pP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Built into Windows Server 2012</a:t>
            </a:r>
          </a:p>
          <a:p>
            <a:pPr marL="631825" lvl="1" indent="-174625">
              <a:spcBef>
                <a:spcPts val="600"/>
              </a:spcBef>
              <a:buClr>
                <a:srgbClr val="0070C0"/>
              </a:buClr>
              <a:buSzPct val="90000"/>
              <a:buFont typeface="Arial" pitchFamily="34" charset="0"/>
              <a:buChar char="•"/>
            </a:pP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Available for shared folders</a:t>
            </a:r>
          </a:p>
          <a:p>
            <a:pPr marL="631825" lvl="1" indent="-174625">
              <a:lnSpc>
                <a:spcPct val="110000"/>
              </a:lnSpc>
              <a:spcBef>
                <a:spcPts val="600"/>
              </a:spcBef>
              <a:buClr>
                <a:srgbClr val="0070C0"/>
              </a:buClr>
              <a:buSzPct val="90000"/>
              <a:buFont typeface="Arial" pitchFamily="34" charset="0"/>
              <a:buChar char="•"/>
            </a:pPr>
            <a:r>
              <a:rPr lang="en-US" sz="2400" b="0" kern="0" dirty="0">
                <a:solidFill>
                  <a:schemeClr val="tx2"/>
                </a:solidFill>
                <a:latin typeface="Segoe UI" panose="020B0502040204020203" pitchFamily="34" charset="0"/>
                <a:ea typeface="Segoe UI" panose="020B0502040204020203" pitchFamily="34" charset="0"/>
                <a:cs typeface="Segoe UI" panose="020B0502040204020203" pitchFamily="34" charset="0"/>
              </a:rPr>
              <a:t>Configurable on a per shared folder basis</a:t>
            </a:r>
          </a:p>
        </p:txBody>
      </p:sp>
    </p:spTree>
    <p:extLst>
      <p:ext uri="{BB962C8B-B14F-4D97-AF65-F5344CB8AC3E}">
        <p14:creationId xmlns:p14="http://schemas.microsoft.com/office/powerpoint/2010/main" val="10550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03c2c25-5255-41b8-8835-72c9b1e8ec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Offline Files Feature?</a:t>
            </a:r>
            <a:endParaRPr lang="en-CA" dirty="0"/>
          </a:p>
        </p:txBody>
      </p:sp>
      <p:sp>
        <p:nvSpPr>
          <p:cNvPr id="4" name="TextBox 2"/>
          <p:cNvSpPr txBox="1"/>
          <p:nvPr/>
        </p:nvSpPr>
        <p:spPr>
          <a:xfrm>
            <a:off x="2550002" y="1878827"/>
            <a:ext cx="35513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400" b="0" dirty="0" smtClean="0">
                <a:latin typeface="Segoe UI" pitchFamily="34" charset="0"/>
                <a:ea typeface="Segoe UI" pitchFamily="34" charset="0"/>
                <a:cs typeface="Segoe UI" pitchFamily="34" charset="0"/>
              </a:rPr>
              <a:t>Offline settings window</a:t>
            </a:r>
            <a:endParaRPr lang="en-CA" sz="2400" b="0" dirty="0">
              <a:latin typeface="Segoe UI" pitchFamily="34" charset="0"/>
              <a:ea typeface="Segoe UI" pitchFamily="34" charset="0"/>
              <a:cs typeface="Segoe UI" pitchFamily="34" charset="0"/>
            </a:endParaRPr>
          </a:p>
        </p:txBody>
      </p:sp>
      <p:pic>
        <p:nvPicPr>
          <p:cNvPr id="5" name="alt text here, screen shot" descr="Depicts a screen shot of the Offline Settings dialog box, which has three options:&#10;Option 1: Only The Files And Programs That Users Specify Are Available Offline. Under this option there is the sub option Enable BranchCache.&#10;Option 2: No Files Or Programs From The Shared Folder Are Available Offline.&#10;Option 3: All Files And Programs That Users Open From The Shared Folder Are Automatically Available Offline. Under this option there is the sub option Optimize For Performance. Under this option, there is also a warning to see Help for details before choosing this opti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978" y="2296393"/>
            <a:ext cx="6673311" cy="413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bwMode="auto">
          <a:xfrm>
            <a:off x="467544" y="815194"/>
            <a:ext cx="7533456" cy="112854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2400" b="0" dirty="0">
                <a:solidFill>
                  <a:schemeClr val="tx1"/>
                </a:solidFill>
                <a:latin typeface="Segoe UI" pitchFamily="34" charset="0"/>
                <a:ea typeface="Segoe UI" pitchFamily="34" charset="0"/>
                <a:cs typeface="Segoe UI" pitchFamily="34" charset="0"/>
              </a:rPr>
              <a:t>Offline </a:t>
            </a:r>
            <a:r>
              <a:rPr lang="en-US" sz="2400" b="0" dirty="0" smtClean="0">
                <a:solidFill>
                  <a:schemeClr val="tx1"/>
                </a:solidFill>
                <a:latin typeface="Segoe UI" pitchFamily="34" charset="0"/>
                <a:ea typeface="Segoe UI" pitchFamily="34" charset="0"/>
                <a:cs typeface="Segoe UI" pitchFamily="34" charset="0"/>
              </a:rPr>
              <a:t>Files allow </a:t>
            </a:r>
            <a:r>
              <a:rPr lang="en-US" sz="2400" b="0" dirty="0">
                <a:solidFill>
                  <a:schemeClr val="tx1"/>
                </a:solidFill>
                <a:latin typeface="Segoe UI" pitchFamily="34" charset="0"/>
                <a:ea typeface="Segoe UI" pitchFamily="34" charset="0"/>
                <a:cs typeface="Segoe UI" pitchFamily="34" charset="0"/>
              </a:rPr>
              <a:t>a client computer to cache network files locally for offline use when they are disconnected from the </a:t>
            </a:r>
            <a:r>
              <a:rPr lang="en-US" sz="2400" b="0" dirty="0" smtClean="0">
                <a:solidFill>
                  <a:schemeClr val="tx1"/>
                </a:solidFill>
                <a:latin typeface="Segoe UI" pitchFamily="34" charset="0"/>
                <a:ea typeface="Segoe UI" pitchFamily="34" charset="0"/>
                <a:cs typeface="Segoe UI" pitchFamily="34" charset="0"/>
              </a:rPr>
              <a:t>network</a:t>
            </a:r>
            <a:endParaRPr lang="en-CA" sz="2400" b="0" kern="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9998404"/>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68</TotalTime>
  <Words>5297</Words>
  <Application>Microsoft Office PowerPoint</Application>
  <PresentationFormat>On-screen Show (4:3)</PresentationFormat>
  <Paragraphs>638</Paragraphs>
  <Slides>40</Slides>
  <Notes>40</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Verdana</vt:lpstr>
      <vt:lpstr>Segoe Light</vt:lpstr>
      <vt:lpstr>Gulim</vt:lpstr>
      <vt:lpstr>Calibri</vt:lpstr>
      <vt:lpstr>Wingdings</vt:lpstr>
      <vt:lpstr>Symbol</vt:lpstr>
      <vt:lpstr>Segoe UI</vt:lpstr>
      <vt:lpstr>Segoe UI Light</vt:lpstr>
      <vt:lpstr>Arial</vt:lpstr>
      <vt:lpstr>Times New Roman</vt:lpstr>
      <vt:lpstr>Presentation1</vt:lpstr>
      <vt:lpstr>Module 10</vt:lpstr>
      <vt:lpstr>Module Overview</vt:lpstr>
      <vt:lpstr>Lesson 1: Securing Files and Folders</vt:lpstr>
      <vt:lpstr>What Are File Permissions?</vt:lpstr>
      <vt:lpstr>What Are Shared Folders?</vt:lpstr>
      <vt:lpstr>Permissions Inheritance</vt:lpstr>
      <vt:lpstr>Effective Permissions</vt:lpstr>
      <vt:lpstr>What Is Access-Based Enumeration?</vt:lpstr>
      <vt:lpstr>What Is the Offline Files Feature?</vt:lpstr>
      <vt:lpstr>Demonstration: Creating and Configuring a Shared Folder</vt:lpstr>
      <vt:lpstr>PowerPoint Presentation</vt:lpstr>
      <vt:lpstr>Lesson 2: Protecting Shared Files and Folders by Using Shadow Copies</vt:lpstr>
      <vt:lpstr>What Are Shadow Copies?</vt:lpstr>
      <vt:lpstr>Considerations for Scheduling Shadow Copies</vt:lpstr>
      <vt:lpstr>Restoring Data from a Shadow Copy</vt:lpstr>
      <vt:lpstr>Demonstration: Restoring Data from a Shadow Copy</vt:lpstr>
      <vt:lpstr>PowerPoint Presentation</vt:lpstr>
      <vt:lpstr>Lesson 3: Configuring Work Folders</vt:lpstr>
      <vt:lpstr>What Is the Work Folders Role Service?</vt:lpstr>
      <vt:lpstr>Benefits and Limitations of Work Folders</vt:lpstr>
      <vt:lpstr>Components of Work Folders</vt:lpstr>
      <vt:lpstr>Configuring Work Folders</vt:lpstr>
      <vt:lpstr>Demonstration: How to Configure Work Folders</vt:lpstr>
      <vt:lpstr>PowerPoint Presentation</vt:lpstr>
      <vt:lpstr>PowerPoint Presentation</vt:lpstr>
      <vt:lpstr>Lesson 4: Configuring Network Printing</vt:lpstr>
      <vt:lpstr>Benefits of Network Printing</vt:lpstr>
      <vt:lpstr>What Is Enhanced Point and Print?</vt:lpstr>
      <vt:lpstr>Security Options for Network Printing</vt:lpstr>
      <vt:lpstr>Demonstration: Creating Multiple Configurations for a Print Device</vt:lpstr>
      <vt:lpstr>PowerPoint Presentation</vt:lpstr>
      <vt:lpstr>What Is Printer Pooling?</vt:lpstr>
      <vt:lpstr>What Is Branch Office Direct Printing?</vt:lpstr>
      <vt:lpstr>Deploying Printers to Clients</vt:lpstr>
      <vt:lpstr>Lab: Implementing File and Print Services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Colleen Walsh</dc:creator>
  <cp:lastModifiedBy>Susie Carr</cp:lastModifiedBy>
  <cp:revision>12</cp:revision>
  <dcterms:created xsi:type="dcterms:W3CDTF">2014-03-06T04:54:58Z</dcterms:created>
  <dcterms:modified xsi:type="dcterms:W3CDTF">2014-03-10T22:59:23Z</dcterms:modified>
</cp:coreProperties>
</file>