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28.xml" ContentType="application/vnd.openxmlformats-officedocument.theme+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theme/theme30.xml" ContentType="application/vnd.openxmlformats-officedocument.theme+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theme/theme31.xml" ContentType="application/vnd.openxmlformats-officedocument.theme+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theme/theme32.xml" ContentType="application/vnd.openxmlformats-officedocument.theme+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Lst>
  <p:notesMasterIdLst>
    <p:notesMasterId r:id="rId64"/>
  </p:notesMasterIdLst>
  <p:sldIdLst>
    <p:sldId id="256" r:id="rId34"/>
    <p:sldId id="257" r:id="rId35"/>
    <p:sldId id="258" r:id="rId36"/>
    <p:sldId id="259" r:id="rId37"/>
    <p:sldId id="260" r:id="rId38"/>
    <p:sldId id="261" r:id="rId39"/>
    <p:sldId id="262" r:id="rId40"/>
    <p:sldId id="263" r:id="rId41"/>
    <p:sldId id="264" r:id="rId42"/>
    <p:sldId id="284" r:id="rId43"/>
    <p:sldId id="265" r:id="rId44"/>
    <p:sldId id="266" r:id="rId45"/>
    <p:sldId id="267" r:id="rId46"/>
    <p:sldId id="268" r:id="rId47"/>
    <p:sldId id="269" r:id="rId48"/>
    <p:sldId id="270" r:id="rId49"/>
    <p:sldId id="271" r:id="rId50"/>
    <p:sldId id="272" r:id="rId51"/>
    <p:sldId id="273" r:id="rId52"/>
    <p:sldId id="286" r:id="rId53"/>
    <p:sldId id="274" r:id="rId54"/>
    <p:sldId id="275" r:id="rId55"/>
    <p:sldId id="276" r:id="rId56"/>
    <p:sldId id="277" r:id="rId57"/>
    <p:sldId id="278" r:id="rId58"/>
    <p:sldId id="279" r:id="rId59"/>
    <p:sldId id="280" r:id="rId60"/>
    <p:sldId id="282" r:id="rId61"/>
    <p:sldId id="283" r:id="rId62"/>
    <p:sldId id="287" r:id="rId63"/>
  </p:sldIdLst>
  <p:sldSz cx="9144000" cy="6858000" type="screen4x3"/>
  <p:notesSz cx="6858000" cy="9144000"/>
  <p:embeddedFontLst>
    <p:embeddedFont>
      <p:font typeface="Verdana" panose="020B0604030504040204" pitchFamily="34"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Segoe" panose="020B0502040504020203" pitchFamily="34" charset="0"/>
      <p:regular r:id="rId73"/>
      <p:bold r:id="rId74"/>
      <p:italic r:id="rId75"/>
      <p:boldItalic r:id="rId76"/>
    </p:embeddedFont>
    <p:embeddedFont>
      <p:font typeface="Segoe Light" panose="000B0500000000000000" pitchFamily="34" charset="0"/>
      <p:regular r:id="rId77"/>
      <p:italic r:id="rId78"/>
    </p:embeddedFont>
    <p:embeddedFont>
      <p:font typeface="Lucida Sans Typewriter" panose="020B0509030504030204" pitchFamily="49" charset="0"/>
      <p:regular r:id="rId79"/>
      <p:bold r:id="rId80"/>
      <p:italic r:id="rId81"/>
      <p:boldItalic r:id="rId82"/>
    </p:embeddedFont>
    <p:embeddedFont>
      <p:font typeface="Segoe UI Light" panose="020B0502040204020203" pitchFamily="34" charset="0"/>
      <p:regular r:id="rId83"/>
    </p:embeddedFont>
    <p:embeddedFont>
      <p:font typeface="Segoe UI" panose="020B0502040204020203" pitchFamily="34" charset="0"/>
      <p:regular r:id="rId84"/>
      <p:bold r:id="rId85"/>
      <p:italic r:id="rId86"/>
      <p:boldItalic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24" autoAdjust="0"/>
    <p:restoredTop sz="95165" autoAdjust="0"/>
  </p:normalViewPr>
  <p:slideViewPr>
    <p:cSldViewPr snapToGrid="0">
      <p:cViewPr varScale="1">
        <p:scale>
          <a:sx n="85" d="100"/>
          <a:sy n="85" d="100"/>
        </p:scale>
        <p:origin x="446" y="53"/>
      </p:cViewPr>
      <p:guideLst/>
    </p:cSldViewPr>
  </p:slideViewPr>
  <p:notesTextViewPr>
    <p:cViewPr>
      <p:scale>
        <a:sx n="1" d="1"/>
        <a:sy n="1" d="1"/>
      </p:scale>
      <p:origin x="0" y="0"/>
    </p:cViewPr>
  </p:notesTextViewPr>
  <p:notesViewPr>
    <p:cSldViewPr snapToGrid="0">
      <p:cViewPr varScale="1">
        <p:scale>
          <a:sx n="67" d="100"/>
          <a:sy n="67" d="100"/>
        </p:scale>
        <p:origin x="158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63" Type="http://schemas.openxmlformats.org/officeDocument/2006/relationships/slide" Target="slides/slide30.xml"/><Relationship Id="rId68" Type="http://schemas.openxmlformats.org/officeDocument/2006/relationships/font" Target="fonts/font4.fntdata"/><Relationship Id="rId76" Type="http://schemas.openxmlformats.org/officeDocument/2006/relationships/font" Target="fonts/font12.fntdata"/><Relationship Id="rId84" Type="http://schemas.openxmlformats.org/officeDocument/2006/relationships/font" Target="fonts/font20.fntdata"/><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font" Target="fonts/font15.fntdata"/><Relationship Id="rId87" Type="http://schemas.openxmlformats.org/officeDocument/2006/relationships/font" Target="fonts/font23.fntdata"/><Relationship Id="rId5" Type="http://schemas.openxmlformats.org/officeDocument/2006/relationships/slideMaster" Target="slideMasters/slideMaster5.xml"/><Relationship Id="rId61" Type="http://schemas.openxmlformats.org/officeDocument/2006/relationships/slide" Target="slides/slide28.xml"/><Relationship Id="rId82" Type="http://schemas.openxmlformats.org/officeDocument/2006/relationships/font" Target="fonts/font18.fntdata"/><Relationship Id="rId90" Type="http://schemas.openxmlformats.org/officeDocument/2006/relationships/theme" Target="theme/theme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font" Target="fonts/font2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font" Target="fonts/font3.fntdata"/><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5F52A-DEE8-4E0E-AC38-70F2D86E0196}" type="datetimeFigureOut">
              <a:rPr lang="en-CA" smtClean="0"/>
              <a:t>10/03/2014</a:t>
            </a:fld>
            <a:endParaRPr lang="en-CA"/>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9EA0A-02CE-4302-BF90-69E3E05D9DC6}" type="slidenum">
              <a:rPr lang="en-CA" smtClean="0"/>
              <a:t>‹#›</a:t>
            </a:fld>
            <a:endParaRPr lang="en-CA"/>
          </a:p>
        </p:txBody>
      </p:sp>
    </p:spTree>
    <p:extLst>
      <p:ext uri="{BB962C8B-B14F-4D97-AF65-F5344CB8AC3E}">
        <p14:creationId xmlns:p14="http://schemas.microsoft.com/office/powerpoint/2010/main" val="17335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26675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60 minutes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45 minutes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Create and manage Group Policy Objects (GPOs).</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Describe Group Policy processing.</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Implement a central store for administrative templates.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Required Materials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20410D_11.pptx.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older version of Office PowerPoint, all the features of the slides might not display correctly.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Preparation Tasks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Practice performing the lab exercises and demonstrations.</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CA"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3378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panose="020B0604020202020204" pitchFamily="34" charset="0"/>
                <a:ea typeface="Times New Roman" panose="02020603050405020304" pitchFamily="18" charset="0"/>
                <a:cs typeface="Segoe UI" panose="020B0502040204020203" pitchFamily="34" charset="0"/>
              </a:rPr>
              <a:t>Use </a:t>
            </a: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a:t>
            </a:r>
            <a:r>
              <a:rPr lang="en-US" sz="1000" b="1" baseline="3000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 to create a GPO named Desktop Lockdown</a:t>
            </a:r>
            <a:endParaRPr lang="en-CA" sz="1000" b="1">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taskbar,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icon.</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the Windows PowerShell prompt, type the following, and then press Enter:</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New‑GPO ‑Name "Desktop Lockdown"</a:t>
            </a:r>
            <a:endParaRPr lang="en-CA" sz="1000" b="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a:t>
            </a:r>
            <a:r>
              <a:rPr lang="en-CA" sz="1000">
                <a:solidFill>
                  <a:prstClr val="black"/>
                </a:solidFill>
                <a:latin typeface="Arial" panose="020B0604020202020204" pitchFamily="34" charset="0"/>
              </a:rPr>
              <a:t>Windows PowerShell</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3"/>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Restore the </a:t>
            </a:r>
            <a:r>
              <a:rPr lang="en-CA" sz="1000">
                <a:solidFill>
                  <a:prstClr val="black"/>
                </a:solidFill>
                <a:latin typeface="Arial" panose="020B0604020202020204" pitchFamily="34" charset="0"/>
              </a:rPr>
              <a:t>GPMC</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 from the taskbar.</a:t>
            </a:r>
            <a:endParaRPr lang="en-CA" sz="100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3"/>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a:t>
            </a:r>
            <a:r>
              <a:rPr lang="en-CA" sz="1000" b="1">
                <a:solidFill>
                  <a:prstClr val="black"/>
                </a:solidFill>
                <a:latin typeface="Arial" panose="020B0604020202020204" pitchFamily="34" charset="0"/>
                <a:cs typeface="Times New Roman" panose="02020603050405020304" pitchFamily="18" charset="0"/>
              </a:rPr>
              <a:t>Group Policy Objects</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 folder, and then click </a:t>
            </a:r>
            <a:r>
              <a:rPr lang="en-CA" sz="1000" b="1">
                <a:solidFill>
                  <a:prstClr val="black"/>
                </a:solidFill>
                <a:latin typeface="Arial" panose="020B0604020202020204" pitchFamily="34" charset="0"/>
                <a:cs typeface="Times New Roman" panose="02020603050405020304" pitchFamily="18" charset="0"/>
              </a:rPr>
              <a:t>Refresh</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 to refresh the view. You should see the new Desktop Lockdown GPO.</a:t>
            </a:r>
            <a:endParaRPr lang="en-CA" sz="100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3"/>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Minimize the </a:t>
            </a:r>
            <a:r>
              <a:rPr lang="en-CA" sz="1000">
                <a:solidFill>
                  <a:prstClr val="black"/>
                </a:solidFill>
                <a:latin typeface="Arial" panose="020B0604020202020204" pitchFamily="34" charset="0"/>
              </a:rPr>
              <a:t>GPMC</a:t>
            </a:r>
            <a:r>
              <a:rPr lang="en-CA" sz="100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startAt="3"/>
            </a:pPr>
            <a:endParaRPr lang="en-US" sz="1000">
              <a:solidFill>
                <a:prstClr val="black"/>
              </a:solidFill>
              <a:latin typeface="Arial" panose="020B0604020202020204" pitchFamily="34" charset="0"/>
              <a:cs typeface="Segoe UI" panose="020B0502040204020203" pitchFamily="34" charset="0"/>
            </a:endParaRPr>
          </a:p>
          <a:p>
            <a:pPr lvl="0">
              <a:lnSpc>
                <a:spcPct val="107000"/>
              </a:lnSpc>
              <a:spcAft>
                <a:spcPts val="800"/>
              </a:spcAft>
            </a:pPr>
            <a:r>
              <a:rPr lang="en-CA" sz="1000">
                <a:solidFill>
                  <a:prstClr val="black"/>
                </a:solidFill>
                <a:latin typeface="Arial" panose="020B0604020202020204" pitchFamily="34" charset="0"/>
                <a:ea typeface="Calibri" panose="020F0502020204030204" pitchFamily="34" charset="0"/>
                <a:cs typeface="Segoe UI" panose="020B0502040204020203" pitchFamily="34" charset="0"/>
              </a:rPr>
              <a:t>Leave the virtual machine running for the next demonstration.</a:t>
            </a:r>
            <a:endPar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3"/>
            </a:pPr>
            <a:endParaRPr lang="en-CA"/>
          </a:p>
        </p:txBody>
      </p:sp>
      <p:sp>
        <p:nvSpPr>
          <p:cNvPr id="4" name="Slide Number Placeholder 3"/>
          <p:cNvSpPr>
            <a:spLocks noGrp="1"/>
          </p:cNvSpPr>
          <p:nvPr>
            <p:ph type="sldNum" sz="quarter" idx="10"/>
          </p:nvPr>
        </p:nvSpPr>
        <p:spPr/>
        <p:txBody>
          <a:bodyPr/>
          <a:lstStyle/>
          <a:p>
            <a:fld id="{A0B9EA0A-02CE-4302-BF90-69E3E05D9DC6}" type="slidenum">
              <a:rPr lang="en-CA" smtClean="0"/>
              <a:t>10</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78011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3002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that: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A GPO (and all of the settings that it contains) does not take effect until you link it to a container, such as an organizational unit (OU). One of the main reasons for creating an OU structure is to support the Group Policy design.</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GPOs can, and often are, linked to multiple containers.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Mention to students that typically, they would disable a link to enable troubleshooting.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Stress that you cannot apply GPOs to system containers. Open the Group Policy Management Console (GPMC), and show them that system containers do not even appear in the console. The only way objects in the system containers can get policy settings is if you configure policy settings to be applied at the domain level.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Mention that the Authenticated Users group includes all Authenticated users and computers.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2614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Stress to students that changing the refresh interval can affect performance on the client computer and the network. Therefore, you should test it before implementing it.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Ensure that students understand the idea of users signing in with cached credentials, and the effect this has on Group Policy settings.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the new Remote Policy Refresh feature in Windows Server 2012.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264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Use the slide to describe the way policies are processed. Point out that assigning a preference order is only required when there might be conflicting settings in multiple policies that are linked at the same level. Otherwise, because objects receive the cumulative effect, the order of application is irrelevant.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06869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Stress that, in a domain environment, domain policies override local settings. You can use Local Group Policy only to control the local computer. This is useful in workgroup environments and for imaging purposes.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that local Group Policy applies to all users who sign in to the local computer.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Mention that you:</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Cannot apply policies directly to security groups.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Can apply user settings to multiple policies.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Can have only one computer configuration policy.</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Consider performing a short demonstration showing how to create a local Group Policy for standard users.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3735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Show the two default policies, and stress that you should not modify these two policies.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756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You might characterize the two approaches as follows: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Apply the setting to all but a few users.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Apply the settings to only a few users.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that you cannot control only part of a GPO. Permissions apply to all the settings in the GPO. If a policy delivers multiple settings, you cannot exempt or enforce only some of the settings in the GPO. You can enforce all settings or enforce none.</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7286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After reviewing the discussion questions and answers with students, you can develop your own questions and scenarios.</a:t>
            </a:r>
          </a:p>
          <a:p>
            <a:pPr>
              <a:lnSpc>
                <a:spcPct val="107000"/>
              </a:lnSpc>
              <a:spcAft>
                <a:spcPts val="3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power options will the servers in the Servers OU receive?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They will receive the power options from GPO4, because it is applied after the domain‑level GPOs.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power options will the laptops in the Sales Laptops OU receive?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They will receive the power options from GPO3, because it is applied after the domain‑level GPOs.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power options will all other computers in the domain receive?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They will receive the domain‑level policy.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Will users in the Sales Users OU who have created local policies to grant access to Control Panel be able to access Control Panel?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No. Local settings are applied first, and are overwritten by domain and OU policies. Therefore, a local policy will not reverse a domain setting.</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If you needed to grant access to Control Panel to some users, how would you do it?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would create a Group Policy that specifically grants access specifically to Control Panel. You then </a:t>
            </a: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would use security filtering to apply it to the correct group of users, and assign it a preference order that ensures that it is the last policy applied.</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3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3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Can you apply GPO2 to other department OUs?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3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3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Yes. By linking GPO2 to other containers, those users will receive the GPO2 settings</a:t>
            </a:r>
            <a:r>
              <a:rPr lang="en-CA"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a:t>
            </a:r>
            <a:endParaRPr lang="en-CA" sz="1000" dirty="0"/>
          </a:p>
        </p:txBody>
      </p:sp>
      <p:sp>
        <p:nvSpPr>
          <p:cNvPr id="4" name="Slide Number Placeholder 3"/>
          <p:cNvSpPr>
            <a:spLocks noGrp="1"/>
          </p:cNvSpPr>
          <p:nvPr>
            <p:ph type="sldNum" sz="quarter" idx="10"/>
          </p:nvPr>
        </p:nvSpPr>
        <p:spPr/>
        <p:txBody>
          <a:bodyPr/>
          <a:lstStyle/>
          <a:p>
            <a:fld id="{A0B9EA0A-02CE-4302-BF90-69E3E05D9DC6}" type="slidenum">
              <a:rPr lang="en-CA" smtClean="0"/>
              <a:t>18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6839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Stress that Resultant Set of Policy (RSoP) is the best troubleshooting tool for GPO issues. Students can use it to see what policies are delivering what settings to the user or computer.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that in this demonstration, the Group Policy Modeling Wizard generates very little information because of the lack of policies and settings in place currently. The point of the exercise is to demonstrate the possibilities of the wizard itself, and not the contents of report that it generates.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Ensure that 20410D‑LON‑DC1 is running from the last demonstration.</a:t>
            </a:r>
            <a:r>
              <a:rPr lang="en-CA"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Use Gpupdate to refresh Group Policy</a:t>
            </a:r>
            <a:endParaRPr lang="en-CA" sz="1000" b="1"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on the taskbar,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smtClean="0">
                <a:effectLst/>
                <a:latin typeface="Arial" panose="020B0604020202020204" pitchFamily="34" charset="0"/>
                <a:ea typeface="Times New Roman" panose="02020603050405020304" pitchFamily="18" charset="0"/>
                <a:cs typeface="Segoe UI" panose="020B0502040204020203" pitchFamily="34" charset="0"/>
              </a:rPr>
              <a:t>icon.</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Windows PowerShell, at the command prompt, type the following,  and then press Enter:</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a:lnSpc>
                <a:spcPts val="1000"/>
              </a:lnSpc>
              <a:spcBef>
                <a:spcPts val="600"/>
              </a:spcBef>
              <a:spcAft>
                <a:spcPts val="1200"/>
              </a:spcAft>
            </a:pPr>
            <a:r>
              <a:rPr lang="en-US" sz="1000" b="1">
                <a:latin typeface="Lucida Sans Typewriter" panose="020B0509030504030204" pitchFamily="49" charset="0"/>
              </a:rPr>
              <a:t>Gpupdate</a:t>
            </a:r>
            <a:endParaRPr lang="en-CA" sz="1000" b="1">
              <a:latin typeface="Lucida Sans Typewriter" panose="020B0509030504030204" pitchFamily="49"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Use the Gpresult cmdlet to output the results to an HTML file</a:t>
            </a:r>
            <a:endParaRPr lang="en-CA" sz="1000" b="1"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600"/>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Windows PowerShell command prompt, type the following, and then press Enter: </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a:lnSpc>
                <a:spcPts val="1000"/>
              </a:lnSpc>
              <a:spcBef>
                <a:spcPts val="600"/>
              </a:spcBef>
              <a:spcAft>
                <a:spcPts val="1200"/>
              </a:spcAft>
            </a:pPr>
            <a:r>
              <a:rPr lang="en-US" sz="1000" b="1">
                <a:latin typeface="Lucida Sans Typewriter" panose="020B0509030504030204" pitchFamily="49" charset="0"/>
              </a:rPr>
              <a:t>Gpresult /H c:\Gpresult.html</a:t>
            </a:r>
            <a:endParaRPr lang="en-CA" sz="1000" b="1">
              <a:latin typeface="Lucida Sans Typewriter" panose="020B0509030504030204" pitchFamily="49" charset="0"/>
            </a:endParaRPr>
          </a:p>
          <a:p>
            <a:pPr marL="342900" marR="0" lvl="0" indent="-342900">
              <a:lnSpc>
                <a:spcPct val="115000"/>
              </a:lnSpc>
              <a:spcBef>
                <a:spcPts val="0"/>
              </a:spcBef>
              <a:spcAft>
                <a:spcPts val="995"/>
              </a:spcAft>
              <a:buFont typeface="+mj-lt"/>
              <a:buAutoNum type="arabicPeriod" startAt="2"/>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taskbar,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icon.</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File Explorer window,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Local Disk (C:)</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Double‑click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Gpresult.html </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file and review the results. </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Gpresult.html</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file, scroll down to the User Details section, note that the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Do not allow Windows Messenger to be run”</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setting is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Enabled</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note that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Winning GPO</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is the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Prohibit Windows Messenger</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GPO</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Close the report.</a:t>
            </a:r>
          </a:p>
          <a:p>
            <a:pPr marL="342900" indent="-342900">
              <a:lnSpc>
                <a:spcPct val="115000"/>
              </a:lnSpc>
              <a:spcAft>
                <a:spcPts val="995"/>
              </a:spcAft>
              <a:buFont typeface="+mj-lt"/>
              <a:buAutoNum type="arabicPeriod" startAt="2"/>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Close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close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19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30200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Provide a brief overview of the module content.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8675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panose="020B0604020202020204" pitchFamily="34" charset="0"/>
                <a:ea typeface="Times New Roman" panose="02020603050405020304" pitchFamily="18" charset="0"/>
                <a:cs typeface="Segoe UI" panose="020B0502040204020203" pitchFamily="34" charset="0"/>
              </a:rPr>
              <a:t>Use </a:t>
            </a: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the Group Policy Modeling Wizard to test the policy</a:t>
            </a:r>
            <a:endParaRPr lang="en-CA" sz="1000" b="1">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From the taskbar, restore the GPMC.</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Modeling</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Modeling Wizard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Group Policy Modeling Wizard, 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Controller Selection</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and Computer Selection</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information</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section,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OU</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Simulation Options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Security Groups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WMI Filters for Users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 of Selections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tab of the report, and then point out some of the results.</a:t>
            </a:r>
            <a:endParaRPr lang="en-CA"/>
          </a:p>
        </p:txBody>
      </p:sp>
      <p:sp>
        <p:nvSpPr>
          <p:cNvPr id="4" name="Slide Number Placeholder 3"/>
          <p:cNvSpPr>
            <a:spLocks noGrp="1"/>
          </p:cNvSpPr>
          <p:nvPr>
            <p:ph type="sldNum" sz="quarter" idx="10"/>
          </p:nvPr>
        </p:nvSpPr>
        <p:spPr/>
        <p:txBody>
          <a:bodyPr/>
          <a:lstStyle/>
          <a:p>
            <a:fld id="{A0B9EA0A-02CE-4302-BF90-69E3E05D9DC6}" type="slidenum">
              <a:rPr lang="en-CA" smtClean="0"/>
              <a:t>20</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3198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Briefly describe the lesson contents.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52070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what the benefits of a central store are for larger organizations with multiple administration stations. The central store provides a centralized location so that any editing that administrators do from multiple locations still uses the same set of ADMX and ADML files, provided that the administration workstation is running a Windows Vista</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operating system or newer or a Windows Server</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2008 system or newer systems.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12174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The main ideas that you should convey to students are:</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Administrative templates determine what settings appear, and how they are grouped in the Group Policy Management Editor window.</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Prior to Windows Vista and .admx (ADMX) and .adml (ADML) file types, administrative templates were single files with the .adm (ADM) extension. These files led to an extremely large SYSVOL folder, because the entire file was copied into the GPO in SYSVOL, even if you configured only a few settings. ADMX and ADML change that behavior, so that the GPO includes only the settings that you configure, thereby ensuring that the GPO is smaller.</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Mention that a tool exists named the ADMX Migrator, which you use to convert and customize ADM files to the ADMX format.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26985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Demonstrate how to filter the computer settings using an exact keyword phrase, such as </a:t>
            </a:r>
            <a:r>
              <a:rPr lang="en-CA" sz="1000" smtClean="0">
                <a:effectLst/>
                <a:latin typeface="Arial" panose="020B0604020202020204" pitchFamily="34" charset="0"/>
                <a:ea typeface="Calibri" panose="020F0502020204030204" pitchFamily="34" charset="0"/>
                <a:cs typeface="Times New Roman" panose="02020603050405020304" pitchFamily="18" charset="0"/>
              </a:rPr>
              <a:t>removable</a:t>
            </a:r>
            <a:r>
              <a:rPr lang="en-CA" sz="1000" b="1" smtClean="0">
                <a:effectLst/>
                <a:latin typeface="Arial" panose="020B0604020202020204" pitchFamily="34" charset="0"/>
                <a:ea typeface="Calibri" panose="020F0502020204030204" pitchFamily="34" charset="0"/>
                <a:cs typeface="Times New Roman" panose="02020603050405020304" pitchFamily="18" charset="0"/>
              </a:rPr>
              <a:t> </a:t>
            </a:r>
            <a:r>
              <a:rPr lang="en-CA" sz="1000" smtClean="0">
                <a:effectLst/>
                <a:latin typeface="Arial" panose="020B0604020202020204" pitchFamily="34" charset="0"/>
                <a:ea typeface="Calibri" panose="020F0502020204030204" pitchFamily="34" charset="0"/>
                <a:cs typeface="Times New Roman" panose="02020603050405020304" pitchFamily="18" charset="0"/>
              </a:rPr>
              <a:t>storage</a:t>
            </a:r>
            <a:r>
              <a:rPr lang="en-CA" sz="1000" smtClean="0">
                <a:effectLst/>
                <a:latin typeface="Arial" panose="020B0604020202020204" pitchFamily="34" charset="0"/>
                <a:ea typeface="Calibri" panose="020F0502020204030204" pitchFamily="34" charset="0"/>
                <a:cs typeface="Segoe UI" panose="020B0502040204020203" pitchFamily="34" charset="0"/>
              </a:rPr>
              <a: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0551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Clarify the distinction between managed and unmanaged policy settings. Ensure that students understand the potential problem posed by making permanent (tattooing) the registry.</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 you discuss the effect of Group Policy preferences, explain that the changes made by preferences are typically permanent changes. However, some preferences include an option to remove the preference when the user or computer falls out of scope of the GPO. In these situations, the preference is typically deleted, and the setting is not restored to the state of the setting prior to the application of the preference.</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90599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Times New Roman" panose="02020603050405020304" pitchFamily="18" charset="0"/>
                <a:cs typeface="Segoe UI" panose="020B0502040204020203" pitchFamily="34" charset="0"/>
              </a:rPr>
              <a:t>Before the students begin the lab, read the lab scenario and display the next slide.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Times New Roman" panose="02020603050405020304" pitchFamily="18" charset="0"/>
                <a:cs typeface="Segoe UI" panose="020B0502040204020203" pitchFamily="34" charset="0"/>
              </a:rPr>
              <a:t>Before each exercise, read the scenario associated with the exercise to the class. The scenarios give context to the lab and exercises, and help to facilitate the discussion at the end of the lab.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Times New Roman" panose="02020603050405020304" pitchFamily="18" charset="0"/>
                <a:cs typeface="Segoe UI" panose="020B0502040204020203" pitchFamily="34" charset="0"/>
              </a:rPr>
              <a:t>Remind the students to complete the discussion questions after the last lab exercise.</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Configuring a central store</a:t>
            </a:r>
            <a:endParaRPr lang="en-CA" sz="1000" b="1"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 Datum recently implemented a customized ADMX template to configure a program. A colleague obtained the ADMX files from the vendor before creating the GPO with the configurations settings. The settings were applied to the program as expected.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After implementation, you noticed that you are unable to modify the program’s settings in the GPO from any location other than the workstation that was used originally by your colleague. To resolve this issue, your manager has asked you to create a central store for administrative templates. After you create the central store, your colleague will copy the vendor ADMX template from the workstation into the central store.</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Creating GPOs</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After a recent meeting of the IT Policy committee, management has decided that A. Datum will use Group Policy to restrict user access to the </a:t>
            </a:r>
            <a:r>
              <a:rPr lang="en-CA" sz="1000" smtClean="0">
                <a:effectLst/>
                <a:latin typeface="Arial" panose="020B0604020202020204" pitchFamily="34" charset="0"/>
                <a:ea typeface="Calibri" panose="020F0502020204030204" pitchFamily="34" charset="0"/>
                <a:cs typeface="Times New Roman" panose="02020603050405020304" pitchFamily="18" charset="0"/>
              </a:rPr>
              <a:t>General</a:t>
            </a:r>
            <a:r>
              <a:rPr lang="en-CA" sz="1000" b="1" smtClean="0">
                <a:effectLst/>
                <a:latin typeface="Arial" panose="020B0604020202020204" pitchFamily="34" charset="0"/>
                <a:ea typeface="Calibri" panose="020F0502020204030204" pitchFamily="34" charset="0"/>
                <a:cs typeface="Times New Roman" panose="02020603050405020304" pitchFamily="18" charset="0"/>
              </a:rPr>
              <a:t> </a:t>
            </a:r>
            <a:r>
              <a:rPr lang="en-CA" sz="1000" smtClean="0">
                <a:effectLst/>
                <a:latin typeface="Arial" panose="020B0604020202020204" pitchFamily="34" charset="0"/>
                <a:ea typeface="Calibri" panose="020F0502020204030204" pitchFamily="34" charset="0"/>
                <a:cs typeface="Segoe UI" panose="020B0502040204020203" pitchFamily="34" charset="0"/>
              </a:rPr>
              <a:t>page of Internet Explorer.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Your manager has asked you to create a starter GPO that can be used for all departments, with default restriction settings for Internet Explorer. You then need to create the GPOs that will deliver the settings for members of all departments except for the IT department.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83886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a:p>
        </p:txBody>
      </p:sp>
      <p:sp>
        <p:nvSpPr>
          <p:cNvPr id="4" name="Slide Number Placeholder 3"/>
          <p:cNvSpPr>
            <a:spLocks noGrp="1"/>
          </p:cNvSpPr>
          <p:nvPr>
            <p:ph type="sldNum" sz="quarter" idx="10"/>
          </p:nvPr>
        </p:nvSpPr>
        <p:spPr/>
        <p:txBody>
          <a:bodyPr/>
          <a:lstStyle/>
          <a:p>
            <a:fld id="{A0B9EA0A-02CE-4302-BF90-69E3E05D9DC6}" type="slidenum">
              <a:rPr lang="en-CA" smtClean="0"/>
              <a:t>27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24258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Lab Review Questions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What is the difference between ADMX and ADML files?</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ADMX files contain the registry location that will be modified by a setting, and ADML files provide the language-specific UI for the setting that is viewed in the Group Policy Management Editor window.</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The Sales Managers group should be exempted from the desktop lockdown policy that is being applied to the entire Sales OU. All sales user accounts and sales groups reside in the Sales OU. How would you exempt the Sales Managers group?</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You would use security filtering to deny access to the policy for the Sales Managers group.</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What Windows command can you use to force the immediate refresh of all GPOs on a client computer?</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You would use the Windows command, </a:t>
            </a:r>
            <a:r>
              <a:rPr lang="en-CA" sz="1000" b="1" smtClean="0">
                <a:effectLst/>
                <a:latin typeface="Arial" panose="020B0604020202020204" pitchFamily="34" charset="0"/>
                <a:ea typeface="Calibri" panose="020F0502020204030204" pitchFamily="34" charset="0"/>
                <a:cs typeface="Times New Roman" panose="02020603050405020304" pitchFamily="18" charset="0"/>
              </a:rPr>
              <a:t>Gpupdate /force</a:t>
            </a:r>
            <a:r>
              <a:rPr lang="en-CA" sz="1000" smtClean="0">
                <a:effectLst/>
                <a:latin typeface="Arial" panose="020B0604020202020204" pitchFamily="34" charset="0"/>
                <a:ea typeface="Calibri" panose="020F0502020204030204" pitchFamily="34" charset="0"/>
                <a:cs typeface="Times New Roman" panose="02020603050405020304" pitchFamily="18" charset="0"/>
              </a:rPr>
              <a:t>, to force the refresh.</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82273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4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Module Review Questions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a:solidFill>
                  <a:prstClr val="black"/>
                </a:solidFill>
                <a:latin typeface="Arial" panose="020B0604020202020204" pitchFamily="34" charset="0"/>
                <a:ea typeface="Calibri" panose="020F0502020204030204" pitchFamily="34" charset="0"/>
                <a:cs typeface="Segoe UI" panose="020B0502040204020203" pitchFamily="34" charset="0"/>
              </a:rPr>
              <a:t>Point students to the appropriate section in the course, so that they are able to answer the questions that this section presents.</a:t>
            </a:r>
            <a:endParaRPr lang="en-CA" sz="1000"/>
          </a:p>
          <a:p>
            <a:pPr>
              <a:lnSpc>
                <a:spcPct val="107000"/>
              </a:lnSpc>
              <a:spcAft>
                <a:spcPts val="4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What are some of the advantages and disadvantages of using site‑level GPOs?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One advantage of using a site‑level GPO is that all the users or computers in a site can have GPO settings applied regardless of the domain to which they belong. For example, you might want to configure the Internet Explorer proxy settings for all computers in a given site, whether they belong to your root domain or to a child domain.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One disadvantage of using a site‑level GPO is that troubleshooting might be difficult because the GPO can be applied to systems from multiple domains.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Another disadvantage of using a site‑level GPO is that the GPO must be created in a domain, and then linked to the site. Site‑based computers must then pull that GPO from a domain controller in the domain in which the GPO was created, which could lead to excessive wide area network (WAN) traffic.</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You have a number of logon scripts that map network drives for users. Not all users need these drive mappings, so you must ensure that only the desired users receive the mappings. You want to move away from using scripts. What is the best way to map network drives for selected users without using scripts?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You can use Group Policy preferences to map network drives without using scripts for selected users. In Group Policy preferences, select the option to configure drive mapping, and then use Preferences Targeting to distribute the mappings to the appropriate users. </a:t>
            </a:r>
          </a:p>
          <a:p>
            <a:pPr lvl="0">
              <a:lnSpc>
                <a:spcPct val="107000"/>
              </a:lnSpc>
              <a:spcAft>
                <a:spcPts val="400"/>
              </a:spcAft>
            </a:pPr>
            <a:endParaRPr lang="en-CA"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400"/>
              </a:spcAft>
            </a:pPr>
            <a:r>
              <a:rPr lang="en-CA"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Best </a:t>
            </a: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Practices</a:t>
            </a:r>
          </a:p>
          <a:p>
            <a:pPr lvl="0">
              <a:lnSpc>
                <a:spcPct val="107000"/>
              </a:lnSpc>
              <a:spcAft>
                <a:spcPts val="400"/>
              </a:spcAft>
            </a:pPr>
            <a:r>
              <a:rPr lang="en-CA" sz="1000">
                <a:solidFill>
                  <a:prstClr val="black"/>
                </a:solidFill>
                <a:latin typeface="Arial" panose="020B0604020202020204" pitchFamily="34" charset="0"/>
                <a:ea typeface="Calibri" panose="020F0502020204030204" pitchFamily="34" charset="0"/>
                <a:cs typeface="Segoe UI" panose="020B0502040204020203" pitchFamily="34" charset="0"/>
              </a:rPr>
              <a:t>The following are recommended best practices:</a:t>
            </a:r>
            <a:endPar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Do not use the Default Domain and Default Domain Controllers policies for uses other than their default uses. Instead, create new policies.</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Limit the use of security filtering and other mechanisms that make diagnostics more complex.</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If they have no settings configured, disable the User or Computer sections of policies.</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If you have multiple administration workstations, create a central store.</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Add comments to your GPOs to explain what the policies are doing.</a:t>
            </a:r>
            <a:endParaRPr lang="en-CA"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400"/>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Design your OU structure to support Group Policy application</a:t>
            </a:r>
            <a:r>
              <a:rPr lang="en-US" sz="100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29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272613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Provide a brief overview of this lesson’s content.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53190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Issues and Troubleshooting Tips</a:t>
            </a:r>
            <a:endPar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rPr>
              <a:t>A user is experiencing abnormal behavior on their workstation.</a:t>
            </a:r>
          </a:p>
          <a:p>
            <a:pPr lvl="0">
              <a:lnSpc>
                <a:spcPct val="107000"/>
              </a:lnSpc>
              <a:spcAft>
                <a:spcPts val="800"/>
              </a:spcAft>
            </a:pP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rPr>
              <a:t>Use the RSoP tools to determine what settings are applied to the client workstation.</a:t>
            </a:r>
          </a:p>
          <a:p>
            <a:pPr lvl="0">
              <a:lnSpc>
                <a:spcPct val="107000"/>
              </a:lnSpc>
              <a:spcAft>
                <a:spcPts val="800"/>
              </a:spcAft>
            </a:pP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rPr>
              <a:t>All users in a particular OU are having issues, and the OU has multiple GPOs applied.</a:t>
            </a:r>
          </a:p>
          <a:p>
            <a:pPr lvl="0">
              <a:lnSpc>
                <a:spcPct val="107000"/>
              </a:lnSpc>
              <a:spcAft>
                <a:spcPts val="800"/>
              </a:spcAft>
            </a:pPr>
            <a:r>
              <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a:solidFill>
                  <a:prstClr val="black"/>
                </a:solidFill>
                <a:latin typeface="Arial" panose="020B0604020202020204" pitchFamily="34" charset="0"/>
                <a:ea typeface="Calibri" panose="020F0502020204030204" pitchFamily="34" charset="0"/>
                <a:cs typeface="Times New Roman" panose="02020603050405020304" pitchFamily="18" charset="0"/>
              </a:rPr>
              <a:t>Disable the GPO links one by one, and then test the workstations to see if one of the GPOs is responsible for the issue</a:t>
            </a:r>
            <a:r>
              <a:rPr lang="en-CA" sz="100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smtClean="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CA" sz="1000" b="1">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30</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46315178"/>
              </p:ext>
            </p:extLst>
          </p:nvPr>
        </p:nvGraphicFramePr>
        <p:xfrm>
          <a:off x="463827" y="4265028"/>
          <a:ext cx="5624739" cy="3262044"/>
        </p:xfrm>
        <a:graphic>
          <a:graphicData uri="http://schemas.openxmlformats.org/drawingml/2006/table">
            <a:tbl>
              <a:tblPr firstRow="1" firstCol="1" bandRow="1">
                <a:tableStyleId>{5940675A-B579-460E-94D1-54222C63F5DA}</a:tableStyleId>
              </a:tblPr>
              <a:tblGrid>
                <a:gridCol w="1874913"/>
                <a:gridCol w="1874913"/>
                <a:gridCol w="1874913"/>
              </a:tblGrid>
              <a:tr h="180986">
                <a:tc>
                  <a:txBody>
                    <a:bodyPr/>
                    <a:lstStyle/>
                    <a:p>
                      <a:pPr marL="0" marR="0">
                        <a:lnSpc>
                          <a:spcPct val="115000"/>
                        </a:lnSpc>
                        <a:spcBef>
                          <a:spcPts val="0"/>
                        </a:spcBef>
                        <a:spcAft>
                          <a:spcPts val="0"/>
                        </a:spcAft>
                      </a:pPr>
                      <a:r>
                        <a:rPr lang="en-US" sz="1000" b="1">
                          <a:effectLst/>
                          <a:latin typeface="Arial" panose="020B0604020202020204" pitchFamily="34" charset="0"/>
                          <a:cs typeface="Arial" panose="020B0604020202020204" pitchFamily="34" charset="0"/>
                        </a:rPr>
                        <a:t>Tool</a:t>
                      </a:r>
                      <a:endParaRPr lang="en-CA" sz="10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cs typeface="Arial" panose="020B0604020202020204" pitchFamily="34" charset="0"/>
                        </a:rPr>
                        <a:t>Use</a:t>
                      </a:r>
                      <a:endParaRPr lang="en-CA" sz="10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cs typeface="Arial" panose="020B0604020202020204" pitchFamily="34" charset="0"/>
                        </a:rPr>
                        <a:t>Where to find it</a:t>
                      </a:r>
                      <a:endParaRPr lang="en-CA" sz="10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78816">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Group Policy Management Console (GPMC)</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Controls all aspects of Group Policy</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In Server Manager, on the Tools menu</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78816">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Group Policy Management Editor snap-in</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Configure settings in GPOs</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Accessed by editing any GPO</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78816">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Resultant Set of Policy (RSoP)</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Determine what settings are applying to a user or computer</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In the GPMC</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774475">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Group Policy Modeling Wizard</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Test what would occur if settings were applied to users or computers, prior to actually applying the settings</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In the GPMC</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1170135">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Local Group Policy Editor</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Configure Group Policy settings that apply only to the local computer</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Accessed by creating a new Microsoft Management Console (MMC) on the local computer, and adding the Group Policy Management Editor snap‑in</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89831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Describe the GPO as a collection of settings that you apply to a user or a computer. Mention that administrators seldom use local GPOs in domain environments because you cannot manage them centrally. Therefore, you typically do not configure local GPOs because it is too much work to maintain policies on each machine.</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6731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Do not spend too much time on this topic. You seldom access GPOs through the file system, so the point of this topic is to provide a foundation of information about the physical structure of GPOs.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1985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The key point of this topic is to define Group Policy preferences. The easiest way to do this is to describe preferences as a recommended, but not enforced, setting that you apply by using a GPO.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Also, point out to students that Group Policy preferences provide some additional settings that are not available in standard Group Policy settings.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8967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Explain to students that they can store preconfigured administrative template settings in starter GPOs, which they then can use as templates for creating new GPOs. They can export these starter GPOs into cabinet (.cab) files. They can import the cabinet files easily into other areas of their enterprises. This can help to provide consistency in large enterprises.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to students that they can store comments that they want to make about the starter GPO in the template itself.</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03823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Explain to students that they can delegate different aspects of GPO management. Emphasize that the ability to create, link, and edit GPOs are separate events, and that having the right to perform one of those operations does not give them any additional rights to perform other operations. The only user who has by default the right to do all those things is the Administrator.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Point out to students that to delegate linking GPOs and enable use of the reporting tools, they can use either the GPMC or the Delegation of Control Wizard in Active Directory</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Users and Computers.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Explain that they can use membership in the Group Policy Creator Owner group or delegation through the GPMC to delegate the right to create new Group Policy. You can configure each individual policy to allow users or groups to edit that policy.</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Members of the Group Policy Creator Owners group can create new GPOs, and edit or delete GPOs that they have created.</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1124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For a complete list of Group Policy cmdlets in Windows PowerShell, refer to “</a:t>
            </a:r>
            <a:r>
              <a:rPr lang="en-CA" sz="1000" smtClean="0">
                <a:effectLst/>
                <a:latin typeface="Arial" panose="020B0604020202020204" pitchFamily="34" charset="0"/>
                <a:ea typeface="Calibri" panose="020F0502020204030204" pitchFamily="34" charset="0"/>
                <a:cs typeface="Times New Roman" panose="02020603050405020304" pitchFamily="18" charset="0"/>
              </a:rPr>
              <a:t>Group Policy Cmdlets in Windows PowerShell” at </a:t>
            </a:r>
            <a:r>
              <a:rPr lang="en-CA" sz="1000" u="sng" smtClean="0">
                <a:effectLst/>
                <a:latin typeface="Arial" panose="020B0604020202020204" pitchFamily="34" charset="0"/>
                <a:ea typeface="Calibri" panose="020F0502020204030204" pitchFamily="34" charset="0"/>
                <a:cs typeface="Segoe UI" panose="020B0502040204020203" pitchFamily="34" charset="0"/>
                <a:hlinkClick r:id="rId3"/>
              </a:rPr>
              <a:t>http://go.microsoft.com/fwlink/?LinkID=266752</a:t>
            </a:r>
            <a:r>
              <a:rPr lang="en-CA" sz="1000" smtClean="0">
                <a:effectLst/>
                <a:latin typeface="Arial" panose="020B0604020202020204" pitchFamily="34" charset="0"/>
                <a:ea typeface="Calibri" panose="020F0502020204030204" pitchFamily="34" charset="0"/>
                <a:cs typeface="Segoe UI" panose="020B0502040204020203" pitchFamily="34" charset="0"/>
              </a:rPr>
              <a: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Start the 20410D‑LON‑DC1 virtual machine.</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GPO by using the GPMC</a:t>
            </a:r>
            <a:endParaRPr lang="en-CA" sz="1000" b="1"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600"/>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as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Administrator </a:t>
            </a:r>
            <a:r>
              <a:rPr lang="en-US" sz="1000" smtClean="0">
                <a:effectLst/>
                <a:latin typeface="Arial" panose="020B0604020202020204" pitchFamily="34" charset="0"/>
                <a:ea typeface="Times New Roman" panose="02020603050405020304" pitchFamily="18" charset="0"/>
                <a:cs typeface="Segoe UI" panose="020B0502040204020203" pitchFamily="34" charset="0"/>
              </a:rPr>
              <a:t>with the password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Group Policy Management Console (GPMC),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folder,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field,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Prohibit Windows Messenger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Edit a GPO in the Group Policy Management Editor window</a:t>
            </a:r>
            <a:endParaRPr lang="en-CA" sz="1000" b="1" smtClean="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Bef>
                <a:spcPts val="0"/>
              </a:spcBef>
              <a:spcAft>
                <a:spcPts val="600"/>
              </a:spcAft>
              <a:buFont typeface="+mj-lt"/>
              <a:buAutoNum type="arabicPeriod"/>
            </a:pPr>
            <a:r>
              <a:rPr lang="en-CA" sz="1000" smtClean="0">
                <a:effectLst/>
                <a:latin typeface="Arial" panose="020B0604020202020204" pitchFamily="34" charset="0"/>
                <a:ea typeface="Times New Roman" panose="02020603050405020304" pitchFamily="18" charset="0"/>
                <a:cs typeface="Segoe UI" panose="020B0502040204020203" pitchFamily="34" charset="0"/>
              </a:rPr>
              <a:t>Click the </a:t>
            </a:r>
            <a:r>
              <a:rPr lang="en-CA" sz="1000" b="1" smtClean="0">
                <a:effectLst/>
                <a:latin typeface="Arial" panose="020B0604020202020204" pitchFamily="34" charset="0"/>
                <a:cs typeface="Times New Roman" panose="02020603050405020304" pitchFamily="18" charset="0"/>
              </a:rPr>
              <a:t>Group Policy Objects</a:t>
            </a:r>
            <a:r>
              <a:rPr lang="en-CA" sz="1000" smtClean="0">
                <a:effectLst/>
                <a:latin typeface="Arial" panose="020B0604020202020204" pitchFamily="34" charset="0"/>
                <a:ea typeface="Times New Roman" panose="02020603050405020304" pitchFamily="18" charset="0"/>
                <a:cs typeface="Segoe UI" panose="020B0502040204020203" pitchFamily="34" charset="0"/>
              </a:rPr>
              <a:t> node, right‑click the </a:t>
            </a:r>
            <a:r>
              <a:rPr lang="en-CA" sz="1000" b="1" smtClean="0">
                <a:effectLst/>
                <a:latin typeface="Arial" panose="020B0604020202020204" pitchFamily="34" charset="0"/>
                <a:cs typeface="Times New Roman" panose="02020603050405020304" pitchFamily="18" charset="0"/>
              </a:rPr>
              <a:t>Prohibit Windows Messenger</a:t>
            </a:r>
            <a:r>
              <a:rPr lang="en-CA" sz="1000" smtClean="0">
                <a:effectLst/>
                <a:latin typeface="Arial" panose="020B0604020202020204" pitchFamily="34" charset="0"/>
                <a:ea typeface="Times New Roman" panose="02020603050405020304" pitchFamily="18" charset="0"/>
                <a:cs typeface="Segoe UI" panose="020B0502040204020203" pitchFamily="34" charset="0"/>
              </a:rPr>
              <a:t> GPO, and then click </a:t>
            </a:r>
            <a:r>
              <a:rPr lang="en-CA" sz="1000" b="1" smtClean="0">
                <a:effectLst/>
                <a:latin typeface="Arial" panose="020B0604020202020204" pitchFamily="34" charset="0"/>
                <a:cs typeface="Times New Roman" panose="02020603050405020304" pitchFamily="18" charset="0"/>
              </a:rPr>
              <a:t>Edit</a:t>
            </a:r>
            <a:r>
              <a:rPr lang="en-CA"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ndParaRPr>
          </a:p>
          <a:p>
            <a:pPr marL="342900" lvl="0" indent="-342900">
              <a:lnSpc>
                <a:spcPct val="115000"/>
              </a:lnSpc>
              <a:spcBef>
                <a:spcPts val="0"/>
              </a:spcBef>
              <a:spcAft>
                <a:spcPts val="600"/>
              </a:spcAft>
              <a:buFont typeface="+mj-lt"/>
              <a:buAutoNum type="arabicPeriod"/>
            </a:pPr>
            <a:r>
              <a:rPr lang="en-CA"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Editor window, under </a:t>
            </a:r>
            <a:r>
              <a:rPr lang="en-CA" sz="1000" b="1" smtClean="0">
                <a:effectLst/>
                <a:latin typeface="Arial" panose="020B0604020202020204" pitchFamily="34" charset="0"/>
                <a:cs typeface="Times New Roman" panose="02020603050405020304" pitchFamily="18" charset="0"/>
              </a:rPr>
              <a:t>User Configuration</a:t>
            </a:r>
            <a:r>
              <a:rPr lang="en-CA"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CA" sz="1000" b="1" smtClean="0">
                <a:effectLst/>
                <a:latin typeface="Arial" panose="020B0604020202020204" pitchFamily="34" charset="0"/>
                <a:cs typeface="Times New Roman" panose="02020603050405020304" pitchFamily="18" charset="0"/>
              </a:rPr>
              <a:t>Policies</a:t>
            </a:r>
            <a:r>
              <a:rPr lang="en-CA"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CA" sz="1000" b="1" smtClean="0">
                <a:effectLst/>
                <a:latin typeface="Arial" panose="020B0604020202020204" pitchFamily="34" charset="0"/>
                <a:cs typeface="Times New Roman" panose="02020603050405020304" pitchFamily="18" charset="0"/>
              </a:rPr>
              <a:t>Administrative Templates</a:t>
            </a:r>
            <a:r>
              <a:rPr lang="en-CA"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CA" sz="1000" b="1" smtClean="0">
                <a:effectLst/>
                <a:latin typeface="Arial" panose="020B0604020202020204" pitchFamily="34" charset="0"/>
                <a:cs typeface="Times New Roman" panose="02020603050405020304" pitchFamily="18" charset="0"/>
              </a:rPr>
              <a:t>Windows</a:t>
            </a:r>
            <a:r>
              <a:rPr lang="en-CA" sz="1000" smtClean="0">
                <a:effectLst/>
                <a:latin typeface="Arial" panose="020B0604020202020204" pitchFamily="34" charset="0"/>
                <a:ea typeface="Times New Roman" panose="02020603050405020304" pitchFamily="18" charset="0"/>
                <a:cs typeface="Segoe UI" panose="020B0502040204020203" pitchFamily="34" charset="0"/>
              </a:rPr>
              <a:t> </a:t>
            </a:r>
            <a:r>
              <a:rPr lang="en-CA" sz="1000" b="1" smtClean="0">
                <a:effectLst/>
                <a:latin typeface="Arial" panose="020B0604020202020204" pitchFamily="34" charset="0"/>
                <a:cs typeface="Times New Roman" panose="02020603050405020304" pitchFamily="18" charset="0"/>
              </a:rPr>
              <a:t>Components</a:t>
            </a:r>
            <a:r>
              <a:rPr lang="en-CA"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CA" sz="1000" b="1" smtClean="0">
                <a:effectLst/>
                <a:latin typeface="Arial" panose="020B0604020202020204" pitchFamily="34" charset="0"/>
                <a:cs typeface="Times New Roman" panose="02020603050405020304" pitchFamily="18" charset="0"/>
              </a:rPr>
              <a:t>Windows Messenger</a:t>
            </a:r>
            <a:r>
              <a:rPr lang="en-CA"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ndParaRPr>
          </a:p>
          <a:p>
            <a:pPr marL="342900" lvl="0" indent="-342900">
              <a:lnSpc>
                <a:spcPct val="115000"/>
              </a:lnSpc>
              <a:spcBef>
                <a:spcPts val="0"/>
              </a:spcBef>
              <a:spcAft>
                <a:spcPts val="600"/>
              </a:spcAft>
              <a:buFont typeface="+mj-lt"/>
              <a:buAutoNum type="arabicPeriod"/>
            </a:pPr>
            <a:r>
              <a:rPr lang="en-CA" sz="1000" smtClean="0">
                <a:effectLst/>
                <a:latin typeface="Arial" panose="020B0604020202020204" pitchFamily="34" charset="0"/>
                <a:ea typeface="Times New Roman" panose="02020603050405020304" pitchFamily="18" charset="0"/>
                <a:cs typeface="Segoe UI" panose="020B0502040204020203" pitchFamily="34" charset="0"/>
              </a:rPr>
              <a:t>In the details pane, double‑click the </a:t>
            </a:r>
            <a:r>
              <a:rPr lang="en-CA" sz="1000" b="1" smtClean="0">
                <a:effectLst/>
                <a:latin typeface="Arial" panose="020B0604020202020204" pitchFamily="34" charset="0"/>
                <a:cs typeface="Times New Roman" panose="02020603050405020304" pitchFamily="18" charset="0"/>
              </a:rPr>
              <a:t>Do not allow Windows Messenger to be run</a:t>
            </a:r>
            <a:r>
              <a:rPr lang="en-CA" sz="1000" smtClean="0">
                <a:effectLst/>
                <a:latin typeface="Arial" panose="020B0604020202020204" pitchFamily="34" charset="0"/>
                <a:ea typeface="Times New Roman" panose="02020603050405020304" pitchFamily="18" charset="0"/>
                <a:cs typeface="Segoe UI" panose="020B0502040204020203" pitchFamily="34" charset="0"/>
              </a:rPr>
              <a:t> setting.</a:t>
            </a:r>
            <a:endParaRPr lang="en-CA" sz="1000" smtClean="0">
              <a:effectLst/>
              <a:latin typeface="Arial" panose="020B0604020202020204" pitchFamily="34" charset="0"/>
            </a:endParaRPr>
          </a:p>
          <a:p>
            <a:pPr marL="342900" lvl="0" indent="-342900">
              <a:lnSpc>
                <a:spcPct val="115000"/>
              </a:lnSpc>
              <a:spcBef>
                <a:spcPts val="0"/>
              </a:spcBef>
              <a:spcAft>
                <a:spcPts val="600"/>
              </a:spcAft>
              <a:buFont typeface="+mj-lt"/>
              <a:buAutoNum type="arabicPeriod"/>
            </a:pPr>
            <a:r>
              <a:rPr lang="en-CA"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CA" sz="1000" b="1" smtClean="0">
                <a:effectLst/>
                <a:latin typeface="Arial" panose="020B0604020202020204" pitchFamily="34" charset="0"/>
                <a:cs typeface="Times New Roman" panose="02020603050405020304" pitchFamily="18" charset="0"/>
              </a:rPr>
              <a:t>Enabled</a:t>
            </a:r>
            <a:r>
              <a:rPr lang="en-CA"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CA" sz="1000" b="1" smtClean="0">
                <a:effectLst/>
                <a:latin typeface="Arial" panose="020B0604020202020204" pitchFamily="34" charset="0"/>
                <a:cs typeface="Times New Roman" panose="02020603050405020304" pitchFamily="18" charset="0"/>
              </a:rPr>
              <a:t>OK</a:t>
            </a:r>
            <a:r>
              <a:rPr lang="en-CA"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ndParaRPr>
          </a:p>
          <a:p>
            <a:pPr marL="342900" lvl="0" indent="-342900">
              <a:lnSpc>
                <a:spcPct val="115000"/>
              </a:lnSpc>
              <a:spcBef>
                <a:spcPts val="0"/>
              </a:spcBef>
              <a:spcAft>
                <a:spcPts val="600"/>
              </a:spcAft>
              <a:buFont typeface="+mj-lt"/>
              <a:buAutoNum type="arabicPeriod"/>
            </a:pPr>
            <a:r>
              <a:rPr lang="en-CA" sz="1000" smtClean="0">
                <a:effectLst/>
                <a:latin typeface="Arial" panose="020B0604020202020204" pitchFamily="34" charset="0"/>
                <a:ea typeface="Times New Roman" panose="02020603050405020304" pitchFamily="18" charset="0"/>
                <a:cs typeface="Segoe UI" panose="020B0502040204020203" pitchFamily="34" charset="0"/>
              </a:rPr>
              <a:t>Close the </a:t>
            </a:r>
            <a:r>
              <a:rPr lang="en-CA" sz="1000" b="1" smtClean="0">
                <a:effectLst/>
                <a:latin typeface="Arial" panose="020B0604020202020204" pitchFamily="34" charset="0"/>
                <a:cs typeface="Times New Roman" panose="02020603050405020304" pitchFamily="18" charset="0"/>
              </a:rPr>
              <a:t>Group Policy Management Editor</a:t>
            </a:r>
            <a:r>
              <a:rPr lang="en-CA" sz="1000" smtClean="0">
                <a:effectLst/>
                <a:latin typeface="Arial" panose="020B0604020202020204" pitchFamily="34" charset="0"/>
                <a:ea typeface="Times New Roman" panose="02020603050405020304" pitchFamily="18" charset="0"/>
                <a:cs typeface="Segoe UI" panose="020B0502040204020203" pitchFamily="34" charset="0"/>
              </a:rPr>
              <a:t> window.</a:t>
            </a:r>
          </a:p>
          <a:p>
            <a:pPr marL="342900" lvl="0" indent="-342900">
              <a:lnSpc>
                <a:spcPct val="115000"/>
              </a:lnSpc>
              <a:spcAft>
                <a:spcPts val="600"/>
              </a:spcAft>
              <a:buFont typeface="+mj-lt"/>
              <a:buAutoNum type="arabicPeriod" startAt="6"/>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a:t>
            </a:r>
            <a:r>
              <a:rPr lang="en-CA" sz="1000" b="1">
                <a:solidFill>
                  <a:prstClr val="black"/>
                </a:solidFill>
                <a:latin typeface="Arial" panose="020B0604020202020204" pitchFamily="34" charset="0"/>
                <a:cs typeface="Times New Roman" panose="02020603050405020304" pitchFamily="18" charset="0"/>
              </a:rPr>
              <a:t>Adatum.com</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 domain, and then click </a:t>
            </a:r>
            <a:r>
              <a:rPr lang="en-CA" sz="1000" b="1">
                <a:solidFill>
                  <a:prstClr val="black"/>
                </a:solidFill>
                <a:latin typeface="Arial" panose="020B0604020202020204" pitchFamily="34" charset="0"/>
                <a:cs typeface="Times New Roman" panose="02020603050405020304" pitchFamily="18" charset="0"/>
              </a:rPr>
              <a:t>Link an Existing GPO</a:t>
            </a: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a:solidFill>
                <a:prstClr val="black"/>
              </a:solidFill>
              <a:latin typeface="Arial" panose="020B0604020202020204" pitchFamily="34" charset="0"/>
            </a:endParaRPr>
          </a:p>
          <a:p>
            <a:pPr marL="342900" lvl="0" indent="-342900">
              <a:lnSpc>
                <a:spcPct val="115000"/>
              </a:lnSpc>
              <a:spcAft>
                <a:spcPts val="600"/>
              </a:spcAft>
              <a:buFont typeface="+mj-lt"/>
              <a:buAutoNum type="arabicPeriod" startAt="6"/>
            </a:pPr>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CA" sz="1000" b="1">
                <a:solidFill>
                  <a:srgbClr val="000000"/>
                </a:solidFill>
                <a:latin typeface="Arial" panose="020B0604020202020204" pitchFamily="34" charset="0"/>
                <a:cs typeface="Times New Roman" panose="02020603050405020304" pitchFamily="18" charset="0"/>
              </a:rPr>
              <a:t>Select GPO</a:t>
            </a:r>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click </a:t>
            </a:r>
            <a:r>
              <a:rPr lang="en-CA" sz="1000" b="1">
                <a:solidFill>
                  <a:srgbClr val="000000"/>
                </a:solidFill>
                <a:latin typeface="Arial" panose="020B0604020202020204" pitchFamily="34" charset="0"/>
                <a:cs typeface="Times New Roman" panose="02020603050405020304" pitchFamily="18" charset="0"/>
              </a:rPr>
              <a:t>Prohibit Windows Messenger</a:t>
            </a:r>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CA" sz="1000" b="1">
                <a:solidFill>
                  <a:srgbClr val="000000"/>
                </a:solidFill>
                <a:latin typeface="Arial" panose="020B0604020202020204" pitchFamily="34" charset="0"/>
                <a:cs typeface="Times New Roman" panose="02020603050405020304" pitchFamily="18" charset="0"/>
              </a:rPr>
              <a:t>OK</a:t>
            </a:r>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CA" sz="1000">
              <a:solidFill>
                <a:srgbClr val="000000"/>
              </a:solidFill>
              <a:latin typeface="Arial" panose="020B0604020202020204" pitchFamily="34" charset="0"/>
            </a:endParaRPr>
          </a:p>
          <a:p>
            <a:pPr marL="342900" lvl="0" indent="-342900">
              <a:lnSpc>
                <a:spcPct val="115000"/>
              </a:lnSpc>
              <a:spcAft>
                <a:spcPts val="600"/>
              </a:spcAft>
              <a:buFont typeface="+mj-lt"/>
              <a:buAutoNum type="arabicPeriod" startAt="6"/>
            </a:pPr>
            <a:r>
              <a:rPr lang="en-CA" sz="1000">
                <a:solidFill>
                  <a:prstClr val="black"/>
                </a:solidFill>
                <a:latin typeface="Arial" panose="020B0604020202020204" pitchFamily="34" charset="0"/>
                <a:ea typeface="Times New Roman" panose="02020603050405020304" pitchFamily="18" charset="0"/>
                <a:cs typeface="Segoe UI" panose="020B0502040204020203" pitchFamily="34" charset="0"/>
              </a:rPr>
              <a:t>Minimize the GPMC</a:t>
            </a:r>
            <a:r>
              <a:rPr lang="en-CA" sz="100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smtClean="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0B9EA0A-02CE-4302-BF90-69E3E05D9DC6}" type="slidenum">
              <a:rPr lang="en-CA" smtClean="0"/>
              <a:t>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11: Implementing Group Policy</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154681242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9925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1255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47190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52649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49979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1640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29299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17350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4383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3894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080225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120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217408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18073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9280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7743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3728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89607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99165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61948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10580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29464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19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326302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389132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199539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46882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85524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3614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2779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5478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15731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98073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4820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66375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95904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4526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25829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98032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7453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90414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7509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115320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472124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30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4117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62401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52859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27516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27779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6137281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66886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925690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97044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881345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426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588957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331607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34110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94480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859674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64924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18778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7812198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9005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938577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0735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02908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33977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80783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976208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47907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046243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02716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385415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86700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0436624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579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460524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947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42749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10541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26961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150705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69493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14795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262774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062413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0435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9348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6517354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928631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141676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181972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391845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73704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666306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69630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885104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8875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72525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263935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60632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227426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520002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553778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6540815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04047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3873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68900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4586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229817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081910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601145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962175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53497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63691842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8975934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704458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81332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86953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14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928920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300315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7313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052327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165801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53765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852092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61799701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32574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451748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681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42465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036689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70730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349791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57462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290280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358428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24417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843604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8960753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1263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383020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5460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15713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175477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14842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385707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79442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932364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397097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536820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437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5891443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3899076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3119975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014682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409412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342761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69457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394649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3931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921239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0993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721899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686826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81938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4814255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378426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29000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82550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192098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90271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919263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439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01489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614213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619399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22568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9164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97344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2906717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852873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117660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07817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080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470044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234872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62223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432610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370397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73645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16165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4699889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678697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80207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1448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789411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102619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83418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64351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510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195247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36308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568794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197478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8639322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725969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14098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1078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5446679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815246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650589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006297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9834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904532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737034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443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093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6361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058550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55247465"/>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8101380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54829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621785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889884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100838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980818"/>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6514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666278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7196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26446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22330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02337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267601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76515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768992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80269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1711521"/>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897675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92821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7181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727153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293089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090850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413961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2447482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939963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88412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0506614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486534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589450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0463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021351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95658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080238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3552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730328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02995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8188023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171647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248668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08130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6246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54926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776966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761393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724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53253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5576147"/>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474966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171168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5604440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985235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8784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243965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37415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075567"/>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885061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254940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6488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298998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3796762"/>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3314152"/>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413095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11383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28917458"/>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3694419"/>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301853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037393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635306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9231775"/>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228740"/>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608765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1983500"/>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55324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7916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056259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6955023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625990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7077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9774694"/>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7121693"/>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44872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826764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907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1534688"/>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2494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7953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94115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77244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1148263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977476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642825"/>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532101"/>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367129"/>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0583906"/>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6297726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210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699049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671689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059477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6391296"/>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0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103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78590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35955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2003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5994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05192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3152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11327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5230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27341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176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9937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1747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72292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396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84765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15505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1395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3024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70348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3514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1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76748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289842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493433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13435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41682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0840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4833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44394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9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58493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455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1188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38155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89222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325536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15837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81971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38648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02551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209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14154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0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05027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70329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7404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85429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2003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207641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838722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4260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53058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4099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47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92377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29066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4331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23221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57582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13700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3384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450251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55143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31779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313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6.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theme" Target="../theme/theme27.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13" Type="http://schemas.openxmlformats.org/officeDocument/2006/relationships/theme" Target="../theme/theme28.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slideLayout" Target="../slideLayouts/slideLayout335.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3.xml"/><Relationship Id="rId13" Type="http://schemas.openxmlformats.org/officeDocument/2006/relationships/theme" Target="../theme/theme29.xml"/><Relationship Id="rId3" Type="http://schemas.openxmlformats.org/officeDocument/2006/relationships/slideLayout" Target="../slideLayouts/slideLayout338.xml"/><Relationship Id="rId7" Type="http://schemas.openxmlformats.org/officeDocument/2006/relationships/slideLayout" Target="../slideLayouts/slideLayout342.xml"/><Relationship Id="rId12" Type="http://schemas.openxmlformats.org/officeDocument/2006/relationships/slideLayout" Target="../slideLayouts/slideLayout347.xml"/><Relationship Id="rId2" Type="http://schemas.openxmlformats.org/officeDocument/2006/relationships/slideLayout" Target="../slideLayouts/slideLayout337.xml"/><Relationship Id="rId1" Type="http://schemas.openxmlformats.org/officeDocument/2006/relationships/slideLayout" Target="../slideLayouts/slideLayout336.xml"/><Relationship Id="rId6" Type="http://schemas.openxmlformats.org/officeDocument/2006/relationships/slideLayout" Target="../slideLayouts/slideLayout341.xml"/><Relationship Id="rId11" Type="http://schemas.openxmlformats.org/officeDocument/2006/relationships/slideLayout" Target="../slideLayouts/slideLayout346.xml"/><Relationship Id="rId5" Type="http://schemas.openxmlformats.org/officeDocument/2006/relationships/slideLayout" Target="../slideLayouts/slideLayout340.xml"/><Relationship Id="rId10" Type="http://schemas.openxmlformats.org/officeDocument/2006/relationships/slideLayout" Target="../slideLayouts/slideLayout345.xml"/><Relationship Id="rId4" Type="http://schemas.openxmlformats.org/officeDocument/2006/relationships/slideLayout" Target="../slideLayouts/slideLayout339.xml"/><Relationship Id="rId9"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theme" Target="../theme/theme30.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6.xml"/><Relationship Id="rId13" Type="http://schemas.openxmlformats.org/officeDocument/2006/relationships/theme" Target="../theme/theme31.xml"/><Relationship Id="rId3" Type="http://schemas.openxmlformats.org/officeDocument/2006/relationships/slideLayout" Target="../slideLayouts/slideLayout361.xml"/><Relationship Id="rId7" Type="http://schemas.openxmlformats.org/officeDocument/2006/relationships/slideLayout" Target="../slideLayouts/slideLayout365.xml"/><Relationship Id="rId12" Type="http://schemas.openxmlformats.org/officeDocument/2006/relationships/slideLayout" Target="../slideLayouts/slideLayout370.xml"/><Relationship Id="rId2" Type="http://schemas.openxmlformats.org/officeDocument/2006/relationships/slideLayout" Target="../slideLayouts/slideLayout360.xml"/><Relationship Id="rId1" Type="http://schemas.openxmlformats.org/officeDocument/2006/relationships/slideLayout" Target="../slideLayouts/slideLayout359.xml"/><Relationship Id="rId6" Type="http://schemas.openxmlformats.org/officeDocument/2006/relationships/slideLayout" Target="../slideLayouts/slideLayout364.xml"/><Relationship Id="rId11" Type="http://schemas.openxmlformats.org/officeDocument/2006/relationships/slideLayout" Target="../slideLayouts/slideLayout369.xml"/><Relationship Id="rId5" Type="http://schemas.openxmlformats.org/officeDocument/2006/relationships/slideLayout" Target="../slideLayouts/slideLayout363.xml"/><Relationship Id="rId10" Type="http://schemas.openxmlformats.org/officeDocument/2006/relationships/slideLayout" Target="../slideLayouts/slideLayout368.xml"/><Relationship Id="rId4" Type="http://schemas.openxmlformats.org/officeDocument/2006/relationships/slideLayout" Target="../slideLayouts/slideLayout362.xml"/><Relationship Id="rId9" Type="http://schemas.openxmlformats.org/officeDocument/2006/relationships/slideLayout" Target="../slideLayouts/slideLayout36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8.xml"/><Relationship Id="rId13" Type="http://schemas.openxmlformats.org/officeDocument/2006/relationships/theme" Target="../theme/theme32.xml"/><Relationship Id="rId3" Type="http://schemas.openxmlformats.org/officeDocument/2006/relationships/slideLayout" Target="../slideLayouts/slideLayout373.xml"/><Relationship Id="rId7" Type="http://schemas.openxmlformats.org/officeDocument/2006/relationships/slideLayout" Target="../slideLayouts/slideLayout377.xml"/><Relationship Id="rId12" Type="http://schemas.openxmlformats.org/officeDocument/2006/relationships/slideLayout" Target="../slideLayouts/slideLayout382.xml"/><Relationship Id="rId2" Type="http://schemas.openxmlformats.org/officeDocument/2006/relationships/slideLayout" Target="../slideLayouts/slideLayout372.xml"/><Relationship Id="rId1" Type="http://schemas.openxmlformats.org/officeDocument/2006/relationships/slideLayout" Target="../slideLayouts/slideLayout371.xml"/><Relationship Id="rId6" Type="http://schemas.openxmlformats.org/officeDocument/2006/relationships/slideLayout" Target="../slideLayouts/slideLayout376.xml"/><Relationship Id="rId11" Type="http://schemas.openxmlformats.org/officeDocument/2006/relationships/slideLayout" Target="../slideLayouts/slideLayout381.xml"/><Relationship Id="rId5" Type="http://schemas.openxmlformats.org/officeDocument/2006/relationships/slideLayout" Target="../slideLayouts/slideLayout375.xml"/><Relationship Id="rId10" Type="http://schemas.openxmlformats.org/officeDocument/2006/relationships/slideLayout" Target="../slideLayouts/slideLayout380.xml"/><Relationship Id="rId4" Type="http://schemas.openxmlformats.org/officeDocument/2006/relationships/slideLayout" Target="../slideLayouts/slideLayout374.xml"/><Relationship Id="rId9" Type="http://schemas.openxmlformats.org/officeDocument/2006/relationships/slideLayout" Target="../slideLayouts/slideLayout379.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0.xml"/><Relationship Id="rId3" Type="http://schemas.openxmlformats.org/officeDocument/2006/relationships/slideLayout" Target="../slideLayouts/slideLayout385.xml"/><Relationship Id="rId7" Type="http://schemas.openxmlformats.org/officeDocument/2006/relationships/slideLayout" Target="../slideLayouts/slideLayout389.xml"/><Relationship Id="rId12" Type="http://schemas.openxmlformats.org/officeDocument/2006/relationships/theme" Target="../theme/theme33.xml"/><Relationship Id="rId2" Type="http://schemas.openxmlformats.org/officeDocument/2006/relationships/slideLayout" Target="../slideLayouts/slideLayout384.xml"/><Relationship Id="rId1" Type="http://schemas.openxmlformats.org/officeDocument/2006/relationships/slideLayout" Target="../slideLayouts/slideLayout383.xml"/><Relationship Id="rId6" Type="http://schemas.openxmlformats.org/officeDocument/2006/relationships/slideLayout" Target="../slideLayouts/slideLayout388.xml"/><Relationship Id="rId11" Type="http://schemas.openxmlformats.org/officeDocument/2006/relationships/slideLayout" Target="../slideLayouts/slideLayout393.xml"/><Relationship Id="rId5" Type="http://schemas.openxmlformats.org/officeDocument/2006/relationships/slideLayout" Target="../slideLayouts/slideLayout387.xml"/><Relationship Id="rId10" Type="http://schemas.openxmlformats.org/officeDocument/2006/relationships/slideLayout" Target="../slideLayouts/slideLayout392.xml"/><Relationship Id="rId4" Type="http://schemas.openxmlformats.org/officeDocument/2006/relationships/slideLayout" Target="../slideLayouts/slideLayout386.xml"/><Relationship Id="rId9" Type="http://schemas.openxmlformats.org/officeDocument/2006/relationships/slideLayout" Target="../slideLayouts/slideLayout39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0237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774657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753612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808219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5258491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0339047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245839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9927872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129445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936478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84537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44866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051898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217003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025733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5953001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8222723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90238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6045624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377182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957608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143348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577862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1190584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518676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010456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659920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007489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861702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27101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571864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8046850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94287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34.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46.xml"/><Relationship Id="rId5" Type="http://schemas.openxmlformats.org/officeDocument/2006/relationships/image" Target="../media/image1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8.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smtClean="0"/>
              <a:t>Module 11</a:t>
            </a:r>
            <a:endParaRPr lang="en-CA" sz="2600"/>
          </a:p>
        </p:txBody>
      </p:sp>
      <p:sp>
        <p:nvSpPr>
          <p:cNvPr id="3" name="Subtitle 2"/>
          <p:cNvSpPr>
            <a:spLocks noGrp="1"/>
          </p:cNvSpPr>
          <p:nvPr>
            <p:ph type="subTitle" sz="quarter" idx="1"/>
          </p:nvPr>
        </p:nvSpPr>
        <p:spPr/>
        <p:txBody>
          <a:bodyPr/>
          <a:lstStyle/>
          <a:p>
            <a:r>
              <a:rPr lang="en-CA" smtClean="0"/>
              <a:t>Implementing </a:t>
            </a:r>
            <a:r>
              <a:rPr lang="en-CA" smtClean="0"/>
              <a:t>Group </a:t>
            </a:r>
            <a:r>
              <a:rPr lang="en-CA" dirty="0" smtClean="0"/>
              <a:t>Policy
</a:t>
            </a:r>
            <a:endParaRPr lang="en-CA" dirty="0"/>
          </a:p>
        </p:txBody>
      </p:sp>
    </p:spTree>
    <p:extLst>
      <p:ext uri="{BB962C8B-B14F-4D97-AF65-F5344CB8AC3E}">
        <p14:creationId xmlns:p14="http://schemas.microsoft.com/office/powerpoint/2010/main" val="69325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7534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2: Group Policy Processing</a:t>
            </a:r>
            <a:endParaRPr lang="en-CA"/>
          </a:p>
        </p:txBody>
      </p:sp>
      <p:sp>
        <p:nvSpPr>
          <p:cNvPr id="3" name="Text Placeholder 2"/>
          <p:cNvSpPr>
            <a:spLocks noGrp="1"/>
          </p:cNvSpPr>
          <p:nvPr>
            <p:ph type="body" idx="1"/>
          </p:nvPr>
        </p:nvSpPr>
        <p:spPr/>
        <p:txBody>
          <a:bodyPr/>
          <a:lstStyle/>
          <a:p>
            <a:r>
              <a:rPr lang="en-CA" smtClean="0"/>
              <a:t>GPO Links
Applying GPOs
Group Policy Processing Order
What Are Multiple Local GPOs?
What Are the Default GPOs?
GPO Security Filtering
Discussion: Identifying Group Policy Application
Demonstration: Using Group Policy Diagnostic Tools</a:t>
            </a:r>
            <a:endParaRPr lang="en-CA"/>
          </a:p>
        </p:txBody>
      </p:sp>
    </p:spTree>
    <p:extLst>
      <p:ext uri="{BB962C8B-B14F-4D97-AF65-F5344CB8AC3E}">
        <p14:creationId xmlns:p14="http://schemas.microsoft.com/office/powerpoint/2010/main" val="80094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GPO Links</a:t>
            </a:r>
            <a:endParaRPr lang="en-CA"/>
          </a:p>
        </p:txBody>
      </p:sp>
      <p:sp>
        <p:nvSpPr>
          <p:cNvPr id="4" name="Content Placeholder 8"/>
          <p:cNvSpPr txBox="1">
            <a:spLocks/>
          </p:cNvSpPr>
          <p:nvPr/>
        </p:nvSpPr>
        <p:spPr>
          <a:xfrm>
            <a:off x="458788" y="1021215"/>
            <a:ext cx="8119156" cy="232248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700" kern="0">
                <a:solidFill>
                  <a:srgbClr val="000000"/>
                </a:solidFill>
              </a:rPr>
              <a:t>When linking GPOs, remember that:</a:t>
            </a:r>
          </a:p>
          <a:p>
            <a:pPr lvl="1"/>
            <a:r>
              <a:rPr lang="en-CA" kern="0">
                <a:solidFill>
                  <a:srgbClr val="000000"/>
                </a:solidFill>
              </a:rPr>
              <a:t>To deliver settings to an object, a GPO must be linked to a container</a:t>
            </a:r>
          </a:p>
          <a:p>
            <a:pPr lvl="1"/>
            <a:r>
              <a:rPr lang="en-CA" kern="0">
                <a:solidFill>
                  <a:srgbClr val="000000"/>
                </a:solidFill>
              </a:rPr>
              <a:t>Disabling a link removes the settings from the container</a:t>
            </a:r>
          </a:p>
          <a:p>
            <a:pPr lvl="1"/>
            <a:r>
              <a:rPr lang="en-CA" kern="0">
                <a:solidFill>
                  <a:srgbClr val="000000"/>
                </a:solidFill>
              </a:rPr>
              <a:t>Deleting a link does not delete the GPO</a:t>
            </a:r>
            <a:endParaRPr lang="en-CA"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35780960"/>
              </p:ext>
            </p:extLst>
          </p:nvPr>
        </p:nvGraphicFramePr>
        <p:xfrm>
          <a:off x="627796" y="3812653"/>
          <a:ext cx="7833816" cy="1859280"/>
        </p:xfrm>
        <a:graphic>
          <a:graphicData uri="http://schemas.openxmlformats.org/drawingml/2006/table">
            <a:tbl>
              <a:tblPr firstRow="1" bandRow="1">
                <a:tableStyleId>{16D9F66E-5EB9-4882-86FB-DCBF35E3C3E4}</a:tableStyleId>
              </a:tblPr>
              <a:tblGrid>
                <a:gridCol w="3916908"/>
                <a:gridCol w="3916908"/>
              </a:tblGrid>
              <a:tr h="370840">
                <a:tc>
                  <a:txBody>
                    <a:bodyPr/>
                    <a:lstStyle/>
                    <a:p>
                      <a:r>
                        <a:rPr lang="en-CA" sz="2200" dirty="0" smtClean="0">
                          <a:latin typeface="Segoe UI" panose="020B0502040204020203" pitchFamily="34" charset="0"/>
                          <a:ea typeface="Segoe UI" panose="020B0502040204020203" pitchFamily="34" charset="0"/>
                          <a:cs typeface="Segoe UI" panose="020B0502040204020203" pitchFamily="34" charset="0"/>
                        </a:rPr>
                        <a:t>GPOs can be linked to: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GPOs cannot be linked to: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285750" indent="-285750">
                        <a:buFont typeface="Arial" panose="020B0604020202020204" pitchFamily="34" charset="0"/>
                        <a:buChar char="•"/>
                      </a:pPr>
                      <a:r>
                        <a:rPr lang="en-CA" sz="2200" dirty="0" smtClean="0">
                          <a:latin typeface="Segoe UI" panose="020B0502040204020203" pitchFamily="34" charset="0"/>
                          <a:ea typeface="Segoe UI" panose="020B0502040204020203" pitchFamily="34" charset="0"/>
                          <a:cs typeface="Segoe UI" panose="020B0502040204020203" pitchFamily="34" charset="0"/>
                        </a:rPr>
                        <a:t>Sites</a:t>
                      </a:r>
                    </a:p>
                    <a:p>
                      <a:pPr marL="285750" indent="-285750">
                        <a:buFont typeface="Arial" panose="020B0604020202020204" pitchFamily="34" charset="0"/>
                        <a:buChar char="•"/>
                      </a:pPr>
                      <a:r>
                        <a:rPr lang="en-CA" sz="2200" dirty="0" smtClean="0">
                          <a:latin typeface="Segoe UI" panose="020B0502040204020203" pitchFamily="34" charset="0"/>
                          <a:ea typeface="Segoe UI" panose="020B0502040204020203" pitchFamily="34" charset="0"/>
                          <a:cs typeface="Segoe UI" panose="020B0502040204020203" pitchFamily="34" charset="0"/>
                        </a:rPr>
                        <a:t>Domains</a:t>
                      </a:r>
                    </a:p>
                    <a:p>
                      <a:pPr marL="285750" indent="-285750">
                        <a:buFont typeface="Arial" panose="020B0604020202020204" pitchFamily="34" charset="0"/>
                        <a:buChar char="•"/>
                      </a:pPr>
                      <a:r>
                        <a:rPr lang="en-CA" sz="2200" dirty="0" smtClean="0">
                          <a:latin typeface="Segoe UI" panose="020B0502040204020203" pitchFamily="34" charset="0"/>
                          <a:ea typeface="Segoe UI" panose="020B0502040204020203" pitchFamily="34" charset="0"/>
                          <a:cs typeface="Segoe UI" panose="020B0502040204020203" pitchFamily="34" charset="0"/>
                        </a:rPr>
                        <a:t>OUs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CA" sz="2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Users 	</a:t>
                      </a:r>
                    </a:p>
                    <a:p>
                      <a:pPr marL="285750" indent="-285750">
                        <a:buFont typeface="Arial" panose="020B0604020202020204" pitchFamily="34" charset="0"/>
                        <a:buChar char="•"/>
                      </a:pPr>
                      <a:r>
                        <a:rPr lang="en-CA" sz="2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Groups</a:t>
                      </a:r>
                    </a:p>
                    <a:p>
                      <a:pPr marL="285750" indent="-285750">
                        <a:buFont typeface="Arial" panose="020B0604020202020204" pitchFamily="34" charset="0"/>
                        <a:buChar char="•"/>
                      </a:pPr>
                      <a:r>
                        <a:rPr lang="en-CA" sz="2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Computers</a:t>
                      </a:r>
                    </a:p>
                    <a:p>
                      <a:pPr marL="285750" indent="-285750">
                        <a:buFont typeface="Arial" panose="020B0604020202020204" pitchFamily="34" charset="0"/>
                        <a:buChar char="•"/>
                      </a:pPr>
                      <a:r>
                        <a:rPr lang="en-CA" sz="2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System containers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1719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Applying GPOs</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When you apply GPOs, remember that:</a:t>
            </a:r>
          </a:p>
          <a:p>
            <a:pPr lvl="1"/>
            <a:r>
              <a:rPr lang="en-US" kern="0">
                <a:solidFill>
                  <a:srgbClr val="000000"/>
                </a:solidFill>
              </a:rPr>
              <a:t>Computer settings apply at startup</a:t>
            </a:r>
          </a:p>
          <a:p>
            <a:pPr lvl="1"/>
            <a:r>
              <a:rPr lang="en-US" kern="0">
                <a:solidFill>
                  <a:srgbClr val="000000"/>
                </a:solidFill>
              </a:rPr>
              <a:t>User settings apply at sign in</a:t>
            </a:r>
          </a:p>
          <a:p>
            <a:pPr lvl="1"/>
            <a:r>
              <a:rPr lang="en-US" kern="0">
                <a:solidFill>
                  <a:srgbClr val="000000"/>
                </a:solidFill>
              </a:rPr>
              <a:t>Polices refresh at regular, configurable intervals</a:t>
            </a:r>
          </a:p>
          <a:p>
            <a:pPr lvl="1"/>
            <a:r>
              <a:rPr lang="en-US" kern="0">
                <a:solidFill>
                  <a:srgbClr val="000000"/>
                </a:solidFill>
              </a:rPr>
              <a:t>Security settings refresh at least every 16 hours</a:t>
            </a:r>
          </a:p>
          <a:p>
            <a:pPr lvl="1"/>
            <a:r>
              <a:rPr lang="en-US" kern="0">
                <a:solidFill>
                  <a:srgbClr val="000000"/>
                </a:solidFill>
              </a:rPr>
              <a:t>Policies refresh manually by using:</a:t>
            </a:r>
          </a:p>
          <a:p>
            <a:pPr lvl="2"/>
            <a:r>
              <a:rPr lang="en-US" sz="2400" kern="0">
                <a:solidFill>
                  <a:srgbClr val="000000"/>
                </a:solidFill>
              </a:rPr>
              <a:t>The Gpupdate command </a:t>
            </a:r>
          </a:p>
          <a:p>
            <a:pPr lvl="2"/>
            <a:r>
              <a:rPr lang="en-US" sz="2400" kern="0">
                <a:solidFill>
                  <a:srgbClr val="000000"/>
                </a:solidFill>
              </a:rPr>
              <a:t>The Windows PowerShell cmdlet Invoke-Gpupdate</a:t>
            </a:r>
          </a:p>
          <a:p>
            <a:pPr lvl="1"/>
            <a:r>
              <a:rPr lang="en-US" kern="0">
                <a:solidFill>
                  <a:srgbClr val="000000"/>
                </a:solidFill>
              </a:rPr>
              <a:t>Since Windows Server 2012 and Windows 8, a new Remote Policy Refresh feature allows you to remotely refresh policies</a:t>
            </a:r>
            <a:endParaRPr lang="en-US" kern="0" dirty="0">
              <a:solidFill>
                <a:srgbClr val="000000"/>
              </a:solidFill>
            </a:endParaRPr>
          </a:p>
        </p:txBody>
      </p:sp>
    </p:spTree>
    <p:extLst>
      <p:ext uri="{BB962C8B-B14F-4D97-AF65-F5344CB8AC3E}">
        <p14:creationId xmlns:p14="http://schemas.microsoft.com/office/powerpoint/2010/main" val="77917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Group Policy Processing Order</a:t>
            </a:r>
            <a:endParaRPr lang="en-CA"/>
          </a:p>
        </p:txBody>
      </p:sp>
      <p:sp>
        <p:nvSpPr>
          <p:cNvPr id="4" name="Rectangle 2"/>
          <p:cNvSpPr txBox="1">
            <a:spLocks noChangeArrowheads="1"/>
          </p:cNvSpPr>
          <p:nvPr/>
        </p:nvSpPr>
        <p:spPr>
          <a:xfrm>
            <a:off x="5734506" y="1416951"/>
            <a:ext cx="2732087" cy="925909"/>
          </a:xfrm>
          <a:prstGeom prst="rect">
            <a:avLst/>
          </a:prstGeom>
          <a:noFill/>
          <a:ln w="25400" cap="flat" cmpd="sng" algn="ctr">
            <a:noFill/>
            <a:prstDash val="solid"/>
          </a:ln>
          <a:effectLst/>
        </p:spPr>
        <p:txBody>
          <a:bodyPr anchor="ctr" anchorCtr="1"/>
          <a:lst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lnSpc>
                <a:spcPct val="100000"/>
              </a:lnSpc>
              <a:defRPr/>
            </a:pPr>
            <a:r>
              <a:rPr lang="en-US" b="1" kern="0">
                <a:solidFill>
                  <a:srgbClr val="000000"/>
                </a:solidFill>
                <a:latin typeface="Segoe UI" pitchFamily="34" charset="0"/>
                <a:ea typeface="Segoe UI" pitchFamily="34" charset="0"/>
                <a:cs typeface="Segoe UI" pitchFamily="34" charset="0"/>
              </a:rPr>
              <a:t>Group Policy processing order</a:t>
            </a:r>
            <a:endParaRPr lang="en-US" b="1" kern="0" dirty="0">
              <a:solidFill>
                <a:srgbClr val="000000"/>
              </a:solidFill>
              <a:latin typeface="Segoe UI" pitchFamily="34" charset="0"/>
              <a:ea typeface="Segoe UI" pitchFamily="34" charset="0"/>
              <a:cs typeface="Segoe UI" pitchFamily="34" charset="0"/>
            </a:endParaRPr>
          </a:p>
        </p:txBody>
      </p:sp>
      <p:grpSp>
        <p:nvGrpSpPr>
          <p:cNvPr id="5" name="Group 4" descr="Illustration of the Group Policy processing order. It shows that the first policy being applied is the local Group Policy (GPO1), next a site level GPO is applied (GPO2), and then there are two domain level GPOs being applied (GPOs 3 and 4). Lastly, it shows a GPO being applied at the organizational unit (OU) level (GPO5)."/>
          <p:cNvGrpSpPr/>
          <p:nvPr/>
        </p:nvGrpSpPr>
        <p:grpSpPr>
          <a:xfrm>
            <a:off x="811851" y="866075"/>
            <a:ext cx="6572789" cy="5458525"/>
            <a:chOff x="811851" y="866075"/>
            <a:chExt cx="6572789" cy="5458525"/>
          </a:xfrm>
        </p:grpSpPr>
        <p:cxnSp>
          <p:nvCxnSpPr>
            <p:cNvPr id="6" name="Straight Arrow Connector 5"/>
            <p:cNvCxnSpPr>
              <a:stCxn id="52" idx="5"/>
              <a:endCxn id="44" idx="1"/>
            </p:cNvCxnSpPr>
            <p:nvPr/>
          </p:nvCxnSpPr>
          <p:spPr>
            <a:xfrm>
              <a:off x="2177707" y="1810101"/>
              <a:ext cx="1882540" cy="334828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 name="Line 33"/>
            <p:cNvSpPr>
              <a:spLocks noChangeShapeType="1"/>
            </p:cNvSpPr>
            <p:nvPr/>
          </p:nvSpPr>
          <p:spPr bwMode="auto">
            <a:xfrm>
              <a:off x="3930867" y="4054973"/>
              <a:ext cx="903287" cy="0"/>
            </a:xfrm>
            <a:prstGeom prst="line">
              <a:avLst/>
            </a:prstGeom>
            <a:noFill/>
            <a:ln w="76200" cap="rnd">
              <a:solidFill>
                <a:srgbClr val="0070C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sp>
          <p:nvSpPr>
            <p:cNvPr id="8" name="Line 35"/>
            <p:cNvSpPr>
              <a:spLocks noChangeShapeType="1"/>
            </p:cNvSpPr>
            <p:nvPr/>
          </p:nvSpPr>
          <p:spPr bwMode="auto">
            <a:xfrm>
              <a:off x="3098505" y="2762473"/>
              <a:ext cx="1146510" cy="0"/>
            </a:xfrm>
            <a:prstGeom prst="line">
              <a:avLst/>
            </a:prstGeom>
            <a:noFill/>
            <a:ln w="76200" cap="rnd">
              <a:solidFill>
                <a:srgbClr val="0070C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grpSp>
          <p:nvGrpSpPr>
            <p:cNvPr id="9" name="Group 8"/>
            <p:cNvGrpSpPr/>
            <p:nvPr/>
          </p:nvGrpSpPr>
          <p:grpSpPr>
            <a:xfrm>
              <a:off x="1905000" y="2405193"/>
              <a:ext cx="1365867" cy="714561"/>
              <a:chOff x="1722305" y="2380918"/>
              <a:chExt cx="1365867" cy="714561"/>
            </a:xfrm>
          </p:grpSpPr>
          <p:sp>
            <p:nvSpPr>
              <p:cNvPr id="56" name="Oval 37"/>
              <p:cNvSpPr>
                <a:spLocks noChangeArrowheads="1"/>
              </p:cNvSpPr>
              <p:nvPr/>
            </p:nvSpPr>
            <p:spPr bwMode="auto">
              <a:xfrm>
                <a:off x="1722305" y="2380918"/>
                <a:ext cx="1365867" cy="714561"/>
              </a:xfrm>
              <a:prstGeom prst="ellipse">
                <a:avLst/>
              </a:prstGeom>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57" name="Rectangle 39"/>
              <p:cNvSpPr>
                <a:spLocks noChangeArrowheads="1"/>
              </p:cNvSpPr>
              <p:nvPr/>
            </p:nvSpPr>
            <p:spPr bwMode="auto">
              <a:xfrm>
                <a:off x="2113368" y="2585052"/>
                <a:ext cx="583740" cy="3390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0" algn="ctr"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Site</a:t>
                </a:r>
                <a:endParaRPr lang="en-US" sz="1600" b="1" kern="0" dirty="0">
                  <a:solidFill>
                    <a:srgbClr val="000000"/>
                  </a:solidFill>
                  <a:latin typeface="Segoe UI" pitchFamily="34" charset="0"/>
                  <a:ea typeface="Segoe UI" pitchFamily="34" charset="0"/>
                  <a:cs typeface="Segoe UI" pitchFamily="34" charset="0"/>
                </a:endParaRPr>
              </a:p>
            </p:txBody>
          </p:sp>
        </p:grpSp>
        <p:sp>
          <p:nvSpPr>
            <p:cNvPr id="10" name="Line 32"/>
            <p:cNvSpPr>
              <a:spLocks noChangeShapeType="1"/>
            </p:cNvSpPr>
            <p:nvPr/>
          </p:nvSpPr>
          <p:spPr bwMode="auto">
            <a:xfrm>
              <a:off x="4571354" y="5359052"/>
              <a:ext cx="1016298" cy="15773"/>
            </a:xfrm>
            <a:prstGeom prst="line">
              <a:avLst/>
            </a:prstGeom>
            <a:noFill/>
            <a:ln w="76200" cap="rnd">
              <a:solidFill>
                <a:srgbClr val="0070C0"/>
              </a:solidFill>
              <a:prstDash val="sysDot"/>
              <a:round/>
              <a:headEnd/>
              <a:tailEn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sp>
          <p:nvSpPr>
            <p:cNvPr id="11" name="Line 65"/>
            <p:cNvSpPr>
              <a:spLocks noChangeShapeType="1"/>
            </p:cNvSpPr>
            <p:nvPr/>
          </p:nvSpPr>
          <p:spPr bwMode="auto">
            <a:xfrm>
              <a:off x="2412051" y="1507424"/>
              <a:ext cx="661193" cy="0"/>
            </a:xfrm>
            <a:prstGeom prst="line">
              <a:avLst/>
            </a:prstGeom>
            <a:noFill/>
            <a:ln w="76200" cap="rnd">
              <a:solidFill>
                <a:srgbClr val="0070C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grpSp>
          <p:nvGrpSpPr>
            <p:cNvPr id="12" name="Group 11"/>
            <p:cNvGrpSpPr/>
            <p:nvPr/>
          </p:nvGrpSpPr>
          <p:grpSpPr>
            <a:xfrm>
              <a:off x="811851" y="866075"/>
              <a:ext cx="1600200" cy="1340737"/>
              <a:chOff x="1524001" y="771151"/>
              <a:chExt cx="1600200" cy="1340737"/>
            </a:xfrm>
          </p:grpSpPr>
          <p:sp>
            <p:nvSpPr>
              <p:cNvPr id="52" name="Oval 37"/>
              <p:cNvSpPr>
                <a:spLocks noChangeArrowheads="1"/>
              </p:cNvSpPr>
              <p:nvPr/>
            </p:nvSpPr>
            <p:spPr bwMode="auto">
              <a:xfrm>
                <a:off x="1524001" y="1168428"/>
                <a:ext cx="1600200" cy="640556"/>
              </a:xfrm>
              <a:prstGeom prst="ellipse">
                <a:avLst/>
              </a:prstGeom>
              <a:solidFill>
                <a:schemeClr val="bg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pic>
            <p:nvPicPr>
              <p:cNvPr id="53" name="Picture 3" descr="C:\Courses\ENG\ID_Editor_Reference\LeX Graphics 7_2013\globe_B.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45145" y="945731"/>
                <a:ext cx="578268" cy="578268"/>
              </a:xfrm>
              <a:prstGeom prst="rect">
                <a:avLst/>
              </a:prstGeom>
              <a:noFill/>
              <a:extLst>
                <a:ext uri="{909E8E84-426E-40DD-AFC4-6F175D3DCCD1}">
                  <a14:hiddenFill xmlns:a14="http://schemas.microsoft.com/office/drawing/2010/main">
                    <a:solidFill>
                      <a:srgbClr val="FFFFFF"/>
                    </a:solidFill>
                  </a14:hiddenFill>
                </a:ext>
              </a:extLst>
            </p:spPr>
          </p:pic>
          <p:sp>
            <p:nvSpPr>
              <p:cNvPr id="54" name="AutoShape 61"/>
              <p:cNvSpPr>
                <a:spLocks noChangeArrowheads="1"/>
              </p:cNvSpPr>
              <p:nvPr/>
            </p:nvSpPr>
            <p:spPr bwMode="auto">
              <a:xfrm>
                <a:off x="1784935" y="1929008"/>
                <a:ext cx="1203592" cy="182880"/>
              </a:xfrm>
              <a:prstGeom prst="roundRect">
                <a:avLst>
                  <a:gd name="adj" fmla="val 10921"/>
                </a:avLst>
              </a:prstGeom>
              <a:noFill/>
              <a:ln w="9525">
                <a:noFill/>
                <a:round/>
                <a:headEnd/>
                <a:tailEnd/>
              </a:ln>
              <a:effectLst/>
            </p:spPr>
            <p:txBody>
              <a:bodyPr wrap="none" anchor="ctr"/>
              <a:lstStyle/>
              <a:p>
                <a:pPr lvl="0" fontAlgn="base">
                  <a:spcBef>
                    <a:spcPct val="0"/>
                  </a:spcBef>
                  <a:spcAft>
                    <a:spcPct val="0"/>
                  </a:spcAft>
                  <a:defRPr/>
                </a:pPr>
                <a:r>
                  <a:rPr lang="en-US" sz="1400" b="1" kern="0">
                    <a:solidFill>
                      <a:srgbClr val="000000"/>
                    </a:solidFill>
                    <a:latin typeface="Segoe UI" pitchFamily="34" charset="0"/>
                    <a:ea typeface="Segoe UI" pitchFamily="34" charset="0"/>
                    <a:cs typeface="Segoe UI" pitchFamily="34" charset="0"/>
                  </a:rPr>
                  <a:t>Local group</a:t>
                </a:r>
                <a:endParaRPr lang="en-US" sz="1400" b="1" kern="0" dirty="0">
                  <a:solidFill>
                    <a:srgbClr val="000000"/>
                  </a:solidFill>
                  <a:latin typeface="Segoe UI" pitchFamily="34" charset="0"/>
                  <a:ea typeface="Segoe UI" pitchFamily="34" charset="0"/>
                  <a:cs typeface="Segoe UI" pitchFamily="34" charset="0"/>
                </a:endParaRPr>
              </a:p>
            </p:txBody>
          </p:sp>
          <p:pic>
            <p:nvPicPr>
              <p:cNvPr id="55" name="Picture 2" descr="C:\Courses\ENG\ID_Editor_Reference\LeX Graphics 7_2013\user_group.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76261" y="771151"/>
                <a:ext cx="698895" cy="927272"/>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AutoShape 62"/>
            <p:cNvSpPr>
              <a:spLocks noChangeArrowheads="1"/>
            </p:cNvSpPr>
            <p:nvPr/>
          </p:nvSpPr>
          <p:spPr bwMode="auto">
            <a:xfrm>
              <a:off x="3362648" y="1788466"/>
              <a:ext cx="669925" cy="182880"/>
            </a:xfrm>
            <a:prstGeom prst="roundRect">
              <a:avLst>
                <a:gd name="adj" fmla="val 10921"/>
              </a:avLst>
            </a:prstGeom>
            <a:solidFill>
              <a:srgbClr val="FFFFFF"/>
            </a:solidFill>
            <a:ln w="9525">
              <a:noFill/>
              <a:round/>
              <a:headEnd/>
              <a:tailEnd/>
            </a:ln>
            <a:effectLst/>
          </p:spPr>
          <p:txBody>
            <a:bodyPr wrap="none" anchor="ct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GPO1</a:t>
              </a:r>
              <a:endParaRPr lang="en-US" sz="1600" b="1" kern="0" dirty="0">
                <a:solidFill>
                  <a:srgbClr val="000000"/>
                </a:solidFill>
                <a:latin typeface="Segoe UI" pitchFamily="34" charset="0"/>
                <a:ea typeface="Segoe UI" pitchFamily="34" charset="0"/>
                <a:cs typeface="Segoe UI" pitchFamily="34" charset="0"/>
              </a:endParaRPr>
            </a:p>
          </p:txBody>
        </p:sp>
        <p:sp>
          <p:nvSpPr>
            <p:cNvPr id="14" name="AutoShape 62"/>
            <p:cNvSpPr>
              <a:spLocks noChangeArrowheads="1"/>
            </p:cNvSpPr>
            <p:nvPr/>
          </p:nvSpPr>
          <p:spPr bwMode="auto">
            <a:xfrm>
              <a:off x="4297963" y="3124200"/>
              <a:ext cx="669925" cy="182880"/>
            </a:xfrm>
            <a:prstGeom prst="roundRect">
              <a:avLst>
                <a:gd name="adj" fmla="val 10921"/>
              </a:avLst>
            </a:prstGeom>
            <a:solidFill>
              <a:srgbClr val="FFFFFF"/>
            </a:solidFill>
            <a:ln w="9525">
              <a:noFill/>
              <a:round/>
              <a:headEnd/>
              <a:tailEnd/>
            </a:ln>
            <a:effectLst/>
          </p:spPr>
          <p:txBody>
            <a:bodyPr wrap="none" anchor="ct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GPO2</a:t>
              </a:r>
              <a:endParaRPr lang="en-US" sz="1600" b="1" kern="0" dirty="0">
                <a:solidFill>
                  <a:srgbClr val="000000"/>
                </a:solidFill>
                <a:latin typeface="Segoe UI" pitchFamily="34" charset="0"/>
                <a:ea typeface="Segoe UI" pitchFamily="34" charset="0"/>
                <a:cs typeface="Segoe UI" pitchFamily="34" charset="0"/>
              </a:endParaRPr>
            </a:p>
          </p:txBody>
        </p:sp>
        <p:grpSp>
          <p:nvGrpSpPr>
            <p:cNvPr id="15" name="Group 14"/>
            <p:cNvGrpSpPr/>
            <p:nvPr/>
          </p:nvGrpSpPr>
          <p:grpSpPr>
            <a:xfrm>
              <a:off x="2674779" y="3420263"/>
              <a:ext cx="1450433" cy="1010819"/>
              <a:chOff x="353503" y="4078047"/>
              <a:chExt cx="1419061" cy="937870"/>
            </a:xfrm>
          </p:grpSpPr>
          <p:sp>
            <p:nvSpPr>
              <p:cNvPr id="50" name="Oval 37"/>
              <p:cNvSpPr>
                <a:spLocks noChangeArrowheads="1"/>
              </p:cNvSpPr>
              <p:nvPr/>
            </p:nvSpPr>
            <p:spPr bwMode="auto">
              <a:xfrm>
                <a:off x="368693" y="4078047"/>
                <a:ext cx="1365867" cy="937870"/>
              </a:xfrm>
              <a:prstGeom prst="triangle">
                <a:avLst/>
              </a:prstGeom>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51" name="Rectangle 39"/>
              <p:cNvSpPr>
                <a:spLocks noChangeArrowheads="1"/>
              </p:cNvSpPr>
              <p:nvPr/>
            </p:nvSpPr>
            <p:spPr bwMode="auto">
              <a:xfrm>
                <a:off x="353503" y="4668567"/>
                <a:ext cx="1419061" cy="2284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lvl="0" algn="ctr"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Domain</a:t>
                </a:r>
                <a:endParaRPr lang="en-US" sz="1600" b="1" kern="0" dirty="0">
                  <a:solidFill>
                    <a:srgbClr val="000000"/>
                  </a:solidFill>
                  <a:latin typeface="Segoe UI" pitchFamily="34" charset="0"/>
                  <a:ea typeface="Segoe UI" pitchFamily="34" charset="0"/>
                  <a:cs typeface="Segoe UI" pitchFamily="34" charset="0"/>
                </a:endParaRPr>
              </a:p>
            </p:txBody>
          </p:sp>
        </p:grpSp>
        <p:sp>
          <p:nvSpPr>
            <p:cNvPr id="16" name="Line 32"/>
            <p:cNvSpPr>
              <a:spLocks noChangeShapeType="1"/>
            </p:cNvSpPr>
            <p:nvPr/>
          </p:nvSpPr>
          <p:spPr bwMode="auto">
            <a:xfrm>
              <a:off x="4293848" y="5465356"/>
              <a:ext cx="471119" cy="576160"/>
            </a:xfrm>
            <a:prstGeom prst="line">
              <a:avLst/>
            </a:prstGeom>
            <a:noFill/>
            <a:ln w="76200" cap="rnd">
              <a:solidFill>
                <a:srgbClr val="0070C0"/>
              </a:solidFill>
              <a:prstDash val="sysDot"/>
              <a:round/>
              <a:headEnd/>
              <a:tailEn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sp>
          <p:nvSpPr>
            <p:cNvPr id="17" name="Line 32"/>
            <p:cNvSpPr>
              <a:spLocks noChangeShapeType="1"/>
            </p:cNvSpPr>
            <p:nvPr/>
          </p:nvSpPr>
          <p:spPr bwMode="auto">
            <a:xfrm flipH="1">
              <a:off x="3748531" y="5465356"/>
              <a:ext cx="507343" cy="576160"/>
            </a:xfrm>
            <a:prstGeom prst="line">
              <a:avLst/>
            </a:prstGeom>
            <a:noFill/>
            <a:ln w="76200" cap="rnd">
              <a:solidFill>
                <a:srgbClr val="0070C0"/>
              </a:solidFill>
              <a:prstDash val="sysDot"/>
              <a:round/>
              <a:headEnd/>
              <a:tailEnd/>
            </a:ln>
            <a:extLst>
              <a:ext uri="{909E8E84-426E-40DD-AFC4-6F175D3DCCD1}">
                <a14:hiddenFill xmlns:a14="http://schemas.microsoft.com/office/drawing/2010/main">
                  <a:noFill/>
                </a14:hiddenFill>
              </a:ext>
            </a:extLst>
          </p:spPr>
          <p:txBody>
            <a:bodyPr wrap="none" anchor="ctr"/>
            <a:lstStyle/>
            <a:p>
              <a:pPr lvl="0" fontAlgn="base">
                <a:spcBef>
                  <a:spcPct val="0"/>
                </a:spcBef>
                <a:spcAft>
                  <a:spcPct val="0"/>
                </a:spcAft>
                <a:defRPr/>
              </a:pPr>
              <a:endParaRPr lang="en-US" sz="1600" b="1" kern="0">
                <a:solidFill>
                  <a:srgbClr val="000000"/>
                </a:solidFill>
                <a:latin typeface="Segoe UI" pitchFamily="34" charset="0"/>
                <a:ea typeface="Segoe UI" pitchFamily="34" charset="0"/>
                <a:cs typeface="Segoe UI" pitchFamily="34" charset="0"/>
              </a:endParaRPr>
            </a:p>
          </p:txBody>
        </p:sp>
        <p:grpSp>
          <p:nvGrpSpPr>
            <p:cNvPr id="18" name="Group 17"/>
            <p:cNvGrpSpPr/>
            <p:nvPr/>
          </p:nvGrpSpPr>
          <p:grpSpPr>
            <a:xfrm>
              <a:off x="3483341" y="5776088"/>
              <a:ext cx="593865" cy="530856"/>
              <a:chOff x="4282935" y="5259211"/>
              <a:chExt cx="593865" cy="530856"/>
            </a:xfrm>
          </p:grpSpPr>
          <p:sp>
            <p:nvSpPr>
              <p:cNvPr id="48" name="Oval 37"/>
              <p:cNvSpPr>
                <a:spLocks noChangeArrowheads="1"/>
              </p:cNvSpPr>
              <p:nvPr/>
            </p:nvSpPr>
            <p:spPr bwMode="auto">
              <a:xfrm>
                <a:off x="4282935" y="5259211"/>
                <a:ext cx="553318" cy="530856"/>
              </a:xfrm>
              <a:prstGeom prst="ellipse">
                <a:avLst/>
              </a:prstGeom>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49" name="Rectangle 50"/>
              <p:cNvSpPr>
                <a:spLocks noChangeArrowheads="1"/>
              </p:cNvSpPr>
              <p:nvPr/>
            </p:nvSpPr>
            <p:spPr bwMode="auto">
              <a:xfrm>
                <a:off x="4327072" y="5355362"/>
                <a:ext cx="54972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OU</a:t>
                </a:r>
                <a:endParaRPr lang="en-US" sz="1600" b="1" kern="0" dirty="0">
                  <a:solidFill>
                    <a:srgbClr val="000000"/>
                  </a:solidFill>
                  <a:latin typeface="Segoe UI" pitchFamily="34" charset="0"/>
                  <a:ea typeface="Segoe UI" pitchFamily="34" charset="0"/>
                  <a:cs typeface="Segoe UI" pitchFamily="34" charset="0"/>
                </a:endParaRPr>
              </a:p>
            </p:txBody>
          </p:sp>
        </p:grpSp>
        <p:grpSp>
          <p:nvGrpSpPr>
            <p:cNvPr id="19" name="Group 18"/>
            <p:cNvGrpSpPr/>
            <p:nvPr/>
          </p:nvGrpSpPr>
          <p:grpSpPr>
            <a:xfrm>
              <a:off x="4488308" y="5793744"/>
              <a:ext cx="593865" cy="530856"/>
              <a:chOff x="4282935" y="5259211"/>
              <a:chExt cx="593865" cy="530856"/>
            </a:xfrm>
          </p:grpSpPr>
          <p:sp>
            <p:nvSpPr>
              <p:cNvPr id="46" name="Oval 37"/>
              <p:cNvSpPr>
                <a:spLocks noChangeArrowheads="1"/>
              </p:cNvSpPr>
              <p:nvPr/>
            </p:nvSpPr>
            <p:spPr bwMode="auto">
              <a:xfrm>
                <a:off x="4282935" y="5259211"/>
                <a:ext cx="553318" cy="530856"/>
              </a:xfrm>
              <a:prstGeom prst="ellipse">
                <a:avLst/>
              </a:prstGeom>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47" name="Rectangle 50"/>
              <p:cNvSpPr>
                <a:spLocks noChangeArrowheads="1"/>
              </p:cNvSpPr>
              <p:nvPr/>
            </p:nvSpPr>
            <p:spPr bwMode="auto">
              <a:xfrm>
                <a:off x="4327072" y="5355362"/>
                <a:ext cx="54972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OU</a:t>
                </a:r>
                <a:endParaRPr lang="en-US" sz="1600" b="1" kern="0" dirty="0">
                  <a:solidFill>
                    <a:srgbClr val="000000"/>
                  </a:solidFill>
                  <a:latin typeface="Segoe UI" pitchFamily="34" charset="0"/>
                  <a:ea typeface="Segoe UI" pitchFamily="34" charset="0"/>
                  <a:cs typeface="Segoe UI" pitchFamily="34" charset="0"/>
                </a:endParaRPr>
              </a:p>
            </p:txBody>
          </p:sp>
        </p:grpSp>
        <p:grpSp>
          <p:nvGrpSpPr>
            <p:cNvPr id="20" name="Group 19"/>
            <p:cNvGrpSpPr/>
            <p:nvPr/>
          </p:nvGrpSpPr>
          <p:grpSpPr>
            <a:xfrm>
              <a:off x="3979215" y="5080645"/>
              <a:ext cx="581339" cy="530856"/>
              <a:chOff x="4282935" y="5259211"/>
              <a:chExt cx="581339" cy="530856"/>
            </a:xfrm>
          </p:grpSpPr>
          <p:sp>
            <p:nvSpPr>
              <p:cNvPr id="44" name="Oval 37"/>
              <p:cNvSpPr>
                <a:spLocks noChangeArrowheads="1"/>
              </p:cNvSpPr>
              <p:nvPr/>
            </p:nvSpPr>
            <p:spPr bwMode="auto">
              <a:xfrm>
                <a:off x="4282935" y="5259211"/>
                <a:ext cx="553318" cy="530856"/>
              </a:xfrm>
              <a:prstGeom prst="ellipse">
                <a:avLst/>
              </a:prstGeom>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45" name="Rectangle 50"/>
              <p:cNvSpPr>
                <a:spLocks noChangeArrowheads="1"/>
              </p:cNvSpPr>
              <p:nvPr/>
            </p:nvSpPr>
            <p:spPr bwMode="auto">
              <a:xfrm>
                <a:off x="4314546" y="5355362"/>
                <a:ext cx="54972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OU</a:t>
                </a:r>
                <a:endParaRPr lang="en-US" sz="1600" b="1" kern="0" dirty="0">
                  <a:solidFill>
                    <a:srgbClr val="000000"/>
                  </a:solidFill>
                  <a:latin typeface="Segoe UI" pitchFamily="34" charset="0"/>
                  <a:ea typeface="Segoe UI" pitchFamily="34" charset="0"/>
                  <a:cs typeface="Segoe UI" pitchFamily="34" charset="0"/>
                </a:endParaRPr>
              </a:p>
            </p:txBody>
          </p:sp>
        </p:grpSp>
        <p:grpSp>
          <p:nvGrpSpPr>
            <p:cNvPr id="21" name="Group 20"/>
            <p:cNvGrpSpPr/>
            <p:nvPr/>
          </p:nvGrpSpPr>
          <p:grpSpPr>
            <a:xfrm>
              <a:off x="3124200" y="925487"/>
              <a:ext cx="1145356" cy="808604"/>
              <a:chOff x="4052355" y="944591"/>
              <a:chExt cx="1145356" cy="808604"/>
            </a:xfrm>
          </p:grpSpPr>
          <p:sp>
            <p:nvSpPr>
              <p:cNvPr id="41" name="Rounded Rectangle 40"/>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42" name="Picture 4" descr="C:\Courses\ENG\ID_Editor_Reference\LeX Graphics 7_2013\Document_writin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Courses\ENG\ID_Editor_Reference\LeX Graphics 7_2013\user_group.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4060247" y="2239396"/>
              <a:ext cx="1145356" cy="808604"/>
              <a:chOff x="4052355" y="944591"/>
              <a:chExt cx="1145356" cy="808604"/>
            </a:xfrm>
          </p:grpSpPr>
          <p:sp>
            <p:nvSpPr>
              <p:cNvPr id="38" name="Rounded Rectangle 37"/>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39" name="Picture 4" descr="C:\Courses\ENG\ID_Editor_Reference\LeX Graphics 7_2013\Document_writin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Courses\ENG\ID_Editor_Reference\LeX Graphics 7_2013\user_group.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AutoShape 62"/>
            <p:cNvSpPr>
              <a:spLocks noChangeArrowheads="1"/>
            </p:cNvSpPr>
            <p:nvPr/>
          </p:nvSpPr>
          <p:spPr bwMode="auto">
            <a:xfrm>
              <a:off x="5099796" y="4381366"/>
              <a:ext cx="669925" cy="182880"/>
            </a:xfrm>
            <a:prstGeom prst="roundRect">
              <a:avLst>
                <a:gd name="adj" fmla="val 10921"/>
              </a:avLst>
            </a:prstGeom>
            <a:solidFill>
              <a:srgbClr val="FFFFFF"/>
            </a:solidFill>
            <a:ln w="9525">
              <a:noFill/>
              <a:round/>
              <a:headEnd/>
              <a:tailEnd/>
            </a:ln>
            <a:effectLst/>
          </p:spPr>
          <p:txBody>
            <a:bodyPr wrap="none" anchor="ct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GPO3</a:t>
              </a:r>
              <a:endParaRPr lang="en-US" sz="1600" b="1" kern="0" dirty="0">
                <a:solidFill>
                  <a:srgbClr val="000000"/>
                </a:solidFill>
                <a:latin typeface="Segoe UI" pitchFamily="34" charset="0"/>
                <a:ea typeface="Segoe UI" pitchFamily="34" charset="0"/>
                <a:cs typeface="Segoe UI" pitchFamily="34" charset="0"/>
              </a:endParaRPr>
            </a:p>
          </p:txBody>
        </p:sp>
        <p:grpSp>
          <p:nvGrpSpPr>
            <p:cNvPr id="24" name="Group 23"/>
            <p:cNvGrpSpPr/>
            <p:nvPr/>
          </p:nvGrpSpPr>
          <p:grpSpPr>
            <a:xfrm>
              <a:off x="4862080" y="3496562"/>
              <a:ext cx="1145356" cy="808604"/>
              <a:chOff x="4052355" y="944591"/>
              <a:chExt cx="1145356" cy="808604"/>
            </a:xfrm>
          </p:grpSpPr>
          <p:sp>
            <p:nvSpPr>
              <p:cNvPr id="35" name="Rounded Rectangle 34"/>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36" name="Picture 4" descr="C:\Courses\ENG\ID_Editor_Reference\LeX Graphics 7_2013\Document_writin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Courses\ENG\ID_Editor_Reference\LeX Graphics 7_2013\user_group.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AutoShape 62"/>
            <p:cNvSpPr>
              <a:spLocks noChangeArrowheads="1"/>
            </p:cNvSpPr>
            <p:nvPr/>
          </p:nvSpPr>
          <p:spPr bwMode="auto">
            <a:xfrm>
              <a:off x="6477000" y="4381366"/>
              <a:ext cx="669925" cy="182880"/>
            </a:xfrm>
            <a:prstGeom prst="roundRect">
              <a:avLst>
                <a:gd name="adj" fmla="val 10921"/>
              </a:avLst>
            </a:prstGeom>
            <a:solidFill>
              <a:srgbClr val="FFFFFF"/>
            </a:solidFill>
            <a:ln w="9525">
              <a:noFill/>
              <a:round/>
              <a:headEnd/>
              <a:tailEnd/>
            </a:ln>
            <a:effectLst/>
          </p:spPr>
          <p:txBody>
            <a:bodyPr wrap="none" anchor="ct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GPO4</a:t>
              </a:r>
              <a:endParaRPr lang="en-US" sz="1600" b="1" kern="0" dirty="0">
                <a:solidFill>
                  <a:srgbClr val="000000"/>
                </a:solidFill>
                <a:latin typeface="Segoe UI" pitchFamily="34" charset="0"/>
                <a:ea typeface="Segoe UI" pitchFamily="34" charset="0"/>
                <a:cs typeface="Segoe UI" pitchFamily="34" charset="0"/>
              </a:endParaRPr>
            </a:p>
          </p:txBody>
        </p:sp>
        <p:grpSp>
          <p:nvGrpSpPr>
            <p:cNvPr id="26" name="Group 25"/>
            <p:cNvGrpSpPr/>
            <p:nvPr/>
          </p:nvGrpSpPr>
          <p:grpSpPr>
            <a:xfrm>
              <a:off x="6239284" y="3496562"/>
              <a:ext cx="1145356" cy="808604"/>
              <a:chOff x="4052355" y="944591"/>
              <a:chExt cx="1145356" cy="808604"/>
            </a:xfrm>
          </p:grpSpPr>
          <p:sp>
            <p:nvSpPr>
              <p:cNvPr id="32" name="Rounded Rectangle 31"/>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33" name="Picture 4" descr="C:\Courses\ENG\ID_Editor_Reference\LeX Graphics 7_2013\Document_writin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Courses\ENG\ID_Editor_Reference\LeX Graphics 7_2013\user_group.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AutoShape 62"/>
            <p:cNvSpPr>
              <a:spLocks noChangeArrowheads="1"/>
            </p:cNvSpPr>
            <p:nvPr/>
          </p:nvSpPr>
          <p:spPr bwMode="auto">
            <a:xfrm>
              <a:off x="5902376" y="5702304"/>
              <a:ext cx="669925" cy="182880"/>
            </a:xfrm>
            <a:prstGeom prst="roundRect">
              <a:avLst>
                <a:gd name="adj" fmla="val 10921"/>
              </a:avLst>
            </a:prstGeom>
            <a:solidFill>
              <a:srgbClr val="FFFFFF"/>
            </a:solidFill>
            <a:ln w="9525">
              <a:noFill/>
              <a:round/>
              <a:headEnd/>
              <a:tailEnd/>
            </a:ln>
            <a:effectLst/>
          </p:spPr>
          <p:txBody>
            <a:bodyPr wrap="none" anchor="ctr"/>
            <a:lstStyle/>
            <a:p>
              <a:pPr lvl="0" fontAlgn="base">
                <a:spcBef>
                  <a:spcPct val="0"/>
                </a:spcBef>
                <a:spcAft>
                  <a:spcPct val="0"/>
                </a:spcAft>
                <a:defRPr/>
              </a:pPr>
              <a:r>
                <a:rPr lang="en-US" sz="1600" b="1" kern="0">
                  <a:solidFill>
                    <a:srgbClr val="000000"/>
                  </a:solidFill>
                  <a:latin typeface="Segoe UI" pitchFamily="34" charset="0"/>
                  <a:ea typeface="Segoe UI" pitchFamily="34" charset="0"/>
                  <a:cs typeface="Segoe UI" pitchFamily="34" charset="0"/>
                </a:rPr>
                <a:t>GPO5</a:t>
              </a:r>
              <a:endParaRPr lang="en-US" sz="1600" b="1" kern="0" dirty="0">
                <a:solidFill>
                  <a:srgbClr val="000000"/>
                </a:solidFill>
                <a:latin typeface="Segoe UI" pitchFamily="34" charset="0"/>
                <a:ea typeface="Segoe UI" pitchFamily="34" charset="0"/>
                <a:cs typeface="Segoe UI" pitchFamily="34" charset="0"/>
              </a:endParaRPr>
            </a:p>
          </p:txBody>
        </p:sp>
        <p:grpSp>
          <p:nvGrpSpPr>
            <p:cNvPr id="28" name="Group 27"/>
            <p:cNvGrpSpPr/>
            <p:nvPr/>
          </p:nvGrpSpPr>
          <p:grpSpPr>
            <a:xfrm>
              <a:off x="5664660" y="4817500"/>
              <a:ext cx="1145356" cy="808604"/>
              <a:chOff x="4052355" y="944591"/>
              <a:chExt cx="1145356" cy="808604"/>
            </a:xfrm>
          </p:grpSpPr>
          <p:sp>
            <p:nvSpPr>
              <p:cNvPr id="29" name="Rounded Rectangle 28"/>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30" name="Picture 4" descr="C:\Courses\ENG\ID_Editor_Reference\LeX Graphics 7_2013\Document_writin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Courses\ENG\ID_Editor_Reference\LeX Graphics 7_2013\user_group.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3598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Multiple Local GPOs?</a:t>
            </a:r>
            <a:endParaRPr lang="en-CA"/>
          </a:p>
        </p:txBody>
      </p:sp>
      <p:sp>
        <p:nvSpPr>
          <p:cNvPr id="4" name="Rounded Rectangle 844803"/>
          <p:cNvSpPr>
            <a:spLocks noChangeArrowheads="1"/>
          </p:cNvSpPr>
          <p:nvPr/>
        </p:nvSpPr>
        <p:spPr bwMode="auto">
          <a:xfrm>
            <a:off x="241954" y="977462"/>
            <a:ext cx="8721725" cy="5321738"/>
          </a:xfrm>
          <a:prstGeom prst="roundRect">
            <a:avLst>
              <a:gd name="adj" fmla="val 4167"/>
            </a:avLst>
          </a:prstGeom>
          <a:noFill/>
          <a:ln w="9525" algn="ctr">
            <a:noFill/>
            <a:round/>
            <a:headEnd/>
            <a:tailEnd/>
          </a:ln>
          <a:effectLst/>
        </p:spPr>
        <p:txBody>
          <a:bodyPr/>
          <a:lstStyle/>
          <a:p>
            <a:pPr lvl="0" fontAlgn="base">
              <a:spcBef>
                <a:spcPct val="0"/>
              </a:spcBef>
              <a:spcAft>
                <a:spcPct val="0"/>
              </a:spcAft>
            </a:pPr>
            <a:r>
              <a:rPr lang="en-US" sz="2400" b="1">
                <a:solidFill>
                  <a:srgbClr val="000000"/>
                </a:solidFill>
                <a:latin typeface="Segoe UI" pitchFamily="34" charset="0"/>
                <a:ea typeface="Segoe UI" pitchFamily="34" charset="0"/>
                <a:cs typeface="Segoe UI" pitchFamily="34" charset="0"/>
              </a:rPr>
              <a:t>Multiple Local Group Policies:</a:t>
            </a:r>
          </a:p>
          <a:p>
            <a:pPr lvl="0" fontAlgn="base">
              <a:spcBef>
                <a:spcPct val="0"/>
              </a:spcBef>
              <a:spcAft>
                <a:spcPct val="0"/>
              </a:spcAft>
            </a:pPr>
            <a:endParaRPr lang="en-US" sz="2400" b="1">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400" b="1">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400" b="1">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400" b="1">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400" b="1">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r>
              <a:rPr lang="en-US" sz="2400" b="1">
                <a:solidFill>
                  <a:srgbClr val="000000"/>
                </a:solidFill>
                <a:latin typeface="Segoe UI" pitchFamily="34" charset="0"/>
                <a:ea typeface="Segoe UI" pitchFamily="34" charset="0"/>
                <a:cs typeface="Segoe UI" pitchFamily="34" charset="0"/>
              </a:rPr>
              <a:t>There are three layers of user configurations:</a:t>
            </a:r>
          </a:p>
          <a:p>
            <a:pPr lvl="0" fontAlgn="base">
              <a:spcBef>
                <a:spcPct val="0"/>
              </a:spcBef>
              <a:spcAft>
                <a:spcPct val="0"/>
              </a:spcAft>
            </a:pPr>
            <a:endParaRPr lang="en-US" sz="2400" b="1"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6632695" y="5553778"/>
            <a:ext cx="2066469" cy="274320"/>
          </a:xfrm>
          <a:prstGeom prst="roundRect">
            <a:avLst>
              <a:gd name="adj" fmla="val 4167"/>
            </a:avLst>
          </a:prstGeom>
          <a:noFill/>
          <a:ln w="9525" algn="ctr">
            <a:noFill/>
            <a:round/>
            <a:headEnd/>
            <a:tailEnd/>
          </a:ln>
          <a:effectLst/>
        </p:spPr>
        <p:txBody>
          <a:bodyPr wrap="square" anchor="ctr"/>
          <a:lstStyle/>
          <a:p>
            <a:pPr lvl="0" eaLnBrk="0" fontAlgn="base" hangingPunct="0">
              <a:lnSpc>
                <a:spcPct val="90000"/>
              </a:lnSpc>
              <a:spcBef>
                <a:spcPct val="40000"/>
              </a:spcBef>
              <a:spcAft>
                <a:spcPct val="0"/>
              </a:spcAft>
              <a:buClr>
                <a:srgbClr val="006699"/>
              </a:buClr>
            </a:pPr>
            <a:r>
              <a:rPr lang="en-US" sz="2400" b="1">
                <a:solidFill>
                  <a:srgbClr val="000000"/>
                </a:solidFill>
                <a:latin typeface="Segoe UI" pitchFamily="34" charset="0"/>
                <a:ea typeface="Segoe UI" pitchFamily="34" charset="0"/>
                <a:cs typeface="Segoe UI" pitchFamily="34" charset="0"/>
              </a:rPr>
              <a:t>User-specific</a:t>
            </a:r>
            <a:endParaRPr lang="en-US" sz="2400" b="1" dirty="0">
              <a:solidFill>
                <a:srgbClr val="000000"/>
              </a:solidFill>
              <a:latin typeface="Segoe UI" pitchFamily="34" charset="0"/>
              <a:ea typeface="Segoe UI" pitchFamily="34" charset="0"/>
              <a:cs typeface="Segoe UI" pitchFamily="34" charset="0"/>
            </a:endParaRPr>
          </a:p>
        </p:txBody>
      </p:sp>
      <p:sp>
        <p:nvSpPr>
          <p:cNvPr id="6" name="Rounded Rectangle 844806"/>
          <p:cNvSpPr>
            <a:spLocks noChangeArrowheads="1"/>
          </p:cNvSpPr>
          <p:nvPr/>
        </p:nvSpPr>
        <p:spPr bwMode="auto">
          <a:xfrm>
            <a:off x="488841" y="1558333"/>
            <a:ext cx="8172450" cy="661988"/>
          </a:xfrm>
          <a:prstGeom prst="roundRect">
            <a:avLst>
              <a:gd name="adj" fmla="val 1786"/>
            </a:avLst>
          </a:prstGeom>
          <a:noFill/>
          <a:ln w="9525" algn="ctr">
            <a:noFill/>
            <a:round/>
            <a:headEnd/>
            <a:tailEnd/>
          </a:ln>
          <a:effectLst/>
        </p:spPr>
        <p:txBody>
          <a:bodyPr wrap="square" anchor="ctr"/>
          <a:lstStyle/>
          <a:p>
            <a:pPr marL="285750" lvl="0" indent="-285750" eaLnBrk="0" fontAlgn="base" hangingPunct="0">
              <a:lnSpc>
                <a:spcPct val="90000"/>
              </a:lnSpc>
              <a:spcBef>
                <a:spcPct val="40000"/>
              </a:spcBef>
              <a:spcAft>
                <a:spcPct val="0"/>
              </a:spcAft>
              <a:buClr>
                <a:srgbClr val="006699"/>
              </a:buClr>
              <a:buFont typeface="Arial" pitchFamily="34" charset="0"/>
              <a:buChar char="•"/>
            </a:pPr>
            <a:r>
              <a:rPr lang="en-US" sz="2400">
                <a:solidFill>
                  <a:srgbClr val="000000"/>
                </a:solidFill>
                <a:latin typeface="Segoe UI" pitchFamily="34" charset="0"/>
                <a:ea typeface="Segoe UI" pitchFamily="34" charset="0"/>
                <a:cs typeface="Segoe UI" pitchFamily="34" charset="0"/>
              </a:rPr>
              <a:t>Have a single computer configuration that applies to the</a:t>
            </a:r>
            <a:br>
              <a:rPr lang="en-US" sz="2400">
                <a:solidFill>
                  <a:srgbClr val="000000"/>
                </a:solidFill>
                <a:latin typeface="Segoe UI" pitchFamily="34" charset="0"/>
                <a:ea typeface="Segoe UI" pitchFamily="34" charset="0"/>
                <a:cs typeface="Segoe UI" pitchFamily="34" charset="0"/>
              </a:rPr>
            </a:br>
            <a:r>
              <a:rPr lang="en-US" sz="2400">
                <a:solidFill>
                  <a:srgbClr val="000000"/>
                </a:solidFill>
                <a:latin typeface="Segoe UI" pitchFamily="34" charset="0"/>
                <a:ea typeface="Segoe UI" pitchFamily="34" charset="0"/>
                <a:cs typeface="Segoe UI" pitchFamily="34" charset="0"/>
              </a:rPr>
              <a:t>computer for all users who log on</a:t>
            </a:r>
            <a:endParaRPr lang="en-US" sz="2400" dirty="0">
              <a:solidFill>
                <a:srgbClr val="000000"/>
              </a:solidFill>
              <a:latin typeface="Segoe UI" pitchFamily="34" charset="0"/>
              <a:ea typeface="Segoe UI" pitchFamily="34" charset="0"/>
              <a:cs typeface="Segoe UI" pitchFamily="34" charset="0"/>
            </a:endParaRPr>
          </a:p>
        </p:txBody>
      </p:sp>
      <p:sp>
        <p:nvSpPr>
          <p:cNvPr id="7" name="Rounded Rectangle 844806"/>
          <p:cNvSpPr>
            <a:spLocks noChangeArrowheads="1"/>
          </p:cNvSpPr>
          <p:nvPr/>
        </p:nvSpPr>
        <p:spPr bwMode="auto">
          <a:xfrm>
            <a:off x="488841" y="2368957"/>
            <a:ext cx="8172450" cy="683961"/>
          </a:xfrm>
          <a:prstGeom prst="roundRect">
            <a:avLst>
              <a:gd name="adj" fmla="val 4166"/>
            </a:avLst>
          </a:prstGeom>
          <a:noFill/>
          <a:ln w="9525" algn="ctr">
            <a:noFill/>
            <a:round/>
            <a:headEnd/>
            <a:tailEnd/>
          </a:ln>
          <a:effectLst/>
        </p:spPr>
        <p:txBody>
          <a:bodyPr wrap="square" anchor="ctr"/>
          <a:lstStyle/>
          <a:p>
            <a:pPr marL="285750" lvl="0" indent="-285750" eaLnBrk="0" fontAlgn="base" hangingPunct="0">
              <a:lnSpc>
                <a:spcPct val="90000"/>
              </a:lnSpc>
              <a:spcBef>
                <a:spcPct val="40000"/>
              </a:spcBef>
              <a:spcAft>
                <a:spcPct val="0"/>
              </a:spcAft>
              <a:buClr>
                <a:srgbClr val="006699"/>
              </a:buClr>
              <a:buFont typeface="Arial" pitchFamily="34" charset="0"/>
              <a:buChar char="•"/>
            </a:pPr>
            <a:r>
              <a:rPr lang="en-US" sz="2400">
                <a:solidFill>
                  <a:srgbClr val="000000"/>
                </a:solidFill>
                <a:latin typeface="Segoe UI" pitchFamily="34" charset="0"/>
                <a:ea typeface="Segoe UI" pitchFamily="34" charset="0"/>
                <a:cs typeface="Segoe UI" pitchFamily="34" charset="0"/>
              </a:rPr>
              <a:t>Have layers of user settings that can apply only to individual users, not to groups</a:t>
            </a:r>
            <a:endParaRPr lang="en-US" sz="2400" dirty="0">
              <a:solidFill>
                <a:srgbClr val="000000"/>
              </a:solidFill>
              <a:latin typeface="Segoe UI" pitchFamily="34" charset="0"/>
              <a:ea typeface="Segoe UI" pitchFamily="34" charset="0"/>
              <a:cs typeface="Segoe UI" pitchFamily="34" charset="0"/>
            </a:endParaRPr>
          </a:p>
        </p:txBody>
      </p:sp>
      <p:sp>
        <p:nvSpPr>
          <p:cNvPr id="8" name="Rounded Rectangle 844804"/>
          <p:cNvSpPr>
            <a:spLocks noChangeArrowheads="1"/>
          </p:cNvSpPr>
          <p:nvPr/>
        </p:nvSpPr>
        <p:spPr bwMode="auto">
          <a:xfrm>
            <a:off x="3763227" y="5553778"/>
            <a:ext cx="2370289" cy="274320"/>
          </a:xfrm>
          <a:prstGeom prst="roundRect">
            <a:avLst>
              <a:gd name="adj" fmla="val 4167"/>
            </a:avLst>
          </a:prstGeom>
          <a:noFill/>
          <a:ln w="9525" algn="ctr">
            <a:noFill/>
            <a:round/>
            <a:headEnd/>
            <a:tailEnd/>
          </a:ln>
          <a:effectLst/>
        </p:spPr>
        <p:txBody>
          <a:bodyPr wrap="square" anchor="ctr"/>
          <a:lstStyle/>
          <a:p>
            <a:pPr lvl="0" eaLnBrk="0" fontAlgn="base" hangingPunct="0">
              <a:lnSpc>
                <a:spcPct val="90000"/>
              </a:lnSpc>
              <a:spcBef>
                <a:spcPct val="40000"/>
              </a:spcBef>
              <a:spcAft>
                <a:spcPct val="0"/>
              </a:spcAft>
              <a:buClr>
                <a:srgbClr val="006699"/>
              </a:buClr>
            </a:pPr>
            <a:r>
              <a:rPr lang="en-US" sz="2400" b="1">
                <a:solidFill>
                  <a:srgbClr val="000000"/>
                </a:solidFill>
                <a:latin typeface="Segoe UI" pitchFamily="34" charset="0"/>
                <a:ea typeface="Segoe UI" pitchFamily="34" charset="0"/>
                <a:cs typeface="Segoe UI" pitchFamily="34" charset="0"/>
              </a:rPr>
              <a:t>Standard user</a:t>
            </a:r>
            <a:endParaRPr lang="en-US" sz="2400" b="1" dirty="0">
              <a:solidFill>
                <a:srgbClr val="000000"/>
              </a:solidFill>
              <a:latin typeface="Segoe UI" pitchFamily="34" charset="0"/>
              <a:ea typeface="Segoe UI" pitchFamily="34" charset="0"/>
              <a:cs typeface="Segoe UI" pitchFamily="34" charset="0"/>
            </a:endParaRPr>
          </a:p>
        </p:txBody>
      </p:sp>
      <p:sp>
        <p:nvSpPr>
          <p:cNvPr id="9" name="Rounded Rectangle 844804"/>
          <p:cNvSpPr>
            <a:spLocks noChangeArrowheads="1"/>
          </p:cNvSpPr>
          <p:nvPr/>
        </p:nvSpPr>
        <p:spPr bwMode="auto">
          <a:xfrm>
            <a:off x="662552" y="5553778"/>
            <a:ext cx="2386897" cy="274320"/>
          </a:xfrm>
          <a:prstGeom prst="roundRect">
            <a:avLst>
              <a:gd name="adj" fmla="val 4167"/>
            </a:avLst>
          </a:prstGeom>
          <a:noFill/>
          <a:ln w="9525" algn="ctr">
            <a:noFill/>
            <a:round/>
            <a:headEnd/>
            <a:tailEnd/>
          </a:ln>
          <a:effectLst/>
        </p:spPr>
        <p:txBody>
          <a:bodyPr wrap="square" anchor="ctr"/>
          <a:lstStyle/>
          <a:p>
            <a:pPr lvl="0" eaLnBrk="0" fontAlgn="base" hangingPunct="0">
              <a:lnSpc>
                <a:spcPct val="90000"/>
              </a:lnSpc>
              <a:spcBef>
                <a:spcPct val="40000"/>
              </a:spcBef>
              <a:spcAft>
                <a:spcPct val="0"/>
              </a:spcAft>
              <a:buClr>
                <a:srgbClr val="006699"/>
              </a:buClr>
            </a:pPr>
            <a:r>
              <a:rPr lang="en-US" sz="2400" b="1">
                <a:solidFill>
                  <a:srgbClr val="000000"/>
                </a:solidFill>
                <a:latin typeface="Segoe UI" pitchFamily="34" charset="0"/>
                <a:ea typeface="Segoe UI" pitchFamily="34" charset="0"/>
                <a:cs typeface="Segoe UI" pitchFamily="34" charset="0"/>
              </a:rPr>
              <a:t>Administrator</a:t>
            </a:r>
            <a:endParaRPr lang="en-US" sz="2400" b="1" dirty="0">
              <a:solidFill>
                <a:srgbClr val="000000"/>
              </a:solidFill>
              <a:latin typeface="Segoe UI" pitchFamily="34" charset="0"/>
              <a:ea typeface="Segoe UI" pitchFamily="34" charset="0"/>
              <a:cs typeface="Segoe UI" pitchFamily="34" charset="0"/>
            </a:endParaRPr>
          </a:p>
        </p:txBody>
      </p:sp>
      <p:grpSp>
        <p:nvGrpSpPr>
          <p:cNvPr id="10" name="Group 9" descr="Illustrations of the Administrator, Standard user, User-specific user groups."/>
          <p:cNvGrpSpPr/>
          <p:nvPr/>
        </p:nvGrpSpPr>
        <p:grpSpPr>
          <a:xfrm>
            <a:off x="1431112" y="4030490"/>
            <a:ext cx="6766333" cy="1495532"/>
            <a:chOff x="1431112" y="4030490"/>
            <a:chExt cx="6766333" cy="1495532"/>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4413" y="4115951"/>
              <a:ext cx="1063032" cy="1410071"/>
            </a:xfrm>
            <a:prstGeom prst="rect">
              <a:avLst/>
            </a:prstGeom>
          </p:spPr>
        </p:pic>
        <p:grpSp>
          <p:nvGrpSpPr>
            <p:cNvPr id="12" name="Group 11"/>
            <p:cNvGrpSpPr/>
            <p:nvPr/>
          </p:nvGrpSpPr>
          <p:grpSpPr>
            <a:xfrm>
              <a:off x="4277400" y="4030490"/>
              <a:ext cx="1127342" cy="1404280"/>
              <a:chOff x="5728858" y="4188147"/>
              <a:chExt cx="1185509" cy="1476736"/>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8858" y="4188147"/>
                <a:ext cx="1185509" cy="133835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4076" y="4500532"/>
                <a:ext cx="736931" cy="1164351"/>
              </a:xfrm>
              <a:prstGeom prst="rect">
                <a:avLst/>
              </a:prstGeom>
            </p:spPr>
          </p:pic>
        </p:grpSp>
        <p:grpSp>
          <p:nvGrpSpPr>
            <p:cNvPr id="13" name="Group 12"/>
            <p:cNvGrpSpPr/>
            <p:nvPr/>
          </p:nvGrpSpPr>
          <p:grpSpPr>
            <a:xfrm>
              <a:off x="1431112" y="4105834"/>
              <a:ext cx="849777" cy="1342647"/>
              <a:chOff x="7815379" y="4315819"/>
              <a:chExt cx="845911" cy="1336539"/>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5379" y="4315819"/>
                <a:ext cx="845911" cy="133653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0119" y="4997213"/>
                <a:ext cx="196429" cy="208377"/>
              </a:xfrm>
              <a:prstGeom prst="rect">
                <a:avLst/>
              </a:prstGeom>
            </p:spPr>
          </p:pic>
        </p:grpSp>
      </p:grpSp>
    </p:spTree>
    <p:extLst>
      <p:ext uri="{BB962C8B-B14F-4D97-AF65-F5344CB8AC3E}">
        <p14:creationId xmlns:p14="http://schemas.microsoft.com/office/powerpoint/2010/main" val="159538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the Default GPOs?</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ct val="40000"/>
              </a:spcBef>
              <a:buNone/>
            </a:pPr>
            <a:r>
              <a:rPr lang="en-US" sz="2400" b="1" kern="0">
                <a:solidFill>
                  <a:srgbClr val="000000"/>
                </a:solidFill>
              </a:rPr>
              <a:t> There are two default GPOs:</a:t>
            </a:r>
          </a:p>
          <a:p>
            <a:pPr marL="285750" lvl="0" indent="-285750">
              <a:lnSpc>
                <a:spcPct val="90000"/>
              </a:lnSpc>
              <a:spcBef>
                <a:spcPct val="40000"/>
              </a:spcBef>
              <a:buClr>
                <a:srgbClr val="006699"/>
              </a:buClr>
            </a:pPr>
            <a:r>
              <a:rPr lang="en-US" sz="2400" kern="0">
                <a:solidFill>
                  <a:srgbClr val="000000"/>
                </a:solidFill>
              </a:rPr>
              <a:t>Default Domain Policy</a:t>
            </a:r>
          </a:p>
          <a:p>
            <a:pPr marL="742950" lvl="1" indent="-285750">
              <a:lnSpc>
                <a:spcPct val="90000"/>
              </a:lnSpc>
              <a:spcBef>
                <a:spcPct val="40000"/>
              </a:spcBef>
              <a:buClr>
                <a:srgbClr val="006699"/>
              </a:buClr>
            </a:pPr>
            <a:r>
              <a:rPr lang="en-US" kern="0">
                <a:solidFill>
                  <a:srgbClr val="000000"/>
                </a:solidFill>
              </a:rPr>
              <a:t>Used to define the account policies for the domain:</a:t>
            </a:r>
          </a:p>
          <a:p>
            <a:pPr marL="1200150" lvl="2" indent="-285750">
              <a:lnSpc>
                <a:spcPct val="90000"/>
              </a:lnSpc>
              <a:spcBef>
                <a:spcPct val="40000"/>
              </a:spcBef>
              <a:buClr>
                <a:srgbClr val="006699"/>
              </a:buClr>
            </a:pPr>
            <a:r>
              <a:rPr lang="en-US" sz="2400" kern="0">
                <a:solidFill>
                  <a:srgbClr val="000000"/>
                </a:solidFill>
              </a:rPr>
              <a:t>Password</a:t>
            </a:r>
          </a:p>
          <a:p>
            <a:pPr marL="1200150" lvl="2" indent="-285750">
              <a:lnSpc>
                <a:spcPct val="90000"/>
              </a:lnSpc>
              <a:spcBef>
                <a:spcPct val="40000"/>
              </a:spcBef>
              <a:buClr>
                <a:srgbClr val="006699"/>
              </a:buClr>
            </a:pPr>
            <a:r>
              <a:rPr lang="en-US" sz="2400" kern="0">
                <a:solidFill>
                  <a:srgbClr val="000000"/>
                </a:solidFill>
              </a:rPr>
              <a:t>Account lockout </a:t>
            </a:r>
          </a:p>
          <a:p>
            <a:pPr marL="1200150" lvl="2" indent="-285750">
              <a:lnSpc>
                <a:spcPct val="90000"/>
              </a:lnSpc>
              <a:spcBef>
                <a:spcPct val="40000"/>
              </a:spcBef>
              <a:buClr>
                <a:srgbClr val="006699"/>
              </a:buClr>
            </a:pPr>
            <a:r>
              <a:rPr lang="en-US" sz="2400" kern="0">
                <a:solidFill>
                  <a:srgbClr val="000000"/>
                </a:solidFill>
              </a:rPr>
              <a:t>Kerberos protocol</a:t>
            </a:r>
          </a:p>
          <a:p>
            <a:pPr marL="285750" lvl="0" indent="-285750">
              <a:lnSpc>
                <a:spcPct val="90000"/>
              </a:lnSpc>
              <a:spcBef>
                <a:spcPct val="40000"/>
              </a:spcBef>
              <a:buClr>
                <a:srgbClr val="006699"/>
              </a:buClr>
            </a:pPr>
            <a:r>
              <a:rPr lang="en-US" sz="2400" kern="0">
                <a:solidFill>
                  <a:srgbClr val="000000"/>
                </a:solidFill>
              </a:rPr>
              <a:t>Default Domain Controllers Policy</a:t>
            </a:r>
          </a:p>
          <a:p>
            <a:pPr marL="742950" lvl="1" indent="-285750">
              <a:lnSpc>
                <a:spcPct val="90000"/>
              </a:lnSpc>
              <a:spcBef>
                <a:spcPct val="40000"/>
              </a:spcBef>
              <a:buClr>
                <a:srgbClr val="006699"/>
              </a:buClr>
            </a:pPr>
            <a:r>
              <a:rPr lang="en-US" kern="0">
                <a:solidFill>
                  <a:srgbClr val="000000"/>
                </a:solidFill>
              </a:rPr>
              <a:t>Used to define auditing policies</a:t>
            </a:r>
          </a:p>
          <a:p>
            <a:pPr marL="742950" lvl="1" indent="-285750">
              <a:lnSpc>
                <a:spcPct val="90000"/>
              </a:lnSpc>
              <a:spcBef>
                <a:spcPct val="40000"/>
              </a:spcBef>
              <a:buClr>
                <a:srgbClr val="006699"/>
              </a:buClr>
            </a:pPr>
            <a:r>
              <a:rPr lang="en-US" kern="0">
                <a:solidFill>
                  <a:srgbClr val="000000"/>
                </a:solidFill>
              </a:rPr>
              <a:t>Defines user rights on domain controllers</a:t>
            </a:r>
            <a:endParaRPr lang="en-CA" kern="0" dirty="0">
              <a:solidFill>
                <a:srgbClr val="000000"/>
              </a:solidFill>
            </a:endParaRPr>
          </a:p>
        </p:txBody>
      </p:sp>
    </p:spTree>
    <p:extLst>
      <p:ext uri="{BB962C8B-B14F-4D97-AF65-F5344CB8AC3E}">
        <p14:creationId xmlns:p14="http://schemas.microsoft.com/office/powerpoint/2010/main" val="319937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GPO Security Filtering</a:t>
            </a:r>
            <a:endParaRPr lang="en-CA"/>
          </a:p>
        </p:txBody>
      </p:sp>
      <p:sp>
        <p:nvSpPr>
          <p:cNvPr id="4" name="Rounded Rectangle 849923"/>
          <p:cNvSpPr>
            <a:spLocks noChangeArrowheads="1"/>
          </p:cNvSpPr>
          <p:nvPr/>
        </p:nvSpPr>
        <p:spPr bwMode="auto">
          <a:xfrm>
            <a:off x="207962" y="922495"/>
            <a:ext cx="8467115" cy="5288521"/>
          </a:xfrm>
          <a:prstGeom prst="roundRect">
            <a:avLst>
              <a:gd name="adj" fmla="val 4167"/>
            </a:avLst>
          </a:prstGeom>
          <a:noFill/>
          <a:ln w="9525" algn="ctr">
            <a:noFill/>
            <a:round/>
            <a:headEnd/>
            <a:tailEnd/>
          </a:ln>
        </p:spPr>
        <p:txBody>
          <a:bodyPr/>
          <a:lstStyle/>
          <a:p>
            <a:pPr lvl="0" fontAlgn="base">
              <a:spcBef>
                <a:spcPct val="0"/>
              </a:spcBef>
              <a:spcAft>
                <a:spcPct val="0"/>
              </a:spcAft>
            </a:pPr>
            <a:r>
              <a:rPr lang="en-US" sz="2300" b="1">
                <a:solidFill>
                  <a:srgbClr val="000000"/>
                </a:solidFill>
                <a:latin typeface="Segoe UI" pitchFamily="34" charset="0"/>
                <a:ea typeface="Segoe UI" pitchFamily="34" charset="0"/>
                <a:cs typeface="Segoe UI" pitchFamily="34" charset="0"/>
              </a:rPr>
              <a:t>Apply Group Policy permissions</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GPO has an ACL (Delegation tab, click Advanced)</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Default: Authenticated Users have Allow Apply Group Policy</a:t>
            </a:r>
          </a:p>
          <a:p>
            <a:pPr lvl="0" fontAlgn="base">
              <a:spcBef>
                <a:spcPts val="1000"/>
              </a:spcBef>
              <a:spcAft>
                <a:spcPct val="0"/>
              </a:spcAft>
            </a:pPr>
            <a:r>
              <a:rPr lang="en-US" sz="2300" b="1">
                <a:solidFill>
                  <a:srgbClr val="000000"/>
                </a:solidFill>
                <a:latin typeface="Segoe UI" pitchFamily="34" charset="0"/>
                <a:ea typeface="Segoe UI" pitchFamily="34" charset="0"/>
                <a:cs typeface="Segoe UI" pitchFamily="34" charset="0"/>
              </a:rPr>
              <a:t>Scope only to users in selected global or universal groups</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Remove Authenticated Users</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Add appropriate global or universal groups (GPOs do not scope to domain local groups)</a:t>
            </a:r>
          </a:p>
          <a:p>
            <a:pPr lvl="0" fontAlgn="base">
              <a:spcBef>
                <a:spcPts val="1000"/>
              </a:spcBef>
              <a:spcAft>
                <a:spcPct val="0"/>
              </a:spcAft>
            </a:pPr>
            <a:r>
              <a:rPr lang="en-US" sz="2300" b="1">
                <a:solidFill>
                  <a:srgbClr val="000000"/>
                </a:solidFill>
                <a:latin typeface="Segoe UI" pitchFamily="34" charset="0"/>
                <a:ea typeface="Segoe UI" pitchFamily="34" charset="0"/>
                <a:cs typeface="Segoe UI" pitchFamily="34" charset="0"/>
              </a:rPr>
              <a:t>Scope to users except for those in selected groups</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On the Delegation tab, click Advanced</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Add appropriate global groups</a:t>
            </a:r>
          </a:p>
          <a:p>
            <a:pPr marL="285750" lvl="0" indent="-285750" fontAlgn="base">
              <a:lnSpc>
                <a:spcPct val="90000"/>
              </a:lnSpc>
              <a:spcBef>
                <a:spcPct val="40000"/>
              </a:spcBef>
              <a:spcAft>
                <a:spcPct val="0"/>
              </a:spcAft>
              <a:buClr>
                <a:srgbClr val="006699"/>
              </a:buClr>
              <a:buFont typeface="Arial" pitchFamily="34" charset="0"/>
              <a:buChar char="•"/>
            </a:pPr>
            <a:r>
              <a:rPr lang="en-US" sz="2300">
                <a:solidFill>
                  <a:srgbClr val="000000"/>
                </a:solidFill>
                <a:latin typeface="Segoe UI" pitchFamily="34" charset="0"/>
                <a:ea typeface="Segoe UI" pitchFamily="34" charset="0"/>
                <a:cs typeface="Segoe UI" pitchFamily="34" charset="0"/>
              </a:rPr>
              <a:t>Deny the Apply Group Policy permission</a:t>
            </a:r>
            <a:endParaRPr lang="en-US" sz="2300"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492368" y="3017548"/>
            <a:ext cx="7978771" cy="1098414"/>
          </a:xfrm>
          <a:prstGeom prst="roundRect">
            <a:avLst>
              <a:gd name="adj" fmla="val 4167"/>
            </a:avLst>
          </a:prstGeom>
          <a:noFill/>
          <a:ln w="9525" algn="ctr">
            <a:noFill/>
            <a:round/>
            <a:headEnd/>
            <a:tailEnd/>
          </a:ln>
        </p:spPr>
        <p:txBody>
          <a:bodyPr wrap="square" anchor="ctr"/>
          <a:lstStyle/>
          <a:p>
            <a:pPr marL="285750" lvl="0" indent="-285750" fontAlgn="base">
              <a:lnSpc>
                <a:spcPct val="90000"/>
              </a:lnSpc>
              <a:spcBef>
                <a:spcPct val="40000"/>
              </a:spcBef>
              <a:spcAft>
                <a:spcPct val="0"/>
              </a:spcAft>
              <a:buClr>
                <a:srgbClr val="006699"/>
              </a:buClr>
              <a:buFont typeface="Arial" pitchFamily="34" charset="0"/>
              <a:buChar char="•"/>
            </a:pPr>
            <a:endParaRPr lang="en-US" sz="20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91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Discussion: Identifying Group Policy Application</a:t>
            </a:r>
            <a:endParaRPr lang="en-CA"/>
          </a:p>
        </p:txBody>
      </p:sp>
      <p:sp>
        <p:nvSpPr>
          <p:cNvPr id="5" name="Content Placeholder 2"/>
          <p:cNvSpPr txBox="1">
            <a:spLocks/>
          </p:cNvSpPr>
          <p:nvPr/>
        </p:nvSpPr>
        <p:spPr>
          <a:xfrm>
            <a:off x="458788" y="1021214"/>
            <a:ext cx="8456612" cy="4854609"/>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0" indent="0">
              <a:spcBef>
                <a:spcPts val="0"/>
              </a:spcBef>
              <a:spcAft>
                <a:spcPts val="1200"/>
              </a:spcAft>
              <a:buClr>
                <a:srgbClr val="0070C0"/>
              </a:buClr>
              <a:buSzPct val="100000"/>
              <a:buNone/>
            </a:pPr>
            <a:r>
              <a:rPr lang="en-US" sz="2300">
                <a:solidFill>
                  <a:srgbClr val="000000"/>
                </a:solidFill>
                <a:latin typeface="Segoe UI" pitchFamily="34" charset="0"/>
                <a:ea typeface="Segoe UI" pitchFamily="34" charset="0"/>
                <a:cs typeface="Segoe UI" pitchFamily="34" charset="0"/>
              </a:rPr>
              <a:t>Review the scenario and the AD DS structure graphic in the handbook to answer the following questions:</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What power options will the servers in the Servers OU receive?</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What power options will the laptops in the Sales Laptops OU receive?</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What power options will all other computers in the domain receive?</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Will users in the Sales Users OU who have created local policies to grant access to Control Panel be able to access Control Panel?</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If you needed to grant access to Control Panel to </a:t>
            </a:r>
            <a:br>
              <a:rPr lang="en-US" sz="2100">
                <a:solidFill>
                  <a:srgbClr val="000000"/>
                </a:solidFill>
                <a:latin typeface="Segoe UI" pitchFamily="34" charset="0"/>
                <a:ea typeface="Segoe UI" pitchFamily="34" charset="0"/>
                <a:cs typeface="Segoe UI" pitchFamily="34" charset="0"/>
              </a:rPr>
            </a:br>
            <a:r>
              <a:rPr lang="en-US" sz="2100">
                <a:solidFill>
                  <a:srgbClr val="000000"/>
                </a:solidFill>
                <a:latin typeface="Segoe UI" pitchFamily="34" charset="0"/>
                <a:ea typeface="Segoe UI" pitchFamily="34" charset="0"/>
                <a:cs typeface="Segoe UI" pitchFamily="34" charset="0"/>
              </a:rPr>
              <a:t>some users, how would you do it?</a:t>
            </a:r>
          </a:p>
          <a:p>
            <a:pPr marL="0" lvl="0" indent="0">
              <a:spcBef>
                <a:spcPts val="0"/>
              </a:spcBef>
              <a:spcAft>
                <a:spcPts val="600"/>
              </a:spcAft>
              <a:buClr>
                <a:srgbClr val="0070C0"/>
              </a:buClr>
              <a:buSzPct val="100000"/>
              <a:buNone/>
            </a:pPr>
            <a:r>
              <a:rPr lang="en-US" sz="2100">
                <a:solidFill>
                  <a:srgbClr val="000000"/>
                </a:solidFill>
                <a:latin typeface="Segoe UI" pitchFamily="34" charset="0"/>
                <a:ea typeface="Segoe UI" pitchFamily="34" charset="0"/>
                <a:cs typeface="Segoe UI" pitchFamily="34" charset="0"/>
              </a:rPr>
              <a:t>Can GPO2 be applied to other department OUs?</a:t>
            </a:r>
          </a:p>
          <a:p>
            <a:pPr marL="0" lvl="0" indent="0" fontAlgn="base">
              <a:spcBef>
                <a:spcPts val="0"/>
              </a:spcBef>
              <a:spcAft>
                <a:spcPts val="600"/>
              </a:spcAft>
              <a:buClr>
                <a:srgbClr val="0070C0"/>
              </a:buClr>
              <a:buSzPct val="100000"/>
              <a:buNone/>
            </a:pPr>
            <a:endParaRPr lang="en-US" sz="2300">
              <a:solidFill>
                <a:srgbClr val="000000"/>
              </a:solidFill>
              <a:latin typeface="Segoe UI" pitchFamily="34" charset="0"/>
              <a:ea typeface="Segoe UI" pitchFamily="34" charset="0"/>
              <a:cs typeface="Segoe UI" pitchFamily="34" charset="0"/>
            </a:endParaRPr>
          </a:p>
          <a:p>
            <a:pPr marL="0" lvl="0" indent="0" fontAlgn="base">
              <a:spcBef>
                <a:spcPts val="0"/>
              </a:spcBef>
              <a:spcAft>
                <a:spcPts val="600"/>
              </a:spcAft>
              <a:buClr>
                <a:srgbClr val="0070C0"/>
              </a:buClr>
              <a:buSzPct val="100000"/>
              <a:buNone/>
            </a:pPr>
            <a:endParaRPr lang="en-US" sz="2100"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7614657" y="6096418"/>
            <a:ext cx="1201355" cy="276999"/>
          </a:xfrm>
          <a:prstGeom prst="rect">
            <a:avLst/>
          </a:prstGeom>
          <a:noFill/>
        </p:spPr>
        <p:txBody>
          <a:bodyPr wrap="none" lIns="0" tIns="0" rIns="0" bIns="0" rtlCol="0">
            <a:spAutoFit/>
          </a:bodyPr>
          <a:lstStyle/>
          <a:p>
            <a:pPr lvl="0" algn="r"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20 minutes</a:t>
            </a:r>
            <a:endParaRPr lang="en-US" b="1" dirty="0">
              <a:solidFill>
                <a:srgbClr val="000000"/>
              </a:solidFill>
              <a:latin typeface="Segoe UI" pitchFamily="34" charset="0"/>
              <a:ea typeface="Segoe UI" pitchFamily="34" charset="0"/>
              <a:cs typeface="Segoe UI"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2263" y="5214474"/>
            <a:ext cx="813749" cy="926515"/>
          </a:xfrm>
          <a:prstGeom prst="rect">
            <a:avLst/>
          </a:prstGeom>
        </p:spPr>
      </p:pic>
    </p:spTree>
    <p:extLst>
      <p:ext uri="{BB962C8B-B14F-4D97-AF65-F5344CB8AC3E}">
        <p14:creationId xmlns:p14="http://schemas.microsoft.com/office/powerpoint/2010/main" val="369090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35282" cy="740664"/>
          </a:xfrm>
        </p:spPr>
        <p:txBody>
          <a:bodyPr/>
          <a:lstStyle/>
          <a:p>
            <a:r>
              <a:rPr lang="en-CA" dirty="0" smtClean="0"/>
              <a:t>Demonstration: Using Group Policy Diagnostic Tools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1"/>
            <a:r>
              <a:rPr lang="en-US" sz="2600" kern="0">
                <a:solidFill>
                  <a:srgbClr val="000000"/>
                </a:solidFill>
              </a:rPr>
              <a:t>Use Gpupdate to refresh Group Policy</a:t>
            </a:r>
          </a:p>
          <a:p>
            <a:pPr lvl="1"/>
            <a:r>
              <a:rPr lang="en-US" sz="2600" kern="0">
                <a:solidFill>
                  <a:srgbClr val="000000"/>
                </a:solidFill>
              </a:rPr>
              <a:t>Use  the Gpresult command to output the results to an HTML file  </a:t>
            </a:r>
          </a:p>
          <a:p>
            <a:pPr lvl="1"/>
            <a:r>
              <a:rPr lang="en-US" sz="2600" kern="0">
                <a:solidFill>
                  <a:srgbClr val="000000"/>
                </a:solidFill>
              </a:rPr>
              <a:t>Use the Group Policy Modeling Wizard to test the policy</a:t>
            </a:r>
            <a:endParaRPr lang="en-US" sz="2600" kern="0" dirty="0">
              <a:solidFill>
                <a:srgbClr val="000000"/>
              </a:solidFill>
            </a:endParaRPr>
          </a:p>
        </p:txBody>
      </p:sp>
    </p:spTree>
    <p:extLst>
      <p:ext uri="{BB962C8B-B14F-4D97-AF65-F5344CB8AC3E}">
        <p14:creationId xmlns:p14="http://schemas.microsoft.com/office/powerpoint/2010/main" val="394522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Module Overview</a:t>
            </a:r>
            <a:endParaRPr lang="en-CA"/>
          </a:p>
        </p:txBody>
      </p:sp>
      <p:sp>
        <p:nvSpPr>
          <p:cNvPr id="3" name="Text Placeholder 2"/>
          <p:cNvSpPr>
            <a:spLocks noGrp="1"/>
          </p:cNvSpPr>
          <p:nvPr>
            <p:ph type="body" idx="1"/>
          </p:nvPr>
        </p:nvSpPr>
        <p:spPr/>
        <p:txBody>
          <a:bodyPr/>
          <a:lstStyle/>
          <a:p>
            <a:r>
              <a:rPr lang="en-CA" smtClean="0"/>
              <a:t>Overview of Group Policy
Group Policy Processing
Implementing a Central Store for Administrative Templates</a:t>
            </a:r>
            <a:endParaRPr lang="en-CA"/>
          </a:p>
        </p:txBody>
      </p:sp>
    </p:spTree>
    <p:extLst>
      <p:ext uri="{BB962C8B-B14F-4D97-AF65-F5344CB8AC3E}">
        <p14:creationId xmlns:p14="http://schemas.microsoft.com/office/powerpoint/2010/main" val="1928706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6983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3: Implementing a Central Store for Administrative Templates</a:t>
            </a:r>
            <a:endParaRPr lang="en-CA"/>
          </a:p>
        </p:txBody>
      </p:sp>
      <p:sp>
        <p:nvSpPr>
          <p:cNvPr id="3" name="Text Placeholder 2"/>
          <p:cNvSpPr>
            <a:spLocks noGrp="1"/>
          </p:cNvSpPr>
          <p:nvPr>
            <p:ph type="body" idx="1"/>
          </p:nvPr>
        </p:nvSpPr>
        <p:spPr/>
        <p:txBody>
          <a:bodyPr/>
          <a:lstStyle/>
          <a:p>
            <a:r>
              <a:rPr lang="en-CA" smtClean="0"/>
              <a:t>What Is the Central Store?
What Are Administrative Templates?
How Administrative Templates Work
Managed and Unmanaged Policy Settings</a:t>
            </a:r>
            <a:endParaRPr lang="en-CA"/>
          </a:p>
        </p:txBody>
      </p:sp>
    </p:spTree>
    <p:extLst>
      <p:ext uri="{BB962C8B-B14F-4D97-AF65-F5344CB8AC3E}">
        <p14:creationId xmlns:p14="http://schemas.microsoft.com/office/powerpoint/2010/main" val="356500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Is the Central Store?</a:t>
            </a:r>
            <a:endParaRPr lang="en-CA"/>
          </a:p>
        </p:txBody>
      </p:sp>
      <p:sp>
        <p:nvSpPr>
          <p:cNvPr id="4" name="Content Placeholder 3"/>
          <p:cNvSpPr txBox="1">
            <a:spLocks/>
          </p:cNvSpPr>
          <p:nvPr/>
        </p:nvSpPr>
        <p:spPr>
          <a:xfrm>
            <a:off x="548551" y="1197861"/>
            <a:ext cx="7801985" cy="2123658"/>
          </a:xfrm>
          <a:prstGeom prst="rect">
            <a:avLst/>
          </a:prstGeom>
        </p:spPr>
        <p:txBody>
          <a:bodyPr wrap="square">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400" kern="0">
                <a:solidFill>
                  <a:srgbClr val="000000"/>
                </a:solidFill>
              </a:rPr>
              <a:t>The central store:</a:t>
            </a:r>
          </a:p>
          <a:p>
            <a:pPr marL="342900" lvl="0" indent="-342900"/>
            <a:r>
              <a:rPr lang="en-CA" sz="2200" kern="0">
                <a:solidFill>
                  <a:srgbClr val="000000"/>
                </a:solidFill>
              </a:rPr>
              <a:t>Is a central repository for ADMX and ADML files</a:t>
            </a:r>
          </a:p>
          <a:p>
            <a:pPr marL="342900" lvl="0" indent="-342900"/>
            <a:r>
              <a:rPr lang="en-CA" sz="2200" kern="0">
                <a:solidFill>
                  <a:srgbClr val="000000"/>
                </a:solidFill>
              </a:rPr>
              <a:t>Is stored in SYSVOL</a:t>
            </a:r>
          </a:p>
          <a:p>
            <a:pPr marL="342900" lvl="0" indent="-342900"/>
            <a:r>
              <a:rPr lang="en-CA" sz="2200" kern="0">
                <a:solidFill>
                  <a:srgbClr val="000000"/>
                </a:solidFill>
              </a:rPr>
              <a:t>Must be created manually</a:t>
            </a:r>
          </a:p>
          <a:p>
            <a:pPr marL="342900" lvl="0" indent="-342900"/>
            <a:r>
              <a:rPr lang="en-CA" sz="2200" kern="0">
                <a:solidFill>
                  <a:srgbClr val="000000"/>
                </a:solidFill>
              </a:rPr>
              <a:t>Is detected automatically by Windows operating systems</a:t>
            </a:r>
            <a:endParaRPr lang="en-CA" sz="2200" kern="0" dirty="0">
              <a:solidFill>
                <a:srgbClr val="000000"/>
              </a:solidFill>
            </a:endParaRPr>
          </a:p>
        </p:txBody>
      </p:sp>
      <p:sp>
        <p:nvSpPr>
          <p:cNvPr id="5" name="Rectangle 4"/>
          <p:cNvSpPr/>
          <p:nvPr/>
        </p:nvSpPr>
        <p:spPr>
          <a:xfrm>
            <a:off x="598810" y="5834517"/>
            <a:ext cx="1926538" cy="215444"/>
          </a:xfrm>
          <a:prstGeom prst="rect">
            <a:avLst/>
          </a:prstGeom>
        </p:spPr>
        <p:txBody>
          <a:bodyPr wrap="square" lIns="0" tIns="0" rIns="0" bIns="0">
            <a:spAutoFit/>
          </a:bodyPr>
          <a:lstStyle/>
          <a:p>
            <a:pPr lvl="0" algn="ctr" fontAlgn="base">
              <a:spcBef>
                <a:spcPct val="0"/>
              </a:spcBef>
              <a:spcAft>
                <a:spcPct val="0"/>
              </a:spcAft>
            </a:pPr>
            <a:r>
              <a:rPr lang="en-CA" sz="1400" b="1">
                <a:solidFill>
                  <a:srgbClr val="000000"/>
                </a:solidFill>
                <a:latin typeface="Segoe UI" pitchFamily="34" charset="0"/>
                <a:ea typeface="Segoe UI" pitchFamily="34" charset="0"/>
                <a:cs typeface="Segoe UI" pitchFamily="34" charset="0"/>
              </a:rPr>
              <a:t>Windows workstation</a:t>
            </a:r>
            <a:endParaRPr lang="en-CA" sz="1600" b="1" dirty="0">
              <a:solidFill>
                <a:srgbClr val="000000"/>
              </a:solidFill>
              <a:latin typeface="Segoe UI" pitchFamily="34" charset="0"/>
              <a:ea typeface="Segoe UI" pitchFamily="34" charset="0"/>
              <a:cs typeface="Segoe UI" pitchFamily="34" charset="0"/>
            </a:endParaRPr>
          </a:p>
        </p:txBody>
      </p:sp>
      <p:sp>
        <p:nvSpPr>
          <p:cNvPr id="6" name="Rectangle 5"/>
          <p:cNvSpPr/>
          <p:nvPr/>
        </p:nvSpPr>
        <p:spPr>
          <a:xfrm>
            <a:off x="3467467" y="5834517"/>
            <a:ext cx="2327157" cy="646331"/>
          </a:xfrm>
          <a:prstGeom prst="rect">
            <a:avLst/>
          </a:prstGeom>
        </p:spPr>
        <p:txBody>
          <a:bodyPr wrap="square" lIns="0" tIns="0" rIns="0" bIns="0">
            <a:spAutoFit/>
          </a:bodyPr>
          <a:lstStyle/>
          <a:p>
            <a:pPr lvl="0" algn="ctr" fontAlgn="base">
              <a:spcBef>
                <a:spcPct val="0"/>
              </a:spcBef>
              <a:spcAft>
                <a:spcPct val="0"/>
              </a:spcAft>
            </a:pPr>
            <a:r>
              <a:rPr lang="en-CA" sz="1400" b="1">
                <a:solidFill>
                  <a:srgbClr val="000000"/>
                </a:solidFill>
                <a:latin typeface="Segoe UI" pitchFamily="34" charset="0"/>
                <a:ea typeface="Segoe UI" pitchFamily="34" charset="0"/>
                <a:cs typeface="Segoe UI" pitchFamily="34" charset="0"/>
              </a:rPr>
              <a:t>Domain controller </a:t>
            </a:r>
            <a:br>
              <a:rPr lang="en-CA" sz="1400" b="1">
                <a:solidFill>
                  <a:srgbClr val="000000"/>
                </a:solidFill>
                <a:latin typeface="Segoe UI" pitchFamily="34" charset="0"/>
                <a:ea typeface="Segoe UI" pitchFamily="34" charset="0"/>
                <a:cs typeface="Segoe UI" pitchFamily="34" charset="0"/>
              </a:rPr>
            </a:br>
            <a:r>
              <a:rPr lang="en-CA" sz="1400" b="1">
                <a:solidFill>
                  <a:srgbClr val="000000"/>
                </a:solidFill>
                <a:latin typeface="Segoe UI" pitchFamily="34" charset="0"/>
                <a:ea typeface="Segoe UI" pitchFamily="34" charset="0"/>
                <a:cs typeface="Segoe UI" pitchFamily="34" charset="0"/>
              </a:rPr>
              <a:t>with the central store</a:t>
            </a:r>
          </a:p>
          <a:p>
            <a:pPr lvl="0" algn="ctr" fontAlgn="base">
              <a:spcBef>
                <a:spcPct val="0"/>
              </a:spcBef>
              <a:spcAft>
                <a:spcPct val="0"/>
              </a:spcAft>
            </a:pPr>
            <a:r>
              <a:rPr lang="en-CA" sz="1400" b="1">
                <a:solidFill>
                  <a:srgbClr val="000000"/>
                </a:solidFill>
                <a:latin typeface="Segoe UI" pitchFamily="34" charset="0"/>
                <a:ea typeface="Segoe UI" pitchFamily="34" charset="0"/>
                <a:cs typeface="Segoe UI" pitchFamily="34" charset="0"/>
              </a:rPr>
              <a:t>in SYSVOL</a:t>
            </a:r>
            <a:endParaRPr lang="en-CA" sz="1600" b="1" dirty="0">
              <a:solidFill>
                <a:srgbClr val="000000"/>
              </a:solidFill>
              <a:latin typeface="Segoe UI" pitchFamily="34" charset="0"/>
              <a:ea typeface="Segoe UI" pitchFamily="34" charset="0"/>
              <a:cs typeface="Segoe UI" pitchFamily="34" charset="0"/>
            </a:endParaRPr>
          </a:p>
        </p:txBody>
      </p:sp>
      <p:sp>
        <p:nvSpPr>
          <p:cNvPr id="7" name="Rectangle 6"/>
          <p:cNvSpPr/>
          <p:nvPr/>
        </p:nvSpPr>
        <p:spPr>
          <a:xfrm>
            <a:off x="6747773" y="5834517"/>
            <a:ext cx="1548266" cy="861774"/>
          </a:xfrm>
          <a:prstGeom prst="rect">
            <a:avLst/>
          </a:prstGeom>
        </p:spPr>
        <p:txBody>
          <a:bodyPr wrap="square" lIns="0" tIns="0" rIns="0" bIns="0">
            <a:spAutoFit/>
          </a:bodyPr>
          <a:lstStyle/>
          <a:p>
            <a:pPr lvl="0" algn="ctr" fontAlgn="base">
              <a:spcBef>
                <a:spcPct val="0"/>
              </a:spcBef>
              <a:spcAft>
                <a:spcPct val="0"/>
              </a:spcAft>
            </a:pPr>
            <a:r>
              <a:rPr lang="en-CA" sz="1400" b="1">
                <a:solidFill>
                  <a:srgbClr val="000000"/>
                </a:solidFill>
                <a:latin typeface="Segoe UI" pitchFamily="34" charset="0"/>
                <a:ea typeface="Segoe UI" pitchFamily="34" charset="0"/>
                <a:cs typeface="Segoe UI" pitchFamily="34" charset="0"/>
              </a:rPr>
              <a:t>Domain controller  gets a replicated copy of the central store</a:t>
            </a:r>
            <a:endParaRPr lang="en-CA" sz="1600" b="1" dirty="0">
              <a:solidFill>
                <a:srgbClr val="000000"/>
              </a:solidFill>
              <a:latin typeface="Segoe UI" pitchFamily="34" charset="0"/>
              <a:ea typeface="Segoe UI" pitchFamily="34" charset="0"/>
              <a:cs typeface="Segoe UI" pitchFamily="34" charset="0"/>
            </a:endParaRPr>
          </a:p>
        </p:txBody>
      </p:sp>
      <p:grpSp>
        <p:nvGrpSpPr>
          <p:cNvPr id="8" name="Group 7" descr="Illustration depicting that ADMX files download from the domain controller central store to the Windows workstation that will edit the GPOs. It also shows that ADMX files replicate to other domain controllers via SYSVOL replication."/>
          <p:cNvGrpSpPr/>
          <p:nvPr/>
        </p:nvGrpSpPr>
        <p:grpSpPr>
          <a:xfrm>
            <a:off x="783313" y="4048018"/>
            <a:ext cx="7154606" cy="1661313"/>
            <a:chOff x="999067" y="3482948"/>
            <a:chExt cx="7154606" cy="1661313"/>
          </a:xfrm>
        </p:grpSpPr>
        <p:grpSp>
          <p:nvGrpSpPr>
            <p:cNvPr id="9" name="Group 8"/>
            <p:cNvGrpSpPr/>
            <p:nvPr/>
          </p:nvGrpSpPr>
          <p:grpSpPr>
            <a:xfrm>
              <a:off x="4084078" y="3668189"/>
              <a:ext cx="1214460" cy="1476072"/>
              <a:chOff x="3199305" y="3124200"/>
              <a:chExt cx="1805084" cy="2193925"/>
            </a:xfrm>
          </p:grpSpPr>
          <p:pic>
            <p:nvPicPr>
              <p:cNvPr id="19" name="Picture 18" descr="C:\Courses\ENG\ID_Editor_Reference\LeX Graphics 7_2013\server.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14628" y="3124200"/>
                <a:ext cx="1236662" cy="21939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Courses\ENG\ID_Editor_Reference\LeX Graphics 7_2013\database_full_singl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199305" y="4150428"/>
                <a:ext cx="1178735" cy="7757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Courses\ENG\ID_Editor_Reference\LeX Graphics 7_2013\folder with document.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999955" y="3627675"/>
                <a:ext cx="1004434" cy="13536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6974938" y="3668189"/>
              <a:ext cx="1178735" cy="1476072"/>
              <a:chOff x="1877040" y="3300413"/>
              <a:chExt cx="1751985" cy="2193925"/>
            </a:xfrm>
          </p:grpSpPr>
          <p:pic>
            <p:nvPicPr>
              <p:cNvPr id="17" name="Picture 3" descr="C:\Courses\ENG\ID_Editor_Reference\LeX Graphics 7_2013\server.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92363" y="3300413"/>
                <a:ext cx="1236662" cy="21939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Courses\ENG\ID_Editor_Reference\LeX Graphics 7_2013\database_full_singl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77040" y="4326641"/>
                <a:ext cx="1178735" cy="7757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9067" y="3482948"/>
              <a:ext cx="1557103" cy="1661313"/>
              <a:chOff x="285750" y="3262313"/>
              <a:chExt cx="2314363" cy="2469253"/>
            </a:xfrm>
          </p:grpSpPr>
          <p:pic>
            <p:nvPicPr>
              <p:cNvPr id="14" name="Picture 5" descr="C:\Courses\ENG\ID_Editor_Reference\LeX Graphics 7_2013\computer_workstation.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5750" y="3262313"/>
                <a:ext cx="1938338" cy="21875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Courses\ENG\ID_Editor_Reference\LeX Graphics 7_2013\user_orange_half.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85750" y="3869866"/>
                <a:ext cx="1178719" cy="1861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Courses\ENG\ID_Editor_Reference\LeX Graphics 7_2013\folder with document.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95679" y="4123886"/>
                <a:ext cx="1004434" cy="135366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p:cNvCxnSpPr/>
            <p:nvPr/>
          </p:nvCxnSpPr>
          <p:spPr>
            <a:xfrm>
              <a:off x="5298538" y="4473003"/>
              <a:ext cx="1676400" cy="2592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556170" y="4498930"/>
              <a:ext cx="1520491" cy="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5198422" y="4456780"/>
            <a:ext cx="1445123" cy="276999"/>
          </a:xfrm>
          <a:prstGeom prst="rect">
            <a:avLst/>
          </a:prstGeom>
        </p:spPr>
        <p:txBody>
          <a:bodyPr wrap="square" lIns="0" tIns="0" rIns="0" bIns="0">
            <a:spAutoFit/>
          </a:bodyPr>
          <a:lstStyle/>
          <a:p>
            <a:pPr lvl="0" fontAlgn="base">
              <a:spcBef>
                <a:spcPct val="0"/>
              </a:spcBef>
              <a:spcAft>
                <a:spcPct val="0"/>
              </a:spcAft>
            </a:pPr>
            <a:r>
              <a:rPr lang="en-CA" b="1">
                <a:solidFill>
                  <a:srgbClr val="000000"/>
                </a:solidFill>
                <a:latin typeface="Segoe UI" pitchFamily="34" charset="0"/>
                <a:ea typeface="Segoe UI" pitchFamily="34" charset="0"/>
                <a:cs typeface="Segoe UI" pitchFamily="34" charset="0"/>
              </a:rPr>
              <a:t>ADMX files</a:t>
            </a:r>
            <a:endParaRPr lang="en-CA" sz="2000" b="1" dirty="0">
              <a:solidFill>
                <a:srgbClr val="000000"/>
              </a:solidFill>
              <a:latin typeface="Segoe UI" pitchFamily="34" charset="0"/>
              <a:ea typeface="Segoe UI" pitchFamily="34" charset="0"/>
              <a:cs typeface="Segoe UI" pitchFamily="34" charset="0"/>
            </a:endParaRPr>
          </a:p>
        </p:txBody>
      </p:sp>
      <p:sp>
        <p:nvSpPr>
          <p:cNvPr id="23" name="Rectangle 22"/>
          <p:cNvSpPr/>
          <p:nvPr/>
        </p:nvSpPr>
        <p:spPr>
          <a:xfrm>
            <a:off x="2525348" y="4456780"/>
            <a:ext cx="1445123" cy="276999"/>
          </a:xfrm>
          <a:prstGeom prst="rect">
            <a:avLst/>
          </a:prstGeom>
        </p:spPr>
        <p:txBody>
          <a:bodyPr wrap="square" lIns="0" tIns="0" rIns="0" bIns="0">
            <a:spAutoFit/>
          </a:bodyPr>
          <a:lstStyle/>
          <a:p>
            <a:pPr lvl="0" fontAlgn="base">
              <a:spcBef>
                <a:spcPct val="0"/>
              </a:spcBef>
              <a:spcAft>
                <a:spcPct val="0"/>
              </a:spcAft>
            </a:pPr>
            <a:r>
              <a:rPr lang="en-CA" b="1">
                <a:solidFill>
                  <a:srgbClr val="000000"/>
                </a:solidFill>
                <a:latin typeface="Segoe UI" pitchFamily="34" charset="0"/>
                <a:ea typeface="Segoe UI" pitchFamily="34" charset="0"/>
                <a:cs typeface="Segoe UI" pitchFamily="34" charset="0"/>
              </a:rPr>
              <a:t>ADMX files</a:t>
            </a:r>
            <a:endParaRPr lang="en-CA" sz="2000" b="1"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5748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Administrative Templates?</a:t>
            </a:r>
            <a:endParaRPr lang="en-CA"/>
          </a:p>
        </p:txBody>
      </p:sp>
      <p:sp>
        <p:nvSpPr>
          <p:cNvPr id="4" name="TextBox 15"/>
          <p:cNvSpPr txBox="1">
            <a:spLocks noChangeArrowheads="1"/>
          </p:cNvSpPr>
          <p:nvPr/>
        </p:nvSpPr>
        <p:spPr bwMode="auto">
          <a:xfrm>
            <a:off x="7422144" y="5053644"/>
            <a:ext cx="1177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sz="2000">
                <a:solidFill>
                  <a:srgbClr val="000000"/>
                </a:solidFill>
                <a:latin typeface="Segoe UI" pitchFamily="34" charset="0"/>
                <a:ea typeface="Segoe UI" pitchFamily="34" charset="0"/>
                <a:cs typeface="Segoe UI" pitchFamily="34" charset="0"/>
              </a:rPr>
              <a:t>Registry</a:t>
            </a:r>
            <a:endParaRPr lang="en-US" sz="2000"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225288" y="896679"/>
            <a:ext cx="8706678" cy="738664"/>
          </a:xfrm>
          <a:prstGeom prst="rect">
            <a:avLst/>
          </a:prstGeom>
          <a:noFill/>
        </p:spPr>
        <p:txBody>
          <a:bodyPr wrap="square" rtlCol="0">
            <a:spAutoFit/>
          </a:bodyPr>
          <a:lstStyle/>
          <a:p>
            <a:pPr lvl="0" algn="ctr" fontAlgn="base">
              <a:spcBef>
                <a:spcPct val="0"/>
              </a:spcBef>
              <a:spcAft>
                <a:spcPct val="0"/>
              </a:spcAft>
            </a:pPr>
            <a:r>
              <a:rPr lang="en-US" sz="2100" b="1">
                <a:solidFill>
                  <a:srgbClr val="000000"/>
                </a:solidFill>
                <a:latin typeface="Segoe UI" pitchFamily="34" charset="0"/>
                <a:ea typeface="Segoe UI" pitchFamily="34" charset="0"/>
                <a:cs typeface="Segoe UI" pitchFamily="34" charset="0"/>
              </a:rPr>
              <a:t>Administrative Templates determine what settings appear and how they are grouped in the Group Policy Management Editor window</a:t>
            </a:r>
            <a:endParaRPr lang="en-US" sz="2100" b="1" dirty="0">
              <a:solidFill>
                <a:srgbClr val="000000"/>
              </a:solidFill>
              <a:latin typeface="Segoe UI" pitchFamily="34" charset="0"/>
              <a:ea typeface="Segoe UI" pitchFamily="34" charset="0"/>
              <a:cs typeface="Segoe UI" pitchFamily="34" charset="0"/>
            </a:endParaRPr>
          </a:p>
        </p:txBody>
      </p:sp>
      <p:grpSp>
        <p:nvGrpSpPr>
          <p:cNvPr id="6" name="Group 5" descr="Illustration depicting how ADMX and ADML files combine to provide the text and registry settings that are visible when editing a GPO with Group Policy management tools"/>
          <p:cNvGrpSpPr/>
          <p:nvPr/>
        </p:nvGrpSpPr>
        <p:grpSpPr>
          <a:xfrm>
            <a:off x="343351" y="1948556"/>
            <a:ext cx="8317050" cy="4189779"/>
            <a:chOff x="343351" y="1948556"/>
            <a:chExt cx="8317050" cy="4189779"/>
          </a:xfrm>
        </p:grpSpPr>
        <p:sp>
          <p:nvSpPr>
            <p:cNvPr id="7" name="TextBox 9"/>
            <p:cNvSpPr txBox="1">
              <a:spLocks noChangeArrowheads="1"/>
            </p:cNvSpPr>
            <p:nvPr/>
          </p:nvSpPr>
          <p:spPr bwMode="auto">
            <a:xfrm>
              <a:off x="343351" y="3395888"/>
              <a:ext cx="9268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sz="2000">
                  <a:solidFill>
                    <a:srgbClr val="000000"/>
                  </a:solidFill>
                  <a:latin typeface="Segoe UI" pitchFamily="34" charset="0"/>
                  <a:ea typeface="Segoe UI" pitchFamily="34" charset="0"/>
                  <a:cs typeface="Segoe UI" pitchFamily="34" charset="0"/>
                </a:rPr>
                <a:t>.admx</a:t>
              </a:r>
              <a:endParaRPr lang="en-US" sz="2000" dirty="0">
                <a:solidFill>
                  <a:srgbClr val="000000"/>
                </a:solidFill>
                <a:latin typeface="Segoe UI" pitchFamily="34" charset="0"/>
                <a:ea typeface="Segoe UI" pitchFamily="34" charset="0"/>
                <a:cs typeface="Segoe UI" pitchFamily="34" charset="0"/>
              </a:endParaRPr>
            </a:p>
          </p:txBody>
        </p:sp>
        <p:sp>
          <p:nvSpPr>
            <p:cNvPr id="8" name="TextBox 11"/>
            <p:cNvSpPr txBox="1">
              <a:spLocks noChangeArrowheads="1"/>
            </p:cNvSpPr>
            <p:nvPr/>
          </p:nvSpPr>
          <p:spPr bwMode="auto">
            <a:xfrm>
              <a:off x="377816" y="5592303"/>
              <a:ext cx="857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sz="2000">
                  <a:solidFill>
                    <a:srgbClr val="000000"/>
                  </a:solidFill>
                  <a:latin typeface="Segoe UI" pitchFamily="34" charset="0"/>
                  <a:ea typeface="Segoe UI" pitchFamily="34" charset="0"/>
                  <a:cs typeface="Segoe UI" pitchFamily="34" charset="0"/>
                </a:rPr>
                <a:t>.adml</a:t>
              </a:r>
              <a:endParaRPr lang="en-US" sz="2000" dirty="0">
                <a:solidFill>
                  <a:srgbClr val="000000"/>
                </a:solidFill>
                <a:latin typeface="Segoe UI" pitchFamily="34" charset="0"/>
                <a:ea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758244"/>
              <a:ext cx="1192801" cy="12652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48556"/>
              <a:ext cx="4754880" cy="4189779"/>
            </a:xfrm>
            <a:prstGeom prst="rect">
              <a:avLst/>
            </a:prstGeom>
            <a:noFill/>
            <a:ln>
              <a:noFill/>
            </a:ln>
          </p:spPr>
        </p:pic>
        <p:sp>
          <p:nvSpPr>
            <p:cNvPr id="11" name="Cross 10"/>
            <p:cNvSpPr/>
            <p:nvPr/>
          </p:nvSpPr>
          <p:spPr>
            <a:xfrm>
              <a:off x="1143000" y="3764720"/>
              <a:ext cx="629111" cy="629111"/>
            </a:xfrm>
            <a:prstGeom prst="plus">
              <a:avLst>
                <a:gd name="adj" fmla="val 41849"/>
              </a:avLst>
            </a:prstGeom>
            <a:solidFill>
              <a:srgbClr val="92D050"/>
            </a:solidFill>
            <a:ln w="25400" cap="flat" cmpd="sng" algn="ctr">
              <a:noFill/>
              <a:prstDash val="solid"/>
            </a:ln>
            <a:effectLst/>
          </p:spPr>
          <p:txBody>
            <a:bodyPr rtlCol="0" anchor="ctr"/>
            <a:lstStyle/>
            <a:p>
              <a:pPr lvl="0" algn="ctr">
                <a:defRPr/>
              </a:pPr>
              <a:endParaRPr lang="en-CA" kern="0">
                <a:solidFill>
                  <a:prstClr val="white"/>
                </a:solidFill>
                <a:latin typeface="Segoe UI"/>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326" y="2216587"/>
              <a:ext cx="690907" cy="1154802"/>
            </a:xfrm>
            <a:prstGeom prst="rect">
              <a:avLst/>
            </a:prstGeom>
          </p:spPr>
        </p:pic>
        <p:cxnSp>
          <p:nvCxnSpPr>
            <p:cNvPr id="13" name="Straight Arrow Connector 12"/>
            <p:cNvCxnSpPr>
              <a:stCxn id="12" idx="3"/>
            </p:cNvCxnSpPr>
            <p:nvPr/>
          </p:nvCxnSpPr>
          <p:spPr bwMode="auto">
            <a:xfrm>
              <a:off x="1152233" y="2793988"/>
              <a:ext cx="6046235" cy="1285287"/>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V="1">
              <a:off x="908141" y="4231675"/>
              <a:ext cx="2165799" cy="73659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gr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326" y="4390863"/>
            <a:ext cx="690907" cy="1154802"/>
          </a:xfrm>
          <a:prstGeom prst="rect">
            <a:avLst/>
          </a:prstGeom>
        </p:spPr>
      </p:pic>
    </p:spTree>
    <p:extLst>
      <p:ext uri="{BB962C8B-B14F-4D97-AF65-F5344CB8AC3E}">
        <p14:creationId xmlns:p14="http://schemas.microsoft.com/office/powerpoint/2010/main" val="224662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How Administrative Templates Work</a:t>
            </a:r>
            <a:endParaRPr lang="en-CA"/>
          </a:p>
        </p:txBody>
      </p:sp>
      <p:sp>
        <p:nvSpPr>
          <p:cNvPr id="4" name="Rounded Rectangle 844803"/>
          <p:cNvSpPr>
            <a:spLocks noChangeArrowheads="1"/>
          </p:cNvSpPr>
          <p:nvPr/>
        </p:nvSpPr>
        <p:spPr bwMode="auto">
          <a:xfrm>
            <a:off x="220717" y="977462"/>
            <a:ext cx="3886062" cy="4303986"/>
          </a:xfrm>
          <a:prstGeom prst="roundRect">
            <a:avLst>
              <a:gd name="adj" fmla="val 4167"/>
            </a:avLst>
          </a:prstGeom>
          <a:noFill/>
          <a:ln w="9525" algn="ctr">
            <a:noFill/>
            <a:round/>
            <a:headEnd/>
            <a:tailEnd/>
          </a:ln>
          <a:effectLst/>
        </p:spPr>
        <p:txBody>
          <a:bodyPr/>
          <a:lstStyle/>
          <a:p>
            <a:pPr lvl="0" fontAlgn="base">
              <a:spcBef>
                <a:spcPct val="0"/>
              </a:spcBef>
              <a:spcAft>
                <a:spcPct val="0"/>
              </a:spcAft>
            </a:pPr>
            <a:endParaRPr lang="en-US" sz="2400" b="1" dirty="0">
              <a:solidFill>
                <a:srgbClr val="000000"/>
              </a:solidFill>
              <a:latin typeface="Segoe UI" pitchFamily="34" charset="0"/>
              <a:ea typeface="Segoe UI" pitchFamily="34" charset="0"/>
              <a:cs typeface="Segoe UI" pitchFamily="34" charset="0"/>
            </a:endParaRPr>
          </a:p>
        </p:txBody>
      </p:sp>
      <p:sp>
        <p:nvSpPr>
          <p:cNvPr id="5" name="Rounded Rectangle 844806"/>
          <p:cNvSpPr>
            <a:spLocks noChangeArrowheads="1"/>
          </p:cNvSpPr>
          <p:nvPr/>
        </p:nvSpPr>
        <p:spPr bwMode="auto">
          <a:xfrm>
            <a:off x="342124" y="1251459"/>
            <a:ext cx="3450361" cy="4648571"/>
          </a:xfrm>
          <a:prstGeom prst="roundRect">
            <a:avLst>
              <a:gd name="adj" fmla="val 4167"/>
            </a:avLst>
          </a:prstGeom>
          <a:noFill/>
          <a:ln w="9525" algn="ctr">
            <a:noFill/>
            <a:round/>
            <a:headEnd/>
            <a:tailEnd/>
          </a:ln>
          <a:effectLst/>
        </p:spPr>
        <p:txBody>
          <a:bodyPr wrap="square" anchor="t" anchorCtr="0"/>
          <a:lstStyle/>
          <a:p>
            <a:pPr marL="173038" lvl="0" indent="-173038" fontAlgn="base">
              <a:lnSpc>
                <a:spcPct val="90000"/>
              </a:lnSpc>
              <a:spcBef>
                <a:spcPct val="70000"/>
              </a:spcBef>
              <a:spcAft>
                <a:spcPct val="0"/>
              </a:spcAft>
              <a:buClr>
                <a:srgbClr val="006699"/>
              </a:buClr>
              <a:buSzPct val="90000"/>
              <a:buFontTx/>
              <a:buChar char="•"/>
            </a:pPr>
            <a:r>
              <a:rPr lang="en-US" sz="2400">
                <a:solidFill>
                  <a:srgbClr val="000000"/>
                </a:solidFill>
                <a:latin typeface="Segoe UI" pitchFamily="34" charset="0"/>
                <a:ea typeface="Segoe UI" pitchFamily="34" charset="0"/>
                <a:cs typeface="Segoe UI" pitchFamily="34" charset="0"/>
              </a:rPr>
              <a:t>Changing policy settings in the Administrative Templates node also changes the registry</a:t>
            </a:r>
          </a:p>
          <a:p>
            <a:pPr marL="173038" lvl="0" indent="-173038" fontAlgn="base">
              <a:lnSpc>
                <a:spcPct val="90000"/>
              </a:lnSpc>
              <a:spcBef>
                <a:spcPct val="70000"/>
              </a:spcBef>
              <a:spcAft>
                <a:spcPct val="0"/>
              </a:spcAft>
              <a:buClr>
                <a:srgbClr val="006699"/>
              </a:buClr>
              <a:buSzPct val="90000"/>
              <a:buFontTx/>
              <a:buChar char="•"/>
            </a:pPr>
            <a:r>
              <a:rPr lang="en-US" sz="2400">
                <a:solidFill>
                  <a:srgbClr val="000000"/>
                </a:solidFill>
                <a:latin typeface="Segoe UI" pitchFamily="34" charset="0"/>
                <a:ea typeface="Verdana" pitchFamily="34" charset="0"/>
                <a:cs typeface="Verdana" pitchFamily="34" charset="0"/>
              </a:rPr>
              <a:t>Changing t</a:t>
            </a:r>
            <a:r>
              <a:rPr lang="en-US" sz="2400">
                <a:solidFill>
                  <a:srgbClr val="000000"/>
                </a:solidFill>
                <a:latin typeface="Segoe UI" pitchFamily="34" charset="0"/>
                <a:ea typeface="Segoe UI" pitchFamily="34" charset="0"/>
                <a:cs typeface="Segoe UI" pitchFamily="34" charset="0"/>
              </a:rPr>
              <a:t>he Prevent access to registry editing tools setting changes the value of HKLM\Software</a:t>
            </a:r>
            <a:br>
              <a:rPr lang="en-US" sz="2400">
                <a:solidFill>
                  <a:srgbClr val="000000"/>
                </a:solidFill>
                <a:latin typeface="Segoe UI" pitchFamily="34" charset="0"/>
                <a:ea typeface="Segoe UI" pitchFamily="34" charset="0"/>
                <a:cs typeface="Segoe UI" pitchFamily="34" charset="0"/>
              </a:rPr>
            </a:br>
            <a:r>
              <a:rPr lang="en-US" sz="2400">
                <a:solidFill>
                  <a:srgbClr val="000000"/>
                </a:solidFill>
                <a:latin typeface="Segoe UI" pitchFamily="34" charset="0"/>
                <a:ea typeface="Segoe UI" pitchFamily="34" charset="0"/>
                <a:cs typeface="Segoe UI" pitchFamily="34" charset="0"/>
              </a:rPr>
              <a:t>\Classes\Regedit</a:t>
            </a:r>
            <a:endParaRPr lang="en-US" sz="2400" dirty="0">
              <a:solidFill>
                <a:srgbClr val="000000"/>
              </a:solidFill>
              <a:latin typeface="Segoe UI" pitchFamily="34" charset="0"/>
              <a:ea typeface="Segoe UI" pitchFamily="34" charset="0"/>
              <a:cs typeface="Segoe UI" pitchFamily="34" charset="0"/>
            </a:endParaRPr>
          </a:p>
        </p:txBody>
      </p:sp>
      <p:pic>
        <p:nvPicPr>
          <p:cNvPr id="6" name="Picture 5" descr="Screen shot of the Group Policy setting that prevents access to the registry editing too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042" y="1072097"/>
            <a:ext cx="4847937" cy="5003848"/>
          </a:xfrm>
          <a:prstGeom prst="rect">
            <a:avLst/>
          </a:prstGeom>
          <a:noFill/>
          <a:effectLst/>
        </p:spPr>
      </p:pic>
    </p:spTree>
    <p:extLst>
      <p:ext uri="{BB962C8B-B14F-4D97-AF65-F5344CB8AC3E}">
        <p14:creationId xmlns:p14="http://schemas.microsoft.com/office/powerpoint/2010/main" val="363195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Managed and Unmanaged Policy Settings</a:t>
            </a:r>
            <a:endParaRPr lang="en-CA"/>
          </a:p>
        </p:txBody>
      </p:sp>
      <p:sp>
        <p:nvSpPr>
          <p:cNvPr id="4" name="AutoShape 3"/>
          <p:cNvSpPr>
            <a:spLocks noChangeArrowheads="1"/>
          </p:cNvSpPr>
          <p:nvPr/>
        </p:nvSpPr>
        <p:spPr bwMode="auto">
          <a:xfrm>
            <a:off x="372634" y="5136076"/>
            <a:ext cx="8327878" cy="977475"/>
          </a:xfrm>
          <a:prstGeom prst="roundRect">
            <a:avLst>
              <a:gd name="adj" fmla="val 16640"/>
            </a:avLst>
          </a:prstGeom>
          <a:noFill/>
          <a:ln w="9525" algn="ctr">
            <a:noFill/>
            <a:round/>
            <a:headEnd/>
            <a:tailEnd/>
          </a:ln>
          <a:effectLst/>
        </p:spPr>
        <p:txBody>
          <a:bodyPr/>
          <a:lstStyle/>
          <a:p>
            <a:pPr lvl="0">
              <a:defRPr/>
            </a:pPr>
            <a:endParaRPr lang="en-US" sz="2400" b="1" kern="0" dirty="0">
              <a:solidFill>
                <a:sysClr val="windowText" lastClr="000000"/>
              </a:solidFill>
              <a:latin typeface="Segoe UI" pitchFamily="34" charset="0"/>
              <a:ea typeface="Segoe UI" pitchFamily="34" charset="0"/>
              <a:cs typeface="Segoe UI" pitchFamily="34" charset="0"/>
            </a:endParaRPr>
          </a:p>
        </p:txBody>
      </p:sp>
      <p:sp>
        <p:nvSpPr>
          <p:cNvPr id="5" name="Rounded Rectangle 844806"/>
          <p:cNvSpPr>
            <a:spLocks noChangeArrowheads="1"/>
          </p:cNvSpPr>
          <p:nvPr/>
        </p:nvSpPr>
        <p:spPr bwMode="auto">
          <a:xfrm>
            <a:off x="597759" y="5705649"/>
            <a:ext cx="7923389" cy="490699"/>
          </a:xfrm>
          <a:prstGeom prst="roundRect">
            <a:avLst>
              <a:gd name="adj" fmla="val 10379"/>
            </a:avLst>
          </a:prstGeom>
          <a:noFill/>
          <a:ln w="9525" algn="ctr">
            <a:noFill/>
            <a:miter lim="800000"/>
            <a:headEnd/>
            <a:tailEnd/>
          </a:ln>
          <a:effectLst/>
        </p:spPr>
        <p:txBody>
          <a:bodyPr anchor="ctr"/>
          <a:lstStyle/>
          <a:p>
            <a:pPr marL="169863" lvl="1" indent="-169863" eaLnBrk="0" fontAlgn="base" hangingPunct="0">
              <a:lnSpc>
                <a:spcPct val="90000"/>
              </a:lnSpc>
              <a:spcBef>
                <a:spcPct val="40000"/>
              </a:spcBef>
              <a:spcAft>
                <a:spcPct val="0"/>
              </a:spcAft>
              <a:buClr>
                <a:srgbClr val="006699"/>
              </a:buClr>
              <a:buFontTx/>
              <a:buChar char="•"/>
            </a:pPr>
            <a:endParaRPr lang="en-US" altLang="zh-TW" sz="2200" dirty="0">
              <a:solidFill>
                <a:srgbClr val="000000"/>
              </a:solidFill>
              <a:latin typeface="Segoe UI" pitchFamily="34" charset="0"/>
              <a:ea typeface="Segoe UI" pitchFamily="34" charset="0"/>
              <a:cs typeface="Segoe UI" pitchFamily="34" charset="0"/>
            </a:endParaRPr>
          </a:p>
        </p:txBody>
      </p:sp>
      <p:sp>
        <p:nvSpPr>
          <p:cNvPr id="6"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kern="0" smtClean="0"/>
              <a:t>Managed policy settings:</a:t>
            </a:r>
          </a:p>
          <a:p>
            <a:pPr lvl="1"/>
            <a:r>
              <a:rPr lang="en-CA" kern="0" smtClean="0"/>
              <a:t>UI is locked; user cannot make a change to the setting</a:t>
            </a:r>
          </a:p>
          <a:p>
            <a:pPr lvl="1"/>
            <a:r>
              <a:rPr lang="en-CA" kern="0" smtClean="0"/>
              <a:t>Changes are made in one of four reserved registry keys</a:t>
            </a:r>
          </a:p>
          <a:p>
            <a:pPr lvl="1"/>
            <a:r>
              <a:rPr lang="en-CA" kern="0" smtClean="0"/>
              <a:t>Change and UI locks are released when the user/computer falls out of scope</a:t>
            </a:r>
          </a:p>
          <a:p>
            <a:pPr marL="0" indent="0">
              <a:buNone/>
            </a:pPr>
            <a:r>
              <a:rPr lang="en-CA" kern="0" smtClean="0"/>
              <a:t>Unmanaged policy settings:</a:t>
            </a:r>
          </a:p>
          <a:p>
            <a:pPr lvl="1"/>
            <a:r>
              <a:rPr lang="en-CA" kern="0" smtClean="0"/>
              <a:t>UI is not locked</a:t>
            </a:r>
          </a:p>
          <a:p>
            <a:pPr lvl="1"/>
            <a:r>
              <a:rPr lang="en-CA" kern="0" smtClean="0"/>
              <a:t>Changes made are persistent: tattoos the registry</a:t>
            </a:r>
          </a:p>
          <a:p>
            <a:pPr lvl="1"/>
            <a:r>
              <a:rPr lang="en-CA" kern="0" smtClean="0"/>
              <a:t>Only managed settings are shown by default</a:t>
            </a:r>
          </a:p>
          <a:p>
            <a:pPr lvl="1"/>
            <a:r>
              <a:rPr lang="en-CA" kern="0" smtClean="0"/>
              <a:t>Set Filter options to view unmanaged settings</a:t>
            </a:r>
          </a:p>
          <a:p>
            <a:endParaRPr lang="en-CA" kern="0" dirty="0"/>
          </a:p>
        </p:txBody>
      </p:sp>
    </p:spTree>
    <p:extLst>
      <p:ext uri="{BB962C8B-B14F-4D97-AF65-F5344CB8AC3E}">
        <p14:creationId xmlns:p14="http://schemas.microsoft.com/office/powerpoint/2010/main" val="796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Implementing Group Policy</a:t>
            </a:r>
            <a:endParaRPr lang="en-CA"/>
          </a:p>
        </p:txBody>
      </p:sp>
      <p:sp>
        <p:nvSpPr>
          <p:cNvPr id="3" name="Text Placeholder 2"/>
          <p:cNvSpPr>
            <a:spLocks noGrp="1"/>
          </p:cNvSpPr>
          <p:nvPr>
            <p:ph type="body" idx="1"/>
          </p:nvPr>
        </p:nvSpPr>
        <p:spPr/>
        <p:txBody>
          <a:bodyPr/>
          <a:lstStyle/>
          <a:p>
            <a:r>
              <a:rPr lang="en-CA" smtClean="0"/>
              <a:t>Exercise 1: Configuring a central store
Exercise 2: Creating GPOs</a:t>
            </a:r>
            <a:endParaRPr lang="en-CA"/>
          </a:p>
        </p:txBody>
      </p:sp>
      <p:sp>
        <p:nvSpPr>
          <p:cNvPr id="4" name="TextBox 3"/>
          <p:cNvSpPr txBox="1"/>
          <p:nvPr/>
        </p:nvSpPr>
        <p:spPr>
          <a:xfrm>
            <a:off x="458788" y="3720089"/>
            <a:ext cx="2920287" cy="461665"/>
          </a:xfrm>
          <a:prstGeom prst="rect">
            <a:avLst/>
          </a:prstGeom>
          <a:noFill/>
        </p:spPr>
        <p:txBody>
          <a:bodyPr vert="horz" wrap="none" rtlCol="0">
            <a:spAutoFit/>
          </a:bodyPr>
          <a:lstStyle/>
          <a:p>
            <a:r>
              <a:rPr lang="en-CA" sz="2400" b="1" smtClean="0">
                <a:latin typeface="Segoe UI" panose="020B0502040204020203" pitchFamily="34" charset="0"/>
              </a:rPr>
              <a:t>Logon Information</a:t>
            </a:r>
            <a:endParaRPr lang="en-CA" sz="2400" b="1">
              <a:latin typeface="Segoe UI" panose="020B0502040204020203" pitchFamily="34" charset="0"/>
            </a:endParaRPr>
          </a:p>
        </p:txBody>
      </p:sp>
      <p:sp>
        <p:nvSpPr>
          <p:cNvPr id="5" name="TextBox 4"/>
          <p:cNvSpPr txBox="1"/>
          <p:nvPr/>
        </p:nvSpPr>
        <p:spPr>
          <a:xfrm>
            <a:off x="458788" y="4126141"/>
            <a:ext cx="5724644" cy="1631216"/>
          </a:xfrm>
          <a:prstGeom prst="rect">
            <a:avLst/>
          </a:prstGeom>
          <a:noFill/>
        </p:spPr>
        <p:txBody>
          <a:bodyPr vert="horz" wrap="none" rtlCol="0">
            <a:spAutoFit/>
          </a:bodyPr>
          <a:lstStyle/>
          <a:p>
            <a:pPr>
              <a:tabLst>
                <a:tab pos="2343150" algn="l"/>
              </a:tabLst>
            </a:pPr>
            <a:r>
              <a:rPr lang="en-US" sz="2000" i="0" u="none" strike="noStrike" baseline="0" smtClean="0">
                <a:latin typeface="Segoe UI" panose="020B0502040204020203" pitchFamily="34" charset="0"/>
              </a:rPr>
              <a:t>Virtual machines</a:t>
            </a:r>
            <a:r>
              <a:rPr lang="en-US" sz="2000" b="1" i="0" u="none" strike="noStrike" baseline="0" smtClean="0">
                <a:latin typeface="Segoe UI" panose="020B0502040204020203" pitchFamily="34" charset="0"/>
              </a:rPr>
              <a:t>	20410D‑LON‑DC1</a:t>
            </a:r>
          </a:p>
          <a:p>
            <a:pPr>
              <a:tabLst>
                <a:tab pos="2343150" algn="l"/>
              </a:tabLst>
            </a:pPr>
            <a:r>
              <a:rPr lang="en-US" sz="2000" b="1" i="0" u="none" strike="noStrike" baseline="0" smtClean="0">
                <a:latin typeface="Segoe UI" panose="020B0502040204020203" pitchFamily="34" charset="0"/>
              </a:rPr>
              <a:t>	20410D-LON-CL1	</a:t>
            </a:r>
          </a:p>
          <a:p>
            <a:pPr>
              <a:tabLst>
                <a:tab pos="2343150" algn="l"/>
              </a:tabLst>
            </a:pPr>
            <a:r>
              <a:rPr lang="en-US" sz="2000" i="0" u="none" strike="noStrike" baseline="0" smtClean="0">
                <a:latin typeface="Segoe UI" panose="020B0502040204020203" pitchFamily="34" charset="0"/>
              </a:rPr>
              <a:t>User name</a:t>
            </a:r>
            <a:r>
              <a:rPr lang="en-US" sz="2000" b="1" i="0" u="none" strike="noStrike" baseline="0" smtClean="0">
                <a:latin typeface="Segoe UI" panose="020B0502040204020203" pitchFamily="34" charset="0"/>
              </a:rPr>
              <a:t>	Adatum\Administrator	</a:t>
            </a:r>
          </a:p>
          <a:p>
            <a:pPr>
              <a:tabLst>
                <a:tab pos="2343150" algn="l"/>
              </a:tabLst>
            </a:pPr>
            <a:r>
              <a:rPr lang="en-US" sz="2000" i="0" u="none" strike="noStrike" baseline="0" smtClean="0">
                <a:latin typeface="Segoe UI" panose="020B0502040204020203" pitchFamily="34" charset="0"/>
              </a:rPr>
              <a:t>Password</a:t>
            </a:r>
            <a:r>
              <a:rPr lang="en-US" sz="2000" b="1" i="0" u="none" strike="noStrike" baseline="0" smtClean="0">
                <a:latin typeface="Segoe UI" panose="020B0502040204020203" pitchFamily="34" charset="0"/>
              </a:rPr>
              <a:t>	Pa$$w0rd	</a:t>
            </a:r>
          </a:p>
          <a:p>
            <a:endParaRPr lang="en-US" sz="2000" b="1">
              <a:solidFill>
                <a:srgbClr val="000000"/>
              </a:solidFill>
              <a:latin typeface="Segoe UI" panose="020B0502040204020203" pitchFamily="34" charset="0"/>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45 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254367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Scenario</a:t>
            </a:r>
            <a:endParaRPr lang="en-CA"/>
          </a:p>
        </p:txBody>
      </p:sp>
      <p:sp>
        <p:nvSpPr>
          <p:cNvPr id="4" name="TextBox 3"/>
          <p:cNvSpPr txBox="1"/>
          <p:nvPr/>
        </p:nvSpPr>
        <p:spPr>
          <a:xfrm>
            <a:off x="458788" y="1021215"/>
            <a:ext cx="8119156" cy="4965462"/>
          </a:xfrm>
          <a:prstGeom prst="rect">
            <a:avLst/>
          </a:prstGeom>
          <a:noFill/>
        </p:spPr>
        <p:txBody>
          <a:bodyPr vert="horz" wrap="square" rtlCol="0">
            <a:spAutoFit/>
          </a:bodyPr>
          <a:lstStyle/>
          <a:p>
            <a:pPr>
              <a:spcBef>
                <a:spcPts val="600"/>
              </a:spcBef>
              <a:spcAft>
                <a:spcPts val="1000"/>
              </a:spcAft>
            </a:pPr>
            <a:r>
              <a:rPr lang="en-US" sz="2000" smtClean="0">
                <a:effectLst/>
                <a:latin typeface="Segoe" panose="020B0502040504020203" pitchFamily="34" charset="0"/>
                <a:ea typeface="Times New Roman" panose="02020603050405020304" pitchFamily="18" charset="0"/>
                <a:cs typeface="Segoe UI" panose="020B0502040204020203" pitchFamily="34" charset="0"/>
              </a:rPr>
              <a:t>A. Datum Corporation is a global engineering and manufacturing company with a head office based in London, England. An IT office and a data center are located in London to support the London location and other locations. A. Datum has recently deployed a Windows Server 2012 infrastructure with Windows 8 clients.</a:t>
            </a:r>
            <a:endParaRPr lang="en-CA" sz="2000" smtClean="0">
              <a:effectLst/>
              <a:latin typeface="Segoe" panose="020B0502040504020203" pitchFamily="34" charset="0"/>
              <a:ea typeface="Times New Roman" panose="02020603050405020304" pitchFamily="18" charset="0"/>
              <a:cs typeface="Times New Roman" panose="02020603050405020304" pitchFamily="18" charset="0"/>
            </a:endParaRPr>
          </a:p>
          <a:p>
            <a:pPr lvl="0">
              <a:spcAft>
                <a:spcPts val="1000"/>
              </a:spcAft>
            </a:pPr>
            <a:r>
              <a:rPr lang="en-US" sz="2000" smtClean="0">
                <a:effectLst/>
                <a:latin typeface="Segoe" panose="020B0502040504020203" pitchFamily="34" charset="0"/>
                <a:ea typeface="Times New Roman" panose="02020603050405020304" pitchFamily="18" charset="0"/>
                <a:cs typeface="Segoe UI" panose="020B0502040204020203" pitchFamily="34" charset="0"/>
              </a:rPr>
              <a:t>In your role as a member of the server support team, you help to deploy and configure new servers and services into the existing infrastructure based on the instructions given to you by your IT </a:t>
            </a:r>
            <a:r>
              <a:rPr lang="en-US" sz="2000">
                <a:solidFill>
                  <a:srgbClr val="000000"/>
                </a:solidFill>
                <a:latin typeface="Segoe" panose="020B0502040504020203" pitchFamily="34" charset="0"/>
                <a:ea typeface="Times New Roman" panose="02020603050405020304" pitchFamily="18" charset="0"/>
              </a:rPr>
              <a:t>manager</a:t>
            </a:r>
            <a:r>
              <a:rPr lang="en-US" sz="2000" smtClean="0">
                <a:solidFill>
                  <a:srgbClr val="000000"/>
                </a:solidFill>
                <a:latin typeface="Segoe" panose="020B0502040504020203" pitchFamily="34" charset="0"/>
                <a:ea typeface="Times New Roman" panose="02020603050405020304" pitchFamily="18" charset="0"/>
              </a:rPr>
              <a:t>.</a:t>
            </a:r>
            <a:r>
              <a:rPr lang="en-US" sz="2000">
                <a:solidFill>
                  <a:srgbClr val="000000"/>
                </a:solidFill>
                <a:latin typeface="Segoe" panose="020B0502040504020203" pitchFamily="34" charset="0"/>
                <a:ea typeface="Times New Roman" panose="02020603050405020304" pitchFamily="18" charset="0"/>
              </a:rPr>
              <a:t> </a:t>
            </a:r>
            <a:endParaRPr lang="en-CA" sz="2000">
              <a:solidFill>
                <a:srgbClr val="000000"/>
              </a:solidFill>
              <a:latin typeface="Segoe" panose="020B0502040504020203" pitchFamily="34" charset="0"/>
              <a:ea typeface="Times New Roman" panose="02020603050405020304" pitchFamily="18" charset="0"/>
              <a:cs typeface="Times New Roman" panose="02020603050405020304" pitchFamily="18" charset="0"/>
            </a:endParaRPr>
          </a:p>
          <a:p>
            <a:pPr lvl="0">
              <a:spcAft>
                <a:spcPts val="1000"/>
              </a:spcAft>
            </a:pPr>
            <a:r>
              <a:rPr lang="en-US" sz="2000">
                <a:solidFill>
                  <a:srgbClr val="000000"/>
                </a:solidFill>
                <a:latin typeface="Segoe" panose="020B0502040504020203" pitchFamily="34" charset="0"/>
                <a:ea typeface="Times New Roman" panose="02020603050405020304" pitchFamily="18" charset="0"/>
              </a:rPr>
              <a:t>Your manager has asked you to create a central store for ADMX files to ensure that everyone can edit GPOs that have been created with customized ADMX files. You also need to create a starter GPO that includes Internet Explorer settings, and then configure a GPO that applies GPO settings for the Marketing department and the IT department</a:t>
            </a:r>
            <a:r>
              <a:rPr lang="en-US" sz="2000" smtClean="0">
                <a:solidFill>
                  <a:srgbClr val="000000"/>
                </a:solidFill>
                <a:latin typeface="Segoe" panose="020B0502040504020203" pitchFamily="34" charset="0"/>
                <a:ea typeface="Times New Roman" panose="02020603050405020304" pitchFamily="18" charset="0"/>
              </a:rPr>
              <a:t>.</a:t>
            </a:r>
            <a:endParaRPr lang="en-CA" sz="2000">
              <a:effectLst/>
              <a:latin typeface="Segoe" panose="020B05020405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392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Lab Review</a:t>
            </a:r>
            <a:endParaRPr lang="en-CA"/>
          </a:p>
        </p:txBody>
      </p:sp>
      <p:sp>
        <p:nvSpPr>
          <p:cNvPr id="3" name="Text Placeholder 2"/>
          <p:cNvSpPr>
            <a:spLocks noGrp="1"/>
          </p:cNvSpPr>
          <p:nvPr>
            <p:ph type="body" idx="1"/>
          </p:nvPr>
        </p:nvSpPr>
        <p:spPr/>
        <p:txBody>
          <a:bodyPr/>
          <a:lstStyle/>
          <a:p>
            <a:r>
              <a:rPr lang="en-CA" smtClean="0"/>
              <a:t>What is the difference between ADMX and ADML files?
The Sales Managers group should be exempted from the desktop lockdown policy that is being applied to the entire Sales OU. All sales user accounts and sales groups reside in the Sales OU. How would you exempt the Sales Managers group?
What Windows command can you use to force the immediate refresh of all GPOs on a client computer?</a:t>
            </a:r>
            <a:endParaRPr lang="en-CA"/>
          </a:p>
        </p:txBody>
      </p:sp>
    </p:spTree>
    <p:extLst>
      <p:ext uri="{BB962C8B-B14F-4D97-AF65-F5344CB8AC3E}">
        <p14:creationId xmlns:p14="http://schemas.microsoft.com/office/powerpoint/2010/main" val="344123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Module Review and Takeaways</a:t>
            </a:r>
            <a:endParaRPr lang="en-CA"/>
          </a:p>
        </p:txBody>
      </p:sp>
      <p:sp>
        <p:nvSpPr>
          <p:cNvPr id="3" name="Text Placeholder 2"/>
          <p:cNvSpPr>
            <a:spLocks noGrp="1"/>
          </p:cNvSpPr>
          <p:nvPr>
            <p:ph type="body" idx="1"/>
          </p:nvPr>
        </p:nvSpPr>
        <p:spPr/>
        <p:txBody>
          <a:bodyPr/>
          <a:lstStyle/>
          <a:p>
            <a:r>
              <a:rPr lang="en-CA"/>
              <a:t>Review Questions
Best Practices
Common Issues and Troubleshooting Tips</a:t>
            </a:r>
          </a:p>
          <a:p>
            <a:r>
              <a:rPr lang="en-CA"/>
              <a:t>Tools</a:t>
            </a:r>
          </a:p>
        </p:txBody>
      </p:sp>
    </p:spTree>
    <p:extLst>
      <p:ext uri="{BB962C8B-B14F-4D97-AF65-F5344CB8AC3E}">
        <p14:creationId xmlns:p14="http://schemas.microsoft.com/office/powerpoint/2010/main" val="376673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1: Overview of Group Policy</a:t>
            </a:r>
            <a:endParaRPr lang="en-CA"/>
          </a:p>
        </p:txBody>
      </p:sp>
      <p:sp>
        <p:nvSpPr>
          <p:cNvPr id="3" name="Text Placeholder 2"/>
          <p:cNvSpPr>
            <a:spLocks noGrp="1"/>
          </p:cNvSpPr>
          <p:nvPr>
            <p:ph type="body" idx="1"/>
          </p:nvPr>
        </p:nvSpPr>
        <p:spPr/>
        <p:txBody>
          <a:bodyPr/>
          <a:lstStyle/>
          <a:p>
            <a:r>
              <a:rPr lang="en-CA" smtClean="0"/>
              <a:t>Components of Group Policy
Storage of Domain GPOs
What Are Group Policy Preferences?
What Are Starter GPOs?
Delegating Management of GPOs
Demonstration: Creating and Managing GPOs</a:t>
            </a:r>
            <a:endParaRPr lang="en-CA"/>
          </a:p>
        </p:txBody>
      </p:sp>
    </p:spTree>
    <p:extLst>
      <p:ext uri="{BB962C8B-B14F-4D97-AF65-F5344CB8AC3E}">
        <p14:creationId xmlns:p14="http://schemas.microsoft.com/office/powerpoint/2010/main" val="2502534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83862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Components of Group Policy</a:t>
            </a:r>
            <a:endParaRPr lang="en-CA"/>
          </a:p>
        </p:txBody>
      </p:sp>
      <p:sp>
        <p:nvSpPr>
          <p:cNvPr id="4" name="AutoShape 5"/>
          <p:cNvSpPr>
            <a:spLocks noChangeArrowheads="1"/>
          </p:cNvSpPr>
          <p:nvPr/>
        </p:nvSpPr>
        <p:spPr bwMode="auto">
          <a:xfrm>
            <a:off x="237697" y="787158"/>
            <a:ext cx="4488055" cy="1674688"/>
          </a:xfrm>
          <a:prstGeom prst="roundRect">
            <a:avLst>
              <a:gd name="adj" fmla="val 5634"/>
            </a:avLst>
          </a:prstGeom>
          <a:noFill/>
          <a:ln w="9525" algn="ctr">
            <a:noFill/>
            <a:round/>
            <a:headEnd/>
            <a:tailEnd/>
          </a:ln>
          <a:effectLst/>
        </p:spPr>
        <p:txBody>
          <a:bodyPr anchor="t" anchorCtr="0"/>
          <a:lstStyle/>
          <a:p>
            <a:pPr>
              <a:lnSpc>
                <a:spcPct val="90000"/>
              </a:lnSpc>
              <a:spcAft>
                <a:spcPts val="1200"/>
              </a:spcAft>
              <a:defRPr/>
            </a:pPr>
            <a:r>
              <a:rPr lang="en-US" sz="2000" b="1" dirty="0">
                <a:latin typeface="Segoe UI" pitchFamily="34" charset="0"/>
                <a:ea typeface="Segoe UI" pitchFamily="34" charset="0"/>
                <a:cs typeface="Segoe UI" pitchFamily="34" charset="0"/>
              </a:rPr>
              <a:t>A Group Policy </a:t>
            </a:r>
            <a:r>
              <a:rPr lang="en-US" sz="2000" b="1" dirty="0" smtClean="0">
                <a:latin typeface="Segoe UI" pitchFamily="34" charset="0"/>
                <a:ea typeface="Segoe UI" pitchFamily="34" charset="0"/>
                <a:cs typeface="Segoe UI" pitchFamily="34" charset="0"/>
              </a:rPr>
              <a:t>setting:</a:t>
            </a:r>
          </a:p>
          <a:p>
            <a:pPr marL="342900" indent="-342900">
              <a:lnSpc>
                <a:spcPct val="90000"/>
              </a:lnSpc>
              <a:buClr>
                <a:srgbClr val="0070C0"/>
              </a:buClr>
              <a:buFont typeface="Arial" pitchFamily="34" charset="0"/>
              <a:buChar char="•"/>
              <a:defRPr/>
            </a:pPr>
            <a:r>
              <a:rPr lang="en-US" sz="2000" b="0" dirty="0" smtClean="0">
                <a:latin typeface="Segoe UI" pitchFamily="34" charset="0"/>
                <a:ea typeface="Segoe UI" pitchFamily="34" charset="0"/>
                <a:cs typeface="Segoe UI" pitchFamily="34" charset="0"/>
              </a:rPr>
              <a:t>Defines </a:t>
            </a:r>
            <a:r>
              <a:rPr lang="en-US" sz="2000" b="0" dirty="0">
                <a:latin typeface="Segoe UI" pitchFamily="34" charset="0"/>
                <a:ea typeface="Segoe UI" pitchFamily="34" charset="0"/>
                <a:cs typeface="Segoe UI" pitchFamily="34" charset="0"/>
              </a:rPr>
              <a:t>a specific configuration </a:t>
            </a:r>
            <a:r>
              <a:rPr lang="en-US" sz="2000" b="0" dirty="0" smtClean="0">
                <a:latin typeface="Segoe UI" pitchFamily="34" charset="0"/>
                <a:ea typeface="Segoe UI" pitchFamily="34" charset="0"/>
                <a:cs typeface="Segoe UI" pitchFamily="34" charset="0"/>
              </a:rPr>
              <a:t>change</a:t>
            </a:r>
          </a:p>
          <a:p>
            <a:pPr marL="342900" indent="-342900">
              <a:lnSpc>
                <a:spcPct val="90000"/>
              </a:lnSpc>
              <a:buClr>
                <a:srgbClr val="0070C0"/>
              </a:buClr>
              <a:buFont typeface="Arial" pitchFamily="34" charset="0"/>
              <a:buChar char="•"/>
              <a:defRPr/>
            </a:pPr>
            <a:r>
              <a:rPr lang="en-US" sz="2000" b="0" dirty="0" smtClean="0">
                <a:latin typeface="Segoe UI" pitchFamily="34" charset="0"/>
                <a:ea typeface="Segoe UI" pitchFamily="34" charset="0"/>
                <a:cs typeface="Segoe UI" pitchFamily="34" charset="0"/>
              </a:rPr>
              <a:t>Can be applied </a:t>
            </a:r>
            <a:r>
              <a:rPr lang="en-US" sz="2000" b="0" dirty="0">
                <a:latin typeface="Segoe UI" pitchFamily="34" charset="0"/>
                <a:ea typeface="Segoe UI" pitchFamily="34" charset="0"/>
                <a:cs typeface="Segoe UI" pitchFamily="34" charset="0"/>
              </a:rPr>
              <a:t>to a </a:t>
            </a:r>
            <a:r>
              <a:rPr lang="en-US" sz="2000" b="0" dirty="0" smtClean="0">
                <a:latin typeface="Segoe UI" pitchFamily="34" charset="0"/>
                <a:ea typeface="Segoe UI" pitchFamily="34" charset="0"/>
                <a:cs typeface="Segoe UI" pitchFamily="34" charset="0"/>
              </a:rPr>
              <a:t>user or to </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a computer</a:t>
            </a:r>
            <a:endParaRPr lang="en-US" sz="2000" b="0" dirty="0">
              <a:latin typeface="Segoe UI" pitchFamily="34" charset="0"/>
              <a:ea typeface="Segoe UI" pitchFamily="34" charset="0"/>
              <a:cs typeface="Segoe UI" pitchFamily="34" charset="0"/>
            </a:endParaRPr>
          </a:p>
        </p:txBody>
      </p:sp>
      <p:sp>
        <p:nvSpPr>
          <p:cNvPr id="5" name="AutoShape 5"/>
          <p:cNvSpPr>
            <a:spLocks noChangeArrowheads="1"/>
          </p:cNvSpPr>
          <p:nvPr/>
        </p:nvSpPr>
        <p:spPr bwMode="auto">
          <a:xfrm>
            <a:off x="4719212" y="787158"/>
            <a:ext cx="4437487" cy="1674688"/>
          </a:xfrm>
          <a:prstGeom prst="roundRect">
            <a:avLst>
              <a:gd name="adj" fmla="val 5634"/>
            </a:avLst>
          </a:prstGeom>
          <a:noFill/>
          <a:ln w="9525" algn="ctr">
            <a:noFill/>
            <a:round/>
            <a:headEnd/>
            <a:tailEnd/>
          </a:ln>
          <a:effectLst/>
        </p:spPr>
        <p:txBody>
          <a:bodyPr anchor="t" anchorCtr="0"/>
          <a:lstStyle/>
          <a:p>
            <a:pPr lvl="0" fontAlgn="base">
              <a:lnSpc>
                <a:spcPct val="90000"/>
              </a:lnSpc>
              <a:spcBef>
                <a:spcPct val="0"/>
              </a:spcBef>
              <a:spcAft>
                <a:spcPts val="1200"/>
              </a:spcAft>
              <a:defRPr/>
            </a:pPr>
            <a:r>
              <a:rPr lang="en-US" sz="2000" b="1">
                <a:latin typeface="Segoe UI" pitchFamily="34" charset="0"/>
                <a:ea typeface="Segoe UI" pitchFamily="34" charset="0"/>
                <a:cs typeface="Segoe UI" pitchFamily="34" charset="0"/>
              </a:rPr>
              <a:t>A GPO:</a:t>
            </a:r>
          </a:p>
          <a:p>
            <a:pPr marL="342900" lvl="0" indent="-342900" fontAlgn="base">
              <a:lnSpc>
                <a:spcPct val="90000"/>
              </a:lnSpc>
              <a:spcBef>
                <a:spcPct val="0"/>
              </a:spcBef>
              <a:spcAft>
                <a:spcPct val="0"/>
              </a:spcAft>
              <a:buClr>
                <a:srgbClr val="0070C0"/>
              </a:buClr>
              <a:buFont typeface="Arial" pitchFamily="34" charset="0"/>
              <a:buChar char="•"/>
              <a:defRPr/>
            </a:pPr>
            <a:r>
              <a:rPr lang="en-US" sz="2000">
                <a:solidFill>
                  <a:srgbClr val="000000"/>
                </a:solidFill>
                <a:latin typeface="Segoe UI" pitchFamily="34" charset="0"/>
                <a:ea typeface="Segoe UI" pitchFamily="34" charset="0"/>
                <a:cs typeface="Segoe UI" pitchFamily="34" charset="0"/>
              </a:rPr>
              <a:t>Is a collection of Group Policy settings</a:t>
            </a:r>
          </a:p>
          <a:p>
            <a:pPr marL="342900" lvl="0" indent="-342900" fontAlgn="base">
              <a:lnSpc>
                <a:spcPct val="90000"/>
              </a:lnSpc>
              <a:spcBef>
                <a:spcPct val="0"/>
              </a:spcBef>
              <a:spcAft>
                <a:spcPct val="0"/>
              </a:spcAft>
              <a:buClr>
                <a:srgbClr val="0070C0"/>
              </a:buClr>
              <a:buFont typeface="Arial" pitchFamily="34" charset="0"/>
              <a:buChar char="•"/>
              <a:defRPr/>
            </a:pPr>
            <a:r>
              <a:rPr lang="en-US" sz="2000">
                <a:solidFill>
                  <a:srgbClr val="000000"/>
                </a:solidFill>
                <a:latin typeface="Segoe UI" pitchFamily="34" charset="0"/>
                <a:ea typeface="Segoe UI" pitchFamily="34" charset="0"/>
                <a:cs typeface="Segoe UI" pitchFamily="34" charset="0"/>
              </a:rPr>
              <a:t>Can be applied to a user, </a:t>
            </a:r>
            <a:br>
              <a:rPr lang="en-US" sz="2000">
                <a:solidFill>
                  <a:srgbClr val="000000"/>
                </a:solidFill>
                <a:latin typeface="Segoe UI" pitchFamily="34" charset="0"/>
                <a:ea typeface="Segoe UI" pitchFamily="34" charset="0"/>
                <a:cs typeface="Segoe UI" pitchFamily="34" charset="0"/>
              </a:rPr>
            </a:br>
            <a:r>
              <a:rPr lang="en-US" sz="2000">
                <a:solidFill>
                  <a:srgbClr val="000000"/>
                </a:solidFill>
                <a:latin typeface="Segoe UI" pitchFamily="34" charset="0"/>
                <a:ea typeface="Segoe UI" pitchFamily="34" charset="0"/>
                <a:cs typeface="Segoe UI" pitchFamily="34" charset="0"/>
              </a:rPr>
              <a:t>a computer, or both</a:t>
            </a:r>
            <a:endParaRPr lang="en-US" sz="2000" dirty="0">
              <a:solidFill>
                <a:srgbClr val="000000"/>
              </a:solidFill>
              <a:latin typeface="Segoe UI" pitchFamily="34" charset="0"/>
              <a:ea typeface="Segoe UI" pitchFamily="34" charset="0"/>
              <a:cs typeface="Segoe UI" pitchFamily="34" charset="0"/>
            </a:endParaRPr>
          </a:p>
        </p:txBody>
      </p:sp>
      <p:pic>
        <p:nvPicPr>
          <p:cNvPr id="6" name="Content Placeholder 6" descr="Screen shot of the Prevent access to registry editing tools dialog box with the Not Configured option selected, and a screen shot of Group Policy settings folders in the Default Domain Controllers Policy directory tre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64" y="2568000"/>
            <a:ext cx="4006057" cy="3659712"/>
          </a:xfrm>
          <a:prstGeom prst="rect">
            <a:avLst/>
          </a:prstGeom>
          <a:noFill/>
          <a:effectLst/>
        </p:spPr>
      </p:pic>
      <p:pic>
        <p:nvPicPr>
          <p:cNvPr id="7" name="Content Placeholder 7" descr="Screen capture of Group Policy settings folders in the Default Domain Controllers Policy directory tree."/>
          <p:cNvPicPr>
            <a:picLocks noChangeAspect="1"/>
          </p:cNvPicPr>
          <p:nvPr/>
        </p:nvPicPr>
        <p:blipFill rotWithShape="1">
          <a:blip r:embed="rId4">
            <a:extLst>
              <a:ext uri="{28A0092B-C50C-407E-A947-70E740481C1C}">
                <a14:useLocalDpi xmlns:a14="http://schemas.microsoft.com/office/drawing/2010/main" val="0"/>
              </a:ext>
            </a:extLst>
          </a:blip>
          <a:srcRect r="1127" b="13637"/>
          <a:stretch/>
        </p:blipFill>
        <p:spPr>
          <a:xfrm>
            <a:off x="5356327" y="2767291"/>
            <a:ext cx="3040915" cy="3255605"/>
          </a:xfrm>
          <a:prstGeom prst="rect">
            <a:avLst/>
          </a:prstGeom>
          <a:noFill/>
          <a:ln>
            <a:noFill/>
          </a:ln>
          <a:effectLst/>
        </p:spPr>
      </p:pic>
    </p:spTree>
    <p:extLst>
      <p:ext uri="{BB962C8B-B14F-4D97-AF65-F5344CB8AC3E}">
        <p14:creationId xmlns:p14="http://schemas.microsoft.com/office/powerpoint/2010/main" val="212302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Storage of Domain GPOs</a:t>
            </a:r>
            <a:endParaRPr lang="en-CA"/>
          </a:p>
        </p:txBody>
      </p:sp>
      <p:sp>
        <p:nvSpPr>
          <p:cNvPr id="4" name="Title 1"/>
          <p:cNvSpPr txBox="1">
            <a:spLocks/>
          </p:cNvSpPr>
          <p:nvPr/>
        </p:nvSpPr>
        <p:spPr>
          <a:xfrm>
            <a:off x="0" y="982241"/>
            <a:ext cx="9143999" cy="534572"/>
          </a:xfrm>
          <a:prstGeom prst="rect">
            <a:avLst/>
          </a:prstGeom>
          <a:noFill/>
          <a:ln>
            <a:noFill/>
          </a:ln>
          <a:effectLst/>
        </p:spPr>
        <p:txBody>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lnSpc>
                <a:spcPct val="100000"/>
              </a:lnSpc>
              <a:buClrTx/>
            </a:pPr>
            <a:r>
              <a:rPr lang="en-US" sz="2800" b="1">
                <a:solidFill>
                  <a:srgbClr val="000000"/>
                </a:solidFill>
                <a:latin typeface="Segoe UI" pitchFamily="34" charset="0"/>
                <a:ea typeface="Segoe UI" pitchFamily="34" charset="0"/>
                <a:cs typeface="Segoe UI" pitchFamily="34" charset="0"/>
              </a:rPr>
              <a:t>Group Policy Components</a:t>
            </a:r>
            <a:endParaRPr lang="en-US" sz="2800" b="1" dirty="0">
              <a:solidFill>
                <a:srgbClr val="000000"/>
              </a:solidFill>
              <a:latin typeface="Segoe UI" pitchFamily="34" charset="0"/>
              <a:ea typeface="Segoe UI" pitchFamily="34" charset="0"/>
              <a:cs typeface="Segoe UI" pitchFamily="34" charset="0"/>
            </a:endParaRPr>
          </a:p>
        </p:txBody>
      </p:sp>
      <p:sp>
        <p:nvSpPr>
          <p:cNvPr id="5" name="Freeform 13"/>
          <p:cNvSpPr>
            <a:spLocks/>
          </p:cNvSpPr>
          <p:nvPr/>
        </p:nvSpPr>
        <p:spPr bwMode="auto">
          <a:xfrm>
            <a:off x="498475" y="2049463"/>
            <a:ext cx="5106988" cy="2895600"/>
          </a:xfrm>
          <a:custGeom>
            <a:avLst/>
            <a:gdLst>
              <a:gd name="T0" fmla="*/ 2147483647 w 3217"/>
              <a:gd name="T1" fmla="*/ 0 h 1824"/>
              <a:gd name="T2" fmla="*/ 0 w 3217"/>
              <a:gd name="T3" fmla="*/ 0 h 1824"/>
              <a:gd name="T4" fmla="*/ 0 w 3217"/>
              <a:gd name="T5" fmla="*/ 2147483647 h 1824"/>
              <a:gd name="T6" fmla="*/ 2147483647 w 3217"/>
              <a:gd name="T7" fmla="*/ 2147483647 h 1824"/>
              <a:gd name="T8" fmla="*/ 2147483647 w 3217"/>
              <a:gd name="T9" fmla="*/ 2147483647 h 1824"/>
              <a:gd name="T10" fmla="*/ 2147483647 w 3217"/>
              <a:gd name="T11" fmla="*/ 2147483647 h 1824"/>
              <a:gd name="T12" fmla="*/ 2147483647 w 3217"/>
              <a:gd name="T13" fmla="*/ 2147483647 h 1824"/>
              <a:gd name="T14" fmla="*/ 2147483647 w 3217"/>
              <a:gd name="T15" fmla="*/ 2147483647 h 1824"/>
              <a:gd name="T16" fmla="*/ 2147483647 w 3217"/>
              <a:gd name="T17" fmla="*/ 0 h 18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17"/>
              <a:gd name="T28" fmla="*/ 0 h 1824"/>
              <a:gd name="T29" fmla="*/ 3217 w 3217"/>
              <a:gd name="T30" fmla="*/ 1824 h 18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17" h="1824">
                <a:moveTo>
                  <a:pt x="3217" y="0"/>
                </a:moveTo>
                <a:lnTo>
                  <a:pt x="0" y="0"/>
                </a:lnTo>
                <a:lnTo>
                  <a:pt x="0" y="1824"/>
                </a:lnTo>
                <a:lnTo>
                  <a:pt x="3217" y="1824"/>
                </a:lnTo>
                <a:lnTo>
                  <a:pt x="3217" y="1440"/>
                </a:lnTo>
                <a:lnTo>
                  <a:pt x="2472" y="1440"/>
                </a:lnTo>
                <a:lnTo>
                  <a:pt x="2472" y="336"/>
                </a:lnTo>
                <a:lnTo>
                  <a:pt x="3217" y="336"/>
                </a:lnTo>
                <a:lnTo>
                  <a:pt x="3217" y="0"/>
                </a:lnTo>
                <a:close/>
              </a:path>
            </a:pathLst>
          </a:custGeom>
          <a:noFill/>
          <a:ln w="9525">
            <a:noFill/>
            <a:round/>
            <a:headEnd/>
            <a:tailEnd/>
          </a:ln>
          <a:effectLst/>
        </p:spPr>
        <p:txBody>
          <a:bodyPr/>
          <a:lstStyle/>
          <a:p>
            <a:pPr lvl="0" fontAlgn="base">
              <a:spcBef>
                <a:spcPct val="0"/>
              </a:spcBef>
              <a:spcAft>
                <a:spcPct val="0"/>
              </a:spcAft>
            </a:pPr>
            <a:endParaRPr lang="en-US" sz="2000" b="1">
              <a:solidFill>
                <a:srgbClr val="000000"/>
              </a:solidFill>
              <a:latin typeface="Segoe UI" pitchFamily="34" charset="0"/>
              <a:ea typeface="Segoe UI" pitchFamily="34" charset="0"/>
              <a:cs typeface="Segoe UI" pitchFamily="34" charset="0"/>
            </a:endParaRPr>
          </a:p>
        </p:txBody>
      </p:sp>
      <p:sp>
        <p:nvSpPr>
          <p:cNvPr id="6" name="AutoShape 19"/>
          <p:cNvSpPr>
            <a:spLocks noChangeArrowheads="1"/>
          </p:cNvSpPr>
          <p:nvPr/>
        </p:nvSpPr>
        <p:spPr bwMode="auto">
          <a:xfrm>
            <a:off x="3051969" y="1861609"/>
            <a:ext cx="5209717" cy="4049437"/>
          </a:xfrm>
          <a:prstGeom prst="roundRect">
            <a:avLst>
              <a:gd name="adj" fmla="val 4167"/>
            </a:avLst>
          </a:prstGeom>
          <a:noFill/>
          <a:ln w="9525" algn="ctr">
            <a:noFill/>
            <a:round/>
            <a:headEnd/>
            <a:tailEnd/>
          </a:ln>
          <a:effectLst/>
        </p:spPr>
        <p:txBody>
          <a:bodyPr/>
          <a:lstStyle/>
          <a:p>
            <a:pPr lvl="0" fontAlgn="base">
              <a:spcBef>
                <a:spcPct val="0"/>
              </a:spcBef>
              <a:spcAft>
                <a:spcPct val="0"/>
              </a:spcAft>
              <a:defRPr/>
            </a:pPr>
            <a:r>
              <a:rPr lang="en-US" sz="2400" b="1">
                <a:solidFill>
                  <a:srgbClr val="000000"/>
                </a:solidFill>
                <a:latin typeface="Segoe UI" pitchFamily="34" charset="0"/>
                <a:ea typeface="Segoe UI" pitchFamily="34" charset="0"/>
                <a:cs typeface="Segoe UI" pitchFamily="34" charset="0"/>
              </a:rPr>
              <a:t>GPO</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Contains Group Policy settings</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Stores content in two locations</a:t>
            </a:r>
          </a:p>
          <a:p>
            <a:pPr lvl="0" fontAlgn="base">
              <a:spcBef>
                <a:spcPct val="0"/>
              </a:spcBef>
              <a:spcAft>
                <a:spcPct val="0"/>
              </a:spcAft>
              <a:defRPr/>
            </a:pPr>
            <a:endParaRPr lang="en-US" sz="2000" b="1">
              <a:solidFill>
                <a:srgbClr val="000000"/>
              </a:solidFill>
              <a:latin typeface="Segoe UI" pitchFamily="34" charset="0"/>
              <a:ea typeface="Segoe UI" pitchFamily="34" charset="0"/>
              <a:cs typeface="Segoe UI" pitchFamily="34" charset="0"/>
            </a:endParaRPr>
          </a:p>
          <a:p>
            <a:pPr lvl="0" fontAlgn="base">
              <a:spcBef>
                <a:spcPts val="600"/>
              </a:spcBef>
              <a:spcAft>
                <a:spcPct val="0"/>
              </a:spcAft>
            </a:pPr>
            <a:r>
              <a:rPr lang="en-US" sz="2400" b="1">
                <a:solidFill>
                  <a:srgbClr val="000000"/>
                </a:solidFill>
                <a:latin typeface="Segoe UI" pitchFamily="34" charset="0"/>
                <a:ea typeface="Segoe UI" pitchFamily="34" charset="0"/>
                <a:cs typeface="Segoe UI" pitchFamily="34" charset="0"/>
              </a:rPr>
              <a:t>Group Policy Container</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Stored in AD DS</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Provides version information</a:t>
            </a:r>
          </a:p>
          <a:p>
            <a:pPr lvl="0" fontAlgn="base">
              <a:spcBef>
                <a:spcPct val="0"/>
              </a:spcBef>
              <a:spcAft>
                <a:spcPct val="0"/>
              </a:spcAft>
              <a:defRPr/>
            </a:pPr>
            <a:endParaRPr lang="en-US" sz="2000" b="1">
              <a:solidFill>
                <a:srgbClr val="000000"/>
              </a:solidFill>
              <a:latin typeface="Segoe UI" pitchFamily="34" charset="0"/>
              <a:ea typeface="Segoe UI" pitchFamily="34" charset="0"/>
              <a:cs typeface="Segoe UI" pitchFamily="34" charset="0"/>
            </a:endParaRPr>
          </a:p>
          <a:p>
            <a:pPr lvl="0" fontAlgn="base">
              <a:spcBef>
                <a:spcPts val="600"/>
              </a:spcBef>
              <a:spcAft>
                <a:spcPct val="0"/>
              </a:spcAft>
              <a:defRPr/>
            </a:pPr>
            <a:r>
              <a:rPr lang="en-US" sz="2400" b="1">
                <a:solidFill>
                  <a:srgbClr val="000000"/>
                </a:solidFill>
                <a:latin typeface="Segoe UI" pitchFamily="34" charset="0"/>
                <a:ea typeface="Segoe UI" pitchFamily="34" charset="0"/>
                <a:cs typeface="Segoe UI" pitchFamily="34" charset="0"/>
              </a:rPr>
              <a:t>Group Policy Template</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Stored in shared SYSVOL folder </a:t>
            </a:r>
          </a:p>
          <a:p>
            <a:pPr marL="177800" lvl="0" indent="-177800" fontAlgn="base">
              <a:spcBef>
                <a:spcPct val="0"/>
              </a:spcBef>
              <a:spcAft>
                <a:spcPct val="0"/>
              </a:spcAft>
              <a:buClr>
                <a:srgbClr val="0070C0"/>
              </a:buClr>
              <a:buFontTx/>
              <a:buChar char="•"/>
            </a:pPr>
            <a:r>
              <a:rPr lang="en-US" sz="2000">
                <a:solidFill>
                  <a:srgbClr val="000000"/>
                </a:solidFill>
                <a:latin typeface="Segoe UI" pitchFamily="34" charset="0"/>
                <a:ea typeface="Segoe UI" pitchFamily="34" charset="0"/>
                <a:cs typeface="Segoe UI" pitchFamily="34" charset="0"/>
              </a:rPr>
              <a:t>Provides Group Policy settings</a:t>
            </a:r>
            <a:endParaRPr lang="en-US" sz="2000" dirty="0">
              <a:solidFill>
                <a:srgbClr val="000000"/>
              </a:solidFill>
              <a:latin typeface="Segoe UI" pitchFamily="34" charset="0"/>
              <a:ea typeface="Segoe UI" pitchFamily="34" charset="0"/>
              <a:cs typeface="Segoe UI" pitchFamily="34" charset="0"/>
            </a:endParaRPr>
          </a:p>
        </p:txBody>
      </p:sp>
      <p:grpSp>
        <p:nvGrpSpPr>
          <p:cNvPr id="7" name="Group 6" descr="Illustration of a Group Policy Object (GPO), a Group Policy container, and a Group Policy template."/>
          <p:cNvGrpSpPr/>
          <p:nvPr/>
        </p:nvGrpSpPr>
        <p:grpSpPr>
          <a:xfrm>
            <a:off x="701869" y="1750509"/>
            <a:ext cx="1775961" cy="4320980"/>
            <a:chOff x="701869" y="1750509"/>
            <a:chExt cx="1775961" cy="4320980"/>
          </a:xfrm>
        </p:grpSpPr>
        <p:grpSp>
          <p:nvGrpSpPr>
            <p:cNvPr id="8" name="Group 7"/>
            <p:cNvGrpSpPr/>
            <p:nvPr/>
          </p:nvGrpSpPr>
          <p:grpSpPr>
            <a:xfrm>
              <a:off x="729398" y="1750509"/>
              <a:ext cx="1568813" cy="1107558"/>
              <a:chOff x="4052355" y="944591"/>
              <a:chExt cx="1145356" cy="808604"/>
            </a:xfrm>
          </p:grpSpPr>
          <p:sp>
            <p:nvSpPr>
              <p:cNvPr id="23" name="Rounded Rectangle 22"/>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24" name="Picture 4" descr="C:\Courses\ENG\ID_Editor_Reference\LeX Graphics 7_2013\Document_writin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Courses\ENG\ID_Editor_Reference\LeX Graphics 7_2013\user_group.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01869" y="3019293"/>
              <a:ext cx="1775961" cy="1372515"/>
              <a:chOff x="701869" y="3019293"/>
              <a:chExt cx="1775961" cy="1372515"/>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869" y="3126044"/>
                <a:ext cx="713750" cy="126576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454" y="3685749"/>
                <a:ext cx="655656" cy="702995"/>
              </a:xfrm>
              <a:prstGeom prst="rect">
                <a:avLst/>
              </a:prstGeom>
            </p:spPr>
          </p:pic>
          <p:grpSp>
            <p:nvGrpSpPr>
              <p:cNvPr id="19" name="Group 18"/>
              <p:cNvGrpSpPr/>
              <p:nvPr/>
            </p:nvGrpSpPr>
            <p:grpSpPr>
              <a:xfrm>
                <a:off x="1510691" y="3019293"/>
                <a:ext cx="967139" cy="682785"/>
                <a:chOff x="4052355" y="944591"/>
                <a:chExt cx="1145356" cy="808604"/>
              </a:xfrm>
            </p:grpSpPr>
            <p:sp>
              <p:nvSpPr>
                <p:cNvPr id="20" name="Rounded Rectangle 19"/>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21" name="Picture 4" descr="C:\Courses\ENG\ID_Editor_Reference\LeX Graphics 7_2013\Document_writin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Courses\ENG\ID_Editor_Reference\LeX Graphics 7_2013\user_group.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p:cNvGrpSpPr/>
            <p:nvPr/>
          </p:nvGrpSpPr>
          <p:grpSpPr>
            <a:xfrm>
              <a:off x="701869" y="4726169"/>
              <a:ext cx="1775961" cy="1345320"/>
              <a:chOff x="701869" y="4726169"/>
              <a:chExt cx="1775961" cy="134532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869" y="4805725"/>
                <a:ext cx="713750" cy="1265764"/>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4939" y="5438607"/>
                <a:ext cx="642709" cy="632882"/>
              </a:xfrm>
              <a:prstGeom prst="rect">
                <a:avLst/>
              </a:prstGeom>
            </p:spPr>
          </p:pic>
          <p:grpSp>
            <p:nvGrpSpPr>
              <p:cNvPr id="13" name="Group 12"/>
              <p:cNvGrpSpPr/>
              <p:nvPr/>
            </p:nvGrpSpPr>
            <p:grpSpPr>
              <a:xfrm>
                <a:off x="1510691" y="4726169"/>
                <a:ext cx="967139" cy="682785"/>
                <a:chOff x="4052355" y="944591"/>
                <a:chExt cx="1145356" cy="808604"/>
              </a:xfrm>
            </p:grpSpPr>
            <p:sp>
              <p:nvSpPr>
                <p:cNvPr id="14" name="Rounded Rectangle 13"/>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15" name="Picture 4" descr="C:\Courses\ENG\ID_Editor_Reference\LeX Graphics 7_2013\Document_writin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Courses\ENG\ID_Editor_Reference\LeX Graphics 7_2013\user_group.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26865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Group Policy Preferences?</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spcAft>
                <a:spcPts val="0"/>
              </a:spcAft>
              <a:buClr>
                <a:srgbClr val="006699"/>
              </a:buClr>
              <a:buNone/>
            </a:pPr>
            <a:r>
              <a:rPr lang="en-US" sz="2600" kern="0">
                <a:solidFill>
                  <a:srgbClr val="000000"/>
                </a:solidFill>
              </a:rPr>
              <a:t>Use Group Policy preferences to:</a:t>
            </a:r>
          </a:p>
          <a:p>
            <a:pPr marL="457201" lvl="1" indent="-173038">
              <a:spcBef>
                <a:spcPts val="800"/>
              </a:spcBef>
              <a:spcAft>
                <a:spcPts val="0"/>
              </a:spcAft>
              <a:buClr>
                <a:srgbClr val="006699"/>
              </a:buClr>
              <a:buFontTx/>
              <a:buChar char="•"/>
            </a:pPr>
            <a:r>
              <a:rPr lang="en-US" sz="2000" kern="0">
                <a:solidFill>
                  <a:srgbClr val="000000"/>
                </a:solidFill>
              </a:rPr>
              <a:t>Configure, deploy, and manage operating system and application settings that are not manageable by using Group Policy</a:t>
            </a:r>
          </a:p>
          <a:p>
            <a:pPr marL="1025525" lvl="2">
              <a:spcBef>
                <a:spcPts val="800"/>
              </a:spcBef>
              <a:spcAft>
                <a:spcPts val="0"/>
              </a:spcAft>
              <a:buClr>
                <a:srgbClr val="006699"/>
              </a:buClr>
              <a:buSzPct val="90000"/>
              <a:buFontTx/>
              <a:buChar char="•"/>
            </a:pPr>
            <a:r>
              <a:rPr lang="en-CA" kern="0">
                <a:solidFill>
                  <a:srgbClr val="000000"/>
                </a:solidFill>
              </a:rPr>
              <a:t>Apply once at startup or sign in, optionally refresh at intervals</a:t>
            </a:r>
          </a:p>
          <a:p>
            <a:pPr marL="1025525" lvl="2">
              <a:spcBef>
                <a:spcPts val="800"/>
              </a:spcBef>
              <a:spcAft>
                <a:spcPts val="0"/>
              </a:spcAft>
              <a:buClr>
                <a:srgbClr val="006699"/>
              </a:buClr>
              <a:buSzPct val="90000"/>
              <a:buFontTx/>
              <a:buChar char="•"/>
            </a:pPr>
            <a:r>
              <a:rPr lang="en-CA" kern="0">
                <a:solidFill>
                  <a:srgbClr val="000000"/>
                </a:solidFill>
              </a:rPr>
              <a:t>Target to users or computers</a:t>
            </a:r>
          </a:p>
          <a:p>
            <a:pPr marL="457201" lvl="1" indent="-173038">
              <a:spcBef>
                <a:spcPts val="800"/>
              </a:spcBef>
              <a:spcAft>
                <a:spcPts val="0"/>
              </a:spcAft>
              <a:buClr>
                <a:srgbClr val="006699"/>
              </a:buClr>
              <a:buFontTx/>
              <a:buChar char="•"/>
            </a:pPr>
            <a:r>
              <a:rPr lang="en-US" sz="2000" kern="0">
                <a:solidFill>
                  <a:srgbClr val="000000"/>
                </a:solidFill>
              </a:rPr>
              <a:t>Expand the range of configurable settings within a GPO </a:t>
            </a:r>
          </a:p>
          <a:p>
            <a:pPr marL="0" lvl="0" indent="0">
              <a:spcBef>
                <a:spcPts val="800"/>
              </a:spcBef>
              <a:spcAft>
                <a:spcPts val="0"/>
              </a:spcAft>
              <a:buNone/>
            </a:pPr>
            <a:r>
              <a:rPr lang="en-US" sz="2600" kern="0">
                <a:solidFill>
                  <a:srgbClr val="000000"/>
                </a:solidFill>
              </a:rPr>
              <a:t>Group Policy preferences:</a:t>
            </a:r>
          </a:p>
          <a:p>
            <a:pPr marL="457201" lvl="1" indent="-173038">
              <a:spcBef>
                <a:spcPts val="800"/>
              </a:spcBef>
              <a:spcAft>
                <a:spcPts val="0"/>
              </a:spcAft>
              <a:buClr>
                <a:srgbClr val="006699"/>
              </a:buClr>
              <a:buFontTx/>
              <a:buChar char="•"/>
            </a:pPr>
            <a:r>
              <a:rPr lang="en-US" sz="2000" kern="0">
                <a:solidFill>
                  <a:srgbClr val="000000"/>
                </a:solidFill>
              </a:rPr>
              <a:t>Are not enforced</a:t>
            </a:r>
          </a:p>
          <a:p>
            <a:pPr marL="457201" lvl="1" indent="-173038">
              <a:spcBef>
                <a:spcPts val="200"/>
              </a:spcBef>
              <a:spcAft>
                <a:spcPts val="0"/>
              </a:spcAft>
              <a:buClr>
                <a:srgbClr val="006699"/>
              </a:buClr>
              <a:buFontTx/>
              <a:buChar char="•"/>
            </a:pPr>
            <a:r>
              <a:rPr lang="en-CA" sz="2000" kern="0">
                <a:solidFill>
                  <a:srgbClr val="000000"/>
                </a:solidFill>
              </a:rPr>
              <a:t>Are not removed when the GPO no longer applies</a:t>
            </a:r>
          </a:p>
          <a:p>
            <a:pPr marL="457201" lvl="1" indent="-173038">
              <a:spcBef>
                <a:spcPts val="200"/>
              </a:spcBef>
              <a:spcAft>
                <a:spcPts val="0"/>
              </a:spcAft>
              <a:buClr>
                <a:srgbClr val="006699"/>
              </a:buClr>
              <a:buFontTx/>
              <a:buChar char="•"/>
            </a:pPr>
            <a:r>
              <a:rPr lang="en-CA" sz="2000" kern="0">
                <a:solidFill>
                  <a:srgbClr val="000000"/>
                </a:solidFill>
              </a:rPr>
              <a:t>Do not disable the interface of the setting; users can change</a:t>
            </a:r>
            <a:br>
              <a:rPr lang="en-CA" sz="2000" kern="0">
                <a:solidFill>
                  <a:srgbClr val="000000"/>
                </a:solidFill>
              </a:rPr>
            </a:br>
            <a:r>
              <a:rPr lang="en-CA" sz="2000" kern="0">
                <a:solidFill>
                  <a:srgbClr val="000000"/>
                </a:solidFill>
              </a:rPr>
              <a:t>the setting</a:t>
            </a:r>
          </a:p>
          <a:p>
            <a:pPr marL="457201" lvl="1" indent="-173038">
              <a:spcBef>
                <a:spcPts val="200"/>
              </a:spcBef>
              <a:spcAft>
                <a:spcPts val="0"/>
              </a:spcAft>
              <a:buClr>
                <a:srgbClr val="006699"/>
              </a:buClr>
              <a:buFontTx/>
              <a:buChar char="•"/>
            </a:pPr>
            <a:r>
              <a:rPr lang="en-CA" sz="2000" kern="0">
                <a:solidFill>
                  <a:srgbClr val="000000"/>
                </a:solidFill>
              </a:rPr>
              <a:t>Cannot be used in local group polices</a:t>
            </a:r>
          </a:p>
          <a:p>
            <a:pPr lvl="0"/>
            <a:endParaRPr lang="en-CA" sz="3200" kern="0" dirty="0">
              <a:solidFill>
                <a:srgbClr val="000000"/>
              </a:solidFill>
            </a:endParaRPr>
          </a:p>
        </p:txBody>
      </p:sp>
    </p:spTree>
    <p:extLst>
      <p:ext uri="{BB962C8B-B14F-4D97-AF65-F5344CB8AC3E}">
        <p14:creationId xmlns:p14="http://schemas.microsoft.com/office/powerpoint/2010/main" val="41587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Starter GPOs?</a:t>
            </a:r>
            <a:endParaRPr lang="en-CA"/>
          </a:p>
        </p:txBody>
      </p:sp>
      <p:sp>
        <p:nvSpPr>
          <p:cNvPr id="4" name="Rounded Rectangle 812098"/>
          <p:cNvSpPr>
            <a:spLocks noChangeArrowheads="1"/>
          </p:cNvSpPr>
          <p:nvPr/>
        </p:nvSpPr>
        <p:spPr bwMode="auto">
          <a:xfrm>
            <a:off x="241300" y="1069461"/>
            <a:ext cx="8623300" cy="2351088"/>
          </a:xfrm>
          <a:prstGeom prst="roundRect">
            <a:avLst>
              <a:gd name="adj" fmla="val 4167"/>
            </a:avLst>
          </a:prstGeom>
          <a:noFill/>
          <a:ln w="9525" algn="ctr">
            <a:noFill/>
            <a:round/>
            <a:headEnd/>
            <a:tailEnd/>
          </a:ln>
        </p:spPr>
        <p:txBody>
          <a:bodyPr/>
          <a:lstStyle/>
          <a:p>
            <a:pPr lvl="0" fontAlgn="base">
              <a:lnSpc>
                <a:spcPct val="90000"/>
              </a:lnSpc>
              <a:spcBef>
                <a:spcPct val="40000"/>
              </a:spcBef>
              <a:spcAft>
                <a:spcPct val="0"/>
              </a:spcAft>
            </a:pPr>
            <a:r>
              <a:rPr lang="en-US" sz="2800">
                <a:solidFill>
                  <a:srgbClr val="000000"/>
                </a:solidFill>
                <a:latin typeface="Segoe UI" pitchFamily="34" charset="0"/>
                <a:ea typeface="Segoe UI" pitchFamily="34" charset="0"/>
                <a:cs typeface="Segoe UI" pitchFamily="34" charset="0"/>
              </a:rPr>
              <a:t>A starter GPO:</a:t>
            </a:r>
          </a:p>
          <a:p>
            <a:pPr lvl="0" fontAlgn="base">
              <a:spcBef>
                <a:spcPct val="0"/>
              </a:spcBef>
              <a:spcAft>
                <a:spcPct val="0"/>
              </a:spcAft>
              <a:buClr>
                <a:srgbClr val="006699"/>
              </a:buClr>
              <a:buSzPct val="90000"/>
            </a:pPr>
            <a:endParaRPr lang="en-US" sz="2800"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400050" y="1694479"/>
            <a:ext cx="8305800" cy="1646238"/>
          </a:xfrm>
          <a:prstGeom prst="roundRect">
            <a:avLst>
              <a:gd name="adj" fmla="val 4167"/>
            </a:avLst>
          </a:prstGeom>
          <a:noFill/>
          <a:ln w="9525" algn="ctr">
            <a:noFill/>
            <a:round/>
            <a:headEnd/>
            <a:tailEnd/>
          </a:ln>
        </p:spPr>
        <p:txBody>
          <a:bodyPr wrap="square" anchor="ctr"/>
          <a:lstStyle/>
          <a:p>
            <a:pPr marL="228600" lvl="0" indent="-228600" eaLnBrk="0" fontAlgn="base" hangingPunct="0">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Has preconfigured administrative template settings upon which new GPOs can be based</a:t>
            </a:r>
          </a:p>
          <a:p>
            <a:pPr marL="228600" lvl="0" indent="-228600" eaLnBrk="0" fontAlgn="base" hangingPunct="0">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Can be exported to .cab files</a:t>
            </a:r>
          </a:p>
          <a:p>
            <a:pPr marL="228600" lvl="0" indent="-228600" eaLnBrk="0" fontAlgn="base" hangingPunct="0">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Can be imported into other areas of the enterprise</a:t>
            </a:r>
            <a:endParaRPr lang="en-US" sz="2400" dirty="0">
              <a:solidFill>
                <a:srgbClr val="000000"/>
              </a:solidFill>
              <a:latin typeface="Segoe UI" pitchFamily="34" charset="0"/>
              <a:ea typeface="Segoe UI" pitchFamily="34" charset="0"/>
              <a:cs typeface="Segoe UI" pitchFamily="34" charset="0"/>
            </a:endParaRPr>
          </a:p>
        </p:txBody>
      </p:sp>
      <p:grpSp>
        <p:nvGrpSpPr>
          <p:cNvPr id="6" name="Group 5" descr="Illustration showing a starter GPO exporting to a cabinet (.cab) file, and then being imported into the Group Policy Management Console (GPMC)."/>
          <p:cNvGrpSpPr/>
          <p:nvPr/>
        </p:nvGrpSpPr>
        <p:grpSpPr>
          <a:xfrm>
            <a:off x="565650" y="3803091"/>
            <a:ext cx="8180154" cy="1951982"/>
            <a:chOff x="565650" y="3803091"/>
            <a:chExt cx="8180154" cy="1951982"/>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688" y="4045760"/>
              <a:ext cx="692846" cy="1158042"/>
            </a:xfrm>
            <a:prstGeom prst="rect">
              <a:avLst/>
            </a:prstGeom>
          </p:spPr>
        </p:pic>
        <p:sp>
          <p:nvSpPr>
            <p:cNvPr id="8" name="Rectangle 7"/>
            <p:cNvSpPr/>
            <p:nvPr/>
          </p:nvSpPr>
          <p:spPr>
            <a:xfrm>
              <a:off x="3981061" y="5214325"/>
              <a:ext cx="1278101" cy="370929"/>
            </a:xfrm>
            <a:prstGeom prst="rect">
              <a:avLst/>
            </a:prstGeom>
            <a:noFill/>
            <a:ln w="9525">
              <a:noFill/>
              <a:round/>
              <a:headEnd/>
              <a:tailEnd/>
            </a:ln>
            <a:effectLst/>
          </p:spPr>
          <p:txBody>
            <a:bodyPr wrap="none" anchor="ctr"/>
            <a:lstStyle/>
            <a:p>
              <a:pPr lvl="0" algn="ctr"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.cab file</a:t>
              </a:r>
              <a:endParaRPr lang="en-GB" sz="2000" b="1" dirty="0">
                <a:solidFill>
                  <a:srgbClr val="000000"/>
                </a:solidFill>
                <a:latin typeface="Segoe UI" pitchFamily="34" charset="0"/>
                <a:ea typeface="Segoe UI" pitchFamily="34" charset="0"/>
                <a:cs typeface="Segoe UI" pitchFamily="34" charset="0"/>
              </a:endParaRPr>
            </a:p>
          </p:txBody>
        </p:sp>
        <p:grpSp>
          <p:nvGrpSpPr>
            <p:cNvPr id="9" name="Group 8"/>
            <p:cNvGrpSpPr/>
            <p:nvPr/>
          </p:nvGrpSpPr>
          <p:grpSpPr>
            <a:xfrm>
              <a:off x="1848580" y="3935784"/>
              <a:ext cx="2244725" cy="1530895"/>
              <a:chOff x="1934048" y="4189145"/>
              <a:chExt cx="2244725" cy="1530895"/>
            </a:xfrm>
          </p:grpSpPr>
          <p:sp>
            <p:nvSpPr>
              <p:cNvPr id="21" name="Line 6"/>
              <p:cNvSpPr>
                <a:spLocks noChangeShapeType="1"/>
              </p:cNvSpPr>
              <p:nvPr/>
            </p:nvSpPr>
            <p:spPr bwMode="auto">
              <a:xfrm>
                <a:off x="2305050" y="5295275"/>
                <a:ext cx="933450" cy="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p>
                <a:pPr lvl="0" fontAlgn="base">
                  <a:spcBef>
                    <a:spcPct val="0"/>
                  </a:spcBef>
                  <a:spcAft>
                    <a:spcPct val="0"/>
                  </a:spcAft>
                  <a:defRPr/>
                </a:pPr>
                <a:endParaRPr lang="en-US" sz="2400" dirty="0">
                  <a:solidFill>
                    <a:srgbClr val="000000"/>
                  </a:solidFill>
                  <a:latin typeface="Segoe UI" pitchFamily="34" charset="0"/>
                  <a:ea typeface="Segoe UI" pitchFamily="34" charset="0"/>
                  <a:cs typeface="Segoe UI" pitchFamily="34" charset="0"/>
                </a:endParaRPr>
              </a:p>
            </p:txBody>
          </p:sp>
          <p:sp>
            <p:nvSpPr>
              <p:cNvPr id="22" name="Right Arrow 21"/>
              <p:cNvSpPr/>
              <p:nvPr/>
            </p:nvSpPr>
            <p:spPr bwMode="auto">
              <a:xfrm>
                <a:off x="2103686" y="4189145"/>
                <a:ext cx="1951517" cy="1530895"/>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a:solidFill>
                    <a:srgbClr val="000000"/>
                  </a:solidFill>
                  <a:latin typeface="Segoe UI" pitchFamily="34" charset="0"/>
                  <a:ea typeface="Segoe UI" pitchFamily="34" charset="0"/>
                  <a:cs typeface="Segoe UI" pitchFamily="34" charset="0"/>
                </a:endParaRPr>
              </a:p>
            </p:txBody>
          </p:sp>
          <p:sp>
            <p:nvSpPr>
              <p:cNvPr id="23" name="AutoShape 18"/>
              <p:cNvSpPr>
                <a:spLocks noChangeArrowheads="1"/>
              </p:cNvSpPr>
              <p:nvPr/>
            </p:nvSpPr>
            <p:spPr bwMode="auto">
              <a:xfrm>
                <a:off x="1934048" y="4607544"/>
                <a:ext cx="2244725" cy="700088"/>
              </a:xfrm>
              <a:prstGeom prst="roundRect">
                <a:avLst>
                  <a:gd name="adj" fmla="val 10921"/>
                </a:avLst>
              </a:prstGeom>
              <a:noFill/>
              <a:ln w="9525">
                <a:noFill/>
                <a:round/>
                <a:headEnd/>
                <a:tailEnd/>
              </a:ln>
              <a:effectLst/>
            </p:spPr>
            <p:txBody>
              <a:bodyPr wrap="none" anchor="ctr"/>
              <a:lstStyle/>
              <a:p>
                <a:pPr lvl="0" algn="ctr"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Exported to a </a:t>
                </a:r>
                <a:br>
                  <a:rPr lang="en-US" sz="2000" b="1">
                    <a:solidFill>
                      <a:srgbClr val="000000"/>
                    </a:solidFill>
                    <a:latin typeface="Segoe UI" pitchFamily="34" charset="0"/>
                    <a:ea typeface="Segoe UI" pitchFamily="34" charset="0"/>
                    <a:cs typeface="Segoe UI" pitchFamily="34" charset="0"/>
                  </a:rPr>
                </a:br>
                <a:r>
                  <a:rPr lang="en-US" sz="2000" b="1">
                    <a:solidFill>
                      <a:srgbClr val="000000"/>
                    </a:solidFill>
                    <a:latin typeface="Segoe UI" pitchFamily="34" charset="0"/>
                    <a:ea typeface="Segoe UI" pitchFamily="34" charset="0"/>
                    <a:cs typeface="Segoe UI" pitchFamily="34" charset="0"/>
                  </a:rPr>
                  <a:t>.cab file</a:t>
                </a:r>
                <a:endParaRPr lang="en-US" sz="2000" b="1" dirty="0">
                  <a:solidFill>
                    <a:srgbClr val="000000"/>
                  </a:solidFill>
                  <a:latin typeface="Segoe UI" pitchFamily="34" charset="0"/>
                  <a:ea typeface="Segoe UI" pitchFamily="34" charset="0"/>
                  <a:cs typeface="Segoe UI" pitchFamily="34" charset="0"/>
                </a:endParaRPr>
              </a:p>
            </p:txBody>
          </p:sp>
        </p:grpSp>
        <p:grpSp>
          <p:nvGrpSpPr>
            <p:cNvPr id="10" name="Group 9"/>
            <p:cNvGrpSpPr/>
            <p:nvPr/>
          </p:nvGrpSpPr>
          <p:grpSpPr>
            <a:xfrm>
              <a:off x="5163666" y="3954052"/>
              <a:ext cx="2244725" cy="1530895"/>
              <a:chOff x="6461125" y="4954592"/>
              <a:chExt cx="2244725" cy="1530895"/>
            </a:xfrm>
          </p:grpSpPr>
          <p:sp>
            <p:nvSpPr>
              <p:cNvPr id="19" name="Right Arrow 18"/>
              <p:cNvSpPr/>
              <p:nvPr/>
            </p:nvSpPr>
            <p:spPr bwMode="auto">
              <a:xfrm>
                <a:off x="6630763" y="4954592"/>
                <a:ext cx="1951517" cy="1530895"/>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a:solidFill>
                    <a:srgbClr val="000000"/>
                  </a:solidFill>
                  <a:latin typeface="Segoe UI" pitchFamily="34" charset="0"/>
                  <a:ea typeface="Segoe UI" pitchFamily="34" charset="0"/>
                  <a:cs typeface="Segoe UI" pitchFamily="34" charset="0"/>
                </a:endParaRPr>
              </a:p>
            </p:txBody>
          </p:sp>
          <p:sp>
            <p:nvSpPr>
              <p:cNvPr id="20" name="AutoShape 18"/>
              <p:cNvSpPr>
                <a:spLocks noChangeArrowheads="1"/>
              </p:cNvSpPr>
              <p:nvPr/>
            </p:nvSpPr>
            <p:spPr bwMode="auto">
              <a:xfrm>
                <a:off x="6461125" y="5372991"/>
                <a:ext cx="2244725" cy="700088"/>
              </a:xfrm>
              <a:prstGeom prst="roundRect">
                <a:avLst>
                  <a:gd name="adj" fmla="val 10921"/>
                </a:avLst>
              </a:prstGeom>
              <a:noFill/>
              <a:ln w="9525">
                <a:noFill/>
                <a:round/>
                <a:headEnd/>
                <a:tailEnd/>
              </a:ln>
              <a:effectLst/>
            </p:spPr>
            <p:txBody>
              <a:bodyPr wrap="none" anchor="ctr"/>
              <a:lstStyle/>
              <a:p>
                <a:pPr lvl="0" algn="ctr"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Imported to</a:t>
                </a:r>
                <a:br>
                  <a:rPr lang="en-US" sz="2000" b="1">
                    <a:solidFill>
                      <a:srgbClr val="000000"/>
                    </a:solidFill>
                    <a:latin typeface="Segoe UI" pitchFamily="34" charset="0"/>
                    <a:ea typeface="Segoe UI" pitchFamily="34" charset="0"/>
                    <a:cs typeface="Segoe UI" pitchFamily="34" charset="0"/>
                  </a:rPr>
                </a:br>
                <a:r>
                  <a:rPr lang="en-US" sz="2000" b="1">
                    <a:solidFill>
                      <a:srgbClr val="000000"/>
                    </a:solidFill>
                    <a:latin typeface="Segoe UI" pitchFamily="34" charset="0"/>
                    <a:ea typeface="Segoe UI" pitchFamily="34" charset="0"/>
                    <a:cs typeface="Segoe UI" pitchFamily="34" charset="0"/>
                  </a:rPr>
                  <a:t>GPMC</a:t>
                </a:r>
                <a:endParaRPr lang="en-US" sz="2000" b="1" dirty="0">
                  <a:solidFill>
                    <a:srgbClr val="000000"/>
                  </a:solidFill>
                  <a:latin typeface="Segoe UI" pitchFamily="34" charset="0"/>
                  <a:ea typeface="Segoe UI" pitchFamily="34" charset="0"/>
                  <a:cs typeface="Segoe UI" pitchFamily="34" charset="0"/>
                </a:endParaRPr>
              </a:p>
            </p:txBody>
          </p:sp>
        </p:grpSp>
        <p:grpSp>
          <p:nvGrpSpPr>
            <p:cNvPr id="11" name="Group 10"/>
            <p:cNvGrpSpPr/>
            <p:nvPr/>
          </p:nvGrpSpPr>
          <p:grpSpPr>
            <a:xfrm>
              <a:off x="632023" y="4159513"/>
              <a:ext cx="1145356" cy="808604"/>
              <a:chOff x="4052355" y="944591"/>
              <a:chExt cx="1145356" cy="808604"/>
            </a:xfrm>
          </p:grpSpPr>
          <p:sp>
            <p:nvSpPr>
              <p:cNvPr id="16" name="Rounded Rectangle 15"/>
              <p:cNvSpPr/>
              <p:nvPr/>
            </p:nvSpPr>
            <p:spPr>
              <a:xfrm>
                <a:off x="4052355" y="1213270"/>
                <a:ext cx="1145356" cy="539925"/>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CA" b="1">
                  <a:solidFill>
                    <a:srgbClr val="000000"/>
                  </a:solidFill>
                </a:endParaRPr>
              </a:p>
            </p:txBody>
          </p:sp>
          <p:pic>
            <p:nvPicPr>
              <p:cNvPr id="17" name="Picture 4" descr="C:\Courses\ENG\ID_Editor_Reference\LeX Graphics 7_2013\Document_writing.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0067" y="944591"/>
                <a:ext cx="418875" cy="7005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Courses\ENG\ID_Editor_Reference\LeX Graphics 7_2013\user_group.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166190" y="1006145"/>
                <a:ext cx="521777" cy="69227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565650" y="5214325"/>
              <a:ext cx="1278101" cy="370929"/>
            </a:xfrm>
            <a:prstGeom prst="rect">
              <a:avLst/>
            </a:prstGeom>
            <a:noFill/>
            <a:ln w="9525">
              <a:noFill/>
              <a:round/>
              <a:headEnd/>
              <a:tailEnd/>
            </a:ln>
            <a:effectLst/>
          </p:spPr>
          <p:txBody>
            <a:bodyPr wrap="none" anchor="ctr"/>
            <a:lstStyle/>
            <a:p>
              <a:pPr lvl="0" algn="ctr"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Starter GPO</a:t>
              </a:r>
              <a:endParaRPr lang="en-GB" sz="2000" b="1" dirty="0">
                <a:solidFill>
                  <a:srgbClr val="000000"/>
                </a:solidFill>
                <a:latin typeface="Segoe UI" pitchFamily="34" charset="0"/>
                <a:ea typeface="Segoe UI" pitchFamily="34" charset="0"/>
                <a:cs typeface="Segoe UI" pitchFamily="34" charset="0"/>
              </a:endParaRPr>
            </a:p>
          </p:txBody>
        </p:sp>
        <p:sp>
          <p:nvSpPr>
            <p:cNvPr id="13" name="Rectangle 12"/>
            <p:cNvSpPr/>
            <p:nvPr/>
          </p:nvSpPr>
          <p:spPr>
            <a:xfrm>
              <a:off x="7467703" y="5384144"/>
              <a:ext cx="1278101" cy="370929"/>
            </a:xfrm>
            <a:prstGeom prst="rect">
              <a:avLst/>
            </a:prstGeom>
            <a:noFill/>
            <a:ln w="9525">
              <a:noFill/>
              <a:round/>
              <a:headEnd/>
              <a:tailEnd/>
            </a:ln>
            <a:effectLst/>
          </p:spPr>
          <p:txBody>
            <a:bodyPr wrap="none" anchor="ctr"/>
            <a:lstStyle/>
            <a:p>
              <a:pPr lvl="0" algn="ctr"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Import to </a:t>
              </a:r>
              <a:br>
                <a:rPr lang="en-US" sz="2000" b="1">
                  <a:solidFill>
                    <a:srgbClr val="000000"/>
                  </a:solidFill>
                  <a:latin typeface="Segoe UI" pitchFamily="34" charset="0"/>
                  <a:ea typeface="Segoe UI" pitchFamily="34" charset="0"/>
                  <a:cs typeface="Segoe UI" pitchFamily="34" charset="0"/>
                </a:rPr>
              </a:br>
              <a:r>
                <a:rPr lang="en-US" sz="2000" b="1">
                  <a:solidFill>
                    <a:srgbClr val="000000"/>
                  </a:solidFill>
                  <a:latin typeface="Segoe UI" pitchFamily="34" charset="0"/>
                  <a:ea typeface="Segoe UI" pitchFamily="34" charset="0"/>
                  <a:cs typeface="Segoe UI" pitchFamily="34" charset="0"/>
                </a:rPr>
                <a:t>GPMC</a:t>
              </a:r>
              <a:endParaRPr lang="en-GB" sz="2000" b="1" dirty="0">
                <a:solidFill>
                  <a:srgbClr val="000000"/>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2919" y="3803091"/>
              <a:ext cx="1168581" cy="110218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91" y="4056283"/>
              <a:ext cx="692846" cy="1158042"/>
            </a:xfrm>
            <a:prstGeom prst="rect">
              <a:avLst/>
            </a:prstGeom>
          </p:spPr>
        </p:pic>
      </p:grpSp>
    </p:spTree>
    <p:extLst>
      <p:ext uri="{BB962C8B-B14F-4D97-AF65-F5344CB8AC3E}">
        <p14:creationId xmlns:p14="http://schemas.microsoft.com/office/powerpoint/2010/main" val="284046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Delegating Management of GPOs</a:t>
            </a:r>
            <a:endParaRPr lang="en-CA"/>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Aft>
                <a:spcPts val="1200"/>
              </a:spcAft>
              <a:buNone/>
            </a:pPr>
            <a:r>
              <a:rPr lang="en-US" sz="2400" kern="0">
                <a:solidFill>
                  <a:srgbClr val="000000"/>
                </a:solidFill>
              </a:rPr>
              <a:t>Delegation of GPO-related tasks allows the administrative workload to be distributed across the enterprise</a:t>
            </a:r>
          </a:p>
          <a:p>
            <a:pPr marL="0" lvl="0" indent="0">
              <a:buNone/>
            </a:pPr>
            <a:r>
              <a:rPr lang="en-US" sz="2400" kern="0">
                <a:solidFill>
                  <a:srgbClr val="000000"/>
                </a:solidFill>
              </a:rPr>
              <a:t>The following Group Policy tasks can be independently delegated:</a:t>
            </a:r>
          </a:p>
          <a:p>
            <a:pPr lvl="1"/>
            <a:r>
              <a:rPr lang="en-US" kern="0">
                <a:solidFill>
                  <a:srgbClr val="000000"/>
                </a:solidFill>
              </a:rPr>
              <a:t>Creating GPOs, including Starter GPOs</a:t>
            </a:r>
          </a:p>
          <a:p>
            <a:pPr lvl="1"/>
            <a:r>
              <a:rPr lang="en-US" kern="0">
                <a:solidFill>
                  <a:srgbClr val="000000"/>
                </a:solidFill>
              </a:rPr>
              <a:t>Editing GPOs</a:t>
            </a:r>
          </a:p>
          <a:p>
            <a:pPr lvl="1"/>
            <a:r>
              <a:rPr lang="en-US" kern="0">
                <a:solidFill>
                  <a:srgbClr val="000000"/>
                </a:solidFill>
              </a:rPr>
              <a:t>Managing Group Policy links for a site, domain, or OU</a:t>
            </a:r>
          </a:p>
          <a:p>
            <a:pPr lvl="1"/>
            <a:r>
              <a:rPr lang="en-US" kern="0">
                <a:solidFill>
                  <a:srgbClr val="000000"/>
                </a:solidFill>
              </a:rPr>
              <a:t>Performing Group Policy Modeling analysis in a domain or OU</a:t>
            </a:r>
          </a:p>
          <a:p>
            <a:pPr lvl="1"/>
            <a:r>
              <a:rPr lang="en-US" kern="0">
                <a:solidFill>
                  <a:srgbClr val="000000"/>
                </a:solidFill>
              </a:rPr>
              <a:t>Reading Group Policy Results data in a domain or OU</a:t>
            </a:r>
          </a:p>
          <a:p>
            <a:pPr lvl="1"/>
            <a:r>
              <a:rPr lang="en-US" kern="0">
                <a:solidFill>
                  <a:srgbClr val="000000"/>
                </a:solidFill>
              </a:rPr>
              <a:t>Creating WMI filters on a domain</a:t>
            </a:r>
            <a:endParaRPr lang="en-US" kern="0" dirty="0">
              <a:solidFill>
                <a:srgbClr val="000000"/>
              </a:solidFill>
            </a:endParaRPr>
          </a:p>
        </p:txBody>
      </p:sp>
    </p:spTree>
    <p:extLst>
      <p:ext uri="{BB962C8B-B14F-4D97-AF65-F5344CB8AC3E}">
        <p14:creationId xmlns:p14="http://schemas.microsoft.com/office/powerpoint/2010/main" val="85584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Demonstration: Creating and Managing GPOs</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1"/>
            <a:r>
              <a:rPr lang="en-US" sz="2600" kern="0">
                <a:solidFill>
                  <a:srgbClr val="000000"/>
                </a:solidFill>
              </a:rPr>
              <a:t>Create a GPO by using the GPMC</a:t>
            </a:r>
          </a:p>
          <a:p>
            <a:pPr lvl="1"/>
            <a:r>
              <a:rPr lang="en-US" sz="2600" kern="0">
                <a:solidFill>
                  <a:srgbClr val="000000"/>
                </a:solidFill>
              </a:rPr>
              <a:t>Edit a GPO in the Group Policy Management Editor window</a:t>
            </a:r>
          </a:p>
          <a:p>
            <a:pPr lvl="1"/>
            <a:r>
              <a:rPr lang="en-US" sz="2600" kern="0">
                <a:solidFill>
                  <a:srgbClr val="000000"/>
                </a:solidFill>
              </a:rPr>
              <a:t>Use Windows PowerShell to create a GPO</a:t>
            </a:r>
            <a:endParaRPr lang="en-US" sz="2600" kern="0" dirty="0">
              <a:solidFill>
                <a:srgbClr val="000000"/>
              </a:solidFill>
            </a:endParaRPr>
          </a:p>
        </p:txBody>
      </p:sp>
    </p:spTree>
    <p:extLst>
      <p:ext uri="{BB962C8B-B14F-4D97-AF65-F5344CB8AC3E}">
        <p14:creationId xmlns:p14="http://schemas.microsoft.com/office/powerpoint/2010/main" val="2273815397"/>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107</TotalTime>
  <Words>4561</Words>
  <Application>Microsoft Office PowerPoint</Application>
  <PresentationFormat>On-screen Show (4:3)</PresentationFormat>
  <Paragraphs>501</Paragraphs>
  <Slides>30</Slides>
  <Notes>30</Notes>
  <HiddenSlides>3</HiddenSlides>
  <MMClips>0</MMClips>
  <ScaleCrop>false</ScaleCrop>
  <HeadingPairs>
    <vt:vector size="6" baseType="variant">
      <vt:variant>
        <vt:lpstr>Fonts Used</vt:lpstr>
      </vt:variant>
      <vt:variant>
        <vt:i4>11</vt:i4>
      </vt:variant>
      <vt:variant>
        <vt:lpstr>Theme</vt:lpstr>
      </vt:variant>
      <vt:variant>
        <vt:i4>33</vt:i4>
      </vt:variant>
      <vt:variant>
        <vt:lpstr>Slide Titles</vt:lpstr>
      </vt:variant>
      <vt:variant>
        <vt:i4>30</vt:i4>
      </vt:variant>
    </vt:vector>
  </HeadingPairs>
  <TitlesOfParts>
    <vt:vector size="74" baseType="lpstr">
      <vt:lpstr>Verdana</vt:lpstr>
      <vt:lpstr>Wingdings</vt:lpstr>
      <vt:lpstr>Calibri</vt:lpstr>
      <vt:lpstr>Segoe</vt:lpstr>
      <vt:lpstr>Symbol</vt:lpstr>
      <vt:lpstr>Arial</vt:lpstr>
      <vt:lpstr>Segoe Light</vt:lpstr>
      <vt:lpstr>Lucida Sans Typewriter</vt:lpstr>
      <vt:lpstr>Segoe UI Light</vt:lpstr>
      <vt:lpstr>Segoe UI</vt:lpstr>
      <vt:lpstr>Times New Roman</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Module 11</vt:lpstr>
      <vt:lpstr>Module Overview</vt:lpstr>
      <vt:lpstr>Lesson 1: Overview of Group Policy</vt:lpstr>
      <vt:lpstr>Components of Group Policy</vt:lpstr>
      <vt:lpstr>Storage of Domain GPOs</vt:lpstr>
      <vt:lpstr>What Are Group Policy Preferences?</vt:lpstr>
      <vt:lpstr>What Are Starter GPOs?</vt:lpstr>
      <vt:lpstr>Delegating Management of GPOs</vt:lpstr>
      <vt:lpstr>Demonstration: Creating and Managing GPOs</vt:lpstr>
      <vt:lpstr>PowerPoint Presentation</vt:lpstr>
      <vt:lpstr>Lesson 2: Group Policy Processing</vt:lpstr>
      <vt:lpstr>GPO Links</vt:lpstr>
      <vt:lpstr>Applying GPOs</vt:lpstr>
      <vt:lpstr>Group Policy Processing Order</vt:lpstr>
      <vt:lpstr>What Are Multiple Local GPOs?</vt:lpstr>
      <vt:lpstr>What Are the Default GPOs?</vt:lpstr>
      <vt:lpstr>GPO Security Filtering</vt:lpstr>
      <vt:lpstr>Discussion: Identifying Group Policy Application</vt:lpstr>
      <vt:lpstr>Demonstration: Using Group Policy Diagnostic Tools</vt:lpstr>
      <vt:lpstr>PowerPoint Presentation</vt:lpstr>
      <vt:lpstr>Lesson 3: Implementing a Central Store for Administrative Templates</vt:lpstr>
      <vt:lpstr>What Is the Central Store?</vt:lpstr>
      <vt:lpstr>What Are Administrative Templates?</vt:lpstr>
      <vt:lpstr>How Administrative Templates Work</vt:lpstr>
      <vt:lpstr>Managed and Unmanaged Policy Settings</vt:lpstr>
      <vt:lpstr>Lab: Implementing Group Policy</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Karin Carlson</dc:creator>
  <cp:lastModifiedBy>Susie Carr</cp:lastModifiedBy>
  <cp:revision>10</cp:revision>
  <dcterms:created xsi:type="dcterms:W3CDTF">2014-02-24T00:13:45Z</dcterms:created>
  <dcterms:modified xsi:type="dcterms:W3CDTF">2014-03-10T23:00:07Z</dcterms:modified>
</cp:coreProperties>
</file>