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92" r:id="rId25"/>
    <p:sldId id="293" r:id="rId26"/>
    <p:sldId id="279" r:id="rId27"/>
    <p:sldId id="280" r:id="rId28"/>
    <p:sldId id="281" r:id="rId29"/>
    <p:sldId id="282" r:id="rId30"/>
    <p:sldId id="283" r:id="rId31"/>
    <p:sldId id="284" r:id="rId32"/>
    <p:sldId id="285" r:id="rId33"/>
    <p:sldId id="286" r:id="rId34"/>
    <p:sldId id="294" r:id="rId35"/>
    <p:sldId id="295" r:id="rId36"/>
    <p:sldId id="287" r:id="rId37"/>
    <p:sldId id="288" r:id="rId38"/>
    <p:sldId id="289" r:id="rId39"/>
    <p:sldId id="290" r:id="rId40"/>
    <p:sldId id="296" r:id="rId41"/>
    <p:sldId id="297" r:id="rId42"/>
    <p:sldId id="298" r:id="rId43"/>
  </p:sldIdLst>
  <p:sldSz cx="9144000" cy="6858000" type="screen4x3"/>
  <p:notesSz cx="6858000" cy="9144000"/>
  <p:embeddedFontLst>
    <p:embeddedFont>
      <p:font typeface="Segoe Light" panose="000B0500000000000000" pitchFamily="34" charset="0"/>
      <p:regular r:id="rId45"/>
      <p:italic r:id="rId46"/>
    </p:embeddedFont>
    <p:embeddedFont>
      <p:font typeface="Segoe" panose="020B0502040504020203" pitchFamily="34" charset="0"/>
      <p:regular r:id="rId47"/>
      <p:bold r:id="rId48"/>
      <p:italic r:id="rId49"/>
      <p:boldItalic r:id="rId50"/>
    </p:embeddedFont>
    <p:embeddedFont>
      <p:font typeface="Segoe UI Light" panose="020B0502040204020203" pitchFamily="34" charset="0"/>
      <p:regular r:id="rId51"/>
    </p:embeddedFont>
    <p:embeddedFont>
      <p:font typeface="Segoe UI" panose="020B0502040204020203" pitchFamily="34" charset="0"/>
      <p:regular r:id="rId52"/>
      <p:bold r:id="rId53"/>
      <p:italic r:id="rId54"/>
      <p:boldItalic r:id="rId55"/>
    </p:embeddedFont>
    <p:embeddedFont>
      <p:font typeface="Mangal" panose="02040503050203030202" pitchFamily="18" charset="0"/>
      <p:regular r:id="rId56"/>
      <p:bold r:id="rId57"/>
    </p:embeddedFont>
    <p:embeddedFont>
      <p:font typeface="Verdana" panose="020B0604030504040204" pitchFamily="34" charset="0"/>
      <p:regular r:id="rId58"/>
      <p:bold r:id="rId59"/>
      <p:italic r:id="rId60"/>
      <p:boldItalic r:id="rId61"/>
    </p:embeddedFont>
    <p:embeddedFont>
      <p:font typeface="Arial Unicode MS" panose="020B0604020202020204" pitchFamily="34" charset="-128"/>
      <p:regular r:id="rId62"/>
    </p:embeddedFont>
    <p:embeddedFont>
      <p:font typeface="Calibri" panose="020F0502020204030204" pitchFamily="34" charset="0"/>
      <p:regular r:id="rId63"/>
      <p:bold r:id="rId64"/>
      <p:italic r:id="rId65"/>
      <p:boldItalic r:id="rId6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vertBarState="minimized" horzBarState="maximized">
    <p:restoredLeft sz="7535" autoAdjust="0"/>
    <p:restoredTop sz="95165" autoAdjust="0"/>
  </p:normalViewPr>
  <p:slideViewPr>
    <p:cSldViewPr>
      <p:cViewPr varScale="1">
        <p:scale>
          <a:sx n="85" d="100"/>
          <a:sy n="85" d="100"/>
        </p:scale>
        <p:origin x="446" y="53"/>
      </p:cViewPr>
      <p:guideLst>
        <p:guide orient="horz" pos="2160"/>
        <p:guide pos="2880"/>
      </p:guideLst>
    </p:cSldViewPr>
  </p:slideViewPr>
  <p:notesTextViewPr>
    <p:cViewPr>
      <p:scale>
        <a:sx n="1" d="1"/>
        <a:sy n="1" d="1"/>
      </p:scale>
      <p:origin x="0" y="0"/>
    </p:cViewPr>
  </p:notesTextViewPr>
  <p:sorterViewPr>
    <p:cViewPr>
      <p:scale>
        <a:sx n="200" d="100"/>
        <a:sy n="200" d="100"/>
      </p:scale>
      <p:origin x="0" y="0"/>
    </p:cViewPr>
  </p:sorterViewPr>
  <p:notesViewPr>
    <p:cSldViewPr>
      <p:cViewPr varScale="1">
        <p:scale>
          <a:sx n="64" d="100"/>
          <a:sy n="64" d="100"/>
        </p:scale>
        <p:origin x="1656"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font" Target="fonts/font19.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61"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font" Target="fonts/font20.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font" Target="fonts/font18.fntdata"/><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AB017-653D-40CC-B196-AFB0F828C3FA}" type="datetimeFigureOut">
              <a:rPr lang="en-CA" smtClean="0"/>
              <a:t>10/03/2014</a:t>
            </a:fld>
            <a:endParaRPr lang="en-CA"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77B5E1-4095-4397-ADB9-F5E0D58B59B6}" type="slidenum">
              <a:rPr lang="en-CA" smtClean="0"/>
              <a:t>‹#›</a:t>
            </a:fld>
            <a:endParaRPr lang="en-CA" dirty="0"/>
          </a:p>
        </p:txBody>
      </p:sp>
    </p:spTree>
    <p:extLst>
      <p:ext uri="{BB962C8B-B14F-4D97-AF65-F5344CB8AC3E}">
        <p14:creationId xmlns:p14="http://schemas.microsoft.com/office/powerpoint/2010/main" val="3055618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go.microsoft.com/fwlink/?LinkID=266746"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b="1" dirty="0">
                <a:latin typeface="Arial"/>
                <a:ea typeface="Calibri"/>
                <a:cs typeface="Times New Roman"/>
              </a:rPr>
              <a:t>Presentation: </a:t>
            </a:r>
            <a:r>
              <a:rPr lang="en-CA" sz="1000" dirty="0">
                <a:latin typeface="Arial"/>
                <a:ea typeface="Calibri"/>
                <a:cs typeface="Times New Roman"/>
              </a:rPr>
              <a:t>1:45</a:t>
            </a:r>
          </a:p>
          <a:p>
            <a:pPr>
              <a:lnSpc>
                <a:spcPct val="115000"/>
              </a:lnSpc>
              <a:spcAft>
                <a:spcPts val="1000"/>
              </a:spcAft>
            </a:pPr>
            <a:r>
              <a:rPr lang="en-CA" sz="1000" b="1" dirty="0">
                <a:latin typeface="Arial"/>
                <a:ea typeface="Calibri"/>
                <a:cs typeface="Times New Roman"/>
              </a:rPr>
              <a:t>Lab A: </a:t>
            </a:r>
            <a:r>
              <a:rPr lang="en-CA" sz="1000" dirty="0">
                <a:latin typeface="Arial"/>
                <a:ea typeface="Calibri"/>
                <a:cs typeface="Times New Roman"/>
              </a:rPr>
              <a:t>50 minutes</a:t>
            </a:r>
          </a:p>
          <a:p>
            <a:pPr>
              <a:lnSpc>
                <a:spcPct val="115000"/>
              </a:lnSpc>
              <a:spcAft>
                <a:spcPts val="1000"/>
              </a:spcAft>
            </a:pPr>
            <a:r>
              <a:rPr lang="en-CA" sz="1000" b="1" dirty="0">
                <a:latin typeface="Arial"/>
                <a:ea typeface="Calibri"/>
                <a:cs typeface="Times New Roman"/>
              </a:rPr>
              <a:t>Lab B: </a:t>
            </a:r>
            <a:r>
              <a:rPr lang="en-CA" sz="1000" dirty="0">
                <a:latin typeface="Arial"/>
                <a:ea typeface="Calibri"/>
                <a:cs typeface="Times New Roman"/>
              </a:rPr>
              <a:t>60 minutes</a:t>
            </a:r>
          </a:p>
          <a:p>
            <a:pPr>
              <a:lnSpc>
                <a:spcPct val="115000"/>
              </a:lnSpc>
              <a:spcAft>
                <a:spcPts val="1000"/>
              </a:spcAft>
            </a:pPr>
            <a:r>
              <a:rPr lang="en-CA" sz="1000" dirty="0">
                <a:latin typeface="Arial"/>
                <a:ea typeface="Calibri"/>
                <a:cs typeface="Segoe UI"/>
              </a:rPr>
              <a:t>After completing this module, students should be able to:</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Describe Windows</a:t>
            </a:r>
            <a:r>
              <a:rPr lang="en-US" sz="1000" baseline="30000" dirty="0" smtClean="0">
                <a:effectLst/>
                <a:latin typeface="Arial"/>
                <a:ea typeface="Times New Roman"/>
                <a:cs typeface="Segoe UI"/>
              </a:rPr>
              <a:t>®</a:t>
            </a:r>
            <a:r>
              <a:rPr lang="en-US" sz="1000" dirty="0" smtClean="0">
                <a:effectLst/>
                <a:latin typeface="Arial"/>
                <a:ea typeface="Times New Roman"/>
                <a:cs typeface="Segoe UI"/>
              </a:rPr>
              <a:t> Server operating-system security.</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Configure security settings by using Group Policy.</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Increase security for server resources.</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Restrict unauthorized software from running on servers and clients.</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Configure Windows Firewall with Advanced Security.</a:t>
            </a:r>
            <a:endParaRPr lang="en-CA" sz="1000" dirty="0" smtClean="0">
              <a:effectLst/>
              <a:latin typeface="Arial"/>
              <a:ea typeface="Times New Roman"/>
              <a:cs typeface="Times New Roman"/>
            </a:endParaRPr>
          </a:p>
          <a:p>
            <a:pPr>
              <a:lnSpc>
                <a:spcPct val="115000"/>
              </a:lnSpc>
              <a:spcAft>
                <a:spcPts val="1000"/>
              </a:spcAft>
            </a:pPr>
            <a:r>
              <a:rPr lang="en-CA" sz="1000" b="1" dirty="0">
                <a:latin typeface="Arial"/>
                <a:ea typeface="Calibri"/>
                <a:cs typeface="Times New Roman"/>
              </a:rPr>
              <a:t>Required Materials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To teach this module, you need the Microsoft</a:t>
            </a:r>
            <a:r>
              <a:rPr lang="en-CA" sz="1000" baseline="30000" dirty="0">
                <a:latin typeface="Arial"/>
                <a:ea typeface="Calibri"/>
                <a:cs typeface="Segoe UI"/>
              </a:rPr>
              <a:t>®</a:t>
            </a:r>
            <a:r>
              <a:rPr lang="en-CA" sz="1000" dirty="0">
                <a:latin typeface="Arial"/>
                <a:ea typeface="Calibri"/>
                <a:cs typeface="Segoe UI"/>
              </a:rPr>
              <a:t> Office PowerPoint</a:t>
            </a:r>
            <a:r>
              <a:rPr lang="en-CA" sz="1000" baseline="30000" dirty="0">
                <a:latin typeface="Arial"/>
                <a:ea typeface="Calibri"/>
                <a:cs typeface="Segoe UI"/>
              </a:rPr>
              <a:t>®</a:t>
            </a:r>
            <a:r>
              <a:rPr lang="en-CA" sz="1000" dirty="0">
                <a:latin typeface="Arial"/>
                <a:ea typeface="Calibri"/>
                <a:cs typeface="Segoe UI"/>
              </a:rPr>
              <a:t> file 20410D_12.ppt.</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Important:</a:t>
            </a:r>
            <a:r>
              <a:rPr lang="en-CA" sz="1000" dirty="0">
                <a:latin typeface="Arial"/>
                <a:ea typeface="Calibri"/>
                <a:cs typeface="Segoe UI"/>
              </a:rPr>
              <a:t> We recommend that you use Office PowerPoint 2007 or a newer version to display the slides for this course. If you use PowerPoint Viewer or an earlier version of Office PowerPoint, all the features of the slides might not display correctly.</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Preparation Tasks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To prepare for this module:</a:t>
            </a:r>
            <a:endParaRPr lang="en-CA" sz="1000" dirty="0">
              <a:latin typeface="Arial"/>
              <a:ea typeface="Calibri"/>
              <a:cs typeface="Times New Roman"/>
            </a:endParaRPr>
          </a:p>
          <a:p>
            <a:pPr marL="342900" lvl="0" indent="-342900">
              <a:spcAft>
                <a:spcPts val="995"/>
              </a:spcAft>
              <a:buFont typeface="Symbol"/>
              <a:buChar char=""/>
            </a:pPr>
            <a:r>
              <a:rPr lang="en-CA" sz="1000" dirty="0" smtClean="0">
                <a:effectLst/>
                <a:latin typeface="Arial"/>
                <a:ea typeface="Times New Roman"/>
                <a:cs typeface="Segoe UI"/>
              </a:rPr>
              <a:t>Read all of the materials for this module.</a:t>
            </a:r>
            <a:endParaRPr lang="en-CA" sz="1000" dirty="0" smtClean="0">
              <a:effectLst/>
              <a:latin typeface="Arial"/>
            </a:endParaRPr>
          </a:p>
          <a:p>
            <a:pPr marL="342900" lvl="0" indent="-342900">
              <a:spcAft>
                <a:spcPts val="995"/>
              </a:spcAft>
              <a:buFont typeface="Symbol"/>
              <a:buChar char=""/>
            </a:pPr>
            <a:r>
              <a:rPr lang="en-CA" sz="1000" dirty="0" smtClean="0">
                <a:effectLst/>
                <a:latin typeface="Arial"/>
                <a:ea typeface="Times New Roman"/>
                <a:cs typeface="Segoe UI"/>
              </a:rPr>
              <a:t>Practice performing </a:t>
            </a:r>
            <a:r>
              <a:rPr lang="en-CA" sz="1000" dirty="0" smtClean="0">
                <a:effectLst/>
                <a:latin typeface="Arial"/>
              </a:rPr>
              <a:t>the demonstrations and </a:t>
            </a:r>
            <a:r>
              <a:rPr lang="en-CA" sz="1000" dirty="0" smtClean="0">
                <a:effectLst/>
                <a:latin typeface="Arial"/>
                <a:ea typeface="Times New Roman"/>
                <a:cs typeface="Segoe UI"/>
              </a:rPr>
              <a:t>the lab exercises.</a:t>
            </a:r>
            <a:endParaRPr lang="en-CA" sz="1000" dirty="0" smtClean="0">
              <a:effectLst/>
              <a:latin typeface="Arial"/>
            </a:endParaRPr>
          </a:p>
          <a:p>
            <a:pPr marL="342900" lvl="0" indent="-342900">
              <a:spcAft>
                <a:spcPts val="995"/>
              </a:spcAft>
              <a:buFont typeface="Symbol"/>
              <a:buChar char=""/>
            </a:pPr>
            <a:r>
              <a:rPr lang="en-CA" sz="1000" dirty="0" smtClean="0">
                <a:effectLst/>
                <a:latin typeface="Arial"/>
                <a:ea typeface="Times New Roman"/>
                <a:cs typeface="Segoe UI"/>
              </a:rPr>
              <a:t>Work through the Module Review and Takeaways section, and determine how you will use this section to reinforce student learning and promote knowledge transfer to on-the-job performance.</a:t>
            </a:r>
            <a:endParaRPr lang="en-CA" sz="1000" dirty="0">
              <a:effectLst/>
              <a:latin typeface="Arial"/>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4111514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Give a high-level overview of the Security Options settings, and describe each of them briefly by demonstrating the settings in the GPMC.</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Explain some of the settings in this topic. For example:</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Interactive logon: Do not display last user name</a:t>
            </a:r>
            <a:r>
              <a:rPr lang="en-US" sz="1000" b="1" dirty="0" smtClean="0">
                <a:effectLst/>
                <a:latin typeface="Arial"/>
                <a:ea typeface="Times New Roman"/>
                <a:cs typeface="Times New Roman"/>
              </a:rPr>
              <a:t>. </a:t>
            </a:r>
            <a:r>
              <a:rPr lang="en-US" sz="1000" dirty="0" smtClean="0">
                <a:effectLst/>
                <a:latin typeface="Arial"/>
                <a:ea typeface="Times New Roman"/>
                <a:cs typeface="Times New Roman"/>
              </a:rPr>
              <a:t>When you enable this setting, the username of the person who last signed in to the computer does not appear. Therefore, the potential attacker has to guess or try to find out both the username and the password to obtain access to computer or network resources. If you disable this setting, the attacker would know the username, and would need only the password.</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Accounts: Rename administrator account. When enabled, this setting renames the local administrator account. The potential attacker would have to find out both the username and the password to obtain access to computer resources. If you disable this setting, the attacker would know the username, which is Administrator, and would need only the password.</a:t>
            </a: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10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176276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spcAft>
                <a:spcPts val="1000"/>
              </a:spcAft>
            </a:pPr>
            <a:r>
              <a:rPr lang="en-US" sz="1000" dirty="0" smtClean="0">
                <a:effectLst/>
                <a:latin typeface="Arial"/>
                <a:ea typeface="Calibri"/>
                <a:cs typeface="Times New Roman"/>
              </a:rPr>
              <a:t>Ask how many students are familiar with the </a:t>
            </a:r>
            <a:r>
              <a:rPr lang="en-US" sz="1000" dirty="0" smtClean="0">
                <a:effectLst/>
                <a:latin typeface="Arial"/>
                <a:ea typeface="Calibri"/>
                <a:cs typeface="Segoe UI"/>
              </a:rPr>
              <a:t>User Account Control (UAC) </a:t>
            </a:r>
            <a:r>
              <a:rPr lang="en-US" sz="1000" dirty="0" smtClean="0">
                <a:effectLst/>
                <a:latin typeface="Arial"/>
                <a:ea typeface="Calibri"/>
                <a:cs typeface="Times New Roman"/>
              </a:rPr>
              <a:t>dialog box on the slide, and ask them how they use UAC currently.</a:t>
            </a:r>
            <a:endParaRPr lang="en-CA" sz="1000" dirty="0" smtClean="0">
              <a:effectLst/>
              <a:latin typeface="Arial"/>
              <a:ea typeface="Calibri"/>
              <a:cs typeface="Times New Roman"/>
            </a:endParaRPr>
          </a:p>
          <a:p>
            <a:pPr>
              <a:lnSpc>
                <a:spcPct val="115000"/>
              </a:lnSpc>
              <a:spcAft>
                <a:spcPts val="1000"/>
              </a:spcAft>
            </a:pPr>
            <a:r>
              <a:rPr lang="en-CA" sz="1000" dirty="0">
                <a:latin typeface="Arial"/>
                <a:ea typeface="Calibri"/>
                <a:cs typeface="Segoe UI"/>
              </a:rPr>
              <a:t>Discuss several scenarios where students might use UAC, such as when protecting computers from running executable files that do not originate from a trusted source.</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Explain to students that they should plan carefully for UAC settings, because configuring UAC to prompt users too often might distract users and lower their productivity.</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11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336071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Explain to students that some types of organizations, such as financial or government organizations, have especially high needs for auditing because of their own regulations, or because of legal mandates. These regulations may require that security experts, or </a:t>
            </a:r>
            <a:r>
              <a:rPr lang="en-CA" sz="1000" i="1" dirty="0">
                <a:latin typeface="Arial"/>
                <a:ea typeface="Calibri"/>
                <a:cs typeface="Times New Roman"/>
              </a:rPr>
              <a:t>security auditors</a:t>
            </a:r>
            <a:r>
              <a:rPr lang="en-CA" sz="1000" dirty="0">
                <a:latin typeface="Arial"/>
                <a:ea typeface="Calibri"/>
                <a:cs typeface="Segoe UI"/>
              </a:rPr>
              <a:t>, perform the audits. Security auditors also examine the security event logs, which store the data from audits that were configured by Group Policy.</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Stress to students that they should keep in mind the following points when they are planning their security approach:</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Calibri"/>
                <a:cs typeface="Segoe UI"/>
              </a:rPr>
              <a:t>International industry standards or government regulations often regulate the type of data that needs to be analyzed.</a:t>
            </a:r>
            <a:endParaRPr lang="en-CA" sz="1000" dirty="0" smtClean="0">
              <a:effectLst/>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One of the biggest challenges administrators face is monitoring and managing security events from different servers, and coalescing them onto one centralized location.</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Analyzing data that auditing generates is much easier when you use a product such as Audit Collection Services (ACS) in Microsoft System Center 2012 - Operations Manager, which collects and forwards all security events from monitored computers to a central database.</a:t>
            </a: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12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855551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Describe how Group Policy can control the membership of local or domain groups.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Explain that using Group Policy is the most efficient way to control local built-in group memberships on clients and member servers, and that you can use restricted groups when configuring membership of local or domain groups. There are two options for restricted groups, including:</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Members of this group. Use this option to restrict the entire group membership to only what you configure for the restricted group. This enables you to remove existing group members if you did not include them in the group membership.</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This group is a member of. Use this option to add additional members to whatever groups already exist.</a:t>
            </a:r>
            <a:endParaRPr lang="en-CA" sz="1000" dirty="0" smtClean="0">
              <a:effectLst/>
              <a:latin typeface="Arial"/>
              <a:ea typeface="Times New Roman"/>
              <a:cs typeface="Times New Roman"/>
            </a:endParaRPr>
          </a:p>
          <a:p>
            <a:pPr>
              <a:lnSpc>
                <a:spcPct val="115000"/>
              </a:lnSpc>
              <a:spcAft>
                <a:spcPts val="1000"/>
              </a:spcAft>
            </a:pPr>
            <a:r>
              <a:rPr lang="en-CA" sz="1000" dirty="0">
                <a:latin typeface="Arial"/>
                <a:ea typeface="Calibri"/>
                <a:cs typeface="Times New Roman"/>
              </a:rPr>
              <a:t>Mention that students also can use Group Policy preferences to add local users or local groups to domain member computers.</a:t>
            </a:r>
          </a:p>
        </p:txBody>
      </p:sp>
      <p:sp>
        <p:nvSpPr>
          <p:cNvPr id="4" name="Slide Number Placeholder 3"/>
          <p:cNvSpPr>
            <a:spLocks noGrp="1"/>
          </p:cNvSpPr>
          <p:nvPr>
            <p:ph type="sldNum" sz="quarter" idx="10"/>
          </p:nvPr>
        </p:nvSpPr>
        <p:spPr/>
        <p:txBody>
          <a:bodyPr/>
          <a:lstStyle/>
          <a:p>
            <a:fld id="{D577B5E1-4095-4397-ADB9-F5E0D58B59B6}" type="slidenum">
              <a:rPr lang="en-CA" smtClean="0"/>
              <a:t>13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452062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Explain that account policies refer to the collection of settings that include password settings, account lockout settings, and Kerberos version 5 protocol-authentication policy settings.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Explain that these settings apply to all domain users, unless you implement fine-grained passwords.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Discuss the impact of complexity requirements that demand that users have three of these four types of characters in a password: uppercase, lowercase, numeric, and symbol.</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Mention that if you configure password history, you should configure minimum and maximum password ages.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Mention that you should base the number of days in the Maximum Password Age setting upon the strength of the passwords. Therefore, you give lower-strength passwords a shorter maximum age, while you give higher-strength passwords a longer maximum age.</a:t>
            </a:r>
          </a:p>
          <a:p>
            <a:pPr>
              <a:lnSpc>
                <a:spcPct val="115000"/>
              </a:lnSpc>
              <a:spcAft>
                <a:spcPts val="1000"/>
              </a:spcAft>
            </a:pPr>
            <a:r>
              <a:rPr lang="en-CA" sz="1000" dirty="0">
                <a:latin typeface="Arial"/>
                <a:ea typeface="Calibri"/>
                <a:cs typeface="Segoe UI"/>
              </a:rPr>
              <a:t>Explain the purpose of the account lockout threshold, but do not spend a significant amount of time on this, and then briefly discuss Kerberos authentication settings.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14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2831623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some real-world uses of Security Compliance Manager, such as: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Creating secure GPOs for enterprise-wide distribution.</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Locking down specialized computers, such as kiosks or terminal servers.</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Using it as a reference point for compliance and analysis needs.</a:t>
            </a: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15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1690515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Before students begin the lab, read the lab scenario and display the next slide. Before each exercise, read the scenario associated with the exercise to the class. The scenarios give context to the lab and exercises, and help to facilitate the discussion at the end of the lab. Remind students to complete the discussion questions after the last lab exercise.</a:t>
            </a:r>
          </a:p>
          <a:p>
            <a:pPr>
              <a:lnSpc>
                <a:spcPct val="115000"/>
              </a:lnSpc>
              <a:spcAft>
                <a:spcPts val="1000"/>
              </a:spcAft>
            </a:pPr>
            <a:r>
              <a:rPr lang="en-CA" sz="1000" b="1" dirty="0">
                <a:solidFill>
                  <a:srgbClr val="000000"/>
                </a:solidFill>
                <a:latin typeface="Arial"/>
                <a:ea typeface="Calibri"/>
                <a:cs typeface="Segoe UI"/>
              </a:rPr>
              <a:t>Exercise 1: Using Group Policy to Secure Member Servers</a:t>
            </a:r>
            <a:endParaRPr lang="en-CA" sz="1000" b="1" dirty="0">
              <a:latin typeface="Arial"/>
              <a:ea typeface="Calibri"/>
              <a:cs typeface="Times New Roman"/>
            </a:endParaRPr>
          </a:p>
          <a:p>
            <a:pPr>
              <a:lnSpc>
                <a:spcPct val="115000"/>
              </a:lnSpc>
              <a:spcAft>
                <a:spcPts val="1000"/>
              </a:spcAft>
            </a:pPr>
            <a:r>
              <a:rPr lang="en-CA" sz="1000" dirty="0">
                <a:latin typeface="Arial"/>
                <a:ea typeface="Calibri"/>
                <a:cs typeface="Segoe UI"/>
              </a:rPr>
              <a:t>A. Datum Corporation uses the Computer Administrators group to provide administrators with permissions to administer member servers. As part of the installation process for a new server, the Computer Administrators group from the domain is added to the local Administrators group on the new server. Recently, this important step was missed when configuring several new member servers.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To ensure that the Computer Administrators group is always given permission to manage member servers, your manager has asked you to create a GPO that sets the membership of the local Administrators group on member servers to include Computer Server Administrators. This GPO also needs to enable Admin Approval Mode for UAC.</a:t>
            </a:r>
            <a:endParaRPr lang="en-CA" sz="1000" dirty="0">
              <a:latin typeface="Arial"/>
              <a:ea typeface="Calibri"/>
              <a:cs typeface="Times New Roman"/>
            </a:endParaRPr>
          </a:p>
          <a:p>
            <a:pPr>
              <a:lnSpc>
                <a:spcPct val="115000"/>
              </a:lnSpc>
              <a:spcAft>
                <a:spcPts val="1000"/>
              </a:spcAft>
            </a:pPr>
            <a:r>
              <a:rPr lang="en-CA" sz="1000" b="1" dirty="0">
                <a:solidFill>
                  <a:srgbClr val="000000"/>
                </a:solidFill>
                <a:latin typeface="Arial"/>
                <a:ea typeface="Calibri"/>
                <a:cs typeface="Segoe UI"/>
              </a:rPr>
              <a:t>Exercise 2: Auditing File System Access</a:t>
            </a:r>
            <a:endParaRPr lang="en-CA" sz="1000" b="1" dirty="0">
              <a:latin typeface="Arial"/>
              <a:ea typeface="Calibri"/>
              <a:cs typeface="Times New Roman"/>
            </a:endParaRPr>
          </a:p>
          <a:p>
            <a:pPr>
              <a:lnSpc>
                <a:spcPct val="115000"/>
              </a:lnSpc>
              <a:spcAft>
                <a:spcPts val="1000"/>
              </a:spcAft>
            </a:pPr>
            <a:r>
              <a:rPr lang="en-CA" sz="1000" dirty="0">
                <a:latin typeface="Arial"/>
                <a:ea typeface="Calibri"/>
                <a:cs typeface="Segoe UI"/>
              </a:rPr>
              <a:t>The manager of the Marketing department has concerns that there is no way to track who is accessing files that are on the departmental file share. Your manager has explained that only users with permissions are allowed to access the files. However, the manager of the Marketing department wants to try recording who is accessing specific files.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Your manager has asked you to enable auditing for the file system that is on the Marketing department file share, and to review the results with the manager of the Marketing department.</a:t>
            </a:r>
            <a:endParaRPr lang="en-CA" sz="1000" dirty="0">
              <a:latin typeface="Arial"/>
              <a:ea typeface="Calibri"/>
              <a:cs typeface="Times New Roman"/>
            </a:endParaRPr>
          </a:p>
          <a:p>
            <a:pPr>
              <a:lnSpc>
                <a:spcPct val="115000"/>
              </a:lnSpc>
              <a:spcAft>
                <a:spcPts val="1000"/>
              </a:spcAft>
            </a:pPr>
            <a:r>
              <a:rPr lang="en-CA" sz="1000" b="1" dirty="0">
                <a:solidFill>
                  <a:srgbClr val="000000"/>
                </a:solidFill>
                <a:latin typeface="Arial"/>
                <a:ea typeface="Calibri"/>
                <a:cs typeface="Segoe UI"/>
              </a:rPr>
              <a:t>Exercise 3: Auditing Domain Logons</a:t>
            </a:r>
            <a:endParaRPr lang="en-CA" sz="1000" b="1" dirty="0">
              <a:latin typeface="Arial"/>
              <a:ea typeface="Calibri"/>
              <a:cs typeface="Times New Roman"/>
            </a:endParaRPr>
          </a:p>
          <a:p>
            <a:pPr>
              <a:lnSpc>
                <a:spcPct val="115000"/>
              </a:lnSpc>
              <a:spcAft>
                <a:spcPts val="1000"/>
              </a:spcAft>
            </a:pPr>
            <a:r>
              <a:rPr lang="en-CA" sz="1000" dirty="0">
                <a:latin typeface="Arial"/>
                <a:ea typeface="Calibri"/>
                <a:cs typeface="Segoe UI"/>
              </a:rPr>
              <a:t>After a security review, the IT policy committee has decided to begin tracking all user logons to the domain. Your manager has asked you to enable auditing of domain logons and verify that they are working.</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16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2330946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CA" dirty="0"/>
          </a:p>
        </p:txBody>
      </p:sp>
      <p:sp>
        <p:nvSpPr>
          <p:cNvPr id="4" name="Slide Number Placeholder 3"/>
          <p:cNvSpPr>
            <a:spLocks noGrp="1"/>
          </p:cNvSpPr>
          <p:nvPr>
            <p:ph type="sldNum" sz="quarter" idx="10"/>
          </p:nvPr>
        </p:nvSpPr>
        <p:spPr/>
        <p:txBody>
          <a:bodyPr/>
          <a:lstStyle/>
          <a:p>
            <a:fld id="{D577B5E1-4095-4397-ADB9-F5E0D58B59B6}" type="slidenum">
              <a:rPr lang="en-CA" smtClean="0"/>
              <a:t>17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206326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b="1" dirty="0">
                <a:latin typeface="Arial"/>
                <a:ea typeface="Calibri"/>
                <a:cs typeface="Times New Roman"/>
              </a:rPr>
              <a:t>Lab Review </a:t>
            </a:r>
            <a:r>
              <a:rPr lang="en-CA" sz="1000" b="1" dirty="0" smtClean="0">
                <a:latin typeface="Arial"/>
                <a:ea typeface="Calibri"/>
                <a:cs typeface="Times New Roman"/>
              </a:rPr>
              <a:t>Questions</a:t>
            </a:r>
          </a:p>
          <a:p>
            <a:pPr>
              <a:lnSpc>
                <a:spcPct val="115000"/>
              </a:lnSpc>
              <a:spcAft>
                <a:spcPts val="800"/>
              </a:spcAft>
            </a:pPr>
            <a:r>
              <a:rPr lang="en-CA" sz="1000" b="1" dirty="0" smtClean="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What happens if you configure the Computer Administrators group, but not the Domain Admins group, to be a member of the Local Administrators group on all of a domain’s computers?</a:t>
            </a:r>
            <a:endParaRPr lang="en-CA" sz="1000" dirty="0">
              <a:latin typeface="Arial"/>
              <a:ea typeface="Calibri"/>
              <a:cs typeface="Times New Roman"/>
            </a:endParaRPr>
          </a:p>
          <a:p>
            <a:pPr>
              <a:lnSpc>
                <a:spcPct val="115000"/>
              </a:lnSpc>
              <a:spcAft>
                <a:spcPts val="8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If you do not include the Domain Admins group in the Local Administrators group, Domain Admins will not be a member of the Local Administrators group on all of a domain’s computers.</a:t>
            </a:r>
          </a:p>
          <a:p>
            <a:pPr>
              <a:lnSpc>
                <a:spcPct val="115000"/>
              </a:lnSpc>
              <a:spcAft>
                <a:spcPts val="8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Why do you need to restrict local logon to some computers?</a:t>
            </a:r>
          </a:p>
          <a:p>
            <a:pPr>
              <a:lnSpc>
                <a:spcPct val="115000"/>
              </a:lnSpc>
              <a:spcAft>
                <a:spcPts val="8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It is not a good security practice for every domain user to be able to log on to every domain computer. Typically, all servers, and some clients with sensitive local information or applications, should not allow all users to log on locally..</a:t>
            </a:r>
          </a:p>
          <a:p>
            <a:pPr>
              <a:lnSpc>
                <a:spcPct val="115000"/>
              </a:lnSpc>
              <a:spcAft>
                <a:spcPts val="8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What happens when an unauthorized user tries to access a folder that has auditing enabled for both successful and unsuccessful access attempts?</a:t>
            </a:r>
          </a:p>
          <a:p>
            <a:pPr>
              <a:lnSpc>
                <a:spcPct val="115000"/>
              </a:lnSpc>
              <a:spcAft>
                <a:spcPts val="8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An event is generated in the Event Viewer security log, with information about who has tried to access the folder and whether the attempt was successful.</a:t>
            </a:r>
          </a:p>
          <a:p>
            <a:pPr>
              <a:lnSpc>
                <a:spcPct val="115000"/>
              </a:lnSpc>
              <a:spcAft>
                <a:spcPts val="8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What happens when you configure auditing for domain logons for both successful and unsuccessful logon attempts?</a:t>
            </a:r>
          </a:p>
          <a:p>
            <a:pPr>
              <a:lnSpc>
                <a:spcPct val="115000"/>
              </a:lnSpc>
              <a:spcAft>
                <a:spcPts val="8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Events are generated in the Event Viewer security log, with information about who has tried to log on to </a:t>
            </a:r>
            <a:r>
              <a:rPr lang="en-CA" sz="1000" dirty="0" smtClean="0">
                <a:latin typeface="Arial"/>
                <a:ea typeface="Calibri"/>
                <a:cs typeface="Times New Roman"/>
              </a:rPr>
              <a:t>the </a:t>
            </a:r>
            <a:r>
              <a:rPr lang="en-CA" sz="1000" dirty="0">
                <a:solidFill>
                  <a:prstClr val="black"/>
                </a:solidFill>
                <a:latin typeface="Arial"/>
                <a:ea typeface="Calibri"/>
                <a:cs typeface="Times New Roman"/>
              </a:rPr>
              <a:t>domain and whether the attempt was successful.</a:t>
            </a:r>
            <a:endParaRPr lang="en-CA" sz="1000" dirty="0"/>
          </a:p>
          <a:p>
            <a:pPr>
              <a:lnSpc>
                <a:spcPct val="115000"/>
              </a:lnSpc>
              <a:spcAft>
                <a:spcPts val="1000"/>
              </a:spcAft>
            </a:pP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18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2030978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Introduce this lesson by discussing with students their experiences in protecting computers from unwanted software installations. Discuss how to restrict users from installing or using unwanted software.</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Tell students that this lesson covers software restriction policies (SRPs) and using AppLocker</a:t>
            </a:r>
            <a:r>
              <a:rPr lang="en-CA" sz="1000" baseline="30000" dirty="0">
                <a:latin typeface="Arial"/>
                <a:ea typeface="Calibri"/>
                <a:cs typeface="Segoe UI"/>
              </a:rPr>
              <a:t>®</a:t>
            </a:r>
            <a:r>
              <a:rPr lang="en-CA" sz="1000" dirty="0">
                <a:latin typeface="Arial"/>
                <a:ea typeface="Calibri"/>
                <a:cs typeface="Segoe UI"/>
              </a:rPr>
              <a:t>, a feature of Windows 7 and newer versions of Windows. Focus more on AppLocker technology than on SRPs, because AppLocker is a more efficient way to restrict software.</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19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3232681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Introduce this module to students by giving a high-level overview of how security is important to information technology (IT). Present a high-level overview of this module’s lessons.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2189666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Segoe UI"/>
              </a:rPr>
              <a:t>Introduce Software Restriction Policies (SRPs) as the legacy solution for managing application execution. Introduce their basic functionality and key components.</a:t>
            </a:r>
            <a:endParaRPr lang="en-CA" sz="1000" dirty="0">
              <a:latin typeface="Arial"/>
              <a:ea typeface="Calibri"/>
              <a:cs typeface="Times New Roman"/>
            </a:endParaRPr>
          </a:p>
          <a:p>
            <a:pPr>
              <a:lnSpc>
                <a:spcPct val="115000"/>
              </a:lnSpc>
              <a:spcAft>
                <a:spcPts val="1000"/>
              </a:spcAft>
            </a:pPr>
            <a:r>
              <a:rPr lang="en-GB" sz="1000" dirty="0">
                <a:latin typeface="Arial"/>
                <a:ea typeface="Calibri"/>
                <a:cs typeface="Segoe UI"/>
              </a:rPr>
              <a:t>This slide is intended only to define and explain SRPs. Do not go into much detail yet about the differences between SRPs and AppLocker</a:t>
            </a:r>
            <a:r>
              <a:rPr lang="en-GB" sz="1000" baseline="30000" dirty="0">
                <a:latin typeface="Arial"/>
                <a:ea typeface="Calibri"/>
                <a:cs typeface="Segoe UI"/>
              </a:rPr>
              <a:t>®</a:t>
            </a:r>
            <a:r>
              <a:rPr lang="en-GB" sz="1000" dirty="0">
                <a:latin typeface="Arial"/>
                <a:ea typeface="Calibri"/>
                <a:cs typeface="Segoe UI"/>
              </a:rPr>
              <a:t>. Ensure that students understand the concept of applying security levels both at the default security level and to individual SRP rules.</a:t>
            </a:r>
            <a:endParaRPr lang="en-CA" sz="1000" dirty="0">
              <a:latin typeface="Arial"/>
              <a:ea typeface="Calibri"/>
              <a:cs typeface="Times New Roman"/>
            </a:endParaRPr>
          </a:p>
          <a:p>
            <a:pPr>
              <a:lnSpc>
                <a:spcPct val="115000"/>
              </a:lnSpc>
              <a:spcAft>
                <a:spcPts val="1000"/>
              </a:spcAft>
            </a:pPr>
            <a:r>
              <a:rPr lang="en-GB" sz="1000" dirty="0">
                <a:latin typeface="Arial"/>
                <a:ea typeface="Calibri"/>
                <a:cs typeface="Segoe UI"/>
              </a:rPr>
              <a:t>Explain how these two areas combine to provide to different environments:</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GB" sz="1000" dirty="0" smtClean="0">
                <a:effectLst/>
                <a:latin typeface="Arial"/>
                <a:ea typeface="Times New Roman"/>
                <a:cs typeface="Segoe UI"/>
              </a:rPr>
              <a:t>No applications can run unless allowed by SRP.</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GB" sz="1000" dirty="0" smtClean="0">
                <a:effectLst/>
                <a:latin typeface="Arial"/>
                <a:ea typeface="Times New Roman"/>
                <a:cs typeface="Segoe UI"/>
              </a:rPr>
              <a:t>All applications can run unless restricted by SRP.</a:t>
            </a: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20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3543652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Introduce AppLocker as the replacement for SRP in Windows Server</a:t>
            </a:r>
            <a:r>
              <a:rPr lang="en-CA" sz="1000" dirty="0">
                <a:latin typeface="Arial"/>
                <a:ea typeface="Calibri"/>
                <a:cs typeface="Times New Roman"/>
              </a:rPr>
              <a:t> </a:t>
            </a:r>
            <a:r>
              <a:rPr lang="en-CA" sz="1000" dirty="0">
                <a:latin typeface="Arial"/>
                <a:ea typeface="Calibri"/>
                <a:cs typeface="Segoe UI"/>
              </a:rPr>
              <a:t>2008 R2 and Windows 7. Mention that AppLocker also is available in Windows Server 2012 and Windows 8.</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Introduce the benefits that AppLocker provides, and discuss, in a general way, how it is applied in a Windows Server 2012 and Windows 8 environment.</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Highlight AppLocker’s capability to define specific sets of rules based on user account or security group membership. Also, explain that students can create a definition of application variables when they create rules.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21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1177856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Explain how AppLocker rules work, and then demonstrate AppLocker rules.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Discuss an example of using AppLocker; for example, students can use AppLocker to configure software that is no longer used in their company with a deny action so that users can no longer run the software. Explain that the next step is to remove the software.</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Discuss an example of auditing policies. For example, administrators can use auditing policies to retrieve information about software that employees are using.</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Discuss with students several scenarios in which it is beneficial to implement AppLocker, such as for:</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Licensing audits, software true-up, software license purchases, and enterprise agreements that can benefit from AppLocker to maintain compliance and to ensure that the organization is licensed properly.</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Software that is not allowed for use in the company. Mention an example of software that can disrupt employees’ business productivity, such as social networks, or software that streams video files or pictures or videos that can use a large amount of network bandwidth.</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Software that is no longer used. This is software that the enterprise no longer needs, so it is not maintained or licensed.</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Software that is no longer supported. This software is not updated with security updates, so it might pose a security risk.</a:t>
            </a: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22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3416073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b="1" dirty="0" smtClean="0">
                <a:latin typeface="Arial"/>
                <a:ea typeface="Calibri"/>
                <a:cs typeface="Times New Roman"/>
              </a:rPr>
              <a:t>Preparation </a:t>
            </a:r>
            <a:r>
              <a:rPr lang="en-CA" sz="1000" b="1" dirty="0">
                <a:latin typeface="Arial"/>
                <a:ea typeface="Calibri"/>
                <a:cs typeface="Times New Roman"/>
              </a:rPr>
              <a:t>Steps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For this demonstration you need the virtual machines </a:t>
            </a:r>
            <a:r>
              <a:rPr lang="en-CA" sz="1000" dirty="0">
                <a:latin typeface="Arial"/>
                <a:ea typeface="Calibri"/>
                <a:cs typeface="Times New Roman"/>
              </a:rPr>
              <a:t>20410D‑LON‑DC1 and 20410D‑LON‑CL1</a:t>
            </a:r>
            <a:r>
              <a:rPr lang="en-CA" sz="1000" b="1" dirty="0">
                <a:latin typeface="Arial"/>
                <a:ea typeface="Calibri"/>
                <a:cs typeface="Times New Roman"/>
              </a:rPr>
              <a:t>.</a:t>
            </a:r>
            <a:r>
              <a:rPr lang="en-CA" sz="1000" dirty="0">
                <a:latin typeface="Arial"/>
                <a:ea typeface="Calibri"/>
                <a:cs typeface="Segoe UI"/>
              </a:rPr>
              <a:t> They should be running after the previous lab.</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Demonstration Steps</a:t>
            </a:r>
            <a:endParaRPr lang="en-CA"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Create a GPO to enforce the default AppLocker Executable rules</a:t>
            </a:r>
            <a:endParaRPr lang="en-CA" sz="1000" b="1" dirty="0" smtClean="0">
              <a:effectLst/>
              <a:latin typeface="Arial"/>
              <a:ea typeface="Times New Roman"/>
              <a:cs typeface="Segoe UI"/>
            </a:endParaRPr>
          </a:p>
          <a:p>
            <a:pPr marL="342900" lvl="0" indent="-342900">
              <a:lnSpc>
                <a:spcPct val="115000"/>
              </a:lnSpc>
              <a:spcAft>
                <a:spcPts val="995"/>
              </a:spcAft>
              <a:buFont typeface="+mj-lt"/>
              <a:buAutoNum type="arabicPeriod"/>
              <a:tabLst>
                <a:tab pos="228600" algn="l"/>
              </a:tabLst>
            </a:pPr>
            <a:r>
              <a:rPr lang="en-US" sz="1000" dirty="0" smtClean="0">
                <a:effectLst/>
                <a:latin typeface="Arial"/>
                <a:ea typeface="Times New Roman"/>
                <a:cs typeface="Segoe UI"/>
              </a:rPr>
              <a:t>On LON‑DC1, in Server Manager, click </a:t>
            </a:r>
            <a:r>
              <a:rPr lang="en-US" sz="1000" b="1" dirty="0" smtClean="0">
                <a:effectLst/>
                <a:latin typeface="Arial"/>
                <a:ea typeface="Times New Roman"/>
                <a:cs typeface="Times New Roman"/>
              </a:rPr>
              <a:t>Tools</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Group Policy Management</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r>
              <a:rPr lang="en-US" sz="1000" dirty="0" smtClean="0">
                <a:effectLst/>
                <a:latin typeface="Arial"/>
                <a:ea typeface="Times New Roman"/>
                <a:cs typeface="Segoe UI"/>
              </a:rPr>
              <a:t>In GPMC, go to </a:t>
            </a:r>
            <a:r>
              <a:rPr lang="en-US" sz="1000" b="1" dirty="0" smtClean="0">
                <a:effectLst/>
                <a:latin typeface="Arial"/>
                <a:ea typeface="Times New Roman"/>
                <a:cs typeface="Times New Roman"/>
              </a:rPr>
              <a:t>Forest: Adatum.com\Domains\Adatum.com</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Group Policy Objects</a:t>
            </a:r>
            <a:r>
              <a:rPr lang="en-US" sz="1000" dirty="0" smtClean="0">
                <a:effectLst/>
                <a:latin typeface="Arial"/>
                <a:ea typeface="Times New Roman"/>
                <a:cs typeface="Segoe UI"/>
              </a:rPr>
              <a:t>, right-click </a:t>
            </a:r>
            <a:r>
              <a:rPr lang="en-US" sz="1000" b="1" dirty="0" smtClean="0">
                <a:effectLst/>
                <a:latin typeface="Arial"/>
                <a:ea typeface="Times New Roman"/>
                <a:cs typeface="Times New Roman"/>
              </a:rPr>
              <a:t>Group Policy Objects</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New</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r>
              <a:rPr lang="en-US" sz="1000" dirty="0" smtClean="0">
                <a:effectLst/>
                <a:latin typeface="Arial"/>
                <a:ea typeface="Times New Roman"/>
                <a:cs typeface="Segoe UI"/>
              </a:rPr>
              <a:t>In the </a:t>
            </a:r>
            <a:r>
              <a:rPr lang="en-US" sz="1000" dirty="0" smtClean="0">
                <a:effectLst/>
                <a:latin typeface="Arial"/>
                <a:ea typeface="Times New Roman"/>
                <a:cs typeface="Times New Roman"/>
              </a:rPr>
              <a:t>New </a:t>
            </a:r>
            <a:r>
              <a:rPr lang="en-US" sz="1000" dirty="0" smtClean="0">
                <a:effectLst/>
                <a:latin typeface="Arial"/>
                <a:ea typeface="Times New Roman"/>
                <a:cs typeface="Segoe UI"/>
              </a:rPr>
              <a:t>GPO</a:t>
            </a:r>
            <a:r>
              <a:rPr lang="en-US" sz="1000" b="1" dirty="0" smtClean="0">
                <a:effectLst/>
                <a:latin typeface="Arial"/>
                <a:ea typeface="Times New Roman"/>
                <a:cs typeface="Times New Roman"/>
              </a:rPr>
              <a:t> </a:t>
            </a:r>
            <a:r>
              <a:rPr lang="en-US" sz="1000" dirty="0" smtClean="0">
                <a:effectLst/>
                <a:latin typeface="Arial"/>
                <a:ea typeface="Times New Roman"/>
                <a:cs typeface="Segoe UI"/>
              </a:rPr>
              <a:t>window, in </a:t>
            </a:r>
            <a:r>
              <a:rPr lang="en-US" sz="1000" b="1" dirty="0" smtClean="0">
                <a:effectLst/>
                <a:latin typeface="Arial"/>
                <a:ea typeface="Times New Roman"/>
                <a:cs typeface="Times New Roman"/>
              </a:rPr>
              <a:t>Name</a:t>
            </a:r>
            <a:r>
              <a:rPr lang="en-US" sz="1000" dirty="0" smtClean="0">
                <a:effectLst/>
                <a:latin typeface="Arial"/>
                <a:ea typeface="Times New Roman"/>
                <a:cs typeface="Segoe UI"/>
              </a:rPr>
              <a:t>, type </a:t>
            </a:r>
            <a:r>
              <a:rPr lang="en-US" sz="1000" b="1" dirty="0" smtClean="0">
                <a:effectLst/>
                <a:latin typeface="Arial"/>
                <a:ea typeface="Times New Roman"/>
                <a:cs typeface="Times New Roman"/>
              </a:rPr>
              <a:t>WordPad Restriction Policy</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OK</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r>
              <a:rPr lang="en-US" sz="1000" dirty="0" smtClean="0">
                <a:effectLst/>
                <a:latin typeface="Arial"/>
                <a:ea typeface="Times New Roman"/>
                <a:cs typeface="Segoe UI"/>
              </a:rPr>
              <a:t>Right-click </a:t>
            </a:r>
            <a:r>
              <a:rPr lang="en-US" sz="1000" b="1" dirty="0" smtClean="0">
                <a:effectLst/>
                <a:latin typeface="Arial"/>
                <a:ea typeface="Times New Roman"/>
                <a:cs typeface="Times New Roman"/>
              </a:rPr>
              <a:t>WordPad Restriction Policy</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Edit</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r>
              <a:rPr lang="en-US" sz="1000" dirty="0" smtClean="0">
                <a:effectLst/>
                <a:latin typeface="Arial"/>
                <a:ea typeface="Times New Roman"/>
                <a:cs typeface="Segoe UI"/>
              </a:rPr>
              <a:t>In the Group Policy Management Editor window, go to </a:t>
            </a:r>
            <a:r>
              <a:rPr lang="en-US" sz="1000" b="1" dirty="0" smtClean="0">
                <a:effectLst/>
                <a:latin typeface="Arial"/>
                <a:ea typeface="Times New Roman"/>
                <a:cs typeface="Times New Roman"/>
              </a:rPr>
              <a:t>Computer Configuration\Policies\Windows Settings\Security Settings\Application Control Policies\AppLocker</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r>
              <a:rPr lang="en-US" sz="1000" dirty="0" smtClean="0">
                <a:effectLst/>
                <a:latin typeface="Arial"/>
                <a:ea typeface="Times New Roman"/>
                <a:cs typeface="Times New Roman"/>
              </a:rPr>
              <a:t>Click </a:t>
            </a:r>
            <a:r>
              <a:rPr lang="en-US" sz="1000" b="1" dirty="0" smtClean="0">
                <a:effectLst/>
                <a:latin typeface="Arial"/>
                <a:ea typeface="Times New Roman"/>
                <a:cs typeface="Times New Roman"/>
              </a:rPr>
              <a:t>Executable Rules</a:t>
            </a:r>
            <a:r>
              <a:rPr lang="en-US" sz="1000" dirty="0" smtClean="0">
                <a:effectLst/>
                <a:latin typeface="Arial"/>
                <a:ea typeface="Times New Roman"/>
                <a:cs typeface="Times New Roman"/>
              </a:rPr>
              <a:t>, right-click </a:t>
            </a:r>
            <a:r>
              <a:rPr lang="en-US" sz="1000" b="1" dirty="0" smtClean="0">
                <a:effectLst/>
                <a:latin typeface="Arial"/>
                <a:ea typeface="Times New Roman"/>
                <a:cs typeface="Times New Roman"/>
              </a:rPr>
              <a:t>Executable Rules</a:t>
            </a:r>
            <a:r>
              <a:rPr lang="en-US" sz="1000" dirty="0" smtClean="0">
                <a:effectLst/>
                <a:latin typeface="Arial"/>
                <a:ea typeface="Times New Roman"/>
                <a:cs typeface="Times New Roman"/>
              </a:rPr>
              <a:t>, and then select </a:t>
            </a:r>
            <a:r>
              <a:rPr lang="en-US" sz="1000" b="1" dirty="0" smtClean="0">
                <a:effectLst/>
                <a:latin typeface="Arial"/>
                <a:ea typeface="Times New Roman"/>
                <a:cs typeface="Times New Roman"/>
              </a:rPr>
              <a:t>Create New Rule</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Before You Begin </a:t>
            </a:r>
            <a:r>
              <a:rPr lang="en-US" sz="1000" dirty="0" smtClean="0">
                <a:effectLst/>
                <a:latin typeface="Arial"/>
                <a:ea typeface="Times New Roman"/>
                <a:cs typeface="Segoe UI"/>
              </a:rPr>
              <a:t>page, click </a:t>
            </a:r>
            <a:r>
              <a:rPr lang="en-US" sz="1000" b="1" dirty="0" smtClean="0">
                <a:effectLst/>
                <a:latin typeface="Arial"/>
                <a:ea typeface="Times New Roman"/>
                <a:cs typeface="Times New Roman"/>
              </a:rPr>
              <a:t>Next</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Permissions </a:t>
            </a:r>
            <a:r>
              <a:rPr lang="en-US" sz="1000" dirty="0" smtClean="0">
                <a:effectLst/>
                <a:latin typeface="Arial"/>
                <a:ea typeface="Times New Roman"/>
                <a:cs typeface="Segoe UI"/>
              </a:rPr>
              <a:t>page, click </a:t>
            </a:r>
            <a:r>
              <a:rPr lang="en-US" sz="1000" b="1" dirty="0" smtClean="0">
                <a:effectLst/>
                <a:latin typeface="Arial"/>
                <a:ea typeface="Times New Roman"/>
                <a:cs typeface="Times New Roman"/>
              </a:rPr>
              <a:t>Deny</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Next</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Conditions</a:t>
            </a:r>
            <a:r>
              <a:rPr lang="en-US" sz="1000" dirty="0" smtClean="0">
                <a:effectLst/>
                <a:latin typeface="Arial"/>
                <a:ea typeface="Times New Roman"/>
                <a:cs typeface="Segoe UI"/>
              </a:rPr>
              <a:t> page, click </a:t>
            </a:r>
            <a:r>
              <a:rPr lang="en-US" sz="1000" b="1" dirty="0" smtClean="0">
                <a:effectLst/>
                <a:latin typeface="Arial"/>
                <a:ea typeface="Times New Roman"/>
                <a:cs typeface="Times New Roman"/>
              </a:rPr>
              <a:t>Publisher</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Next</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Publisher </a:t>
            </a:r>
            <a:r>
              <a:rPr lang="en-US" sz="1000" dirty="0" smtClean="0">
                <a:effectLst/>
                <a:latin typeface="Arial"/>
                <a:ea typeface="Times New Roman"/>
                <a:cs typeface="Segoe UI"/>
              </a:rPr>
              <a:t>page, click </a:t>
            </a:r>
            <a:r>
              <a:rPr lang="en-US" sz="1000" b="1" dirty="0" smtClean="0">
                <a:effectLst/>
                <a:latin typeface="Arial"/>
                <a:ea typeface="Times New Roman"/>
                <a:cs typeface="Times New Roman"/>
              </a:rPr>
              <a:t>Browse</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Computer</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Open </a:t>
            </a:r>
            <a:r>
              <a:rPr lang="en-US" sz="1000" dirty="0" smtClean="0">
                <a:effectLst/>
                <a:latin typeface="Arial"/>
                <a:ea typeface="Times New Roman"/>
                <a:cs typeface="Segoe UI"/>
              </a:rPr>
              <a:t>page, double-click </a:t>
            </a:r>
            <a:r>
              <a:rPr lang="en-US" sz="1000" b="1" dirty="0" smtClean="0">
                <a:effectLst/>
                <a:latin typeface="Arial"/>
                <a:ea typeface="Times New Roman"/>
                <a:cs typeface="Times New Roman"/>
              </a:rPr>
              <a:t>Local Disk (C:)</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Open </a:t>
            </a:r>
            <a:r>
              <a:rPr lang="en-US" sz="1000" dirty="0" smtClean="0">
                <a:effectLst/>
                <a:latin typeface="Arial"/>
                <a:ea typeface="Times New Roman"/>
                <a:cs typeface="Segoe UI"/>
              </a:rPr>
              <a:t>page, double-click </a:t>
            </a:r>
            <a:r>
              <a:rPr lang="en-US" sz="1000" b="1" dirty="0" smtClean="0">
                <a:effectLst/>
                <a:latin typeface="Arial"/>
                <a:ea typeface="Times New Roman"/>
                <a:cs typeface="Times New Roman"/>
              </a:rPr>
              <a:t>Program Files</a:t>
            </a:r>
            <a:r>
              <a:rPr lang="en-US" sz="1000" dirty="0" smtClean="0">
                <a:effectLst/>
                <a:latin typeface="Arial"/>
                <a:ea typeface="Times New Roman"/>
                <a:cs typeface="Segoe UI"/>
              </a:rPr>
              <a:t>, double-click </a:t>
            </a:r>
            <a:r>
              <a:rPr lang="en-US" sz="1000" b="1" dirty="0" smtClean="0">
                <a:effectLst/>
                <a:latin typeface="Arial"/>
                <a:ea typeface="Times New Roman"/>
                <a:cs typeface="Times New Roman"/>
              </a:rPr>
              <a:t>Windows NT</a:t>
            </a:r>
            <a:r>
              <a:rPr lang="en-US" sz="1000" dirty="0" smtClean="0">
                <a:effectLst/>
                <a:latin typeface="Arial"/>
                <a:ea typeface="Times New Roman"/>
                <a:cs typeface="Segoe UI"/>
              </a:rPr>
              <a:t>,</a:t>
            </a:r>
            <a:r>
              <a:rPr lang="en-US" sz="1000" b="1" dirty="0" smtClean="0">
                <a:effectLst/>
                <a:latin typeface="Arial"/>
                <a:ea typeface="Times New Roman"/>
                <a:cs typeface="Times New Roman"/>
              </a:rPr>
              <a:t> </a:t>
            </a:r>
            <a:r>
              <a:rPr lang="en-US" sz="1000" dirty="0" smtClean="0">
                <a:effectLst/>
                <a:latin typeface="Arial"/>
                <a:ea typeface="Times New Roman"/>
                <a:cs typeface="Segoe UI"/>
              </a:rPr>
              <a:t>double-click </a:t>
            </a:r>
            <a:r>
              <a:rPr lang="en-US" sz="1000" b="1" dirty="0" smtClean="0">
                <a:effectLst/>
                <a:latin typeface="Arial"/>
                <a:ea typeface="Times New Roman"/>
                <a:cs typeface="Times New Roman"/>
              </a:rPr>
              <a:t>Accessories</a:t>
            </a:r>
            <a:r>
              <a:rPr lang="en-US" sz="1000" dirty="0" smtClean="0">
                <a:effectLst/>
                <a:latin typeface="Arial"/>
                <a:ea typeface="Times New Roman"/>
                <a:cs typeface="Segoe UI"/>
              </a:rPr>
              <a:t>, click </a:t>
            </a:r>
            <a:r>
              <a:rPr lang="en-US" sz="1000" b="1" dirty="0" smtClean="0">
                <a:effectLst/>
                <a:latin typeface="Arial"/>
                <a:ea typeface="Times New Roman"/>
                <a:cs typeface="Times New Roman"/>
              </a:rPr>
              <a:t>wordpad.exe</a:t>
            </a:r>
            <a:r>
              <a:rPr lang="en-US" sz="1000" dirty="0" smtClean="0">
                <a:effectLst/>
                <a:latin typeface="Arial"/>
                <a:ea typeface="Times New Roman"/>
                <a:cs typeface="Segoe UI"/>
              </a:rPr>
              <a:t>,</a:t>
            </a:r>
            <a:r>
              <a:rPr lang="en-US" sz="1000" b="1" dirty="0" smtClean="0">
                <a:effectLst/>
                <a:latin typeface="Arial"/>
                <a:ea typeface="Times New Roman"/>
                <a:cs typeface="Times New Roman"/>
              </a:rPr>
              <a:t> </a:t>
            </a:r>
            <a:r>
              <a:rPr lang="en-US" sz="1000" dirty="0" smtClean="0">
                <a:effectLst/>
                <a:latin typeface="Arial"/>
                <a:ea typeface="Times New Roman"/>
                <a:cs typeface="Segoe UI"/>
              </a:rPr>
              <a:t>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a:t>
            </a:r>
          </a:p>
          <a:p>
            <a:pPr marL="342900" lvl="0" indent="-342900">
              <a:lnSpc>
                <a:spcPct val="115000"/>
              </a:lnSpc>
              <a:spcAft>
                <a:spcPts val="995"/>
              </a:spcAft>
              <a:buFont typeface="+mj-lt"/>
              <a:buAutoNum type="arabicPeriod" startAt="14"/>
              <a:tabLst>
                <a:tab pos="228600" algn="l"/>
              </a:tabLst>
            </a:pPr>
            <a:r>
              <a:rPr lang="en-US" sz="1000" dirty="0">
                <a:solidFill>
                  <a:prstClr val="black"/>
                </a:solidFill>
                <a:latin typeface="Arial"/>
                <a:ea typeface="Times New Roman"/>
                <a:cs typeface="Segoe UI"/>
              </a:rPr>
              <a:t>Move the slider up to the </a:t>
            </a:r>
            <a:r>
              <a:rPr lang="en-US" sz="1000" b="1" dirty="0">
                <a:solidFill>
                  <a:prstClr val="black"/>
                </a:solidFill>
                <a:latin typeface="Arial"/>
                <a:ea typeface="Times New Roman"/>
                <a:cs typeface="Times New Roman"/>
              </a:rPr>
              <a:t>File name</a:t>
            </a:r>
            <a:r>
              <a:rPr lang="en-US" sz="1000" dirty="0">
                <a:solidFill>
                  <a:prstClr val="black"/>
                </a:solidFill>
                <a:latin typeface="Arial"/>
                <a:ea typeface="Times New Roman"/>
                <a:cs typeface="Segoe UI"/>
              </a:rPr>
              <a:t> position,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tabLst>
                <a:tab pos="228600" algn="l"/>
              </a:tabLst>
            </a:pPr>
            <a:r>
              <a:rPr lang="en-US" sz="1000" dirty="0">
                <a:solidFill>
                  <a:prstClr val="black"/>
                </a:solidFill>
                <a:latin typeface="Arial"/>
                <a:ea typeface="Times New Roman"/>
                <a:cs typeface="Segoe UI"/>
              </a:rPr>
              <a:t>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 again, and then click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23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Tree>
    <p:extLst>
      <p:ext uri="{BB962C8B-B14F-4D97-AF65-F5344CB8AC3E}">
        <p14:creationId xmlns:p14="http://schemas.microsoft.com/office/powerpoint/2010/main" val="3075872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6"/>
              <a:tabLst>
                <a:tab pos="228600" algn="l"/>
              </a:tabLst>
            </a:pPr>
            <a:r>
              <a:rPr lang="en-US" sz="1000" dirty="0" smtClean="0">
                <a:latin typeface="Arial"/>
                <a:ea typeface="Times New Roman"/>
                <a:cs typeface="Segoe UI"/>
              </a:rPr>
              <a:t>If </a:t>
            </a:r>
            <a:r>
              <a:rPr lang="en-US" sz="1000" dirty="0">
                <a:latin typeface="Arial"/>
                <a:ea typeface="Times New Roman"/>
                <a:cs typeface="Segoe UI"/>
              </a:rPr>
              <a:t>prompted to create default rules, click </a:t>
            </a:r>
            <a:r>
              <a:rPr lang="en-US" sz="1000" b="1" dirty="0">
                <a:latin typeface="Arial"/>
                <a:ea typeface="Times New Roman"/>
                <a:cs typeface="Times New Roman"/>
              </a:rPr>
              <a:t>Yes</a:t>
            </a:r>
            <a:r>
              <a:rPr lang="en-US" sz="1000" dirty="0">
                <a:latin typeface="Arial"/>
                <a:ea typeface="Times New Roman"/>
                <a:cs typeface="Segoe UI"/>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startAt="16"/>
              <a:tabLst>
                <a:tab pos="228600" algn="l"/>
              </a:tabLst>
            </a:pPr>
            <a:r>
              <a:rPr lang="en-US" sz="1000" dirty="0">
                <a:latin typeface="Arial"/>
                <a:ea typeface="Times New Roman"/>
                <a:cs typeface="Segoe UI"/>
              </a:rPr>
              <a:t>In the </a:t>
            </a:r>
            <a:r>
              <a:rPr lang="en-US" sz="1000" dirty="0">
                <a:latin typeface="Arial"/>
                <a:ea typeface="Times New Roman"/>
                <a:cs typeface="Times New Roman"/>
              </a:rPr>
              <a:t>Group Policy Management Editor window,</a:t>
            </a:r>
            <a:r>
              <a:rPr lang="en-US" sz="1000" dirty="0">
                <a:latin typeface="Arial"/>
                <a:ea typeface="Times New Roman"/>
                <a:cs typeface="Segoe UI"/>
              </a:rPr>
              <a:t> go to </a:t>
            </a:r>
            <a:r>
              <a:rPr lang="en-US" sz="1000" b="1" dirty="0">
                <a:latin typeface="Arial"/>
                <a:ea typeface="Times New Roman"/>
                <a:cs typeface="Times New Roman"/>
              </a:rPr>
              <a:t>Computer Configuration\Policies\Windows Settings\Security Settings</a:t>
            </a:r>
            <a:r>
              <a:rPr lang="en-US" sz="1000" dirty="0">
                <a:latin typeface="Arial"/>
                <a:ea typeface="Times New Roman"/>
                <a:cs typeface="Segoe UI"/>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startAt="16"/>
              <a:tabLst>
                <a:tab pos="228600" algn="l"/>
              </a:tabLst>
            </a:pPr>
            <a:r>
              <a:rPr lang="en-US" sz="1000" dirty="0">
                <a:solidFill>
                  <a:prstClr val="black"/>
                </a:solidFill>
                <a:latin typeface="Arial"/>
                <a:ea typeface="Times New Roman"/>
                <a:cs typeface="Segoe UI"/>
              </a:rPr>
              <a:t>Expand </a:t>
            </a:r>
            <a:r>
              <a:rPr lang="en-US" sz="1000" b="1" dirty="0">
                <a:solidFill>
                  <a:prstClr val="black"/>
                </a:solidFill>
                <a:latin typeface="Arial"/>
                <a:ea typeface="Times New Roman"/>
                <a:cs typeface="Times New Roman"/>
              </a:rPr>
              <a:t>Application Control Policies</a:t>
            </a:r>
            <a:r>
              <a:rPr lang="en-US" sz="1000" dirty="0">
                <a:solidFill>
                  <a:prstClr val="black"/>
                </a:solidFill>
                <a:latin typeface="Arial"/>
                <a:ea typeface="Times New Roman"/>
                <a:cs typeface="Segoe UI"/>
              </a:rPr>
              <a:t>, right-click </a:t>
            </a:r>
            <a:r>
              <a:rPr lang="en-US" sz="1000" b="1" dirty="0">
                <a:solidFill>
                  <a:prstClr val="black"/>
                </a:solidFill>
                <a:latin typeface="Arial"/>
                <a:ea typeface="Times New Roman"/>
                <a:cs typeface="Times New Roman"/>
              </a:rPr>
              <a:t>AppLocker</a:t>
            </a:r>
            <a:r>
              <a:rPr lang="en-US" sz="1000" dirty="0">
                <a:solidFill>
                  <a:prstClr val="black"/>
                </a:solidFill>
                <a:latin typeface="Arial"/>
                <a:ea typeface="Times New Roman"/>
                <a:cs typeface="Times New Roman"/>
              </a:rPr>
              <a:t>, </a:t>
            </a:r>
            <a:r>
              <a:rPr lang="en-US" sz="1000" dirty="0">
                <a:solidFill>
                  <a:prstClr val="black"/>
                </a:solidFill>
                <a:latin typeface="Arial"/>
                <a:ea typeface="Times New Roman"/>
                <a:cs typeface="Segoe UI"/>
              </a:rPr>
              <a:t>and then select </a:t>
            </a:r>
            <a:r>
              <a:rPr lang="en-US" sz="1000" b="1" dirty="0">
                <a:solidFill>
                  <a:prstClr val="black"/>
                </a:solidFill>
                <a:latin typeface="Arial"/>
                <a:ea typeface="Times New Roman"/>
                <a:cs typeface="Times New Roman"/>
              </a:rPr>
              <a:t>Properties</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tabLst>
                <a:tab pos="228600" algn="l"/>
              </a:tabLst>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Enforcement</a:t>
            </a:r>
            <a:r>
              <a:rPr lang="en-US" sz="1000" dirty="0">
                <a:solidFill>
                  <a:prstClr val="black"/>
                </a:solidFill>
                <a:latin typeface="Arial"/>
                <a:ea typeface="Times New Roman"/>
                <a:cs typeface="Segoe UI"/>
              </a:rPr>
              <a:t> tab, under </a:t>
            </a:r>
            <a:r>
              <a:rPr lang="en-US" sz="1000" dirty="0">
                <a:solidFill>
                  <a:prstClr val="black"/>
                </a:solidFill>
                <a:latin typeface="Arial"/>
                <a:ea typeface="Times New Roman"/>
                <a:cs typeface="Times New Roman"/>
              </a:rPr>
              <a:t>Executable rules</a:t>
            </a:r>
            <a:r>
              <a:rPr lang="en-US" sz="1000" dirty="0">
                <a:solidFill>
                  <a:prstClr val="black"/>
                </a:solidFill>
                <a:latin typeface="Arial"/>
                <a:ea typeface="Times New Roman"/>
                <a:cs typeface="Segoe UI"/>
              </a:rPr>
              <a:t>, select the </a:t>
            </a:r>
            <a:r>
              <a:rPr lang="en-US" sz="1000" b="1" dirty="0">
                <a:solidFill>
                  <a:prstClr val="black"/>
                </a:solidFill>
                <a:latin typeface="Arial"/>
                <a:ea typeface="Times New Roman"/>
                <a:cs typeface="Times New Roman"/>
              </a:rPr>
              <a:t>Configured</a:t>
            </a:r>
            <a:r>
              <a:rPr lang="en-US" sz="1000" dirty="0">
                <a:solidFill>
                  <a:prstClr val="black"/>
                </a:solidFill>
                <a:latin typeface="Arial"/>
                <a:ea typeface="Times New Roman"/>
                <a:cs typeface="Segoe UI"/>
              </a:rPr>
              <a:t> check box, click </a:t>
            </a:r>
            <a:r>
              <a:rPr lang="en-US" sz="1000" b="1" dirty="0">
                <a:solidFill>
                  <a:prstClr val="black"/>
                </a:solidFill>
                <a:latin typeface="Arial"/>
                <a:ea typeface="Times New Roman"/>
                <a:cs typeface="Times New Roman"/>
              </a:rPr>
              <a:t>Enforce rules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tabLst>
                <a:tab pos="228600" algn="l"/>
              </a:tabLst>
            </a:pPr>
            <a:r>
              <a:rPr lang="en-US" sz="1000" dirty="0">
                <a:solidFill>
                  <a:prstClr val="black"/>
                </a:solidFill>
                <a:latin typeface="Arial"/>
                <a:ea typeface="Times New Roman"/>
                <a:cs typeface="Segoe UI"/>
              </a:rPr>
              <a:t>In the Group Policy Management Editor window, go to </a:t>
            </a:r>
            <a:r>
              <a:rPr lang="en-US" sz="1000" b="1" dirty="0">
                <a:solidFill>
                  <a:prstClr val="black"/>
                </a:solidFill>
                <a:latin typeface="Arial"/>
                <a:ea typeface="Times New Roman"/>
                <a:cs typeface="Times New Roman"/>
              </a:rPr>
              <a:t>Computer Configuration\Policies\Windows Settings\Security Settings</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tabLst>
                <a:tab pos="228600" algn="l"/>
              </a:tabLst>
            </a:pPr>
            <a:r>
              <a:rPr lang="en-US" sz="1000" dirty="0">
                <a:solidFill>
                  <a:prstClr val="black"/>
                </a:solidFill>
                <a:latin typeface="Arial"/>
                <a:ea typeface="Times New Roman"/>
                <a:cs typeface="Segoe UI"/>
              </a:rPr>
              <a:t>Click </a:t>
            </a:r>
            <a:r>
              <a:rPr lang="en-US" sz="1000" b="1" dirty="0">
                <a:solidFill>
                  <a:prstClr val="black"/>
                </a:solidFill>
                <a:latin typeface="Arial"/>
                <a:ea typeface="Times New Roman"/>
                <a:cs typeface="Times New Roman"/>
              </a:rPr>
              <a:t>System Services</a:t>
            </a:r>
            <a:r>
              <a:rPr lang="en-US" sz="1000"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and then double-click </a:t>
            </a:r>
            <a:r>
              <a:rPr lang="en-US" sz="1000" b="1" dirty="0">
                <a:solidFill>
                  <a:prstClr val="black"/>
                </a:solidFill>
                <a:latin typeface="Arial"/>
                <a:ea typeface="Times New Roman"/>
                <a:cs typeface="Times New Roman"/>
              </a:rPr>
              <a:t>Application Identity</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tabLst>
                <a:tab pos="228600" algn="l"/>
              </a:tabLst>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Application Identity Properties</a:t>
            </a:r>
            <a:r>
              <a:rPr lang="en-US" sz="1000" dirty="0">
                <a:solidFill>
                  <a:prstClr val="black"/>
                </a:solidFill>
                <a:latin typeface="Arial"/>
                <a:ea typeface="Times New Roman"/>
                <a:cs typeface="Segoe UI"/>
              </a:rPr>
              <a:t> dialog box, above </a:t>
            </a:r>
            <a:r>
              <a:rPr lang="en-US" sz="1000" b="1" dirty="0">
                <a:solidFill>
                  <a:prstClr val="black"/>
                </a:solidFill>
                <a:latin typeface="Arial"/>
                <a:ea typeface="Times New Roman"/>
                <a:cs typeface="Times New Roman"/>
              </a:rPr>
              <a:t>Select service startup mode</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Define this policy setting</a:t>
            </a:r>
            <a:r>
              <a:rPr lang="en-US" sz="1000"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then click </a:t>
            </a:r>
            <a:r>
              <a:rPr lang="en-US" sz="1000" b="1" dirty="0">
                <a:solidFill>
                  <a:prstClr val="black"/>
                </a:solidFill>
                <a:latin typeface="Arial"/>
                <a:ea typeface="Times New Roman"/>
                <a:cs typeface="Times New Roman"/>
              </a:rPr>
              <a:t>Automatic</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tabLst>
                <a:tab pos="228600" algn="l"/>
              </a:tabLst>
            </a:pPr>
            <a:r>
              <a:rPr lang="en-US" sz="1000" dirty="0">
                <a:solidFill>
                  <a:prstClr val="black"/>
                </a:solidFill>
                <a:latin typeface="Arial"/>
                <a:ea typeface="Times New Roman"/>
                <a:cs typeface="Segoe UI"/>
              </a:rPr>
              <a:t>Close the </a:t>
            </a:r>
            <a:r>
              <a:rPr lang="en-US" sz="1000" dirty="0">
                <a:solidFill>
                  <a:prstClr val="black"/>
                </a:solidFill>
                <a:latin typeface="Arial"/>
                <a:ea typeface="Times New Roman"/>
                <a:cs typeface="Times New Roman"/>
              </a:rPr>
              <a:t>Group Policy Management Editor</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Segoe UI"/>
              </a:rPr>
              <a:t>window.</a:t>
            </a:r>
            <a:endParaRPr lang="en-CA"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Apply the GPO to the domain</a:t>
            </a:r>
            <a:endParaRPr lang="en-CA"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tabLst>
                <a:tab pos="228600" algn="l"/>
              </a:tabLst>
            </a:pPr>
            <a:r>
              <a:rPr lang="en-US" sz="1000" dirty="0">
                <a:solidFill>
                  <a:prstClr val="black"/>
                </a:solidFill>
                <a:latin typeface="Arial"/>
                <a:ea typeface="Times New Roman"/>
                <a:cs typeface="Segoe UI"/>
              </a:rPr>
              <a:t>In the Group Policy Management Console, expand </a:t>
            </a:r>
            <a:r>
              <a:rPr lang="en-US" sz="1000" b="1" dirty="0">
                <a:solidFill>
                  <a:prstClr val="black"/>
                </a:solidFill>
                <a:latin typeface="Arial"/>
                <a:ea typeface="Times New Roman"/>
                <a:cs typeface="Times New Roman"/>
              </a:rPr>
              <a:t>Forest: Adatum.com</a:t>
            </a:r>
            <a:r>
              <a:rPr lang="en-US" sz="1000" dirty="0">
                <a:solidFill>
                  <a:prstClr val="black"/>
                </a:solidFill>
                <a:latin typeface="Arial"/>
                <a:ea typeface="Times New Roman"/>
                <a:cs typeface="Segoe UI"/>
              </a:rPr>
              <a:t>, expand</a:t>
            </a:r>
            <a:r>
              <a:rPr lang="en-US" sz="1000" b="1" dirty="0">
                <a:solidFill>
                  <a:prstClr val="black"/>
                </a:solidFill>
                <a:latin typeface="Arial"/>
                <a:ea typeface="Times New Roman"/>
                <a:cs typeface="Times New Roman"/>
              </a:rPr>
              <a:t> Domains</a:t>
            </a:r>
            <a:r>
              <a:rPr lang="en-US" sz="1000" dirty="0">
                <a:solidFill>
                  <a:prstClr val="black"/>
                </a:solidFill>
                <a:latin typeface="Arial"/>
                <a:ea typeface="Times New Roman"/>
                <a:cs typeface="Segoe UI"/>
              </a:rPr>
              <a:t>, expand</a:t>
            </a:r>
            <a:r>
              <a:rPr lang="en-US" sz="1000" b="1" dirty="0">
                <a:solidFill>
                  <a:prstClr val="black"/>
                </a:solidFill>
                <a:latin typeface="Arial"/>
                <a:ea typeface="Times New Roman"/>
                <a:cs typeface="Times New Roman"/>
              </a:rPr>
              <a:t> Adatum.com</a:t>
            </a:r>
            <a:r>
              <a:rPr lang="en-US" sz="1000" dirty="0">
                <a:solidFill>
                  <a:prstClr val="black"/>
                </a:solidFill>
                <a:latin typeface="Arial"/>
                <a:ea typeface="Times New Roman"/>
                <a:cs typeface="Segoe UI"/>
              </a:rPr>
              <a:t>, and then expand</a:t>
            </a:r>
            <a:r>
              <a:rPr lang="en-US" sz="1000" b="1" dirty="0">
                <a:solidFill>
                  <a:prstClr val="black"/>
                </a:solidFill>
                <a:latin typeface="Arial"/>
                <a:ea typeface="Times New Roman"/>
                <a:cs typeface="Times New Roman"/>
              </a:rPr>
              <a:t> Group Policy Objects</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r>
              <a:rPr lang="en-US" sz="1000" dirty="0">
                <a:solidFill>
                  <a:prstClr val="black"/>
                </a:solidFill>
                <a:latin typeface="Arial"/>
                <a:ea typeface="Times New Roman"/>
                <a:cs typeface="Segoe UI"/>
              </a:rPr>
              <a:t>In the </a:t>
            </a:r>
            <a:r>
              <a:rPr lang="en-US" sz="1000" dirty="0">
                <a:solidFill>
                  <a:prstClr val="black"/>
                </a:solidFill>
                <a:latin typeface="Arial"/>
                <a:ea typeface="Times New Roman"/>
                <a:cs typeface="Times New Roman"/>
              </a:rPr>
              <a:t>Group Policy Management Console</a:t>
            </a:r>
            <a:r>
              <a:rPr lang="en-US" sz="1000" dirty="0">
                <a:solidFill>
                  <a:prstClr val="black"/>
                </a:solidFill>
                <a:latin typeface="Arial"/>
                <a:ea typeface="Times New Roman"/>
                <a:cs typeface="Segoe UI"/>
              </a:rPr>
              <a:t>, right-click </a:t>
            </a:r>
            <a:r>
              <a:rPr lang="en-US" sz="1000" b="1" dirty="0">
                <a:solidFill>
                  <a:prstClr val="black"/>
                </a:solidFill>
                <a:latin typeface="Arial"/>
                <a:ea typeface="Times New Roman"/>
                <a:cs typeface="Times New Roman"/>
              </a:rPr>
              <a:t>Adatum.com</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Link an Existing GPO</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r>
              <a:rPr lang="en-US" sz="1000" dirty="0">
                <a:solidFill>
                  <a:prstClr val="black"/>
                </a:solidFill>
                <a:latin typeface="Arial"/>
                <a:ea typeface="Times New Roman"/>
                <a:cs typeface="Segoe UI"/>
              </a:rPr>
              <a:t>In the Select GPO window, in the Group Policy Objects window, click </a:t>
            </a:r>
            <a:r>
              <a:rPr lang="en-US" sz="1000" b="1" dirty="0">
                <a:solidFill>
                  <a:prstClr val="black"/>
                </a:solidFill>
                <a:latin typeface="Arial"/>
                <a:ea typeface="Times New Roman"/>
                <a:cs typeface="Times New Roman"/>
              </a:rPr>
              <a:t>WordPad Restriction Policy</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r>
              <a:rPr lang="en-US" sz="1000" dirty="0">
                <a:solidFill>
                  <a:prstClr val="black"/>
                </a:solidFill>
                <a:latin typeface="Arial"/>
                <a:ea typeface="Times New Roman"/>
                <a:cs typeface="Segoe UI"/>
              </a:rPr>
              <a:t>Close the </a:t>
            </a:r>
            <a:r>
              <a:rPr lang="en-US" sz="1000" dirty="0">
                <a:solidFill>
                  <a:prstClr val="black"/>
                </a:solidFill>
                <a:latin typeface="Arial"/>
                <a:ea typeface="Times New Roman"/>
                <a:cs typeface="Times New Roman"/>
              </a:rPr>
              <a:t>Group Policy Management Console</a:t>
            </a:r>
            <a:r>
              <a:rPr lang="en-US" sz="1000" dirty="0" smtClean="0">
                <a:solidFill>
                  <a:prstClr val="black"/>
                </a:solidFill>
                <a:latin typeface="Arial"/>
                <a:ea typeface="Times New Roman"/>
                <a:cs typeface="Segoe UI"/>
              </a:rPr>
              <a:t>.</a:t>
            </a:r>
          </a:p>
          <a:p>
            <a:pPr marL="342900" lvl="0" indent="-342900">
              <a:lnSpc>
                <a:spcPct val="115000"/>
              </a:lnSpc>
              <a:spcAft>
                <a:spcPts val="995"/>
              </a:spcAft>
              <a:buFont typeface="+mj-lt"/>
              <a:buAutoNum type="arabicPeriod" startAt="5"/>
              <a:tabLst>
                <a:tab pos="228600" algn="l"/>
              </a:tabLst>
            </a:pPr>
            <a:r>
              <a:rPr lang="en-US" sz="1000" dirty="0">
                <a:solidFill>
                  <a:prstClr val="black"/>
                </a:solidFill>
                <a:latin typeface="Arial"/>
                <a:ea typeface="Times New Roman"/>
                <a:cs typeface="Segoe UI"/>
              </a:rPr>
              <a:t>Switch to the </a:t>
            </a:r>
            <a:r>
              <a:rPr lang="en-US" sz="1000" b="1" dirty="0">
                <a:solidFill>
                  <a:prstClr val="black"/>
                </a:solidFill>
                <a:latin typeface="Arial"/>
                <a:ea typeface="Times New Roman"/>
                <a:cs typeface="Times New Roman"/>
              </a:rPr>
              <a:t>Start</a:t>
            </a:r>
            <a:r>
              <a:rPr lang="en-US" sz="1000" dirty="0">
                <a:solidFill>
                  <a:prstClr val="black"/>
                </a:solidFill>
                <a:latin typeface="Arial"/>
                <a:ea typeface="Times New Roman"/>
                <a:cs typeface="Segoe UI"/>
              </a:rPr>
              <a:t> screen, type </a:t>
            </a:r>
            <a:r>
              <a:rPr lang="en-US" sz="1000" b="1" dirty="0">
                <a:solidFill>
                  <a:prstClr val="black"/>
                </a:solidFill>
                <a:latin typeface="Arial"/>
                <a:ea typeface="Times New Roman"/>
                <a:cs typeface="Times New Roman"/>
              </a:rPr>
              <a:t>cmd</a:t>
            </a:r>
            <a:r>
              <a:rPr lang="en-US" sz="1000" dirty="0">
                <a:solidFill>
                  <a:prstClr val="black"/>
                </a:solidFill>
                <a:latin typeface="Arial"/>
                <a:ea typeface="Times New Roman"/>
                <a:cs typeface="Segoe UI"/>
              </a:rPr>
              <a:t>, and then press Enter.</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tabLst>
                <a:tab pos="228600" algn="l"/>
              </a:tabLst>
            </a:pPr>
            <a:r>
              <a:rPr lang="en-US" sz="1000" dirty="0">
                <a:solidFill>
                  <a:prstClr val="black"/>
                </a:solidFill>
                <a:latin typeface="Arial"/>
                <a:ea typeface="Times New Roman"/>
                <a:cs typeface="Segoe UI"/>
              </a:rPr>
              <a:t>In the Command Prompt window, type </a:t>
            </a:r>
            <a:r>
              <a:rPr lang="en-US" sz="1000" b="1" dirty="0">
                <a:solidFill>
                  <a:prstClr val="black"/>
                </a:solidFill>
                <a:latin typeface="Arial"/>
                <a:ea typeface="Times New Roman"/>
                <a:cs typeface="Times New Roman"/>
              </a:rPr>
              <a:t>gpupdate /force</a:t>
            </a:r>
            <a:r>
              <a:rPr lang="en-US" sz="1000" dirty="0">
                <a:solidFill>
                  <a:prstClr val="black"/>
                </a:solidFill>
                <a:latin typeface="Arial"/>
                <a:ea typeface="Times New Roman"/>
                <a:cs typeface="Segoe UI"/>
              </a:rPr>
              <a:t>,</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Segoe UI"/>
              </a:rPr>
              <a:t>and then press Enter.</a:t>
            </a:r>
            <a:endParaRPr lang="en-CA" sz="1000" dirty="0">
              <a:solidFill>
                <a:prstClr val="black"/>
              </a:solidFill>
              <a:latin typeface="Arial"/>
              <a:ea typeface="Times New Roman"/>
              <a:cs typeface="Times New Roman"/>
            </a:endParaRPr>
          </a:p>
          <a:p>
            <a:pPr marL="342000" lvl="0">
              <a:lnSpc>
                <a:spcPts val="1300"/>
              </a:lnSpc>
              <a:spcAft>
                <a:spcPts val="600"/>
              </a:spcAft>
            </a:pPr>
            <a:r>
              <a:rPr lang="en-US" sz="1000" dirty="0">
                <a:solidFill>
                  <a:prstClr val="black"/>
                </a:solidFill>
                <a:latin typeface="Arial"/>
                <a:ea typeface="Times New Roman"/>
                <a:cs typeface="Times New Roman"/>
              </a:rPr>
              <a:t>Wait for the policy to update.</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endParaRPr lang="en-CA"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24</a:t>
            </a:fld>
            <a:endParaRPr lang="en-CA"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4158606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1200"/>
              </a:spcAft>
            </a:pPr>
            <a:r>
              <a:rPr lang="en-US" sz="1000" b="1" dirty="0" smtClean="0">
                <a:solidFill>
                  <a:prstClr val="black"/>
                </a:solidFill>
                <a:latin typeface="Arial"/>
                <a:ea typeface="Times New Roman"/>
                <a:cs typeface="Segoe UI"/>
              </a:rPr>
              <a:t>Test </a:t>
            </a:r>
            <a:r>
              <a:rPr lang="en-US" sz="1000" b="1" dirty="0">
                <a:solidFill>
                  <a:prstClr val="black"/>
                </a:solidFill>
                <a:latin typeface="Arial"/>
                <a:ea typeface="Times New Roman"/>
                <a:cs typeface="Segoe UI"/>
              </a:rPr>
              <a:t>the AppLocker rule</a:t>
            </a:r>
            <a:endParaRPr lang="en-CA"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tabLst>
                <a:tab pos="228600" algn="l"/>
              </a:tabLst>
            </a:pPr>
            <a:r>
              <a:rPr lang="en-US" sz="1000" dirty="0">
                <a:solidFill>
                  <a:prstClr val="black"/>
                </a:solidFill>
                <a:latin typeface="Arial"/>
                <a:ea typeface="Times New Roman"/>
                <a:cs typeface="Segoe UI"/>
              </a:rPr>
              <a:t>Sign in to </a:t>
            </a:r>
            <a:r>
              <a:rPr lang="en-US" sz="1000" dirty="0">
                <a:solidFill>
                  <a:prstClr val="black"/>
                </a:solidFill>
                <a:latin typeface="Arial"/>
                <a:ea typeface="Times New Roman"/>
                <a:cs typeface="Times New Roman"/>
              </a:rPr>
              <a:t>LON‑CL1</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Segoe UI"/>
              </a:rPr>
              <a:t>as </a:t>
            </a:r>
            <a:r>
              <a:rPr lang="en-US" sz="1000" b="1" dirty="0">
                <a:solidFill>
                  <a:prstClr val="black"/>
                </a:solidFill>
                <a:latin typeface="Arial"/>
                <a:ea typeface="Times New Roman"/>
                <a:cs typeface="Times New Roman"/>
              </a:rPr>
              <a:t>Adatum\Alan </a:t>
            </a:r>
            <a:r>
              <a:rPr lang="en-US" sz="1000" dirty="0">
                <a:solidFill>
                  <a:prstClr val="black"/>
                </a:solidFill>
                <a:latin typeface="Arial"/>
                <a:ea typeface="Times New Roman"/>
                <a:cs typeface="Segoe UI"/>
              </a:rPr>
              <a:t>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r>
              <a:rPr lang="en-US" sz="1000" dirty="0">
                <a:solidFill>
                  <a:srgbClr val="000000"/>
                </a:solidFill>
                <a:latin typeface="Arial"/>
                <a:ea typeface="Times New Roman"/>
                <a:cs typeface="Times New Roman"/>
              </a:rPr>
              <a:t>Point to the lower-right corner of the screen, and then</a:t>
            </a:r>
            <a:r>
              <a:rPr lang="en-US" sz="1000" dirty="0">
                <a:solidFill>
                  <a:prstClr val="black"/>
                </a:solidFill>
                <a:latin typeface="Arial"/>
                <a:ea typeface="Times New Roman"/>
                <a:cs typeface="Segoe UI"/>
              </a:rPr>
              <a:t> click the </a:t>
            </a:r>
            <a:r>
              <a:rPr lang="en-US" sz="1000" b="1" dirty="0">
                <a:solidFill>
                  <a:prstClr val="black"/>
                </a:solidFill>
                <a:latin typeface="Arial"/>
                <a:ea typeface="Times New Roman"/>
                <a:cs typeface="Times New Roman"/>
              </a:rPr>
              <a:t>Search</a:t>
            </a:r>
            <a:r>
              <a:rPr lang="en-US" sz="1000" dirty="0">
                <a:solidFill>
                  <a:prstClr val="black"/>
                </a:solidFill>
                <a:latin typeface="Arial"/>
                <a:ea typeface="Times New Roman"/>
                <a:cs typeface="Segoe UI"/>
              </a:rPr>
              <a:t> charm when it appears.</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Search </a:t>
            </a:r>
            <a:r>
              <a:rPr lang="en-US" sz="1000" dirty="0">
                <a:solidFill>
                  <a:prstClr val="black"/>
                </a:solidFill>
                <a:latin typeface="Arial"/>
                <a:ea typeface="Times New Roman"/>
                <a:cs typeface="Segoe UI"/>
              </a:rPr>
              <a:t>box</a:t>
            </a:r>
            <a:r>
              <a:rPr lang="en-US" sz="1000" dirty="0">
                <a:solidFill>
                  <a:srgbClr val="000000"/>
                </a:solidFill>
                <a:latin typeface="Arial"/>
                <a:ea typeface="Times New Roman"/>
                <a:cs typeface="Times New Roman"/>
              </a:rPr>
              <a:t> type </a:t>
            </a:r>
            <a:r>
              <a:rPr lang="en-US" sz="1000" b="1" dirty="0">
                <a:solidFill>
                  <a:prstClr val="black"/>
                </a:solidFill>
                <a:latin typeface="Arial"/>
                <a:ea typeface="Times New Roman"/>
                <a:cs typeface="Times New Roman"/>
              </a:rPr>
              <a:t>cmd</a:t>
            </a:r>
            <a:r>
              <a:rPr lang="en-US" sz="1000" dirty="0">
                <a:solidFill>
                  <a:srgbClr val="000000"/>
                </a:solidFill>
                <a:latin typeface="Arial"/>
                <a:ea typeface="Times New Roman"/>
                <a:cs typeface="Times New Roman"/>
              </a:rPr>
              <a:t>, and then press Enter</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r>
              <a:rPr lang="en-US" sz="1000" dirty="0">
                <a:solidFill>
                  <a:prstClr val="black"/>
                </a:solidFill>
                <a:latin typeface="Arial"/>
                <a:ea typeface="Times New Roman"/>
                <a:cs typeface="Segoe UI"/>
              </a:rPr>
              <a:t>In the Command Prompt window, type </a:t>
            </a:r>
            <a:r>
              <a:rPr lang="en-US" sz="1000" b="1" dirty="0">
                <a:solidFill>
                  <a:prstClr val="black"/>
                </a:solidFill>
                <a:latin typeface="Arial"/>
                <a:ea typeface="Times New Roman"/>
                <a:cs typeface="Times New Roman"/>
              </a:rPr>
              <a:t>gpupdate /force</a:t>
            </a:r>
            <a:r>
              <a:rPr lang="en-US" sz="1000" dirty="0">
                <a:solidFill>
                  <a:prstClr val="black"/>
                </a:solidFill>
                <a:latin typeface="Arial"/>
                <a:ea typeface="Times New Roman"/>
                <a:cs typeface="Segoe UI"/>
              </a:rPr>
              <a:t>,</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Segoe UI"/>
              </a:rPr>
              <a:t>and then press Enter.</a:t>
            </a:r>
            <a:endParaRPr lang="en-CA" sz="1000" dirty="0">
              <a:solidFill>
                <a:prstClr val="black"/>
              </a:solidFill>
              <a:latin typeface="Arial"/>
              <a:ea typeface="Times New Roman"/>
              <a:cs typeface="Times New Roman"/>
            </a:endParaRPr>
          </a:p>
          <a:p>
            <a:pPr marL="342000" lvl="0">
              <a:lnSpc>
                <a:spcPct val="115000"/>
              </a:lnSpc>
              <a:spcAft>
                <a:spcPts val="995"/>
              </a:spcAft>
            </a:pPr>
            <a:r>
              <a:rPr lang="en-US" sz="1000" dirty="0">
                <a:solidFill>
                  <a:prstClr val="black"/>
                </a:solidFill>
                <a:latin typeface="Arial"/>
                <a:ea typeface="Times New Roman"/>
                <a:cs typeface="Times New Roman"/>
              </a:rPr>
              <a:t>Wait for the policy to update.</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tabLst>
                <a:tab pos="228600" algn="l"/>
              </a:tabLst>
            </a:pPr>
            <a:r>
              <a:rPr lang="en-US" sz="1000" dirty="0">
                <a:solidFill>
                  <a:prstClr val="black"/>
                </a:solidFill>
                <a:latin typeface="Arial"/>
                <a:ea typeface="Times New Roman"/>
                <a:cs typeface="Times New Roman"/>
              </a:rPr>
              <a:t>In the lower-left corner of the screen, click the </a:t>
            </a:r>
            <a:r>
              <a:rPr lang="en-US" sz="1000" b="1" dirty="0">
                <a:solidFill>
                  <a:prstClr val="black"/>
                </a:solidFill>
                <a:latin typeface="Arial"/>
                <a:ea typeface="Times New Roman"/>
                <a:cs typeface="Times New Roman"/>
              </a:rPr>
              <a:t>Start</a:t>
            </a:r>
            <a:r>
              <a:rPr lang="en-US" sz="1000" dirty="0">
                <a:solidFill>
                  <a:prstClr val="black"/>
                </a:solidFill>
                <a:latin typeface="Arial"/>
                <a:ea typeface="Times New Roman"/>
                <a:cs typeface="Times New Roman"/>
              </a:rPr>
              <a:t> button</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tabLst>
                <a:tab pos="228600" algn="l"/>
              </a:tabLst>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Search </a:t>
            </a:r>
            <a:r>
              <a:rPr lang="en-US" sz="1000" dirty="0">
                <a:solidFill>
                  <a:prstClr val="black"/>
                </a:solidFill>
                <a:latin typeface="Arial"/>
                <a:ea typeface="Times New Roman"/>
                <a:cs typeface="Segoe UI"/>
              </a:rPr>
              <a:t>box type </a:t>
            </a:r>
            <a:r>
              <a:rPr lang="en-US" sz="1000" b="1" dirty="0">
                <a:solidFill>
                  <a:prstClr val="black"/>
                </a:solidFill>
                <a:latin typeface="Arial"/>
                <a:ea typeface="Times New Roman"/>
                <a:cs typeface="Times New Roman"/>
              </a:rPr>
              <a:t>WordPad</a:t>
            </a:r>
            <a:r>
              <a:rPr lang="en-US" sz="1000" dirty="0">
                <a:solidFill>
                  <a:prstClr val="black"/>
                </a:solidFill>
                <a:latin typeface="Arial"/>
                <a:ea typeface="Times New Roman"/>
                <a:cs typeface="Segoe UI"/>
              </a:rPr>
              <a:t>,</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Segoe UI"/>
              </a:rPr>
              <a:t>and </a:t>
            </a:r>
            <a:r>
              <a:rPr lang="en-US" sz="1000" dirty="0">
                <a:solidFill>
                  <a:prstClr val="black"/>
                </a:solidFill>
                <a:latin typeface="Arial"/>
                <a:ea typeface="Times New Roman"/>
                <a:cs typeface="Times New Roman"/>
              </a:rPr>
              <a:t>then press Enter</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000" lvl="0">
              <a:lnSpc>
                <a:spcPts val="1300"/>
              </a:lnSpc>
              <a:spcAft>
                <a:spcPts val="600"/>
              </a:spcAft>
            </a:pPr>
            <a:r>
              <a:rPr lang="en-US" sz="1000" dirty="0">
                <a:solidFill>
                  <a:prstClr val="black"/>
                </a:solidFill>
                <a:latin typeface="Arial"/>
                <a:ea typeface="Times New Roman"/>
                <a:cs typeface="Times New Roman"/>
              </a:rPr>
              <a:t>Notice that WordPad does not start</a:t>
            </a:r>
            <a:r>
              <a:rPr lang="en-US" sz="1000" dirty="0" smtClean="0">
                <a:solidFill>
                  <a:prstClr val="black"/>
                </a:solidFill>
                <a:latin typeface="Arial"/>
                <a:ea typeface="Times New Roman"/>
                <a:cs typeface="Times New Roman"/>
              </a:rPr>
              <a:t>.</a:t>
            </a:r>
          </a:p>
          <a:p>
            <a:pPr marL="457200">
              <a:lnSpc>
                <a:spcPts val="1300"/>
              </a:lnSpc>
              <a:spcAft>
                <a:spcPts val="600"/>
              </a:spcAft>
            </a:pPr>
            <a:endParaRPr lang="en-US" sz="1000" dirty="0" smtClean="0">
              <a:solidFill>
                <a:prstClr val="black"/>
              </a:solidFill>
              <a:latin typeface="Arial"/>
              <a:cs typeface="Times New Roman"/>
            </a:endParaRPr>
          </a:p>
          <a:p>
            <a:pPr>
              <a:lnSpc>
                <a:spcPts val="1300"/>
              </a:lnSpc>
              <a:spcAft>
                <a:spcPts val="600"/>
              </a:spcAft>
            </a:pPr>
            <a:r>
              <a:rPr lang="en-CA" sz="1000" dirty="0" smtClean="0">
                <a:latin typeface="Arial"/>
                <a:ea typeface="Calibri"/>
                <a:cs typeface="Times New Roman"/>
              </a:rPr>
              <a:t>Leave </a:t>
            </a:r>
            <a:r>
              <a:rPr lang="en-CA" sz="1000" dirty="0">
                <a:latin typeface="Arial"/>
                <a:ea typeface="Calibri"/>
                <a:cs typeface="Times New Roman"/>
              </a:rPr>
              <a:t>the virtual machines running after you complete the demonstration.</a:t>
            </a:r>
          </a:p>
          <a:p>
            <a:pPr marL="457200" lvl="0">
              <a:lnSpc>
                <a:spcPts val="1300"/>
              </a:lnSpc>
              <a:spcAft>
                <a:spcPts val="600"/>
              </a:spcAft>
            </a:pPr>
            <a:endParaRPr lang="en-CA" dirty="0"/>
          </a:p>
        </p:txBody>
      </p:sp>
      <p:sp>
        <p:nvSpPr>
          <p:cNvPr id="4" name="Slide Number Placeholder 3"/>
          <p:cNvSpPr>
            <a:spLocks noGrp="1"/>
          </p:cNvSpPr>
          <p:nvPr>
            <p:ph type="sldNum" sz="quarter" idx="10"/>
          </p:nvPr>
        </p:nvSpPr>
        <p:spPr/>
        <p:txBody>
          <a:bodyPr/>
          <a:lstStyle/>
          <a:p>
            <a:fld id="{D577B5E1-4095-4397-ADB9-F5E0D58B59B6}" type="slidenum">
              <a:rPr lang="en-CA" smtClean="0"/>
              <a:t>25</a:t>
            </a:fld>
            <a:endParaRPr lang="en-CA"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710133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Briefly review the topics that this lesson includes.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26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2196833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This is the first of two slides in this topic.</a:t>
            </a:r>
          </a:p>
          <a:p>
            <a:pPr>
              <a:lnSpc>
                <a:spcPct val="115000"/>
              </a:lnSpc>
              <a:spcAft>
                <a:spcPts val="1000"/>
              </a:spcAft>
            </a:pPr>
            <a:r>
              <a:rPr lang="en-CA" sz="1000" dirty="0">
                <a:latin typeface="Arial"/>
                <a:ea typeface="Calibri"/>
                <a:cs typeface="Segoe UI"/>
              </a:rPr>
              <a:t>Mention that the default Windows Firewall status is to block all incoming traffic unless it is solicited or it matches a configured rule, and to allow all outgoing traffic, unless it matches a configured rule.</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Mention the following rules:</a:t>
            </a:r>
            <a:endParaRPr lang="en-CA" sz="1000" dirty="0">
              <a:latin typeface="Arial"/>
              <a:ea typeface="Calibri"/>
              <a:cs typeface="Times New Roman"/>
            </a:endParaRPr>
          </a:p>
          <a:p>
            <a:pPr marL="342900" lvl="0" indent="-342900">
              <a:lnSpc>
                <a:spcPct val="115000"/>
              </a:lnSpc>
              <a:spcAft>
                <a:spcPts val="995"/>
              </a:spcAft>
              <a:buFont typeface="Symbol"/>
              <a:buChar char=""/>
              <a:tabLst>
                <a:tab pos="457200" algn="l"/>
              </a:tabLst>
            </a:pPr>
            <a:r>
              <a:rPr lang="en-CA" sz="1000" dirty="0">
                <a:latin typeface="Arial"/>
                <a:ea typeface="Calibri"/>
                <a:cs typeface="Segoe UI"/>
              </a:rPr>
              <a:t>Password policies TCP port 20 blocks outbound</a:t>
            </a:r>
            <a:endParaRPr lang="en-CA" sz="1000" dirty="0">
              <a:latin typeface="Arial"/>
              <a:ea typeface="Calibri"/>
              <a:cs typeface="Times New Roman"/>
            </a:endParaRPr>
          </a:p>
          <a:p>
            <a:pPr marL="342900" lvl="0" indent="-342900">
              <a:lnSpc>
                <a:spcPct val="115000"/>
              </a:lnSpc>
              <a:spcAft>
                <a:spcPts val="995"/>
              </a:spcAft>
              <a:buFont typeface="Symbol"/>
              <a:buChar char=""/>
              <a:tabLst>
                <a:tab pos="457200" algn="l"/>
              </a:tabLst>
            </a:pPr>
            <a:r>
              <a:rPr lang="en-CA" sz="1000" dirty="0">
                <a:latin typeface="Arial"/>
                <a:ea typeface="Calibri"/>
                <a:cs typeface="Segoe UI"/>
              </a:rPr>
              <a:t>Remote Desktop allows inbound</a:t>
            </a:r>
            <a:endParaRPr lang="en-CA" sz="1000" dirty="0">
              <a:latin typeface="Arial"/>
              <a:ea typeface="Calibri"/>
              <a:cs typeface="Times New Roman"/>
            </a:endParaRPr>
          </a:p>
          <a:p>
            <a:pPr marL="342900" lvl="0" indent="-342900">
              <a:lnSpc>
                <a:spcPct val="115000"/>
              </a:lnSpc>
              <a:spcAft>
                <a:spcPts val="995"/>
              </a:spcAft>
              <a:buFont typeface="Symbol"/>
              <a:buChar char=""/>
              <a:tabLst>
                <a:tab pos="457200" algn="l"/>
              </a:tabLst>
            </a:pPr>
            <a:r>
              <a:rPr lang="en-CA" sz="1000" dirty="0">
                <a:latin typeface="Arial"/>
                <a:ea typeface="Calibri"/>
                <a:cs typeface="Segoe UI"/>
              </a:rPr>
              <a:t>Custom application TCP port 6543 allows inbound</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Mention that you can use the </a:t>
            </a:r>
            <a:r>
              <a:rPr lang="en-CA" sz="1000" b="1" dirty="0">
                <a:latin typeface="Arial"/>
                <a:ea typeface="Calibri"/>
                <a:cs typeface="Times New Roman"/>
              </a:rPr>
              <a:t>netsh</a:t>
            </a:r>
            <a:r>
              <a:rPr lang="en-CA" sz="1000" dirty="0">
                <a:latin typeface="Arial"/>
                <a:ea typeface="Calibri"/>
                <a:cs typeface="Segoe UI"/>
              </a:rPr>
              <a:t> command-line tool for configuring Windows Firewall with Advanced Security.</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27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3986107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This is the second of two slides in this topic.</a:t>
            </a:r>
          </a:p>
        </p:txBody>
      </p:sp>
      <p:sp>
        <p:nvSpPr>
          <p:cNvPr id="4" name="Slide Number Placeholder 3"/>
          <p:cNvSpPr>
            <a:spLocks noGrp="1"/>
          </p:cNvSpPr>
          <p:nvPr>
            <p:ph type="sldNum" sz="quarter" idx="10"/>
          </p:nvPr>
        </p:nvSpPr>
        <p:spPr/>
        <p:txBody>
          <a:bodyPr/>
          <a:lstStyle/>
          <a:p>
            <a:fld id="{D577B5E1-4095-4397-ADB9-F5E0D58B59B6}" type="slidenum">
              <a:rPr lang="en-CA" smtClean="0"/>
              <a:t>28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2598987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b="1" dirty="0">
                <a:latin typeface="Arial"/>
                <a:ea typeface="Calibri"/>
                <a:cs typeface="Times New Roman"/>
              </a:rPr>
              <a:t>Discussion 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Why is it important to use a host-based firewall, such as Windows Firewall with Advanced Security?</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Windows Firewall with Advanced Security is important because:</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Computers are protected from attacks on the internal network. This can prevent malware from moving through the internal network by blocking unsolicited inbound traffic.</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Inbound rules prevent network scanning to identify hosts on the network. The simplest network scanners ping hosts on a network in an attempt to identify them. Windows Firewall with Advanced Security prevents member servers from responding to ping requests. Domain controllers do respond to ping requests.</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When you enable outbound rules, it can prevent malware from spreading by preventing the malware from communicating on the network. In the case of a virus outbreak, you could configure computers with a specific outbound rule that prevents the virus from communicating over the network.</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Connection security rules allow you to create sophisticated firewall rules that use computer and user-authentication information to limit communication with high-security computers.</a:t>
            </a: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29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1213985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Mention that before students learn how to configure security settings, they first must learn to identify security risks and threats.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Explain that risk-security assessment can be different for every organization and for different departments within the same organization.</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18736161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One of the key points that students need to understand is that domain members use the domain profile. Only objects that are not </a:t>
            </a:r>
            <a:r>
              <a:rPr lang="en-CA" sz="1000" dirty="0">
                <a:latin typeface="Arial"/>
                <a:ea typeface="Calibri"/>
                <a:cs typeface="Times New Roman"/>
              </a:rPr>
              <a:t>a domain member</a:t>
            </a:r>
            <a:r>
              <a:rPr lang="en-CA" sz="1000" dirty="0">
                <a:latin typeface="Arial"/>
                <a:ea typeface="Calibri"/>
                <a:cs typeface="Segoe UI"/>
              </a:rPr>
              <a:t>, such as hosts in a perimeter network, use other profiles.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30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24366515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Ensure that students understand the following points: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To allow traffic, they must first create the firewall rules.</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Firewall rules define which ports, IP addresses, applications, or programs are allowed through the firewall, each defined separately for both directions: in and out.</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Connection security rules provide additional protection by requiring authenticating on the computers that initiate the traffic. They also secure that traffic by encrypting the data that is transmitted between computers.</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Connection security rules are applied between the computers that are the two endpoints.</a:t>
            </a:r>
            <a:endParaRPr lang="en-CA" sz="1000" dirty="0" smtClean="0">
              <a:effectLst/>
              <a:latin typeface="Arial"/>
              <a:ea typeface="Times New Roman"/>
              <a:cs typeface="Times New Roman"/>
            </a:endParaRPr>
          </a:p>
          <a:p>
            <a:pPr>
              <a:lnSpc>
                <a:spcPct val="115000"/>
              </a:lnSpc>
              <a:spcAft>
                <a:spcPts val="1000"/>
              </a:spcAft>
            </a:pPr>
            <a:r>
              <a:rPr lang="en-CA" sz="1000" dirty="0">
                <a:latin typeface="Arial"/>
                <a:ea typeface="Calibri"/>
                <a:cs typeface="Times New Roman"/>
              </a:rPr>
              <a:t>Emphasize that you can configure firewall rules to allow traffic, allow only authenticated traffic, or block all traffic. This means that you can use connection security rules to authenticate traffic, and you can configure the firewall to allow only authenticated traffic.</a:t>
            </a:r>
          </a:p>
        </p:txBody>
      </p:sp>
      <p:sp>
        <p:nvSpPr>
          <p:cNvPr id="4" name="Slide Number Placeholder 3"/>
          <p:cNvSpPr>
            <a:spLocks noGrp="1"/>
          </p:cNvSpPr>
          <p:nvPr>
            <p:ph type="sldNum" sz="quarter" idx="10"/>
          </p:nvPr>
        </p:nvSpPr>
        <p:spPr/>
        <p:txBody>
          <a:bodyPr/>
          <a:lstStyle/>
          <a:p>
            <a:fld id="{D577B5E1-4095-4397-ADB9-F5E0D58B59B6}" type="slidenum">
              <a:rPr lang="en-CA" smtClean="0"/>
              <a:t>31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24595762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Explain to students that they should choose the deployment method for Windows Firewall rules based on how many computers will be affected. If they need to create a firewall rule on hundreds of computers, they should use Group Policy. For a single computer, they can configure it manually.</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Stress to students that they should be very careful when they use Group Policy to configure Windows Firewall. Some employees might use applications that need additional ports to be open on their computers, and improperly configured firewall rules might block those applications. We strongly recommend that you test firewall rules in an isolated, nonproduction environment before you deploy them in production.</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32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617508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Mention the different options that are available when you are securing connections, including:</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Securing connections for all communication</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Securing connections for a single protocol</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Using certificates for authentication</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Using Kerberos for authentication</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Securing traffic to or from specific hosts only, or securing traffic for an entire domain</a:t>
            </a:r>
            <a:endParaRPr lang="en-CA" sz="1000" dirty="0" smtClean="0">
              <a:effectLst/>
              <a:latin typeface="Arial"/>
              <a:ea typeface="Times New Roman"/>
              <a:cs typeface="Times New Roman"/>
            </a:endParaRPr>
          </a:p>
          <a:p>
            <a:pPr>
              <a:lnSpc>
                <a:spcPct val="115000"/>
              </a:lnSpc>
              <a:spcAft>
                <a:spcPts val="1000"/>
              </a:spcAft>
            </a:pPr>
            <a:r>
              <a:rPr lang="en-CA" sz="1000" dirty="0">
                <a:latin typeface="Arial"/>
                <a:ea typeface="Calibri"/>
                <a:cs typeface="Times New Roman"/>
              </a:rPr>
              <a:t>Also, mention the real-world situations where securing network traffic is valuable. These scenarios include an organization that has a security policy that prohibits communication between development computers and production computers, or a highly secure environment where compliance requires specific secure communications.</a:t>
            </a:r>
          </a:p>
          <a:p>
            <a:pPr>
              <a:lnSpc>
                <a:spcPct val="115000"/>
              </a:lnSpc>
              <a:spcAft>
                <a:spcPts val="1000"/>
              </a:spcAft>
            </a:pPr>
            <a:r>
              <a:rPr lang="en-CA" sz="1000" b="1" dirty="0" smtClean="0">
                <a:latin typeface="Arial"/>
                <a:ea typeface="Calibri"/>
                <a:cs typeface="Times New Roman"/>
              </a:rPr>
              <a:t>Preparation </a:t>
            </a:r>
            <a:r>
              <a:rPr lang="en-CA" sz="1000" b="1" dirty="0">
                <a:latin typeface="Arial"/>
                <a:ea typeface="Calibri"/>
                <a:cs typeface="Times New Roman"/>
              </a:rPr>
              <a:t>Steps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Start 20410D‑LON‑CL2, 20410D‑LON‑SVR2, and 20410D‑LON‑RTR.</a:t>
            </a:r>
          </a:p>
          <a:p>
            <a:pPr>
              <a:lnSpc>
                <a:spcPct val="115000"/>
              </a:lnSpc>
              <a:spcAft>
                <a:spcPts val="1000"/>
              </a:spcAft>
            </a:pPr>
            <a:r>
              <a:rPr lang="en-CA" sz="1000" b="1" dirty="0">
                <a:latin typeface="Arial"/>
                <a:ea typeface="Calibri"/>
                <a:cs typeface="Times New Roman"/>
              </a:rPr>
              <a:t>Demonstration Steps</a:t>
            </a:r>
            <a:endParaRPr lang="en-CA"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Check to see if ICMP v4 is blocked</a:t>
            </a:r>
            <a:endParaRPr lang="en-CA" sz="1000" b="1" dirty="0" smtClean="0">
              <a:effectLst/>
              <a:latin typeface="Arial"/>
              <a:ea typeface="Times New Roman"/>
              <a:cs typeface="Segoe UI"/>
            </a:endParaRPr>
          </a:p>
          <a:p>
            <a:pPr marL="342900" lvl="0" indent="-342900">
              <a:lnSpc>
                <a:spcPct val="115000"/>
              </a:lnSpc>
              <a:spcAft>
                <a:spcPts val="995"/>
              </a:spcAft>
              <a:buFont typeface="+mj-lt"/>
              <a:buAutoNum type="arabicPeriod"/>
              <a:tabLst>
                <a:tab pos="228600" algn="l"/>
              </a:tabLst>
            </a:pPr>
            <a:r>
              <a:rPr lang="en-US" sz="1000" dirty="0" smtClean="0">
                <a:effectLst/>
                <a:latin typeface="Arial"/>
                <a:ea typeface="Times New Roman"/>
                <a:cs typeface="Segoe UI"/>
              </a:rPr>
              <a:t>Sign in to </a:t>
            </a:r>
            <a:r>
              <a:rPr lang="en-US" sz="1000" dirty="0" smtClean="0">
                <a:effectLst/>
                <a:latin typeface="Arial"/>
                <a:ea typeface="Times New Roman"/>
                <a:cs typeface="Times New Roman"/>
              </a:rPr>
              <a:t>LON‑CL2</a:t>
            </a:r>
            <a:r>
              <a:rPr lang="en-US" sz="1000" dirty="0" smtClean="0">
                <a:effectLst/>
                <a:latin typeface="Arial"/>
                <a:ea typeface="Times New Roman"/>
                <a:cs typeface="Segoe UI"/>
              </a:rPr>
              <a:t> as </a:t>
            </a:r>
            <a:r>
              <a:rPr lang="en-US" sz="1000" b="1" dirty="0" smtClean="0">
                <a:effectLst/>
                <a:latin typeface="Arial"/>
                <a:ea typeface="Times New Roman"/>
                <a:cs typeface="Times New Roman"/>
              </a:rPr>
              <a:t>Adatum\Administrator</a:t>
            </a:r>
            <a:r>
              <a:rPr lang="en-US" sz="1000" dirty="0" smtClean="0">
                <a:effectLst/>
                <a:latin typeface="Arial"/>
                <a:ea typeface="Times New Roman"/>
                <a:cs typeface="Segoe UI"/>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r>
              <a:rPr lang="en-US" sz="1000" dirty="0" smtClean="0">
                <a:effectLst/>
                <a:latin typeface="Arial"/>
                <a:ea typeface="Times New Roman"/>
                <a:cs typeface="Segoe UI"/>
              </a:rPr>
              <a:t>On LON‑CL2, click the </a:t>
            </a:r>
            <a:r>
              <a:rPr lang="en-US" sz="1000" b="1" dirty="0" smtClean="0">
                <a:effectLst/>
                <a:latin typeface="Arial"/>
                <a:ea typeface="Times New Roman"/>
                <a:cs typeface="Times New Roman"/>
              </a:rPr>
              <a:t>Desktop</a:t>
            </a:r>
            <a:r>
              <a:rPr lang="en-US" sz="1000" dirty="0" smtClean="0">
                <a:effectLst/>
                <a:latin typeface="Arial"/>
                <a:ea typeface="Times New Roman"/>
                <a:cs typeface="Segoe UI"/>
              </a:rPr>
              <a:t> tile, right-click the </a:t>
            </a:r>
            <a:r>
              <a:rPr lang="en-US" sz="1000" b="1" dirty="0" smtClean="0">
                <a:effectLst/>
                <a:latin typeface="Arial"/>
                <a:ea typeface="Times New Roman"/>
                <a:cs typeface="Times New Roman"/>
              </a:rPr>
              <a:t>Windows Start</a:t>
            </a:r>
            <a:r>
              <a:rPr lang="en-US" sz="1000" dirty="0" smtClean="0">
                <a:effectLst/>
                <a:latin typeface="Arial"/>
                <a:ea typeface="Times New Roman"/>
                <a:cs typeface="Segoe UI"/>
              </a:rPr>
              <a:t> menu, and then click </a:t>
            </a:r>
            <a:r>
              <a:rPr lang="en-US" sz="1000" b="1" dirty="0" smtClean="0">
                <a:effectLst/>
                <a:latin typeface="Arial"/>
                <a:ea typeface="Times New Roman"/>
                <a:cs typeface="Times New Roman"/>
              </a:rPr>
              <a:t>Command Prompt</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r>
              <a:rPr lang="en-US" sz="1000" dirty="0" smtClean="0">
                <a:effectLst/>
                <a:latin typeface="Arial"/>
                <a:ea typeface="Times New Roman"/>
                <a:cs typeface="Segoe UI"/>
              </a:rPr>
              <a:t>At the command prompt, type </a:t>
            </a:r>
            <a:r>
              <a:rPr lang="en-US" sz="1000" b="1" dirty="0" smtClean="0">
                <a:effectLst/>
                <a:latin typeface="Arial"/>
                <a:ea typeface="Times New Roman"/>
                <a:cs typeface="Times New Roman"/>
              </a:rPr>
              <a:t>ping</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10.10.0.11</a:t>
            </a:r>
            <a:r>
              <a:rPr lang="en-US" sz="1000" dirty="0" smtClean="0">
                <a:effectLst/>
                <a:latin typeface="Arial"/>
                <a:ea typeface="Times New Roman"/>
                <a:cs typeface="Segoe UI"/>
              </a:rPr>
              <a:t>, and then press Enter.</a:t>
            </a:r>
            <a:endParaRPr lang="en-CA" sz="1000" dirty="0" smtClean="0">
              <a:effectLst/>
              <a:latin typeface="Arial"/>
              <a:ea typeface="Times New Roman"/>
              <a:cs typeface="Times New Roman"/>
            </a:endParaRPr>
          </a:p>
          <a:p>
            <a:pPr marL="342000">
              <a:lnSpc>
                <a:spcPts val="1300"/>
              </a:lnSpc>
              <a:spcAft>
                <a:spcPts val="600"/>
              </a:spcAft>
            </a:pPr>
            <a:r>
              <a:rPr lang="en-US" sz="1000" dirty="0" smtClean="0">
                <a:effectLst/>
                <a:latin typeface="Arial"/>
                <a:ea typeface="Times New Roman"/>
                <a:cs typeface="Times New Roman"/>
              </a:rPr>
              <a:t>Notice that the ping times out.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33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Tree>
    <p:extLst>
      <p:ext uri="{BB962C8B-B14F-4D97-AF65-F5344CB8AC3E}">
        <p14:creationId xmlns:p14="http://schemas.microsoft.com/office/powerpoint/2010/main" val="569527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dirty="0">
                <a:latin typeface="Arial"/>
                <a:ea typeface="Times New Roman"/>
                <a:cs typeface="Segoe UI"/>
              </a:rPr>
              <a:t>Enable ICMP v4 from LON‑CL2 to LON‑SVR2</a:t>
            </a:r>
            <a:endParaRPr lang="en-CA" sz="1000" b="1" dirty="0">
              <a:latin typeface="Arial"/>
              <a:ea typeface="Times New Roman"/>
              <a:cs typeface="Segoe UI"/>
            </a:endParaRPr>
          </a:p>
          <a:p>
            <a:pPr marL="342900" lvl="0" indent="-342900">
              <a:lnSpc>
                <a:spcPct val="115000"/>
              </a:lnSpc>
              <a:spcAft>
                <a:spcPts val="995"/>
              </a:spcAft>
              <a:buFont typeface="+mj-lt"/>
              <a:buAutoNum type="arabicPeriod"/>
              <a:tabLst>
                <a:tab pos="228600" algn="l"/>
              </a:tabLst>
            </a:pPr>
            <a:r>
              <a:rPr lang="en-US" sz="1000" dirty="0">
                <a:latin typeface="Arial"/>
                <a:ea typeface="Times New Roman"/>
                <a:cs typeface="Segoe UI"/>
              </a:rPr>
              <a:t>Sign in to </a:t>
            </a:r>
            <a:r>
              <a:rPr lang="en-US" sz="1000" dirty="0">
                <a:latin typeface="Arial"/>
                <a:ea typeface="Times New Roman"/>
                <a:cs typeface="Times New Roman"/>
              </a:rPr>
              <a:t>LON‑SVR2</a:t>
            </a:r>
            <a:r>
              <a:rPr lang="en-US" sz="1000" dirty="0">
                <a:latin typeface="Arial"/>
                <a:ea typeface="Times New Roman"/>
                <a:cs typeface="Segoe UI"/>
              </a:rPr>
              <a:t> as </a:t>
            </a:r>
            <a:r>
              <a:rPr lang="en-US" sz="1000" b="1" dirty="0">
                <a:latin typeface="Arial"/>
                <a:ea typeface="Times New Roman"/>
                <a:cs typeface="Times New Roman"/>
              </a:rPr>
              <a:t>Adatum\Administrator</a:t>
            </a:r>
            <a:r>
              <a:rPr lang="en-US" sz="1000" dirty="0">
                <a:latin typeface="Arial"/>
                <a:ea typeface="Times New Roman"/>
                <a:cs typeface="Segoe UI"/>
              </a:rPr>
              <a:t> with the password </a:t>
            </a:r>
            <a:r>
              <a:rPr lang="en-US" sz="1000" b="1" dirty="0">
                <a:latin typeface="Arial"/>
                <a:ea typeface="Times New Roman"/>
                <a:cs typeface="Times New Roman"/>
              </a:rPr>
              <a:t>Pa$$w0rd</a:t>
            </a:r>
            <a:r>
              <a:rPr lang="en-US" sz="1000" dirty="0">
                <a:latin typeface="Arial"/>
                <a:ea typeface="Times New Roman"/>
                <a:cs typeface="Segoe UI"/>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smtClean="0">
                <a:solidFill>
                  <a:srgbClr val="000000"/>
                </a:solidFill>
                <a:latin typeface="Arial"/>
                <a:ea typeface="Times New Roman"/>
                <a:cs typeface="Segoe UI"/>
              </a:rPr>
              <a:t>On </a:t>
            </a:r>
            <a:r>
              <a:rPr lang="en-US" sz="1000" dirty="0">
                <a:solidFill>
                  <a:srgbClr val="000000"/>
                </a:solidFill>
                <a:latin typeface="Arial"/>
                <a:ea typeface="Times New Roman"/>
                <a:cs typeface="Segoe UI"/>
              </a:rPr>
              <a:t>LON‑SVR2, right-click the </a:t>
            </a:r>
            <a:r>
              <a:rPr lang="en-US" sz="1000" b="1" dirty="0">
                <a:solidFill>
                  <a:prstClr val="black"/>
                </a:solidFill>
                <a:latin typeface="Arial"/>
                <a:ea typeface="Times New Roman"/>
                <a:cs typeface="Times New Roman"/>
              </a:rPr>
              <a:t>Windows Start </a:t>
            </a:r>
            <a:r>
              <a:rPr lang="en-US" sz="1000" dirty="0">
                <a:solidFill>
                  <a:srgbClr val="000000"/>
                </a:solidFill>
                <a:latin typeface="Arial"/>
                <a:ea typeface="Times New Roman"/>
                <a:cs typeface="Segoe UI"/>
              </a:rPr>
              <a:t>menu, and then click </a:t>
            </a:r>
            <a:r>
              <a:rPr lang="en-US" sz="1000" b="1" dirty="0">
                <a:solidFill>
                  <a:prstClr val="black"/>
                </a:solidFill>
                <a:latin typeface="Arial"/>
                <a:ea typeface="Times New Roman"/>
                <a:cs typeface="Times New Roman"/>
              </a:rPr>
              <a:t>Control Panel</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srgbClr val="000000"/>
                </a:solidFill>
                <a:latin typeface="Arial"/>
                <a:ea typeface="Times New Roman"/>
                <a:cs typeface="Segoe UI"/>
              </a:rPr>
              <a:t>In </a:t>
            </a:r>
            <a:r>
              <a:rPr lang="en-US" sz="1000" dirty="0">
                <a:solidFill>
                  <a:prstClr val="black"/>
                </a:solidFill>
                <a:latin typeface="Arial"/>
                <a:ea typeface="Times New Roman"/>
                <a:cs typeface="Times New Roman"/>
              </a:rPr>
              <a:t>Control Panel</a:t>
            </a:r>
            <a:r>
              <a:rPr lang="en-US" sz="1000" dirty="0">
                <a:solidFill>
                  <a:srgbClr val="000000"/>
                </a:solidFill>
                <a:latin typeface="Arial"/>
                <a:ea typeface="Times New Roman"/>
                <a:cs typeface="Segoe UI"/>
              </a:rPr>
              <a:t>, click the </a:t>
            </a:r>
            <a:r>
              <a:rPr lang="en-US" sz="1000" b="1" dirty="0">
                <a:solidFill>
                  <a:prstClr val="black"/>
                </a:solidFill>
                <a:latin typeface="Arial"/>
                <a:ea typeface="Times New Roman"/>
                <a:cs typeface="Times New Roman"/>
              </a:rPr>
              <a:t>View by</a:t>
            </a:r>
            <a:r>
              <a:rPr lang="en-US" sz="1000" dirty="0">
                <a:solidFill>
                  <a:srgbClr val="000000"/>
                </a:solidFill>
                <a:latin typeface="Arial"/>
                <a:ea typeface="Times New Roman"/>
                <a:cs typeface="Segoe UI"/>
              </a:rPr>
              <a:t> drop-down menu, and then click </a:t>
            </a:r>
            <a:r>
              <a:rPr lang="en-US" sz="1000" b="1" dirty="0">
                <a:solidFill>
                  <a:prstClr val="black"/>
                </a:solidFill>
                <a:latin typeface="Arial"/>
                <a:ea typeface="Times New Roman"/>
                <a:cs typeface="Times New Roman"/>
              </a:rPr>
              <a:t>Small</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icons</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srgbClr val="000000"/>
                </a:solidFill>
                <a:latin typeface="Arial"/>
                <a:ea typeface="Times New Roman"/>
                <a:cs typeface="Segoe UI"/>
              </a:rPr>
              <a:t>Click </a:t>
            </a:r>
            <a:r>
              <a:rPr lang="en-US" sz="1000" b="1" dirty="0">
                <a:solidFill>
                  <a:prstClr val="black"/>
                </a:solidFill>
                <a:latin typeface="Arial"/>
                <a:ea typeface="Times New Roman"/>
                <a:cs typeface="Times New Roman"/>
              </a:rPr>
              <a:t>Windows Firewall</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srgbClr val="000000"/>
                </a:solidFill>
                <a:latin typeface="Arial"/>
                <a:ea typeface="Times New Roman"/>
                <a:cs typeface="Segoe UI"/>
              </a:rPr>
              <a:t>Click </a:t>
            </a:r>
            <a:r>
              <a:rPr lang="en-US" sz="1000" b="1" dirty="0">
                <a:solidFill>
                  <a:prstClr val="black"/>
                </a:solidFill>
                <a:latin typeface="Arial"/>
                <a:ea typeface="Times New Roman"/>
                <a:cs typeface="Times New Roman"/>
              </a:rPr>
              <a:t>Advanced settings</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srgbClr val="000000"/>
                </a:solidFill>
                <a:latin typeface="Arial"/>
                <a:ea typeface="Times New Roman"/>
                <a:cs typeface="Segoe UI"/>
              </a:rPr>
              <a:t>In the left-hand pane, click </a:t>
            </a:r>
            <a:r>
              <a:rPr lang="en-US" sz="1000" b="1" dirty="0">
                <a:solidFill>
                  <a:prstClr val="black"/>
                </a:solidFill>
                <a:latin typeface="Arial"/>
                <a:ea typeface="Times New Roman"/>
                <a:cs typeface="Times New Roman"/>
              </a:rPr>
              <a:t>Inbound Rules</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srgbClr val="000000"/>
                </a:solidFill>
                <a:latin typeface="Arial"/>
                <a:ea typeface="Times New Roman"/>
                <a:cs typeface="Segoe UI"/>
              </a:rPr>
              <a:t>In the right-hand pane, click </a:t>
            </a:r>
            <a:r>
              <a:rPr lang="en-US" sz="1000" b="1" dirty="0">
                <a:solidFill>
                  <a:prstClr val="black"/>
                </a:solidFill>
                <a:latin typeface="Arial"/>
                <a:ea typeface="Times New Roman"/>
                <a:cs typeface="Times New Roman"/>
              </a:rPr>
              <a:t>New Rule</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srgbClr val="000000"/>
                </a:solidFill>
                <a:latin typeface="Arial"/>
                <a:ea typeface="Times New Roman"/>
                <a:cs typeface="Segoe UI"/>
              </a:rPr>
              <a:t>On the </a:t>
            </a:r>
            <a:r>
              <a:rPr lang="en-US" sz="1000" dirty="0">
                <a:solidFill>
                  <a:prstClr val="black"/>
                </a:solidFill>
                <a:latin typeface="Arial"/>
                <a:ea typeface="Times New Roman"/>
                <a:cs typeface="Times New Roman"/>
              </a:rPr>
              <a:t>New Inbound Rule Wizard, on the </a:t>
            </a:r>
            <a:r>
              <a:rPr lang="en-US" sz="1000" b="1" dirty="0">
                <a:solidFill>
                  <a:prstClr val="black"/>
                </a:solidFill>
                <a:latin typeface="Arial"/>
                <a:ea typeface="Times New Roman"/>
                <a:cs typeface="Times New Roman"/>
              </a:rPr>
              <a:t>Rule Type</a:t>
            </a:r>
            <a:r>
              <a:rPr lang="en-US" sz="1000" dirty="0">
                <a:solidFill>
                  <a:srgbClr val="000000"/>
                </a:solidFill>
                <a:latin typeface="Arial"/>
                <a:ea typeface="Times New Roman"/>
                <a:cs typeface="Segoe UI"/>
              </a:rPr>
              <a:t> page, click </a:t>
            </a:r>
            <a:r>
              <a:rPr lang="en-US" sz="1000" b="1" dirty="0">
                <a:solidFill>
                  <a:prstClr val="black"/>
                </a:solidFill>
                <a:latin typeface="Arial"/>
                <a:ea typeface="Times New Roman"/>
                <a:cs typeface="Times New Roman"/>
              </a:rPr>
              <a:t>Custom</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Next</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srgbClr val="000000"/>
                </a:solidFill>
                <a:latin typeface="Arial"/>
                <a:ea typeface="Times New Roman"/>
                <a:cs typeface="Segoe UI"/>
              </a:rPr>
              <a:t>On the </a:t>
            </a:r>
            <a:r>
              <a:rPr lang="en-US" sz="1000" b="1" dirty="0">
                <a:solidFill>
                  <a:prstClr val="black"/>
                </a:solidFill>
                <a:latin typeface="Arial"/>
                <a:ea typeface="Times New Roman"/>
                <a:cs typeface="Times New Roman"/>
              </a:rPr>
              <a:t>Program</a:t>
            </a:r>
            <a:r>
              <a:rPr lang="en-US" sz="1000" dirty="0">
                <a:solidFill>
                  <a:srgbClr val="000000"/>
                </a:solidFill>
                <a:latin typeface="Arial"/>
                <a:ea typeface="Times New Roman"/>
                <a:cs typeface="Segoe UI"/>
              </a:rPr>
              <a:t> page, click </a:t>
            </a:r>
            <a:r>
              <a:rPr lang="en-US" sz="1000" b="1" dirty="0">
                <a:solidFill>
                  <a:prstClr val="black"/>
                </a:solidFill>
                <a:latin typeface="Arial"/>
                <a:ea typeface="Times New Roman"/>
                <a:cs typeface="Times New Roman"/>
              </a:rPr>
              <a:t>Next</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srgbClr val="000000"/>
                </a:solidFill>
                <a:latin typeface="Arial"/>
                <a:ea typeface="Times New Roman"/>
                <a:cs typeface="Segoe UI"/>
              </a:rPr>
              <a:t>On the </a:t>
            </a:r>
            <a:r>
              <a:rPr lang="en-US" sz="1000" b="1" dirty="0">
                <a:solidFill>
                  <a:prstClr val="black"/>
                </a:solidFill>
                <a:latin typeface="Arial"/>
                <a:ea typeface="Times New Roman"/>
                <a:cs typeface="Times New Roman"/>
              </a:rPr>
              <a:t>Protocol and Ports</a:t>
            </a:r>
            <a:r>
              <a:rPr lang="en-US" sz="1000" dirty="0">
                <a:solidFill>
                  <a:srgbClr val="000000"/>
                </a:solidFill>
                <a:latin typeface="Arial"/>
                <a:ea typeface="Times New Roman"/>
                <a:cs typeface="Segoe UI"/>
              </a:rPr>
              <a:t> page, click the </a:t>
            </a:r>
            <a:r>
              <a:rPr lang="en-US" sz="1000" b="1" dirty="0">
                <a:solidFill>
                  <a:prstClr val="black"/>
                </a:solidFill>
                <a:latin typeface="Arial"/>
                <a:ea typeface="Times New Roman"/>
                <a:cs typeface="Times New Roman"/>
              </a:rPr>
              <a:t>Protocol type</a:t>
            </a:r>
            <a:r>
              <a:rPr lang="en-US" sz="1000" dirty="0">
                <a:solidFill>
                  <a:srgbClr val="000000"/>
                </a:solidFill>
                <a:latin typeface="Arial"/>
                <a:ea typeface="Times New Roman"/>
                <a:cs typeface="Segoe UI"/>
              </a:rPr>
              <a:t> drop-down menu, click </a:t>
            </a:r>
            <a:r>
              <a:rPr lang="en-US" sz="1000" b="1" dirty="0">
                <a:solidFill>
                  <a:prstClr val="black"/>
                </a:solidFill>
                <a:latin typeface="Arial"/>
                <a:ea typeface="Times New Roman"/>
                <a:cs typeface="Times New Roman"/>
              </a:rPr>
              <a:t>ICMPv4</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Next</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Which remote IP addresses does this rule apply to</a:t>
            </a:r>
            <a:r>
              <a:rPr lang="en-US" sz="1000" dirty="0">
                <a:solidFill>
                  <a:srgbClr val="000000"/>
                </a:solidFill>
                <a:latin typeface="Arial"/>
                <a:ea typeface="Times New Roman"/>
                <a:cs typeface="Segoe UI"/>
              </a:rPr>
              <a:t> section, click </a:t>
            </a:r>
            <a:r>
              <a:rPr lang="en-US" sz="1000" b="1" dirty="0">
                <a:solidFill>
                  <a:prstClr val="black"/>
                </a:solidFill>
                <a:latin typeface="Arial"/>
                <a:ea typeface="Times New Roman"/>
                <a:cs typeface="Times New Roman"/>
              </a:rPr>
              <a:t>These IP addresses</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Add</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srgbClr val="000000"/>
                </a:solidFill>
                <a:latin typeface="Arial"/>
                <a:ea typeface="Times New Roman"/>
                <a:cs typeface="Segoe UI"/>
              </a:rPr>
              <a:t>In the</a:t>
            </a:r>
            <a:r>
              <a:rPr lang="en-US" sz="1000" b="1" dirty="0">
                <a:solidFill>
                  <a:prstClr val="black"/>
                </a:solidFill>
                <a:latin typeface="Arial"/>
                <a:ea typeface="Times New Roman"/>
                <a:cs typeface="Times New Roman"/>
              </a:rPr>
              <a:t> </a:t>
            </a:r>
            <a:r>
              <a:rPr lang="en-US" sz="1000" dirty="0">
                <a:solidFill>
                  <a:srgbClr val="000000"/>
                </a:solidFill>
                <a:latin typeface="Arial"/>
                <a:ea typeface="Times New Roman"/>
                <a:cs typeface="Segoe UI"/>
              </a:rPr>
              <a:t>IP Address window, type </a:t>
            </a:r>
            <a:r>
              <a:rPr lang="en-US" sz="1000" b="1" dirty="0">
                <a:solidFill>
                  <a:prstClr val="black"/>
                </a:solidFill>
                <a:latin typeface="Arial"/>
                <a:ea typeface="Times New Roman"/>
                <a:cs typeface="Times New Roman"/>
              </a:rPr>
              <a:t>10.10.0.50</a:t>
            </a:r>
            <a:r>
              <a:rPr lang="en-US" sz="1000" dirty="0">
                <a:solidFill>
                  <a:srgbClr val="000000"/>
                </a:solidFill>
                <a:latin typeface="Arial"/>
                <a:ea typeface="Times New Roman"/>
                <a:cs typeface="Segoe UI"/>
              </a:rPr>
              <a:t> in the </a:t>
            </a:r>
            <a:r>
              <a:rPr lang="en-US" sz="1000" b="1" dirty="0">
                <a:solidFill>
                  <a:prstClr val="black"/>
                </a:solidFill>
                <a:latin typeface="Arial"/>
                <a:ea typeface="Times New Roman"/>
                <a:cs typeface="Times New Roman"/>
              </a:rPr>
              <a:t>This IP address or subnet</a:t>
            </a:r>
            <a:r>
              <a:rPr lang="en-US" sz="1000" dirty="0">
                <a:solidFill>
                  <a:srgbClr val="000000"/>
                </a:solidFill>
                <a:latin typeface="Arial"/>
                <a:ea typeface="Times New Roman"/>
                <a:cs typeface="Segoe UI"/>
              </a:rPr>
              <a:t> box,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Next</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srgbClr val="000000"/>
                </a:solidFill>
                <a:latin typeface="Arial"/>
                <a:ea typeface="Times New Roman"/>
                <a:cs typeface="Segoe UI"/>
              </a:rPr>
              <a:t>On the </a:t>
            </a:r>
            <a:r>
              <a:rPr lang="en-US" sz="1000" b="1" dirty="0">
                <a:solidFill>
                  <a:prstClr val="black"/>
                </a:solidFill>
                <a:latin typeface="Arial"/>
                <a:ea typeface="Times New Roman"/>
                <a:cs typeface="Times New Roman"/>
              </a:rPr>
              <a:t>Action</a:t>
            </a:r>
            <a:r>
              <a:rPr lang="en-US" sz="1000" dirty="0">
                <a:solidFill>
                  <a:srgbClr val="000000"/>
                </a:solidFill>
                <a:latin typeface="Arial"/>
                <a:ea typeface="Times New Roman"/>
                <a:cs typeface="Segoe UI"/>
              </a:rPr>
              <a:t> page, click </a:t>
            </a:r>
            <a:r>
              <a:rPr lang="en-US" sz="1000" b="1" dirty="0">
                <a:solidFill>
                  <a:prstClr val="black"/>
                </a:solidFill>
                <a:latin typeface="Arial"/>
                <a:ea typeface="Times New Roman"/>
                <a:cs typeface="Times New Roman"/>
              </a:rPr>
              <a:t>Next</a:t>
            </a:r>
            <a:r>
              <a:rPr lang="en-US" sz="1000" dirty="0">
                <a:solidFill>
                  <a:srgbClr val="000000"/>
                </a:solidFill>
                <a:latin typeface="Arial"/>
                <a:ea typeface="Times New Roman"/>
                <a:cs typeface="Segoe UI"/>
              </a:rPr>
              <a:t> to accept the Allow the connection default action.</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srgbClr val="000000"/>
                </a:solidFill>
                <a:latin typeface="Arial"/>
                <a:ea typeface="Times New Roman"/>
                <a:cs typeface="Segoe UI"/>
              </a:rPr>
              <a:t>On the </a:t>
            </a:r>
            <a:r>
              <a:rPr lang="en-US" sz="1000" b="1" dirty="0">
                <a:solidFill>
                  <a:prstClr val="black"/>
                </a:solidFill>
                <a:latin typeface="Arial"/>
                <a:ea typeface="Times New Roman"/>
                <a:cs typeface="Times New Roman"/>
              </a:rPr>
              <a:t>Profile</a:t>
            </a:r>
            <a:r>
              <a:rPr lang="en-US" sz="1000" dirty="0">
                <a:solidFill>
                  <a:srgbClr val="000000"/>
                </a:solidFill>
                <a:latin typeface="Arial"/>
                <a:ea typeface="Times New Roman"/>
                <a:cs typeface="Segoe UI"/>
              </a:rPr>
              <a:t> page, click </a:t>
            </a:r>
            <a:r>
              <a:rPr lang="en-US" sz="1000" b="1" dirty="0">
                <a:solidFill>
                  <a:prstClr val="black"/>
                </a:solidFill>
                <a:latin typeface="Arial"/>
                <a:ea typeface="Times New Roman"/>
                <a:cs typeface="Times New Roman"/>
              </a:rPr>
              <a:t>Next</a:t>
            </a:r>
            <a:r>
              <a:rPr lang="en-US" sz="1000" dirty="0">
                <a:solidFill>
                  <a:srgbClr val="000000"/>
                </a:solidFill>
                <a:latin typeface="Arial"/>
                <a:ea typeface="Times New Roman"/>
                <a:cs typeface="Segoe UI"/>
              </a:rPr>
              <a:t> to accept the application of the rule for all profiles.</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srgbClr val="000000"/>
                </a:solidFill>
                <a:latin typeface="Arial"/>
                <a:ea typeface="Times New Roman"/>
                <a:cs typeface="Segoe UI"/>
              </a:rPr>
              <a:t>On the </a:t>
            </a:r>
            <a:r>
              <a:rPr lang="en-US" sz="1000" b="1" dirty="0">
                <a:solidFill>
                  <a:prstClr val="black"/>
                </a:solidFill>
                <a:latin typeface="Arial"/>
                <a:ea typeface="Times New Roman"/>
                <a:cs typeface="Times New Roman"/>
              </a:rPr>
              <a:t>Name</a:t>
            </a:r>
            <a:r>
              <a:rPr lang="en-US" sz="1000" dirty="0">
                <a:solidFill>
                  <a:srgbClr val="000000"/>
                </a:solidFill>
                <a:latin typeface="Arial"/>
                <a:ea typeface="Times New Roman"/>
                <a:cs typeface="Segoe UI"/>
              </a:rPr>
              <a:t> page, type </a:t>
            </a:r>
            <a:r>
              <a:rPr lang="en-US" sz="1000" b="1" dirty="0">
                <a:solidFill>
                  <a:prstClr val="black"/>
                </a:solidFill>
                <a:latin typeface="Arial"/>
                <a:ea typeface="Times New Roman"/>
                <a:cs typeface="Times New Roman"/>
              </a:rPr>
              <a:t>ICMPv4-Allow-From-10.10.0.50</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Finish</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srgbClr val="000000"/>
                </a:solidFill>
                <a:latin typeface="Arial"/>
                <a:ea typeface="Times New Roman"/>
                <a:cs typeface="Segoe UI"/>
              </a:rPr>
              <a:t>Switch to LON‑CL2.</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srgbClr val="000000"/>
                </a:solidFill>
                <a:latin typeface="Arial"/>
                <a:ea typeface="Times New Roman"/>
                <a:cs typeface="Segoe UI"/>
              </a:rPr>
              <a:t>At the </a:t>
            </a:r>
            <a:r>
              <a:rPr lang="en-US" sz="1000" dirty="0">
                <a:solidFill>
                  <a:prstClr val="black"/>
                </a:solidFill>
                <a:latin typeface="Arial"/>
                <a:ea typeface="Times New Roman"/>
                <a:cs typeface="Times New Roman"/>
              </a:rPr>
              <a:t>command</a:t>
            </a:r>
            <a:r>
              <a:rPr lang="en-US" sz="1000" dirty="0">
                <a:solidFill>
                  <a:srgbClr val="000000"/>
                </a:solidFill>
                <a:latin typeface="Arial"/>
                <a:ea typeface="Times New Roman"/>
                <a:cs typeface="Segoe UI"/>
              </a:rPr>
              <a:t> prompt, type </a:t>
            </a:r>
            <a:r>
              <a:rPr lang="en-US" sz="1000" b="1" dirty="0">
                <a:solidFill>
                  <a:prstClr val="black"/>
                </a:solidFill>
                <a:latin typeface="Arial"/>
                <a:ea typeface="Times New Roman"/>
                <a:cs typeface="Times New Roman"/>
              </a:rPr>
              <a:t>ping 10.10.0.11</a:t>
            </a:r>
            <a:r>
              <a:rPr lang="en-US" sz="1000" dirty="0">
                <a:solidFill>
                  <a:srgbClr val="000000"/>
                </a:solidFill>
                <a:latin typeface="Arial"/>
                <a:ea typeface="Times New Roman"/>
                <a:cs typeface="Segoe UI"/>
              </a:rPr>
              <a:t>, and then press Enter.</a:t>
            </a:r>
            <a:endParaRPr lang="en-CA" sz="1000" dirty="0">
              <a:solidFill>
                <a:prstClr val="black"/>
              </a:solidFill>
              <a:latin typeface="Arial"/>
              <a:ea typeface="Times New Roman"/>
              <a:cs typeface="Times New Roman"/>
            </a:endParaRPr>
          </a:p>
          <a:p>
            <a:pPr marL="342000" lvl="0">
              <a:lnSpc>
                <a:spcPts val="1300"/>
              </a:lnSpc>
              <a:spcAft>
                <a:spcPts val="600"/>
              </a:spcAft>
            </a:pPr>
            <a:r>
              <a:rPr lang="en-US" sz="1000" dirty="0">
                <a:solidFill>
                  <a:prstClr val="black"/>
                </a:solidFill>
                <a:latin typeface="Arial"/>
                <a:ea typeface="Times New Roman"/>
                <a:cs typeface="Times New Roman"/>
              </a:rPr>
              <a:t>Notice that the ping goes through successfully</a:t>
            </a:r>
            <a:r>
              <a:rPr lang="en-US" sz="1000" dirty="0" smtClean="0">
                <a:solidFill>
                  <a:prstClr val="black"/>
                </a:solidFill>
                <a:latin typeface="Arial"/>
                <a:ea typeface="Times New Roman"/>
                <a:cs typeface="Times New Roman"/>
              </a:rPr>
              <a:t>.</a:t>
            </a:r>
            <a:endParaRPr lang="en-CA"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34</a:t>
            </a:fld>
            <a:endParaRPr lang="en-CA"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26698808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prstClr val="black"/>
                </a:solidFill>
                <a:latin typeface="Arial"/>
                <a:ea typeface="Times New Roman"/>
                <a:cs typeface="Segoe UI"/>
              </a:rPr>
              <a:t>Create a connection security rule</a:t>
            </a:r>
            <a:endParaRPr lang="en-CA"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tabLst>
                <a:tab pos="228600" algn="l"/>
              </a:tabLst>
            </a:pPr>
            <a:r>
              <a:rPr lang="en-US" sz="1000" dirty="0">
                <a:solidFill>
                  <a:prstClr val="black"/>
                </a:solidFill>
                <a:latin typeface="Arial"/>
                <a:ea typeface="Times New Roman"/>
                <a:cs typeface="Segoe UI"/>
              </a:rPr>
              <a:t>Switch to </a:t>
            </a:r>
            <a:r>
              <a:rPr lang="en-US" sz="1000" dirty="0">
                <a:solidFill>
                  <a:prstClr val="black"/>
                </a:solidFill>
                <a:latin typeface="Arial"/>
                <a:ea typeface="Times New Roman"/>
                <a:cs typeface="Times New Roman"/>
              </a:rPr>
              <a:t>LON‑SVR2</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smtClean="0">
                <a:solidFill>
                  <a:prstClr val="black"/>
                </a:solidFill>
                <a:latin typeface="Arial"/>
                <a:ea typeface="Times New Roman"/>
                <a:cs typeface="Segoe UI"/>
              </a:rPr>
              <a:t>In </a:t>
            </a:r>
            <a:r>
              <a:rPr lang="en-US" sz="1000" dirty="0">
                <a:solidFill>
                  <a:prstClr val="black"/>
                </a:solidFill>
                <a:latin typeface="Arial"/>
                <a:ea typeface="Times New Roman"/>
                <a:cs typeface="Segoe UI"/>
              </a:rPr>
              <a:t>the Windows Firewall with Advanced Security window, in the left-hand pane, right-click </a:t>
            </a:r>
            <a:r>
              <a:rPr lang="en-US" sz="1000" b="1" dirty="0">
                <a:solidFill>
                  <a:prstClr val="black"/>
                </a:solidFill>
                <a:latin typeface="Arial"/>
                <a:ea typeface="Times New Roman"/>
                <a:cs typeface="Times New Roman"/>
              </a:rPr>
              <a:t>Connection Security Rules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New Rule</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Rule Type</a:t>
            </a:r>
            <a:r>
              <a:rPr lang="en-US" sz="1000" dirty="0">
                <a:solidFill>
                  <a:prstClr val="black"/>
                </a:solidFill>
                <a:latin typeface="Arial"/>
                <a:ea typeface="Times New Roman"/>
                <a:cs typeface="Segoe UI"/>
              </a:rPr>
              <a:t> </a:t>
            </a:r>
            <a:r>
              <a:rPr lang="en-US" sz="1000" dirty="0">
                <a:solidFill>
                  <a:srgbClr val="000000"/>
                </a:solidFill>
                <a:latin typeface="Arial"/>
                <a:ea typeface="Times New Roman"/>
                <a:cs typeface="Segoe UI"/>
              </a:rPr>
              <a:t>page</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 to accept the default of </a:t>
            </a:r>
            <a:r>
              <a:rPr lang="en-US" sz="1000" b="1" dirty="0">
                <a:solidFill>
                  <a:prstClr val="black"/>
                </a:solidFill>
                <a:latin typeface="Arial"/>
                <a:ea typeface="Times New Roman"/>
                <a:cs typeface="Times New Roman"/>
              </a:rPr>
              <a:t>Isolation</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Requirements</a:t>
            </a:r>
            <a:r>
              <a:rPr lang="en-US" sz="1000" dirty="0">
                <a:solidFill>
                  <a:prstClr val="black"/>
                </a:solidFill>
                <a:latin typeface="Arial"/>
                <a:ea typeface="Times New Roman"/>
                <a:cs typeface="Segoe UI"/>
              </a:rPr>
              <a:t> </a:t>
            </a:r>
            <a:r>
              <a:rPr lang="en-US" sz="1000" dirty="0">
                <a:solidFill>
                  <a:srgbClr val="000000"/>
                </a:solidFill>
                <a:latin typeface="Arial"/>
                <a:ea typeface="Times New Roman"/>
                <a:cs typeface="Segoe UI"/>
              </a:rPr>
              <a:t>page</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Require authentication for inbound connections and request authentication for outbound connections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Authentication Method</a:t>
            </a:r>
            <a:r>
              <a:rPr lang="en-US" sz="1000" dirty="0">
                <a:solidFill>
                  <a:prstClr val="black"/>
                </a:solidFill>
                <a:latin typeface="Arial"/>
                <a:ea typeface="Times New Roman"/>
                <a:cs typeface="Segoe UI"/>
              </a:rPr>
              <a:t> </a:t>
            </a:r>
            <a:r>
              <a:rPr lang="en-US" sz="1000" dirty="0">
                <a:solidFill>
                  <a:srgbClr val="000000"/>
                </a:solidFill>
                <a:latin typeface="Arial"/>
                <a:ea typeface="Times New Roman"/>
                <a:cs typeface="Segoe UI"/>
              </a:rPr>
              <a:t>page</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Advanced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Customize</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Customize Advanced Authentication Method</a:t>
            </a:r>
            <a:r>
              <a:rPr lang="en-US" sz="1000" dirty="0">
                <a:solidFill>
                  <a:prstClr val="black"/>
                </a:solidFill>
                <a:latin typeface="Arial"/>
                <a:ea typeface="Times New Roman"/>
                <a:cs typeface="Segoe UI"/>
              </a:rPr>
              <a:t> dialog box, in the </a:t>
            </a:r>
            <a:r>
              <a:rPr lang="en-US" sz="1000" b="1" dirty="0">
                <a:solidFill>
                  <a:prstClr val="black"/>
                </a:solidFill>
                <a:latin typeface="Arial"/>
                <a:ea typeface="Times New Roman"/>
                <a:cs typeface="Times New Roman"/>
              </a:rPr>
              <a:t>First authentication</a:t>
            </a:r>
            <a:r>
              <a:rPr lang="en-US" sz="1000" dirty="0">
                <a:solidFill>
                  <a:prstClr val="black"/>
                </a:solidFill>
                <a:latin typeface="Arial"/>
                <a:ea typeface="Times New Roman"/>
                <a:cs typeface="Segoe UI"/>
              </a:rPr>
              <a:t> section,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Add First Authentication Method</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Preshared key (not recommended)</a:t>
            </a:r>
            <a:r>
              <a:rPr lang="en-US" sz="1000" dirty="0">
                <a:solidFill>
                  <a:prstClr val="black"/>
                </a:solidFill>
                <a:latin typeface="Arial"/>
                <a:ea typeface="Times New Roman"/>
                <a:cs typeface="Segoe UI"/>
              </a:rPr>
              <a:t>, type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Segoe UI"/>
              </a:rPr>
              <a:t> for the preshared key,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 again to close the dialog box.</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Authentication Method</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Profile</a:t>
            </a:r>
            <a:r>
              <a:rPr lang="en-US" sz="1000" dirty="0">
                <a:solidFill>
                  <a:prstClr val="black"/>
                </a:solidFill>
                <a:latin typeface="Arial"/>
                <a:ea typeface="Times New Roman"/>
                <a:cs typeface="Segoe UI"/>
              </a:rPr>
              <a:t> </a:t>
            </a:r>
            <a:r>
              <a:rPr lang="en-US" sz="1000" dirty="0">
                <a:solidFill>
                  <a:srgbClr val="000000"/>
                </a:solidFill>
                <a:latin typeface="Arial"/>
                <a:ea typeface="Times New Roman"/>
                <a:cs typeface="Segoe UI"/>
              </a:rPr>
              <a:t>page</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Segoe UI"/>
              </a:rPr>
              <a:t> </a:t>
            </a:r>
            <a:r>
              <a:rPr lang="en-US" sz="1000" dirty="0">
                <a:solidFill>
                  <a:srgbClr val="000000"/>
                </a:solidFill>
                <a:latin typeface="Arial"/>
                <a:ea typeface="Times New Roman"/>
                <a:cs typeface="Segoe UI"/>
              </a:rPr>
              <a:t>page</a:t>
            </a:r>
            <a:r>
              <a:rPr lang="en-US" sz="1000" dirty="0">
                <a:solidFill>
                  <a:prstClr val="black"/>
                </a:solidFill>
                <a:latin typeface="Arial"/>
                <a:ea typeface="Times New Roman"/>
                <a:cs typeface="Segoe UI"/>
              </a:rPr>
              <a:t>, in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Segoe UI"/>
              </a:rPr>
              <a:t>, type </a:t>
            </a:r>
            <a:r>
              <a:rPr lang="en-US" sz="1000" b="1" dirty="0">
                <a:solidFill>
                  <a:prstClr val="black"/>
                </a:solidFill>
                <a:latin typeface="Arial"/>
                <a:ea typeface="Times New Roman"/>
                <a:cs typeface="Times New Roman"/>
              </a:rPr>
              <a:t>Require Inbound Authentication</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Finish</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tabLst>
                <a:tab pos="228600" algn="l"/>
              </a:tabLst>
            </a:pPr>
            <a:r>
              <a:rPr lang="en-US" sz="1000" dirty="0">
                <a:solidFill>
                  <a:prstClr val="black"/>
                </a:solidFill>
                <a:latin typeface="Arial"/>
                <a:ea typeface="Times New Roman"/>
                <a:cs typeface="Segoe UI"/>
              </a:rPr>
              <a:t>Repeat steps 2 through 10 on LON-CL2 before moving to the next demonstration section.</a:t>
            </a:r>
            <a:endParaRPr lang="en-CA"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Validate ICMP v4</a:t>
            </a:r>
            <a:endParaRPr lang="en-CA"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tabLst>
                <a:tab pos="228600" algn="l"/>
              </a:tabLst>
            </a:pPr>
            <a:r>
              <a:rPr lang="en-US" sz="1000" dirty="0">
                <a:solidFill>
                  <a:prstClr val="black"/>
                </a:solidFill>
                <a:latin typeface="Arial"/>
                <a:ea typeface="Times New Roman"/>
                <a:cs typeface="Segoe UI"/>
              </a:rPr>
              <a:t>Switch to </a:t>
            </a:r>
            <a:r>
              <a:rPr lang="en-US" sz="1000" dirty="0">
                <a:solidFill>
                  <a:prstClr val="black"/>
                </a:solidFill>
                <a:latin typeface="Arial"/>
                <a:ea typeface="Times New Roman"/>
                <a:cs typeface="Times New Roman"/>
              </a:rPr>
              <a:t>LON‑CL2</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tabLst>
                <a:tab pos="228600" algn="l"/>
              </a:tabLst>
            </a:pPr>
            <a:r>
              <a:rPr lang="en-US" sz="1000" dirty="0">
                <a:solidFill>
                  <a:prstClr val="black"/>
                </a:solidFill>
                <a:latin typeface="Arial"/>
                <a:ea typeface="Times New Roman"/>
                <a:cs typeface="Segoe UI"/>
              </a:rPr>
              <a:t>At the command prompt, type </a:t>
            </a:r>
            <a:r>
              <a:rPr lang="en-US" sz="1000" b="1" dirty="0">
                <a:solidFill>
                  <a:prstClr val="black"/>
                </a:solidFill>
                <a:latin typeface="Arial"/>
                <a:ea typeface="Times New Roman"/>
                <a:cs typeface="Times New Roman"/>
              </a:rPr>
              <a:t>ping 10.10.0.11</a:t>
            </a:r>
            <a:r>
              <a:rPr lang="en-US" sz="1000" dirty="0">
                <a:solidFill>
                  <a:prstClr val="black"/>
                </a:solidFill>
                <a:latin typeface="Arial"/>
                <a:ea typeface="Times New Roman"/>
                <a:cs typeface="Segoe UI"/>
              </a:rPr>
              <a:t>, and then press Enter.</a:t>
            </a:r>
            <a:endParaRPr lang="en-CA" sz="1000" dirty="0">
              <a:solidFill>
                <a:prstClr val="black"/>
              </a:solidFill>
              <a:latin typeface="Arial"/>
              <a:ea typeface="Times New Roman"/>
              <a:cs typeface="Times New Roman"/>
            </a:endParaRPr>
          </a:p>
          <a:p>
            <a:pPr marL="342000" lvl="0">
              <a:lnSpc>
                <a:spcPts val="1300"/>
              </a:lnSpc>
              <a:spcAft>
                <a:spcPts val="600"/>
              </a:spcAft>
            </a:pPr>
            <a:r>
              <a:rPr lang="en-US" sz="1000" dirty="0">
                <a:solidFill>
                  <a:prstClr val="black"/>
                </a:solidFill>
                <a:latin typeface="Arial"/>
                <a:ea typeface="Times New Roman"/>
                <a:cs typeface="Times New Roman"/>
              </a:rPr>
              <a:t>Notice that the ping goes through successfully</a:t>
            </a:r>
            <a:r>
              <a:rPr lang="en-US" sz="1000" dirty="0" smtClean="0">
                <a:solidFill>
                  <a:prstClr val="black"/>
                </a:solidFill>
                <a:latin typeface="Arial"/>
                <a:ea typeface="Times New Roman"/>
                <a:cs typeface="Times New Roman"/>
              </a:rPr>
              <a:t>.</a:t>
            </a:r>
          </a:p>
          <a:p>
            <a:pPr marL="457200" lvl="0">
              <a:lnSpc>
                <a:spcPts val="1300"/>
              </a:lnSpc>
              <a:spcAft>
                <a:spcPts val="600"/>
              </a:spcAft>
            </a:pPr>
            <a:endParaRPr lang="en-US" sz="1000" dirty="0" smtClean="0">
              <a:solidFill>
                <a:prstClr val="black"/>
              </a:solidFill>
              <a:latin typeface="Arial"/>
              <a:cs typeface="Times New Roman"/>
            </a:endParaRPr>
          </a:p>
          <a:p>
            <a:pPr>
              <a:lnSpc>
                <a:spcPts val="1300"/>
              </a:lnSpc>
              <a:spcAft>
                <a:spcPts val="600"/>
              </a:spcAft>
            </a:pPr>
            <a:r>
              <a:rPr lang="en-CA" sz="1000" dirty="0">
                <a:latin typeface="Arial"/>
                <a:ea typeface="Calibri"/>
                <a:cs typeface="Times New Roman"/>
              </a:rPr>
              <a:t>After you complete the demonstration, revert the virtual machines.</a:t>
            </a:r>
          </a:p>
          <a:p>
            <a:pPr marL="457200" lvl="0">
              <a:lnSpc>
                <a:spcPts val="1300"/>
              </a:lnSpc>
              <a:spcAft>
                <a:spcPts val="600"/>
              </a:spcAft>
            </a:pPr>
            <a:endParaRPr lang="en-CA" dirty="0"/>
          </a:p>
        </p:txBody>
      </p:sp>
      <p:sp>
        <p:nvSpPr>
          <p:cNvPr id="4" name="Slide Number Placeholder 3"/>
          <p:cNvSpPr>
            <a:spLocks noGrp="1"/>
          </p:cNvSpPr>
          <p:nvPr>
            <p:ph type="sldNum" sz="quarter" idx="10"/>
          </p:nvPr>
        </p:nvSpPr>
        <p:spPr/>
        <p:txBody>
          <a:bodyPr/>
          <a:lstStyle/>
          <a:p>
            <a:fld id="{D577B5E1-4095-4397-ADB9-F5E0D58B59B6}" type="slidenum">
              <a:rPr lang="en-CA" smtClean="0"/>
              <a:t>35</a:t>
            </a:fld>
            <a:endParaRPr lang="en-CA"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39941428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Before students begin the lab, read the lab scenario and display the next slide. Before each exercise, read the scenario associated with the exercise to the class. The scenarios give context to the lab and exercises, and help to facilitate the discussion at the end of the lab. Remind students to complete the discussion questions after the last lab exercise.</a:t>
            </a:r>
          </a:p>
          <a:p>
            <a:pPr>
              <a:lnSpc>
                <a:spcPct val="115000"/>
              </a:lnSpc>
              <a:spcAft>
                <a:spcPts val="1000"/>
              </a:spcAft>
            </a:pPr>
            <a:r>
              <a:rPr lang="en-CA" sz="1000" b="1" dirty="0">
                <a:solidFill>
                  <a:srgbClr val="000000"/>
                </a:solidFill>
                <a:latin typeface="Arial"/>
                <a:ea typeface="Calibri"/>
                <a:cs typeface="Segoe UI"/>
              </a:rPr>
              <a:t>Exercise 1: Configuring AppLocker Policies</a:t>
            </a:r>
            <a:endParaRPr lang="en-CA" sz="1000" b="1" dirty="0">
              <a:latin typeface="Arial"/>
              <a:ea typeface="Calibri"/>
              <a:cs typeface="Times New Roman"/>
            </a:endParaRPr>
          </a:p>
          <a:p>
            <a:pPr>
              <a:lnSpc>
                <a:spcPct val="115000"/>
              </a:lnSpc>
              <a:spcAft>
                <a:spcPts val="1000"/>
              </a:spcAft>
            </a:pPr>
            <a:r>
              <a:rPr lang="en-CA" sz="1000" dirty="0">
                <a:latin typeface="Arial"/>
                <a:ea typeface="Calibri"/>
                <a:cs typeface="Segoe UI"/>
              </a:rPr>
              <a:t>Your manager has asked you to configure new AppLocker policies to control the use of applications on user desktops. The new configuration should allow applications to be run only from approved locations. All users must be able to run applications from C:\Windows and C:\Program Files.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 also need to add an exception to run a custom-developed application that resides in a nonstandard location.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The first stage of the implementation records from which locations applications are being run now. The second stage of implementation prevents unauthorized applications from running.</a:t>
            </a:r>
            <a:endParaRPr lang="en-CA" sz="1000" dirty="0">
              <a:latin typeface="Arial"/>
              <a:ea typeface="Calibri"/>
              <a:cs typeface="Times New Roman"/>
            </a:endParaRPr>
          </a:p>
          <a:p>
            <a:pPr>
              <a:lnSpc>
                <a:spcPct val="115000"/>
              </a:lnSpc>
              <a:spcAft>
                <a:spcPts val="1000"/>
              </a:spcAft>
            </a:pPr>
            <a:r>
              <a:rPr lang="en-CA" sz="1000" b="1" dirty="0">
                <a:solidFill>
                  <a:srgbClr val="000000"/>
                </a:solidFill>
                <a:latin typeface="Arial"/>
                <a:ea typeface="Calibri"/>
                <a:cs typeface="Segoe UI"/>
              </a:rPr>
              <a:t>Exercise 2: Configuring Windows Firewall</a:t>
            </a:r>
            <a:endParaRPr lang="en-CA" sz="1000" b="1" dirty="0">
              <a:latin typeface="Arial"/>
              <a:ea typeface="Calibri"/>
              <a:cs typeface="Times New Roman"/>
            </a:endParaRPr>
          </a:p>
          <a:p>
            <a:pPr>
              <a:lnSpc>
                <a:spcPct val="115000"/>
              </a:lnSpc>
              <a:spcAft>
                <a:spcPts val="1000"/>
              </a:spcAft>
            </a:pPr>
            <a:r>
              <a:rPr lang="en-CA" sz="1000" dirty="0">
                <a:latin typeface="Arial"/>
                <a:ea typeface="Calibri"/>
                <a:cs typeface="Segoe UI"/>
              </a:rPr>
              <a:t>Your manager has asked you to configure Windows Firewall rules for a set of new application servers. These application servers have a web-based program that is listening on a nonstandard port. You need to configure Windows Firewall to allow network communication through this port. You will use security filtering to ensure that the new Windows Firewall rules apply only to the application servers.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36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29938718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CA" dirty="0"/>
          </a:p>
        </p:txBody>
      </p:sp>
      <p:sp>
        <p:nvSpPr>
          <p:cNvPr id="4" name="Slide Number Placeholder 3"/>
          <p:cNvSpPr>
            <a:spLocks noGrp="1"/>
          </p:cNvSpPr>
          <p:nvPr>
            <p:ph type="sldNum" sz="quarter" idx="10"/>
          </p:nvPr>
        </p:nvSpPr>
        <p:spPr/>
        <p:txBody>
          <a:bodyPr/>
          <a:lstStyle/>
          <a:p>
            <a:fld id="{D577B5E1-4095-4397-ADB9-F5E0D58B59B6}" type="slidenum">
              <a:rPr lang="en-CA" smtClean="0"/>
              <a:t>37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13533269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b="1" dirty="0">
                <a:latin typeface="Arial"/>
                <a:ea typeface="Calibri"/>
                <a:cs typeface="Times New Roman"/>
              </a:rPr>
              <a:t>Lab Review </a:t>
            </a:r>
            <a:r>
              <a:rPr lang="en-CA" sz="1000" b="1" dirty="0" smtClean="0">
                <a:latin typeface="Arial"/>
                <a:ea typeface="Calibri"/>
                <a:cs typeface="Times New Roman"/>
              </a:rPr>
              <a:t>Questions</a:t>
            </a:r>
          </a:p>
          <a:p>
            <a:pPr>
              <a:lnSpc>
                <a:spcPct val="115000"/>
              </a:lnSpc>
              <a:spcAft>
                <a:spcPts val="1000"/>
              </a:spcAft>
            </a:pPr>
            <a:r>
              <a:rPr lang="en-CA" sz="1000" b="1" dirty="0" smtClean="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 configured an AppLocker rule </a:t>
            </a:r>
            <a:r>
              <a:rPr lang="en-CA" sz="1000" dirty="0">
                <a:latin typeface="Arial"/>
                <a:ea typeface="Calibri"/>
                <a:cs typeface="Times New Roman"/>
              </a:rPr>
              <a:t>that prevents users from running software in a specified file path</a:t>
            </a:r>
            <a:r>
              <a:rPr lang="en-CA" sz="1000" dirty="0">
                <a:latin typeface="Arial"/>
                <a:ea typeface="Calibri"/>
                <a:cs typeface="Segoe UI"/>
              </a:rPr>
              <a:t>. How can you prevent users from moving the folder containing the software so that they can circumvent the rule and still run it?</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 can configure an AppLocker rule that is based on a file hash rather than a rule based on a file path.</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 want to introduce a new application that needs to use specific ports. What information do you need to configure Windows Firewall with Advanced Security, and from what source can you get it?</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 need to know which ports and IP addresses you need so that the application can run while still being protected from security threats. You can get this information from the application vendor.</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38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42308950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1763688"/>
            <a:ext cx="6153912" cy="6840760"/>
          </a:xfrm>
        </p:spPr>
        <p:txBody>
          <a:bodyPr>
            <a:noAutofit/>
          </a:bodyPr>
          <a:lstStyle/>
          <a:p>
            <a:pPr>
              <a:lnSpc>
                <a:spcPct val="115000"/>
              </a:lnSpc>
              <a:spcAft>
                <a:spcPts val="600"/>
              </a:spcAft>
            </a:pPr>
            <a:r>
              <a:rPr lang="en-CA" sz="1000" b="1" dirty="0" smtClean="0">
                <a:latin typeface="Arial"/>
                <a:ea typeface="Calibri"/>
                <a:cs typeface="Times New Roman"/>
              </a:rPr>
              <a:t>Module Review Questions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Point students to the appropriate section in the course so that they are able to answer the questions that this section presents</a:t>
            </a:r>
            <a:r>
              <a:rPr lang="en-CA" sz="1000" dirty="0" smtClean="0">
                <a:latin typeface="Arial"/>
                <a:ea typeface="Calibri"/>
                <a:cs typeface="Times New Roman"/>
              </a:rPr>
              <a:t>.</a:t>
            </a:r>
          </a:p>
          <a:p>
            <a:pPr>
              <a:lnSpc>
                <a:spcPct val="115000"/>
              </a:lnSpc>
              <a:spcAft>
                <a:spcPts val="1000"/>
              </a:spcAft>
            </a:pPr>
            <a:r>
              <a:rPr lang="en-CA" sz="1000" b="1" dirty="0" smtClean="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Does the defense‑in‑depth model prescribe specific technologies that you should use to protect Windows Server operating system servers?</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No, you use the defense‑in‑depth model to organize your plans for defense. It does not prescribe specific technologies.</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What setting must you configure to ensure that users are allowed only three invalid sign-in attempts?</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The account lockout threshold setting ensures that users are allowed only three invalid sign-in attempts.</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 are creating a GPO with standardized firewall rules for the servers in your organization. You tested the rules on a stand-alone server in your test lab. The rules appear on the servers after the GPO is applied, but they are not taking effect. What is the most likely cause of this problem?</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The firewall rules are most likely not being applied to the correct firewall profile. It is possible that you did not apply them to the domain profile as is required for member servers. To test rules on a stand-alone server, you have to apply the rules to either the public or private firewall profiles.</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smtClean="0">
                <a:latin typeface="Arial"/>
                <a:ea typeface="Calibri"/>
                <a:cs typeface="Segoe UI"/>
              </a:rPr>
              <a:t>Last year, your organization developed a security strategy that included all aspects of a defense‑in‑depth model. Based on that strategy, your organization implemented security settings and policies on the entire IT infrastructure environment. Yesterday, you read in an article that new security threats were detected on the Internet, but now you realize that your company strategy does not include a risk analysis </a:t>
            </a:r>
            <a:r>
              <a:rPr lang="en-CA" sz="1000" dirty="0">
                <a:latin typeface="Arial"/>
                <a:ea typeface="Calibri"/>
                <a:cs typeface="Segoe UI"/>
              </a:rPr>
              <a:t>and </a:t>
            </a:r>
            <a:r>
              <a:rPr lang="en-CA" sz="1000" dirty="0" smtClean="0">
                <a:latin typeface="Arial"/>
                <a:ea typeface="Calibri"/>
                <a:cs typeface="Segoe UI"/>
              </a:rPr>
              <a:t>mitigation plan </a:t>
            </a:r>
            <a:r>
              <a:rPr lang="en-CA" sz="1000" dirty="0">
                <a:latin typeface="Arial"/>
                <a:ea typeface="Calibri"/>
                <a:cs typeface="Segoe UI"/>
              </a:rPr>
              <a:t>for those new threats. What should you do?</a:t>
            </a:r>
          </a:p>
          <a:p>
            <a:pPr>
              <a:lnSpc>
                <a:spcPct val="115000"/>
              </a:lnSpc>
              <a:spcAft>
                <a:spcPts val="1000"/>
              </a:spcAft>
            </a:pP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39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Tree>
    <p:extLst>
      <p:ext uri="{BB962C8B-B14F-4D97-AF65-F5344CB8AC3E}">
        <p14:creationId xmlns:p14="http://schemas.microsoft.com/office/powerpoint/2010/main" val="2814934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b="1" dirty="0">
                <a:latin typeface="Arial"/>
                <a:ea typeface="Calibri"/>
                <a:cs typeface="Times New Roman"/>
              </a:rPr>
              <a:t>Discussion 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What are some of the security risks in Windows-based networks?</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Some of the security risks in Windows-based networks are:</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Malware (malicious software). Malware is one of the biggest risks to Windows-based networks. As a popular operating system, the Windows operating system is the frequent target of malware writers. Hackers can use malware to steal passwords and other useful information, or to take over an enterprise's computers to send out spam. The most sophisticated malware can specifically target organizations.</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Stolen data. Stolen data is a risk for students' organizations because competitors can use it or unauthorized individuals can use it to embarrass an organization.</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Legal issues. Legal issues are a concern if confidential or private data is stolen or made public. This is particularly true for customer data.</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Deleted data. Whether malware intentionally deletes data, or a user accidentally does, lost data can be expensive and time consuming to recover.</a:t>
            </a: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34528962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51720"/>
            <a:ext cx="6153912" cy="7056784"/>
          </a:xfrm>
        </p:spPr>
        <p:txBody>
          <a:bodyPr>
            <a:noAutofit/>
          </a:bodyPr>
          <a:lstStyle/>
          <a:p>
            <a:pPr lvl="0">
              <a:lnSpc>
                <a:spcPct val="115000"/>
              </a:lnSpc>
              <a:spcAft>
                <a:spcPts val="1000"/>
              </a:spcAft>
            </a:pPr>
            <a:r>
              <a:rPr lang="en-CA" sz="1000" b="1" dirty="0" smtClean="0">
                <a:latin typeface="Arial"/>
                <a:ea typeface="Calibri"/>
                <a:cs typeface="Times New Roman"/>
              </a:rPr>
              <a:t>Answer</a:t>
            </a:r>
            <a:endParaRPr lang="en-CA" sz="1000" dirty="0">
              <a:latin typeface="Arial"/>
              <a:ea typeface="Calibri"/>
              <a:cs typeface="Times New Roman"/>
            </a:endParaRPr>
          </a:p>
          <a:p>
            <a:pPr lvl="0">
              <a:lnSpc>
                <a:spcPct val="115000"/>
              </a:lnSpc>
              <a:spcAft>
                <a:spcPts val="1000"/>
              </a:spcAft>
            </a:pPr>
            <a:r>
              <a:rPr lang="en-CA" sz="1000" dirty="0">
                <a:latin typeface="Arial"/>
                <a:ea typeface="Calibri"/>
                <a:cs typeface="Times New Roman"/>
              </a:rPr>
              <a:t>You should immediately initiate a new risk assessment in your organization to help you develop a plan outlining how to address the new threats.</a:t>
            </a:r>
          </a:p>
          <a:p>
            <a:pPr lvl="0">
              <a:lnSpc>
                <a:spcPct val="115000"/>
              </a:lnSpc>
              <a:spcAft>
                <a:spcPts val="1000"/>
              </a:spcAft>
            </a:pPr>
            <a:r>
              <a:rPr lang="en-CA" sz="1000" dirty="0">
                <a:latin typeface="Arial"/>
                <a:ea typeface="Calibri"/>
                <a:cs typeface="Times New Roman"/>
              </a:rPr>
              <a:t>Additionally, ensure that y</a:t>
            </a:r>
            <a:r>
              <a:rPr lang="en-CA" sz="1000" dirty="0">
                <a:latin typeface="Arial"/>
                <a:ea typeface="Calibri"/>
                <a:cs typeface="Segoe UI"/>
              </a:rPr>
              <a:t>our organization’s security risk assessments and strategies are being evaluated and updated regularly. As technology evolves, security strategies change, so security best practices must also evolve. Organizations must be ready to protect their IT infrastructure from any new potential security threats</a:t>
            </a:r>
            <a:r>
              <a:rPr lang="en-CA" sz="1000" dirty="0" smtClean="0">
                <a:latin typeface="Arial"/>
                <a:ea typeface="Calibri"/>
                <a:cs typeface="Segoe UI"/>
              </a:rPr>
              <a:t>.</a:t>
            </a:r>
          </a:p>
          <a:p>
            <a:pPr lvl="0">
              <a:lnSpc>
                <a:spcPct val="115000"/>
              </a:lnSpc>
              <a:spcAft>
                <a:spcPts val="1000"/>
              </a:spcAft>
            </a:pPr>
            <a:endParaRPr lang="en-CA" sz="1000" dirty="0">
              <a:solidFill>
                <a:srgbClr val="0000CC"/>
              </a:solidFill>
              <a:latin typeface="Arial"/>
              <a:ea typeface="Calibri"/>
              <a:cs typeface="Segoe UI"/>
            </a:endParaRPr>
          </a:p>
          <a:p>
            <a:pPr lvl="0">
              <a:lnSpc>
                <a:spcPct val="115000"/>
              </a:lnSpc>
              <a:spcAft>
                <a:spcPts val="1000"/>
              </a:spcAft>
            </a:pPr>
            <a:endParaRPr lang="en-CA" sz="1000" dirty="0" smtClean="0">
              <a:solidFill>
                <a:srgbClr val="0000CC"/>
              </a:solidFill>
              <a:latin typeface="Arial"/>
              <a:ea typeface="Calibri"/>
              <a:cs typeface="Segoe UI"/>
            </a:endParaRPr>
          </a:p>
          <a:p>
            <a:pPr lvl="0">
              <a:lnSpc>
                <a:spcPct val="115000"/>
              </a:lnSpc>
              <a:spcAft>
                <a:spcPts val="1000"/>
              </a:spcAft>
            </a:pPr>
            <a:r>
              <a:rPr lang="en-CA" sz="1000" b="1" dirty="0">
                <a:solidFill>
                  <a:prstClr val="black"/>
                </a:solidFill>
                <a:latin typeface="Arial"/>
                <a:ea typeface="Calibri"/>
                <a:cs typeface="Times New Roman"/>
              </a:rPr>
              <a:t>Best </a:t>
            </a:r>
            <a:r>
              <a:rPr lang="en-CA" sz="1000" b="1" dirty="0" smtClean="0">
                <a:solidFill>
                  <a:prstClr val="black"/>
                </a:solidFill>
                <a:latin typeface="Arial"/>
                <a:ea typeface="Calibri"/>
                <a:cs typeface="Times New Roman"/>
              </a:rPr>
              <a:t>Practices</a:t>
            </a:r>
          </a:p>
          <a:p>
            <a:pPr lvl="0">
              <a:lnSpc>
                <a:spcPct val="115000"/>
              </a:lnSpc>
              <a:spcAft>
                <a:spcPts val="1000"/>
              </a:spcAft>
            </a:pPr>
            <a:r>
              <a:rPr lang="en-CA" sz="1000" dirty="0" smtClean="0">
                <a:solidFill>
                  <a:prstClr val="black"/>
                </a:solidFill>
                <a:latin typeface="Arial"/>
                <a:ea typeface="Calibri"/>
                <a:cs typeface="Times New Roman"/>
              </a:rPr>
              <a:t>The </a:t>
            </a:r>
            <a:r>
              <a:rPr lang="en-CA" sz="1000" dirty="0">
                <a:solidFill>
                  <a:prstClr val="black"/>
                </a:solidFill>
                <a:latin typeface="Arial"/>
                <a:ea typeface="Calibri"/>
                <a:cs typeface="Times New Roman"/>
              </a:rPr>
              <a:t>following are best practices:</a:t>
            </a:r>
          </a:p>
          <a:p>
            <a:pPr marL="342900" lvl="0" indent="-342900">
              <a:lnSpc>
                <a:spcPct val="115000"/>
              </a:lnSpc>
              <a:spcAft>
                <a:spcPts val="995"/>
              </a:spcAft>
              <a:buFont typeface="Symbol"/>
              <a:buChar char=""/>
            </a:pPr>
            <a:r>
              <a:rPr lang="en-US" sz="1000" dirty="0">
                <a:solidFill>
                  <a:prstClr val="black"/>
                </a:solidFill>
                <a:latin typeface="Arial"/>
                <a:ea typeface="Times New Roman"/>
                <a:cs typeface="Segoe UI"/>
              </a:rPr>
              <a:t>Always make a detailed security risk assessment before planning which security features your organization should deploy.</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latin typeface="Arial"/>
                <a:ea typeface="Times New Roman"/>
                <a:cs typeface="Segoe UI"/>
              </a:rPr>
              <a:t>Create a separate GPO for security settings that apply to different type of users in your organization, because each department might have different security needs.</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latin typeface="Arial"/>
                <a:ea typeface="Times New Roman"/>
                <a:cs typeface="Segoe UI"/>
              </a:rPr>
              <a:t>Ensure that the security settings that you configure are reasonably easy to use so that employees accept them. Frequently, very strong security policies are too complex or difficult for employees to adopt.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latin typeface="Arial"/>
                <a:ea typeface="Times New Roman"/>
                <a:cs typeface="Segoe UI"/>
              </a:rPr>
              <a:t>Always test security configurations that you plan to implement with a GPO in an isolated, nonproduction environment. Only deploy policies in your production environment after you complete this testing successfully.</a:t>
            </a:r>
            <a:endParaRPr lang="en-CA" sz="1000" dirty="0">
              <a:solidFill>
                <a:prstClr val="black"/>
              </a:solidFill>
              <a:latin typeface="Arial"/>
              <a:ea typeface="Times New Roman"/>
              <a:cs typeface="Times New Roman"/>
            </a:endParaRPr>
          </a:p>
          <a:p>
            <a:pPr lvl="0">
              <a:lnSpc>
                <a:spcPct val="115000"/>
              </a:lnSpc>
              <a:spcAft>
                <a:spcPts val="1000"/>
              </a:spcAft>
            </a:pPr>
            <a:endParaRPr lang="en-CA" sz="1000" dirty="0">
              <a:solidFill>
                <a:srgbClr val="0000CC"/>
              </a:solidFill>
              <a:latin typeface="Arial"/>
              <a:ea typeface="Calibri"/>
              <a:cs typeface="Times New Roman"/>
            </a:endParaRPr>
          </a:p>
          <a:p>
            <a:pPr lvl="0">
              <a:lnSpc>
                <a:spcPct val="115000"/>
              </a:lnSpc>
              <a:spcAft>
                <a:spcPts val="1000"/>
              </a:spcAft>
            </a:pPr>
            <a:endParaRPr lang="en-CA" dirty="0"/>
          </a:p>
        </p:txBody>
      </p:sp>
      <p:sp>
        <p:nvSpPr>
          <p:cNvPr id="4" name="Slide Number Placeholder 3"/>
          <p:cNvSpPr>
            <a:spLocks noGrp="1"/>
          </p:cNvSpPr>
          <p:nvPr>
            <p:ph type="sldNum" sz="quarter" idx="10"/>
          </p:nvPr>
        </p:nvSpPr>
        <p:spPr/>
        <p:txBody>
          <a:bodyPr/>
          <a:lstStyle/>
          <a:p>
            <a:fld id="{D577B5E1-4095-4397-ADB9-F5E0D58B59B6}" type="slidenum">
              <a:rPr lang="en-CA" smtClean="0"/>
              <a:t>40</a:t>
            </a:fld>
            <a:endParaRPr lang="en-CA"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
        <p:nvSpPr>
          <p:cNvPr id="8" name="TextBox 7"/>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Tree>
    <p:extLst>
      <p:ext uri="{BB962C8B-B14F-4D97-AF65-F5344CB8AC3E}">
        <p14:creationId xmlns:p14="http://schemas.microsoft.com/office/powerpoint/2010/main" val="10620570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267744"/>
            <a:ext cx="6153912" cy="792088"/>
          </a:xfrm>
        </p:spPr>
        <p:txBody>
          <a:bodyPr>
            <a:noAutofit/>
          </a:bodyPr>
          <a:lstStyle/>
          <a:p>
            <a:pPr lvl="0">
              <a:lnSpc>
                <a:spcPct val="115000"/>
              </a:lnSpc>
              <a:spcAft>
                <a:spcPts val="1000"/>
              </a:spcAft>
            </a:pPr>
            <a:r>
              <a:rPr lang="en-CA" sz="1000" b="1" dirty="0" smtClean="0">
                <a:solidFill>
                  <a:prstClr val="black"/>
                </a:solidFill>
                <a:latin typeface="Arial"/>
                <a:ea typeface="Calibri"/>
                <a:cs typeface="Times New Roman"/>
              </a:rPr>
              <a:t>Common </a:t>
            </a:r>
            <a:r>
              <a:rPr lang="en-CA" sz="1000" b="1" dirty="0">
                <a:solidFill>
                  <a:prstClr val="black"/>
                </a:solidFill>
                <a:latin typeface="Arial"/>
                <a:ea typeface="Calibri"/>
                <a:cs typeface="Times New Roman"/>
              </a:rPr>
              <a:t>Issues and Troubleshooting Tips</a:t>
            </a:r>
            <a:endParaRPr lang="en-CA" sz="1000" dirty="0">
              <a:solidFill>
                <a:prstClr val="black"/>
              </a:solidFill>
              <a:latin typeface="Arial"/>
              <a:ea typeface="Calibri"/>
              <a:cs typeface="Times New Roman"/>
            </a:endParaRPr>
          </a:p>
          <a:p>
            <a:pPr lvl="0">
              <a:lnSpc>
                <a:spcPct val="115000"/>
              </a:lnSpc>
              <a:spcAft>
                <a:spcPts val="1000"/>
              </a:spcAft>
            </a:pPr>
            <a:r>
              <a:rPr lang="en-US" sz="1000" dirty="0" smtClean="0">
                <a:latin typeface="Arial" panose="020B0604020202020204" pitchFamily="34" charset="0"/>
                <a:cs typeface="Arial" panose="020B0604020202020204" pitchFamily="34" charset="0"/>
              </a:rPr>
              <a:t>Ensure </a:t>
            </a:r>
            <a:r>
              <a:rPr lang="en-US" sz="1000" dirty="0">
                <a:latin typeface="Arial" panose="020B0604020202020204" pitchFamily="34" charset="0"/>
                <a:cs typeface="Arial" panose="020B0604020202020204" pitchFamily="34" charset="0"/>
              </a:rPr>
              <a:t>that you cover the common issues and the corresponding troubleshooting tips listed in this section. Encourage students to share tips from their own work environments</a:t>
            </a:r>
            <a:r>
              <a:rPr lang="en-US" sz="1000" dirty="0" smtClean="0">
                <a:latin typeface="Arial" panose="020B0604020202020204" pitchFamily="34" charset="0"/>
                <a:cs typeface="Arial" panose="020B0604020202020204" pitchFamily="34" charset="0"/>
              </a:rPr>
              <a:t>.</a:t>
            </a:r>
            <a:endParaRPr lang="en-CA" dirty="0"/>
          </a:p>
        </p:txBody>
      </p:sp>
      <p:sp>
        <p:nvSpPr>
          <p:cNvPr id="4" name="Slide Number Placeholder 3"/>
          <p:cNvSpPr>
            <a:spLocks noGrp="1"/>
          </p:cNvSpPr>
          <p:nvPr>
            <p:ph type="sldNum" sz="quarter" idx="10"/>
          </p:nvPr>
        </p:nvSpPr>
        <p:spPr/>
        <p:txBody>
          <a:bodyPr/>
          <a:lstStyle/>
          <a:p>
            <a:fld id="{D577B5E1-4095-4397-ADB9-F5E0D58B59B6}" type="slidenum">
              <a:rPr lang="en-CA" smtClean="0"/>
              <a:t>41</a:t>
            </a:fld>
            <a:endParaRPr lang="en-CA"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graphicFrame>
        <p:nvGraphicFramePr>
          <p:cNvPr id="8" name="Table 7"/>
          <p:cNvGraphicFramePr>
            <a:graphicFrameLocks noGrp="1"/>
          </p:cNvGraphicFramePr>
          <p:nvPr>
            <p:extLst>
              <p:ext uri="{D42A27DB-BD31-4B8C-83A1-F6EECF244321}">
                <p14:modId xmlns:p14="http://schemas.microsoft.com/office/powerpoint/2010/main" val="801652531"/>
              </p:ext>
            </p:extLst>
          </p:nvPr>
        </p:nvGraphicFramePr>
        <p:xfrm>
          <a:off x="404664" y="3504416"/>
          <a:ext cx="6048672" cy="2651760"/>
        </p:xfrm>
        <a:graphic>
          <a:graphicData uri="http://schemas.openxmlformats.org/drawingml/2006/table">
            <a:tbl>
              <a:tblPr firstRow="1" bandRow="1">
                <a:tableStyleId>{2D5ABB26-0587-4C30-8999-92F81FD0307C}</a:tableStyleId>
              </a:tblPr>
              <a:tblGrid>
                <a:gridCol w="1728192"/>
                <a:gridCol w="4320480"/>
              </a:tblGrid>
              <a:tr h="144016">
                <a:tc>
                  <a:txBody>
                    <a:bodyPr/>
                    <a:lstStyle/>
                    <a:p>
                      <a:pPr algn="ctr"/>
                      <a:r>
                        <a:rPr lang="en-CA" sz="1000" b="1" kern="1200" dirty="0" smtClean="0">
                          <a:solidFill>
                            <a:schemeClr val="tx1"/>
                          </a:solidFill>
                          <a:effectLst/>
                          <a:latin typeface="Arial" panose="020B0604020202020204" pitchFamily="34" charset="0"/>
                          <a:ea typeface="+mn-ea"/>
                          <a:cs typeface="Arial" panose="020B0604020202020204" pitchFamily="34" charset="0"/>
                        </a:rPr>
                        <a:t>Issue</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000" b="1" kern="1200" dirty="0" smtClean="0">
                          <a:solidFill>
                            <a:schemeClr val="tx1"/>
                          </a:solidFill>
                          <a:effectLst/>
                          <a:latin typeface="Arial" panose="020B0604020202020204" pitchFamily="34" charset="0"/>
                          <a:ea typeface="+mn-ea"/>
                          <a:cs typeface="Arial" panose="020B0604020202020204" pitchFamily="34" charset="0"/>
                        </a:rPr>
                        <a:t>Troubleshooting Tip</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CA" sz="1000" kern="1200" dirty="0" smtClean="0">
                          <a:solidFill>
                            <a:schemeClr val="tx1"/>
                          </a:solidFill>
                          <a:effectLst/>
                          <a:latin typeface="Arial" panose="020B0604020202020204" pitchFamily="34" charset="0"/>
                          <a:ea typeface="+mn-ea"/>
                          <a:cs typeface="Arial" panose="020B0604020202020204" pitchFamily="34" charset="0"/>
                        </a:rPr>
                        <a:t>The user cannot sign in locally to a server.</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CA" sz="1000" kern="1200" dirty="0" smtClean="0">
                          <a:solidFill>
                            <a:schemeClr val="tx1"/>
                          </a:solidFill>
                          <a:effectLst/>
                          <a:latin typeface="Arial" panose="020B0604020202020204" pitchFamily="34" charset="0"/>
                          <a:ea typeface="+mn-ea"/>
                          <a:cs typeface="Arial" panose="020B0604020202020204" pitchFamily="34" charset="0"/>
                        </a:rPr>
                        <a:t>First, verify that the user has the correct permissions to sign in locally, because company security regulations might be preventing it. If the user has the correct permissions, then change the appropriate GPO to allow the user to sign in locally on to that server.</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CA" sz="1000" kern="1200" dirty="0" smtClean="0">
                          <a:solidFill>
                            <a:schemeClr val="tx1"/>
                          </a:solidFill>
                          <a:effectLst/>
                          <a:latin typeface="Arial" panose="020B0604020202020204" pitchFamily="34" charset="0"/>
                          <a:ea typeface="+mn-ea"/>
                          <a:cs typeface="Arial" panose="020B0604020202020204" pitchFamily="34" charset="0"/>
                        </a:rPr>
                        <a:t>After configuring auditing, there are too many events logged in the Security Event Log in Event Viewer.</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CA" sz="1000" kern="1200" dirty="0" smtClean="0">
                          <a:solidFill>
                            <a:schemeClr val="tx1"/>
                          </a:solidFill>
                          <a:effectLst/>
                          <a:latin typeface="Arial" panose="020B0604020202020204" pitchFamily="34" charset="0"/>
                          <a:ea typeface="+mn-ea"/>
                          <a:cs typeface="Arial" panose="020B0604020202020204" pitchFamily="34" charset="0"/>
                        </a:rPr>
                        <a:t>Consider the following possible solutions:</a:t>
                      </a:r>
                    </a:p>
                    <a:p>
                      <a:pPr marL="171450" lvl="0" indent="-171450" algn="l">
                        <a:buFont typeface="Arial" panose="020B0604020202020204" pitchFamily="34" charset="0"/>
                        <a:buChar char="•"/>
                      </a:pPr>
                      <a:r>
                        <a:rPr lang="en-CA" sz="1000" kern="1200" dirty="0" smtClean="0">
                          <a:solidFill>
                            <a:schemeClr val="tx1"/>
                          </a:solidFill>
                          <a:effectLst/>
                          <a:latin typeface="Arial" panose="020B0604020202020204" pitchFamily="34" charset="0"/>
                          <a:ea typeface="+mn-ea"/>
                          <a:cs typeface="Arial" panose="020B0604020202020204" pitchFamily="34" charset="0"/>
                        </a:rPr>
                        <a:t>Increase the size of security event log.</a:t>
                      </a:r>
                    </a:p>
                    <a:p>
                      <a:pPr marL="171450" lvl="0" indent="-171450" algn="l">
                        <a:buFont typeface="Arial" panose="020B0604020202020204" pitchFamily="34" charset="0"/>
                        <a:buChar char="•"/>
                      </a:pPr>
                      <a:r>
                        <a:rPr lang="en-CA" sz="1000" kern="1200" dirty="0" smtClean="0">
                          <a:solidFill>
                            <a:schemeClr val="tx1"/>
                          </a:solidFill>
                          <a:effectLst/>
                          <a:latin typeface="Arial" panose="020B0604020202020204" pitchFamily="34" charset="0"/>
                          <a:ea typeface="+mn-ea"/>
                          <a:cs typeface="Arial" panose="020B0604020202020204" pitchFamily="34" charset="0"/>
                        </a:rPr>
                        <a:t>Evaluate the configuration of the audit settings. It may be that not all of the audit data is necessary.</a:t>
                      </a:r>
                    </a:p>
                    <a:p>
                      <a:pPr marL="171450" lvl="0" indent="-171450" algn="l">
                        <a:buFont typeface="Arial" panose="020B0604020202020204" pitchFamily="34" charset="0"/>
                        <a:buChar char="•"/>
                      </a:pPr>
                      <a:r>
                        <a:rPr lang="en-CA" sz="1000" kern="1200" dirty="0" smtClean="0">
                          <a:solidFill>
                            <a:schemeClr val="tx1"/>
                          </a:solidFill>
                          <a:effectLst/>
                          <a:latin typeface="Arial" panose="020B0604020202020204" pitchFamily="34" charset="0"/>
                          <a:ea typeface="+mn-ea"/>
                          <a:cs typeface="Arial" panose="020B0604020202020204" pitchFamily="34" charset="0"/>
                        </a:rPr>
                        <a:t>Use System Center Operations Manager 2012 to implement a solution for centralized management and monitoring of security events.</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CA" sz="1000" kern="1200" dirty="0" smtClean="0">
                          <a:solidFill>
                            <a:schemeClr val="tx1"/>
                          </a:solidFill>
                          <a:effectLst/>
                          <a:latin typeface="Arial" panose="020B0604020202020204" pitchFamily="34" charset="0"/>
                          <a:ea typeface="+mn-ea"/>
                          <a:cs typeface="Arial" panose="020B0604020202020204" pitchFamily="34" charset="0"/>
                        </a:rPr>
                        <a:t>Some users complain that their business applications can no longer access resources on the server.</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kern="1200" dirty="0" smtClean="0">
                          <a:solidFill>
                            <a:schemeClr val="tx1"/>
                          </a:solidFill>
                          <a:effectLst/>
                          <a:latin typeface="Arial" panose="020B0604020202020204" pitchFamily="34" charset="0"/>
                          <a:ea typeface="+mn-ea"/>
                          <a:cs typeface="Arial" panose="020B0604020202020204" pitchFamily="34" charset="0"/>
                        </a:rPr>
                        <a:t>Check the rules that are configured in the Windows Firewall GPO for any misconfigurations. Ensure that all ports that are necessary for user business applications are open.</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71516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404664" y="1907704"/>
            <a:ext cx="6153912" cy="288032"/>
          </a:xfrm>
        </p:spPr>
        <p:txBody>
          <a:bodyPr>
            <a:noAutofit/>
          </a:bodyPr>
          <a:lstStyle/>
          <a:p>
            <a:pPr lvl="0">
              <a:lnSpc>
                <a:spcPct val="115000"/>
              </a:lnSpc>
              <a:spcAft>
                <a:spcPts val="1000"/>
              </a:spcAft>
            </a:pPr>
            <a:r>
              <a:rPr lang="en-CA" sz="1000" b="1" dirty="0" smtClean="0">
                <a:latin typeface="Arial"/>
                <a:ea typeface="Calibri"/>
                <a:cs typeface="Times New Roman"/>
              </a:rPr>
              <a:t>Tools</a:t>
            </a:r>
            <a:endParaRPr lang="en-CA" sz="400" dirty="0">
              <a:latin typeface="Arial"/>
              <a:ea typeface="Calibri"/>
              <a:cs typeface="Times New Roman"/>
            </a:endParaRPr>
          </a:p>
          <a:p>
            <a:pPr marL="228600" lvl="0" indent="-228600">
              <a:lnSpc>
                <a:spcPct val="115000"/>
              </a:lnSpc>
              <a:spcAft>
                <a:spcPts val="1000"/>
              </a:spcAft>
              <a:buAutoNum type="arabicPeriod" startAt="2"/>
            </a:pPr>
            <a:endParaRPr lang="en-CA" dirty="0"/>
          </a:p>
        </p:txBody>
      </p:sp>
      <p:sp>
        <p:nvSpPr>
          <p:cNvPr id="4" name="Slide Number Placeholder 3"/>
          <p:cNvSpPr>
            <a:spLocks noGrp="1"/>
          </p:cNvSpPr>
          <p:nvPr>
            <p:ph type="sldNum" sz="quarter" idx="10"/>
          </p:nvPr>
        </p:nvSpPr>
        <p:spPr/>
        <p:txBody>
          <a:bodyPr/>
          <a:lstStyle/>
          <a:p>
            <a:fld id="{D577B5E1-4095-4397-ADB9-F5E0D58B59B6}" type="slidenum">
              <a:rPr lang="en-CA" smtClean="0"/>
              <a:t>42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val="1201718115"/>
              </p:ext>
            </p:extLst>
          </p:nvPr>
        </p:nvGraphicFramePr>
        <p:xfrm>
          <a:off x="476672" y="2267744"/>
          <a:ext cx="6264696" cy="2961640"/>
        </p:xfrm>
        <a:graphic>
          <a:graphicData uri="http://schemas.openxmlformats.org/drawingml/2006/table">
            <a:tbl>
              <a:tblPr firstRow="1" bandRow="1">
                <a:tableStyleId>{2D5ABB26-0587-4C30-8999-92F81FD0307C}</a:tableStyleId>
              </a:tblPr>
              <a:tblGrid>
                <a:gridCol w="1254007"/>
                <a:gridCol w="2508015"/>
                <a:gridCol w="2502674"/>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000" b="1" dirty="0" smtClean="0">
                          <a:solidFill>
                            <a:schemeClr val="tx1"/>
                          </a:solidFill>
                          <a:latin typeface="Arial"/>
                          <a:ea typeface="Calibri"/>
                          <a:cs typeface="Times New Roman"/>
                        </a:rPr>
                        <a:t>Tool</a:t>
                      </a:r>
                      <a:endParaRPr lang="en-CA" sz="10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000" b="1" dirty="0" smtClean="0">
                          <a:solidFill>
                            <a:schemeClr val="tx1"/>
                          </a:solidFill>
                          <a:latin typeface="Arial"/>
                          <a:ea typeface="Calibri"/>
                          <a:cs typeface="Times New Roman"/>
                        </a:rPr>
                        <a:t>Used for</a:t>
                      </a:r>
                      <a:endParaRPr lang="en-CA" sz="10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000" b="1" dirty="0" smtClean="0">
                          <a:solidFill>
                            <a:schemeClr val="tx1"/>
                          </a:solidFill>
                          <a:latin typeface="Arial"/>
                          <a:ea typeface="Calibri"/>
                          <a:cs typeface="Times New Roman"/>
                        </a:rPr>
                        <a:t>Where to find it</a:t>
                      </a:r>
                      <a:endParaRPr lang="en-CA" sz="10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00" dirty="0" smtClean="0">
                          <a:solidFill>
                            <a:schemeClr val="tx1"/>
                          </a:solidFill>
                          <a:latin typeface="Arial"/>
                          <a:ea typeface="Calibri"/>
                          <a:cs typeface="Times New Roman"/>
                        </a:rPr>
                        <a:t>Group Policy Management Console </a:t>
                      </a:r>
                      <a:endParaRPr lang="en-CA" sz="10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00" dirty="0" smtClean="0">
                          <a:solidFill>
                            <a:schemeClr val="tx1"/>
                          </a:solidFill>
                          <a:latin typeface="Arial"/>
                          <a:ea typeface="Calibri"/>
                          <a:cs typeface="Times New Roman"/>
                        </a:rPr>
                        <a:t>A graphical tool that you use to create, edit, and apply GPOs</a:t>
                      </a:r>
                      <a:endParaRPr lang="en-CA" sz="10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00" dirty="0" smtClean="0">
                          <a:solidFill>
                            <a:schemeClr val="tx1"/>
                          </a:solidFill>
                          <a:latin typeface="Arial"/>
                          <a:ea typeface="Calibri"/>
                          <a:cs typeface="Times New Roman"/>
                        </a:rPr>
                        <a:t>Server Manager\Tools </a:t>
                      </a:r>
                      <a:endParaRPr lang="en-CA" sz="10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00" dirty="0" smtClean="0">
                          <a:solidFill>
                            <a:schemeClr val="tx1"/>
                          </a:solidFill>
                          <a:latin typeface="Arial"/>
                          <a:ea typeface="Calibri"/>
                          <a:cs typeface="Times New Roman"/>
                        </a:rPr>
                        <a:t>AppLocker</a:t>
                      </a:r>
                      <a:endParaRPr lang="en-CA" sz="10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00" dirty="0" smtClean="0">
                          <a:solidFill>
                            <a:schemeClr val="tx1"/>
                          </a:solidFill>
                          <a:latin typeface="Arial"/>
                          <a:ea typeface="Calibri"/>
                          <a:cs typeface="Times New Roman"/>
                        </a:rPr>
                        <a:t>Applies security settings that control which applications users are allowed to run </a:t>
                      </a:r>
                      <a:endParaRPr lang="en-CA" sz="10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00" dirty="0" smtClean="0">
                          <a:solidFill>
                            <a:schemeClr val="tx1"/>
                          </a:solidFill>
                          <a:latin typeface="Arial"/>
                          <a:ea typeface="Calibri"/>
                          <a:cs typeface="Times New Roman"/>
                        </a:rPr>
                        <a:t>Group Policy Management Editor snap</a:t>
                      </a:r>
                      <a:r>
                        <a:rPr lang="en-CA" sz="1000" dirty="0" smtClean="0">
                          <a:solidFill>
                            <a:schemeClr val="tx1"/>
                          </a:solidFill>
                          <a:latin typeface="Arial"/>
                          <a:ea typeface="Calibri"/>
                          <a:cs typeface="Segoe UI"/>
                        </a:rPr>
                        <a:t>‑</a:t>
                      </a:r>
                      <a:r>
                        <a:rPr lang="en-CA" sz="1000" dirty="0" smtClean="0">
                          <a:solidFill>
                            <a:schemeClr val="tx1"/>
                          </a:solidFill>
                          <a:latin typeface="Arial"/>
                          <a:ea typeface="Calibri"/>
                          <a:cs typeface="Times New Roman"/>
                        </a:rPr>
                        <a:t>in</a:t>
                      </a:r>
                      <a:endParaRPr lang="en-CA" sz="10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00" dirty="0" smtClean="0">
                          <a:solidFill>
                            <a:schemeClr val="tx1"/>
                          </a:solidFill>
                          <a:latin typeface="Arial"/>
                          <a:ea typeface="Calibri"/>
                          <a:cs typeface="Times New Roman"/>
                        </a:rPr>
                        <a:t>Windows Firewall with Advanced Security</a:t>
                      </a:r>
                      <a:endParaRPr lang="en-CA" sz="10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00" dirty="0" smtClean="0">
                          <a:solidFill>
                            <a:schemeClr val="tx1"/>
                          </a:solidFill>
                          <a:latin typeface="Arial"/>
                          <a:ea typeface="Calibri"/>
                          <a:cs typeface="Times New Roman"/>
                        </a:rPr>
                        <a:t>A host-based firewall that is included as a feature in Windows Server 2008 and newer versions</a:t>
                      </a:r>
                      <a:endParaRPr lang="en-CA" sz="10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00" dirty="0" smtClean="0">
                          <a:solidFill>
                            <a:schemeClr val="tx1"/>
                          </a:solidFill>
                          <a:latin typeface="Arial"/>
                          <a:ea typeface="Calibri"/>
                          <a:cs typeface="Times New Roman"/>
                        </a:rPr>
                        <a:t>Server Manager\Tools if configured individually, or Group Policy Management Editor snap</a:t>
                      </a:r>
                      <a:r>
                        <a:rPr lang="en-CA" sz="1000" dirty="0" smtClean="0">
                          <a:solidFill>
                            <a:schemeClr val="tx1"/>
                          </a:solidFill>
                          <a:latin typeface="Arial"/>
                          <a:ea typeface="Calibri"/>
                          <a:cs typeface="Segoe UI"/>
                        </a:rPr>
                        <a:t>‑</a:t>
                      </a:r>
                      <a:r>
                        <a:rPr lang="en-CA" sz="1000" dirty="0" smtClean="0">
                          <a:solidFill>
                            <a:schemeClr val="tx1"/>
                          </a:solidFill>
                          <a:latin typeface="Arial"/>
                          <a:ea typeface="Calibri"/>
                          <a:cs typeface="Times New Roman"/>
                        </a:rPr>
                        <a:t>in for deploying with Group Policy</a:t>
                      </a:r>
                      <a:endParaRPr lang="en-CA" sz="10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00" dirty="0" smtClean="0">
                          <a:solidFill>
                            <a:schemeClr val="tx1"/>
                          </a:solidFill>
                          <a:latin typeface="Arial"/>
                          <a:ea typeface="Calibri"/>
                          <a:cs typeface="Times New Roman"/>
                        </a:rPr>
                        <a:t>Security Compliance Manager</a:t>
                      </a:r>
                      <a:endParaRPr lang="en-CA" sz="10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15000"/>
                        </a:lnSpc>
                        <a:spcAft>
                          <a:spcPts val="1000"/>
                        </a:spcAft>
                      </a:pPr>
                      <a:r>
                        <a:rPr lang="en-CA" sz="1000" dirty="0" smtClean="0">
                          <a:solidFill>
                            <a:schemeClr val="tx1"/>
                          </a:solidFill>
                          <a:latin typeface="Arial"/>
                          <a:ea typeface="Calibri"/>
                          <a:cs typeface="Times New Roman"/>
                        </a:rPr>
                        <a:t>Deploying security policies based on Microsoft Security Guide recommendations and industry best practices</a:t>
                      </a:r>
                      <a:endParaRPr lang="en-CA" sz="10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00" dirty="0" smtClean="0">
                          <a:solidFill>
                            <a:schemeClr val="tx1"/>
                          </a:solidFill>
                          <a:latin typeface="Arial"/>
                          <a:ea typeface="Calibri"/>
                          <a:cs typeface="Times New Roman"/>
                        </a:rPr>
                        <a:t>Download from the Microsoft website at </a:t>
                      </a:r>
                      <a:r>
                        <a:rPr lang="en-CA" sz="1000" u="sng" dirty="0" smtClean="0">
                          <a:solidFill>
                            <a:schemeClr val="tx1"/>
                          </a:solidFill>
                          <a:latin typeface="Arial"/>
                          <a:ea typeface="Calibri"/>
                          <a:cs typeface="Segoe UI"/>
                          <a:hlinkClick r:id="rId3"/>
                        </a:rPr>
                        <a:t>http://go.microsoft.com/fwlink/?LinkID=266746</a:t>
                      </a:r>
                      <a:r>
                        <a:rPr lang="en-CA" sz="1000" dirty="0" smtClean="0">
                          <a:solidFill>
                            <a:schemeClr val="tx1"/>
                          </a:solidFill>
                          <a:latin typeface="Arial"/>
                          <a:ea typeface="Calibri"/>
                          <a:cs typeface="Times New Roman"/>
                        </a:rPr>
                        <a:t>. </a:t>
                      </a:r>
                      <a:endParaRPr lang="en-CA" sz="10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48912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Briefly describe each layer of the defense‑in‑depth model. The key point is that creating multiple layers of security is inherently more secure than focusing on a single layer. Do not go into too much detail, because you will discuss increasing security for each of these layers further in the “</a:t>
            </a:r>
            <a:r>
              <a:rPr lang="en-CA" sz="1000" dirty="0">
                <a:latin typeface="Arial"/>
                <a:ea typeface="Calibri"/>
                <a:cs typeface="Times New Roman"/>
              </a:rPr>
              <a:t>Configuring Security Settings” lesson </a:t>
            </a:r>
            <a:r>
              <a:rPr lang="en-CA" sz="1000" dirty="0">
                <a:latin typeface="Arial"/>
                <a:ea typeface="Calibri"/>
                <a:cs typeface="Segoe UI"/>
              </a:rPr>
              <a:t>later in this module.</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solidFill>
                  <a:srgbClr val="000000"/>
                </a:solidFill>
                <a:latin typeface="Arial"/>
                <a:ea typeface="Calibri"/>
                <a:cs typeface="Segoe UI"/>
              </a:rPr>
              <a:t>How many layers of the defense‑in‑depth model should you implement in your organization?</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 should implement all </a:t>
            </a:r>
            <a:r>
              <a:rPr lang="en-CA" sz="1000" dirty="0">
                <a:solidFill>
                  <a:srgbClr val="000000"/>
                </a:solidFill>
                <a:latin typeface="Arial"/>
                <a:ea typeface="Calibri"/>
                <a:cs typeface="Segoe UI"/>
              </a:rPr>
              <a:t>layers of the defense‑in‑depth model,</a:t>
            </a:r>
            <a:r>
              <a:rPr lang="en-CA" sz="1000" dirty="0">
                <a:latin typeface="Arial"/>
                <a:ea typeface="Calibri"/>
                <a:cs typeface="Segoe UI"/>
              </a:rPr>
              <a:t> to some extent. You should base the actual measures that you implement on your organization’s needs and budget.</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2404119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You can use these best practices as a starting point for a discussion regarding other best practices for increasing security. For example, inform students that when applying updates, they should apply different strategies to client operating systems than they do for server operating systems.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Stress that organizations and IT departments need to evaluate and update security best practices regularly. As technology evolves, security strategies change. Therefore, security best practices should evolve, too.</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For a more detailed list on Microsoft security best practices, refer students to the Additional Reading link in their Student Handbook.</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418341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Tell students that in this module, they will configure different security settings to protect their Windows operating-system environment. Additionally, they will use Group Policy to deploy security settings for multiple users and computers.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Stress to students that they should assess security settings in a test environment before they deploy them throughout their organization. This is because some security settings might restrict users or cause applications to stop functioning.</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2492757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Open a Microsoft Management Console (MMC), and then add the Security Templates snap‑in to the console.</a:t>
            </a:r>
          </a:p>
          <a:p>
            <a:pPr>
              <a:lnSpc>
                <a:spcPct val="115000"/>
              </a:lnSpc>
              <a:spcAft>
                <a:spcPts val="1000"/>
              </a:spcAft>
            </a:pPr>
            <a:r>
              <a:rPr lang="en-CA" sz="1000" dirty="0">
                <a:latin typeface="Arial"/>
                <a:ea typeface="Calibri"/>
                <a:cs typeface="Times New Roman"/>
              </a:rPr>
              <a:t>Display examples of the settings and configuration to students.</a:t>
            </a:r>
          </a:p>
          <a:p>
            <a:pPr>
              <a:lnSpc>
                <a:spcPct val="115000"/>
              </a:lnSpc>
              <a:spcAft>
                <a:spcPts val="1000"/>
              </a:spcAft>
            </a:pPr>
            <a:r>
              <a:rPr lang="en-CA" sz="1000" dirty="0">
                <a:latin typeface="Arial"/>
                <a:ea typeface="Calibri"/>
                <a:cs typeface="Times New Roman"/>
              </a:rPr>
              <a:t>Display each of the template-distribution tools that the slide lists, and briefly describe them to students.</a:t>
            </a:r>
          </a:p>
        </p:txBody>
      </p:sp>
      <p:sp>
        <p:nvSpPr>
          <p:cNvPr id="4" name="Slide Number Placeholder 3"/>
          <p:cNvSpPr>
            <a:spLocks noGrp="1"/>
          </p:cNvSpPr>
          <p:nvPr>
            <p:ph type="sldNum" sz="quarter" idx="10"/>
          </p:nvPr>
        </p:nvSpPr>
        <p:spPr/>
        <p:txBody>
          <a:bodyPr/>
          <a:lstStyle/>
          <a:p>
            <a:fld id="{D577B5E1-4095-4397-ADB9-F5E0D58B59B6}" type="slidenum">
              <a:rPr lang="en-CA" smtClean="0"/>
              <a:t>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3718122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Give a high-level overview of the user rights settings, and describe each of them briefly to students by demonstrating the settings in the Group Policy Management Console (GPMC).</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Stress to students that they should test settings before applying them in production. If you do not configure user rights properly, your network environment might be more vulnerable or might not work properly. For example, granting user rights to force a shut down from a remote system might cause critical business servers to shut down during busy working hours.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577B5E1-4095-4397-ADB9-F5E0D58B59B6}" type="slidenum">
              <a:rPr lang="en-CA" smtClean="0"/>
              <a:t>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12: Securing Windows Servers by Using Group Policy Objects</a:t>
            </a:r>
            <a:endParaRPr lang="en-CA" sz="1200" b="1" dirty="0">
              <a:solidFill>
                <a:srgbClr val="336699"/>
              </a:solidFill>
              <a:latin typeface="Arial"/>
            </a:endParaRPr>
          </a:p>
        </p:txBody>
      </p:sp>
    </p:spTree>
    <p:extLst>
      <p:ext uri="{BB962C8B-B14F-4D97-AF65-F5344CB8AC3E}">
        <p14:creationId xmlns:p14="http://schemas.microsoft.com/office/powerpoint/2010/main" val="9920667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80705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CA" sz="2600" dirty="0" smtClean="0"/>
              <a:t>Module 12</a:t>
            </a:r>
            <a:endParaRPr lang="en-CA" sz="2600" dirty="0"/>
          </a:p>
        </p:txBody>
      </p:sp>
      <p:sp>
        <p:nvSpPr>
          <p:cNvPr id="3" name="Subtitle 2"/>
          <p:cNvSpPr>
            <a:spLocks noGrp="1"/>
          </p:cNvSpPr>
          <p:nvPr>
            <p:ph type="subTitle" sz="quarter" idx="1"/>
          </p:nvPr>
        </p:nvSpPr>
        <p:spPr/>
        <p:txBody>
          <a:bodyPr/>
          <a:lstStyle/>
          <a:p>
            <a:r>
              <a:rPr lang="en-CA" dirty="0" smtClean="0"/>
              <a:t>Securing Windows Servers by Using Group Policy Objects
</a:t>
            </a:r>
            <a:endParaRPr lang="en-CA" dirty="0"/>
          </a:p>
        </p:txBody>
      </p:sp>
    </p:spTree>
    <p:extLst>
      <p:ext uri="{BB962C8B-B14F-4D97-AF65-F5344CB8AC3E}">
        <p14:creationId xmlns:p14="http://schemas.microsoft.com/office/powerpoint/2010/main" val="43046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Configuring Security Options</a:t>
            </a:r>
            <a:endParaRPr lang="en-CA" dirty="0"/>
          </a:p>
        </p:txBody>
      </p:sp>
      <p:sp>
        <p:nvSpPr>
          <p:cNvPr id="4" name="Rounded Rectangle 3"/>
          <p:cNvSpPr>
            <a:spLocks noChangeArrowheads="1"/>
          </p:cNvSpPr>
          <p:nvPr/>
        </p:nvSpPr>
        <p:spPr bwMode="auto">
          <a:xfrm>
            <a:off x="288175" y="800613"/>
            <a:ext cx="8031804" cy="5588898"/>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l"/>
            <a:r>
              <a:rPr lang="en-US" sz="2400" dirty="0" smtClean="0">
                <a:latin typeface="Segoe UI" pitchFamily="34" charset="0"/>
                <a:ea typeface="Segoe UI" pitchFamily="34" charset="0"/>
                <a:cs typeface="Segoe UI" pitchFamily="34" charset="0"/>
              </a:rPr>
              <a:t>Security options settings:</a:t>
            </a:r>
          </a:p>
          <a:p>
            <a:pPr marL="180000" lvl="0" indent="-180000">
              <a:spcBef>
                <a:spcPts val="0"/>
              </a:spcBef>
              <a:spcAft>
                <a:spcPts val="300"/>
              </a:spcAft>
              <a:buClr>
                <a:srgbClr val="006699"/>
              </a:buClr>
              <a:buFontTx/>
              <a:buChar char="•"/>
            </a:pPr>
            <a:r>
              <a:rPr lang="en-US" sz="2400" b="0" dirty="0">
                <a:latin typeface="Segoe UI" pitchFamily="34" charset="0"/>
                <a:ea typeface="Segoe UI" pitchFamily="34" charset="0"/>
                <a:cs typeface="Segoe UI" pitchFamily="34" charset="0"/>
              </a:rPr>
              <a:t>Administrator and Guest account names</a:t>
            </a:r>
          </a:p>
          <a:p>
            <a:pPr marL="180000" lvl="0" indent="-180000">
              <a:spcBef>
                <a:spcPts val="0"/>
              </a:spcBef>
              <a:spcAft>
                <a:spcPts val="300"/>
              </a:spcAft>
              <a:buClr>
                <a:srgbClr val="006699"/>
              </a:buClr>
              <a:buFontTx/>
              <a:buChar char="•"/>
            </a:pPr>
            <a:r>
              <a:rPr lang="en-US" sz="2400" b="0" dirty="0">
                <a:latin typeface="Segoe UI" pitchFamily="34" charset="0"/>
                <a:ea typeface="Segoe UI" pitchFamily="34" charset="0"/>
                <a:cs typeface="Segoe UI" pitchFamily="34" charset="0"/>
              </a:rPr>
              <a:t>Access to CD/DVD drives</a:t>
            </a:r>
          </a:p>
          <a:p>
            <a:pPr marL="180000" indent="-180000">
              <a:spcBef>
                <a:spcPts val="0"/>
              </a:spcBef>
              <a:spcAft>
                <a:spcPts val="300"/>
              </a:spcAft>
              <a:buClr>
                <a:srgbClr val="006699"/>
              </a:buClr>
              <a:buFontTx/>
              <a:buChar char="•"/>
            </a:pPr>
            <a:r>
              <a:rPr lang="en-US" sz="2400" b="0" dirty="0">
                <a:latin typeface="Segoe UI" pitchFamily="34" charset="0"/>
                <a:ea typeface="Segoe UI" pitchFamily="34" charset="0"/>
                <a:cs typeface="Segoe UI" pitchFamily="34" charset="0"/>
              </a:rPr>
              <a:t>Digital data signatures</a:t>
            </a:r>
          </a:p>
          <a:p>
            <a:pPr marL="180000" lvl="0" indent="-180000">
              <a:spcBef>
                <a:spcPts val="0"/>
              </a:spcBef>
              <a:spcAft>
                <a:spcPts val="300"/>
              </a:spcAft>
              <a:buClr>
                <a:srgbClr val="006699"/>
              </a:buClr>
              <a:buFontTx/>
              <a:buChar char="•"/>
            </a:pPr>
            <a:r>
              <a:rPr lang="en-US" sz="2400" b="0" dirty="0">
                <a:latin typeface="Segoe UI" pitchFamily="34" charset="0"/>
                <a:ea typeface="Segoe UI" pitchFamily="34" charset="0"/>
                <a:cs typeface="Segoe UI" pitchFamily="34" charset="0"/>
              </a:rPr>
              <a:t>Driver installation behavior</a:t>
            </a:r>
          </a:p>
          <a:p>
            <a:pPr marL="180000" indent="-180000">
              <a:spcBef>
                <a:spcPts val="0"/>
              </a:spcBef>
              <a:spcAft>
                <a:spcPts val="300"/>
              </a:spcAft>
              <a:buClr>
                <a:srgbClr val="006699"/>
              </a:buClr>
              <a:buFontTx/>
              <a:buChar char="•"/>
            </a:pPr>
            <a:r>
              <a:rPr lang="en-US" sz="2400" b="0" dirty="0">
                <a:latin typeface="Segoe UI" pitchFamily="34" charset="0"/>
                <a:ea typeface="Segoe UI" pitchFamily="34" charset="0"/>
                <a:cs typeface="Segoe UI" pitchFamily="34" charset="0"/>
              </a:rPr>
              <a:t>Logon prompts</a:t>
            </a:r>
          </a:p>
          <a:p>
            <a:pPr marL="180000" indent="-180000">
              <a:spcBef>
                <a:spcPts val="0"/>
              </a:spcBef>
              <a:spcAft>
                <a:spcPts val="300"/>
              </a:spcAft>
              <a:buClr>
                <a:srgbClr val="006699"/>
              </a:buClr>
              <a:buFontTx/>
              <a:buChar char="•"/>
            </a:pPr>
            <a:r>
              <a:rPr lang="en-US" sz="2400" b="0" dirty="0" smtClean="0">
                <a:latin typeface="Segoe UI" pitchFamily="34" charset="0"/>
                <a:ea typeface="Segoe UI" pitchFamily="34" charset="0"/>
                <a:cs typeface="Segoe UI" pitchFamily="34" charset="0"/>
              </a:rPr>
              <a:t>UAC</a:t>
            </a:r>
          </a:p>
          <a:p>
            <a:pPr>
              <a:spcBef>
                <a:spcPts val="1200"/>
              </a:spcBef>
            </a:pPr>
            <a:r>
              <a:rPr lang="en-US" sz="2400" dirty="0" smtClean="0">
                <a:latin typeface="Segoe UI" pitchFamily="34" charset="0"/>
                <a:ea typeface="Segoe UI" pitchFamily="34" charset="0"/>
                <a:cs typeface="Segoe UI" pitchFamily="34" charset="0"/>
              </a:rPr>
              <a:t>Examples</a:t>
            </a:r>
            <a:r>
              <a:rPr lang="en-US" sz="2400" dirty="0">
                <a:latin typeface="Segoe UI" pitchFamily="34" charset="0"/>
                <a:ea typeface="Segoe UI" pitchFamily="34" charset="0"/>
                <a:cs typeface="Segoe UI" pitchFamily="34" charset="0"/>
              </a:rPr>
              <a:t>:</a:t>
            </a:r>
          </a:p>
          <a:p>
            <a:pPr marL="180000" indent="-180000">
              <a:spcBef>
                <a:spcPts val="0"/>
              </a:spcBef>
              <a:spcAft>
                <a:spcPts val="300"/>
              </a:spcAft>
              <a:buClr>
                <a:srgbClr val="006699"/>
              </a:buClr>
              <a:buFontTx/>
              <a:buChar char="•"/>
            </a:pPr>
            <a:r>
              <a:rPr lang="en-US" sz="2400" b="0" dirty="0">
                <a:latin typeface="Segoe UI" pitchFamily="34" charset="0"/>
                <a:ea typeface="Segoe UI" pitchFamily="34" charset="0"/>
                <a:cs typeface="Segoe UI" pitchFamily="34" charset="0"/>
              </a:rPr>
              <a:t>Prompt user to change password before expiration</a:t>
            </a:r>
          </a:p>
          <a:p>
            <a:pPr marL="180000" indent="-180000">
              <a:spcBef>
                <a:spcPts val="0"/>
              </a:spcBef>
              <a:spcAft>
                <a:spcPts val="300"/>
              </a:spcAft>
              <a:buClr>
                <a:srgbClr val="006699"/>
              </a:buClr>
              <a:buFontTx/>
              <a:buChar char="•"/>
            </a:pPr>
            <a:r>
              <a:rPr lang="en-US" sz="2400" b="0" dirty="0">
                <a:latin typeface="Segoe UI" pitchFamily="34" charset="0"/>
                <a:ea typeface="Segoe UI" pitchFamily="34" charset="0"/>
                <a:cs typeface="Segoe UI" pitchFamily="34" charset="0"/>
              </a:rPr>
              <a:t>Do not display last user </a:t>
            </a:r>
            <a:r>
              <a:rPr lang="en-US" sz="2400" b="0" dirty="0" smtClean="0">
                <a:latin typeface="Segoe UI" pitchFamily="34" charset="0"/>
                <a:ea typeface="Segoe UI" pitchFamily="34" charset="0"/>
                <a:cs typeface="Segoe UI" pitchFamily="34" charset="0"/>
              </a:rPr>
              <a:t>name</a:t>
            </a:r>
          </a:p>
          <a:p>
            <a:pPr marL="180000" indent="-180000">
              <a:spcBef>
                <a:spcPts val="0"/>
              </a:spcBef>
              <a:spcAft>
                <a:spcPts val="300"/>
              </a:spcAft>
              <a:buClr>
                <a:srgbClr val="006699"/>
              </a:buClr>
              <a:buFontTx/>
              <a:buChar char="•"/>
            </a:pPr>
            <a:r>
              <a:rPr lang="en-CA" sz="2400" b="0" dirty="0">
                <a:latin typeface="Segoe UI" pitchFamily="34" charset="0"/>
                <a:ea typeface="Segoe UI" pitchFamily="34" charset="0"/>
                <a:cs typeface="Segoe UI" pitchFamily="34" charset="0"/>
              </a:rPr>
              <a:t>Specify a message </a:t>
            </a:r>
            <a:r>
              <a:rPr lang="en-CA" sz="2400" b="0" dirty="0" smtClean="0">
                <a:latin typeface="Segoe UI" pitchFamily="34" charset="0"/>
                <a:ea typeface="Segoe UI" pitchFamily="34" charset="0"/>
                <a:cs typeface="Segoe UI" pitchFamily="34" charset="0"/>
              </a:rPr>
              <a:t>to be </a:t>
            </a:r>
            <a:r>
              <a:rPr lang="en-CA" sz="2400" b="0" dirty="0">
                <a:latin typeface="Segoe UI" pitchFamily="34" charset="0"/>
                <a:ea typeface="Segoe UI" pitchFamily="34" charset="0"/>
                <a:cs typeface="Segoe UI" pitchFamily="34" charset="0"/>
              </a:rPr>
              <a:t>displayed when users are logging on</a:t>
            </a:r>
            <a:endParaRPr lang="en-US" sz="2400" b="0" dirty="0">
              <a:latin typeface="Segoe UI" pitchFamily="34" charset="0"/>
              <a:ea typeface="Segoe UI" pitchFamily="34" charset="0"/>
              <a:cs typeface="Segoe UI" pitchFamily="34" charset="0"/>
            </a:endParaRPr>
          </a:p>
          <a:p>
            <a:pPr marL="180000" indent="-180000">
              <a:spcBef>
                <a:spcPts val="0"/>
              </a:spcBef>
              <a:spcAft>
                <a:spcPts val="300"/>
              </a:spcAft>
              <a:buClr>
                <a:srgbClr val="006699"/>
              </a:buClr>
              <a:buFontTx/>
              <a:buChar char="•"/>
            </a:pPr>
            <a:r>
              <a:rPr lang="en-US" sz="2400" b="0" dirty="0">
                <a:latin typeface="Segoe UI" pitchFamily="34" charset="0"/>
                <a:ea typeface="Segoe UI" pitchFamily="34" charset="0"/>
                <a:cs typeface="Segoe UI" pitchFamily="34" charset="0"/>
              </a:rPr>
              <a:t>Rename administrator account </a:t>
            </a:r>
          </a:p>
        </p:txBody>
      </p:sp>
    </p:spTree>
    <p:extLst>
      <p:ext uri="{BB962C8B-B14F-4D97-AF65-F5344CB8AC3E}">
        <p14:creationId xmlns:p14="http://schemas.microsoft.com/office/powerpoint/2010/main" val="2631149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3474401-6570-4acc-befb-97ce8ec66d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Configuring User Account Control</a:t>
            </a:r>
            <a:endParaRPr lang="en-CA" dirty="0"/>
          </a:p>
        </p:txBody>
      </p:sp>
      <p:pic>
        <p:nvPicPr>
          <p:cNvPr id="4" name="alt text here, screen shot" descr="Screen shot of User Account Control dialog box that is requesting an administrative user’s user name and password.&#10;" title="User Account Control Screen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3809" y="1149789"/>
            <a:ext cx="4893579" cy="430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p:cNvSpPr>
            <a:spLocks noGrp="1"/>
          </p:cNvSpPr>
          <p:nvPr/>
        </p:nvSpPr>
        <p:spPr bwMode="auto">
          <a:xfrm>
            <a:off x="424635" y="1231271"/>
            <a:ext cx="3243500" cy="4572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9pPr>
          </a:lstStyle>
          <a:p>
            <a:pPr>
              <a:spcBef>
                <a:spcPts val="1200"/>
              </a:spcBef>
            </a:pPr>
            <a:r>
              <a:rPr lang="en-US" sz="2400" dirty="0" smtClean="0"/>
              <a:t>UAC is a security feature that prompts the user for an administrative user’s credentials if the task requires administrative permissions</a:t>
            </a:r>
          </a:p>
          <a:p>
            <a:pPr>
              <a:spcBef>
                <a:spcPts val="1200"/>
              </a:spcBef>
            </a:pPr>
            <a:r>
              <a:rPr lang="en-US" sz="2400" dirty="0" smtClean="0"/>
              <a:t>UAC enables users to perform common daily tasks as non-administrators</a:t>
            </a:r>
            <a:endParaRPr lang="en-US" sz="2400" dirty="0"/>
          </a:p>
        </p:txBody>
      </p:sp>
    </p:spTree>
    <p:extLst>
      <p:ext uri="{BB962C8B-B14F-4D97-AF65-F5344CB8AC3E}">
        <p14:creationId xmlns:p14="http://schemas.microsoft.com/office/powerpoint/2010/main" val="610947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b252c0c-e233-4248-a6a5-ac0c9109d0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Configuring Security Auditing</a:t>
            </a:r>
            <a:endParaRPr lang="en-CA" dirty="0"/>
          </a:p>
        </p:txBody>
      </p:sp>
      <p:pic>
        <p:nvPicPr>
          <p:cNvPr id="4" name="blue border for bottom of screen shot" title="Group Policy Management Editor Screenshot"/>
          <p:cNvPicPr>
            <a:picLocks noGrp="1" noChangeAspect="1" noChangeArrowheads="1"/>
          </p:cNvPicPr>
          <p:nvPr/>
        </p:nvPicPr>
        <p:blipFill rotWithShape="1">
          <a:blip r:embed="rId3"/>
          <a:srcRect t="98313"/>
          <a:stretch/>
        </p:blipFill>
        <p:spPr bwMode="auto">
          <a:xfrm>
            <a:off x="612302" y="6411202"/>
            <a:ext cx="7600950" cy="65404"/>
          </a:xfrm>
          <a:prstGeom prst="rect">
            <a:avLst/>
          </a:prstGeom>
          <a:noFill/>
          <a:ln w="9525">
            <a:noFill/>
            <a:miter lim="800000"/>
            <a:headEnd/>
            <a:tailEnd/>
          </a:ln>
          <a:effectLst/>
        </p:spPr>
      </p:pic>
      <p:pic>
        <p:nvPicPr>
          <p:cNvPr id="5" name="alt text here, screenshot" descr="Screen shot of the Group Policy Management Editor window. In the navigation pane, it displays the path to Audit Policy configuration settings in Group Policy, which is Computer Configuration\Policies\Windows Settings\Security Settings\Local Policies\Audit Policy.&#10;In the right-hand pane, Audit Policy settings are displayed, such as Audit Access logon events, Audit account management, and others.&#10;&#10;" title="Group Policy Management Editor Screenshot"/>
          <p:cNvPicPr>
            <a:picLocks noChangeAspect="1" noChangeArrowheads="1"/>
          </p:cNvPicPr>
          <p:nvPr/>
        </p:nvPicPr>
        <p:blipFill rotWithShape="1">
          <a:blip r:embed="rId3"/>
          <a:srcRect b="6921"/>
          <a:stretch/>
        </p:blipFill>
        <p:spPr bwMode="auto">
          <a:xfrm>
            <a:off x="609601" y="2802813"/>
            <a:ext cx="7600950" cy="3608389"/>
          </a:xfrm>
          <a:prstGeom prst="rect">
            <a:avLst/>
          </a:prstGeom>
          <a:noFill/>
          <a:ln w="9525">
            <a:noFill/>
            <a:miter lim="800000"/>
            <a:headEnd/>
            <a:tailEnd/>
          </a:ln>
          <a:effectLst/>
        </p:spPr>
      </p:pic>
      <p:sp>
        <p:nvSpPr>
          <p:cNvPr id="6" name="text box"/>
          <p:cNvSpPr>
            <a:spLocks noChangeArrowheads="1"/>
          </p:cNvSpPr>
          <p:nvPr/>
        </p:nvSpPr>
        <p:spPr bwMode="auto">
          <a:xfrm>
            <a:off x="488919" y="763365"/>
            <a:ext cx="7842314" cy="1912735"/>
          </a:xfrm>
          <a:prstGeom prst="roundRect">
            <a:avLst>
              <a:gd name="adj" fmla="val 4167"/>
            </a:avLst>
          </a:prstGeom>
          <a:noFill/>
          <a:ln w="9525" algn="ctr">
            <a:noFill/>
            <a:round/>
            <a:headEnd/>
            <a:tailEnd/>
          </a:ln>
          <a:effectLst/>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latin typeface="Segoe UI" pitchFamily="34" charset="0"/>
                <a:ea typeface="Segoe UI" pitchFamily="34" charset="0"/>
                <a:cs typeface="Segoe UI" pitchFamily="34" charset="0"/>
              </a:rPr>
              <a:t>When using security auditing to log security-related events, you can:</a:t>
            </a:r>
            <a:endParaRPr lang="en-US" sz="2200" b="0" dirty="0">
              <a:latin typeface="Segoe UI" pitchFamily="34" charset="0"/>
              <a:ea typeface="Segoe UI" pitchFamily="34" charset="0"/>
              <a:cs typeface="Segoe UI" pitchFamily="34" charset="0"/>
            </a:endParaRPr>
          </a:p>
          <a:p>
            <a:pPr marL="174625" lvl="0" indent="-174625">
              <a:spcBef>
                <a:spcPts val="0"/>
              </a:spcBef>
              <a:buClr>
                <a:srgbClr val="0070C0"/>
              </a:buClr>
              <a:buSzPct val="90000"/>
              <a:buFont typeface="Arial" pitchFamily="34" charset="0"/>
              <a:buChar char="•"/>
            </a:pPr>
            <a:r>
              <a:rPr lang="en-US" sz="2000" b="0" kern="0" dirty="0">
                <a:latin typeface="Segoe UI" pitchFamily="34" charset="0"/>
                <a:ea typeface="Segoe UI" pitchFamily="34" charset="0"/>
                <a:cs typeface="Segoe UI" pitchFamily="34" charset="0"/>
              </a:rPr>
              <a:t>Configure security auditing according to your company’s security regulations</a:t>
            </a:r>
          </a:p>
          <a:p>
            <a:pPr marL="174625" indent="-174625">
              <a:spcBef>
                <a:spcPts val="0"/>
              </a:spcBef>
              <a:buClr>
                <a:srgbClr val="0070C0"/>
              </a:buClr>
              <a:buSzPct val="90000"/>
              <a:buFont typeface="Arial" pitchFamily="34" charset="0"/>
              <a:buChar char="•"/>
            </a:pPr>
            <a:r>
              <a:rPr lang="en-US" sz="2000" b="0" kern="0" dirty="0">
                <a:latin typeface="Segoe UI" pitchFamily="34" charset="0"/>
                <a:ea typeface="Segoe UI" pitchFamily="34" charset="0"/>
                <a:cs typeface="Segoe UI" pitchFamily="34" charset="0"/>
              </a:rPr>
              <a:t>Filter the Security Event Log in Event Viewer to find specific security related events</a:t>
            </a:r>
          </a:p>
        </p:txBody>
      </p:sp>
    </p:spTree>
    <p:extLst>
      <p:ext uri="{BB962C8B-B14F-4D97-AF65-F5344CB8AC3E}">
        <p14:creationId xmlns:p14="http://schemas.microsoft.com/office/powerpoint/2010/main" val="3055401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1d7259e2-4106-4bc9-86d2-3db8c862c5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Configuring Restricted Groups</a:t>
            </a:r>
            <a:endParaRPr lang="en-CA" dirty="0"/>
          </a:p>
        </p:txBody>
      </p:sp>
      <p:sp>
        <p:nvSpPr>
          <p:cNvPr id="4" name="Rounded Rectangle 3"/>
          <p:cNvSpPr>
            <a:spLocks noChangeArrowheads="1"/>
          </p:cNvSpPr>
          <p:nvPr/>
        </p:nvSpPr>
        <p:spPr bwMode="auto">
          <a:xfrm>
            <a:off x="301335" y="1277937"/>
            <a:ext cx="8459788" cy="4590299"/>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buClr>
                <a:schemeClr val="hlink"/>
              </a:buClr>
              <a:buSzPct val="90000"/>
            </a:pPr>
            <a:r>
              <a:rPr lang="en-US" sz="2800" b="0" dirty="0">
                <a:latin typeface="Segoe UI" pitchFamily="34" charset="0"/>
                <a:ea typeface="Segoe UI" pitchFamily="34" charset="0"/>
                <a:cs typeface="Segoe UI" pitchFamily="34" charset="0"/>
              </a:rPr>
              <a:t>Group Policy can control group </a:t>
            </a:r>
            <a:r>
              <a:rPr lang="en-US" sz="2800" b="0" dirty="0" smtClean="0">
                <a:latin typeface="Segoe UI" pitchFamily="34" charset="0"/>
                <a:ea typeface="Segoe UI" pitchFamily="34" charset="0"/>
                <a:cs typeface="Segoe UI" pitchFamily="34" charset="0"/>
              </a:rPr>
              <a:t>membership:</a:t>
            </a:r>
          </a:p>
          <a:p>
            <a:pPr marL="180000" indent="-180000">
              <a:spcBef>
                <a:spcPct val="40000"/>
              </a:spcBef>
              <a:buClr>
                <a:srgbClr val="006699"/>
              </a:buClr>
              <a:buFontTx/>
              <a:buChar char="•"/>
            </a:pPr>
            <a:r>
              <a:rPr lang="en-US" sz="2400" b="0" dirty="0">
                <a:latin typeface="Segoe UI" pitchFamily="34" charset="0"/>
                <a:ea typeface="Segoe UI" pitchFamily="34" charset="0"/>
                <a:cs typeface="Segoe UI" pitchFamily="34" charset="0"/>
              </a:rPr>
              <a:t>For any group on a domain-joined computer, by applying </a:t>
            </a:r>
            <a:r>
              <a:rPr lang="en-US" sz="2400" b="0" dirty="0" smtClean="0">
                <a:latin typeface="Segoe UI" pitchFamily="34" charset="0"/>
                <a:ea typeface="Segoe UI" pitchFamily="34" charset="0"/>
                <a:cs typeface="Segoe UI" pitchFamily="34" charset="0"/>
              </a:rPr>
              <a:t>a GPO </a:t>
            </a:r>
            <a:r>
              <a:rPr lang="en-US" sz="2400" b="0" dirty="0">
                <a:latin typeface="Segoe UI" pitchFamily="34" charset="0"/>
                <a:ea typeface="Segoe UI" pitchFamily="34" charset="0"/>
                <a:cs typeface="Segoe UI" pitchFamily="34" charset="0"/>
              </a:rPr>
              <a:t>to the </a:t>
            </a:r>
            <a:r>
              <a:rPr lang="en-US" sz="2400" b="0" dirty="0" smtClean="0">
                <a:latin typeface="Segoe UI" pitchFamily="34" charset="0"/>
                <a:ea typeface="Segoe UI" pitchFamily="34" charset="0"/>
                <a:cs typeface="Segoe UI" pitchFamily="34" charset="0"/>
              </a:rPr>
              <a:t>OU</a:t>
            </a:r>
            <a:r>
              <a:rPr lang="en-US" sz="2400" b="0" dirty="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that contains </a:t>
            </a:r>
            <a:r>
              <a:rPr lang="en-US" sz="2400" b="0" dirty="0">
                <a:latin typeface="Segoe UI" pitchFamily="34" charset="0"/>
                <a:ea typeface="Segoe UI" pitchFamily="34" charset="0"/>
                <a:cs typeface="Segoe UI" pitchFamily="34" charset="0"/>
              </a:rPr>
              <a:t>the computer account</a:t>
            </a:r>
          </a:p>
          <a:p>
            <a:pPr marL="180000" indent="-180000">
              <a:spcBef>
                <a:spcPct val="40000"/>
              </a:spcBef>
              <a:buClr>
                <a:srgbClr val="006699"/>
              </a:buClr>
              <a:buFontTx/>
              <a:buChar char="•"/>
            </a:pPr>
            <a:r>
              <a:rPr lang="en-US" sz="2400" b="0" dirty="0">
                <a:latin typeface="Segoe UI" pitchFamily="34" charset="0"/>
                <a:ea typeface="Segoe UI" pitchFamily="34" charset="0"/>
                <a:cs typeface="Segoe UI" pitchFamily="34" charset="0"/>
              </a:rPr>
              <a:t>For any group in AD DS, by applying a GPO to the </a:t>
            </a:r>
            <a:br>
              <a:rPr lang="en-US" sz="2400" b="0" dirty="0">
                <a:latin typeface="Segoe UI" pitchFamily="34" charset="0"/>
                <a:ea typeface="Segoe UI" pitchFamily="34" charset="0"/>
                <a:cs typeface="Segoe UI" pitchFamily="34" charset="0"/>
              </a:rPr>
            </a:br>
            <a:r>
              <a:rPr lang="en-US" sz="2400" b="0" dirty="0" smtClean="0">
                <a:latin typeface="Segoe UI" pitchFamily="34" charset="0"/>
                <a:ea typeface="Segoe UI" pitchFamily="34" charset="0"/>
                <a:cs typeface="Segoe UI" pitchFamily="34" charset="0"/>
              </a:rPr>
              <a:t>domain controller’s OU </a:t>
            </a:r>
          </a:p>
          <a:p>
            <a:pPr marL="180000">
              <a:spcBef>
                <a:spcPct val="40000"/>
              </a:spcBef>
              <a:buClr>
                <a:srgbClr val="006699"/>
              </a:buClr>
            </a:pPr>
            <a:r>
              <a:rPr lang="en-US" sz="2400" b="0" dirty="0" smtClean="0">
                <a:latin typeface="Segoe UI" pitchFamily="34" charset="0"/>
                <a:ea typeface="Segoe UI" pitchFamily="34" charset="0"/>
                <a:cs typeface="Segoe UI" pitchFamily="34" charset="0"/>
              </a:rPr>
              <a:t>Be aware of problems that might arise from using policies for domain-based groups, and refer to the student handbook for </a:t>
            </a:r>
            <a:r>
              <a:rPr lang="en-US" sz="2400" b="0" dirty="0">
                <a:latin typeface="Segoe UI" pitchFamily="34" charset="0"/>
                <a:ea typeface="Segoe UI" pitchFamily="34" charset="0"/>
                <a:cs typeface="Segoe UI" pitchFamily="34" charset="0"/>
              </a:rPr>
              <a:t>more </a:t>
            </a:r>
            <a:r>
              <a:rPr lang="en-US" sz="2400" b="0" dirty="0" smtClean="0">
                <a:latin typeface="Segoe UI" pitchFamily="34" charset="0"/>
                <a:ea typeface="Segoe UI" pitchFamily="34" charset="0"/>
                <a:cs typeface="Segoe UI" pitchFamily="34" charset="0"/>
              </a:rPr>
              <a:t>information </a:t>
            </a:r>
            <a:endParaRPr lang="en-US" sz="2400" b="0" dirty="0">
              <a:latin typeface="Segoe UI" pitchFamily="34" charset="0"/>
              <a:ea typeface="Segoe UI" pitchFamily="34" charset="0"/>
              <a:cs typeface="Segoe UI" pitchFamily="34" charset="0"/>
            </a:endParaRPr>
          </a:p>
          <a:p>
            <a:pPr algn="l">
              <a:buClr>
                <a:schemeClr val="hlink"/>
              </a:buClr>
              <a:buSzPct val="90000"/>
            </a:pPr>
            <a:endParaRPr lang="en-US" sz="24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0305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8cd01e5-355b-49a7-bc7e-64eea0ceeab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Configuring Account Policy Settings</a:t>
            </a:r>
            <a:endParaRPr lang="en-CA" dirty="0"/>
          </a:p>
        </p:txBody>
      </p:sp>
      <p:sp>
        <p:nvSpPr>
          <p:cNvPr id="4" name="AutoShape 5"/>
          <p:cNvSpPr>
            <a:spLocks noChangeArrowheads="1"/>
          </p:cNvSpPr>
          <p:nvPr/>
        </p:nvSpPr>
        <p:spPr bwMode="auto">
          <a:xfrm>
            <a:off x="367791" y="829470"/>
            <a:ext cx="7394072" cy="803275"/>
          </a:xfrm>
          <a:prstGeom prst="roundRect">
            <a:avLst>
              <a:gd name="adj" fmla="val 5634"/>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20000"/>
              </a:spcBef>
              <a:defRPr/>
            </a:pPr>
            <a:r>
              <a:rPr lang="en-US" sz="2400" b="0" dirty="0" smtClean="0">
                <a:latin typeface="Segoe UI" panose="020B0502040204020203" pitchFamily="34" charset="0"/>
                <a:ea typeface="Segoe UI" panose="020B0502040204020203" pitchFamily="34" charset="0"/>
                <a:cs typeface="Segoe UI" panose="020B0502040204020203" pitchFamily="34" charset="0"/>
              </a:rPr>
              <a:t>Account policies </a:t>
            </a:r>
            <a:r>
              <a:rPr lang="en-US" sz="2400" b="0" dirty="0">
                <a:latin typeface="Segoe UI" panose="020B0502040204020203" pitchFamily="34" charset="0"/>
                <a:ea typeface="Segoe UI" panose="020B0502040204020203" pitchFamily="34" charset="0"/>
                <a:cs typeface="Segoe UI" panose="020B0502040204020203" pitchFamily="34" charset="0"/>
              </a:rPr>
              <a:t>reduce </a:t>
            </a:r>
            <a:r>
              <a:rPr lang="en-US" sz="2400" b="0" dirty="0" smtClean="0">
                <a:latin typeface="Segoe UI" panose="020B0502040204020203" pitchFamily="34" charset="0"/>
                <a:ea typeface="Segoe UI" panose="020B0502040204020203" pitchFamily="34" charset="0"/>
                <a:cs typeface="Segoe UI" panose="020B0502040204020203" pitchFamily="34" charset="0"/>
              </a:rPr>
              <a:t>the </a:t>
            </a:r>
            <a:r>
              <a:rPr lang="en-US" sz="2400" b="0" dirty="0">
                <a:latin typeface="Segoe UI" panose="020B0502040204020203" pitchFamily="34" charset="0"/>
                <a:ea typeface="Segoe UI" panose="020B0502040204020203" pitchFamily="34" charset="0"/>
                <a:cs typeface="Segoe UI" panose="020B0502040204020203" pitchFamily="34" charset="0"/>
              </a:rPr>
              <a:t>threat of brute force guessing </a:t>
            </a:r>
            <a:r>
              <a:rPr lang="en-US" sz="2400" b="0" dirty="0" smtClean="0">
                <a:latin typeface="Segoe UI" panose="020B0502040204020203" pitchFamily="34" charset="0"/>
                <a:ea typeface="Segoe UI" panose="020B0502040204020203" pitchFamily="34" charset="0"/>
                <a:cs typeface="Segoe UI" panose="020B0502040204020203" pitchFamily="34" charset="0"/>
              </a:rPr>
              <a:t>of </a:t>
            </a:r>
            <a:r>
              <a:rPr lang="en-US" sz="2400" b="0" dirty="0">
                <a:latin typeface="Segoe UI" panose="020B0502040204020203" pitchFamily="34" charset="0"/>
                <a:ea typeface="Segoe UI" panose="020B0502040204020203" pitchFamily="34" charset="0"/>
                <a:cs typeface="Segoe UI" panose="020B0502040204020203" pitchFamily="34" charset="0"/>
              </a:rPr>
              <a:t>account passwords </a:t>
            </a:r>
          </a:p>
        </p:txBody>
      </p:sp>
      <p:graphicFrame>
        <p:nvGraphicFramePr>
          <p:cNvPr id="5" name="Table 4"/>
          <p:cNvGraphicFramePr>
            <a:graphicFrameLocks noGrp="1"/>
          </p:cNvGraphicFramePr>
          <p:nvPr>
            <p:extLst>
              <p:ext uri="{D42A27DB-BD31-4B8C-83A1-F6EECF244321}">
                <p14:modId xmlns:p14="http://schemas.microsoft.com/office/powerpoint/2010/main" val="1628104807"/>
              </p:ext>
            </p:extLst>
          </p:nvPr>
        </p:nvGraphicFramePr>
        <p:xfrm>
          <a:off x="463583" y="1829866"/>
          <a:ext cx="8171534" cy="4511040"/>
        </p:xfrm>
        <a:graphic>
          <a:graphicData uri="http://schemas.openxmlformats.org/drawingml/2006/table">
            <a:tbl>
              <a:tblPr firstRow="1" bandRow="1">
                <a:tableStyleId>{21E4AEA4-8DFA-4A89-87EB-49C32662AFE0}</a:tableStyleId>
              </a:tblPr>
              <a:tblGrid>
                <a:gridCol w="1364427"/>
                <a:gridCol w="6807107"/>
              </a:tblGrid>
              <a:tr h="370840">
                <a:tc>
                  <a:txBody>
                    <a:bodyPr/>
                    <a:lstStyle/>
                    <a:p>
                      <a:pPr algn="ctr"/>
                      <a:r>
                        <a:rPr lang="en-US" sz="2000" b="0" dirty="0" smtClean="0">
                          <a:latin typeface="Segoe UI" pitchFamily="34" charset="0"/>
                          <a:ea typeface="Segoe UI" pitchFamily="34" charset="0"/>
                          <a:cs typeface="Segoe UI" pitchFamily="34" charset="0"/>
                        </a:rPr>
                        <a:t>Policies </a:t>
                      </a:r>
                      <a:endParaRPr lang="en-US" sz="2000" b="0" dirty="0">
                        <a:solidFill>
                          <a:schemeClr val="tx2">
                            <a:lumMod val="95000"/>
                            <a:lumOff val="5000"/>
                          </a:schemeClr>
                        </a:solidFill>
                        <a:latin typeface="Segoe UI" pitchFamily="34" charset="0"/>
                        <a:ea typeface="Segoe UI" pitchFamily="34" charset="0"/>
                        <a:cs typeface="Segoe UI"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latin typeface="Segoe UI" pitchFamily="34" charset="0"/>
                          <a:ea typeface="Segoe UI" pitchFamily="34" charset="0"/>
                          <a:cs typeface="Segoe UI" pitchFamily="34" charset="0"/>
                        </a:rPr>
                        <a:t>Default settings</a:t>
                      </a:r>
                      <a:endParaRPr lang="en-US" sz="2000" b="0" dirty="0">
                        <a:solidFill>
                          <a:schemeClr val="tx2">
                            <a:lumMod val="95000"/>
                            <a:lumOff val="5000"/>
                          </a:schemeClr>
                        </a:solidFill>
                        <a:latin typeface="Segoe UI" pitchFamily="34" charset="0"/>
                        <a:ea typeface="Segoe UI" pitchFamily="34" charset="0"/>
                        <a:cs typeface="Segoe UI" pitchFamily="34" charset="0"/>
                      </a:endParaRPr>
                    </a:p>
                  </a:txBody>
                  <a:tcPr/>
                </a:tc>
              </a:tr>
              <a:tr h="370840">
                <a:tc>
                  <a:txBody>
                    <a:bodyPr/>
                    <a:lstStyle/>
                    <a:p>
                      <a:r>
                        <a:rPr lang="en-US" sz="2100" dirty="0" smtClean="0">
                          <a:latin typeface="Segoe UI" pitchFamily="34" charset="0"/>
                          <a:ea typeface="Segoe UI" pitchFamily="34" charset="0"/>
                          <a:cs typeface="Segoe UI" pitchFamily="34" charset="0"/>
                        </a:rPr>
                        <a:t>Password </a:t>
                      </a:r>
                      <a:endParaRPr lang="en-US" sz="2100" b="1" dirty="0">
                        <a:latin typeface="Segoe UI" pitchFamily="34" charset="0"/>
                        <a:ea typeface="Segoe UI" pitchFamily="34" charset="0"/>
                        <a:cs typeface="Segoe UI" pitchFamily="34" charset="0"/>
                      </a:endParaRPr>
                    </a:p>
                  </a:txBody>
                  <a:tcPr/>
                </a:tc>
                <a:tc>
                  <a:txBody>
                    <a:bodyPr/>
                    <a:lstStyle/>
                    <a:p>
                      <a:pPr marL="180000" indent="-180000" algn="l">
                        <a:lnSpc>
                          <a:spcPct val="100000"/>
                        </a:lnSpc>
                        <a:spcBef>
                          <a:spcPts val="0"/>
                        </a:spcBef>
                        <a:buClr>
                          <a:srgbClr val="006699"/>
                        </a:buClr>
                        <a:buSzPct val="90000"/>
                        <a:buFontTx/>
                        <a:buChar char="•"/>
                      </a:pPr>
                      <a:r>
                        <a:rPr lang="en-US" sz="2100" dirty="0" smtClean="0">
                          <a:latin typeface="Segoe UI" pitchFamily="34" charset="0"/>
                          <a:ea typeface="Segoe UI" pitchFamily="34" charset="0"/>
                          <a:cs typeface="Segoe UI" pitchFamily="34" charset="0"/>
                        </a:rPr>
                        <a:t>Controls complexity and lifetime of passwords</a:t>
                      </a:r>
                    </a:p>
                    <a:p>
                      <a:pPr marL="180000" indent="-180000" algn="l">
                        <a:lnSpc>
                          <a:spcPct val="100000"/>
                        </a:lnSpc>
                        <a:spcBef>
                          <a:spcPts val="0"/>
                        </a:spcBef>
                        <a:buClr>
                          <a:srgbClr val="006699"/>
                        </a:buClr>
                        <a:buSzPct val="90000"/>
                        <a:buFontTx/>
                        <a:buChar char="•"/>
                      </a:pPr>
                      <a:r>
                        <a:rPr lang="en-US" sz="2100" dirty="0" smtClean="0">
                          <a:latin typeface="Segoe UI" pitchFamily="34" charset="0"/>
                          <a:ea typeface="Segoe UI" pitchFamily="34" charset="0"/>
                          <a:cs typeface="Segoe UI" pitchFamily="34" charset="0"/>
                        </a:rPr>
                        <a:t>Max password age: 42 days</a:t>
                      </a:r>
                    </a:p>
                    <a:p>
                      <a:pPr marL="180000" indent="-180000" algn="l">
                        <a:lnSpc>
                          <a:spcPct val="100000"/>
                        </a:lnSpc>
                        <a:spcBef>
                          <a:spcPts val="0"/>
                        </a:spcBef>
                        <a:buClr>
                          <a:srgbClr val="006699"/>
                        </a:buClr>
                        <a:buSzPct val="90000"/>
                        <a:buFontTx/>
                        <a:buChar char="•"/>
                      </a:pPr>
                      <a:r>
                        <a:rPr lang="en-US" sz="2100" dirty="0" smtClean="0">
                          <a:latin typeface="Segoe UI" pitchFamily="34" charset="0"/>
                          <a:ea typeface="Segoe UI" pitchFamily="34" charset="0"/>
                          <a:cs typeface="Segoe UI" pitchFamily="34" charset="0"/>
                        </a:rPr>
                        <a:t>Min password age: 1 day</a:t>
                      </a:r>
                    </a:p>
                    <a:p>
                      <a:pPr marL="180000" indent="-180000" algn="l">
                        <a:lnSpc>
                          <a:spcPct val="100000"/>
                        </a:lnSpc>
                        <a:spcBef>
                          <a:spcPts val="0"/>
                        </a:spcBef>
                        <a:buClr>
                          <a:srgbClr val="006699"/>
                        </a:buClr>
                        <a:buSzPct val="90000"/>
                        <a:buFontTx/>
                        <a:buChar char="•"/>
                      </a:pPr>
                      <a:r>
                        <a:rPr lang="en-US" sz="2100" dirty="0" smtClean="0">
                          <a:latin typeface="Segoe UI" pitchFamily="34" charset="0"/>
                          <a:ea typeface="Segoe UI" pitchFamily="34" charset="0"/>
                          <a:cs typeface="Segoe UI" pitchFamily="34" charset="0"/>
                        </a:rPr>
                        <a:t>Min password length: 7 characters</a:t>
                      </a:r>
                    </a:p>
                    <a:p>
                      <a:pPr marL="180000" indent="-180000" algn="l">
                        <a:lnSpc>
                          <a:spcPct val="100000"/>
                        </a:lnSpc>
                        <a:spcBef>
                          <a:spcPts val="0"/>
                        </a:spcBef>
                        <a:buClr>
                          <a:srgbClr val="006699"/>
                        </a:buClr>
                        <a:buSzPct val="90000"/>
                        <a:buFontTx/>
                        <a:buChar char="•"/>
                      </a:pPr>
                      <a:r>
                        <a:rPr lang="en-US" sz="2100" dirty="0" smtClean="0">
                          <a:latin typeface="Segoe UI" pitchFamily="34" charset="0"/>
                          <a:ea typeface="Segoe UI" pitchFamily="34" charset="0"/>
                          <a:cs typeface="Segoe UI" pitchFamily="34" charset="0"/>
                        </a:rPr>
                        <a:t>Complex password: enabled </a:t>
                      </a:r>
                    </a:p>
                    <a:p>
                      <a:pPr marL="180000" indent="-180000" algn="l">
                        <a:lnSpc>
                          <a:spcPct val="100000"/>
                        </a:lnSpc>
                        <a:spcBef>
                          <a:spcPts val="0"/>
                        </a:spcBef>
                        <a:buClr>
                          <a:srgbClr val="006699"/>
                        </a:buClr>
                        <a:buSzPct val="90000"/>
                        <a:buFontTx/>
                        <a:buChar char="•"/>
                      </a:pPr>
                      <a:r>
                        <a:rPr lang="en-US" sz="2100" dirty="0" smtClean="0">
                          <a:latin typeface="Segoe UI" pitchFamily="34" charset="0"/>
                          <a:ea typeface="Segoe UI" pitchFamily="34" charset="0"/>
                          <a:cs typeface="Segoe UI" pitchFamily="34" charset="0"/>
                        </a:rPr>
                        <a:t>Store password using reversible encryption: disabled </a:t>
                      </a:r>
                      <a:endParaRPr lang="en-US" sz="2100" dirty="0">
                        <a:latin typeface="Segoe UI" pitchFamily="34" charset="0"/>
                        <a:ea typeface="Segoe UI" pitchFamily="34" charset="0"/>
                        <a:cs typeface="Segoe U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dirty="0" smtClean="0">
                          <a:latin typeface="Segoe UI" pitchFamily="34" charset="0"/>
                          <a:ea typeface="Segoe UI" pitchFamily="34" charset="0"/>
                          <a:cs typeface="Segoe UI" pitchFamily="34" charset="0"/>
                        </a:rPr>
                        <a:t>Account lockout  </a:t>
                      </a:r>
                    </a:p>
                    <a:p>
                      <a:endParaRPr lang="en-US" sz="2100" b="1" dirty="0">
                        <a:latin typeface="Segoe UI" pitchFamily="34" charset="0"/>
                        <a:ea typeface="Segoe UI" pitchFamily="34" charset="0"/>
                        <a:cs typeface="Segoe UI" pitchFamily="34" charset="0"/>
                      </a:endParaRPr>
                    </a:p>
                  </a:txBody>
                  <a:tcPr/>
                </a:tc>
                <a:tc>
                  <a:txBody>
                    <a:bodyPr/>
                    <a:lstStyle/>
                    <a:p>
                      <a:pPr marL="180000" indent="-180000" algn="l">
                        <a:lnSpc>
                          <a:spcPct val="100000"/>
                        </a:lnSpc>
                        <a:spcBef>
                          <a:spcPts val="0"/>
                        </a:spcBef>
                        <a:buClr>
                          <a:srgbClr val="006699"/>
                        </a:buClr>
                        <a:buSzPct val="90000"/>
                        <a:buFontTx/>
                        <a:buChar char="•"/>
                      </a:pPr>
                      <a:r>
                        <a:rPr lang="en-US" sz="2100" dirty="0" smtClean="0">
                          <a:latin typeface="Segoe UI" pitchFamily="34" charset="0"/>
                          <a:ea typeface="Segoe UI" pitchFamily="34" charset="0"/>
                          <a:cs typeface="Segoe UI" pitchFamily="34" charset="0"/>
                        </a:rPr>
                        <a:t>Controls how many incorrect attempts can be made</a:t>
                      </a:r>
                    </a:p>
                    <a:p>
                      <a:pPr marL="180000" indent="-180000" algn="l">
                        <a:lnSpc>
                          <a:spcPct val="100000"/>
                        </a:lnSpc>
                        <a:spcBef>
                          <a:spcPts val="0"/>
                        </a:spcBef>
                        <a:buClr>
                          <a:srgbClr val="006699"/>
                        </a:buClr>
                        <a:buSzPct val="90000"/>
                        <a:buFontTx/>
                        <a:buChar char="•"/>
                      </a:pPr>
                      <a:r>
                        <a:rPr lang="en-US" sz="2100" dirty="0" smtClean="0">
                          <a:latin typeface="Segoe UI" pitchFamily="34" charset="0"/>
                          <a:ea typeface="Segoe UI" pitchFamily="34" charset="0"/>
                          <a:cs typeface="Segoe UI" pitchFamily="34" charset="0"/>
                        </a:rPr>
                        <a:t>Lockout duration: not defined </a:t>
                      </a:r>
                    </a:p>
                    <a:p>
                      <a:pPr marL="180000" indent="-180000" algn="l">
                        <a:lnSpc>
                          <a:spcPct val="100000"/>
                        </a:lnSpc>
                        <a:spcBef>
                          <a:spcPts val="0"/>
                        </a:spcBef>
                        <a:buClr>
                          <a:srgbClr val="006699"/>
                        </a:buClr>
                        <a:buSzPct val="90000"/>
                        <a:buFontTx/>
                        <a:buChar char="•"/>
                      </a:pPr>
                      <a:r>
                        <a:rPr lang="en-US" sz="2100" dirty="0" smtClean="0">
                          <a:latin typeface="Segoe UI" pitchFamily="34" charset="0"/>
                          <a:ea typeface="Segoe UI" pitchFamily="34" charset="0"/>
                          <a:cs typeface="Segoe UI" pitchFamily="34" charset="0"/>
                        </a:rPr>
                        <a:t>Lockout threshold: 0 invalid logon attempts</a:t>
                      </a:r>
                    </a:p>
                    <a:p>
                      <a:pPr marL="180000" indent="-180000" algn="l">
                        <a:lnSpc>
                          <a:spcPct val="100000"/>
                        </a:lnSpc>
                        <a:spcBef>
                          <a:spcPts val="0"/>
                        </a:spcBef>
                        <a:buClr>
                          <a:srgbClr val="006699"/>
                        </a:buClr>
                        <a:buSzPct val="90000"/>
                        <a:buFontTx/>
                        <a:buChar char="•"/>
                      </a:pPr>
                      <a:r>
                        <a:rPr lang="en-US" sz="2100" dirty="0" smtClean="0">
                          <a:latin typeface="Segoe UI" pitchFamily="34" charset="0"/>
                          <a:ea typeface="Segoe UI" pitchFamily="34" charset="0"/>
                          <a:cs typeface="Segoe UI" pitchFamily="34" charset="0"/>
                        </a:rPr>
                        <a:t>Reset account lockout after: not defined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dirty="0" smtClean="0">
                          <a:latin typeface="Segoe UI" pitchFamily="34" charset="0"/>
                          <a:ea typeface="Segoe UI" pitchFamily="34" charset="0"/>
                          <a:cs typeface="Segoe UI" pitchFamily="34" charset="0"/>
                        </a:rPr>
                        <a:t>Kerberos </a:t>
                      </a:r>
                    </a:p>
                    <a:p>
                      <a:endParaRPr lang="en-US" sz="2100" b="1" dirty="0">
                        <a:latin typeface="Segoe UI" pitchFamily="34" charset="0"/>
                        <a:ea typeface="Segoe UI" pitchFamily="34" charset="0"/>
                        <a:cs typeface="Segoe UI" pitchFamily="34" charset="0"/>
                      </a:endParaRPr>
                    </a:p>
                  </a:txBody>
                  <a:tcPr/>
                </a:tc>
                <a:tc>
                  <a:txBody>
                    <a:bodyPr/>
                    <a:lstStyle/>
                    <a:p>
                      <a:pPr marL="180000" indent="-180000" algn="l">
                        <a:lnSpc>
                          <a:spcPct val="100000"/>
                        </a:lnSpc>
                        <a:spcBef>
                          <a:spcPts val="0"/>
                        </a:spcBef>
                        <a:buClr>
                          <a:srgbClr val="006699"/>
                        </a:buClr>
                        <a:buSzPct val="90000"/>
                        <a:buFontTx/>
                        <a:buChar char="•"/>
                      </a:pPr>
                      <a:r>
                        <a:rPr lang="en-US" sz="2100" dirty="0" smtClean="0">
                          <a:latin typeface="Segoe UI" pitchFamily="34" charset="0"/>
                          <a:ea typeface="Segoe UI" pitchFamily="34" charset="0"/>
                          <a:cs typeface="Segoe UI" pitchFamily="34" charset="0"/>
                        </a:rPr>
                        <a:t>Subset of the attributes of domain security policy </a:t>
                      </a:r>
                    </a:p>
                    <a:p>
                      <a:pPr marL="180000" indent="-180000" algn="l">
                        <a:lnSpc>
                          <a:spcPct val="100000"/>
                        </a:lnSpc>
                        <a:spcBef>
                          <a:spcPts val="0"/>
                        </a:spcBef>
                        <a:buClr>
                          <a:srgbClr val="006699"/>
                        </a:buClr>
                        <a:buSzPct val="90000"/>
                        <a:buFontTx/>
                        <a:buChar char="•"/>
                      </a:pPr>
                      <a:r>
                        <a:rPr lang="en-US" sz="2100" dirty="0" smtClean="0">
                          <a:latin typeface="Segoe UI" pitchFamily="34" charset="0"/>
                          <a:ea typeface="Segoe UI" pitchFamily="34" charset="0"/>
                          <a:cs typeface="Segoe UI" pitchFamily="34" charset="0"/>
                        </a:rPr>
                        <a:t>Can only be applied at the domain level </a:t>
                      </a:r>
                      <a:endParaRPr lang="en-US" sz="2100" b="0" dirty="0" smtClean="0">
                        <a:latin typeface="Segoe UI" pitchFamily="34" charset="0"/>
                        <a:ea typeface="Segoe UI" pitchFamily="34" charset="0"/>
                        <a:cs typeface="Segoe UI" pitchFamily="34" charset="0"/>
                      </a:endParaRPr>
                    </a:p>
                  </a:txBody>
                  <a:tcPr/>
                </a:tc>
              </a:tr>
            </a:tbl>
          </a:graphicData>
        </a:graphic>
      </p:graphicFrame>
    </p:spTree>
    <p:extLst>
      <p:ext uri="{BB962C8B-B14F-4D97-AF65-F5344CB8AC3E}">
        <p14:creationId xmlns:p14="http://schemas.microsoft.com/office/powerpoint/2010/main" val="118553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0ead590b-38ae-4919-8b63-0ecda453d1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Security Compliance Manager?</a:t>
            </a:r>
            <a:endParaRPr lang="en-CA" dirty="0"/>
          </a:p>
        </p:txBody>
      </p:sp>
      <p:sp>
        <p:nvSpPr>
          <p:cNvPr id="4" name="Content Placeholder 2"/>
          <p:cNvSpPr>
            <a:spLocks noGrp="1"/>
          </p:cNvSpPr>
          <p:nvPr/>
        </p:nvSpPr>
        <p:spPr bwMode="auto">
          <a:xfrm>
            <a:off x="458788" y="1021215"/>
            <a:ext cx="8119156" cy="53996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smtClean="0"/>
              <a:t>SCM </a:t>
            </a:r>
            <a:r>
              <a:rPr lang="en-US" sz="2400" dirty="0"/>
              <a:t>is a free tool from Microsoft that helps </a:t>
            </a:r>
            <a:r>
              <a:rPr lang="en-US" sz="2400" dirty="0" smtClean="0"/>
              <a:t>you </a:t>
            </a:r>
            <a:r>
              <a:rPr lang="en-US" sz="2400" dirty="0"/>
              <a:t>secure </a:t>
            </a:r>
            <a:r>
              <a:rPr lang="en-US" sz="2400" dirty="0" smtClean="0"/>
              <a:t>local, remote, or virtualized computers.  It features:</a:t>
            </a:r>
          </a:p>
          <a:p>
            <a:pPr marL="180000" lvl="1" indent="-180000"/>
            <a:r>
              <a:rPr lang="en-US" sz="2200" dirty="0" smtClean="0"/>
              <a:t>Baselines</a:t>
            </a:r>
          </a:p>
          <a:p>
            <a:pPr marL="180000" lvl="1" indent="-180000"/>
            <a:r>
              <a:rPr lang="en-US" sz="2200" dirty="0" smtClean="0"/>
              <a:t>Security guides</a:t>
            </a:r>
          </a:p>
          <a:p>
            <a:pPr marL="180000" lvl="1" indent="-180000"/>
            <a:r>
              <a:rPr lang="en-US" sz="2200" dirty="0" smtClean="0"/>
              <a:t>Support for standalone computers</a:t>
            </a:r>
          </a:p>
          <a:p>
            <a:pPr marL="180000" lvl="1" indent="-180000"/>
            <a:r>
              <a:rPr lang="en-US" sz="2200" dirty="0"/>
              <a:t>Support for </a:t>
            </a:r>
            <a:r>
              <a:rPr lang="en-US" sz="2200" dirty="0" smtClean="0"/>
              <a:t>import GPO backups</a:t>
            </a:r>
          </a:p>
          <a:p>
            <a:pPr marL="0" lvl="1" indent="0">
              <a:spcBef>
                <a:spcPts val="2400"/>
              </a:spcBef>
              <a:buSzPct val="90000"/>
              <a:buNone/>
            </a:pPr>
            <a:r>
              <a:rPr lang="en-US" dirty="0" smtClean="0"/>
              <a:t>You </a:t>
            </a:r>
            <a:r>
              <a:rPr lang="en-US" dirty="0"/>
              <a:t>can use SCM </a:t>
            </a:r>
            <a:r>
              <a:rPr lang="en-US" dirty="0" smtClean="0"/>
              <a:t>to:</a:t>
            </a:r>
          </a:p>
          <a:p>
            <a:pPr marL="180000" lvl="1" indent="-180000"/>
            <a:r>
              <a:rPr lang="en-CA" sz="2200" dirty="0"/>
              <a:t>Validate that computers are configured for </a:t>
            </a:r>
            <a:r>
              <a:rPr lang="en-CA" sz="2200" dirty="0" smtClean="0"/>
              <a:t>compliance</a:t>
            </a:r>
            <a:endParaRPr lang="en-CA" sz="2200" dirty="0"/>
          </a:p>
          <a:p>
            <a:pPr marL="180000" lvl="1" indent="-180000"/>
            <a:r>
              <a:rPr lang="en-CA" sz="2200" dirty="0"/>
              <a:t>Reduce the work involved in configuring computers for </a:t>
            </a:r>
            <a:r>
              <a:rPr lang="en-CA" sz="2200" dirty="0" smtClean="0"/>
              <a:t>compliance</a:t>
            </a:r>
          </a:p>
          <a:p>
            <a:pPr marL="180000" lvl="1" indent="-180000"/>
            <a:r>
              <a:rPr lang="en-CA" sz="2200" dirty="0"/>
              <a:t>Move, compare and merge settings across two independent environments</a:t>
            </a:r>
            <a:endParaRPr lang="en-CA" sz="2200" dirty="0" smtClean="0"/>
          </a:p>
          <a:p>
            <a:pPr marL="180000" lvl="1" indent="-180000"/>
            <a:r>
              <a:rPr lang="en-CA" sz="2200" dirty="0" smtClean="0"/>
              <a:t>Formulate and </a:t>
            </a:r>
            <a:r>
              <a:rPr lang="en-CA" sz="2200" dirty="0"/>
              <a:t>update </a:t>
            </a:r>
            <a:r>
              <a:rPr lang="en-CA" sz="2200" dirty="0" smtClean="0"/>
              <a:t>your security </a:t>
            </a:r>
            <a:r>
              <a:rPr lang="en-CA" sz="2200" dirty="0"/>
              <a:t>policies</a:t>
            </a:r>
          </a:p>
          <a:p>
            <a:pPr marL="0" lvl="1" indent="0">
              <a:buSzPct val="90000"/>
              <a:buNone/>
            </a:pPr>
            <a:endParaRPr lang="en-US" dirty="0"/>
          </a:p>
        </p:txBody>
      </p:sp>
    </p:spTree>
    <p:extLst>
      <p:ext uri="{BB962C8B-B14F-4D97-AF65-F5344CB8AC3E}">
        <p14:creationId xmlns:p14="http://schemas.microsoft.com/office/powerpoint/2010/main" val="3243269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A: Increasing Security for Server Resources</a:t>
            </a:r>
            <a:endParaRPr lang="en-CA" dirty="0"/>
          </a:p>
        </p:txBody>
      </p:sp>
      <p:sp>
        <p:nvSpPr>
          <p:cNvPr id="3" name="Text Placeholder 2"/>
          <p:cNvSpPr>
            <a:spLocks noGrp="1"/>
          </p:cNvSpPr>
          <p:nvPr>
            <p:ph type="body" idx="1"/>
          </p:nvPr>
        </p:nvSpPr>
        <p:spPr>
          <a:xfrm>
            <a:off x="458788" y="1021215"/>
            <a:ext cx="8119156" cy="1975737"/>
          </a:xfrm>
        </p:spPr>
        <p:txBody>
          <a:bodyPr/>
          <a:lstStyle/>
          <a:p>
            <a:r>
              <a:rPr lang="en-CA" dirty="0" smtClean="0"/>
              <a:t>Exercise 1: Using Group Policy to Secure Member Servers
Exercise 2: Auditing File System Access
Exercise 3: Auditing Domain Logons</a:t>
            </a:r>
            <a:endParaRPr lang="en-CA" dirty="0"/>
          </a:p>
        </p:txBody>
      </p:sp>
      <p:sp>
        <p:nvSpPr>
          <p:cNvPr id="4" name="TextBox 3"/>
          <p:cNvSpPr txBox="1"/>
          <p:nvPr/>
        </p:nvSpPr>
        <p:spPr>
          <a:xfrm>
            <a:off x="458788" y="3745141"/>
            <a:ext cx="2920287" cy="461665"/>
          </a:xfrm>
          <a:prstGeom prst="rect">
            <a:avLst/>
          </a:prstGeom>
          <a:noFill/>
        </p:spPr>
        <p:txBody>
          <a:bodyPr vert="horz" wrap="none" rtlCol="0">
            <a:spAutoFit/>
          </a:bodyPr>
          <a:lstStyle/>
          <a:p>
            <a:r>
              <a:rPr lang="en-CA" sz="2400" b="1" dirty="0" smtClean="0">
                <a:latin typeface="Segoe UI"/>
              </a:rPr>
              <a:t>Logon Information</a:t>
            </a:r>
            <a:endParaRPr lang="en-CA" sz="2400" b="1" dirty="0">
              <a:latin typeface="Segoe UI"/>
            </a:endParaRPr>
          </a:p>
        </p:txBody>
      </p:sp>
      <p:sp>
        <p:nvSpPr>
          <p:cNvPr id="5" name="TextBox 4"/>
          <p:cNvSpPr txBox="1"/>
          <p:nvPr/>
        </p:nvSpPr>
        <p:spPr>
          <a:xfrm>
            <a:off x="458788" y="4126141"/>
            <a:ext cx="7209556" cy="1938992"/>
          </a:xfrm>
          <a:prstGeom prst="rect">
            <a:avLst/>
          </a:prstGeom>
          <a:noFill/>
        </p:spPr>
        <p:txBody>
          <a:bodyPr vert="horz" wrap="square" rtlCol="0">
            <a:spAutoFit/>
          </a:bodyPr>
          <a:lstStyle/>
          <a:p>
            <a:pPr defTabSz="648000"/>
            <a:r>
              <a:rPr lang="en-US" sz="2000" b="0" i="0" u="none" strike="noStrike" baseline="0" dirty="0" smtClean="0">
                <a:latin typeface="Segoe UI"/>
              </a:rPr>
              <a:t>Virtual machines	</a:t>
            </a:r>
            <a:r>
              <a:rPr lang="en-US" sz="2000" b="0" i="0" u="none" strike="noStrike" baseline="0" dirty="0" smtClean="0">
                <a:latin typeface="Segoe UI"/>
              </a:rPr>
              <a:t>	</a:t>
            </a:r>
            <a:r>
              <a:rPr lang="en-US" sz="2000" b="1" i="0" u="none" strike="noStrike" baseline="0" dirty="0" smtClean="0">
                <a:latin typeface="Segoe UI"/>
              </a:rPr>
              <a:t>20410D‑LON‑DC1</a:t>
            </a:r>
            <a:endParaRPr lang="en-US" sz="2000" b="1" i="0" u="none" strike="noStrike" baseline="0" dirty="0" smtClean="0">
              <a:latin typeface="Segoe UI"/>
            </a:endParaRPr>
          </a:p>
          <a:p>
            <a:pPr defTabSz="648000"/>
            <a:r>
              <a:rPr lang="en-US" sz="2000" b="0" i="0" u="none" strike="noStrike" baseline="0" dirty="0" smtClean="0">
                <a:latin typeface="Segoe UI"/>
              </a:rPr>
              <a:t>			</a:t>
            </a:r>
            <a:r>
              <a:rPr lang="en-US" sz="2000" b="0" i="0" u="none" strike="noStrike" baseline="0" dirty="0" smtClean="0">
                <a:latin typeface="Segoe UI"/>
              </a:rPr>
              <a:t>	</a:t>
            </a:r>
            <a:r>
              <a:rPr lang="en-US" sz="2000" b="1" i="0" u="none" strike="noStrike" baseline="0" dirty="0" smtClean="0">
                <a:latin typeface="Segoe UI"/>
              </a:rPr>
              <a:t>20410D‑LON‑SVR1</a:t>
            </a:r>
            <a:endParaRPr lang="en-US" sz="2000" b="1" i="0" u="none" strike="noStrike" baseline="0" dirty="0" smtClean="0">
              <a:latin typeface="Segoe UI"/>
            </a:endParaRPr>
          </a:p>
          <a:p>
            <a:pPr defTabSz="648000"/>
            <a:r>
              <a:rPr lang="en-US" sz="2000" b="0" i="0" u="none" strike="noStrike" baseline="0" dirty="0" smtClean="0">
                <a:latin typeface="Segoe UI"/>
              </a:rPr>
              <a:t>			</a:t>
            </a:r>
            <a:r>
              <a:rPr lang="en-US" sz="2000" b="0" i="0" u="none" strike="noStrike" baseline="0" dirty="0" smtClean="0">
                <a:latin typeface="Segoe UI"/>
              </a:rPr>
              <a:t>	</a:t>
            </a:r>
            <a:r>
              <a:rPr lang="en-US" sz="2000" b="1" i="0" u="none" strike="noStrike" baseline="0" dirty="0" smtClean="0">
                <a:latin typeface="Segoe UI"/>
              </a:rPr>
              <a:t>20410D‑LON‑SVR2</a:t>
            </a:r>
            <a:endParaRPr lang="en-US" sz="2000" b="1" i="0" u="none" strike="noStrike" baseline="0" dirty="0" smtClean="0">
              <a:latin typeface="Segoe UI"/>
            </a:endParaRPr>
          </a:p>
          <a:p>
            <a:pPr defTabSz="648000"/>
            <a:r>
              <a:rPr lang="en-US" sz="2000" b="0" i="0" u="none" strike="noStrike" baseline="0" dirty="0" smtClean="0">
                <a:latin typeface="Segoe UI"/>
              </a:rPr>
              <a:t>			</a:t>
            </a:r>
            <a:r>
              <a:rPr lang="en-US" sz="2000" b="0" i="0" u="none" strike="noStrike" baseline="0" dirty="0" smtClean="0">
                <a:latin typeface="Segoe UI"/>
              </a:rPr>
              <a:t>	</a:t>
            </a:r>
            <a:r>
              <a:rPr lang="en-US" sz="2000" b="1" i="0" u="none" strike="noStrike" baseline="0" dirty="0" smtClean="0">
                <a:latin typeface="Segoe UI"/>
              </a:rPr>
              <a:t>20410D‑LON‑CL1</a:t>
            </a:r>
            <a:r>
              <a:rPr lang="en-US" sz="2000" b="0" i="0" u="none" strike="noStrike" baseline="0" dirty="0" smtClean="0">
                <a:latin typeface="Segoe UI"/>
              </a:rPr>
              <a:t>	</a:t>
            </a:r>
          </a:p>
          <a:p>
            <a:pPr defTabSz="648000"/>
            <a:r>
              <a:rPr lang="en-US" sz="2000" b="0" i="0" u="none" strike="noStrike" baseline="0" dirty="0" smtClean="0">
                <a:latin typeface="Segoe UI"/>
              </a:rPr>
              <a:t>User name		</a:t>
            </a:r>
            <a:r>
              <a:rPr lang="en-US" sz="2000" b="0" i="0" u="none" strike="noStrike" baseline="0" dirty="0" smtClean="0">
                <a:latin typeface="Segoe UI"/>
              </a:rPr>
              <a:t>	</a:t>
            </a:r>
            <a:r>
              <a:rPr lang="en-US" sz="2000" b="1" i="0" u="none" strike="noStrike" baseline="0" dirty="0" err="1" smtClean="0">
                <a:latin typeface="Segoe UI"/>
              </a:rPr>
              <a:t>Adatum</a:t>
            </a:r>
            <a:r>
              <a:rPr lang="en-US" sz="2000" b="1" i="0" u="none" strike="noStrike" baseline="0" dirty="0" smtClean="0">
                <a:latin typeface="Segoe UI"/>
              </a:rPr>
              <a:t>\Administrator</a:t>
            </a:r>
            <a:r>
              <a:rPr lang="en-US" sz="2000" b="0" i="0" u="none" strike="noStrike" baseline="0" dirty="0" smtClean="0">
                <a:latin typeface="Segoe UI"/>
              </a:rPr>
              <a:t>	</a:t>
            </a:r>
          </a:p>
          <a:p>
            <a:pPr defTabSz="648000"/>
            <a:r>
              <a:rPr lang="en-US" sz="2000" b="0" i="0" u="none" strike="noStrike" baseline="0" dirty="0" smtClean="0">
                <a:latin typeface="Segoe UI"/>
              </a:rPr>
              <a:t>Password		</a:t>
            </a:r>
            <a:r>
              <a:rPr lang="en-US" sz="2000" b="0" i="0" u="none" strike="noStrike" baseline="0" dirty="0" smtClean="0">
                <a:latin typeface="Segoe UI"/>
              </a:rPr>
              <a:t>	</a:t>
            </a:r>
            <a:r>
              <a:rPr lang="en-US" sz="2000" b="1" i="0" u="none" strike="noStrike" baseline="0" dirty="0" smtClean="0">
                <a:latin typeface="Segoe UI"/>
              </a:rPr>
              <a:t>Pa</a:t>
            </a:r>
            <a:r>
              <a:rPr lang="en-US" sz="2000" b="1" i="0" u="none" strike="noStrike" baseline="0" dirty="0" smtClean="0">
                <a:latin typeface="Segoe UI"/>
              </a:rPr>
              <a:t>$$w0rd </a:t>
            </a:r>
            <a:endParaRPr lang="en-CA" sz="2000" b="1" dirty="0">
              <a:latin typeface="Segoe UI"/>
            </a:endParaRPr>
          </a:p>
        </p:txBody>
      </p:sp>
      <p:sp>
        <p:nvSpPr>
          <p:cNvPr id="6" name="TextBox 5"/>
          <p:cNvSpPr txBox="1"/>
          <p:nvPr/>
        </p:nvSpPr>
        <p:spPr>
          <a:xfrm>
            <a:off x="458788" y="6163356"/>
            <a:ext cx="3516860" cy="400110"/>
          </a:xfrm>
          <a:prstGeom prst="rect">
            <a:avLst/>
          </a:prstGeom>
          <a:noFill/>
        </p:spPr>
        <p:txBody>
          <a:bodyPr vert="horz" wrap="none" rtlCol="0">
            <a:spAutoFit/>
          </a:bodyPr>
          <a:lstStyle/>
          <a:p>
            <a:r>
              <a:rPr lang="en-CA" sz="2000" b="1" dirty="0" smtClean="0">
                <a:latin typeface="Segoe UI"/>
              </a:rPr>
              <a:t>Estimated Time: 50 minutes</a:t>
            </a:r>
            <a:endParaRPr lang="en-CA" sz="2000" b="1" dirty="0">
              <a:latin typeface="Segoe UI"/>
            </a:endParaRPr>
          </a:p>
        </p:txBody>
      </p:sp>
    </p:spTree>
    <p:extLst>
      <p:ext uri="{BB962C8B-B14F-4D97-AF65-F5344CB8AC3E}">
        <p14:creationId xmlns:p14="http://schemas.microsoft.com/office/powerpoint/2010/main" val="589637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Lab Scenario14344784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Scenario</a:t>
            </a:r>
            <a:endParaRPr lang="en-CA" dirty="0"/>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US" sz="2800" dirty="0" smtClean="0">
                <a:effectLst/>
                <a:latin typeface="Segoe UI"/>
                <a:ea typeface="Arial Unicode MS"/>
                <a:cs typeface="Mangal"/>
              </a:rPr>
              <a:t>Your manager has given you some security-related settings that need to be implemented on all member servers. You also need to implement file system auditing for a file share used by the Marketing department. Finally, you need to implement auditing for domain logons.</a:t>
            </a:r>
            <a:endParaRPr lang="en-CA" sz="2800" dirty="0" smtClean="0">
              <a:effectLst/>
              <a:latin typeface="Segoe UI"/>
              <a:ea typeface="Times New Roman"/>
              <a:cs typeface="Mangal"/>
            </a:endParaRPr>
          </a:p>
          <a:p>
            <a:pPr>
              <a:spcBef>
                <a:spcPts val="600"/>
              </a:spcBef>
              <a:spcAft>
                <a:spcPts val="1000"/>
              </a:spcAft>
            </a:pPr>
            <a:r>
              <a:rPr lang="en-US" sz="2800" dirty="0" smtClean="0">
                <a:effectLst/>
                <a:latin typeface="Segoe UI"/>
                <a:ea typeface="Arial Unicode MS"/>
                <a:cs typeface="Mangal"/>
              </a:rPr>
              <a:t> </a:t>
            </a:r>
            <a:endParaRPr lang="en-CA" sz="2800" dirty="0">
              <a:effectLst/>
              <a:latin typeface="Segoe UI"/>
              <a:ea typeface="Times New Roman"/>
              <a:cs typeface="Mangal"/>
            </a:endParaRPr>
          </a:p>
        </p:txBody>
      </p:sp>
    </p:spTree>
    <p:extLst>
      <p:ext uri="{BB962C8B-B14F-4D97-AF65-F5344CB8AC3E}">
        <p14:creationId xmlns:p14="http://schemas.microsoft.com/office/powerpoint/2010/main" val="3297909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eef67b21-cacd-4e9c-988b-c062df3442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Review</a:t>
            </a:r>
            <a:endParaRPr lang="en-CA" dirty="0"/>
          </a:p>
        </p:txBody>
      </p:sp>
      <p:sp>
        <p:nvSpPr>
          <p:cNvPr id="3" name="Text Placeholder 2"/>
          <p:cNvSpPr>
            <a:spLocks noGrp="1"/>
          </p:cNvSpPr>
          <p:nvPr>
            <p:ph type="body" idx="1"/>
          </p:nvPr>
        </p:nvSpPr>
        <p:spPr>
          <a:xfrm>
            <a:off x="458788" y="980728"/>
            <a:ext cx="8119156" cy="5400600"/>
          </a:xfrm>
        </p:spPr>
        <p:txBody>
          <a:bodyPr/>
          <a:lstStyle/>
          <a:p>
            <a:r>
              <a:rPr lang="en-CA" sz="2700" dirty="0" smtClean="0"/>
              <a:t>What happens if you configure the Computer Administrators group, but not the Domain Admins group, to be a member of the Local Administrators group on all of a domain’s computers?
Why do you need to restrict local logon to some computers?
What happens when an unauthorized user tries to access a folder that has auditing enabled for both successful and unsuccessful access attempts?
What happens when you configure auditing for domain logons for both successful and unsuccessful logon attempts?</a:t>
            </a:r>
            <a:endParaRPr lang="en-CA" sz="2700" dirty="0"/>
          </a:p>
        </p:txBody>
      </p:sp>
    </p:spTree>
    <p:extLst>
      <p:ext uri="{BB962C8B-B14F-4D97-AF65-F5344CB8AC3E}">
        <p14:creationId xmlns:p14="http://schemas.microsoft.com/office/powerpoint/2010/main" val="3319694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3: Restricting Software</a:t>
            </a:r>
            <a:endParaRPr lang="en-CA" dirty="0"/>
          </a:p>
        </p:txBody>
      </p:sp>
      <p:sp>
        <p:nvSpPr>
          <p:cNvPr id="3" name="Text Placeholder 2"/>
          <p:cNvSpPr>
            <a:spLocks noGrp="1"/>
          </p:cNvSpPr>
          <p:nvPr>
            <p:ph type="body" idx="1"/>
          </p:nvPr>
        </p:nvSpPr>
        <p:spPr/>
        <p:txBody>
          <a:bodyPr/>
          <a:lstStyle/>
          <a:p>
            <a:r>
              <a:rPr lang="en-CA" dirty="0" smtClean="0"/>
              <a:t>What Are Software Restriction Policies?
What Is AppLocker?
AppLocker Rules
Demonstration: Creating AppLocker Rules</a:t>
            </a:r>
            <a:endParaRPr lang="en-CA" dirty="0"/>
          </a:p>
        </p:txBody>
      </p:sp>
    </p:spTree>
    <p:extLst>
      <p:ext uri="{BB962C8B-B14F-4D97-AF65-F5344CB8AC3E}">
        <p14:creationId xmlns:p14="http://schemas.microsoft.com/office/powerpoint/2010/main" val="188951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Module Overview</a:t>
            </a:r>
            <a:endParaRPr lang="en-CA" dirty="0"/>
          </a:p>
        </p:txBody>
      </p:sp>
      <p:sp>
        <p:nvSpPr>
          <p:cNvPr id="3" name="Text Placeholder 2"/>
          <p:cNvSpPr>
            <a:spLocks noGrp="1"/>
          </p:cNvSpPr>
          <p:nvPr>
            <p:ph type="body" idx="1"/>
          </p:nvPr>
        </p:nvSpPr>
        <p:spPr/>
        <p:txBody>
          <a:bodyPr/>
          <a:lstStyle/>
          <a:p>
            <a:r>
              <a:rPr lang="en-CA" dirty="0" smtClean="0"/>
              <a:t>Security Overview for Windows Operating Systems
Configuring Security Settings
Restricting Software
Configuring Windows Firewall with Advanced Security</a:t>
            </a:r>
            <a:endParaRPr lang="en-CA" dirty="0"/>
          </a:p>
        </p:txBody>
      </p:sp>
    </p:spTree>
    <p:extLst>
      <p:ext uri="{BB962C8B-B14F-4D97-AF65-F5344CB8AC3E}">
        <p14:creationId xmlns:p14="http://schemas.microsoft.com/office/powerpoint/2010/main" val="3701975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Software Restriction Policies?</a:t>
            </a:r>
            <a:endParaRPr lang="en-CA" dirty="0"/>
          </a:p>
        </p:txBody>
      </p:sp>
      <p:sp>
        <p:nvSpPr>
          <p:cNvPr id="4" name="Content Placeholder 2"/>
          <p:cNvSpPr>
            <a:spLocks noGrp="1"/>
          </p:cNvSpPr>
          <p:nvPr/>
        </p:nvSpPr>
        <p:spPr bwMode="auto">
          <a:xfrm>
            <a:off x="425536"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80000" indent="-180000" eaLnBrk="0" hangingPunct="0">
              <a:lnSpc>
                <a:spcPct val="90000"/>
              </a:lnSpc>
              <a:spcBef>
                <a:spcPct val="40000"/>
              </a:spcBef>
              <a:buClr>
                <a:srgbClr val="006699"/>
              </a:buClr>
              <a:buFontTx/>
              <a:buChar char="•"/>
            </a:pPr>
            <a:r>
              <a:rPr lang="en-US" sz="2400" dirty="0" smtClean="0">
                <a:solidFill>
                  <a:srgbClr val="000000"/>
                </a:solidFill>
              </a:rPr>
              <a:t>SRPs </a:t>
            </a:r>
            <a:r>
              <a:rPr lang="en-US" sz="2400" dirty="0">
                <a:solidFill>
                  <a:srgbClr val="000000"/>
                </a:solidFill>
              </a:rPr>
              <a:t>allow administrators to identify which </a:t>
            </a:r>
            <a:r>
              <a:rPr lang="en-US" sz="2400" dirty="0" smtClean="0">
                <a:solidFill>
                  <a:srgbClr val="000000"/>
                </a:solidFill>
              </a:rPr>
              <a:t>apps </a:t>
            </a:r>
            <a:r>
              <a:rPr lang="en-US" sz="2400" dirty="0">
                <a:solidFill>
                  <a:srgbClr val="000000"/>
                </a:solidFill>
              </a:rPr>
              <a:t>are allowed to run on client computers</a:t>
            </a:r>
          </a:p>
          <a:p>
            <a:pPr marL="180000" indent="-180000" eaLnBrk="0" hangingPunct="0">
              <a:lnSpc>
                <a:spcPct val="90000"/>
              </a:lnSpc>
              <a:spcBef>
                <a:spcPct val="40000"/>
              </a:spcBef>
              <a:buClr>
                <a:srgbClr val="006699"/>
              </a:buClr>
              <a:buFontTx/>
              <a:buChar char="•"/>
            </a:pPr>
            <a:r>
              <a:rPr lang="en-US" sz="2400" dirty="0">
                <a:solidFill>
                  <a:srgbClr val="000000"/>
                </a:solidFill>
              </a:rPr>
              <a:t>SRPs can be based on the following:</a:t>
            </a:r>
          </a:p>
          <a:p>
            <a:pPr marL="540000" lvl="1" indent="-180000" eaLnBrk="0" hangingPunct="0">
              <a:lnSpc>
                <a:spcPct val="90000"/>
              </a:lnSpc>
              <a:spcBef>
                <a:spcPct val="40000"/>
              </a:spcBef>
              <a:buClr>
                <a:srgbClr val="006699"/>
              </a:buClr>
              <a:buFontTx/>
              <a:buChar char="•"/>
            </a:pPr>
            <a:r>
              <a:rPr lang="en-US" dirty="0">
                <a:solidFill>
                  <a:srgbClr val="000000"/>
                </a:solidFill>
              </a:rPr>
              <a:t>Hash</a:t>
            </a:r>
          </a:p>
          <a:p>
            <a:pPr marL="540000" lvl="1" indent="-180000" eaLnBrk="0" hangingPunct="0">
              <a:lnSpc>
                <a:spcPct val="90000"/>
              </a:lnSpc>
              <a:spcBef>
                <a:spcPct val="40000"/>
              </a:spcBef>
              <a:buClr>
                <a:srgbClr val="006699"/>
              </a:buClr>
              <a:buFontTx/>
              <a:buChar char="•"/>
            </a:pPr>
            <a:r>
              <a:rPr lang="en-US" dirty="0">
                <a:solidFill>
                  <a:srgbClr val="000000"/>
                </a:solidFill>
              </a:rPr>
              <a:t>Certificate</a:t>
            </a:r>
          </a:p>
          <a:p>
            <a:pPr marL="540000" lvl="1" indent="-180000" eaLnBrk="0" hangingPunct="0">
              <a:lnSpc>
                <a:spcPct val="90000"/>
              </a:lnSpc>
              <a:spcBef>
                <a:spcPct val="40000"/>
              </a:spcBef>
              <a:buClr>
                <a:srgbClr val="006699"/>
              </a:buClr>
              <a:buFontTx/>
              <a:buChar char="•"/>
            </a:pPr>
            <a:r>
              <a:rPr lang="en-US" dirty="0">
                <a:solidFill>
                  <a:srgbClr val="000000"/>
                </a:solidFill>
              </a:rPr>
              <a:t>Path</a:t>
            </a:r>
          </a:p>
          <a:p>
            <a:pPr marL="540000" lvl="1" indent="-180000" eaLnBrk="0" hangingPunct="0">
              <a:lnSpc>
                <a:spcPct val="90000"/>
              </a:lnSpc>
              <a:spcBef>
                <a:spcPct val="40000"/>
              </a:spcBef>
              <a:buClr>
                <a:srgbClr val="006699"/>
              </a:buClr>
              <a:buFontTx/>
              <a:buChar char="•"/>
            </a:pPr>
            <a:r>
              <a:rPr lang="en-US" dirty="0">
                <a:solidFill>
                  <a:srgbClr val="000000"/>
                </a:solidFill>
              </a:rPr>
              <a:t>Zone</a:t>
            </a:r>
          </a:p>
          <a:p>
            <a:pPr marL="180000" indent="-180000" eaLnBrk="0" hangingPunct="0">
              <a:lnSpc>
                <a:spcPct val="90000"/>
              </a:lnSpc>
              <a:spcBef>
                <a:spcPct val="40000"/>
              </a:spcBef>
              <a:buClr>
                <a:srgbClr val="006699"/>
              </a:buClr>
              <a:buFontTx/>
              <a:buChar char="•"/>
            </a:pPr>
            <a:r>
              <a:rPr lang="en-US" sz="2400" dirty="0">
                <a:solidFill>
                  <a:srgbClr val="000000"/>
                </a:solidFill>
              </a:rPr>
              <a:t>SRPs are applied through Group </a:t>
            </a:r>
            <a:r>
              <a:rPr lang="en-US" sz="2400" dirty="0" smtClean="0">
                <a:solidFill>
                  <a:srgbClr val="000000"/>
                </a:solidFill>
              </a:rPr>
              <a:t>Policy</a:t>
            </a:r>
            <a:endParaRPr lang="en-US" sz="2400" dirty="0">
              <a:solidFill>
                <a:srgbClr val="000000"/>
              </a:solidFill>
            </a:endParaRPr>
          </a:p>
        </p:txBody>
      </p:sp>
    </p:spTree>
    <p:extLst>
      <p:ext uri="{BB962C8B-B14F-4D97-AF65-F5344CB8AC3E}">
        <p14:creationId xmlns:p14="http://schemas.microsoft.com/office/powerpoint/2010/main" val="2334286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AppLocker?</a:t>
            </a:r>
            <a:endParaRPr lang="en-CA" dirty="0"/>
          </a:p>
        </p:txBody>
      </p:sp>
      <p:sp>
        <p:nvSpPr>
          <p:cNvPr id="4" name="AutoShape 87"/>
          <p:cNvSpPr>
            <a:spLocks noChangeArrowheads="1"/>
          </p:cNvSpPr>
          <p:nvPr/>
        </p:nvSpPr>
        <p:spPr bwMode="auto">
          <a:xfrm>
            <a:off x="189562" y="834887"/>
            <a:ext cx="8786664" cy="4959335"/>
          </a:xfrm>
          <a:prstGeom prst="roundRect">
            <a:avLst>
              <a:gd name="adj" fmla="val 11190"/>
            </a:avLst>
          </a:prstGeom>
          <a:ln>
            <a:headEnd/>
            <a:tailEnd/>
          </a:ln>
        </p:spPr>
        <p:style>
          <a:lnRef idx="2">
            <a:schemeClr val="accent1"/>
          </a:lnRef>
          <a:fillRef idx="1">
            <a:schemeClr val="lt1"/>
          </a:fillRef>
          <a:effectRef idx="0">
            <a:schemeClr val="accent1"/>
          </a:effectRef>
          <a:fontRef idx="minor">
            <a:schemeClr val="dk1"/>
          </a:fontRef>
        </p:style>
        <p:txBody>
          <a:bodyPr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nSpc>
                <a:spcPct val="110000"/>
              </a:lnSpc>
              <a:spcBef>
                <a:spcPts val="0"/>
              </a:spcBef>
              <a:spcAft>
                <a:spcPts val="0"/>
              </a:spcAft>
              <a:defRPr/>
            </a:pPr>
            <a:r>
              <a:rPr lang="en-US" sz="2400" b="0" dirty="0">
                <a:latin typeface="Segoe UI" pitchFamily="34" charset="0"/>
                <a:ea typeface="Segoe UI" pitchFamily="34" charset="0"/>
                <a:cs typeface="Segoe UI" pitchFamily="34" charset="0"/>
              </a:rPr>
              <a:t>AppLocker applies Application Control Policies in </a:t>
            </a:r>
            <a:endParaRPr lang="en-US" sz="2400" b="0" dirty="0" smtClean="0">
              <a:latin typeface="Segoe UI" pitchFamily="34" charset="0"/>
              <a:ea typeface="Segoe UI" pitchFamily="34" charset="0"/>
              <a:cs typeface="Segoe UI" pitchFamily="34" charset="0"/>
            </a:endParaRPr>
          </a:p>
          <a:p>
            <a:pPr>
              <a:lnSpc>
                <a:spcPct val="110000"/>
              </a:lnSpc>
              <a:spcBef>
                <a:spcPts val="0"/>
              </a:spcBef>
              <a:spcAft>
                <a:spcPts val="0"/>
              </a:spcAft>
              <a:defRPr/>
            </a:pPr>
            <a:r>
              <a:rPr lang="en-US" sz="2400" b="0" dirty="0" smtClean="0">
                <a:latin typeface="Segoe UI" pitchFamily="34" charset="0"/>
                <a:ea typeface="Segoe UI" pitchFamily="34" charset="0"/>
                <a:cs typeface="Segoe UI" pitchFamily="34" charset="0"/>
              </a:rPr>
              <a:t>Windows Server </a:t>
            </a:r>
            <a:r>
              <a:rPr lang="en-US" sz="2400" b="0" dirty="0">
                <a:latin typeface="Segoe UI" pitchFamily="34" charset="0"/>
                <a:ea typeface="Segoe UI" pitchFamily="34" charset="0"/>
                <a:cs typeface="Segoe UI" pitchFamily="34" charset="0"/>
              </a:rPr>
              <a:t>2012 and Windows </a:t>
            </a:r>
            <a:r>
              <a:rPr lang="en-US" sz="2400" b="0" dirty="0" smtClean="0">
                <a:latin typeface="Segoe UI" pitchFamily="34" charset="0"/>
                <a:ea typeface="Segoe UI" pitchFamily="34" charset="0"/>
                <a:cs typeface="Segoe UI" pitchFamily="34" charset="0"/>
              </a:rPr>
              <a:t>8</a:t>
            </a:r>
          </a:p>
          <a:p>
            <a:pPr>
              <a:lnSpc>
                <a:spcPct val="110000"/>
              </a:lnSpc>
              <a:spcBef>
                <a:spcPts val="600"/>
              </a:spcBef>
              <a:spcAft>
                <a:spcPts val="0"/>
              </a:spcAft>
              <a:defRPr/>
            </a:pPr>
            <a:r>
              <a:rPr lang="en-US" sz="2400" b="0" dirty="0" smtClean="0">
                <a:solidFill>
                  <a:srgbClr val="000000"/>
                </a:solidFill>
                <a:latin typeface="Segoe UI" pitchFamily="34" charset="0"/>
                <a:ea typeface="Segoe UI" pitchFamily="34" charset="0"/>
                <a:cs typeface="Segoe UI" pitchFamily="34" charset="0"/>
              </a:rPr>
              <a:t>AppLocker </a:t>
            </a:r>
            <a:r>
              <a:rPr lang="en-US" sz="2400" b="0" dirty="0">
                <a:solidFill>
                  <a:srgbClr val="000000"/>
                </a:solidFill>
                <a:latin typeface="Segoe UI" pitchFamily="34" charset="0"/>
                <a:ea typeface="Segoe UI" pitchFamily="34" charset="0"/>
                <a:cs typeface="Segoe UI" pitchFamily="34" charset="0"/>
              </a:rPr>
              <a:t>contains capabilities and extensions that:</a:t>
            </a:r>
          </a:p>
          <a:p>
            <a:pPr marL="180000" indent="-180000" eaLnBrk="0" hangingPunct="0">
              <a:lnSpc>
                <a:spcPct val="110000"/>
              </a:lnSpc>
              <a:spcBef>
                <a:spcPts val="0"/>
              </a:spcBef>
              <a:spcAft>
                <a:spcPts val="0"/>
              </a:spcAft>
              <a:buClr>
                <a:srgbClr val="006699"/>
              </a:buClr>
              <a:buFontTx/>
              <a:buChar char="•"/>
              <a:defRPr/>
            </a:pPr>
            <a:r>
              <a:rPr lang="en-US" sz="2200" b="0" dirty="0">
                <a:solidFill>
                  <a:srgbClr val="000000"/>
                </a:solidFill>
                <a:latin typeface="Segoe UI" pitchFamily="34" charset="0"/>
                <a:ea typeface="Segoe UI" pitchFamily="34" charset="0"/>
                <a:cs typeface="Segoe UI" pitchFamily="34" charset="0"/>
              </a:rPr>
              <a:t>Reduce administrative overhead</a:t>
            </a:r>
          </a:p>
          <a:p>
            <a:pPr marL="180000" indent="-180000" eaLnBrk="0" hangingPunct="0">
              <a:lnSpc>
                <a:spcPct val="110000"/>
              </a:lnSpc>
              <a:spcBef>
                <a:spcPts val="0"/>
              </a:spcBef>
              <a:spcAft>
                <a:spcPts val="0"/>
              </a:spcAft>
              <a:buClr>
                <a:srgbClr val="006699"/>
              </a:buClr>
              <a:buFontTx/>
              <a:buChar char="•"/>
              <a:defRPr/>
            </a:pPr>
            <a:r>
              <a:rPr lang="en-US" sz="2200" b="0" dirty="0" smtClean="0">
                <a:solidFill>
                  <a:schemeClr val="tx1"/>
                </a:solidFill>
                <a:latin typeface="Segoe UI" pitchFamily="34" charset="0"/>
                <a:ea typeface="Segoe UI" pitchFamily="34" charset="0"/>
                <a:cs typeface="Segoe UI" pitchFamily="34" charset="0"/>
              </a:rPr>
              <a:t>Help </a:t>
            </a:r>
            <a:r>
              <a:rPr lang="en-US" sz="2200" b="0" dirty="0">
                <a:solidFill>
                  <a:schemeClr val="tx1"/>
                </a:solidFill>
                <a:latin typeface="Segoe UI" pitchFamily="34" charset="0"/>
                <a:ea typeface="Segoe UI" pitchFamily="34" charset="0"/>
                <a:cs typeface="Segoe UI" pitchFamily="34" charset="0"/>
              </a:rPr>
              <a:t>administrators control how users </a:t>
            </a:r>
            <a:r>
              <a:rPr lang="en-US" sz="2200" b="0" dirty="0" smtClean="0">
                <a:solidFill>
                  <a:schemeClr val="tx1"/>
                </a:solidFill>
                <a:latin typeface="Segoe UI" pitchFamily="34" charset="0"/>
                <a:ea typeface="Segoe UI" pitchFamily="34" charset="0"/>
                <a:cs typeface="Segoe UI" pitchFamily="34" charset="0"/>
              </a:rPr>
              <a:t>access </a:t>
            </a:r>
            <a:r>
              <a:rPr lang="en-US" sz="2200" b="0" dirty="0">
                <a:solidFill>
                  <a:schemeClr val="tx1"/>
                </a:solidFill>
                <a:latin typeface="Segoe UI" pitchFamily="34" charset="0"/>
                <a:ea typeface="Segoe UI" pitchFamily="34" charset="0"/>
                <a:cs typeface="Segoe UI" pitchFamily="34" charset="0"/>
              </a:rPr>
              <a:t>and use files</a:t>
            </a:r>
            <a:r>
              <a:rPr lang="en-US" sz="2200" b="0" dirty="0" smtClean="0">
                <a:solidFill>
                  <a:schemeClr val="tx1"/>
                </a:solidFill>
                <a:latin typeface="Segoe UI" pitchFamily="34" charset="0"/>
                <a:ea typeface="Segoe UI" pitchFamily="34" charset="0"/>
                <a:cs typeface="Segoe UI" pitchFamily="34" charset="0"/>
              </a:rPr>
              <a:t>:</a:t>
            </a:r>
          </a:p>
          <a:p>
            <a:pPr marL="228600" indent="-228600" eaLnBrk="0" hangingPunct="0">
              <a:spcBef>
                <a:spcPts val="0"/>
              </a:spcBef>
              <a:spcAft>
                <a:spcPts val="0"/>
              </a:spcAft>
              <a:buClr>
                <a:srgbClr val="006699"/>
              </a:buClr>
              <a:buFontTx/>
              <a:buChar char="•"/>
              <a:defRPr/>
            </a:pPr>
            <a:endParaRPr lang="en-US" sz="500" b="0" dirty="0">
              <a:solidFill>
                <a:srgbClr val="FF0000"/>
              </a:solidFill>
              <a:latin typeface="Segoe UI" pitchFamily="34" charset="0"/>
              <a:ea typeface="Segoe UI" pitchFamily="34" charset="0"/>
              <a:cs typeface="Segoe UI" pitchFamily="34" charset="0"/>
            </a:endParaRPr>
          </a:p>
          <a:p>
            <a:pPr eaLnBrk="0" hangingPunct="0">
              <a:spcBef>
                <a:spcPts val="0"/>
              </a:spcBef>
              <a:spcAft>
                <a:spcPts val="0"/>
              </a:spcAft>
              <a:buClr>
                <a:srgbClr val="006699"/>
              </a:buClr>
            </a:pPr>
            <a:endParaRPr lang="en-US" sz="500" b="0" dirty="0" smtClean="0">
              <a:solidFill>
                <a:srgbClr val="000000"/>
              </a:solidFill>
              <a:latin typeface="Segoe UI" pitchFamily="34" charset="0"/>
              <a:ea typeface="Segoe UI" pitchFamily="34" charset="0"/>
              <a:cs typeface="Segoe UI" pitchFamily="34" charset="0"/>
            </a:endParaRPr>
          </a:p>
          <a:p>
            <a:pPr eaLnBrk="0" hangingPunct="0">
              <a:spcBef>
                <a:spcPts val="0"/>
              </a:spcBef>
              <a:spcAft>
                <a:spcPts val="0"/>
              </a:spcAft>
              <a:buClr>
                <a:srgbClr val="006699"/>
              </a:buClr>
            </a:pPr>
            <a:endParaRPr lang="en-US" sz="500" b="0" dirty="0">
              <a:solidFill>
                <a:srgbClr val="000000"/>
              </a:solidFill>
              <a:latin typeface="Segoe UI" pitchFamily="34" charset="0"/>
              <a:ea typeface="Segoe UI" pitchFamily="34" charset="0"/>
              <a:cs typeface="Segoe UI" pitchFamily="34" charset="0"/>
            </a:endParaRPr>
          </a:p>
          <a:p>
            <a:pPr eaLnBrk="0" hangingPunct="0">
              <a:spcBef>
                <a:spcPts val="0"/>
              </a:spcBef>
              <a:spcAft>
                <a:spcPts val="0"/>
              </a:spcAft>
              <a:buClr>
                <a:srgbClr val="006699"/>
              </a:buClr>
            </a:pPr>
            <a:endParaRPr lang="en-US" sz="500" b="0" dirty="0" smtClean="0">
              <a:solidFill>
                <a:srgbClr val="000000"/>
              </a:solidFill>
              <a:latin typeface="Segoe UI" pitchFamily="34" charset="0"/>
              <a:ea typeface="Segoe UI" pitchFamily="34" charset="0"/>
              <a:cs typeface="Segoe UI" pitchFamily="34" charset="0"/>
            </a:endParaRPr>
          </a:p>
          <a:p>
            <a:pPr eaLnBrk="0" hangingPunct="0">
              <a:spcBef>
                <a:spcPts val="0"/>
              </a:spcBef>
              <a:spcAft>
                <a:spcPts val="0"/>
              </a:spcAft>
              <a:buClr>
                <a:srgbClr val="006699"/>
              </a:buClr>
            </a:pPr>
            <a:endParaRPr lang="en-US" sz="500" b="0" dirty="0">
              <a:solidFill>
                <a:srgbClr val="000000"/>
              </a:solidFill>
              <a:latin typeface="Segoe UI" pitchFamily="34" charset="0"/>
              <a:ea typeface="Segoe UI" pitchFamily="34" charset="0"/>
              <a:cs typeface="Segoe UI" pitchFamily="34" charset="0"/>
            </a:endParaRPr>
          </a:p>
          <a:p>
            <a:pPr eaLnBrk="0" hangingPunct="0">
              <a:spcBef>
                <a:spcPts val="0"/>
              </a:spcBef>
              <a:spcAft>
                <a:spcPts val="0"/>
              </a:spcAft>
              <a:buClr>
                <a:srgbClr val="006699"/>
              </a:buClr>
            </a:pPr>
            <a:endParaRPr lang="en-US" sz="500" b="0" dirty="0" smtClean="0">
              <a:solidFill>
                <a:srgbClr val="000000"/>
              </a:solidFill>
              <a:latin typeface="Segoe UI" pitchFamily="34" charset="0"/>
              <a:ea typeface="Segoe UI" pitchFamily="34" charset="0"/>
              <a:cs typeface="Segoe UI" pitchFamily="34" charset="0"/>
            </a:endParaRPr>
          </a:p>
          <a:p>
            <a:pPr eaLnBrk="0" hangingPunct="0">
              <a:spcBef>
                <a:spcPts val="0"/>
              </a:spcBef>
              <a:spcAft>
                <a:spcPts val="0"/>
              </a:spcAft>
              <a:buClr>
                <a:srgbClr val="006699"/>
              </a:buClr>
            </a:pPr>
            <a:endParaRPr lang="en-US" sz="500" b="0" dirty="0" smtClean="0">
              <a:solidFill>
                <a:srgbClr val="000000"/>
              </a:solidFill>
              <a:latin typeface="Segoe UI" pitchFamily="34" charset="0"/>
              <a:ea typeface="Segoe UI" pitchFamily="34" charset="0"/>
              <a:cs typeface="Segoe UI" pitchFamily="34" charset="0"/>
            </a:endParaRPr>
          </a:p>
          <a:p>
            <a:pPr eaLnBrk="0" hangingPunct="0">
              <a:spcBef>
                <a:spcPts val="0"/>
              </a:spcBef>
              <a:spcAft>
                <a:spcPts val="0"/>
              </a:spcAft>
              <a:buClr>
                <a:srgbClr val="006699"/>
              </a:buClr>
            </a:pPr>
            <a:endParaRPr lang="en-US" sz="500" b="0" dirty="0">
              <a:solidFill>
                <a:srgbClr val="000000"/>
              </a:solidFill>
              <a:latin typeface="Segoe UI" pitchFamily="34" charset="0"/>
              <a:ea typeface="Segoe UI" pitchFamily="34" charset="0"/>
              <a:cs typeface="Segoe UI" pitchFamily="34" charset="0"/>
            </a:endParaRPr>
          </a:p>
          <a:p>
            <a:pPr eaLnBrk="0" hangingPunct="0">
              <a:spcBef>
                <a:spcPts val="0"/>
              </a:spcBef>
              <a:spcAft>
                <a:spcPts val="0"/>
              </a:spcAft>
              <a:buClr>
                <a:srgbClr val="006699"/>
              </a:buClr>
            </a:pPr>
            <a:endParaRPr lang="en-US" sz="500" b="0" dirty="0">
              <a:solidFill>
                <a:srgbClr val="000000"/>
              </a:solidFill>
              <a:latin typeface="Segoe UI" pitchFamily="34" charset="0"/>
              <a:ea typeface="Segoe UI" pitchFamily="34" charset="0"/>
              <a:cs typeface="Segoe UI" pitchFamily="34" charset="0"/>
            </a:endParaRPr>
          </a:p>
          <a:p>
            <a:pPr eaLnBrk="0" hangingPunct="0">
              <a:spcBef>
                <a:spcPts val="0"/>
              </a:spcBef>
              <a:spcAft>
                <a:spcPts val="0"/>
              </a:spcAft>
              <a:buClr>
                <a:srgbClr val="006699"/>
              </a:buClr>
            </a:pPr>
            <a:endParaRPr lang="en-US" sz="500" b="0" dirty="0" smtClean="0">
              <a:solidFill>
                <a:srgbClr val="000000"/>
              </a:solidFill>
              <a:latin typeface="Segoe UI" pitchFamily="34" charset="0"/>
              <a:ea typeface="Segoe UI" pitchFamily="34" charset="0"/>
              <a:cs typeface="Segoe UI" pitchFamily="34" charset="0"/>
            </a:endParaRPr>
          </a:p>
          <a:p>
            <a:pPr eaLnBrk="0" hangingPunct="0">
              <a:spcBef>
                <a:spcPts val="0"/>
              </a:spcBef>
              <a:spcAft>
                <a:spcPts val="0"/>
              </a:spcAft>
              <a:buClr>
                <a:srgbClr val="006699"/>
              </a:buClr>
            </a:pPr>
            <a:endParaRPr lang="en-US" sz="500" b="0" dirty="0">
              <a:solidFill>
                <a:srgbClr val="000000"/>
              </a:solidFill>
              <a:latin typeface="Segoe UI" pitchFamily="34" charset="0"/>
              <a:ea typeface="Segoe UI" pitchFamily="34" charset="0"/>
              <a:cs typeface="Segoe UI" pitchFamily="34" charset="0"/>
            </a:endParaRPr>
          </a:p>
          <a:p>
            <a:pPr eaLnBrk="0" hangingPunct="0">
              <a:spcBef>
                <a:spcPts val="0"/>
              </a:spcBef>
              <a:spcAft>
                <a:spcPts val="0"/>
              </a:spcAft>
              <a:buClr>
                <a:srgbClr val="006699"/>
              </a:buClr>
            </a:pPr>
            <a:endParaRPr lang="en-US" sz="500" b="0" dirty="0" smtClean="0">
              <a:solidFill>
                <a:srgbClr val="000000"/>
              </a:solidFill>
              <a:latin typeface="Segoe UI" pitchFamily="34" charset="0"/>
              <a:ea typeface="Segoe UI" pitchFamily="34" charset="0"/>
              <a:cs typeface="Segoe UI" pitchFamily="34" charset="0"/>
            </a:endParaRPr>
          </a:p>
          <a:p>
            <a:pPr eaLnBrk="0" hangingPunct="0">
              <a:spcBef>
                <a:spcPts val="0"/>
              </a:spcBef>
              <a:spcAft>
                <a:spcPts val="0"/>
              </a:spcAft>
              <a:buClr>
                <a:srgbClr val="006699"/>
              </a:buClr>
            </a:pPr>
            <a:endParaRPr lang="en-US" sz="500" b="0" dirty="0">
              <a:solidFill>
                <a:srgbClr val="000000"/>
              </a:solidFill>
              <a:latin typeface="Segoe UI" pitchFamily="34" charset="0"/>
              <a:ea typeface="Segoe UI" pitchFamily="34" charset="0"/>
              <a:cs typeface="Segoe UI" pitchFamily="34" charset="0"/>
            </a:endParaRPr>
          </a:p>
          <a:p>
            <a:pPr eaLnBrk="0" hangingPunct="0">
              <a:spcBef>
                <a:spcPts val="0"/>
              </a:spcBef>
              <a:spcAft>
                <a:spcPts val="0"/>
              </a:spcAft>
              <a:buClr>
                <a:srgbClr val="006699"/>
              </a:buClr>
            </a:pPr>
            <a:endParaRPr lang="en-US" sz="500" b="0" dirty="0" smtClean="0">
              <a:solidFill>
                <a:srgbClr val="000000"/>
              </a:solidFill>
              <a:latin typeface="Segoe UI" pitchFamily="34" charset="0"/>
              <a:ea typeface="Segoe UI" pitchFamily="34" charset="0"/>
              <a:cs typeface="Segoe UI" pitchFamily="34" charset="0"/>
            </a:endParaRPr>
          </a:p>
          <a:p>
            <a:pPr eaLnBrk="0" hangingPunct="0">
              <a:spcBef>
                <a:spcPts val="0"/>
              </a:spcBef>
              <a:spcAft>
                <a:spcPts val="0"/>
              </a:spcAft>
              <a:buClr>
                <a:srgbClr val="006699"/>
              </a:buClr>
            </a:pPr>
            <a:endParaRPr lang="en-US" sz="500" b="0" dirty="0">
              <a:solidFill>
                <a:srgbClr val="000000"/>
              </a:solidFill>
              <a:latin typeface="Segoe UI" pitchFamily="34" charset="0"/>
              <a:ea typeface="Segoe UI" pitchFamily="34" charset="0"/>
              <a:cs typeface="Segoe UI" pitchFamily="34" charset="0"/>
            </a:endParaRPr>
          </a:p>
          <a:p>
            <a:pPr eaLnBrk="0" hangingPunct="0">
              <a:spcBef>
                <a:spcPts val="0"/>
              </a:spcBef>
              <a:spcAft>
                <a:spcPts val="0"/>
              </a:spcAft>
              <a:buClr>
                <a:srgbClr val="006699"/>
              </a:buClr>
            </a:pPr>
            <a:endParaRPr lang="en-US" sz="500" b="0" dirty="0" smtClean="0">
              <a:solidFill>
                <a:srgbClr val="000000"/>
              </a:solidFill>
              <a:latin typeface="Segoe UI" pitchFamily="34" charset="0"/>
              <a:ea typeface="Segoe UI" pitchFamily="34" charset="0"/>
              <a:cs typeface="Segoe UI" pitchFamily="34" charset="0"/>
            </a:endParaRPr>
          </a:p>
          <a:p>
            <a:pPr eaLnBrk="0" hangingPunct="0">
              <a:spcBef>
                <a:spcPts val="0"/>
              </a:spcBef>
              <a:spcAft>
                <a:spcPts val="0"/>
              </a:spcAft>
              <a:buClr>
                <a:srgbClr val="006699"/>
              </a:buClr>
            </a:pPr>
            <a:endParaRPr lang="en-US" sz="500" b="0" dirty="0" smtClean="0">
              <a:solidFill>
                <a:srgbClr val="000000"/>
              </a:solidFill>
              <a:latin typeface="Segoe UI" pitchFamily="34" charset="0"/>
              <a:ea typeface="Segoe UI" pitchFamily="34" charset="0"/>
              <a:cs typeface="Segoe UI" pitchFamily="34" charset="0"/>
            </a:endParaRPr>
          </a:p>
          <a:p>
            <a:pPr eaLnBrk="0" hangingPunct="0">
              <a:spcBef>
                <a:spcPts val="0"/>
              </a:spcBef>
              <a:spcAft>
                <a:spcPts val="0"/>
              </a:spcAft>
              <a:buClr>
                <a:srgbClr val="006699"/>
              </a:buClr>
            </a:pPr>
            <a:endParaRPr lang="en-US" sz="500" b="0" dirty="0">
              <a:solidFill>
                <a:srgbClr val="000000"/>
              </a:solidFill>
              <a:latin typeface="Segoe UI" pitchFamily="34" charset="0"/>
              <a:ea typeface="Segoe UI" pitchFamily="34" charset="0"/>
              <a:cs typeface="Segoe UI" pitchFamily="34" charset="0"/>
            </a:endParaRPr>
          </a:p>
          <a:p>
            <a:pPr eaLnBrk="0" hangingPunct="0">
              <a:lnSpc>
                <a:spcPct val="110000"/>
              </a:lnSpc>
              <a:spcBef>
                <a:spcPts val="0"/>
              </a:spcBef>
              <a:spcAft>
                <a:spcPts val="0"/>
              </a:spcAft>
              <a:buClr>
                <a:srgbClr val="006699"/>
              </a:buClr>
            </a:pPr>
            <a:r>
              <a:rPr lang="en-US" sz="2400" b="0" dirty="0" smtClean="0">
                <a:solidFill>
                  <a:srgbClr val="000000"/>
                </a:solidFill>
                <a:latin typeface="Segoe UI" pitchFamily="34" charset="0"/>
                <a:ea typeface="Segoe UI" pitchFamily="34" charset="0"/>
                <a:cs typeface="Segoe UI" pitchFamily="34" charset="0"/>
              </a:rPr>
              <a:t>Benefits </a:t>
            </a:r>
            <a:r>
              <a:rPr lang="en-US" sz="2400" b="0" dirty="0">
                <a:solidFill>
                  <a:srgbClr val="000000"/>
                </a:solidFill>
                <a:latin typeface="Segoe UI" pitchFamily="34" charset="0"/>
                <a:ea typeface="Segoe UI" pitchFamily="34" charset="0"/>
                <a:cs typeface="Segoe UI" pitchFamily="34" charset="0"/>
              </a:rPr>
              <a:t>of AppLocker:</a:t>
            </a:r>
          </a:p>
          <a:p>
            <a:pPr marL="180000" indent="-180000" eaLnBrk="0" hangingPunct="0">
              <a:lnSpc>
                <a:spcPct val="120000"/>
              </a:lnSpc>
              <a:spcBef>
                <a:spcPts val="0"/>
              </a:spcBef>
              <a:spcAft>
                <a:spcPts val="0"/>
              </a:spcAft>
              <a:buClr>
                <a:srgbClr val="006699"/>
              </a:buClr>
              <a:buFontTx/>
              <a:buChar char="•"/>
            </a:pPr>
            <a:r>
              <a:rPr lang="en-US" sz="2200" b="0" dirty="0">
                <a:solidFill>
                  <a:srgbClr val="000000"/>
                </a:solidFill>
                <a:latin typeface="Segoe UI" pitchFamily="34" charset="0"/>
                <a:ea typeface="Segoe UI" pitchFamily="34" charset="0"/>
                <a:cs typeface="Segoe UI" pitchFamily="34" charset="0"/>
              </a:rPr>
              <a:t>Controls how users can access and run all types of </a:t>
            </a:r>
            <a:r>
              <a:rPr lang="en-US" sz="2200" b="0" dirty="0" smtClean="0">
                <a:solidFill>
                  <a:srgbClr val="000000"/>
                </a:solidFill>
                <a:latin typeface="Segoe UI" pitchFamily="34" charset="0"/>
                <a:ea typeface="Segoe UI" pitchFamily="34" charset="0"/>
                <a:cs typeface="Segoe UI" pitchFamily="34" charset="0"/>
              </a:rPr>
              <a:t>apps</a:t>
            </a:r>
            <a:endParaRPr lang="en-US" sz="2200" b="0" dirty="0">
              <a:solidFill>
                <a:srgbClr val="000000"/>
              </a:solidFill>
              <a:latin typeface="Segoe UI" pitchFamily="34" charset="0"/>
              <a:ea typeface="Segoe UI" pitchFamily="34" charset="0"/>
              <a:cs typeface="Segoe UI" pitchFamily="34" charset="0"/>
            </a:endParaRPr>
          </a:p>
          <a:p>
            <a:pPr marL="180000" indent="-180000" eaLnBrk="0" hangingPunct="0">
              <a:lnSpc>
                <a:spcPct val="120000"/>
              </a:lnSpc>
              <a:spcBef>
                <a:spcPts val="0"/>
              </a:spcBef>
              <a:spcAft>
                <a:spcPts val="0"/>
              </a:spcAft>
              <a:buClr>
                <a:srgbClr val="006699"/>
              </a:buClr>
              <a:buFontTx/>
              <a:buChar char="•"/>
            </a:pPr>
            <a:r>
              <a:rPr lang="en-US" sz="2200" b="0" dirty="0">
                <a:solidFill>
                  <a:srgbClr val="000000"/>
                </a:solidFill>
                <a:latin typeface="Segoe UI" pitchFamily="34" charset="0"/>
                <a:ea typeface="Segoe UI" pitchFamily="34" charset="0"/>
                <a:cs typeface="Segoe UI" pitchFamily="34" charset="0"/>
              </a:rPr>
              <a:t>Allows the definition of rules based on a wide variety of variables</a:t>
            </a:r>
          </a:p>
          <a:p>
            <a:pPr marL="180000" indent="-180000" eaLnBrk="0" hangingPunct="0">
              <a:lnSpc>
                <a:spcPct val="120000"/>
              </a:lnSpc>
              <a:spcBef>
                <a:spcPts val="0"/>
              </a:spcBef>
              <a:spcAft>
                <a:spcPts val="0"/>
              </a:spcAft>
              <a:buClr>
                <a:srgbClr val="006699"/>
              </a:buClr>
              <a:buFontTx/>
              <a:buChar char="•"/>
            </a:pPr>
            <a:r>
              <a:rPr lang="en-US" sz="2200" b="0" dirty="0">
                <a:solidFill>
                  <a:srgbClr val="000000"/>
                </a:solidFill>
                <a:latin typeface="Segoe UI" pitchFamily="34" charset="0"/>
                <a:ea typeface="Segoe UI" pitchFamily="34" charset="0"/>
                <a:cs typeface="Segoe UI" pitchFamily="34" charset="0"/>
              </a:rPr>
              <a:t>Provides for importing and exporting entire AppLocker </a:t>
            </a:r>
            <a:r>
              <a:rPr lang="en-US" sz="2200" b="0" dirty="0" smtClean="0">
                <a:solidFill>
                  <a:srgbClr val="000000"/>
                </a:solidFill>
                <a:latin typeface="Segoe UI" pitchFamily="34" charset="0"/>
                <a:ea typeface="Segoe UI" pitchFamily="34" charset="0"/>
                <a:cs typeface="Segoe UI" pitchFamily="34" charset="0"/>
              </a:rPr>
              <a:t>policies</a:t>
            </a:r>
            <a:endParaRPr lang="en-US" sz="1400" b="0" dirty="0">
              <a:solidFill>
                <a:srgbClr val="000000"/>
              </a:solidFill>
              <a:latin typeface="Segoe UI" pitchFamily="34" charset="0"/>
              <a:ea typeface="Segoe UI" pitchFamily="34" charset="0"/>
              <a:cs typeface="Segoe U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889019121"/>
              </p:ext>
            </p:extLst>
          </p:nvPr>
        </p:nvGraphicFramePr>
        <p:xfrm>
          <a:off x="623425" y="2890757"/>
          <a:ext cx="7521388" cy="1097280"/>
        </p:xfrm>
        <a:graphic>
          <a:graphicData uri="http://schemas.openxmlformats.org/drawingml/2006/table">
            <a:tbl>
              <a:tblPr firstRow="1" bandRow="1">
                <a:tableStyleId>{5C22544A-7EE6-4342-B048-85BDC9FD1C3A}</a:tableStyleId>
              </a:tblPr>
              <a:tblGrid>
                <a:gridCol w="2164931"/>
                <a:gridCol w="5356457"/>
              </a:tblGrid>
              <a:tr h="1071283">
                <a:tc>
                  <a:txBody>
                    <a:bodyPr/>
                    <a:lstStyle/>
                    <a:p>
                      <a:pPr marL="180000" lvl="0" indent="-180000" eaLnBrk="0" hangingPunct="0">
                        <a:spcBef>
                          <a:spcPts val="0"/>
                        </a:spcBef>
                        <a:buClr>
                          <a:srgbClr val="006699"/>
                        </a:buClr>
                        <a:buFontTx/>
                        <a:buChar char="•"/>
                        <a:defRPr/>
                      </a:pPr>
                      <a:r>
                        <a:rPr lang="en-US" sz="2200" b="0" dirty="0" smtClean="0">
                          <a:solidFill>
                            <a:schemeClr val="tx1"/>
                          </a:solidFill>
                          <a:latin typeface="Segoe UI" pitchFamily="34" charset="0"/>
                          <a:ea typeface="Segoe UI" pitchFamily="34" charset="0"/>
                          <a:cs typeface="Segoe UI" pitchFamily="34" charset="0"/>
                        </a:rPr>
                        <a:t>.exe files</a:t>
                      </a:r>
                    </a:p>
                    <a:p>
                      <a:pPr marL="180000" lvl="0" indent="-180000" eaLnBrk="0" hangingPunct="0">
                        <a:spcBef>
                          <a:spcPts val="0"/>
                        </a:spcBef>
                        <a:buClr>
                          <a:srgbClr val="006699"/>
                        </a:buClr>
                        <a:buFontTx/>
                        <a:buChar char="•"/>
                        <a:defRPr/>
                      </a:pPr>
                      <a:r>
                        <a:rPr lang="en-US" sz="2200" b="0" dirty="0" smtClean="0">
                          <a:solidFill>
                            <a:schemeClr val="tx1"/>
                          </a:solidFill>
                          <a:latin typeface="Segoe UI" pitchFamily="34" charset="0"/>
                          <a:ea typeface="Segoe UI" pitchFamily="34" charset="0"/>
                          <a:cs typeface="Segoe UI" pitchFamily="34" charset="0"/>
                        </a:rPr>
                        <a:t>scripts</a:t>
                      </a:r>
                    </a:p>
                    <a:p>
                      <a:pPr marL="180000" lvl="0" indent="-180000" eaLnBrk="0" hangingPunct="0">
                        <a:spcBef>
                          <a:spcPts val="0"/>
                        </a:spcBef>
                        <a:buClr>
                          <a:srgbClr val="006699"/>
                        </a:buClr>
                        <a:buFontTx/>
                        <a:buChar char="•"/>
                        <a:defRPr/>
                      </a:pPr>
                      <a:r>
                        <a:rPr lang="en-US" sz="2200" b="0" dirty="0" smtClean="0">
                          <a:solidFill>
                            <a:schemeClr val="tx1"/>
                          </a:solidFill>
                          <a:latin typeface="Segoe UI" pitchFamily="34" charset="0"/>
                          <a:ea typeface="Segoe UI" pitchFamily="34" charset="0"/>
                          <a:cs typeface="Segoe UI" pitchFamily="34" charset="0"/>
                        </a:rPr>
                        <a:t>DLLs</a:t>
                      </a:r>
                      <a:endParaRPr lang="en-CA"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80000" lvl="0" indent="-180000" eaLnBrk="0" hangingPunct="0">
                        <a:spcBef>
                          <a:spcPts val="0"/>
                        </a:spcBef>
                        <a:buClr>
                          <a:srgbClr val="006699"/>
                        </a:buClr>
                        <a:buFontTx/>
                        <a:buChar char="•"/>
                        <a:defRPr/>
                      </a:pPr>
                      <a:r>
                        <a:rPr lang="en-US" sz="2200" b="0" dirty="0" smtClean="0">
                          <a:solidFill>
                            <a:schemeClr val="tx1"/>
                          </a:solidFill>
                          <a:latin typeface="Segoe UI" pitchFamily="34" charset="0"/>
                          <a:ea typeface="Segoe UI" pitchFamily="34" charset="0"/>
                          <a:cs typeface="Segoe UI" pitchFamily="34" charset="0"/>
                        </a:rPr>
                        <a:t>Windows Installer files</a:t>
                      </a:r>
                    </a:p>
                    <a:p>
                      <a:pPr marL="180000" lvl="0" indent="-180000" eaLnBrk="0" hangingPunct="0">
                        <a:spcBef>
                          <a:spcPts val="0"/>
                        </a:spcBef>
                        <a:buClr>
                          <a:srgbClr val="006699"/>
                        </a:buClr>
                        <a:buFontTx/>
                        <a:buChar char="•"/>
                        <a:defRPr/>
                      </a:pPr>
                      <a:r>
                        <a:rPr lang="en-US" sz="2200" b="0" dirty="0" smtClean="0">
                          <a:solidFill>
                            <a:schemeClr val="tx1"/>
                          </a:solidFill>
                          <a:latin typeface="Segoe UI" pitchFamily="34" charset="0"/>
                          <a:ea typeface="Segoe UI" pitchFamily="34" charset="0"/>
                          <a:cs typeface="Segoe UI" pitchFamily="34" charset="0"/>
                        </a:rPr>
                        <a:t>Packaged apps </a:t>
                      </a:r>
                    </a:p>
                    <a:p>
                      <a:endParaRPr lang="en-CA"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3812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AppLocker Rules</a:t>
            </a:r>
            <a:endParaRPr lang="en-CA" dirty="0"/>
          </a:p>
        </p:txBody>
      </p:sp>
      <p:sp>
        <p:nvSpPr>
          <p:cNvPr id="4" name="AutoShape 3"/>
          <p:cNvSpPr>
            <a:spLocks noChangeArrowheads="1"/>
          </p:cNvSpPr>
          <p:nvPr/>
        </p:nvSpPr>
        <p:spPr bwMode="auto">
          <a:xfrm>
            <a:off x="301861" y="1137507"/>
            <a:ext cx="8397409" cy="4773386"/>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smtClean="0">
                <a:latin typeface="Segoe UI" pitchFamily="34" charset="0"/>
                <a:ea typeface="Segoe UI" pitchFamily="34" charset="0"/>
                <a:cs typeface="Segoe UI" pitchFamily="34" charset="0"/>
              </a:rPr>
              <a:t>AppLocker </a:t>
            </a:r>
            <a:r>
              <a:rPr lang="en-US" sz="2400" dirty="0">
                <a:latin typeface="Segoe UI" pitchFamily="34" charset="0"/>
                <a:ea typeface="Segoe UI" pitchFamily="34" charset="0"/>
                <a:cs typeface="Segoe UI" pitchFamily="34" charset="0"/>
              </a:rPr>
              <a:t>defines rules based on file </a:t>
            </a:r>
            <a:r>
              <a:rPr lang="en-US" sz="2400" dirty="0" smtClean="0">
                <a:latin typeface="Segoe UI" pitchFamily="34" charset="0"/>
                <a:ea typeface="Segoe UI" pitchFamily="34" charset="0"/>
                <a:cs typeface="Segoe UI" pitchFamily="34" charset="0"/>
              </a:rPr>
              <a:t>attributes such as:</a:t>
            </a:r>
          </a:p>
          <a:p>
            <a:pPr marL="180000" lvl="1" indent="-180000" eaLnBrk="0" hangingPunct="0">
              <a:lnSpc>
                <a:spcPct val="90000"/>
              </a:lnSpc>
              <a:spcBef>
                <a:spcPct val="40000"/>
              </a:spcBef>
              <a:buClr>
                <a:srgbClr val="006699"/>
              </a:buClr>
              <a:buFont typeface="Arial" pitchFamily="34" charset="0"/>
              <a:buChar char="•"/>
            </a:pPr>
            <a:r>
              <a:rPr lang="en-US" altLang="zh-TW" sz="2400" b="0" dirty="0" smtClean="0">
                <a:solidFill>
                  <a:srgbClr val="000000"/>
                </a:solidFill>
                <a:latin typeface="Segoe UI" pitchFamily="34" charset="0"/>
                <a:ea typeface="Segoe UI" pitchFamily="34" charset="0"/>
                <a:cs typeface="Segoe UI" pitchFamily="34" charset="0"/>
              </a:rPr>
              <a:t>Publisher </a:t>
            </a:r>
            <a:r>
              <a:rPr lang="en-US" altLang="zh-TW" sz="2400" b="0" dirty="0">
                <a:solidFill>
                  <a:srgbClr val="000000"/>
                </a:solidFill>
                <a:latin typeface="Segoe UI" pitchFamily="34" charset="0"/>
                <a:ea typeface="Segoe UI" pitchFamily="34" charset="0"/>
                <a:cs typeface="Segoe UI" pitchFamily="34" charset="0"/>
              </a:rPr>
              <a:t>name</a:t>
            </a:r>
          </a:p>
          <a:p>
            <a:pPr marL="180000" lvl="1" indent="-180000" eaLnBrk="0" hangingPunct="0">
              <a:lnSpc>
                <a:spcPct val="90000"/>
              </a:lnSpc>
              <a:spcBef>
                <a:spcPct val="40000"/>
              </a:spcBef>
              <a:buClr>
                <a:srgbClr val="006699"/>
              </a:buClr>
              <a:buFont typeface="Arial" pitchFamily="34" charset="0"/>
              <a:buChar char="•"/>
            </a:pPr>
            <a:r>
              <a:rPr lang="en-US" altLang="zh-TW" sz="2400" b="0" dirty="0">
                <a:solidFill>
                  <a:srgbClr val="000000"/>
                </a:solidFill>
                <a:latin typeface="Segoe UI" pitchFamily="34" charset="0"/>
                <a:ea typeface="Segoe UI" pitchFamily="34" charset="0"/>
                <a:cs typeface="Segoe UI" pitchFamily="34" charset="0"/>
              </a:rPr>
              <a:t>Product name</a:t>
            </a:r>
          </a:p>
          <a:p>
            <a:pPr marL="180000" lvl="1" indent="-180000" eaLnBrk="0" hangingPunct="0">
              <a:lnSpc>
                <a:spcPct val="90000"/>
              </a:lnSpc>
              <a:spcBef>
                <a:spcPct val="40000"/>
              </a:spcBef>
              <a:buClr>
                <a:srgbClr val="006699"/>
              </a:buClr>
              <a:buFont typeface="Arial" pitchFamily="34" charset="0"/>
              <a:buChar char="•"/>
            </a:pPr>
            <a:r>
              <a:rPr lang="en-US" altLang="zh-TW" sz="2400" b="0" dirty="0">
                <a:solidFill>
                  <a:srgbClr val="000000"/>
                </a:solidFill>
                <a:latin typeface="Segoe UI" pitchFamily="34" charset="0"/>
                <a:ea typeface="Segoe UI" pitchFamily="34" charset="0"/>
                <a:cs typeface="Segoe UI" pitchFamily="34" charset="0"/>
              </a:rPr>
              <a:t>File name</a:t>
            </a:r>
          </a:p>
          <a:p>
            <a:pPr marL="180000" lvl="1" indent="-180000" eaLnBrk="0" hangingPunct="0">
              <a:lnSpc>
                <a:spcPct val="90000"/>
              </a:lnSpc>
              <a:spcBef>
                <a:spcPct val="40000"/>
              </a:spcBef>
              <a:buClr>
                <a:srgbClr val="006699"/>
              </a:buClr>
              <a:buFont typeface="Arial" pitchFamily="34" charset="0"/>
              <a:buChar char="•"/>
            </a:pPr>
            <a:r>
              <a:rPr lang="en-US" altLang="zh-TW" sz="2400" b="0" dirty="0">
                <a:solidFill>
                  <a:srgbClr val="000000"/>
                </a:solidFill>
                <a:latin typeface="Segoe UI" pitchFamily="34" charset="0"/>
                <a:ea typeface="Segoe UI" pitchFamily="34" charset="0"/>
                <a:cs typeface="Segoe UI" pitchFamily="34" charset="0"/>
              </a:rPr>
              <a:t>File </a:t>
            </a:r>
            <a:r>
              <a:rPr lang="en-US" altLang="zh-TW" sz="2400" b="0" dirty="0" smtClean="0">
                <a:solidFill>
                  <a:srgbClr val="000000"/>
                </a:solidFill>
                <a:latin typeface="Segoe UI" pitchFamily="34" charset="0"/>
                <a:ea typeface="Segoe UI" pitchFamily="34" charset="0"/>
                <a:cs typeface="Segoe UI" pitchFamily="34" charset="0"/>
              </a:rPr>
              <a:t>version</a:t>
            </a:r>
            <a:r>
              <a:rPr lang="en-US" sz="2400" b="0" dirty="0" smtClean="0">
                <a:latin typeface="Segoe UI" pitchFamily="34" charset="0"/>
                <a:ea typeface="Segoe UI" pitchFamily="34" charset="0"/>
                <a:cs typeface="Segoe UI" pitchFamily="34" charset="0"/>
              </a:rPr>
              <a:t> </a:t>
            </a:r>
          </a:p>
          <a:p>
            <a:pPr>
              <a:spcBef>
                <a:spcPts val="2400"/>
              </a:spcBef>
            </a:pPr>
            <a:r>
              <a:rPr lang="en-US" sz="2400" dirty="0" smtClean="0">
                <a:latin typeface="Segoe UI" pitchFamily="34" charset="0"/>
                <a:ea typeface="Segoe UI" pitchFamily="34" charset="0"/>
                <a:cs typeface="Segoe UI" pitchFamily="34" charset="0"/>
              </a:rPr>
              <a:t>Rule actions</a:t>
            </a:r>
          </a:p>
          <a:p>
            <a:pPr marL="180000" lvl="1" indent="-180000" eaLnBrk="0" hangingPunct="0">
              <a:lnSpc>
                <a:spcPct val="90000"/>
              </a:lnSpc>
              <a:spcBef>
                <a:spcPct val="40000"/>
              </a:spcBef>
              <a:buClr>
                <a:srgbClr val="006699"/>
              </a:buClr>
              <a:buFont typeface="Arial" pitchFamily="34" charset="0"/>
              <a:buChar char="•"/>
            </a:pPr>
            <a:r>
              <a:rPr lang="en-US" altLang="zh-TW" sz="2400" b="0" dirty="0">
                <a:solidFill>
                  <a:srgbClr val="000000"/>
                </a:solidFill>
                <a:latin typeface="Segoe UI" pitchFamily="34" charset="0"/>
                <a:ea typeface="Segoe UI" pitchFamily="34" charset="0"/>
                <a:cs typeface="Segoe UI" pitchFamily="34" charset="0"/>
              </a:rPr>
              <a:t>Allow or Deny conditions</a:t>
            </a:r>
          </a:p>
          <a:p>
            <a:pPr marL="180000" lvl="1" indent="-180000" eaLnBrk="0" hangingPunct="0">
              <a:lnSpc>
                <a:spcPct val="90000"/>
              </a:lnSpc>
              <a:spcBef>
                <a:spcPct val="40000"/>
              </a:spcBef>
              <a:buClr>
                <a:srgbClr val="006699"/>
              </a:buClr>
              <a:buFont typeface="Arial" pitchFamily="34" charset="0"/>
              <a:buChar char="•"/>
            </a:pPr>
            <a:r>
              <a:rPr lang="en-US" altLang="zh-TW" sz="2400" b="0" dirty="0">
                <a:solidFill>
                  <a:srgbClr val="000000"/>
                </a:solidFill>
                <a:latin typeface="Segoe UI" pitchFamily="34" charset="0"/>
                <a:ea typeface="Segoe UI" pitchFamily="34" charset="0"/>
                <a:cs typeface="Segoe UI" pitchFamily="34" charset="0"/>
              </a:rPr>
              <a:t>Enforce or Audit Only policies</a:t>
            </a:r>
          </a:p>
          <a:p>
            <a:pPr>
              <a:spcBef>
                <a:spcPts val="1500"/>
              </a:spcBef>
            </a:pPr>
            <a:endParaRPr lang="en-US" sz="24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14737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5bf95184-d4c2-4738-a0da-d9584f50fe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Demonstration: Creating AppLocker Rules</a:t>
            </a:r>
            <a:endParaRPr lang="en-CA"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eaLnBrk="0" hangingPunct="0">
              <a:buNone/>
              <a:defRPr/>
            </a:pPr>
            <a:r>
              <a:rPr lang="en-US" dirty="0">
                <a:cs typeface="Arial" charset="0"/>
              </a:rPr>
              <a:t>In this demonstration, you will see how to:</a:t>
            </a:r>
          </a:p>
          <a:p>
            <a:pPr marL="540000" lvl="1" indent="-180000" eaLnBrk="0" hangingPunct="0">
              <a:defRPr/>
            </a:pPr>
            <a:r>
              <a:rPr lang="en-US" sz="2600" dirty="0" smtClean="0">
                <a:cs typeface="Arial" charset="0"/>
              </a:rPr>
              <a:t>Create a GPO to enforce the default AppLocker Executable rules</a:t>
            </a:r>
          </a:p>
          <a:p>
            <a:pPr marL="540000" lvl="1" indent="-180000" eaLnBrk="0" hangingPunct="0">
              <a:defRPr/>
            </a:pPr>
            <a:r>
              <a:rPr lang="en-US" sz="2600" dirty="0" smtClean="0">
                <a:cs typeface="Arial" charset="0"/>
              </a:rPr>
              <a:t>Apply the GPO to the domain</a:t>
            </a:r>
          </a:p>
          <a:p>
            <a:pPr marL="540000" lvl="1" indent="-180000" eaLnBrk="0" hangingPunct="0">
              <a:defRPr/>
            </a:pPr>
            <a:r>
              <a:rPr lang="en-US" sz="2600" dirty="0" smtClean="0">
                <a:cs typeface="Arial" charset="0"/>
              </a:rPr>
              <a:t>Test the AppLocker rule</a:t>
            </a:r>
          </a:p>
          <a:p>
            <a:endParaRPr lang="en-US" dirty="0"/>
          </a:p>
        </p:txBody>
      </p:sp>
    </p:spTree>
    <p:extLst>
      <p:ext uri="{BB962C8B-B14F-4D97-AF65-F5344CB8AC3E}">
        <p14:creationId xmlns:p14="http://schemas.microsoft.com/office/powerpoint/2010/main" val="3447818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51126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750719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3a773976-f002-4332-8d4e-9988b0515f2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4: Configuring Windows Firewall with Advanced Security</a:t>
            </a:r>
            <a:endParaRPr lang="en-CA" dirty="0"/>
          </a:p>
        </p:txBody>
      </p:sp>
      <p:sp>
        <p:nvSpPr>
          <p:cNvPr id="3" name="Text Placeholder 2"/>
          <p:cNvSpPr>
            <a:spLocks noGrp="1"/>
          </p:cNvSpPr>
          <p:nvPr>
            <p:ph type="body" idx="1"/>
          </p:nvPr>
        </p:nvSpPr>
        <p:spPr/>
        <p:txBody>
          <a:bodyPr/>
          <a:lstStyle/>
          <a:p>
            <a:r>
              <a:rPr lang="en-CA" dirty="0" smtClean="0"/>
              <a:t>What Is Windows Firewall with Advanced Security?
Discussion: Why Is a Host-Based Firewall Important?
Firewall Profiles
Connection Security Rules
Deploying Firewall Rules
Demonstration: Implementing </a:t>
            </a:r>
            <a:r>
              <a:rPr lang="en-CA" dirty="0"/>
              <a:t>S</a:t>
            </a:r>
            <a:r>
              <a:rPr lang="en-CA" dirty="0" smtClean="0"/>
              <a:t>ecured Network </a:t>
            </a:r>
            <a:r>
              <a:rPr lang="en-CA" dirty="0"/>
              <a:t>T</a:t>
            </a:r>
            <a:r>
              <a:rPr lang="en-CA" dirty="0" smtClean="0"/>
              <a:t>raffic with Windows Firewall</a:t>
            </a:r>
            <a:endParaRPr lang="en-CA" dirty="0"/>
          </a:p>
        </p:txBody>
      </p:sp>
    </p:spTree>
    <p:extLst>
      <p:ext uri="{BB962C8B-B14F-4D97-AF65-F5344CB8AC3E}">
        <p14:creationId xmlns:p14="http://schemas.microsoft.com/office/powerpoint/2010/main" val="1021531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fd1bb863-70a4-4eb8-bea2-19679e8072e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60097" cy="740664"/>
          </a:xfrm>
        </p:spPr>
        <p:txBody>
          <a:bodyPr/>
          <a:lstStyle/>
          <a:p>
            <a:r>
              <a:rPr lang="en-CA" dirty="0" smtClean="0"/>
              <a:t>What Is Windows Firewall with Advanced Security?</a:t>
            </a:r>
            <a:endParaRPr lang="en-CA" dirty="0"/>
          </a:p>
        </p:txBody>
      </p:sp>
      <p:pic>
        <p:nvPicPr>
          <p:cNvPr id="4" name="alt text here, screen shot" descr="Screen shot of Windows Firewall with Advanced Security."/>
          <p:cNvPicPr>
            <a:picLocks noChangeAspect="1" noChangeArrowheads="1"/>
          </p:cNvPicPr>
          <p:nvPr/>
        </p:nvPicPr>
        <p:blipFill rotWithShape="1">
          <a:blip r:embed="rId3">
            <a:extLst>
              <a:ext uri="{28A0092B-C50C-407E-A947-70E740481C1C}">
                <a14:useLocalDpi xmlns:a14="http://schemas.microsoft.com/office/drawing/2010/main" val="0"/>
              </a:ext>
            </a:extLst>
          </a:blip>
          <a:srcRect l="809" r="824" b="4549"/>
          <a:stretch/>
        </p:blipFill>
        <p:spPr bwMode="auto">
          <a:xfrm>
            <a:off x="467544" y="1470033"/>
            <a:ext cx="8463300" cy="5048972"/>
          </a:xfrm>
          <a:prstGeom prst="rect">
            <a:avLst/>
          </a:prstGeom>
          <a:noFill/>
          <a:ln w="28575">
            <a:solidFill>
              <a:srgbClr val="75C3D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p:cNvSpPr>
            <a:spLocks noChangeArrowheads="1"/>
          </p:cNvSpPr>
          <p:nvPr/>
        </p:nvSpPr>
        <p:spPr bwMode="auto">
          <a:xfrm>
            <a:off x="351775" y="661543"/>
            <a:ext cx="8693150" cy="808489"/>
          </a:xfrm>
          <a:prstGeom prst="roundRect">
            <a:avLst>
              <a:gd name="adj" fmla="val 5634"/>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2400" b="0" dirty="0">
                <a:solidFill>
                  <a:srgbClr val="000000"/>
                </a:solidFill>
                <a:latin typeface="Segoe UI" pitchFamily="34" charset="0"/>
                <a:ea typeface="Segoe UI" pitchFamily="34" charset="0"/>
                <a:cs typeface="Segoe UI" pitchFamily="34" charset="0"/>
              </a:rPr>
              <a:t>Windows Firewall is a stateful, host-based firewall that </a:t>
            </a:r>
            <a:endParaRPr lang="en-US" sz="2400" b="0" dirty="0" smtClean="0">
              <a:solidFill>
                <a:srgbClr val="000000"/>
              </a:solidFill>
              <a:latin typeface="Segoe UI" pitchFamily="34" charset="0"/>
              <a:ea typeface="Segoe UI" pitchFamily="34" charset="0"/>
              <a:cs typeface="Segoe UI" pitchFamily="34" charset="0"/>
            </a:endParaRPr>
          </a:p>
          <a:p>
            <a:pPr fontAlgn="auto">
              <a:spcBef>
                <a:spcPts val="0"/>
              </a:spcBef>
              <a:spcAft>
                <a:spcPts val="0"/>
              </a:spcAft>
              <a:defRPr/>
            </a:pPr>
            <a:r>
              <a:rPr lang="en-US" sz="2400" b="0" dirty="0" smtClean="0">
                <a:solidFill>
                  <a:srgbClr val="000000"/>
                </a:solidFill>
                <a:latin typeface="Segoe UI" pitchFamily="34" charset="0"/>
                <a:ea typeface="Segoe UI" pitchFamily="34" charset="0"/>
                <a:cs typeface="Segoe UI" pitchFamily="34" charset="0"/>
              </a:rPr>
              <a:t>allows </a:t>
            </a:r>
            <a:r>
              <a:rPr lang="en-US" sz="2400" b="0" dirty="0">
                <a:solidFill>
                  <a:srgbClr val="000000"/>
                </a:solidFill>
                <a:latin typeface="Segoe UI" pitchFamily="34" charset="0"/>
                <a:ea typeface="Segoe UI" pitchFamily="34" charset="0"/>
                <a:cs typeface="Segoe UI" pitchFamily="34" charset="0"/>
              </a:rPr>
              <a:t>or blocks network traffic according to its </a:t>
            </a:r>
            <a:r>
              <a:rPr lang="en-US" sz="2400" b="0" dirty="0" smtClean="0">
                <a:solidFill>
                  <a:srgbClr val="000000"/>
                </a:solidFill>
                <a:latin typeface="Segoe UI" pitchFamily="34" charset="0"/>
                <a:ea typeface="Segoe UI" pitchFamily="34" charset="0"/>
                <a:cs typeface="Segoe UI" pitchFamily="34" charset="0"/>
              </a:rPr>
              <a:t>configuration</a:t>
            </a:r>
            <a:endParaRPr lang="en-US" sz="2400" b="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9424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41bba5f5-6456-409f-a045-cb919c0461a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32105" cy="740664"/>
          </a:xfrm>
        </p:spPr>
        <p:txBody>
          <a:bodyPr/>
          <a:lstStyle/>
          <a:p>
            <a:r>
              <a:rPr lang="en-CA" dirty="0" smtClean="0"/>
              <a:t>What Is Windows Firewall with Advanced Security?</a:t>
            </a:r>
            <a:endParaRPr lang="en-CA" dirty="0"/>
          </a:p>
        </p:txBody>
      </p:sp>
      <p:sp>
        <p:nvSpPr>
          <p:cNvPr id="4" name="text box"/>
          <p:cNvSpPr>
            <a:spLocks noChangeArrowheads="1"/>
          </p:cNvSpPr>
          <p:nvPr/>
        </p:nvSpPr>
        <p:spPr bwMode="auto">
          <a:xfrm>
            <a:off x="306450" y="914400"/>
            <a:ext cx="8693150" cy="3128719"/>
          </a:xfrm>
          <a:prstGeom prst="roundRect">
            <a:avLst>
              <a:gd name="adj" fmla="val 5634"/>
            </a:avLst>
          </a:prstGeom>
          <a:ln>
            <a:headEnd/>
            <a:tailEnd/>
          </a:ln>
        </p:spPr>
        <p:style>
          <a:lnRef idx="2">
            <a:schemeClr val="accent1"/>
          </a:lnRef>
          <a:fillRef idx="1">
            <a:schemeClr val="lt1"/>
          </a:fillRef>
          <a:effectRef idx="0">
            <a:schemeClr val="accent1"/>
          </a:effectRef>
          <a:fontRef idx="minor">
            <a:schemeClr val="dk1"/>
          </a:fontRef>
        </p:style>
        <p:txBody>
          <a:bodyPr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fontAlgn="auto">
              <a:spcBef>
                <a:spcPts val="0"/>
              </a:spcBef>
              <a:spcAft>
                <a:spcPts val="0"/>
              </a:spcAft>
              <a:buClr>
                <a:srgbClr val="0070C0"/>
              </a:buClr>
              <a:defRPr/>
            </a:pPr>
            <a:r>
              <a:rPr lang="en-CA" sz="2800" b="0" dirty="0">
                <a:solidFill>
                  <a:srgbClr val="000000"/>
                </a:solidFill>
                <a:latin typeface="Segoe UI" pitchFamily="34" charset="0"/>
                <a:ea typeface="Segoe UI" pitchFamily="34" charset="0"/>
                <a:cs typeface="Segoe UI" pitchFamily="34" charset="0"/>
              </a:rPr>
              <a:t>The benefits of Windows Firewall include that it</a:t>
            </a:r>
            <a:r>
              <a:rPr lang="en-CA" sz="2800" b="0" dirty="0" smtClean="0">
                <a:solidFill>
                  <a:srgbClr val="000000"/>
                </a:solidFill>
                <a:latin typeface="Segoe UI" pitchFamily="34" charset="0"/>
                <a:ea typeface="Segoe UI" pitchFamily="34" charset="0"/>
                <a:cs typeface="Segoe UI" pitchFamily="34" charset="0"/>
              </a:rPr>
              <a:t>:</a:t>
            </a:r>
            <a:endParaRPr lang="en-US" sz="2400" b="0" dirty="0">
              <a:solidFill>
                <a:srgbClr val="000000"/>
              </a:solidFill>
              <a:latin typeface="Segoe UI" pitchFamily="34" charset="0"/>
              <a:ea typeface="Segoe UI" pitchFamily="34" charset="0"/>
              <a:cs typeface="Segoe UI" pitchFamily="34" charset="0"/>
            </a:endParaRPr>
          </a:p>
          <a:p>
            <a:pPr marL="180000" indent="-180000" fontAlgn="auto">
              <a:spcBef>
                <a:spcPts val="0"/>
              </a:spcBef>
              <a:spcAft>
                <a:spcPts val="0"/>
              </a:spcAft>
              <a:buClr>
                <a:srgbClr val="0070C0"/>
              </a:buClr>
              <a:buFont typeface="Arial" panose="020B0604020202020204" pitchFamily="34" charset="0"/>
              <a:buChar char="•"/>
              <a:defRPr/>
            </a:pPr>
            <a:r>
              <a:rPr lang="en-US" sz="2400" b="0" dirty="0">
                <a:solidFill>
                  <a:srgbClr val="000000"/>
                </a:solidFill>
                <a:latin typeface="Segoe UI" pitchFamily="34" charset="0"/>
                <a:ea typeface="Segoe UI" pitchFamily="34" charset="0"/>
                <a:cs typeface="Segoe UI" pitchFamily="34" charset="0"/>
              </a:rPr>
              <a:t>Supports filtering for both incoming and outgoing traffic</a:t>
            </a:r>
          </a:p>
          <a:p>
            <a:pPr marL="180000" indent="-180000" fontAlgn="auto">
              <a:spcBef>
                <a:spcPts val="0"/>
              </a:spcBef>
              <a:spcAft>
                <a:spcPts val="0"/>
              </a:spcAft>
              <a:buClr>
                <a:srgbClr val="0070C0"/>
              </a:buClr>
              <a:buFont typeface="Arial" panose="020B0604020202020204" pitchFamily="34" charset="0"/>
              <a:buChar char="•"/>
              <a:defRPr/>
            </a:pPr>
            <a:r>
              <a:rPr lang="en-US" sz="2400" b="0" dirty="0">
                <a:solidFill>
                  <a:srgbClr val="000000"/>
                </a:solidFill>
                <a:latin typeface="Segoe UI" pitchFamily="34" charset="0"/>
                <a:ea typeface="Segoe UI" pitchFamily="34" charset="0"/>
                <a:cs typeface="Segoe UI" pitchFamily="34" charset="0"/>
              </a:rPr>
              <a:t>Integrates firewall filtering and IPsec protection settings</a:t>
            </a:r>
          </a:p>
          <a:p>
            <a:pPr marL="180000" indent="-180000" fontAlgn="auto">
              <a:spcBef>
                <a:spcPts val="0"/>
              </a:spcBef>
              <a:spcAft>
                <a:spcPts val="0"/>
              </a:spcAft>
              <a:buClr>
                <a:srgbClr val="0070C0"/>
              </a:buClr>
              <a:buFont typeface="Arial" panose="020B0604020202020204" pitchFamily="34" charset="0"/>
              <a:buChar char="•"/>
              <a:defRPr/>
            </a:pPr>
            <a:r>
              <a:rPr lang="en-US" sz="2400" b="0" dirty="0">
                <a:solidFill>
                  <a:srgbClr val="000000"/>
                </a:solidFill>
                <a:latin typeface="Segoe UI" pitchFamily="34" charset="0"/>
                <a:ea typeface="Segoe UI" pitchFamily="34" charset="0"/>
                <a:cs typeface="Segoe UI" pitchFamily="34" charset="0"/>
              </a:rPr>
              <a:t>Enables you to configure rules to control network traffic</a:t>
            </a:r>
          </a:p>
          <a:p>
            <a:pPr marL="180000" indent="-180000" fontAlgn="auto">
              <a:spcBef>
                <a:spcPts val="0"/>
              </a:spcBef>
              <a:spcAft>
                <a:spcPts val="0"/>
              </a:spcAft>
              <a:buClr>
                <a:srgbClr val="0070C0"/>
              </a:buClr>
              <a:buFont typeface="Arial" panose="020B0604020202020204" pitchFamily="34" charset="0"/>
              <a:buChar char="•"/>
              <a:defRPr/>
            </a:pPr>
            <a:r>
              <a:rPr lang="en-US" sz="2400" b="0" dirty="0">
                <a:solidFill>
                  <a:srgbClr val="000000"/>
                </a:solidFill>
                <a:latin typeface="Segoe UI" pitchFamily="34" charset="0"/>
                <a:ea typeface="Segoe UI" pitchFamily="34" charset="0"/>
                <a:cs typeface="Segoe UI" pitchFamily="34" charset="0"/>
              </a:rPr>
              <a:t>Provides network location-aware profiles</a:t>
            </a:r>
          </a:p>
          <a:p>
            <a:pPr marL="180000" indent="-180000" fontAlgn="auto">
              <a:spcBef>
                <a:spcPts val="0"/>
              </a:spcBef>
              <a:spcAft>
                <a:spcPts val="0"/>
              </a:spcAft>
              <a:buClr>
                <a:srgbClr val="0070C0"/>
              </a:buClr>
              <a:buFont typeface="Arial" panose="020B0604020202020204" pitchFamily="34" charset="0"/>
              <a:buChar char="•"/>
              <a:defRPr/>
            </a:pPr>
            <a:r>
              <a:rPr lang="en-US" sz="2400" b="0" dirty="0">
                <a:solidFill>
                  <a:srgbClr val="000000"/>
                </a:solidFill>
                <a:latin typeface="Segoe UI" pitchFamily="34" charset="0"/>
                <a:ea typeface="Segoe UI" pitchFamily="34" charset="0"/>
                <a:cs typeface="Segoe UI" pitchFamily="34" charset="0"/>
              </a:rPr>
              <a:t>Enables you to import or export </a:t>
            </a:r>
            <a:r>
              <a:rPr lang="en-US" sz="2400" b="0" dirty="0" smtClean="0">
                <a:solidFill>
                  <a:srgbClr val="000000"/>
                </a:solidFill>
                <a:latin typeface="Segoe UI" pitchFamily="34" charset="0"/>
                <a:ea typeface="Segoe UI" pitchFamily="34" charset="0"/>
                <a:cs typeface="Segoe UI" pitchFamily="34" charset="0"/>
              </a:rPr>
              <a:t>policies</a:t>
            </a:r>
            <a:endParaRPr lang="en-US" sz="2400" b="0" dirty="0">
              <a:solidFill>
                <a:srgbClr val="000000"/>
              </a:solidFill>
              <a:latin typeface="Segoe UI" pitchFamily="34" charset="0"/>
              <a:ea typeface="Segoe UI" pitchFamily="34" charset="0"/>
              <a:cs typeface="Segoe UI"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6003" y="4535446"/>
            <a:ext cx="2035896" cy="2041991"/>
          </a:xfrm>
          <a:prstGeom prst="rect">
            <a:avLst/>
          </a:prstGeom>
        </p:spPr>
      </p:pic>
    </p:spTree>
    <p:extLst>
      <p:ext uri="{BB962C8B-B14F-4D97-AF65-F5344CB8AC3E}">
        <p14:creationId xmlns:p14="http://schemas.microsoft.com/office/powerpoint/2010/main" val="1165132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24f539fa-8f1b-497c-9215-925e4ac4f1e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60097" cy="740664"/>
          </a:xfrm>
        </p:spPr>
        <p:txBody>
          <a:bodyPr/>
          <a:lstStyle/>
          <a:p>
            <a:r>
              <a:rPr lang="en-CA" dirty="0" smtClean="0"/>
              <a:t>Discussion: Why Is a Host-Based Firewall Important?</a:t>
            </a:r>
            <a:endParaRPr lang="en-CA" dirty="0"/>
          </a:p>
        </p:txBody>
      </p:sp>
      <p:sp>
        <p:nvSpPr>
          <p:cNvPr id="4" name="text box"/>
          <p:cNvSpPr>
            <a:spLocks noGrp="1"/>
          </p:cNvSpPr>
          <p:nvPr/>
        </p:nvSpPr>
        <p:spPr bwMode="auto">
          <a:xfrm>
            <a:off x="433849" y="1021215"/>
            <a:ext cx="8119156" cy="237037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80000" indent="-180000"/>
            <a:r>
              <a:rPr lang="en-US" dirty="0"/>
              <a:t>Why is it important to use a host-based firewall such as Windows Firewall with Advanced Security?</a:t>
            </a:r>
          </a:p>
          <a:p>
            <a:pPr marL="180000" indent="-180000"/>
            <a:endParaRPr lang="en-US" sz="3600" dirty="0">
              <a:latin typeface="Arial" charset="0"/>
            </a:endParaRPr>
          </a:p>
          <a:p>
            <a:pPr marL="180000" indent="-180000"/>
            <a:endParaRPr lang="en-US" dirty="0"/>
          </a:p>
        </p:txBody>
      </p:sp>
      <p:pic>
        <p:nvPicPr>
          <p:cNvPr id="5" name="clock  alt text here" descr="The clock indicates the discussion should last 10 minutes."/>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779941" y="4408334"/>
            <a:ext cx="1539205" cy="1752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4"/>
          <p:cNvSpPr txBox="1"/>
          <p:nvPr/>
        </p:nvSpPr>
        <p:spPr>
          <a:xfrm>
            <a:off x="4887326" y="5284586"/>
            <a:ext cx="1668214"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smtClean="0">
                <a:latin typeface="Segoe" pitchFamily="34" charset="0"/>
              </a:rPr>
              <a:t>10 minutes</a:t>
            </a:r>
            <a:endParaRPr lang="en-US" sz="2400" b="0" dirty="0">
              <a:latin typeface="Segoe" pitchFamily="34" charset="0"/>
            </a:endParaRPr>
          </a:p>
        </p:txBody>
      </p:sp>
    </p:spTree>
    <p:extLst>
      <p:ext uri="{BB962C8B-B14F-4D97-AF65-F5344CB8AC3E}">
        <p14:creationId xmlns:p14="http://schemas.microsoft.com/office/powerpoint/2010/main" val="3391604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1: Security Overview for Windows Operating Systems</a:t>
            </a:r>
            <a:endParaRPr lang="en-CA" dirty="0"/>
          </a:p>
        </p:txBody>
      </p:sp>
      <p:sp>
        <p:nvSpPr>
          <p:cNvPr id="3" name="Text Placeholder 2"/>
          <p:cNvSpPr>
            <a:spLocks noGrp="1"/>
          </p:cNvSpPr>
          <p:nvPr>
            <p:ph type="body" idx="1"/>
          </p:nvPr>
        </p:nvSpPr>
        <p:spPr/>
        <p:txBody>
          <a:bodyPr/>
          <a:lstStyle/>
          <a:p>
            <a:r>
              <a:rPr lang="en-CA" dirty="0" smtClean="0"/>
              <a:t>Discussion: Identifying Security Risks and Costs
Applying Defense-In-Depth to Increase Security
Best Practices for Increasing Security</a:t>
            </a:r>
            <a:endParaRPr lang="en-CA" dirty="0"/>
          </a:p>
        </p:txBody>
      </p:sp>
    </p:spTree>
    <p:extLst>
      <p:ext uri="{BB962C8B-B14F-4D97-AF65-F5344CB8AC3E}">
        <p14:creationId xmlns:p14="http://schemas.microsoft.com/office/powerpoint/2010/main" val="707381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3ad92b55-4389-498a-b4c3-cff460feb3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Firewall Profiles</a:t>
            </a:r>
            <a:endParaRPr lang="en-CA" dirty="0"/>
          </a:p>
        </p:txBody>
      </p:sp>
      <p:sp>
        <p:nvSpPr>
          <p:cNvPr id="4" name="AutoShape 2"/>
          <p:cNvSpPr>
            <a:spLocks noChangeArrowheads="1"/>
          </p:cNvSpPr>
          <p:nvPr/>
        </p:nvSpPr>
        <p:spPr bwMode="auto">
          <a:xfrm>
            <a:off x="263236" y="968025"/>
            <a:ext cx="7776509" cy="3529160"/>
          </a:xfrm>
          <a:prstGeom prst="roundRect">
            <a:avLst>
              <a:gd name="adj" fmla="val 7389"/>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180000" indent="-180000">
              <a:lnSpc>
                <a:spcPct val="90000"/>
              </a:lnSpc>
              <a:spcBef>
                <a:spcPct val="40000"/>
              </a:spcBef>
              <a:buClr>
                <a:srgbClr val="569AD2"/>
              </a:buClr>
              <a:buSzPct val="90000"/>
              <a:buFont typeface="Arial" pitchFamily="34" charset="0"/>
              <a:buChar char="•"/>
              <a:defRPr/>
            </a:pPr>
            <a:r>
              <a:rPr lang="en-US" sz="2400" b="0" dirty="0">
                <a:latin typeface="Segoe UI" pitchFamily="34" charset="0"/>
                <a:ea typeface="Segoe UI" pitchFamily="34" charset="0"/>
                <a:cs typeface="Segoe UI" pitchFamily="34" charset="0"/>
              </a:rPr>
              <a:t>Firewall profiles are a set of configuration settings that apply to a particular network type</a:t>
            </a:r>
          </a:p>
          <a:p>
            <a:pPr marL="180000" indent="-180000">
              <a:lnSpc>
                <a:spcPct val="90000"/>
              </a:lnSpc>
              <a:spcBef>
                <a:spcPct val="40000"/>
              </a:spcBef>
              <a:buClr>
                <a:srgbClr val="569AD2"/>
              </a:buClr>
              <a:buSzPct val="90000"/>
              <a:buFont typeface="Arial" pitchFamily="34" charset="0"/>
              <a:buChar char="•"/>
              <a:defRPr/>
            </a:pPr>
            <a:r>
              <a:rPr lang="en-CA" altLang="ja-JP" sz="2400" b="0" dirty="0">
                <a:latin typeface="Segoe UI" pitchFamily="34" charset="0"/>
                <a:ea typeface="Segoe UI" pitchFamily="34" charset="0"/>
                <a:cs typeface="Segoe UI" pitchFamily="34" charset="0"/>
              </a:rPr>
              <a:t>The firewall profiles are:</a:t>
            </a:r>
          </a:p>
          <a:p>
            <a:pPr marL="540000" lvl="1" indent="-180000">
              <a:lnSpc>
                <a:spcPct val="90000"/>
              </a:lnSpc>
              <a:spcBef>
                <a:spcPct val="40000"/>
              </a:spcBef>
              <a:buClr>
                <a:srgbClr val="569AD2"/>
              </a:buClr>
              <a:buSzPct val="90000"/>
              <a:buFont typeface="Arial" pitchFamily="34" charset="0"/>
              <a:buChar char="•"/>
              <a:defRPr/>
            </a:pPr>
            <a:r>
              <a:rPr lang="en-CA" altLang="ja-JP" sz="2200" b="0" dirty="0">
                <a:latin typeface="Segoe UI" pitchFamily="34" charset="0"/>
                <a:ea typeface="Segoe UI" pitchFamily="34" charset="0"/>
                <a:cs typeface="Segoe UI" pitchFamily="34" charset="0"/>
              </a:rPr>
              <a:t>Domain</a:t>
            </a:r>
          </a:p>
          <a:p>
            <a:pPr marL="540000" lvl="1" indent="-180000">
              <a:lnSpc>
                <a:spcPct val="90000"/>
              </a:lnSpc>
              <a:spcBef>
                <a:spcPct val="40000"/>
              </a:spcBef>
              <a:buClr>
                <a:srgbClr val="569AD2"/>
              </a:buClr>
              <a:buSzPct val="90000"/>
              <a:buFont typeface="Arial" pitchFamily="34" charset="0"/>
              <a:buChar char="•"/>
              <a:defRPr/>
            </a:pPr>
            <a:r>
              <a:rPr lang="en-CA" altLang="ja-JP" sz="2200" b="0" dirty="0">
                <a:latin typeface="Segoe UI" pitchFamily="34" charset="0"/>
                <a:ea typeface="Segoe UI" pitchFamily="34" charset="0"/>
                <a:cs typeface="Segoe UI" pitchFamily="34" charset="0"/>
              </a:rPr>
              <a:t>Public</a:t>
            </a:r>
          </a:p>
          <a:p>
            <a:pPr marL="540000" lvl="1" indent="-180000">
              <a:lnSpc>
                <a:spcPct val="90000"/>
              </a:lnSpc>
              <a:spcBef>
                <a:spcPct val="40000"/>
              </a:spcBef>
              <a:buClr>
                <a:srgbClr val="569AD2"/>
              </a:buClr>
              <a:buSzPct val="90000"/>
              <a:buFont typeface="Arial" pitchFamily="34" charset="0"/>
              <a:buChar char="•"/>
              <a:defRPr/>
            </a:pPr>
            <a:r>
              <a:rPr lang="en-CA" altLang="ja-JP" sz="2200" b="0" dirty="0">
                <a:latin typeface="Segoe UI" pitchFamily="34" charset="0"/>
                <a:ea typeface="Segoe UI" pitchFamily="34" charset="0"/>
                <a:cs typeface="Segoe UI" pitchFamily="34" charset="0"/>
              </a:rPr>
              <a:t>Private</a:t>
            </a:r>
          </a:p>
          <a:p>
            <a:pPr marL="180000" indent="-180000">
              <a:lnSpc>
                <a:spcPct val="90000"/>
              </a:lnSpc>
              <a:spcBef>
                <a:spcPct val="40000"/>
              </a:spcBef>
              <a:buClr>
                <a:srgbClr val="569AD2"/>
              </a:buClr>
              <a:buSzPct val="90000"/>
              <a:buFont typeface="Arial" pitchFamily="34" charset="0"/>
              <a:buChar char="•"/>
              <a:defRPr/>
            </a:pPr>
            <a:r>
              <a:rPr lang="en-CA" altLang="ja-JP" sz="2400" b="0" dirty="0" smtClean="0">
                <a:latin typeface="Segoe UI" pitchFamily="34" charset="0"/>
                <a:ea typeface="Segoe UI" pitchFamily="34" charset="0"/>
                <a:cs typeface="Segoe UI" pitchFamily="34" charset="0"/>
              </a:rPr>
              <a:t>Windows </a:t>
            </a:r>
            <a:r>
              <a:rPr lang="en-CA" altLang="ja-JP" sz="2400" b="0" dirty="0">
                <a:latin typeface="Segoe UI" pitchFamily="34" charset="0"/>
                <a:ea typeface="Segoe UI" pitchFamily="34" charset="0"/>
                <a:cs typeface="Segoe UI" pitchFamily="34" charset="0"/>
              </a:rPr>
              <a:t>Server 2012 includes the ability to have multiple active firewall profiles</a:t>
            </a:r>
            <a:endParaRPr lang="en-US" sz="24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5999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32beb04e-de88-4546-9735-a3dc9e658b3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Connection Security Rules</a:t>
            </a:r>
            <a:endParaRPr lang="en-CA" dirty="0"/>
          </a:p>
        </p:txBody>
      </p:sp>
      <p:sp>
        <p:nvSpPr>
          <p:cNvPr id="4" name="Content Placeholder 2"/>
          <p:cNvSpPr>
            <a:spLocks noGrp="1"/>
          </p:cNvSpPr>
          <p:nvPr/>
        </p:nvSpPr>
        <p:spPr bwMode="auto">
          <a:xfrm>
            <a:off x="458788" y="1021214"/>
            <a:ext cx="8253412" cy="5481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Connection security rules:</a:t>
            </a:r>
            <a:endParaRPr lang="en-CA" dirty="0"/>
          </a:p>
          <a:p>
            <a:pPr lvl="0"/>
            <a:r>
              <a:rPr lang="en-US" sz="2400" dirty="0"/>
              <a:t>Authenticate two computers before they begin communications</a:t>
            </a:r>
            <a:endParaRPr lang="en-CA" sz="2400" dirty="0"/>
          </a:p>
          <a:p>
            <a:pPr lvl="0"/>
            <a:r>
              <a:rPr lang="en-US" sz="2400" dirty="0"/>
              <a:t>Secure information being sent between two computers</a:t>
            </a:r>
            <a:endParaRPr lang="en-CA" sz="2400" dirty="0"/>
          </a:p>
          <a:p>
            <a:pPr lvl="0"/>
            <a:r>
              <a:rPr lang="en-US" sz="2400" dirty="0"/>
              <a:t>Use key exchange, authentication, data integrity, and data encryption (optionally)</a:t>
            </a:r>
            <a:endParaRPr lang="en-CA" sz="2400" dirty="0"/>
          </a:p>
          <a:p>
            <a:pPr marL="0" indent="0">
              <a:spcBef>
                <a:spcPts val="1800"/>
              </a:spcBef>
              <a:buNone/>
            </a:pPr>
            <a:r>
              <a:rPr lang="en-US" dirty="0"/>
              <a:t>How firewall rules and connection rules are related:</a:t>
            </a:r>
            <a:endParaRPr lang="en-CA" dirty="0"/>
          </a:p>
          <a:p>
            <a:pPr lvl="0"/>
            <a:r>
              <a:rPr lang="en-US" sz="2400" dirty="0"/>
              <a:t>Firewall rules allow traffic through, but do not secure that traffic</a:t>
            </a:r>
            <a:endParaRPr lang="en-CA" sz="2400" dirty="0"/>
          </a:p>
          <a:p>
            <a:pPr lvl="0"/>
            <a:r>
              <a:rPr lang="en-US" sz="2400" dirty="0"/>
              <a:t>Connection security rules can secure the traffic, but only if a firewall rule was previously </a:t>
            </a:r>
            <a:r>
              <a:rPr lang="en-US" sz="2400" dirty="0" smtClean="0"/>
              <a:t>configured</a:t>
            </a:r>
            <a:r>
              <a:rPr lang="en-CA" sz="2400" dirty="0"/>
              <a:t> </a:t>
            </a:r>
          </a:p>
          <a:p>
            <a:endParaRPr lang="en-US" dirty="0"/>
          </a:p>
        </p:txBody>
      </p:sp>
    </p:spTree>
    <p:extLst>
      <p:ext uri="{BB962C8B-B14F-4D97-AF65-F5344CB8AC3E}">
        <p14:creationId xmlns:p14="http://schemas.microsoft.com/office/powerpoint/2010/main" val="3523209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11a75d44-6534-40c9-8344-a480c47d6f5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Deploying Firewall Rules</a:t>
            </a:r>
            <a:endParaRPr lang="en-CA" dirty="0"/>
          </a:p>
        </p:txBody>
      </p:sp>
      <p:sp>
        <p:nvSpPr>
          <p:cNvPr id="4" name="Rounded Rectangle 3"/>
          <p:cNvSpPr>
            <a:spLocks noChangeArrowheads="1"/>
          </p:cNvSpPr>
          <p:nvPr/>
        </p:nvSpPr>
        <p:spPr bwMode="auto">
          <a:xfrm>
            <a:off x="281028" y="740854"/>
            <a:ext cx="8601075" cy="3650171"/>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spcBef>
                <a:spcPts val="600"/>
              </a:spcBef>
            </a:pPr>
            <a:r>
              <a:rPr lang="en-US" sz="2400" b="0" dirty="0" smtClean="0">
                <a:latin typeface="Segoe UI" pitchFamily="34" charset="0"/>
                <a:ea typeface="Segoe UI" pitchFamily="34" charset="0"/>
                <a:cs typeface="Segoe UI" pitchFamily="34" charset="0"/>
              </a:rPr>
              <a:t>You can </a:t>
            </a:r>
            <a:r>
              <a:rPr lang="en-US" sz="2400" b="0" dirty="0">
                <a:latin typeface="Segoe UI" panose="020B0502040204020203" pitchFamily="34" charset="0"/>
                <a:ea typeface="Segoe UI" panose="020B0502040204020203" pitchFamily="34" charset="0"/>
                <a:cs typeface="Segoe UI" panose="020B0502040204020203" pitchFamily="34" charset="0"/>
              </a:rPr>
              <a:t>deploy Windows Firewall </a:t>
            </a:r>
            <a:r>
              <a:rPr lang="en-US" sz="2400" b="0" dirty="0" smtClean="0">
                <a:latin typeface="Segoe UI" panose="020B0502040204020203" pitchFamily="34" charset="0"/>
                <a:ea typeface="Segoe UI" panose="020B0502040204020203" pitchFamily="34" charset="0"/>
                <a:cs typeface="Segoe UI" panose="020B0502040204020203" pitchFamily="34" charset="0"/>
              </a:rPr>
              <a:t>rules:</a:t>
            </a:r>
            <a:endParaRPr lang="en-CA" sz="2400" b="0" dirty="0">
              <a:latin typeface="Segoe UI" panose="020B0502040204020203" pitchFamily="34" charset="0"/>
              <a:ea typeface="Segoe UI" panose="020B0502040204020203" pitchFamily="34" charset="0"/>
              <a:cs typeface="Segoe UI" panose="020B0502040204020203" pitchFamily="34" charset="0"/>
            </a:endParaRPr>
          </a:p>
          <a:p>
            <a:pPr marL="180000" lvl="0" indent="-180000">
              <a:spcBef>
                <a:spcPts val="600"/>
              </a:spcBef>
              <a:buClr>
                <a:srgbClr val="0070C0"/>
              </a:buClr>
              <a:buFont typeface="Arial" panose="020B0604020202020204" pitchFamily="34" charset="0"/>
              <a:buChar char="•"/>
            </a:pPr>
            <a:r>
              <a:rPr lang="en-CA" sz="2400" dirty="0" smtClean="0">
                <a:latin typeface="Segoe UI" panose="020B0502040204020203" pitchFamily="34" charset="0"/>
                <a:ea typeface="Segoe UI" panose="020B0502040204020203" pitchFamily="34" charset="0"/>
                <a:cs typeface="Segoe UI" panose="020B0502040204020203" pitchFamily="34" charset="0"/>
              </a:rPr>
              <a:t>Manually. </a:t>
            </a:r>
            <a:r>
              <a:rPr lang="en-CA" sz="2400" b="0" dirty="0" smtClean="0">
                <a:latin typeface="Segoe UI" panose="020B0502040204020203" pitchFamily="34" charset="0"/>
                <a:ea typeface="Segoe UI" panose="020B0502040204020203" pitchFamily="34" charset="0"/>
                <a:cs typeface="Segoe UI" panose="020B0502040204020203" pitchFamily="34" charset="0"/>
              </a:rPr>
              <a:t>Used </a:t>
            </a:r>
            <a:r>
              <a:rPr lang="en-CA" sz="2400" b="0" dirty="0">
                <a:latin typeface="Segoe UI" panose="020B0502040204020203" pitchFamily="34" charset="0"/>
                <a:ea typeface="Segoe UI" panose="020B0502040204020203" pitchFamily="34" charset="0"/>
                <a:cs typeface="Segoe UI" panose="020B0502040204020203" pitchFamily="34" charset="0"/>
              </a:rPr>
              <a:t>during testing, troubleshooting, or for individual computers.</a:t>
            </a:r>
          </a:p>
          <a:p>
            <a:pPr marL="180000" lvl="0" indent="-180000">
              <a:spcBef>
                <a:spcPts val="600"/>
              </a:spcBef>
              <a:buClr>
                <a:srgbClr val="0070C0"/>
              </a:buClr>
              <a:buFont typeface="Arial" panose="020B0604020202020204" pitchFamily="34" charset="0"/>
              <a:buChar char="•"/>
            </a:pPr>
            <a:r>
              <a:rPr lang="en-CA" sz="2400" dirty="0" smtClean="0">
                <a:latin typeface="Segoe UI" panose="020B0502040204020203" pitchFamily="34" charset="0"/>
                <a:ea typeface="Segoe UI" panose="020B0502040204020203" pitchFamily="34" charset="0"/>
                <a:cs typeface="Segoe UI" panose="020B0502040204020203" pitchFamily="34" charset="0"/>
              </a:rPr>
              <a:t>By using </a:t>
            </a:r>
            <a:r>
              <a:rPr lang="en-CA" sz="2400" dirty="0">
                <a:latin typeface="Segoe UI" panose="020B0502040204020203" pitchFamily="34" charset="0"/>
                <a:ea typeface="Segoe UI" panose="020B0502040204020203" pitchFamily="34" charset="0"/>
                <a:cs typeface="Segoe UI" panose="020B0502040204020203" pitchFamily="34" charset="0"/>
              </a:rPr>
              <a:t>Group </a:t>
            </a:r>
            <a:r>
              <a:rPr lang="en-CA" sz="2400" dirty="0" smtClean="0">
                <a:latin typeface="Segoe UI" panose="020B0502040204020203" pitchFamily="34" charset="0"/>
                <a:ea typeface="Segoe UI" panose="020B0502040204020203" pitchFamily="34" charset="0"/>
                <a:cs typeface="Segoe UI" panose="020B0502040204020203" pitchFamily="34" charset="0"/>
              </a:rPr>
              <a:t>Policy. </a:t>
            </a:r>
            <a:r>
              <a:rPr lang="en-CA" sz="2400" b="0" dirty="0" smtClean="0">
                <a:latin typeface="Segoe UI" panose="020B0502040204020203" pitchFamily="34" charset="0"/>
                <a:ea typeface="Segoe UI" panose="020B0502040204020203" pitchFamily="34" charset="0"/>
                <a:cs typeface="Segoe UI" panose="020B0502040204020203" pitchFamily="34" charset="0"/>
              </a:rPr>
              <a:t>The </a:t>
            </a:r>
            <a:r>
              <a:rPr lang="en-CA" sz="2400" b="0" dirty="0">
                <a:latin typeface="Segoe UI" panose="020B0502040204020203" pitchFamily="34" charset="0"/>
                <a:ea typeface="Segoe UI" panose="020B0502040204020203" pitchFamily="34" charset="0"/>
                <a:cs typeface="Segoe UI" panose="020B0502040204020203" pitchFamily="34" charset="0"/>
              </a:rPr>
              <a:t>preferred way. Create and test the rules, and then deploy them to a large number of </a:t>
            </a:r>
            <a:r>
              <a:rPr lang="en-CA" sz="2400" b="0" dirty="0" smtClean="0">
                <a:latin typeface="Segoe UI" panose="020B0502040204020203" pitchFamily="34" charset="0"/>
                <a:ea typeface="Segoe UI" panose="020B0502040204020203" pitchFamily="34" charset="0"/>
                <a:cs typeface="Segoe UI" panose="020B0502040204020203" pitchFamily="34" charset="0"/>
              </a:rPr>
              <a:t>computers.</a:t>
            </a:r>
            <a:endParaRPr lang="en-CA" sz="2400" b="0" dirty="0">
              <a:latin typeface="Segoe UI" panose="020B0502040204020203" pitchFamily="34" charset="0"/>
              <a:ea typeface="Segoe UI" panose="020B0502040204020203" pitchFamily="34" charset="0"/>
              <a:cs typeface="Segoe UI" panose="020B0502040204020203" pitchFamily="34" charset="0"/>
            </a:endParaRPr>
          </a:p>
          <a:p>
            <a:pPr marL="180000" lvl="0" indent="-180000">
              <a:spcBef>
                <a:spcPts val="600"/>
              </a:spcBef>
              <a:buClr>
                <a:srgbClr val="0070C0"/>
              </a:buClr>
              <a:buFont typeface="Arial" panose="020B0604020202020204" pitchFamily="34" charset="0"/>
              <a:buChar char="•"/>
            </a:pPr>
            <a:r>
              <a:rPr lang="en-CA" sz="2400" dirty="0" smtClean="0">
                <a:latin typeface="Segoe UI" panose="020B0502040204020203" pitchFamily="34" charset="0"/>
                <a:ea typeface="Segoe UI" panose="020B0502040204020203" pitchFamily="34" charset="0"/>
                <a:cs typeface="Segoe UI" panose="020B0502040204020203" pitchFamily="34" charset="0"/>
              </a:rPr>
              <a:t>By exporting </a:t>
            </a:r>
            <a:r>
              <a:rPr lang="en-CA" sz="2400" dirty="0">
                <a:latin typeface="Segoe UI" panose="020B0502040204020203" pitchFamily="34" charset="0"/>
                <a:ea typeface="Segoe UI" panose="020B0502040204020203" pitchFamily="34" charset="0"/>
                <a:cs typeface="Segoe UI" panose="020B0502040204020203" pitchFamily="34" charset="0"/>
              </a:rPr>
              <a:t>and </a:t>
            </a:r>
            <a:r>
              <a:rPr lang="en-CA" sz="2400" dirty="0" smtClean="0">
                <a:latin typeface="Segoe UI" panose="020B0502040204020203" pitchFamily="34" charset="0"/>
                <a:ea typeface="Segoe UI" panose="020B0502040204020203" pitchFamily="34" charset="0"/>
                <a:cs typeface="Segoe UI" panose="020B0502040204020203" pitchFamily="34" charset="0"/>
              </a:rPr>
              <a:t>importing. </a:t>
            </a:r>
            <a:r>
              <a:rPr lang="en-CA" sz="2400" b="0" dirty="0" smtClean="0">
                <a:latin typeface="Segoe UI" panose="020B0502040204020203" pitchFamily="34" charset="0"/>
                <a:ea typeface="Segoe UI" panose="020B0502040204020203" pitchFamily="34" charset="0"/>
                <a:cs typeface="Segoe UI" panose="020B0502040204020203" pitchFamily="34" charset="0"/>
              </a:rPr>
              <a:t>Uses </a:t>
            </a:r>
            <a:r>
              <a:rPr lang="en-CA" sz="2400" b="0" dirty="0">
                <a:latin typeface="Segoe UI" panose="020B0502040204020203" pitchFamily="34" charset="0"/>
                <a:ea typeface="Segoe UI" panose="020B0502040204020203" pitchFamily="34" charset="0"/>
                <a:cs typeface="Segoe UI" panose="020B0502040204020203" pitchFamily="34" charset="0"/>
              </a:rPr>
              <a:t>Windows Firewall with Advanced </a:t>
            </a:r>
            <a:r>
              <a:rPr lang="en-CA" sz="2400" b="0" dirty="0" smtClean="0">
                <a:latin typeface="Segoe UI" panose="020B0502040204020203" pitchFamily="34" charset="0"/>
                <a:ea typeface="Segoe UI" panose="020B0502040204020203" pitchFamily="34" charset="0"/>
                <a:cs typeface="Segoe UI" panose="020B0502040204020203" pitchFamily="34" charset="0"/>
              </a:rPr>
              <a:t>Security. </a:t>
            </a:r>
          </a:p>
          <a:p>
            <a:pPr marL="180000" lvl="0">
              <a:spcBef>
                <a:spcPts val="600"/>
              </a:spcBef>
              <a:buClr>
                <a:srgbClr val="0070C0"/>
              </a:buClr>
            </a:pPr>
            <a:r>
              <a:rPr lang="en-CA" sz="2400" b="0" dirty="0" smtClean="0">
                <a:latin typeface="Segoe UI" panose="020B0502040204020203" pitchFamily="34" charset="0"/>
                <a:ea typeface="Segoe UI" panose="020B0502040204020203" pitchFamily="34" charset="0"/>
                <a:cs typeface="Segoe UI" panose="020B0502040204020203" pitchFamily="34" charset="0"/>
              </a:rPr>
              <a:t>When you import rules, they replace all current rules.</a:t>
            </a:r>
          </a:p>
          <a:p>
            <a:r>
              <a:rPr lang="en-CA" sz="2000" b="0" dirty="0">
                <a:latin typeface="Segoe UI" panose="020B0502040204020203" pitchFamily="34" charset="0"/>
                <a:ea typeface="Segoe UI" panose="020B0502040204020203" pitchFamily="34" charset="0"/>
                <a:cs typeface="Segoe UI" panose="020B0502040204020203" pitchFamily="34" charset="0"/>
              </a:rPr>
              <a:t> </a:t>
            </a:r>
          </a:p>
          <a:p>
            <a:endParaRPr lang="en-US" sz="2600" b="0" dirty="0">
              <a:latin typeface="Segoe UI" pitchFamily="34" charset="0"/>
              <a:ea typeface="Segoe UI" pitchFamily="34" charset="0"/>
              <a:cs typeface="Segoe UI" pitchFamily="34" charset="0"/>
            </a:endParaRPr>
          </a:p>
          <a:p>
            <a:endParaRPr lang="en-US" sz="2600" b="0" dirty="0" smtClean="0">
              <a:latin typeface="Segoe UI" pitchFamily="34" charset="0"/>
              <a:ea typeface="Segoe UI" pitchFamily="34" charset="0"/>
              <a:cs typeface="Segoe UI" pitchFamily="34" charset="0"/>
            </a:endParaRPr>
          </a:p>
          <a:p>
            <a:pPr>
              <a:buNone/>
            </a:pPr>
            <a:endParaRPr lang="en-US" sz="2600" b="0" dirty="0" smtClean="0">
              <a:latin typeface="Segoe UI" pitchFamily="34" charset="0"/>
              <a:ea typeface="Segoe UI" pitchFamily="34" charset="0"/>
              <a:cs typeface="Segoe UI" pitchFamily="34" charset="0"/>
            </a:endParaRPr>
          </a:p>
          <a:p>
            <a:pPr>
              <a:buNone/>
            </a:pPr>
            <a:endParaRPr lang="en-US" sz="2600" b="0" dirty="0">
              <a:latin typeface="Segoe UI" pitchFamily="34" charset="0"/>
              <a:ea typeface="Segoe UI" pitchFamily="34" charset="0"/>
              <a:cs typeface="Segoe UI" pitchFamily="34" charset="0"/>
            </a:endParaRPr>
          </a:p>
          <a:p>
            <a:pPr>
              <a:buNone/>
            </a:pPr>
            <a:endParaRPr lang="en-US" sz="2600" b="0" dirty="0">
              <a:latin typeface="Segoe UI" pitchFamily="34" charset="0"/>
              <a:ea typeface="Segoe UI" pitchFamily="34" charset="0"/>
              <a:cs typeface="Segoe UI" pitchFamily="34" charset="0"/>
            </a:endParaRPr>
          </a:p>
        </p:txBody>
      </p:sp>
      <p:grpSp>
        <p:nvGrpSpPr>
          <p:cNvPr id="5" name="Group 4"/>
          <p:cNvGrpSpPr/>
          <p:nvPr/>
        </p:nvGrpSpPr>
        <p:grpSpPr>
          <a:xfrm>
            <a:off x="6008517" y="4592235"/>
            <a:ext cx="2305048" cy="1527327"/>
            <a:chOff x="4635313" y="3770298"/>
            <a:chExt cx="3789852" cy="2447388"/>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0028" y="3770298"/>
              <a:ext cx="2115137" cy="211513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92080" y="4175695"/>
              <a:ext cx="2035896" cy="2041991"/>
            </a:xfrm>
            <a:prstGeom prst="rect">
              <a:avLst/>
            </a:prstGeom>
          </p:spPr>
        </p:pic>
        <p:pic>
          <p:nvPicPr>
            <p:cNvPr id="8" name="Picture 7"/>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635313" y="3770298"/>
              <a:ext cx="1029289" cy="1720384"/>
            </a:xfrm>
            <a:prstGeom prst="rect">
              <a:avLst/>
            </a:prstGeom>
            <a:noFill/>
            <a:ln>
              <a:noFill/>
            </a:ln>
            <a:effectLst/>
            <a:extLst/>
          </p:spPr>
        </p:pic>
      </p:grpSp>
      <p:sp>
        <p:nvSpPr>
          <p:cNvPr id="9" name="TextBox 1"/>
          <p:cNvSpPr txBox="1"/>
          <p:nvPr/>
        </p:nvSpPr>
        <p:spPr>
          <a:xfrm>
            <a:off x="619126" y="4592235"/>
            <a:ext cx="5000624" cy="1695437"/>
          </a:xfrm>
          <a:prstGeom prst="rect">
            <a:avLst/>
          </a:prstGeom>
          <a:noFill/>
          <a:ln w="44450" cmpd="sng">
            <a:solidFill>
              <a:srgbClr val="FF0000"/>
            </a:solidFill>
            <a:prstDash val="sysDash"/>
          </a:ln>
          <a:effectLst/>
        </p:spPr>
        <p:txBody>
          <a:bodyPr wrap="square" tIns="108000" bIns="10800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CA" sz="2400" b="0" dirty="0" smtClean="0">
                <a:latin typeface="Segoe UI" panose="020B0502040204020203" pitchFamily="34" charset="0"/>
                <a:ea typeface="Segoe UI" panose="020B0502040204020203" pitchFamily="34" charset="0"/>
                <a:cs typeface="Segoe UI" panose="020B0502040204020203" pitchFamily="34" charset="0"/>
              </a:rPr>
              <a:t>Always </a:t>
            </a:r>
            <a:r>
              <a:rPr lang="en-CA" sz="2400" b="0" dirty="0">
                <a:latin typeface="Segoe UI" panose="020B0502040204020203" pitchFamily="34" charset="0"/>
                <a:ea typeface="Segoe UI" panose="020B0502040204020203" pitchFamily="34" charset="0"/>
                <a:cs typeface="Segoe UI" panose="020B0502040204020203" pitchFamily="34" charset="0"/>
              </a:rPr>
              <a:t>test firewall rules in an isolated, </a:t>
            </a:r>
            <a:r>
              <a:rPr lang="en-CA" sz="2400" b="0" dirty="0" smtClean="0">
                <a:latin typeface="Segoe UI" panose="020B0502040204020203" pitchFamily="34" charset="0"/>
                <a:ea typeface="Segoe UI" panose="020B0502040204020203" pitchFamily="34" charset="0"/>
                <a:cs typeface="Segoe UI" panose="020B0502040204020203" pitchFamily="34" charset="0"/>
              </a:rPr>
              <a:t>nonproduction </a:t>
            </a:r>
            <a:r>
              <a:rPr lang="en-CA" sz="2400" b="0" dirty="0">
                <a:latin typeface="Segoe UI" panose="020B0502040204020203" pitchFamily="34" charset="0"/>
                <a:ea typeface="Segoe UI" panose="020B0502040204020203" pitchFamily="34" charset="0"/>
                <a:cs typeface="Segoe UI" panose="020B0502040204020203" pitchFamily="34" charset="0"/>
              </a:rPr>
              <a:t>environment before </a:t>
            </a:r>
            <a:r>
              <a:rPr lang="en-CA" sz="2400" b="0" dirty="0" smtClean="0">
                <a:latin typeface="Segoe UI" panose="020B0502040204020203" pitchFamily="34" charset="0"/>
                <a:ea typeface="Segoe UI" panose="020B0502040204020203" pitchFamily="34" charset="0"/>
                <a:cs typeface="Segoe UI" panose="020B0502040204020203" pitchFamily="34" charset="0"/>
              </a:rPr>
              <a:t>you </a:t>
            </a:r>
            <a:r>
              <a:rPr lang="en-CA" sz="2400" b="0" dirty="0">
                <a:latin typeface="Segoe UI" panose="020B0502040204020203" pitchFamily="34" charset="0"/>
                <a:ea typeface="Segoe UI" panose="020B0502040204020203" pitchFamily="34" charset="0"/>
                <a:cs typeface="Segoe UI" panose="020B0502040204020203" pitchFamily="34" charset="0"/>
              </a:rPr>
              <a:t>deploy them in </a:t>
            </a:r>
            <a:r>
              <a:rPr lang="en-CA" sz="2400" b="0" dirty="0" smtClean="0">
                <a:latin typeface="Segoe UI" panose="020B0502040204020203" pitchFamily="34" charset="0"/>
                <a:ea typeface="Segoe UI" panose="020B0502040204020203" pitchFamily="34" charset="0"/>
                <a:cs typeface="Segoe UI" panose="020B0502040204020203" pitchFamily="34" charset="0"/>
              </a:rPr>
              <a:t>production.</a:t>
            </a:r>
            <a:endParaRPr lang="en-CA" sz="2400" dirty="0"/>
          </a:p>
        </p:txBody>
      </p:sp>
    </p:spTree>
    <p:extLst>
      <p:ext uri="{BB962C8B-B14F-4D97-AF65-F5344CB8AC3E}">
        <p14:creationId xmlns:p14="http://schemas.microsoft.com/office/powerpoint/2010/main" val="3687010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3ccdfec0-f39b-465c-89e4-4bc15aa6dc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Demonstration: Implementing Secured Network Traffic with Windows Firewall</a:t>
            </a:r>
            <a:endParaRPr lang="en-CA" dirty="0"/>
          </a:p>
        </p:txBody>
      </p:sp>
      <p:sp>
        <p:nvSpPr>
          <p:cNvPr id="4" name="Content Placeholder 2"/>
          <p:cNvSpPr>
            <a:spLocks noGrp="1"/>
          </p:cNvSpPr>
          <p:nvPr/>
        </p:nvSpPr>
        <p:spPr bwMode="auto">
          <a:xfrm>
            <a:off x="43384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a:t>
            </a:r>
          </a:p>
          <a:p>
            <a:pPr marL="540000" lvl="1" indent="-180000"/>
            <a:r>
              <a:rPr lang="en-US" sz="2600" dirty="0" smtClean="0"/>
              <a:t>Check to see if ICMP v4 is blocked</a:t>
            </a:r>
          </a:p>
          <a:p>
            <a:pPr marL="540000" lvl="1" indent="-180000"/>
            <a:r>
              <a:rPr lang="en-US" sz="2600" dirty="0" smtClean="0"/>
              <a:t>Enable ICMP v4 from LON-CL2 to LON-SVR2</a:t>
            </a:r>
          </a:p>
          <a:p>
            <a:pPr marL="540000" lvl="1" indent="-180000"/>
            <a:r>
              <a:rPr lang="en-US" sz="2600" dirty="0"/>
              <a:t>Create a connection security </a:t>
            </a:r>
            <a:r>
              <a:rPr lang="en-US" sz="2600" dirty="0" smtClean="0"/>
              <a:t>rule so that traffic is authenticated to the destination host</a:t>
            </a:r>
          </a:p>
          <a:p>
            <a:pPr marL="540000" lvl="1" indent="-180000"/>
            <a:r>
              <a:rPr lang="en-US" sz="2600" dirty="0" smtClean="0"/>
              <a:t>Validate ICMP v4 after the connection security rule is in place</a:t>
            </a:r>
            <a:endParaRPr lang="en-US" sz="2600" dirty="0"/>
          </a:p>
        </p:txBody>
      </p:sp>
    </p:spTree>
    <p:extLst>
      <p:ext uri="{BB962C8B-B14F-4D97-AF65-F5344CB8AC3E}">
        <p14:creationId xmlns:p14="http://schemas.microsoft.com/office/powerpoint/2010/main" val="170214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237789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470244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name="1313649b-ad67-4d23-840e-179cda48b1d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60097" cy="740664"/>
          </a:xfrm>
        </p:spPr>
        <p:txBody>
          <a:bodyPr/>
          <a:lstStyle/>
          <a:p>
            <a:r>
              <a:rPr lang="en-CA" dirty="0" smtClean="0"/>
              <a:t>Lab B: Configuring AppLocker and Windows Firewall</a:t>
            </a:r>
            <a:endParaRPr lang="en-CA" dirty="0"/>
          </a:p>
        </p:txBody>
      </p:sp>
      <p:sp>
        <p:nvSpPr>
          <p:cNvPr id="3" name="Text Placeholder 2"/>
          <p:cNvSpPr>
            <a:spLocks noGrp="1"/>
          </p:cNvSpPr>
          <p:nvPr>
            <p:ph type="body" idx="1"/>
          </p:nvPr>
        </p:nvSpPr>
        <p:spPr>
          <a:xfrm>
            <a:off x="458788" y="1021215"/>
            <a:ext cx="8119156" cy="1039633"/>
          </a:xfrm>
        </p:spPr>
        <p:txBody>
          <a:bodyPr/>
          <a:lstStyle/>
          <a:p>
            <a:r>
              <a:rPr lang="en-CA" dirty="0" smtClean="0"/>
              <a:t>Exercise 1: Configuring AppLocker Policies
Exercise 2: Configuring Windows Firewall</a:t>
            </a:r>
            <a:endParaRPr lang="en-CA" dirty="0"/>
          </a:p>
        </p:txBody>
      </p:sp>
      <p:sp>
        <p:nvSpPr>
          <p:cNvPr id="4" name="TextBox 3"/>
          <p:cNvSpPr txBox="1"/>
          <p:nvPr/>
        </p:nvSpPr>
        <p:spPr>
          <a:xfrm>
            <a:off x="458788" y="3745141"/>
            <a:ext cx="2920287" cy="461665"/>
          </a:xfrm>
          <a:prstGeom prst="rect">
            <a:avLst/>
          </a:prstGeom>
          <a:noFill/>
        </p:spPr>
        <p:txBody>
          <a:bodyPr vert="horz" wrap="none" rtlCol="0">
            <a:spAutoFit/>
          </a:bodyPr>
          <a:lstStyle/>
          <a:p>
            <a:r>
              <a:rPr lang="en-CA" sz="2400" b="1" dirty="0" smtClean="0">
                <a:latin typeface="Segoe UI"/>
              </a:rPr>
              <a:t>Logon Information</a:t>
            </a:r>
            <a:endParaRPr lang="en-CA" sz="2400" b="1" dirty="0">
              <a:latin typeface="Segoe UI"/>
            </a:endParaRPr>
          </a:p>
        </p:txBody>
      </p:sp>
      <p:sp>
        <p:nvSpPr>
          <p:cNvPr id="5" name="TextBox 4"/>
          <p:cNvSpPr txBox="1"/>
          <p:nvPr/>
        </p:nvSpPr>
        <p:spPr>
          <a:xfrm>
            <a:off x="458788" y="4126141"/>
            <a:ext cx="5769396" cy="1631216"/>
          </a:xfrm>
          <a:prstGeom prst="rect">
            <a:avLst/>
          </a:prstGeom>
          <a:noFill/>
        </p:spPr>
        <p:txBody>
          <a:bodyPr vert="horz" wrap="square" rtlCol="0">
            <a:spAutoFit/>
          </a:bodyPr>
          <a:lstStyle/>
          <a:p>
            <a:pPr defTabSz="648000"/>
            <a:r>
              <a:rPr lang="en-US" sz="2000" b="0" i="0" u="none" strike="noStrike" baseline="0" dirty="0" smtClean="0">
                <a:latin typeface="Segoe UI"/>
              </a:rPr>
              <a:t>Virtual machines	</a:t>
            </a:r>
            <a:r>
              <a:rPr lang="en-US" sz="2000" b="0" i="0" u="none" strike="noStrike" baseline="0" dirty="0" smtClean="0">
                <a:latin typeface="Segoe UI"/>
              </a:rPr>
              <a:t>	</a:t>
            </a:r>
            <a:r>
              <a:rPr lang="en-US" sz="2000" b="1" i="0" u="none" strike="noStrike" baseline="0" dirty="0" smtClean="0">
                <a:latin typeface="Segoe UI"/>
              </a:rPr>
              <a:t>20410D‑LON‑DC1</a:t>
            </a:r>
            <a:endParaRPr lang="en-US" sz="2000" b="1" i="0" u="none" strike="noStrike" baseline="0" dirty="0" smtClean="0">
              <a:latin typeface="Segoe UI"/>
            </a:endParaRPr>
          </a:p>
          <a:p>
            <a:pPr defTabSz="648000"/>
            <a:r>
              <a:rPr lang="en-US" sz="2000" b="0" i="0" u="none" strike="noStrike" baseline="0" dirty="0" smtClean="0">
                <a:latin typeface="Segoe UI"/>
              </a:rPr>
              <a:t>			</a:t>
            </a:r>
            <a:r>
              <a:rPr lang="en-US" sz="2000" b="0" i="0" u="none" strike="noStrike" baseline="0" dirty="0" smtClean="0">
                <a:latin typeface="Segoe UI"/>
              </a:rPr>
              <a:t>	</a:t>
            </a:r>
            <a:r>
              <a:rPr lang="en-US" sz="2000" b="1" i="0" u="none" strike="noStrike" baseline="0" dirty="0" smtClean="0">
                <a:latin typeface="Segoe UI"/>
              </a:rPr>
              <a:t>20410D‑LON‑SVR1</a:t>
            </a:r>
            <a:endParaRPr lang="en-US" sz="2000" b="1" i="0" u="none" strike="noStrike" baseline="0" dirty="0" smtClean="0">
              <a:latin typeface="Segoe UI"/>
            </a:endParaRPr>
          </a:p>
          <a:p>
            <a:pPr defTabSz="648000"/>
            <a:r>
              <a:rPr lang="en-US" sz="2000" b="0" i="0" u="none" strike="noStrike" baseline="0" dirty="0" smtClean="0">
                <a:latin typeface="Segoe UI"/>
              </a:rPr>
              <a:t>			</a:t>
            </a:r>
            <a:r>
              <a:rPr lang="en-US" sz="2000" b="0" i="0" u="none" strike="noStrike" baseline="0" dirty="0" smtClean="0">
                <a:latin typeface="Segoe UI"/>
              </a:rPr>
              <a:t>	</a:t>
            </a:r>
            <a:r>
              <a:rPr lang="en-US" sz="2000" b="1" i="0" u="none" strike="noStrike" baseline="0" dirty="0" smtClean="0">
                <a:latin typeface="Segoe UI"/>
              </a:rPr>
              <a:t>20410D‑LON‑CL1</a:t>
            </a:r>
            <a:r>
              <a:rPr lang="en-US" sz="2000" b="0" i="0" u="none" strike="noStrike" baseline="0" dirty="0" smtClean="0">
                <a:latin typeface="Segoe UI"/>
              </a:rPr>
              <a:t>	</a:t>
            </a:r>
          </a:p>
          <a:p>
            <a:pPr defTabSz="648000"/>
            <a:r>
              <a:rPr lang="en-US" sz="2000" b="0" i="0" u="none" strike="noStrike" baseline="0" dirty="0" smtClean="0">
                <a:latin typeface="Segoe UI"/>
              </a:rPr>
              <a:t>User name		</a:t>
            </a:r>
            <a:r>
              <a:rPr lang="en-US" sz="2000" b="0" i="0" u="none" strike="noStrike" baseline="0" dirty="0" smtClean="0">
                <a:latin typeface="Segoe UI"/>
              </a:rPr>
              <a:t>	</a:t>
            </a:r>
            <a:r>
              <a:rPr lang="en-US" sz="2000" b="1" i="0" u="none" strike="noStrike" baseline="0" dirty="0" err="1" smtClean="0">
                <a:latin typeface="Segoe UI"/>
              </a:rPr>
              <a:t>Adatum</a:t>
            </a:r>
            <a:r>
              <a:rPr lang="en-US" sz="2000" b="1" i="0" u="none" strike="noStrike" baseline="0" dirty="0" smtClean="0">
                <a:latin typeface="Segoe UI"/>
              </a:rPr>
              <a:t>\Administrator</a:t>
            </a:r>
            <a:endParaRPr lang="en-US" sz="2000" b="0" i="0" u="none" strike="noStrike" baseline="0" dirty="0" smtClean="0">
              <a:latin typeface="Segoe UI"/>
            </a:endParaRPr>
          </a:p>
          <a:p>
            <a:pPr defTabSz="648000"/>
            <a:r>
              <a:rPr lang="en-US" sz="2000" b="0" i="0" u="none" strike="noStrike" baseline="0" dirty="0" smtClean="0">
                <a:latin typeface="Segoe UI"/>
              </a:rPr>
              <a:t>Password		</a:t>
            </a:r>
            <a:r>
              <a:rPr lang="en-US" sz="2000" b="0" i="0" u="none" strike="noStrike" baseline="0" dirty="0" smtClean="0">
                <a:latin typeface="Segoe UI"/>
              </a:rPr>
              <a:t>	</a:t>
            </a:r>
            <a:r>
              <a:rPr lang="en-US" sz="2000" b="1" i="0" u="none" strike="noStrike" baseline="0" dirty="0" smtClean="0">
                <a:latin typeface="Segoe UI"/>
              </a:rPr>
              <a:t>Pa</a:t>
            </a:r>
            <a:r>
              <a:rPr lang="en-US" sz="2000" b="1" i="0" u="none" strike="noStrike" baseline="0" dirty="0" smtClean="0">
                <a:latin typeface="Segoe UI"/>
              </a:rPr>
              <a:t>$$w0rd</a:t>
            </a:r>
            <a:endParaRPr lang="en-US" sz="2800" b="1" i="0" u="none" strike="noStrike" baseline="0" dirty="0" smtClean="0">
              <a:latin typeface="Segoe UI"/>
            </a:endParaRPr>
          </a:p>
        </p:txBody>
      </p:sp>
      <p:sp>
        <p:nvSpPr>
          <p:cNvPr id="6" name="TextBox 5"/>
          <p:cNvSpPr txBox="1"/>
          <p:nvPr/>
        </p:nvSpPr>
        <p:spPr>
          <a:xfrm>
            <a:off x="458788" y="6163356"/>
            <a:ext cx="3516860" cy="400110"/>
          </a:xfrm>
          <a:prstGeom prst="rect">
            <a:avLst/>
          </a:prstGeom>
          <a:noFill/>
        </p:spPr>
        <p:txBody>
          <a:bodyPr vert="horz" wrap="none" rtlCol="0">
            <a:spAutoFit/>
          </a:bodyPr>
          <a:lstStyle/>
          <a:p>
            <a:r>
              <a:rPr lang="en-CA" sz="2000" b="1" dirty="0" smtClean="0">
                <a:latin typeface="Segoe UI"/>
              </a:rPr>
              <a:t>Estimated Time: 60 minutes</a:t>
            </a:r>
            <a:endParaRPr lang="en-CA" sz="2000" b="1" dirty="0">
              <a:latin typeface="Segoe UI"/>
            </a:endParaRPr>
          </a:p>
        </p:txBody>
      </p:sp>
    </p:spTree>
    <p:extLst>
      <p:ext uri="{BB962C8B-B14F-4D97-AF65-F5344CB8AC3E}">
        <p14:creationId xmlns:p14="http://schemas.microsoft.com/office/powerpoint/2010/main" val="1323149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Lab Scenario6877741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Scenario</a:t>
            </a:r>
            <a:endParaRPr lang="en-CA" dirty="0"/>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US" sz="2800" dirty="0" smtClean="0">
                <a:effectLst/>
                <a:latin typeface="Segoe UI"/>
                <a:ea typeface="Arial Unicode MS"/>
                <a:cs typeface="Mangal"/>
              </a:rPr>
              <a:t>Your manager has asked you to implement AppLocker to restrict nonstandard applications from running. He also has asked you to create new Windows Firewall rules for any member servers running web-based applications.</a:t>
            </a:r>
            <a:endParaRPr lang="en-CA" sz="2800" dirty="0">
              <a:effectLst/>
              <a:latin typeface="Segoe UI"/>
              <a:ea typeface="Times New Roman"/>
              <a:cs typeface="Mangal"/>
            </a:endParaRPr>
          </a:p>
        </p:txBody>
      </p:sp>
    </p:spTree>
    <p:extLst>
      <p:ext uri="{BB962C8B-B14F-4D97-AF65-F5344CB8AC3E}">
        <p14:creationId xmlns:p14="http://schemas.microsoft.com/office/powerpoint/2010/main" val="1826282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a821af0b-1b2c-49ad-aa22-53d747d30f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Review</a:t>
            </a:r>
            <a:endParaRPr lang="en-CA" dirty="0"/>
          </a:p>
        </p:txBody>
      </p:sp>
      <p:sp>
        <p:nvSpPr>
          <p:cNvPr id="3" name="Text Placeholder 2"/>
          <p:cNvSpPr>
            <a:spLocks noGrp="1"/>
          </p:cNvSpPr>
          <p:nvPr>
            <p:ph type="body" idx="1"/>
          </p:nvPr>
        </p:nvSpPr>
        <p:spPr/>
        <p:txBody>
          <a:bodyPr/>
          <a:lstStyle/>
          <a:p>
            <a:r>
              <a:rPr lang="en-CA" dirty="0" smtClean="0"/>
              <a:t>You configured an AppLocker rule that prevents users from running software in a specified file path. How can you prevent users from moving the folder containing the software so that they can circumvent the rule and still run it?
You want to introduce a new application that needs to use specific ports. What information do you need to configure Windows Firewall with Advanced Security, and from what source can you get it?</a:t>
            </a:r>
            <a:endParaRPr lang="en-CA" dirty="0"/>
          </a:p>
        </p:txBody>
      </p:sp>
    </p:spTree>
    <p:extLst>
      <p:ext uri="{BB962C8B-B14F-4D97-AF65-F5344CB8AC3E}">
        <p14:creationId xmlns:p14="http://schemas.microsoft.com/office/powerpoint/2010/main" val="1708556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Module Review and Takeaways</a:t>
            </a:r>
            <a:endParaRPr lang="en-CA" dirty="0"/>
          </a:p>
        </p:txBody>
      </p:sp>
      <p:sp>
        <p:nvSpPr>
          <p:cNvPr id="3" name="Text Placeholder 2"/>
          <p:cNvSpPr>
            <a:spLocks noGrp="1"/>
          </p:cNvSpPr>
          <p:nvPr>
            <p:ph type="body" idx="1"/>
          </p:nvPr>
        </p:nvSpPr>
        <p:spPr/>
        <p:txBody>
          <a:bodyPr/>
          <a:lstStyle/>
          <a:p>
            <a:r>
              <a:rPr lang="en-CA" dirty="0" smtClean="0"/>
              <a:t>Review Questions
Best Practices
Common Issues and Troubleshooting Tips</a:t>
            </a:r>
          </a:p>
          <a:p>
            <a:r>
              <a:rPr lang="en-CA" dirty="0"/>
              <a:t>Tools</a:t>
            </a:r>
          </a:p>
        </p:txBody>
      </p:sp>
    </p:spTree>
    <p:extLst>
      <p:ext uri="{BB962C8B-B14F-4D97-AF65-F5344CB8AC3E}">
        <p14:creationId xmlns:p14="http://schemas.microsoft.com/office/powerpoint/2010/main" val="199494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Discussion: Identifying Security Risks and Costs</a:t>
            </a:r>
            <a:endParaRPr lang="en-CA" dirty="0"/>
          </a:p>
        </p:txBody>
      </p:sp>
      <p:sp>
        <p:nvSpPr>
          <p:cNvPr id="4" name="text box"/>
          <p:cNvSpPr>
            <a:spLocks noGrp="1"/>
          </p:cNvSpPr>
          <p:nvPr/>
        </p:nvSpPr>
        <p:spPr bwMode="auto">
          <a:xfrm>
            <a:off x="425536" y="1021215"/>
            <a:ext cx="8119156" cy="4169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smtClean="0"/>
              <a:t>What are some of security risks in </a:t>
            </a:r>
            <a:r>
              <a:rPr lang="en-CA" dirty="0"/>
              <a:t>Windows-based </a:t>
            </a:r>
            <a:r>
              <a:rPr lang="en-CA" dirty="0" smtClean="0"/>
              <a:t>networks?</a:t>
            </a:r>
          </a:p>
          <a:p>
            <a:endParaRPr lang="en-US" dirty="0"/>
          </a:p>
        </p:txBody>
      </p:sp>
      <p:pic>
        <p:nvPicPr>
          <p:cNvPr id="5" name="clock  alt-text here" descr="The clock indicates the discussion should last 10 minutes."/>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858000" y="4497210"/>
            <a:ext cx="1461146" cy="1663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p:nvSpPr>
        <p:spPr>
          <a:xfrm>
            <a:off x="4989922" y="5279033"/>
            <a:ext cx="1668214"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smtClean="0">
                <a:latin typeface="Segoe" pitchFamily="34" charset="0"/>
              </a:rPr>
              <a:t>10 minutes</a:t>
            </a:r>
            <a:endParaRPr lang="en-US" sz="2400" b="0" dirty="0">
              <a:latin typeface="Segoe" pitchFamily="34" charset="0"/>
            </a:endParaRPr>
          </a:p>
        </p:txBody>
      </p:sp>
    </p:spTree>
    <p:extLst>
      <p:ext uri="{BB962C8B-B14F-4D97-AF65-F5344CB8AC3E}">
        <p14:creationId xmlns:p14="http://schemas.microsoft.com/office/powerpoint/2010/main" val="3796537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805471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139062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036545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Applying Defense-In-Depth to Increase Security</a:t>
            </a:r>
            <a:endParaRPr lang="en-CA" dirty="0"/>
          </a:p>
        </p:txBody>
      </p:sp>
      <p:sp>
        <p:nvSpPr>
          <p:cNvPr id="4" name="Rounded Rectangle 3"/>
          <p:cNvSpPr>
            <a:spLocks noChangeArrowheads="1"/>
          </p:cNvSpPr>
          <p:nvPr/>
        </p:nvSpPr>
        <p:spPr bwMode="auto">
          <a:xfrm>
            <a:off x="341466" y="787523"/>
            <a:ext cx="8418513" cy="1416050"/>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400" b="0" dirty="0">
                <a:latin typeface="Segoe UI" pitchFamily="34" charset="0"/>
                <a:ea typeface="Segoe UI" pitchFamily="34" charset="0"/>
                <a:cs typeface="Segoe UI" pitchFamily="34" charset="0"/>
              </a:rPr>
              <a:t>Defense-in-depth uses a layered approach to </a:t>
            </a:r>
            <a:r>
              <a:rPr lang="en-US" sz="2400" b="0" dirty="0" smtClean="0">
                <a:latin typeface="Segoe UI" pitchFamily="34" charset="0"/>
                <a:ea typeface="Segoe UI" pitchFamily="34" charset="0"/>
                <a:cs typeface="Segoe UI" pitchFamily="34" charset="0"/>
              </a:rPr>
              <a:t>security</a:t>
            </a:r>
          </a:p>
          <a:p>
            <a:pPr marL="165100" indent="-165100">
              <a:spcBef>
                <a:spcPts val="600"/>
              </a:spcBef>
              <a:spcAft>
                <a:spcPts val="0"/>
              </a:spcAft>
              <a:buClr>
                <a:srgbClr val="006699"/>
              </a:buClr>
              <a:buFontTx/>
              <a:buChar char="•"/>
              <a:tabLst>
                <a:tab pos="854075" algn="l"/>
              </a:tabLst>
            </a:pPr>
            <a:r>
              <a:rPr lang="en-US" sz="2400" b="0" dirty="0">
                <a:latin typeface="Segoe UI" pitchFamily="34" charset="0"/>
                <a:ea typeface="Segoe UI" pitchFamily="34" charset="0"/>
                <a:cs typeface="Segoe UI" pitchFamily="34" charset="0"/>
              </a:rPr>
              <a:t>Reduces an attacker’s chance of success</a:t>
            </a:r>
          </a:p>
          <a:p>
            <a:pPr marL="165100" indent="-165100">
              <a:spcBef>
                <a:spcPts val="600"/>
              </a:spcBef>
              <a:spcAft>
                <a:spcPts val="0"/>
              </a:spcAft>
              <a:buClr>
                <a:srgbClr val="006699"/>
              </a:buClr>
              <a:buFontTx/>
              <a:buChar char="•"/>
              <a:tabLst>
                <a:tab pos="854075" algn="l"/>
              </a:tabLst>
            </a:pPr>
            <a:r>
              <a:rPr lang="en-US" sz="2400" b="0" dirty="0">
                <a:latin typeface="Segoe UI" pitchFamily="34" charset="0"/>
                <a:ea typeface="Segoe UI" pitchFamily="34" charset="0"/>
                <a:cs typeface="Segoe UI" pitchFamily="34" charset="0"/>
              </a:rPr>
              <a:t>Increases an attacker’s risk of detection</a:t>
            </a:r>
          </a:p>
          <a:p>
            <a:pPr algn="l"/>
            <a:endParaRPr lang="en-US" sz="2400" dirty="0">
              <a:latin typeface="Segoe UI" pitchFamily="34" charset="0"/>
              <a:ea typeface="Segoe UI" pitchFamily="34" charset="0"/>
              <a:cs typeface="Segoe U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58824083"/>
              </p:ext>
            </p:extLst>
          </p:nvPr>
        </p:nvGraphicFramePr>
        <p:xfrm>
          <a:off x="491101" y="2342233"/>
          <a:ext cx="8170762" cy="4225761"/>
        </p:xfrm>
        <a:graphic>
          <a:graphicData uri="http://schemas.openxmlformats.org/drawingml/2006/table">
            <a:tbl>
              <a:tblPr firstCol="1">
                <a:tableStyleId>{5DA37D80-6434-44D0-A028-1B22A696006F}</a:tableStyleId>
              </a:tblPr>
              <a:tblGrid>
                <a:gridCol w="2792426"/>
                <a:gridCol w="5378336"/>
              </a:tblGrid>
              <a:tr h="6620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b="1" dirty="0" smtClean="0">
                          <a:latin typeface="Segoe UI" pitchFamily="34" charset="0"/>
                          <a:ea typeface="Segoe UI" pitchFamily="34" charset="0"/>
                          <a:cs typeface="Segoe UI" pitchFamily="34" charset="0"/>
                        </a:rPr>
                        <a:t>Policies, procedures, and awareness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kern="1200" dirty="0" smtClean="0">
                          <a:latin typeface="Segoe UI" pitchFamily="34" charset="0"/>
                          <a:ea typeface="Segoe UI" pitchFamily="34" charset="0"/>
                          <a:cs typeface="Segoe UI" pitchFamily="34" charset="0"/>
                        </a:rPr>
                        <a:t>Security documents, user education</a:t>
                      </a:r>
                      <a:endParaRPr lang="en-US" sz="2100" kern="1200" dirty="0" smtClean="0">
                        <a:solidFill>
                          <a:schemeClr val="dk1"/>
                        </a:solidFill>
                        <a:latin typeface="Segoe UI" pitchFamily="34" charset="0"/>
                        <a:ea typeface="Segoe UI" pitchFamily="34" charset="0"/>
                        <a:cs typeface="Segoe UI" pitchFamily="34" charset="0"/>
                      </a:endParaRPr>
                    </a:p>
                  </a:txBody>
                  <a:tcPr/>
                </a:tc>
              </a:tr>
              <a:tr h="4314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b="1" dirty="0" smtClean="0">
                          <a:latin typeface="Segoe UI" pitchFamily="34" charset="0"/>
                          <a:ea typeface="Segoe UI" pitchFamily="34" charset="0"/>
                          <a:cs typeface="Segoe UI" pitchFamily="34" charset="0"/>
                        </a:rPr>
                        <a:t>Physical security</a:t>
                      </a:r>
                    </a:p>
                  </a:txBody>
                  <a:tcPr/>
                </a:tc>
                <a:tc>
                  <a:txBody>
                    <a:bodyPr/>
                    <a:lstStyle/>
                    <a:p>
                      <a:r>
                        <a:rPr lang="en-CA" sz="2100" dirty="0" smtClean="0">
                          <a:latin typeface="Segoe UI" pitchFamily="34" charset="0"/>
                          <a:ea typeface="Segoe UI" pitchFamily="34" charset="0"/>
                          <a:cs typeface="Segoe UI" pitchFamily="34" charset="0"/>
                        </a:rPr>
                        <a:t>Guards, locks, tracking devices</a:t>
                      </a:r>
                    </a:p>
                  </a:txBody>
                  <a:tcPr/>
                </a:tc>
              </a:tr>
              <a:tr h="412782">
                <a:tc>
                  <a:txBody>
                    <a:bodyPr/>
                    <a:lstStyle/>
                    <a:p>
                      <a:r>
                        <a:rPr lang="en-US" sz="2100" b="1" dirty="0" smtClean="0">
                          <a:latin typeface="Segoe UI" pitchFamily="34" charset="0"/>
                          <a:ea typeface="Segoe UI" pitchFamily="34" charset="0"/>
                          <a:cs typeface="Segoe UI" pitchFamily="34" charset="0"/>
                        </a:rPr>
                        <a:t>Perimeter</a:t>
                      </a:r>
                      <a:endParaRPr lang="en-CA" sz="2100" b="1" dirty="0">
                        <a:latin typeface="Segoe UI" pitchFamily="34" charset="0"/>
                        <a:ea typeface="Segoe UI" pitchFamily="34" charset="0"/>
                        <a:cs typeface="Segoe UI" pitchFamily="34" charset="0"/>
                      </a:endParaRPr>
                    </a:p>
                  </a:txBody>
                  <a:tcPr/>
                </a:tc>
                <a:tc>
                  <a:txBody>
                    <a:bodyPr/>
                    <a:lstStyle/>
                    <a:p>
                      <a:r>
                        <a:rPr lang="en-CA" sz="2100" dirty="0" smtClean="0">
                          <a:latin typeface="Segoe UI" pitchFamily="34" charset="0"/>
                          <a:ea typeface="Segoe UI" pitchFamily="34" charset="0"/>
                          <a:cs typeface="Segoe UI" pitchFamily="34" charset="0"/>
                        </a:rPr>
                        <a:t>Firewalls, network access quarantine control</a:t>
                      </a:r>
                    </a:p>
                  </a:txBody>
                  <a:tcPr/>
                </a:tc>
              </a:tr>
              <a:tr h="3999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b="1" dirty="0" smtClean="0">
                          <a:latin typeface="Segoe UI" pitchFamily="34" charset="0"/>
                          <a:ea typeface="Segoe UI" pitchFamily="34" charset="0"/>
                          <a:cs typeface="Segoe UI" pitchFamily="34" charset="0"/>
                        </a:rPr>
                        <a:t>Networks</a:t>
                      </a:r>
                    </a:p>
                  </a:txBody>
                  <a:tcPr/>
                </a:tc>
                <a:tc>
                  <a:txBody>
                    <a:bodyPr/>
                    <a:lstStyle/>
                    <a:p>
                      <a:r>
                        <a:rPr lang="en-CA" sz="2100" dirty="0" smtClean="0">
                          <a:latin typeface="Segoe UI" pitchFamily="34" charset="0"/>
                          <a:ea typeface="Segoe UI" pitchFamily="34" charset="0"/>
                          <a:cs typeface="Segoe UI" pitchFamily="34" charset="0"/>
                        </a:rPr>
                        <a:t>Network segments, </a:t>
                      </a:r>
                      <a:r>
                        <a:rPr lang="en-US" sz="2100" kern="1200" dirty="0" smtClean="0">
                          <a:solidFill>
                            <a:schemeClr val="tx1"/>
                          </a:solidFill>
                          <a:effectLst/>
                          <a:latin typeface="Segoe UI" pitchFamily="34" charset="0"/>
                          <a:ea typeface="Segoe UI" pitchFamily="34" charset="0"/>
                          <a:cs typeface="Segoe UI" pitchFamily="34" charset="0"/>
                        </a:rPr>
                        <a:t>IPsec, Reverse proxy servers </a:t>
                      </a:r>
                      <a:endParaRPr lang="en-CA" sz="2100" dirty="0">
                        <a:latin typeface="Segoe UI" pitchFamily="34" charset="0"/>
                        <a:ea typeface="Segoe UI" pitchFamily="34" charset="0"/>
                        <a:cs typeface="Segoe UI" pitchFamily="34" charset="0"/>
                      </a:endParaRPr>
                    </a:p>
                  </a:txBody>
                  <a:tcPr/>
                </a:tc>
              </a:tr>
              <a:tr h="662071">
                <a:tc>
                  <a:txBody>
                    <a:bodyPr/>
                    <a:lstStyle/>
                    <a:p>
                      <a:r>
                        <a:rPr lang="en-US" sz="2100" b="1" dirty="0" smtClean="0">
                          <a:latin typeface="Segoe UI" pitchFamily="34" charset="0"/>
                          <a:ea typeface="Segoe UI" pitchFamily="34" charset="0"/>
                          <a:cs typeface="Segoe UI" pitchFamily="34" charset="0"/>
                        </a:rPr>
                        <a:t>Host</a:t>
                      </a:r>
                      <a:endParaRPr lang="en-CA" sz="2100" b="1" dirty="0">
                        <a:latin typeface="Segoe UI" pitchFamily="34" charset="0"/>
                        <a:ea typeface="Segoe UI" pitchFamily="34" charset="0"/>
                        <a:cs typeface="Segoe UI" pitchFamily="34" charset="0"/>
                      </a:endParaRPr>
                    </a:p>
                  </a:txBody>
                  <a:tcPr/>
                </a:tc>
                <a:tc>
                  <a:txBody>
                    <a:bodyPr/>
                    <a:lstStyle/>
                    <a:p>
                      <a:r>
                        <a:rPr lang="en-CA" sz="2100" dirty="0" smtClean="0">
                          <a:latin typeface="Segoe UI" pitchFamily="34" charset="0"/>
                          <a:ea typeface="Segoe UI" pitchFamily="34" charset="0"/>
                          <a:cs typeface="Segoe UI" pitchFamily="34" charset="0"/>
                        </a:rPr>
                        <a:t>Hardening, authentication, update management</a:t>
                      </a:r>
                    </a:p>
                  </a:txBody>
                  <a:tcPr/>
                </a:tc>
              </a:tr>
              <a:tr h="455491">
                <a:tc>
                  <a:txBody>
                    <a:bodyPr/>
                    <a:lstStyle/>
                    <a:p>
                      <a:r>
                        <a:rPr lang="en-US" sz="2100" b="1" dirty="0" smtClean="0">
                          <a:latin typeface="Segoe UI" pitchFamily="34" charset="0"/>
                          <a:ea typeface="Segoe UI" pitchFamily="34" charset="0"/>
                          <a:cs typeface="Segoe UI" pitchFamily="34" charset="0"/>
                        </a:rPr>
                        <a:t>Application</a:t>
                      </a:r>
                      <a:endParaRPr lang="en-CA" sz="2100" b="1" dirty="0">
                        <a:latin typeface="Segoe UI" pitchFamily="34" charset="0"/>
                        <a:ea typeface="Segoe UI" pitchFamily="34" charset="0"/>
                        <a:cs typeface="Segoe UI" pitchFamily="34" charset="0"/>
                      </a:endParaRPr>
                    </a:p>
                  </a:txBody>
                  <a:tcPr/>
                </a:tc>
                <a:tc>
                  <a:txBody>
                    <a:bodyPr/>
                    <a:lstStyle/>
                    <a:p>
                      <a:r>
                        <a:rPr lang="en-CA" sz="2100" dirty="0" smtClean="0">
                          <a:latin typeface="Segoe UI" pitchFamily="34" charset="0"/>
                          <a:ea typeface="Segoe UI" pitchFamily="34" charset="0"/>
                          <a:cs typeface="Segoe UI" pitchFamily="34" charset="0"/>
                        </a:rPr>
                        <a:t>Application hardening, antivirus</a:t>
                      </a:r>
                    </a:p>
                  </a:txBody>
                  <a:tcPr/>
                </a:tc>
              </a:tr>
              <a:tr h="4048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b="1" dirty="0" smtClean="0">
                          <a:latin typeface="Segoe UI" pitchFamily="34" charset="0"/>
                          <a:ea typeface="Segoe UI" pitchFamily="34" charset="0"/>
                          <a:cs typeface="Segoe UI" pitchFamily="34" charset="0"/>
                        </a:rPr>
                        <a:t>Data</a:t>
                      </a:r>
                    </a:p>
                  </a:txBody>
                  <a:tcPr/>
                </a:tc>
                <a:tc>
                  <a:txBody>
                    <a:bodyPr/>
                    <a:lstStyle/>
                    <a:p>
                      <a:r>
                        <a:rPr lang="en-CA" sz="2100" dirty="0" smtClean="0">
                          <a:latin typeface="Segoe UI" pitchFamily="34" charset="0"/>
                          <a:ea typeface="Segoe UI" pitchFamily="34" charset="0"/>
                          <a:cs typeface="Segoe UI" pitchFamily="34" charset="0"/>
                        </a:rPr>
                        <a:t>ACLs, EFS, BitLocker, </a:t>
                      </a:r>
                    </a:p>
                    <a:p>
                      <a:r>
                        <a:rPr lang="en-CA" sz="2100" dirty="0" smtClean="0">
                          <a:latin typeface="Segoe UI" pitchFamily="34" charset="0"/>
                          <a:ea typeface="Segoe UI" pitchFamily="34" charset="0"/>
                          <a:cs typeface="Segoe UI" pitchFamily="34" charset="0"/>
                        </a:rPr>
                        <a:t>backup/restore procedures</a:t>
                      </a:r>
                    </a:p>
                  </a:txBody>
                  <a:tcPr/>
                </a:tc>
              </a:tr>
            </a:tbl>
          </a:graphicData>
        </a:graphic>
      </p:graphicFrame>
    </p:spTree>
    <p:extLst>
      <p:ext uri="{BB962C8B-B14F-4D97-AF65-F5344CB8AC3E}">
        <p14:creationId xmlns:p14="http://schemas.microsoft.com/office/powerpoint/2010/main" val="1149513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Best Practices for Increasing Security</a:t>
            </a:r>
            <a:endParaRPr lang="en-CA" dirty="0"/>
          </a:p>
        </p:txBody>
      </p:sp>
      <p:sp>
        <p:nvSpPr>
          <p:cNvPr id="4" name="Rounded Rectangle 3"/>
          <p:cNvSpPr>
            <a:spLocks noChangeArrowheads="1"/>
          </p:cNvSpPr>
          <p:nvPr/>
        </p:nvSpPr>
        <p:spPr bwMode="auto">
          <a:xfrm>
            <a:off x="315879" y="922560"/>
            <a:ext cx="7732395" cy="3214873"/>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buNone/>
            </a:pPr>
            <a:r>
              <a:rPr lang="en-US" sz="2600" b="0" dirty="0">
                <a:latin typeface="Segoe UI" pitchFamily="34" charset="0"/>
                <a:ea typeface="Segoe UI" pitchFamily="34" charset="0"/>
                <a:cs typeface="Segoe UI" pitchFamily="34" charset="0"/>
              </a:rPr>
              <a:t>Some best practices for increasing security are</a:t>
            </a:r>
            <a:r>
              <a:rPr lang="en-US" sz="2600" b="0" dirty="0" smtClean="0">
                <a:latin typeface="Segoe UI" pitchFamily="34" charset="0"/>
                <a:ea typeface="Segoe UI" pitchFamily="34" charset="0"/>
                <a:cs typeface="Segoe UI" pitchFamily="34" charset="0"/>
              </a:rPr>
              <a:t>:</a:t>
            </a:r>
          </a:p>
          <a:p>
            <a:pPr marL="180000" indent="-180000">
              <a:lnSpc>
                <a:spcPct val="90000"/>
              </a:lnSpc>
              <a:spcBef>
                <a:spcPts val="1200"/>
              </a:spcBef>
              <a:buClr>
                <a:srgbClr val="006699"/>
              </a:buClr>
              <a:buSzPct val="100000"/>
              <a:buFontTx/>
              <a:buChar char="•"/>
              <a:defRPr/>
            </a:pPr>
            <a:r>
              <a:rPr lang="en-CA" sz="2400" b="0" dirty="0">
                <a:latin typeface="Segoe UI" panose="020B0502040204020203" pitchFamily="34" charset="0"/>
                <a:ea typeface="Segoe UI" panose="020B0502040204020203" pitchFamily="34" charset="0"/>
                <a:cs typeface="Segoe UI" panose="020B0502040204020203" pitchFamily="34" charset="0"/>
              </a:rPr>
              <a:t>Apply all available security updates quickly</a:t>
            </a:r>
          </a:p>
          <a:p>
            <a:pPr marL="180000" indent="-180000">
              <a:lnSpc>
                <a:spcPct val="90000"/>
              </a:lnSpc>
              <a:spcBef>
                <a:spcPts val="1200"/>
              </a:spcBef>
              <a:buClr>
                <a:srgbClr val="006699"/>
              </a:buClr>
              <a:buSzPct val="100000"/>
              <a:buFontTx/>
              <a:buChar char="•"/>
              <a:defRPr/>
            </a:pPr>
            <a:r>
              <a:rPr lang="en-CA" sz="2400" b="0" dirty="0">
                <a:latin typeface="Segoe UI" panose="020B0502040204020203" pitchFamily="34" charset="0"/>
                <a:ea typeface="Segoe UI" panose="020B0502040204020203" pitchFamily="34" charset="0"/>
                <a:cs typeface="Segoe UI" panose="020B0502040204020203" pitchFamily="34" charset="0"/>
              </a:rPr>
              <a:t>Follow the principle of least privilege</a:t>
            </a:r>
          </a:p>
          <a:p>
            <a:pPr marL="180000" indent="-180000">
              <a:lnSpc>
                <a:spcPct val="90000"/>
              </a:lnSpc>
              <a:spcBef>
                <a:spcPts val="1200"/>
              </a:spcBef>
              <a:buClr>
                <a:srgbClr val="006699"/>
              </a:buClr>
              <a:buSzPct val="100000"/>
              <a:buFontTx/>
              <a:buChar char="•"/>
              <a:defRPr/>
            </a:pPr>
            <a:r>
              <a:rPr lang="en-CA" sz="2400" b="0" dirty="0">
                <a:latin typeface="Segoe UI" panose="020B0502040204020203" pitchFamily="34" charset="0"/>
                <a:ea typeface="Segoe UI" panose="020B0502040204020203" pitchFamily="34" charset="0"/>
                <a:cs typeface="Segoe UI" panose="020B0502040204020203" pitchFamily="34" charset="0"/>
              </a:rPr>
              <a:t>Use separate administrative accounts</a:t>
            </a:r>
          </a:p>
          <a:p>
            <a:pPr marL="180000" indent="-180000">
              <a:lnSpc>
                <a:spcPct val="90000"/>
              </a:lnSpc>
              <a:spcBef>
                <a:spcPts val="1200"/>
              </a:spcBef>
              <a:buClr>
                <a:srgbClr val="006699"/>
              </a:buClr>
              <a:buSzPct val="100000"/>
              <a:buFontTx/>
              <a:buChar char="•"/>
              <a:defRPr/>
            </a:pPr>
            <a:r>
              <a:rPr lang="en-CA" sz="2400" b="0" dirty="0">
                <a:latin typeface="Segoe UI" panose="020B0502040204020203" pitchFamily="34" charset="0"/>
                <a:ea typeface="Segoe UI" panose="020B0502040204020203" pitchFamily="34" charset="0"/>
                <a:cs typeface="Segoe UI" panose="020B0502040204020203" pitchFamily="34" charset="0"/>
              </a:rPr>
              <a:t>Restrict administrator console sign-in</a:t>
            </a:r>
          </a:p>
          <a:p>
            <a:pPr marL="180000" indent="-180000">
              <a:lnSpc>
                <a:spcPct val="90000"/>
              </a:lnSpc>
              <a:spcBef>
                <a:spcPts val="1200"/>
              </a:spcBef>
              <a:buClr>
                <a:srgbClr val="006699"/>
              </a:buClr>
              <a:buSzPct val="100000"/>
              <a:buFontTx/>
              <a:buChar char="•"/>
              <a:defRPr/>
            </a:pPr>
            <a:r>
              <a:rPr lang="en-CA" sz="2400" b="0" dirty="0">
                <a:latin typeface="Segoe UI" panose="020B0502040204020203" pitchFamily="34" charset="0"/>
                <a:ea typeface="Segoe UI" panose="020B0502040204020203" pitchFamily="34" charset="0"/>
                <a:cs typeface="Segoe UI" panose="020B0502040204020203" pitchFamily="34" charset="0"/>
              </a:rPr>
              <a:t>Restrict physical access</a:t>
            </a:r>
          </a:p>
          <a:p>
            <a:pPr>
              <a:lnSpc>
                <a:spcPct val="90000"/>
              </a:lnSpc>
              <a:spcBef>
                <a:spcPct val="40000"/>
              </a:spcBef>
              <a:buClr>
                <a:srgbClr val="0070C0"/>
              </a:buClr>
              <a:buSzPct val="120000"/>
              <a:defRPr/>
            </a:pPr>
            <a:endParaRPr lang="en-CA" sz="2400" b="0" dirty="0" smtClean="0">
              <a:latin typeface="Segoe UI" pitchFamily="34" charset="0"/>
              <a:ea typeface="Segoe UI" pitchFamily="34" charset="0"/>
              <a:cs typeface="Segoe UI" pitchFamily="34" charset="0"/>
            </a:endParaRPr>
          </a:p>
          <a:p>
            <a:endParaRPr lang="en-CA" sz="2400" b="0" dirty="0" smtClean="0">
              <a:latin typeface="Segoe UI" pitchFamily="34" charset="0"/>
              <a:ea typeface="Segoe UI" pitchFamily="34" charset="0"/>
              <a:cs typeface="Segoe UI" pitchFamily="34" charset="0"/>
            </a:endParaRPr>
          </a:p>
          <a:p>
            <a:endParaRPr lang="en-CA" sz="2400" b="0" dirty="0">
              <a:latin typeface="Segoe UI" pitchFamily="34" charset="0"/>
              <a:ea typeface="Segoe UI" pitchFamily="34" charset="0"/>
              <a:cs typeface="Segoe UI" pitchFamily="34" charset="0"/>
            </a:endParaRPr>
          </a:p>
          <a:p>
            <a:endParaRPr lang="en-CA" sz="2400" b="0" dirty="0">
              <a:latin typeface="Segoe UI" pitchFamily="34" charset="0"/>
              <a:ea typeface="Segoe UI" pitchFamily="34" charset="0"/>
              <a:cs typeface="Segoe UI" pitchFamily="34" charset="0"/>
            </a:endParaRPr>
          </a:p>
          <a:p>
            <a:pPr>
              <a:buNone/>
            </a:pPr>
            <a:endParaRPr lang="en-US" sz="2600" b="0" dirty="0">
              <a:latin typeface="Segoe UI" pitchFamily="34" charset="0"/>
              <a:ea typeface="Segoe UI" pitchFamily="34" charset="0"/>
              <a:cs typeface="Segoe UI" pitchFamily="34"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0835" y="3902049"/>
            <a:ext cx="859366" cy="1524000"/>
          </a:xfrm>
          <a:prstGeom prst="rect">
            <a:avLst/>
          </a:prstGeom>
          <a:noFill/>
          <a:ln>
            <a:noFill/>
          </a:ln>
          <a:effectLs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590563" y="3964836"/>
            <a:ext cx="833280" cy="1133120"/>
          </a:xfrm>
          <a:prstGeom prst="rect">
            <a:avLst/>
          </a:prstGeom>
          <a:noFill/>
          <a:ln>
            <a:noFill/>
          </a:ln>
          <a:effectLst/>
          <a:extLst/>
        </p:spPr>
      </p:pic>
    </p:spTree>
    <p:extLst>
      <p:ext uri="{BB962C8B-B14F-4D97-AF65-F5344CB8AC3E}">
        <p14:creationId xmlns:p14="http://schemas.microsoft.com/office/powerpoint/2010/main" val="2404905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2: Configuring Security Settings</a:t>
            </a:r>
            <a:endParaRPr lang="en-CA" dirty="0"/>
          </a:p>
        </p:txBody>
      </p:sp>
      <p:sp>
        <p:nvSpPr>
          <p:cNvPr id="3" name="Text Placeholder 2"/>
          <p:cNvSpPr>
            <a:spLocks noGrp="1"/>
          </p:cNvSpPr>
          <p:nvPr>
            <p:ph type="body" idx="1"/>
          </p:nvPr>
        </p:nvSpPr>
        <p:spPr/>
        <p:txBody>
          <a:bodyPr/>
          <a:lstStyle/>
          <a:p>
            <a:r>
              <a:rPr lang="en-CA" dirty="0" smtClean="0"/>
              <a:t>Configuring Security Templates
Configuring User Rights
Configuring Security Options
Configuring User Account Control
Configuring Security Auditing
Configuring Restricted Groups
Configuring Account Policy Settings
What Is Security Compliance Manager?</a:t>
            </a:r>
            <a:endParaRPr lang="en-CA" dirty="0"/>
          </a:p>
        </p:txBody>
      </p:sp>
    </p:spTree>
    <p:extLst>
      <p:ext uri="{BB962C8B-B14F-4D97-AF65-F5344CB8AC3E}">
        <p14:creationId xmlns:p14="http://schemas.microsoft.com/office/powerpoint/2010/main" val="1303739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Configuring Security Templates</a:t>
            </a:r>
            <a:endParaRPr lang="en-CA" dirty="0"/>
          </a:p>
        </p:txBody>
      </p:sp>
      <p:sp>
        <p:nvSpPr>
          <p:cNvPr id="4" name="Rounded Rectangle 3"/>
          <p:cNvSpPr>
            <a:spLocks noChangeArrowheads="1"/>
          </p:cNvSpPr>
          <p:nvPr/>
        </p:nvSpPr>
        <p:spPr bwMode="auto">
          <a:xfrm>
            <a:off x="280901" y="744615"/>
            <a:ext cx="7377491" cy="5737666"/>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l"/>
            <a:r>
              <a:rPr lang="en-US" sz="2400" dirty="0" smtClean="0">
                <a:latin typeface="Segoe UI" pitchFamily="34" charset="0"/>
                <a:ea typeface="Segoe UI" pitchFamily="34" charset="0"/>
                <a:cs typeface="Segoe UI" pitchFamily="34" charset="0"/>
              </a:rPr>
              <a:t>Security Templates categories:</a:t>
            </a:r>
          </a:p>
          <a:p>
            <a:pPr marL="180000" indent="-180000">
              <a:spcBef>
                <a:spcPts val="0"/>
              </a:spcBef>
              <a:buClr>
                <a:srgbClr val="006699"/>
              </a:buClr>
              <a:buFontTx/>
              <a:buChar char="•"/>
            </a:pPr>
            <a:r>
              <a:rPr lang="en-US" sz="2400" b="0" dirty="0">
                <a:latin typeface="Segoe UI" pitchFamily="34" charset="0"/>
                <a:ea typeface="Segoe UI" pitchFamily="34" charset="0"/>
                <a:cs typeface="Segoe UI" pitchFamily="34" charset="0"/>
              </a:rPr>
              <a:t>Account </a:t>
            </a:r>
            <a:r>
              <a:rPr lang="en-US" sz="2400" b="0" dirty="0" smtClean="0">
                <a:latin typeface="Segoe UI" pitchFamily="34" charset="0"/>
                <a:ea typeface="Segoe UI" pitchFamily="34" charset="0"/>
                <a:cs typeface="Segoe UI" pitchFamily="34" charset="0"/>
              </a:rPr>
              <a:t>policies</a:t>
            </a:r>
            <a:endParaRPr lang="en-US" sz="2400" b="0" dirty="0">
              <a:latin typeface="Segoe UI" pitchFamily="34" charset="0"/>
              <a:ea typeface="Segoe UI" pitchFamily="34" charset="0"/>
              <a:cs typeface="Segoe UI" pitchFamily="34" charset="0"/>
            </a:endParaRPr>
          </a:p>
          <a:p>
            <a:pPr marL="180000" indent="-180000">
              <a:spcBef>
                <a:spcPts val="0"/>
              </a:spcBef>
              <a:buClr>
                <a:srgbClr val="006699"/>
              </a:buClr>
              <a:buFontTx/>
              <a:buChar char="•"/>
            </a:pPr>
            <a:r>
              <a:rPr lang="en-US" sz="2400" b="0" dirty="0">
                <a:latin typeface="Segoe UI" pitchFamily="34" charset="0"/>
                <a:ea typeface="Segoe UI" pitchFamily="34" charset="0"/>
                <a:cs typeface="Segoe UI" pitchFamily="34" charset="0"/>
              </a:rPr>
              <a:t>Local </a:t>
            </a:r>
            <a:r>
              <a:rPr lang="en-US" sz="2400" b="0" dirty="0" smtClean="0">
                <a:latin typeface="Segoe UI" pitchFamily="34" charset="0"/>
                <a:ea typeface="Segoe UI" pitchFamily="34" charset="0"/>
                <a:cs typeface="Segoe UI" pitchFamily="34" charset="0"/>
              </a:rPr>
              <a:t>policies</a:t>
            </a:r>
            <a:endParaRPr lang="en-US" sz="2400" b="0" dirty="0">
              <a:latin typeface="Segoe UI" pitchFamily="34" charset="0"/>
              <a:ea typeface="Segoe UI" pitchFamily="34" charset="0"/>
              <a:cs typeface="Segoe UI" pitchFamily="34" charset="0"/>
            </a:endParaRPr>
          </a:p>
          <a:p>
            <a:pPr marL="180000" indent="-180000">
              <a:spcBef>
                <a:spcPts val="0"/>
              </a:spcBef>
              <a:buClr>
                <a:srgbClr val="006699"/>
              </a:buClr>
              <a:buFontTx/>
              <a:buChar char="•"/>
            </a:pPr>
            <a:r>
              <a:rPr lang="en-US" sz="2400" b="0" dirty="0">
                <a:latin typeface="Segoe UI" pitchFamily="34" charset="0"/>
                <a:ea typeface="Segoe UI" pitchFamily="34" charset="0"/>
                <a:cs typeface="Segoe UI" pitchFamily="34" charset="0"/>
              </a:rPr>
              <a:t>Event </a:t>
            </a:r>
            <a:r>
              <a:rPr lang="en-US" sz="2400" b="0" dirty="0" smtClean="0">
                <a:latin typeface="Segoe UI" pitchFamily="34" charset="0"/>
                <a:ea typeface="Segoe UI" pitchFamily="34" charset="0"/>
                <a:cs typeface="Segoe UI" pitchFamily="34" charset="0"/>
              </a:rPr>
              <a:t>log </a:t>
            </a:r>
            <a:endParaRPr lang="en-US" sz="2400" b="0" dirty="0">
              <a:latin typeface="Segoe UI" pitchFamily="34" charset="0"/>
              <a:ea typeface="Segoe UI" pitchFamily="34" charset="0"/>
              <a:cs typeface="Segoe UI" pitchFamily="34" charset="0"/>
            </a:endParaRPr>
          </a:p>
          <a:p>
            <a:pPr marL="180000" indent="-180000">
              <a:spcBef>
                <a:spcPts val="0"/>
              </a:spcBef>
              <a:buClr>
                <a:srgbClr val="006699"/>
              </a:buClr>
              <a:buFontTx/>
              <a:buChar char="•"/>
            </a:pPr>
            <a:r>
              <a:rPr lang="en-US" sz="2400" b="0" dirty="0">
                <a:latin typeface="Segoe UI" pitchFamily="34" charset="0"/>
                <a:ea typeface="Segoe UI" pitchFamily="34" charset="0"/>
                <a:cs typeface="Segoe UI" pitchFamily="34" charset="0"/>
              </a:rPr>
              <a:t>Restricted </a:t>
            </a:r>
            <a:r>
              <a:rPr lang="en-US" sz="2400" b="0" dirty="0" smtClean="0">
                <a:latin typeface="Segoe UI" pitchFamily="34" charset="0"/>
                <a:ea typeface="Segoe UI" pitchFamily="34" charset="0"/>
                <a:cs typeface="Segoe UI" pitchFamily="34" charset="0"/>
              </a:rPr>
              <a:t>groups</a:t>
            </a:r>
            <a:endParaRPr lang="en-US" sz="2400" b="0" dirty="0">
              <a:latin typeface="Segoe UI" pitchFamily="34" charset="0"/>
              <a:ea typeface="Segoe UI" pitchFamily="34" charset="0"/>
              <a:cs typeface="Segoe UI" pitchFamily="34" charset="0"/>
            </a:endParaRPr>
          </a:p>
          <a:p>
            <a:pPr marL="180000" indent="-180000">
              <a:spcBef>
                <a:spcPts val="0"/>
              </a:spcBef>
              <a:buClr>
                <a:srgbClr val="006699"/>
              </a:buClr>
              <a:buFontTx/>
              <a:buChar char="•"/>
            </a:pPr>
            <a:r>
              <a:rPr lang="en-US" sz="2400" b="0" dirty="0">
                <a:latin typeface="Segoe UI" pitchFamily="34" charset="0"/>
                <a:ea typeface="Segoe UI" pitchFamily="34" charset="0"/>
                <a:cs typeface="Segoe UI" pitchFamily="34" charset="0"/>
              </a:rPr>
              <a:t>System </a:t>
            </a:r>
            <a:r>
              <a:rPr lang="en-US" sz="2400" b="0" dirty="0" smtClean="0">
                <a:latin typeface="Segoe UI" pitchFamily="34" charset="0"/>
                <a:ea typeface="Segoe UI" pitchFamily="34" charset="0"/>
                <a:cs typeface="Segoe UI" pitchFamily="34" charset="0"/>
              </a:rPr>
              <a:t>services</a:t>
            </a:r>
            <a:endParaRPr lang="en-US" sz="2400" b="0" dirty="0">
              <a:latin typeface="Segoe UI" pitchFamily="34" charset="0"/>
              <a:ea typeface="Segoe UI" pitchFamily="34" charset="0"/>
              <a:cs typeface="Segoe UI" pitchFamily="34" charset="0"/>
            </a:endParaRPr>
          </a:p>
          <a:p>
            <a:pPr marL="180000" indent="-180000">
              <a:spcBef>
                <a:spcPts val="0"/>
              </a:spcBef>
              <a:buClr>
                <a:srgbClr val="006699"/>
              </a:buClr>
              <a:buFontTx/>
              <a:buChar char="•"/>
            </a:pPr>
            <a:r>
              <a:rPr lang="en-US" sz="2400" b="0" dirty="0">
                <a:latin typeface="Segoe UI" pitchFamily="34" charset="0"/>
                <a:ea typeface="Segoe UI" pitchFamily="34" charset="0"/>
                <a:cs typeface="Segoe UI" pitchFamily="34" charset="0"/>
              </a:rPr>
              <a:t>Registry</a:t>
            </a:r>
          </a:p>
          <a:p>
            <a:pPr marL="180000" indent="-180000">
              <a:spcBef>
                <a:spcPts val="0"/>
              </a:spcBef>
              <a:buClr>
                <a:srgbClr val="006699"/>
              </a:buClr>
              <a:buFontTx/>
              <a:buChar char="•"/>
            </a:pPr>
            <a:r>
              <a:rPr lang="en-US" sz="2400" b="0" dirty="0">
                <a:latin typeface="Segoe UI" pitchFamily="34" charset="0"/>
                <a:ea typeface="Segoe UI" pitchFamily="34" charset="0"/>
                <a:cs typeface="Segoe UI" pitchFamily="34" charset="0"/>
              </a:rPr>
              <a:t>File </a:t>
            </a:r>
            <a:r>
              <a:rPr lang="en-US" sz="2400" b="0" dirty="0" smtClean="0">
                <a:latin typeface="Segoe UI" pitchFamily="34" charset="0"/>
                <a:ea typeface="Segoe UI" pitchFamily="34" charset="0"/>
                <a:cs typeface="Segoe UI" pitchFamily="34" charset="0"/>
              </a:rPr>
              <a:t>system</a:t>
            </a:r>
          </a:p>
          <a:p>
            <a:pPr>
              <a:spcBef>
                <a:spcPts val="1200"/>
              </a:spcBef>
              <a:buClr>
                <a:srgbClr val="006699"/>
              </a:buClr>
            </a:pPr>
            <a:r>
              <a:rPr lang="en-CA" sz="2400" dirty="0">
                <a:latin typeface="Segoe UI" pitchFamily="34" charset="0"/>
                <a:ea typeface="Segoe UI" pitchFamily="34" charset="0"/>
                <a:cs typeface="Segoe UI" pitchFamily="34" charset="0"/>
              </a:rPr>
              <a:t>Security templates are distributed by </a:t>
            </a:r>
            <a:r>
              <a:rPr lang="en-CA" sz="2400" dirty="0" smtClean="0">
                <a:latin typeface="Segoe UI" pitchFamily="34" charset="0"/>
                <a:ea typeface="Segoe UI" pitchFamily="34" charset="0"/>
                <a:cs typeface="Segoe UI" pitchFamily="34" charset="0"/>
              </a:rPr>
              <a:t>using</a:t>
            </a:r>
            <a:r>
              <a:rPr lang="en-US" sz="2400" dirty="0" smtClean="0">
                <a:latin typeface="Segoe UI" pitchFamily="34" charset="0"/>
                <a:ea typeface="Segoe UI" pitchFamily="34" charset="0"/>
                <a:cs typeface="Segoe UI" pitchFamily="34" charset="0"/>
              </a:rPr>
              <a:t>:</a:t>
            </a:r>
          </a:p>
          <a:p>
            <a:pPr marL="180000" indent="-180000">
              <a:spcBef>
                <a:spcPts val="0"/>
              </a:spcBef>
              <a:buClr>
                <a:srgbClr val="006699"/>
              </a:buClr>
              <a:buFontTx/>
              <a:buChar char="•"/>
            </a:pPr>
            <a:r>
              <a:rPr lang="en-US" sz="2400" b="0" dirty="0">
                <a:latin typeface="Segoe UI" pitchFamily="34" charset="0"/>
                <a:ea typeface="Segoe UI" pitchFamily="34" charset="0"/>
                <a:cs typeface="Segoe UI" pitchFamily="34" charset="0"/>
              </a:rPr>
              <a:t>The </a:t>
            </a:r>
            <a:r>
              <a:rPr lang="en-US" sz="2400" dirty="0">
                <a:latin typeface="Segoe UI" pitchFamily="34" charset="0"/>
                <a:ea typeface="Segoe UI" pitchFamily="34" charset="0"/>
                <a:cs typeface="Segoe UI" pitchFamily="34" charset="0"/>
              </a:rPr>
              <a:t>secedit</a:t>
            </a:r>
            <a:r>
              <a:rPr lang="en-US" sz="2400" b="0" dirty="0">
                <a:latin typeface="Segoe UI" pitchFamily="34" charset="0"/>
                <a:ea typeface="Segoe UI" pitchFamily="34" charset="0"/>
                <a:cs typeface="Segoe UI" pitchFamily="34" charset="0"/>
              </a:rPr>
              <a:t> command-line </a:t>
            </a:r>
            <a:r>
              <a:rPr lang="en-US" sz="2400" b="0" dirty="0" smtClean="0">
                <a:latin typeface="Segoe UI" pitchFamily="34" charset="0"/>
                <a:ea typeface="Segoe UI" pitchFamily="34" charset="0"/>
                <a:cs typeface="Segoe UI" pitchFamily="34" charset="0"/>
              </a:rPr>
              <a:t>tool</a:t>
            </a:r>
            <a:endParaRPr lang="en-US" sz="2400" b="0" dirty="0">
              <a:latin typeface="Segoe UI" pitchFamily="34" charset="0"/>
              <a:ea typeface="Segoe UI" pitchFamily="34" charset="0"/>
              <a:cs typeface="Segoe UI" pitchFamily="34" charset="0"/>
            </a:endParaRPr>
          </a:p>
          <a:p>
            <a:pPr marL="180000" indent="-180000">
              <a:spcBef>
                <a:spcPts val="0"/>
              </a:spcBef>
              <a:buClr>
                <a:srgbClr val="006699"/>
              </a:buClr>
              <a:buFontTx/>
              <a:buChar char="•"/>
            </a:pPr>
            <a:r>
              <a:rPr lang="en-US" sz="2400" b="0" dirty="0" smtClean="0">
                <a:latin typeface="Segoe UI" pitchFamily="34" charset="0"/>
                <a:ea typeface="Segoe UI" pitchFamily="34" charset="0"/>
                <a:cs typeface="Segoe UI" pitchFamily="34" charset="0"/>
              </a:rPr>
              <a:t>The Security </a:t>
            </a:r>
            <a:r>
              <a:rPr lang="en-US" sz="2400" b="0" dirty="0">
                <a:latin typeface="Segoe UI" pitchFamily="34" charset="0"/>
                <a:ea typeface="Segoe UI" pitchFamily="34" charset="0"/>
                <a:cs typeface="Segoe UI" pitchFamily="34" charset="0"/>
              </a:rPr>
              <a:t>Templates </a:t>
            </a:r>
            <a:r>
              <a:rPr lang="en-US" sz="2400" b="0" dirty="0" smtClean="0">
                <a:latin typeface="Segoe UI" pitchFamily="34" charset="0"/>
                <a:ea typeface="Segoe UI" pitchFamily="34" charset="0"/>
                <a:cs typeface="Segoe UI" pitchFamily="34" charset="0"/>
              </a:rPr>
              <a:t>snap-in</a:t>
            </a:r>
            <a:endParaRPr lang="en-US" sz="2400" b="0" dirty="0">
              <a:latin typeface="Segoe UI" pitchFamily="34" charset="0"/>
              <a:ea typeface="Segoe UI" pitchFamily="34" charset="0"/>
              <a:cs typeface="Segoe UI" pitchFamily="34" charset="0"/>
            </a:endParaRPr>
          </a:p>
          <a:p>
            <a:pPr marL="180000" indent="-180000">
              <a:spcBef>
                <a:spcPts val="0"/>
              </a:spcBef>
              <a:buClr>
                <a:srgbClr val="006699"/>
              </a:buClr>
              <a:buFontTx/>
              <a:buChar char="•"/>
            </a:pPr>
            <a:r>
              <a:rPr lang="en-US" sz="2400" b="0" dirty="0" smtClean="0">
                <a:latin typeface="Segoe UI" pitchFamily="34" charset="0"/>
                <a:ea typeface="Segoe UI" pitchFamily="34" charset="0"/>
                <a:cs typeface="Segoe UI" pitchFamily="34" charset="0"/>
              </a:rPr>
              <a:t>The Security </a:t>
            </a:r>
            <a:r>
              <a:rPr lang="en-US" sz="2400" b="0" dirty="0">
                <a:latin typeface="Segoe UI" pitchFamily="34" charset="0"/>
                <a:ea typeface="Segoe UI" pitchFamily="34" charset="0"/>
                <a:cs typeface="Segoe UI" pitchFamily="34" charset="0"/>
              </a:rPr>
              <a:t>Configuration and Analysis Wizard</a:t>
            </a:r>
          </a:p>
          <a:p>
            <a:pPr marL="180000" indent="-180000">
              <a:spcBef>
                <a:spcPts val="0"/>
              </a:spcBef>
              <a:buClr>
                <a:srgbClr val="006699"/>
              </a:buClr>
              <a:buFontTx/>
              <a:buChar char="•"/>
            </a:pPr>
            <a:r>
              <a:rPr lang="en-US" sz="2400" b="0" dirty="0">
                <a:latin typeface="Segoe UI" pitchFamily="34" charset="0"/>
                <a:ea typeface="Segoe UI" pitchFamily="34" charset="0"/>
                <a:cs typeface="Segoe UI" pitchFamily="34" charset="0"/>
              </a:rPr>
              <a:t>Group Policy</a:t>
            </a:r>
          </a:p>
          <a:p>
            <a:pPr marL="180000" indent="-180000">
              <a:spcBef>
                <a:spcPts val="0"/>
              </a:spcBef>
              <a:buClr>
                <a:srgbClr val="006699"/>
              </a:buClr>
              <a:buFontTx/>
              <a:buChar char="•"/>
            </a:pPr>
            <a:r>
              <a:rPr lang="en-US" sz="2400" b="0" dirty="0" smtClean="0">
                <a:latin typeface="Segoe UI" pitchFamily="34" charset="0"/>
                <a:ea typeface="Segoe UI" pitchFamily="34" charset="0"/>
                <a:cs typeface="Segoe UI" pitchFamily="34" charset="0"/>
              </a:rPr>
              <a:t>The Security </a:t>
            </a:r>
            <a:r>
              <a:rPr lang="en-US" sz="2400" b="0" dirty="0">
                <a:latin typeface="Segoe UI" pitchFamily="34" charset="0"/>
                <a:ea typeface="Segoe UI" pitchFamily="34" charset="0"/>
                <a:cs typeface="Segoe UI" pitchFamily="34" charset="0"/>
              </a:rPr>
              <a:t>Compliance </a:t>
            </a:r>
            <a:r>
              <a:rPr lang="en-US" sz="2400" b="0" dirty="0" smtClean="0">
                <a:latin typeface="Segoe UI" pitchFamily="34" charset="0"/>
                <a:ea typeface="Segoe UI" pitchFamily="34" charset="0"/>
                <a:cs typeface="Segoe UI" pitchFamily="34" charset="0"/>
              </a:rPr>
              <a:t>Manager </a:t>
            </a:r>
            <a:endParaRPr lang="en-US" sz="24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21320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Configuring User Rights</a:t>
            </a:r>
            <a:endParaRPr lang="en-CA" dirty="0"/>
          </a:p>
        </p:txBody>
      </p:sp>
      <p:sp>
        <p:nvSpPr>
          <p:cNvPr id="4" name="Rounded Rectangle 3"/>
          <p:cNvSpPr>
            <a:spLocks noChangeArrowheads="1"/>
          </p:cNvSpPr>
          <p:nvPr/>
        </p:nvSpPr>
        <p:spPr bwMode="auto">
          <a:xfrm>
            <a:off x="271549" y="838200"/>
            <a:ext cx="7975599" cy="5562599"/>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l"/>
            <a:r>
              <a:rPr lang="en-US" sz="2400" dirty="0" smtClean="0">
                <a:latin typeface="Segoe UI" pitchFamily="34" charset="0"/>
                <a:ea typeface="Segoe UI" pitchFamily="34" charset="0"/>
                <a:cs typeface="Segoe UI" pitchFamily="34" charset="0"/>
              </a:rPr>
              <a:t>User Rights Types:</a:t>
            </a:r>
          </a:p>
          <a:p>
            <a:pPr marL="180000" indent="-1800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Privileges  </a:t>
            </a:r>
          </a:p>
          <a:p>
            <a:pPr marL="180000" indent="-1800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Logon </a:t>
            </a:r>
            <a:r>
              <a:rPr lang="en-US" sz="2400" b="0" dirty="0" smtClean="0">
                <a:latin typeface="Segoe UI" pitchFamily="34" charset="0"/>
                <a:ea typeface="Segoe UI" pitchFamily="34" charset="0"/>
                <a:cs typeface="Segoe UI" pitchFamily="34" charset="0"/>
              </a:rPr>
              <a:t>rights</a:t>
            </a:r>
          </a:p>
          <a:p>
            <a:pPr>
              <a:lnSpc>
                <a:spcPct val="90000"/>
              </a:lnSpc>
              <a:spcBef>
                <a:spcPts val="2400"/>
              </a:spcBef>
              <a:buClr>
                <a:srgbClr val="006699"/>
              </a:buClr>
            </a:pPr>
            <a:r>
              <a:rPr lang="en-US" sz="2400" dirty="0" smtClean="0">
                <a:latin typeface="Segoe UI" pitchFamily="34" charset="0"/>
                <a:ea typeface="Segoe UI" pitchFamily="34" charset="0"/>
                <a:cs typeface="Segoe UI" pitchFamily="34" charset="0"/>
              </a:rPr>
              <a:t>Examples </a:t>
            </a:r>
            <a:r>
              <a:rPr lang="en-CA" sz="2400" dirty="0">
                <a:latin typeface="Segoe UI" panose="020B0502040204020203" pitchFamily="34" charset="0"/>
                <a:ea typeface="Segoe UI" panose="020B0502040204020203" pitchFamily="34" charset="0"/>
                <a:cs typeface="Segoe UI" panose="020B0502040204020203" pitchFamily="34" charset="0"/>
              </a:rPr>
              <a:t>of </a:t>
            </a:r>
            <a:r>
              <a:rPr lang="en-CA" sz="2400" dirty="0" smtClean="0">
                <a:latin typeface="Segoe UI" panose="020B0502040204020203" pitchFamily="34" charset="0"/>
                <a:ea typeface="Segoe UI" panose="020B0502040204020203" pitchFamily="34" charset="0"/>
                <a:cs typeface="Segoe UI" panose="020B0502040204020203" pitchFamily="34" charset="0"/>
              </a:rPr>
              <a:t>common </a:t>
            </a:r>
            <a:r>
              <a:rPr lang="en-CA" sz="2400" dirty="0">
                <a:latin typeface="Segoe UI" panose="020B0502040204020203" pitchFamily="34" charset="0"/>
                <a:ea typeface="Segoe UI" panose="020B0502040204020203" pitchFamily="34" charset="0"/>
                <a:cs typeface="Segoe UI" panose="020B0502040204020203" pitchFamily="34" charset="0"/>
              </a:rPr>
              <a:t>user </a:t>
            </a:r>
            <a:r>
              <a:rPr lang="en-CA" sz="2400" dirty="0" smtClean="0">
                <a:latin typeface="Segoe UI" panose="020B0502040204020203" pitchFamily="34" charset="0"/>
                <a:ea typeface="Segoe UI" panose="020B0502040204020203" pitchFamily="34" charset="0"/>
                <a:cs typeface="Segoe UI" panose="020B0502040204020203" pitchFamily="34" charset="0"/>
              </a:rPr>
              <a:t>rights</a:t>
            </a:r>
            <a:r>
              <a:rPr lang="en-US" sz="2400" dirty="0" smtClean="0">
                <a:latin typeface="Segoe UI" pitchFamily="34" charset="0"/>
                <a:ea typeface="Segoe UI" pitchFamily="34" charset="0"/>
                <a:cs typeface="Segoe UI" pitchFamily="34" charset="0"/>
              </a:rPr>
              <a:t>:</a:t>
            </a:r>
            <a:endParaRPr lang="en-US" sz="2400" dirty="0">
              <a:latin typeface="Segoe UI" pitchFamily="34" charset="0"/>
              <a:ea typeface="Segoe UI" pitchFamily="34" charset="0"/>
              <a:cs typeface="Segoe UI" pitchFamily="34" charset="0"/>
            </a:endParaRPr>
          </a:p>
          <a:p>
            <a:pPr marL="180000" indent="-1800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Add workstations to domain</a:t>
            </a:r>
          </a:p>
          <a:p>
            <a:pPr marL="180000" indent="-1800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Allow log on </a:t>
            </a:r>
            <a:r>
              <a:rPr lang="en-US" sz="2400" b="0" dirty="0" smtClean="0">
                <a:latin typeface="Segoe UI" pitchFamily="34" charset="0"/>
                <a:ea typeface="Segoe UI" pitchFamily="34" charset="0"/>
                <a:cs typeface="Segoe UI" pitchFamily="34" charset="0"/>
              </a:rPr>
              <a:t>locally</a:t>
            </a:r>
          </a:p>
          <a:p>
            <a:pPr marL="180000" indent="-180000">
              <a:lnSpc>
                <a:spcPct val="90000"/>
              </a:lnSpc>
              <a:spcBef>
                <a:spcPct val="40000"/>
              </a:spcBef>
              <a:buClr>
                <a:srgbClr val="006699"/>
              </a:buClr>
              <a:buFontTx/>
              <a:buChar char="•"/>
            </a:pPr>
            <a:r>
              <a:rPr lang="en-CA" sz="2400" b="0" dirty="0">
                <a:latin typeface="Segoe UI" pitchFamily="34" charset="0"/>
                <a:ea typeface="Segoe UI" pitchFamily="34" charset="0"/>
                <a:cs typeface="Segoe UI" pitchFamily="34" charset="0"/>
              </a:rPr>
              <a:t>Allow log on through Remote Desktop Services</a:t>
            </a:r>
            <a:endParaRPr lang="en-US" sz="2400" b="0" dirty="0">
              <a:latin typeface="Segoe UI" pitchFamily="34" charset="0"/>
              <a:ea typeface="Segoe UI" pitchFamily="34" charset="0"/>
              <a:cs typeface="Segoe UI" pitchFamily="34" charset="0"/>
            </a:endParaRPr>
          </a:p>
          <a:p>
            <a:pPr marL="180000" indent="-1800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Back up files and directories</a:t>
            </a:r>
          </a:p>
          <a:p>
            <a:pPr marL="180000" indent="-1800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Change the system time</a:t>
            </a:r>
          </a:p>
          <a:p>
            <a:pPr marL="180000" indent="-1800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Force shutdown from a remote computer</a:t>
            </a:r>
          </a:p>
          <a:p>
            <a:pPr marL="180000" indent="-1800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Shut down the system</a:t>
            </a:r>
          </a:p>
          <a:p>
            <a:pPr>
              <a:lnSpc>
                <a:spcPct val="90000"/>
              </a:lnSpc>
              <a:spcBef>
                <a:spcPct val="40000"/>
              </a:spcBef>
              <a:buClr>
                <a:srgbClr val="006699"/>
              </a:buClr>
            </a:pPr>
            <a:endParaRPr lang="en-US" sz="2400" b="0" dirty="0">
              <a:latin typeface="Segoe UI" pitchFamily="34" charset="0"/>
              <a:ea typeface="Segoe UI" pitchFamily="34" charset="0"/>
              <a:cs typeface="Segoe UI" pitchFamily="34" charset="0"/>
            </a:endParaRPr>
          </a:p>
          <a:p>
            <a:pPr algn="l"/>
            <a:endParaRPr lang="en-US" sz="2400" dirty="0">
              <a:latin typeface="Segoe UI" pitchFamily="34" charset="0"/>
              <a:ea typeface="Segoe UI" pitchFamily="34" charset="0"/>
              <a:cs typeface="Segoe UI" pitchFamily="34" charset="0"/>
            </a:endParaRPr>
          </a:p>
        </p:txBody>
      </p:sp>
      <p:grpSp>
        <p:nvGrpSpPr>
          <p:cNvPr id="5" name="Group 4"/>
          <p:cNvGrpSpPr/>
          <p:nvPr/>
        </p:nvGrpSpPr>
        <p:grpSpPr>
          <a:xfrm>
            <a:off x="6815069" y="1436333"/>
            <a:ext cx="1099937" cy="1482065"/>
            <a:chOff x="5715132" y="4540159"/>
            <a:chExt cx="1099937" cy="1482065"/>
          </a:xfrm>
        </p:grpSpPr>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735814" y="4540159"/>
              <a:ext cx="1079255" cy="12911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5132" y="5006566"/>
              <a:ext cx="642821" cy="1015658"/>
            </a:xfrm>
            <a:prstGeom prst="rect">
              <a:avLst/>
            </a:prstGeom>
          </p:spPr>
        </p:pic>
      </p:grpSp>
    </p:spTree>
    <p:extLst>
      <p:ext uri="{BB962C8B-B14F-4D97-AF65-F5344CB8AC3E}">
        <p14:creationId xmlns:p14="http://schemas.microsoft.com/office/powerpoint/2010/main" val="4142185656"/>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443</TotalTime>
  <Words>6538</Words>
  <Application>Microsoft Office PowerPoint</Application>
  <PresentationFormat>On-screen Show (4:3)</PresentationFormat>
  <Paragraphs>700</Paragraphs>
  <Slides>42</Slides>
  <Notes>42</Notes>
  <HiddenSlides>7</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42</vt:i4>
      </vt:variant>
    </vt:vector>
  </HeadingPairs>
  <TitlesOfParts>
    <vt:vector size="55" baseType="lpstr">
      <vt:lpstr>Symbol</vt:lpstr>
      <vt:lpstr>Segoe Light</vt:lpstr>
      <vt:lpstr>Arial</vt:lpstr>
      <vt:lpstr>Segoe</vt:lpstr>
      <vt:lpstr>Segoe UI Light</vt:lpstr>
      <vt:lpstr>Segoe UI</vt:lpstr>
      <vt:lpstr>Times New Roman</vt:lpstr>
      <vt:lpstr>Mangal</vt:lpstr>
      <vt:lpstr>Verdana</vt:lpstr>
      <vt:lpstr>Wingdings</vt:lpstr>
      <vt:lpstr>Arial Unicode MS</vt:lpstr>
      <vt:lpstr>Calibri</vt:lpstr>
      <vt:lpstr>Presentation1</vt:lpstr>
      <vt:lpstr>Module 12</vt:lpstr>
      <vt:lpstr>Module Overview</vt:lpstr>
      <vt:lpstr>Lesson 1: Security Overview for Windows Operating Systems</vt:lpstr>
      <vt:lpstr>Discussion: Identifying Security Risks and Costs</vt:lpstr>
      <vt:lpstr>Applying Defense-In-Depth to Increase Security</vt:lpstr>
      <vt:lpstr>Best Practices for Increasing Security</vt:lpstr>
      <vt:lpstr>Lesson 2: Configuring Security Settings</vt:lpstr>
      <vt:lpstr>Configuring Security Templates</vt:lpstr>
      <vt:lpstr>Configuring User Rights</vt:lpstr>
      <vt:lpstr>Configuring Security Options</vt:lpstr>
      <vt:lpstr>Configuring User Account Control</vt:lpstr>
      <vt:lpstr>Configuring Security Auditing</vt:lpstr>
      <vt:lpstr>Configuring Restricted Groups</vt:lpstr>
      <vt:lpstr>Configuring Account Policy Settings</vt:lpstr>
      <vt:lpstr>What Is Security Compliance Manager?</vt:lpstr>
      <vt:lpstr>Lab A: Increasing Security for Server Resources</vt:lpstr>
      <vt:lpstr>Lab Scenario</vt:lpstr>
      <vt:lpstr>Lab Review</vt:lpstr>
      <vt:lpstr>Lesson 3: Restricting Software</vt:lpstr>
      <vt:lpstr>What Are Software Restriction Policies?</vt:lpstr>
      <vt:lpstr>What Is AppLocker?</vt:lpstr>
      <vt:lpstr>AppLocker Rules</vt:lpstr>
      <vt:lpstr>Demonstration: Creating AppLocker Rules</vt:lpstr>
      <vt:lpstr>PowerPoint Presentation</vt:lpstr>
      <vt:lpstr>PowerPoint Presentation</vt:lpstr>
      <vt:lpstr>Lesson 4: Configuring Windows Firewall with Advanced Security</vt:lpstr>
      <vt:lpstr>What Is Windows Firewall with Advanced Security?</vt:lpstr>
      <vt:lpstr>What Is Windows Firewall with Advanced Security?</vt:lpstr>
      <vt:lpstr>Discussion: Why Is a Host-Based Firewall Important?</vt:lpstr>
      <vt:lpstr>Firewall Profiles</vt:lpstr>
      <vt:lpstr>Connection Security Rules</vt:lpstr>
      <vt:lpstr>Deploying Firewall Rules</vt:lpstr>
      <vt:lpstr>Demonstration: Implementing Secured Network Traffic with Windows Firewall</vt:lpstr>
      <vt:lpstr>PowerPoint Presentation</vt:lpstr>
      <vt:lpstr>PowerPoint Presentation</vt:lpstr>
      <vt:lpstr>Lab B: Configuring AppLocker and Windows Firewall</vt:lpstr>
      <vt:lpstr>Lab Scenario</vt:lpstr>
      <vt:lpstr>Lab Review</vt:lpstr>
      <vt:lpstr>Module Review and Takeaways</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12</dc:title>
  <dc:creator>Colleen Walsh</dc:creator>
  <cp:lastModifiedBy>Susie Carr</cp:lastModifiedBy>
  <cp:revision>14</cp:revision>
  <dcterms:created xsi:type="dcterms:W3CDTF">2014-03-06T06:19:46Z</dcterms:created>
  <dcterms:modified xsi:type="dcterms:W3CDTF">2014-03-11T04:45:42Z</dcterms:modified>
</cp:coreProperties>
</file>