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7.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39" r:id="rId1"/>
    <p:sldMasterId id="2147484654" r:id="rId2"/>
  </p:sldMasterIdLst>
  <p:notesMasterIdLst>
    <p:notesMasterId r:id="rId31"/>
  </p:notesMasterIdLst>
  <p:handoutMasterIdLst>
    <p:handoutMasterId r:id="rId32"/>
  </p:handoutMasterIdLst>
  <p:sldIdLst>
    <p:sldId id="275" r:id="rId3"/>
    <p:sldId id="276" r:id="rId4"/>
    <p:sldId id="284" r:id="rId5"/>
    <p:sldId id="277" r:id="rId6"/>
    <p:sldId id="278" r:id="rId7"/>
    <p:sldId id="279" r:id="rId8"/>
    <p:sldId id="285" r:id="rId9"/>
    <p:sldId id="328" r:id="rId10"/>
    <p:sldId id="329" r:id="rId11"/>
    <p:sldId id="333" r:id="rId12"/>
    <p:sldId id="331" r:id="rId13"/>
    <p:sldId id="332" r:id="rId14"/>
    <p:sldId id="323" r:id="rId15"/>
    <p:sldId id="295" r:id="rId16"/>
    <p:sldId id="297" r:id="rId17"/>
    <p:sldId id="314" r:id="rId18"/>
    <p:sldId id="317" r:id="rId19"/>
    <p:sldId id="326" r:id="rId20"/>
    <p:sldId id="327" r:id="rId21"/>
    <p:sldId id="334" r:id="rId22"/>
    <p:sldId id="335" r:id="rId23"/>
    <p:sldId id="305" r:id="rId24"/>
    <p:sldId id="307" r:id="rId25"/>
    <p:sldId id="304" r:id="rId26"/>
    <p:sldId id="324" r:id="rId27"/>
    <p:sldId id="325" r:id="rId28"/>
    <p:sldId id="309" r:id="rId29"/>
    <p:sldId id="311" r:id="rId3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772">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7C80"/>
    <a:srgbClr val="FF6699"/>
    <a:srgbClr val="00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5" autoAdjust="0"/>
    <p:restoredTop sz="95320" autoAdjust="0"/>
  </p:normalViewPr>
  <p:slideViewPr>
    <p:cSldViewPr showGuides="1">
      <p:cViewPr varScale="1">
        <p:scale>
          <a:sx n="87" d="100"/>
          <a:sy n="87" d="100"/>
        </p:scale>
        <p:origin x="1574" y="86"/>
      </p:cViewPr>
      <p:guideLst>
        <p:guide orient="horz" pos="277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85" d="100"/>
          <a:sy n="85" d="100"/>
        </p:scale>
        <p:origin x="-2550"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409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09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409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DBEBBCEB-28A7-45E2-8CB4-2425FDD13C93}" type="slidenum">
              <a:rPr lang="en-US" altLang="zh-CN"/>
              <a:pPr>
                <a:defRPr/>
              </a:pPr>
              <a:t>‹#›</a:t>
            </a:fld>
            <a:endParaRPr lang="en-US" altLang="zh-CN"/>
          </a:p>
        </p:txBody>
      </p:sp>
    </p:spTree>
    <p:extLst>
      <p:ext uri="{BB962C8B-B14F-4D97-AF65-F5344CB8AC3E}">
        <p14:creationId xmlns:p14="http://schemas.microsoft.com/office/powerpoint/2010/main" val="39097145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440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40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440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2FD1EE0-D8E3-4B67-8523-58C623D91CA7}" type="slidenum">
              <a:rPr lang="en-US" altLang="zh-CN"/>
              <a:pPr>
                <a:defRPr/>
              </a:pPr>
              <a:t>‹#›</a:t>
            </a:fld>
            <a:endParaRPr lang="en-US" altLang="zh-CN"/>
          </a:p>
        </p:txBody>
      </p:sp>
    </p:spTree>
    <p:extLst>
      <p:ext uri="{BB962C8B-B14F-4D97-AF65-F5344CB8AC3E}">
        <p14:creationId xmlns:p14="http://schemas.microsoft.com/office/powerpoint/2010/main" val="42644011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810118947"/>
      </p:ext>
    </p:extLst>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63588" y="512676"/>
            <a:ext cx="7391400" cy="487363"/>
          </a:xfrm>
        </p:spPr>
        <p:txBody>
          <a:bodyPr/>
          <a:lstStyle/>
          <a:p>
            <a:r>
              <a:rPr lang="zh-CN" altLang="en-US" dirty="0"/>
              <a:t>单击此处编辑母版标题样式</a:t>
            </a:r>
          </a:p>
        </p:txBody>
      </p:sp>
      <p:sp>
        <p:nvSpPr>
          <p:cNvPr id="7" name="标题 1"/>
          <p:cNvSpPr txBox="1">
            <a:spLocks/>
          </p:cNvSpPr>
          <p:nvPr userDrawn="1"/>
        </p:nvSpPr>
        <p:spPr bwMode="gray">
          <a:xfrm>
            <a:off x="0" y="-30392"/>
            <a:ext cx="913541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Franklin Gothic Medium" pitchFamily="34" charset="0"/>
                <a:ea typeface="微软雅黑" pitchFamily="34" charset="-122"/>
              </a:defRPr>
            </a:lvl2pPr>
            <a:lvl3pPr algn="l" rtl="0" fontAlgn="base">
              <a:spcBef>
                <a:spcPct val="0"/>
              </a:spcBef>
              <a:spcAft>
                <a:spcPct val="0"/>
              </a:spcAft>
              <a:defRPr sz="3200" b="1">
                <a:solidFill>
                  <a:schemeClr val="bg1"/>
                </a:solidFill>
                <a:latin typeface="Franklin Gothic Medium" pitchFamily="34" charset="0"/>
                <a:ea typeface="微软雅黑" pitchFamily="34" charset="-122"/>
              </a:defRPr>
            </a:lvl3pPr>
            <a:lvl4pPr algn="l" rtl="0" fontAlgn="base">
              <a:spcBef>
                <a:spcPct val="0"/>
              </a:spcBef>
              <a:spcAft>
                <a:spcPct val="0"/>
              </a:spcAft>
              <a:defRPr sz="3200" b="1">
                <a:solidFill>
                  <a:schemeClr val="bg1"/>
                </a:solidFill>
                <a:latin typeface="Franklin Gothic Medium" pitchFamily="34" charset="0"/>
                <a:ea typeface="微软雅黑" pitchFamily="34" charset="-122"/>
              </a:defRPr>
            </a:lvl4pPr>
            <a:lvl5pPr algn="l" rtl="0" fontAlgn="base">
              <a:spcBef>
                <a:spcPct val="0"/>
              </a:spcBef>
              <a:spcAft>
                <a:spcPct val="0"/>
              </a:spcAft>
              <a:defRPr sz="3200" b="1">
                <a:solidFill>
                  <a:schemeClr val="bg1"/>
                </a:solidFill>
                <a:latin typeface="Franklin Gothic Medium" pitchFamily="34" charset="0"/>
                <a:ea typeface="微软雅黑" pitchFamily="34" charset="-122"/>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a:lstStyle>
          <a:p>
            <a:r>
              <a:rPr lang="en-US" altLang="zh-CN" sz="2500" b="0" i="0" kern="0" baseline="0" dirty="0">
                <a:ea typeface="华文新魏" panose="02010800040101010101" pitchFamily="2" charset="-122"/>
              </a:rPr>
              <a:t>《</a:t>
            </a:r>
            <a:r>
              <a:rPr lang="zh-CN" altLang="en-US" sz="2500" b="0" i="0" kern="0" baseline="0" dirty="0">
                <a:ea typeface="华文新魏" panose="02010800040101010101" pitchFamily="2" charset="-122"/>
              </a:rPr>
              <a:t>自然语言处理实践课</a:t>
            </a:r>
            <a:r>
              <a:rPr lang="en-US" altLang="zh-CN" sz="2500" b="0" i="0" kern="0" baseline="0" dirty="0">
                <a:ea typeface="华文新魏" panose="02010800040101010101" pitchFamily="2" charset="-122"/>
              </a:rPr>
              <a:t>》                                       </a:t>
            </a:r>
            <a:r>
              <a:rPr lang="zh-CN" altLang="en-US" sz="2500" b="0" i="0" kern="0" baseline="0" dirty="0">
                <a:ea typeface="华文新魏" panose="02010800040101010101" pitchFamily="2" charset="-122"/>
              </a:rPr>
              <a:t>课程项目报告</a:t>
            </a:r>
          </a:p>
        </p:txBody>
      </p:sp>
    </p:spTree>
    <p:extLst>
      <p:ext uri="{BB962C8B-B14F-4D97-AF65-F5344CB8AC3E}">
        <p14:creationId xmlns:p14="http://schemas.microsoft.com/office/powerpoint/2010/main" val="101935505"/>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Grp="1" noChangeArrowheads="1"/>
          </p:cNvSpPr>
          <p:nvPr>
            <p:ph type="title"/>
          </p:nvPr>
        </p:nvSpPr>
        <p:spPr bwMode="auto">
          <a:xfrm>
            <a:off x="533400" y="1676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1027" name="Picture 12" descr="背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701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1"/>
          <p:cNvSpPr txBox="1">
            <a:spLocks/>
          </p:cNvSpPr>
          <p:nvPr userDrawn="1"/>
        </p:nvSpPr>
        <p:spPr bwMode="gray">
          <a:xfrm>
            <a:off x="-108520" y="0"/>
            <a:ext cx="9252520" cy="68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Franklin Gothic Medium" pitchFamily="34" charset="0"/>
                <a:ea typeface="微软雅黑" pitchFamily="34" charset="-122"/>
              </a:defRPr>
            </a:lvl2pPr>
            <a:lvl3pPr algn="l" rtl="0" fontAlgn="base">
              <a:spcBef>
                <a:spcPct val="0"/>
              </a:spcBef>
              <a:spcAft>
                <a:spcPct val="0"/>
              </a:spcAft>
              <a:defRPr sz="3200" b="1">
                <a:solidFill>
                  <a:schemeClr val="bg1"/>
                </a:solidFill>
                <a:latin typeface="Franklin Gothic Medium" pitchFamily="34" charset="0"/>
                <a:ea typeface="微软雅黑" pitchFamily="34" charset="-122"/>
              </a:defRPr>
            </a:lvl3pPr>
            <a:lvl4pPr algn="l" rtl="0" fontAlgn="base">
              <a:spcBef>
                <a:spcPct val="0"/>
              </a:spcBef>
              <a:spcAft>
                <a:spcPct val="0"/>
              </a:spcAft>
              <a:defRPr sz="3200" b="1">
                <a:solidFill>
                  <a:schemeClr val="bg1"/>
                </a:solidFill>
                <a:latin typeface="Franklin Gothic Medium" pitchFamily="34" charset="0"/>
                <a:ea typeface="微软雅黑" pitchFamily="34" charset="-122"/>
              </a:defRPr>
            </a:lvl4pPr>
            <a:lvl5pPr algn="l" rtl="0" fontAlgn="base">
              <a:spcBef>
                <a:spcPct val="0"/>
              </a:spcBef>
              <a:spcAft>
                <a:spcPct val="0"/>
              </a:spcAft>
              <a:defRPr sz="3200" b="1">
                <a:solidFill>
                  <a:schemeClr val="bg1"/>
                </a:solidFill>
                <a:latin typeface="Franklin Gothic Medium" pitchFamily="34" charset="0"/>
                <a:ea typeface="微软雅黑" pitchFamily="34" charset="-122"/>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a:lstStyle>
          <a:p>
            <a:r>
              <a:rPr lang="en-US" altLang="zh-CN" sz="2800" b="0" i="0" kern="0" baseline="0" dirty="0">
                <a:ea typeface="华文新魏" panose="02010800040101010101" pitchFamily="2" charset="-122"/>
              </a:rPr>
              <a:t>《</a:t>
            </a:r>
            <a:r>
              <a:rPr lang="zh-CN" altLang="en-US" sz="2800" b="0" i="0" kern="0" baseline="0" dirty="0">
                <a:ea typeface="华文新魏" panose="02010800040101010101" pitchFamily="2" charset="-122"/>
              </a:rPr>
              <a:t>自然语言处理实践课</a:t>
            </a:r>
            <a:r>
              <a:rPr lang="en-US" altLang="zh-CN" sz="2800" b="0" i="0" kern="0" baseline="0" dirty="0">
                <a:ea typeface="华文新魏" panose="02010800040101010101" pitchFamily="2" charset="-122"/>
              </a:rPr>
              <a:t>》                                 </a:t>
            </a:r>
            <a:r>
              <a:rPr lang="zh-CN" altLang="en-US" sz="2800" b="0" i="0" kern="0" baseline="0" dirty="0">
                <a:ea typeface="华文新魏" panose="02010800040101010101" pitchFamily="2" charset="-122"/>
              </a:rPr>
              <a:t>课程项目报告</a:t>
            </a:r>
          </a:p>
        </p:txBody>
      </p:sp>
    </p:spTree>
  </p:cSld>
  <p:clrMap bg1="lt1" tx1="dk1" bg2="lt2" tx2="dk2" accent1="accent1" accent2="accent2" accent3="accent3" accent4="accent4" accent5="accent5" accent6="accent6" hlink="hlink" folHlink="folHlink"/>
  <p:sldLayoutIdLst>
    <p:sldLayoutId id="2147484687" r:id="rId1"/>
  </p:sldLayoutIdLst>
  <p:transition spd="med">
    <p:push/>
  </p:transition>
  <p:txStyles>
    <p:titleStyle>
      <a:lvl1pPr algn="ctr" rtl="0" fontAlgn="base">
        <a:spcBef>
          <a:spcPct val="0"/>
        </a:spcBef>
        <a:spcAft>
          <a:spcPct val="0"/>
        </a:spcAft>
        <a:defRPr sz="4400">
          <a:solidFill>
            <a:schemeClr val="bg1"/>
          </a:solidFill>
          <a:latin typeface="+mj-lt"/>
          <a:ea typeface="+mj-ea"/>
          <a:cs typeface="+mj-cs"/>
        </a:defRPr>
      </a:lvl1pPr>
      <a:lvl2pPr algn="ctr" rtl="0" fontAlgn="base">
        <a:spcBef>
          <a:spcPct val="0"/>
        </a:spcBef>
        <a:spcAft>
          <a:spcPct val="0"/>
        </a:spcAft>
        <a:defRPr sz="4400">
          <a:solidFill>
            <a:schemeClr val="bg1"/>
          </a:solidFill>
          <a:latin typeface="Franklin Gothic Medium" pitchFamily="34" charset="0"/>
          <a:ea typeface="微软雅黑" pitchFamily="34" charset="-122"/>
        </a:defRPr>
      </a:lvl2pPr>
      <a:lvl3pPr algn="ctr" rtl="0" fontAlgn="base">
        <a:spcBef>
          <a:spcPct val="0"/>
        </a:spcBef>
        <a:spcAft>
          <a:spcPct val="0"/>
        </a:spcAft>
        <a:defRPr sz="4400">
          <a:solidFill>
            <a:schemeClr val="bg1"/>
          </a:solidFill>
          <a:latin typeface="Franklin Gothic Medium" pitchFamily="34" charset="0"/>
          <a:ea typeface="微软雅黑" pitchFamily="34" charset="-122"/>
        </a:defRPr>
      </a:lvl3pPr>
      <a:lvl4pPr algn="ctr" rtl="0" fontAlgn="base">
        <a:spcBef>
          <a:spcPct val="0"/>
        </a:spcBef>
        <a:spcAft>
          <a:spcPct val="0"/>
        </a:spcAft>
        <a:defRPr sz="4400">
          <a:solidFill>
            <a:schemeClr val="bg1"/>
          </a:solidFill>
          <a:latin typeface="Franklin Gothic Medium" pitchFamily="34" charset="0"/>
          <a:ea typeface="微软雅黑" pitchFamily="34" charset="-122"/>
        </a:defRPr>
      </a:lvl4pPr>
      <a:lvl5pPr algn="ctr" rtl="0" fontAlgn="base">
        <a:spcBef>
          <a:spcPct val="0"/>
        </a:spcBef>
        <a:spcAft>
          <a:spcPct val="0"/>
        </a:spcAft>
        <a:defRPr sz="4400">
          <a:solidFill>
            <a:schemeClr val="bg1"/>
          </a:solidFill>
          <a:latin typeface="Franklin Gothic Medium" pitchFamily="34" charset="0"/>
          <a:ea typeface="微软雅黑" pitchFamily="34" charset="-122"/>
        </a:defRPr>
      </a:lvl5pPr>
      <a:lvl6pPr marL="457200" algn="ctr" rtl="0" eaLnBrk="1" fontAlgn="base" hangingPunct="1">
        <a:spcBef>
          <a:spcPct val="0"/>
        </a:spcBef>
        <a:spcAft>
          <a:spcPct val="0"/>
        </a:spcAft>
        <a:defRPr sz="4400">
          <a:solidFill>
            <a:schemeClr val="bg1"/>
          </a:solidFill>
          <a:latin typeface="Arial" charset="0"/>
          <a:ea typeface="黑体" pitchFamily="2" charset="-122"/>
        </a:defRPr>
      </a:lvl6pPr>
      <a:lvl7pPr marL="914400" algn="ctr" rtl="0" eaLnBrk="1" fontAlgn="base" hangingPunct="1">
        <a:spcBef>
          <a:spcPct val="0"/>
        </a:spcBef>
        <a:spcAft>
          <a:spcPct val="0"/>
        </a:spcAft>
        <a:defRPr sz="4400">
          <a:solidFill>
            <a:schemeClr val="bg1"/>
          </a:solidFill>
          <a:latin typeface="Arial" charset="0"/>
          <a:ea typeface="黑体" pitchFamily="2" charset="-122"/>
        </a:defRPr>
      </a:lvl7pPr>
      <a:lvl8pPr marL="1371600" algn="ctr" rtl="0" eaLnBrk="1" fontAlgn="base" hangingPunct="1">
        <a:spcBef>
          <a:spcPct val="0"/>
        </a:spcBef>
        <a:spcAft>
          <a:spcPct val="0"/>
        </a:spcAft>
        <a:defRPr sz="4400">
          <a:solidFill>
            <a:schemeClr val="bg1"/>
          </a:solidFill>
          <a:latin typeface="Arial" charset="0"/>
          <a:ea typeface="黑体" pitchFamily="2" charset="-122"/>
        </a:defRPr>
      </a:lvl8pPr>
      <a:lvl9pPr marL="1828800" algn="ctr" rtl="0" eaLnBrk="1" fontAlgn="base" hangingPunct="1">
        <a:spcBef>
          <a:spcPct val="0"/>
        </a:spcBef>
        <a:spcAft>
          <a:spcPct val="0"/>
        </a:spcAft>
        <a:defRPr sz="4400">
          <a:solidFill>
            <a:schemeClr val="bg1"/>
          </a:solidFill>
          <a:latin typeface="Arial" charset="0"/>
          <a:ea typeface="黑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宋体" charset="-122"/>
          <a:cs typeface="+mn-cs"/>
        </a:defRPr>
      </a:lvl1pPr>
      <a:lvl2pPr marL="742950" indent="-285750" algn="l" rtl="0" fontAlgn="base">
        <a:spcBef>
          <a:spcPct val="20000"/>
        </a:spcBef>
        <a:spcAft>
          <a:spcPct val="0"/>
        </a:spcAft>
        <a:buChar char="–"/>
        <a:defRPr sz="2800">
          <a:solidFill>
            <a:schemeClr val="tx1"/>
          </a:solidFill>
          <a:latin typeface="+mn-lt"/>
          <a:ea typeface="宋体" charset="-122"/>
        </a:defRPr>
      </a:lvl2pPr>
      <a:lvl3pPr marL="1143000" indent="-228600" algn="l" rtl="0" fontAlgn="base">
        <a:spcBef>
          <a:spcPct val="20000"/>
        </a:spcBef>
        <a:spcAft>
          <a:spcPct val="0"/>
        </a:spcAft>
        <a:buChar char="•"/>
        <a:defRPr sz="2400">
          <a:solidFill>
            <a:schemeClr val="tx1"/>
          </a:solidFill>
          <a:latin typeface="+mn-lt"/>
          <a:ea typeface="宋体" charset="-122"/>
        </a:defRPr>
      </a:lvl3pPr>
      <a:lvl4pPr marL="1600200" indent="-228600" algn="l" rtl="0" fontAlgn="base">
        <a:spcBef>
          <a:spcPct val="20000"/>
        </a:spcBef>
        <a:spcAft>
          <a:spcPct val="0"/>
        </a:spcAft>
        <a:buChar char="–"/>
        <a:defRPr sz="2000">
          <a:solidFill>
            <a:schemeClr val="tx1"/>
          </a:solidFill>
          <a:latin typeface="+mn-lt"/>
          <a:ea typeface="宋体" charset="-122"/>
        </a:defRPr>
      </a:lvl4pPr>
      <a:lvl5pPr marL="2057400" indent="-228600" algn="l" rtl="0" fontAlgn="base">
        <a:spcBef>
          <a:spcPct val="20000"/>
        </a:spcBef>
        <a:spcAft>
          <a:spcPct val="0"/>
        </a:spcAft>
        <a:buChar char="»"/>
        <a:defRPr sz="2000">
          <a:solidFill>
            <a:schemeClr val="tx1"/>
          </a:solidFill>
          <a:latin typeface="+mn-lt"/>
          <a:ea typeface="宋体"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090" name="Rectangle 66"/>
          <p:cNvSpPr>
            <a:spLocks noChangeArrowheads="1"/>
          </p:cNvSpPr>
          <p:nvPr/>
        </p:nvSpPr>
        <p:spPr bwMode="gray">
          <a:xfrm>
            <a:off x="0" y="0"/>
            <a:ext cx="9144000" cy="392113"/>
          </a:xfrm>
          <a:prstGeom prst="rect">
            <a:avLst/>
          </a:prstGeom>
          <a:gradFill rotWithShape="1">
            <a:gsLst>
              <a:gs pos="0">
                <a:schemeClr val="hlink">
                  <a:gamma/>
                  <a:shade val="60784"/>
                  <a:invGamma/>
                </a:schemeClr>
              </a:gs>
              <a:gs pos="100000">
                <a:schemeClr val="hlink"/>
              </a:gs>
            </a:gsLst>
            <a:lin ang="0" scaled="1"/>
          </a:gradFill>
          <a:ln w="9525">
            <a:noFill/>
            <a:miter lim="800000"/>
            <a:headEnd/>
            <a:tailEnd/>
          </a:ln>
          <a:effectLst/>
        </p:spPr>
        <p:txBody>
          <a:bodyPr wrap="none" anchor="ctr"/>
          <a:lstStyle/>
          <a:p>
            <a:pPr>
              <a:defRPr/>
            </a:pPr>
            <a:endParaRPr lang="zh-CN" altLang="en-US">
              <a:ea typeface="SimSun" pitchFamily="2" charset="-122"/>
            </a:endParaRPr>
          </a:p>
        </p:txBody>
      </p:sp>
      <p:sp>
        <p:nvSpPr>
          <p:cNvPr id="2051" name="Line 68"/>
          <p:cNvSpPr>
            <a:spLocks noChangeShapeType="1"/>
          </p:cNvSpPr>
          <p:nvPr/>
        </p:nvSpPr>
        <p:spPr bwMode="auto">
          <a:xfrm>
            <a:off x="1012825" y="1360488"/>
            <a:ext cx="80010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矩形 13"/>
          <p:cNvSpPr/>
          <p:nvPr/>
        </p:nvSpPr>
        <p:spPr>
          <a:xfrm>
            <a:off x="0" y="381000"/>
            <a:ext cx="9144000" cy="563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a typeface="SimSun" pitchFamily="2" charset="-122"/>
            </a:endParaRPr>
          </a:p>
        </p:txBody>
      </p:sp>
      <p:sp>
        <p:nvSpPr>
          <p:cNvPr id="2053" name="Rectangle 2"/>
          <p:cNvSpPr>
            <a:spLocks noGrp="1" noChangeArrowheads="1"/>
          </p:cNvSpPr>
          <p:nvPr>
            <p:ph type="title"/>
          </p:nvPr>
        </p:nvSpPr>
        <p:spPr bwMode="gray">
          <a:xfrm>
            <a:off x="152400" y="6858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2054" name="Rectangle 3"/>
          <p:cNvSpPr>
            <a:spLocks noGrp="1" noChangeArrowheads="1"/>
          </p:cNvSpPr>
          <p:nvPr>
            <p:ph type="body" idx="1"/>
          </p:nvPr>
        </p:nvSpPr>
        <p:spPr bwMode="auto">
          <a:xfrm>
            <a:off x="228600" y="1447800"/>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pic>
        <p:nvPicPr>
          <p:cNvPr id="2055" name="Picture 12" descr="背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0198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13" r:id="rId1"/>
  </p:sldLayoutIdLst>
  <p:transition spd="med">
    <p:push/>
  </p:transition>
  <p:hf sldNum="0" hdr="0" dt="0"/>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Franklin Gothic Medium" pitchFamily="34" charset="0"/>
          <a:ea typeface="微软雅黑" pitchFamily="34" charset="-122"/>
        </a:defRPr>
      </a:lvl2pPr>
      <a:lvl3pPr algn="l" rtl="0" fontAlgn="base">
        <a:spcBef>
          <a:spcPct val="0"/>
        </a:spcBef>
        <a:spcAft>
          <a:spcPct val="0"/>
        </a:spcAft>
        <a:defRPr sz="3200" b="1">
          <a:solidFill>
            <a:schemeClr val="bg1"/>
          </a:solidFill>
          <a:latin typeface="Franklin Gothic Medium" pitchFamily="34" charset="0"/>
          <a:ea typeface="微软雅黑" pitchFamily="34" charset="-122"/>
        </a:defRPr>
      </a:lvl3pPr>
      <a:lvl4pPr algn="l" rtl="0" fontAlgn="base">
        <a:spcBef>
          <a:spcPct val="0"/>
        </a:spcBef>
        <a:spcAft>
          <a:spcPct val="0"/>
        </a:spcAft>
        <a:defRPr sz="3200" b="1">
          <a:solidFill>
            <a:schemeClr val="bg1"/>
          </a:solidFill>
          <a:latin typeface="Franklin Gothic Medium" pitchFamily="34" charset="0"/>
          <a:ea typeface="微软雅黑" pitchFamily="34" charset="-122"/>
        </a:defRPr>
      </a:lvl4pPr>
      <a:lvl5pPr algn="l" rtl="0" fontAlgn="base">
        <a:spcBef>
          <a:spcPct val="0"/>
        </a:spcBef>
        <a:spcAft>
          <a:spcPct val="0"/>
        </a:spcAft>
        <a:defRPr sz="3200" b="1">
          <a:solidFill>
            <a:schemeClr val="bg1"/>
          </a:solidFill>
          <a:latin typeface="Franklin Gothic Medium" pitchFamily="34" charset="0"/>
          <a:ea typeface="微软雅黑" pitchFamily="34" charset="-122"/>
        </a:defRPr>
      </a:lvl5pPr>
      <a:lvl6pPr marL="457200" algn="l" rtl="0" eaLnBrk="1" fontAlgn="base" hangingPunct="1">
        <a:spcBef>
          <a:spcPct val="0"/>
        </a:spcBef>
        <a:spcAft>
          <a:spcPct val="0"/>
        </a:spcAft>
        <a:defRPr sz="3200" b="1">
          <a:solidFill>
            <a:schemeClr val="tx1"/>
          </a:solidFill>
          <a:latin typeface="Arial" charset="0"/>
        </a:defRPr>
      </a:lvl6pPr>
      <a:lvl7pPr marL="914400" algn="l" rtl="0" eaLnBrk="1" fontAlgn="base" hangingPunct="1">
        <a:spcBef>
          <a:spcPct val="0"/>
        </a:spcBef>
        <a:spcAft>
          <a:spcPct val="0"/>
        </a:spcAft>
        <a:defRPr sz="3200" b="1">
          <a:solidFill>
            <a:schemeClr val="tx1"/>
          </a:solidFill>
          <a:latin typeface="Arial" charset="0"/>
        </a:defRPr>
      </a:lvl7pPr>
      <a:lvl8pPr marL="1371600" algn="l" rtl="0" eaLnBrk="1" fontAlgn="base" hangingPunct="1">
        <a:spcBef>
          <a:spcPct val="0"/>
        </a:spcBef>
        <a:spcAft>
          <a:spcPct val="0"/>
        </a:spcAft>
        <a:defRPr sz="3200" b="1">
          <a:solidFill>
            <a:schemeClr val="tx1"/>
          </a:solidFill>
          <a:latin typeface="Arial" charset="0"/>
        </a:defRPr>
      </a:lvl8pPr>
      <a:lvl9pPr marL="1828800" algn="l" rtl="0" eaLnBrk="1" fontAlgn="base" hangingPunct="1">
        <a:spcBef>
          <a:spcPct val="0"/>
        </a:spcBef>
        <a:spcAft>
          <a:spcPct val="0"/>
        </a:spcAft>
        <a:defRPr sz="3200" b="1">
          <a:solidFill>
            <a:schemeClr val="tx1"/>
          </a:solidFill>
          <a:latin typeface="Arial" charset="0"/>
        </a:defRPr>
      </a:lvl9pPr>
    </p:titleStyle>
    <p:bodyStyle>
      <a:lvl1pPr marL="342900" indent="-342900" algn="l" rtl="0" fontAlgn="base">
        <a:spcBef>
          <a:spcPct val="20000"/>
        </a:spcBef>
        <a:spcAft>
          <a:spcPct val="0"/>
        </a:spcAft>
        <a:buClr>
          <a:schemeClr val="tx2"/>
        </a:buClr>
        <a:buFont typeface="Wingdings"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800">
          <a:solidFill>
            <a:schemeClr val="tx1"/>
          </a:solidFill>
          <a:latin typeface="+mn-lt"/>
          <a:ea typeface="黑体" pitchFamily="49" charset="-122"/>
        </a:defRPr>
      </a:lvl2pPr>
      <a:lvl3pPr marL="1143000" indent="-228600" algn="l" rtl="0" fontAlgn="base">
        <a:spcBef>
          <a:spcPct val="20000"/>
        </a:spcBef>
        <a:spcAft>
          <a:spcPct val="0"/>
        </a:spcAft>
        <a:buClr>
          <a:schemeClr val="tx1"/>
        </a:buClr>
        <a:buChar char="•"/>
        <a:defRPr sz="2400">
          <a:solidFill>
            <a:schemeClr val="tx1"/>
          </a:solidFill>
          <a:latin typeface="+mn-lt"/>
          <a:ea typeface="黑体" pitchFamily="49" charset="-122"/>
        </a:defRPr>
      </a:lvl3pPr>
      <a:lvl4pPr marL="1600200" indent="-228600" algn="l" rtl="0" fontAlgn="base">
        <a:spcBef>
          <a:spcPct val="20000"/>
        </a:spcBef>
        <a:spcAft>
          <a:spcPct val="0"/>
        </a:spcAft>
        <a:buChar char="–"/>
        <a:defRPr sz="2000">
          <a:solidFill>
            <a:schemeClr val="tx1"/>
          </a:solidFill>
          <a:latin typeface="+mn-lt"/>
          <a:ea typeface="黑体" pitchFamily="49" charset="-122"/>
        </a:defRPr>
      </a:lvl4pPr>
      <a:lvl5pPr marL="2057400" indent="-228600" algn="l" rtl="0" fontAlgn="base">
        <a:spcBef>
          <a:spcPct val="20000"/>
        </a:spcBef>
        <a:spcAft>
          <a:spcPct val="0"/>
        </a:spcAft>
        <a:buChar char="»"/>
        <a:defRPr sz="2000">
          <a:solidFill>
            <a:schemeClr val="tx1"/>
          </a:solidFill>
          <a:latin typeface="+mn-lt"/>
          <a:ea typeface="黑体" pitchFamily="49" charset="-122"/>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poem.boater.c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isk.pku.edu.cn/link/BD98799FD8DACFADD58E6D14CB43809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cs.toronto.edu/~kriz/cifar.html?usg=alkjrhjqbhw2llxlo8emqns-tbk0at96jq"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hinese-poetry/chinese-poetry"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6699"/>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00808"/>
            <a:ext cx="7772400" cy="1470025"/>
          </a:xfrm>
        </p:spPr>
        <p:txBody>
          <a:bodyPr/>
          <a:lstStyle/>
          <a:p>
            <a:r>
              <a:rPr lang="zh-CN" altLang="en-US" sz="4800" dirty="0" smtClean="0">
                <a:latin typeface="华文行楷" panose="02010800040101010101" pitchFamily="2" charset="-122"/>
                <a:ea typeface="华文行楷" panose="02010800040101010101" pitchFamily="2" charset="-122"/>
              </a:rPr>
              <a:t>“画意诗情”</a:t>
            </a:r>
            <a:r>
              <a:rPr lang="en-US" altLang="zh-CN" sz="4800" dirty="0" smtClean="0">
                <a:latin typeface="华文行楷" panose="02010800040101010101" pitchFamily="2" charset="-122"/>
                <a:ea typeface="华文行楷" panose="02010800040101010101" pitchFamily="2" charset="-122"/>
              </a:rPr>
              <a:t/>
            </a:r>
            <a:br>
              <a:rPr lang="en-US" altLang="zh-CN" sz="4800" dirty="0" smtClean="0">
                <a:latin typeface="华文行楷" panose="02010800040101010101" pitchFamily="2" charset="-122"/>
                <a:ea typeface="华文行楷" panose="02010800040101010101" pitchFamily="2" charset="-122"/>
              </a:rPr>
            </a:br>
            <a:r>
              <a:rPr lang="en-US" altLang="zh-CN" sz="2400" dirty="0" smtClean="0">
                <a:latin typeface="楷体" panose="02010609060101010101" pitchFamily="49" charset="-122"/>
                <a:ea typeface="楷体" panose="02010609060101010101" pitchFamily="49" charset="-122"/>
              </a:rPr>
              <a:t>——</a:t>
            </a:r>
            <a:r>
              <a:rPr lang="zh-CN" altLang="en-US" sz="2400" dirty="0" smtClean="0">
                <a:latin typeface="楷体" panose="02010609060101010101" pitchFamily="49" charset="-122"/>
                <a:ea typeface="楷体" panose="02010609060101010101" pitchFamily="49" charset="-122"/>
              </a:rPr>
              <a:t>基于图片生成五言绝句</a:t>
            </a:r>
            <a:endParaRPr lang="zh-CN" altLang="en-US" sz="2800" dirty="0">
              <a:latin typeface="楷体" panose="02010609060101010101" pitchFamily="49" charset="-122"/>
              <a:ea typeface="楷体" panose="02010609060101010101" pitchFamily="49" charset="-122"/>
            </a:endParaRPr>
          </a:p>
        </p:txBody>
      </p:sp>
      <p:sp>
        <p:nvSpPr>
          <p:cNvPr id="3" name="副标题 2"/>
          <p:cNvSpPr>
            <a:spLocks noGrp="1"/>
          </p:cNvSpPr>
          <p:nvPr>
            <p:ph type="subTitle" idx="1"/>
          </p:nvPr>
        </p:nvSpPr>
        <p:spPr>
          <a:xfrm>
            <a:off x="0" y="3886200"/>
            <a:ext cx="9144000" cy="1752600"/>
          </a:xfrm>
        </p:spPr>
        <p:txBody>
          <a:bodyPr/>
          <a:lstStyle/>
          <a:p>
            <a:r>
              <a:rPr lang="zh-CN" altLang="en-US" sz="2400" dirty="0" smtClean="0">
                <a:solidFill>
                  <a:srgbClr val="FF7C80"/>
                </a:solidFill>
                <a:latin typeface="华文新魏" panose="02010800040101010101" pitchFamily="2" charset="-122"/>
                <a:ea typeface="华文新魏" panose="02010800040101010101" pitchFamily="2" charset="-122"/>
              </a:rPr>
              <a:t>组长：章梓立</a:t>
            </a:r>
            <a:endParaRPr lang="en-US" altLang="zh-CN" sz="2400" dirty="0" smtClean="0">
              <a:solidFill>
                <a:srgbClr val="FF7C80"/>
              </a:solidFill>
              <a:latin typeface="华文新魏" panose="02010800040101010101" pitchFamily="2" charset="-122"/>
              <a:ea typeface="华文新魏" panose="02010800040101010101" pitchFamily="2" charset="-122"/>
            </a:endParaRPr>
          </a:p>
          <a:p>
            <a:r>
              <a:rPr lang="zh-CN" altLang="en-US" sz="2400" dirty="0">
                <a:solidFill>
                  <a:srgbClr val="FF7C80"/>
                </a:solidFill>
                <a:latin typeface="华文新魏" panose="02010800040101010101" pitchFamily="2" charset="-122"/>
                <a:ea typeface="华文新魏" panose="02010800040101010101" pitchFamily="2" charset="-122"/>
              </a:rPr>
              <a:t>“画意诗情”小组</a:t>
            </a:r>
            <a:r>
              <a:rPr lang="zh-CN" altLang="en-US" sz="2400" dirty="0" smtClean="0">
                <a:solidFill>
                  <a:srgbClr val="FF7C80"/>
                </a:solidFill>
                <a:latin typeface="华文新魏" panose="02010800040101010101" pitchFamily="2" charset="-122"/>
                <a:ea typeface="华文新魏" panose="02010800040101010101" pitchFamily="2" charset="-122"/>
              </a:rPr>
              <a:t>成员： 王路勤 金超</a:t>
            </a:r>
            <a:endParaRPr lang="en-US" altLang="zh-CN" sz="2400" dirty="0">
              <a:solidFill>
                <a:srgbClr val="FF7C80"/>
              </a:solidFill>
              <a:latin typeface="华文新魏" panose="02010800040101010101" pitchFamily="2" charset="-122"/>
              <a:ea typeface="华文新魏" panose="02010800040101010101" pitchFamily="2" charset="-122"/>
            </a:endParaRPr>
          </a:p>
          <a:p>
            <a:r>
              <a:rPr lang="zh-CN" altLang="en-US" sz="2400" dirty="0">
                <a:solidFill>
                  <a:srgbClr val="FF7C80"/>
                </a:solidFill>
                <a:latin typeface="华文新魏" panose="02010800040101010101" pitchFamily="2" charset="-122"/>
                <a:ea typeface="华文新魏" panose="02010800040101010101" pitchFamily="2" charset="-122"/>
              </a:rPr>
              <a:t>日期</a:t>
            </a:r>
            <a:r>
              <a:rPr lang="zh-CN" altLang="en-US" sz="2400" dirty="0" smtClean="0">
                <a:solidFill>
                  <a:srgbClr val="FF7C80"/>
                </a:solidFill>
                <a:latin typeface="华文新魏" panose="02010800040101010101" pitchFamily="2" charset="-122"/>
                <a:ea typeface="华文新魏" panose="02010800040101010101" pitchFamily="2" charset="-122"/>
              </a:rPr>
              <a:t>：</a:t>
            </a:r>
            <a:r>
              <a:rPr lang="en-US" altLang="zh-CN" sz="2400" dirty="0" smtClean="0">
                <a:solidFill>
                  <a:srgbClr val="FF7C80"/>
                </a:solidFill>
                <a:latin typeface="华文新魏" panose="02010800040101010101" pitchFamily="2" charset="-122"/>
                <a:ea typeface="华文新魏" panose="02010800040101010101" pitchFamily="2" charset="-122"/>
              </a:rPr>
              <a:t>5.27</a:t>
            </a:r>
            <a:endParaRPr lang="zh-CN" altLang="en-US" sz="2400" dirty="0">
              <a:solidFill>
                <a:srgbClr val="FF7C80"/>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717975940"/>
      </p:ext>
    </p:extLst>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12" y="404664"/>
            <a:ext cx="3744416"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模型和方法：</a:t>
            </a:r>
            <a:r>
              <a:rPr lang="en-US" altLang="zh-CN" sz="2400" dirty="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2.</a:t>
            </a:r>
            <a:r>
              <a:rPr lang="zh-CN" altLang="en-US" sz="2400" dirty="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古诗生成</a:t>
            </a:r>
          </a:p>
        </p:txBody>
      </p:sp>
      <p:sp>
        <p:nvSpPr>
          <p:cNvPr id="7" name="文本框 6"/>
          <p:cNvSpPr txBox="1"/>
          <p:nvPr/>
        </p:nvSpPr>
        <p:spPr>
          <a:xfrm>
            <a:off x="197514" y="1088740"/>
            <a:ext cx="7452828"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25000"/>
              </a:lnSpc>
            </a:pPr>
            <a:r>
              <a:rPr lang="en-US" altLang="zh-CN" sz="2400" dirty="0">
                <a:solidFill>
                  <a:schemeClr val="tx1"/>
                </a:solidFill>
                <a:latin typeface="华文新魏" panose="02010800040101010101" pitchFamily="2" charset="-122"/>
                <a:ea typeface="华文新魏" panose="02010800040101010101" pitchFamily="2" charset="-122"/>
              </a:rPr>
              <a:t>2.2 </a:t>
            </a:r>
            <a:r>
              <a:rPr lang="zh-CN" altLang="en-US" sz="2400" dirty="0">
                <a:solidFill>
                  <a:schemeClr val="tx1"/>
                </a:solidFill>
                <a:latin typeface="华文新魏" panose="02010800040101010101" pitchFamily="2" charset="-122"/>
                <a:ea typeface="华文新魏" panose="02010800040101010101" pitchFamily="2" charset="-122"/>
              </a:rPr>
              <a:t>预处理</a:t>
            </a:r>
            <a:endParaRPr lang="en-US" altLang="zh-CN" sz="2400" dirty="0">
              <a:solidFill>
                <a:schemeClr val="tx1"/>
              </a:solidFill>
              <a:latin typeface="华文新魏" panose="02010800040101010101" pitchFamily="2" charset="-122"/>
              <a:ea typeface="华文新魏" panose="02010800040101010101" pitchFamily="2" charset="-122"/>
            </a:endParaRPr>
          </a:p>
        </p:txBody>
      </p:sp>
      <p:sp>
        <p:nvSpPr>
          <p:cNvPr id="9" name="文本框 8"/>
          <p:cNvSpPr txBox="1"/>
          <p:nvPr/>
        </p:nvSpPr>
        <p:spPr>
          <a:xfrm>
            <a:off x="647564" y="2096852"/>
            <a:ext cx="7912496" cy="233717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25000"/>
              </a:lnSpc>
            </a:pPr>
            <a:r>
              <a:rPr lang="zh-CN" altLang="en-US" sz="2400" dirty="0">
                <a:solidFill>
                  <a:schemeClr val="tx1"/>
                </a:solidFill>
                <a:latin typeface="楷体" panose="02010609060101010101" pitchFamily="49" charset="-122"/>
                <a:ea typeface="楷体" panose="02010609060101010101" pitchFamily="49" charset="-122"/>
              </a:rPr>
              <a:t>在处理古诗句数据时，建立一个数据类，里面包含字表（删除了一些生僻字）、字与</a:t>
            </a:r>
            <a:r>
              <a:rPr lang="en-US" altLang="zh-CN" sz="2400" dirty="0">
                <a:solidFill>
                  <a:schemeClr val="tx1"/>
                </a:solidFill>
                <a:latin typeface="楷体" panose="02010609060101010101" pitchFamily="49" charset="-122"/>
                <a:ea typeface="楷体" panose="02010609060101010101" pitchFamily="49" charset="-122"/>
              </a:rPr>
              <a:t>ID</a:t>
            </a:r>
            <a:r>
              <a:rPr lang="zh-CN" altLang="en-US" sz="2400" dirty="0">
                <a:solidFill>
                  <a:schemeClr val="tx1"/>
                </a:solidFill>
                <a:latin typeface="楷体" panose="02010609060101010101" pitchFamily="49" charset="-122"/>
                <a:ea typeface="楷体" panose="02010609060101010101" pitchFamily="49" charset="-122"/>
              </a:rPr>
              <a:t>的</a:t>
            </a:r>
            <a:r>
              <a:rPr lang="zh-CN" altLang="en-US" sz="2400" dirty="0" smtClean="0">
                <a:solidFill>
                  <a:schemeClr val="tx1"/>
                </a:solidFill>
                <a:latin typeface="楷体" panose="02010609060101010101" pitchFamily="49" charset="-122"/>
                <a:ea typeface="楷体" panose="02010609060101010101" pitchFamily="49" charset="-122"/>
              </a:rPr>
              <a:t>对应字典。</a:t>
            </a:r>
            <a:r>
              <a:rPr lang="zh-CN" altLang="en-US" sz="2400" dirty="0">
                <a:solidFill>
                  <a:schemeClr val="tx1"/>
                </a:solidFill>
                <a:latin typeface="楷体" panose="02010609060101010101" pitchFamily="49" charset="-122"/>
                <a:ea typeface="楷体" panose="02010609060101010101" pitchFamily="49" charset="-122"/>
              </a:rPr>
              <a:t>在生成训练集每一个</a:t>
            </a:r>
            <a:r>
              <a:rPr lang="en-US" altLang="zh-CN" sz="2400" dirty="0">
                <a:solidFill>
                  <a:schemeClr val="tx1"/>
                </a:solidFill>
                <a:latin typeface="楷体" panose="02010609060101010101" pitchFamily="49" charset="-122"/>
                <a:ea typeface="楷体" panose="02010609060101010101" pitchFamily="49" charset="-122"/>
              </a:rPr>
              <a:t>batch</a:t>
            </a:r>
            <a:r>
              <a:rPr lang="zh-CN" altLang="en-US" sz="2400" dirty="0">
                <a:solidFill>
                  <a:schemeClr val="tx1"/>
                </a:solidFill>
                <a:latin typeface="楷体" panose="02010609060101010101" pitchFamily="49" charset="-122"/>
                <a:ea typeface="楷体" panose="02010609060101010101" pitchFamily="49" charset="-122"/>
              </a:rPr>
              <a:t>的</a:t>
            </a:r>
            <a:r>
              <a:rPr lang="en-US" altLang="zh-CN" sz="2400" dirty="0">
                <a:solidFill>
                  <a:schemeClr val="tx1"/>
                </a:solidFill>
                <a:latin typeface="楷体" panose="02010609060101010101" pitchFamily="49" charset="-122"/>
                <a:ea typeface="楷体" panose="02010609060101010101" pitchFamily="49" charset="-122"/>
              </a:rPr>
              <a:t>target</a:t>
            </a:r>
            <a:r>
              <a:rPr lang="zh-CN" altLang="en-US" sz="2400" dirty="0">
                <a:solidFill>
                  <a:schemeClr val="tx1"/>
                </a:solidFill>
                <a:latin typeface="楷体" panose="02010609060101010101" pitchFamily="49" charset="-122"/>
                <a:ea typeface="楷体" panose="02010609060101010101" pitchFamily="49" charset="-122"/>
              </a:rPr>
              <a:t>数据时，仅需把输入的诗句文本向后移一位即</a:t>
            </a:r>
            <a:r>
              <a:rPr lang="zh-CN" altLang="en-US" sz="2400" dirty="0" smtClean="0">
                <a:solidFill>
                  <a:schemeClr val="tx1"/>
                </a:solidFill>
                <a:latin typeface="楷体" panose="02010609060101010101" pitchFamily="49" charset="-122"/>
                <a:ea typeface="楷体" panose="02010609060101010101" pitchFamily="49" charset="-122"/>
              </a:rPr>
              <a:t>可</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err="1">
                <a:solidFill>
                  <a:schemeClr val="tx1"/>
                </a:solidFill>
                <a:latin typeface="楷体" panose="02010609060101010101" pitchFamily="49" charset="-122"/>
                <a:ea typeface="楷体" panose="02010609060101010101" pitchFamily="49" charset="-122"/>
              </a:rPr>
              <a:t>jieba</a:t>
            </a:r>
            <a:r>
              <a:rPr lang="zh-CN" altLang="en-US" sz="2400" dirty="0">
                <a:solidFill>
                  <a:schemeClr val="tx1"/>
                </a:solidFill>
                <a:latin typeface="楷体" panose="02010609060101010101" pitchFamily="49" charset="-122"/>
                <a:ea typeface="楷体" panose="02010609060101010101" pitchFamily="49" charset="-122"/>
              </a:rPr>
              <a:t>并不能很好的对古诗进行分词，所以我们最后直接对每个字进行分开处理</a:t>
            </a:r>
            <a:r>
              <a:rPr lang="zh-CN" altLang="en-US" sz="2400" dirty="0" smtClean="0">
                <a:solidFill>
                  <a:schemeClr val="tx1"/>
                </a:solidFill>
                <a:latin typeface="楷体" panose="02010609060101010101" pitchFamily="49" charset="-122"/>
                <a:ea typeface="楷体" panose="02010609060101010101" pitchFamily="49" charset="-122"/>
              </a:rPr>
              <a:t>）</a:t>
            </a:r>
            <a:endParaRPr lang="en-US" altLang="zh-CN" sz="2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1549891"/>
      </p:ext>
    </p:extLst>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12" y="404664"/>
            <a:ext cx="3744416"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模型和方法：</a:t>
            </a:r>
            <a:r>
              <a:rPr lang="en-US" altLang="zh-CN"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2.</a:t>
            </a: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古诗生成</a:t>
            </a:r>
          </a:p>
        </p:txBody>
      </p:sp>
      <p:sp>
        <p:nvSpPr>
          <p:cNvPr id="7" name="文本框 6"/>
          <p:cNvSpPr txBox="1"/>
          <p:nvPr/>
        </p:nvSpPr>
        <p:spPr>
          <a:xfrm>
            <a:off x="341530" y="928975"/>
            <a:ext cx="3420380"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en-US" altLang="zh-CN" sz="2400" dirty="0" smtClean="0">
                <a:solidFill>
                  <a:schemeClr val="tx1"/>
                </a:solidFill>
                <a:latin typeface="华文新魏" panose="02010800040101010101" pitchFamily="2" charset="-122"/>
                <a:ea typeface="华文新魏" panose="02010800040101010101" pitchFamily="2" charset="-122"/>
              </a:rPr>
              <a:t>2.2 </a:t>
            </a:r>
            <a:r>
              <a:rPr lang="zh-CN" altLang="en-US" sz="2400" dirty="0" smtClean="0">
                <a:solidFill>
                  <a:schemeClr val="tx1"/>
                </a:solidFill>
                <a:latin typeface="华文新魏" panose="02010800040101010101" pitchFamily="2" charset="-122"/>
                <a:ea typeface="华文新魏" panose="02010800040101010101" pitchFamily="2" charset="-122"/>
              </a:rPr>
              <a:t>预处理</a:t>
            </a:r>
            <a:r>
              <a:rPr lang="en-US" altLang="zh-CN" sz="2400" dirty="0" smtClean="0">
                <a:solidFill>
                  <a:schemeClr val="tx1"/>
                </a:solidFill>
                <a:latin typeface="华文新魏" panose="02010800040101010101" pitchFamily="2" charset="-122"/>
                <a:ea typeface="华文新魏" panose="02010800040101010101" pitchFamily="2" charset="-122"/>
              </a:rPr>
              <a:t> </a:t>
            </a:r>
          </a:p>
        </p:txBody>
      </p:sp>
      <p:sp>
        <p:nvSpPr>
          <p:cNvPr id="8" name="文本框 7"/>
          <p:cNvSpPr txBox="1"/>
          <p:nvPr/>
        </p:nvSpPr>
        <p:spPr>
          <a:xfrm>
            <a:off x="181774" y="1453286"/>
            <a:ext cx="8748414" cy="452431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50000"/>
              </a:lnSpc>
            </a:pPr>
            <a:r>
              <a:rPr lang="zh-CN" altLang="en-US" sz="2400" dirty="0" smtClean="0">
                <a:solidFill>
                  <a:schemeClr val="tx1"/>
                </a:solidFill>
                <a:latin typeface="楷体" panose="02010609060101010101" pitchFamily="49" charset="-122"/>
                <a:ea typeface="楷体" panose="02010609060101010101" pitchFamily="49" charset="-122"/>
              </a:rPr>
              <a:t>简单的</a:t>
            </a:r>
            <a:r>
              <a:rPr lang="en-US" altLang="zh-CN" sz="2400" dirty="0" smtClean="0">
                <a:solidFill>
                  <a:schemeClr val="tx1"/>
                </a:solidFill>
                <a:latin typeface="楷体" panose="02010609060101010101" pitchFamily="49" charset="-122"/>
                <a:ea typeface="楷体" panose="02010609060101010101" pitchFamily="49" charset="-122"/>
              </a:rPr>
              <a:t>Seq2Seq</a:t>
            </a:r>
            <a:r>
              <a:rPr lang="zh-CN" altLang="en-US" sz="2400" dirty="0" smtClean="0">
                <a:solidFill>
                  <a:schemeClr val="tx1"/>
                </a:solidFill>
                <a:latin typeface="楷体" panose="02010609060101010101" pitchFamily="49" charset="-122"/>
                <a:ea typeface="楷体" panose="02010609060101010101" pitchFamily="49" charset="-122"/>
              </a:rPr>
              <a:t>模型不给定关键字</a:t>
            </a:r>
            <a:r>
              <a:rPr lang="zh-CN" altLang="en-US" sz="2400" dirty="0">
                <a:solidFill>
                  <a:schemeClr val="tx1"/>
                </a:solidFill>
                <a:latin typeface="楷体" panose="02010609060101010101" pitchFamily="49" charset="-122"/>
                <a:ea typeface="楷体" panose="02010609060101010101" pitchFamily="49" charset="-122"/>
              </a:rPr>
              <a:t>，</a:t>
            </a:r>
            <a:r>
              <a:rPr lang="zh-CN" altLang="en-US" sz="2400" dirty="0" smtClean="0">
                <a:solidFill>
                  <a:schemeClr val="tx1"/>
                </a:solidFill>
                <a:latin typeface="楷体" panose="02010609060101010101" pitchFamily="49" charset="-122"/>
                <a:ea typeface="楷体" panose="02010609060101010101" pitchFamily="49" charset="-122"/>
              </a:rPr>
              <a:t>然后由此生成一首古诗，其在表达相关的意境时往往只取决于给定的字或者词开头，往往意思不清、效果较差。</a:t>
            </a:r>
            <a:endParaRPr lang="en-US" altLang="zh-CN" sz="2400" dirty="0" smtClean="0">
              <a:solidFill>
                <a:schemeClr val="tx1"/>
              </a:solidFill>
              <a:latin typeface="楷体" panose="02010609060101010101" pitchFamily="49" charset="-122"/>
              <a:ea typeface="楷体" panose="02010609060101010101" pitchFamily="49" charset="-122"/>
            </a:endParaRPr>
          </a:p>
          <a:p>
            <a:pPr indent="457200" algn="just">
              <a:lnSpc>
                <a:spcPct val="150000"/>
              </a:lnSpc>
            </a:pPr>
            <a:r>
              <a:rPr lang="zh-CN" altLang="en-US" sz="2400" dirty="0" smtClean="0">
                <a:solidFill>
                  <a:schemeClr val="tx1"/>
                </a:solidFill>
                <a:latin typeface="楷体" panose="02010609060101010101" pitchFamily="49" charset="-122"/>
                <a:ea typeface="楷体" panose="02010609060101010101" pitchFamily="49" charset="-122"/>
              </a:rPr>
              <a:t>因此，我们采取了基于</a:t>
            </a:r>
            <a:r>
              <a:rPr lang="en-US" altLang="zh-CN" sz="2400" dirty="0" smtClean="0">
                <a:solidFill>
                  <a:schemeClr val="tx1"/>
                </a:solidFill>
                <a:latin typeface="楷体" panose="02010609060101010101" pitchFamily="49" charset="-122"/>
                <a:ea typeface="楷体" panose="02010609060101010101" pitchFamily="49" charset="-122"/>
              </a:rPr>
              <a:t>attention</a:t>
            </a:r>
            <a:r>
              <a:rPr lang="zh-CN" altLang="en-US" sz="2400" dirty="0" smtClean="0">
                <a:solidFill>
                  <a:schemeClr val="tx1"/>
                </a:solidFill>
                <a:latin typeface="楷体" panose="02010609060101010101" pitchFamily="49" charset="-122"/>
                <a:ea typeface="楷体" panose="02010609060101010101" pitchFamily="49" charset="-122"/>
              </a:rPr>
              <a:t>的</a:t>
            </a:r>
            <a:r>
              <a:rPr lang="en-US" altLang="zh-CN" sz="2400" dirty="0" smtClean="0">
                <a:solidFill>
                  <a:schemeClr val="tx1"/>
                </a:solidFill>
                <a:latin typeface="楷体" panose="02010609060101010101" pitchFamily="49" charset="-122"/>
                <a:ea typeface="楷体" panose="02010609060101010101" pitchFamily="49" charset="-122"/>
              </a:rPr>
              <a:t>S2S</a:t>
            </a:r>
            <a:r>
              <a:rPr lang="zh-CN" altLang="en-US" sz="2400" dirty="0" smtClean="0">
                <a:solidFill>
                  <a:schemeClr val="tx1"/>
                </a:solidFill>
                <a:latin typeface="楷体" panose="02010609060101010101" pitchFamily="49" charset="-122"/>
                <a:ea typeface="楷体" panose="02010609060101010101" pitchFamily="49" charset="-122"/>
              </a:rPr>
              <a:t>模型，在训练时便以关键词为</a:t>
            </a:r>
            <a:r>
              <a:rPr lang="en-US" altLang="zh-CN" sz="2400" dirty="0" smtClean="0">
                <a:solidFill>
                  <a:schemeClr val="tx1"/>
                </a:solidFill>
                <a:latin typeface="楷体" panose="02010609060101010101" pitchFamily="49" charset="-122"/>
                <a:ea typeface="楷体" panose="02010609060101010101" pitchFamily="49" charset="-122"/>
              </a:rPr>
              <a:t>attention</a:t>
            </a:r>
            <a:r>
              <a:rPr lang="zh-CN" altLang="en-US" sz="2400" dirty="0" smtClean="0">
                <a:solidFill>
                  <a:schemeClr val="tx1"/>
                </a:solidFill>
                <a:latin typeface="楷体" panose="02010609060101010101" pitchFamily="49" charset="-122"/>
                <a:ea typeface="楷体" panose="02010609060101010101" pitchFamily="49" charset="-122"/>
              </a:rPr>
              <a:t>进行诗句与关键词和上下文相关性的训练。训练集数据中关键词的提取至关重要。</a:t>
            </a:r>
            <a:endParaRPr lang="en-US" altLang="zh-CN" sz="2400" dirty="0" smtClean="0">
              <a:solidFill>
                <a:schemeClr val="tx1"/>
              </a:solidFill>
              <a:latin typeface="楷体" panose="02010609060101010101" pitchFamily="49" charset="-122"/>
              <a:ea typeface="楷体" panose="02010609060101010101" pitchFamily="49" charset="-122"/>
            </a:endParaRPr>
          </a:p>
          <a:p>
            <a:pPr indent="457200" algn="just">
              <a:lnSpc>
                <a:spcPct val="150000"/>
              </a:lnSpc>
            </a:pPr>
            <a:r>
              <a:rPr lang="zh-CN" altLang="en-US" sz="2400" dirty="0" smtClean="0">
                <a:solidFill>
                  <a:schemeClr val="tx1"/>
                </a:solidFill>
                <a:latin typeface="楷体" panose="02010609060101010101" pitchFamily="49" charset="-122"/>
                <a:ea typeface="楷体" panose="02010609060101010101" pitchFamily="49" charset="-122"/>
              </a:rPr>
              <a:t>我们进行字向量的无监督训练，模型采用</a:t>
            </a:r>
            <a:r>
              <a:rPr lang="en-US" altLang="zh-CN" sz="2400" dirty="0" smtClean="0">
                <a:solidFill>
                  <a:schemeClr val="tx1"/>
                </a:solidFill>
                <a:latin typeface="楷体" panose="02010609060101010101" pitchFamily="49" charset="-122"/>
                <a:ea typeface="楷体" panose="02010609060101010101" pitchFamily="49" charset="-122"/>
              </a:rPr>
              <a:t>word2vec</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skip-gram</a:t>
            </a:r>
            <a:r>
              <a:rPr lang="zh-CN" altLang="en-US" sz="2400" dirty="0">
                <a:solidFill>
                  <a:schemeClr val="tx1"/>
                </a:solidFill>
                <a:latin typeface="楷体" panose="02010609060101010101" pitchFamily="49" charset="-122"/>
                <a:ea typeface="楷体" panose="02010609060101010101" pitchFamily="49" charset="-122"/>
              </a:rPr>
              <a:t>，窗口大小为</a:t>
            </a:r>
            <a:r>
              <a:rPr lang="en-US" altLang="zh-CN" sz="2400" dirty="0">
                <a:solidFill>
                  <a:schemeClr val="tx1"/>
                </a:solidFill>
                <a:latin typeface="楷体" panose="02010609060101010101" pitchFamily="49" charset="-122"/>
                <a:ea typeface="楷体" panose="02010609060101010101" pitchFamily="49" charset="-122"/>
              </a:rPr>
              <a:t>5</a:t>
            </a:r>
            <a:r>
              <a:rPr lang="zh-CN" altLang="en-US" sz="2400" dirty="0" smtClean="0">
                <a:solidFill>
                  <a:schemeClr val="tx1"/>
                </a:solidFill>
                <a:latin typeface="楷体" panose="02010609060101010101" pitchFamily="49" charset="-122"/>
                <a:ea typeface="楷体" panose="02010609060101010101" pitchFamily="49" charset="-122"/>
              </a:rPr>
              <a:t>），训练后</a:t>
            </a:r>
            <a:r>
              <a:rPr lang="zh-CN" altLang="en-US" sz="2400" dirty="0">
                <a:solidFill>
                  <a:schemeClr val="tx1"/>
                </a:solidFill>
                <a:latin typeface="楷体" panose="02010609060101010101" pitchFamily="49" charset="-122"/>
                <a:ea typeface="楷体" panose="02010609060101010101" pitchFamily="49" charset="-122"/>
              </a:rPr>
              <a:t>意思越相近的字向量的距离越</a:t>
            </a:r>
            <a:r>
              <a:rPr lang="zh-CN" altLang="en-US" sz="2400" dirty="0" smtClean="0">
                <a:solidFill>
                  <a:schemeClr val="tx1"/>
                </a:solidFill>
                <a:latin typeface="楷体" panose="02010609060101010101" pitchFamily="49" charset="-122"/>
                <a:ea typeface="楷体" panose="02010609060101010101" pitchFamily="49" charset="-122"/>
              </a:rPr>
              <a:t>小</a:t>
            </a:r>
            <a:r>
              <a:rPr lang="zh-CN" altLang="en-US" sz="2400" dirty="0">
                <a:solidFill>
                  <a:schemeClr val="tx1"/>
                </a:solidFill>
                <a:latin typeface="楷体" panose="02010609060101010101" pitchFamily="49" charset="-122"/>
                <a:ea typeface="楷体" panose="02010609060101010101" pitchFamily="49" charset="-122"/>
              </a:rPr>
              <a:t>。</a:t>
            </a:r>
            <a:endParaRPr lang="en-US" altLang="zh-CN" sz="2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18457055"/>
      </p:ext>
    </p:extLst>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33834" y="1439492"/>
            <a:ext cx="4354366"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smtClean="0">
                <a:solidFill>
                  <a:schemeClr val="tx1"/>
                </a:solidFill>
                <a:latin typeface="华文新魏" panose="02010800040101010101" pitchFamily="2" charset="-122"/>
                <a:ea typeface="华文新魏" panose="02010800040101010101" pitchFamily="2" charset="-122"/>
              </a:rPr>
              <a:t>关键词选取</a:t>
            </a:r>
            <a:r>
              <a:rPr lang="en-US" altLang="zh-CN" sz="2400" dirty="0" smtClean="0">
                <a:solidFill>
                  <a:schemeClr val="tx1"/>
                </a:solidFill>
                <a:latin typeface="华文新魏" panose="02010800040101010101" pitchFamily="2" charset="-122"/>
                <a:ea typeface="华文新魏" panose="02010800040101010101" pitchFamily="2" charset="-122"/>
              </a:rPr>
              <a:t>——</a:t>
            </a:r>
            <a:r>
              <a:rPr lang="en-US" altLang="zh-CN" sz="2400" dirty="0" err="1" smtClean="0">
                <a:solidFill>
                  <a:schemeClr val="tx1"/>
                </a:solidFill>
                <a:latin typeface="华文新魏" panose="02010800040101010101" pitchFamily="2" charset="-122"/>
                <a:ea typeface="华文新魏" panose="02010800040101010101" pitchFamily="2" charset="-122"/>
              </a:rPr>
              <a:t>TextRank</a:t>
            </a:r>
            <a:endParaRPr lang="en-US" altLang="zh-CN" sz="2400" dirty="0" smtClean="0">
              <a:solidFill>
                <a:schemeClr val="tx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539552" y="2096852"/>
            <a:ext cx="8280920" cy="70788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r>
              <a:rPr lang="en-US" altLang="zh-CN" sz="2000" b="1" dirty="0" err="1">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TextRank</a:t>
            </a:r>
            <a:r>
              <a:rPr lang="zh-CN" altLang="en-US"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算法思想：</a:t>
            </a:r>
            <a:endParaRPr lang="en-US" altLang="zh-CN" sz="2000" b="1" dirty="0">
              <a:solidFill>
                <a:schemeClr val="tx1"/>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lgn="ctr"/>
            <a:endParaRPr lang="zh-CN" altLang="en-US" sz="2000" b="1" dirty="0" smtClean="0">
              <a:solidFill>
                <a:schemeClr val="tx1"/>
              </a:solidFill>
              <a:effectLst>
                <a:outerShdw blurRad="38100" dist="38100" dir="2700000" algn="tl">
                  <a:srgbClr val="000000">
                    <a:alpha val="43137"/>
                  </a:srgbClr>
                </a:outerShdw>
              </a:effectLst>
            </a:endParaRPr>
          </a:p>
        </p:txBody>
      </p:sp>
      <p:sp>
        <p:nvSpPr>
          <p:cNvPr id="3" name="Rectangle 1"/>
          <p:cNvSpPr>
            <a:spLocks noChangeArrowheads="1"/>
          </p:cNvSpPr>
          <p:nvPr/>
        </p:nvSpPr>
        <p:spPr bwMode="auto">
          <a:xfrm>
            <a:off x="718354" y="2240868"/>
            <a:ext cx="8426609" cy="267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endParaRPr>
          </a:p>
          <a:p>
            <a:pPr marL="0" marR="0" lvl="0" indent="0" defTabSz="914400" eaLnBrk="0" latinLnBrk="0" hangingPunct="0">
              <a:lnSpc>
                <a:spcPct val="150000"/>
              </a:lnSpc>
              <a:buClrTx/>
              <a:buSzTx/>
              <a:buFontTx/>
              <a:buChar char="•"/>
              <a:tabLst/>
            </a:pPr>
            <a:r>
              <a:rPr lang="zh-CN" altLang="zh-CN" sz="2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如果一个单词出现在很多单词后面，说明这个单词比较重要 </a:t>
            </a:r>
          </a:p>
          <a:p>
            <a:pPr marL="0" marR="0" lvl="0" indent="0" defTabSz="914400" eaLnBrk="0" latinLnBrk="0" hangingPunct="0">
              <a:lnSpc>
                <a:spcPct val="150000"/>
              </a:lnSpc>
              <a:buClrTx/>
              <a:buSzTx/>
              <a:buFontTx/>
              <a:buChar char="•"/>
              <a:tabLst/>
            </a:pPr>
            <a:r>
              <a:rPr lang="zh-CN" altLang="zh-CN" sz="2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一个TextRank值很高的单词后面跟着一个单词，那么这个单词的TextRank值会相应地</a:t>
            </a:r>
            <a:r>
              <a:rPr lang="zh-CN" altLang="zh-CN" sz="2000" b="1"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提高</a:t>
            </a:r>
            <a:endParaRPr lang="en-US" altLang="zh-CN" sz="2000" b="1"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0" marR="0" lvl="0" indent="0" defTabSz="914400" eaLnBrk="0" latinLnBrk="0" hangingPunct="0">
              <a:lnSpc>
                <a:spcPct val="150000"/>
              </a:lnSpc>
              <a:buClrTx/>
              <a:buSzTx/>
              <a:buFontTx/>
              <a:buChar char="•"/>
              <a:tabLst/>
            </a:pPr>
            <a:r>
              <a:rPr lang="zh-CN" altLang="en-US" sz="2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用</a:t>
            </a:r>
            <a:r>
              <a:rPr lang="zh-CN" altLang="en-US" sz="2000" b="1"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之前训练好的字向量的余弦距离初始化每首诗字与字之间的权重矩阵</a:t>
            </a:r>
            <a:r>
              <a:rPr lang="zh-CN" altLang="zh-CN" sz="2000" b="1" dirty="0" smtClean="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 </a:t>
            </a:r>
            <a:endParaRPr lang="zh-CN" altLang="zh-CN" sz="20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668" y="4581128"/>
            <a:ext cx="5606575" cy="972108"/>
          </a:xfrm>
          <a:prstGeom prst="rect">
            <a:avLst/>
          </a:prstGeom>
        </p:spPr>
      </p:pic>
      <p:sp>
        <p:nvSpPr>
          <p:cNvPr id="4" name="矩形 3"/>
          <p:cNvSpPr/>
          <p:nvPr/>
        </p:nvSpPr>
        <p:spPr>
          <a:xfrm>
            <a:off x="179512" y="404663"/>
            <a:ext cx="3525324" cy="524311"/>
          </a:xfrm>
          <a:prstGeom prst="rect">
            <a:avLst/>
          </a:prstGeom>
        </p:spPr>
        <p:txBody>
          <a:bodyPr wrap="none">
            <a:spAutoFit/>
          </a:bodyPr>
          <a:lstStyle/>
          <a:p>
            <a:pPr algn="just">
              <a:lnSpc>
                <a:spcPct val="125000"/>
              </a:lnSpc>
            </a:pPr>
            <a:r>
              <a:rPr lang="zh-CN" altLang="en-US" sz="2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模型和方法：</a:t>
            </a:r>
            <a:r>
              <a:rPr lang="en-US" altLang="zh-CN" sz="2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2.</a:t>
            </a:r>
            <a:r>
              <a:rPr lang="zh-CN" altLang="en-US" sz="2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古诗生成</a:t>
            </a:r>
          </a:p>
        </p:txBody>
      </p:sp>
      <p:sp>
        <p:nvSpPr>
          <p:cNvPr id="8" name="文本框 7"/>
          <p:cNvSpPr txBox="1"/>
          <p:nvPr/>
        </p:nvSpPr>
        <p:spPr>
          <a:xfrm>
            <a:off x="341530" y="928975"/>
            <a:ext cx="3420380"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en-US" altLang="zh-CN" sz="2400" dirty="0" smtClean="0">
                <a:solidFill>
                  <a:schemeClr val="tx1"/>
                </a:solidFill>
                <a:latin typeface="华文新魏" panose="02010800040101010101" pitchFamily="2" charset="-122"/>
                <a:ea typeface="华文新魏" panose="02010800040101010101" pitchFamily="2" charset="-122"/>
              </a:rPr>
              <a:t>2.2 </a:t>
            </a:r>
            <a:r>
              <a:rPr lang="zh-CN" altLang="en-US" sz="2400" dirty="0" smtClean="0">
                <a:solidFill>
                  <a:schemeClr val="tx1"/>
                </a:solidFill>
                <a:latin typeface="华文新魏" panose="02010800040101010101" pitchFamily="2" charset="-122"/>
                <a:ea typeface="华文新魏" panose="02010800040101010101" pitchFamily="2" charset="-122"/>
              </a:rPr>
              <a:t>预处理</a:t>
            </a:r>
            <a:r>
              <a:rPr lang="en-US" altLang="zh-CN" sz="2400" dirty="0" smtClean="0">
                <a:solidFill>
                  <a:schemeClr val="tx1"/>
                </a:solidFill>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2474435129"/>
      </p:ext>
    </p:extLst>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23528" y="1531700"/>
            <a:ext cx="4354366"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smtClean="0">
                <a:solidFill>
                  <a:schemeClr val="tx1"/>
                </a:solidFill>
                <a:latin typeface="华文新魏" panose="02010800040101010101" pitchFamily="2" charset="-122"/>
                <a:ea typeface="华文新魏" panose="02010800040101010101" pitchFamily="2" charset="-122"/>
              </a:rPr>
              <a:t>关键词选取</a:t>
            </a:r>
            <a:r>
              <a:rPr lang="en-US" altLang="zh-CN" sz="2400" dirty="0" smtClean="0">
                <a:solidFill>
                  <a:schemeClr val="tx1"/>
                </a:solidFill>
                <a:latin typeface="华文新魏" panose="02010800040101010101" pitchFamily="2" charset="-122"/>
                <a:ea typeface="华文新魏" panose="02010800040101010101" pitchFamily="2" charset="-122"/>
              </a:rPr>
              <a:t>——</a:t>
            </a:r>
            <a:r>
              <a:rPr lang="en-US" altLang="zh-CN" sz="2400" dirty="0" err="1" smtClean="0">
                <a:solidFill>
                  <a:schemeClr val="tx1"/>
                </a:solidFill>
                <a:latin typeface="华文新魏" panose="02010800040101010101" pitchFamily="2" charset="-122"/>
                <a:ea typeface="华文新魏" panose="02010800040101010101" pitchFamily="2" charset="-122"/>
              </a:rPr>
              <a:t>TextRank</a:t>
            </a:r>
            <a:endParaRPr lang="en-US" altLang="zh-CN" sz="2400" dirty="0" smtClean="0">
              <a:solidFill>
                <a:schemeClr val="tx1"/>
              </a:solidFill>
              <a:latin typeface="华文新魏" panose="02010800040101010101" pitchFamily="2" charset="-122"/>
              <a:ea typeface="华文新魏" panose="02010800040101010101" pitchFamily="2" charset="-122"/>
            </a:endParaRPr>
          </a:p>
        </p:txBody>
      </p:sp>
      <p:sp>
        <p:nvSpPr>
          <p:cNvPr id="4" name="矩形 3"/>
          <p:cNvSpPr/>
          <p:nvPr/>
        </p:nvSpPr>
        <p:spPr>
          <a:xfrm>
            <a:off x="179512" y="404663"/>
            <a:ext cx="3525324" cy="524311"/>
          </a:xfrm>
          <a:prstGeom prst="rect">
            <a:avLst/>
          </a:prstGeom>
        </p:spPr>
        <p:txBody>
          <a:bodyPr wrap="none">
            <a:spAutoFit/>
          </a:bodyPr>
          <a:lstStyle/>
          <a:p>
            <a:pPr algn="just">
              <a:lnSpc>
                <a:spcPct val="125000"/>
              </a:lnSpc>
            </a:pPr>
            <a:r>
              <a:rPr lang="zh-CN" altLang="en-US" sz="2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模型和方法：</a:t>
            </a:r>
            <a:r>
              <a:rPr lang="en-US" altLang="zh-CN" sz="2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2.</a:t>
            </a:r>
            <a:r>
              <a:rPr lang="zh-CN" altLang="en-US" sz="2400" dirty="0">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古诗生成</a:t>
            </a:r>
          </a:p>
        </p:txBody>
      </p:sp>
      <p:sp>
        <p:nvSpPr>
          <p:cNvPr id="8" name="文本框 7"/>
          <p:cNvSpPr txBox="1"/>
          <p:nvPr/>
        </p:nvSpPr>
        <p:spPr>
          <a:xfrm>
            <a:off x="341530" y="928975"/>
            <a:ext cx="3420380"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en-US" altLang="zh-CN" sz="2400" dirty="0" smtClean="0">
                <a:solidFill>
                  <a:schemeClr val="tx1"/>
                </a:solidFill>
                <a:latin typeface="华文新魏" panose="02010800040101010101" pitchFamily="2" charset="-122"/>
                <a:ea typeface="华文新魏" panose="02010800040101010101" pitchFamily="2" charset="-122"/>
              </a:rPr>
              <a:t>2.2 </a:t>
            </a:r>
            <a:r>
              <a:rPr lang="zh-CN" altLang="en-US" sz="2400" dirty="0" smtClean="0">
                <a:solidFill>
                  <a:schemeClr val="tx1"/>
                </a:solidFill>
                <a:latin typeface="华文新魏" panose="02010800040101010101" pitchFamily="2" charset="-122"/>
                <a:ea typeface="华文新魏" panose="02010800040101010101" pitchFamily="2" charset="-122"/>
              </a:rPr>
              <a:t>预处理</a:t>
            </a:r>
            <a:r>
              <a:rPr lang="en-US" altLang="zh-CN" sz="2400" dirty="0" smtClean="0">
                <a:solidFill>
                  <a:schemeClr val="tx1"/>
                </a:solidFill>
                <a:latin typeface="华文新魏" panose="02010800040101010101" pitchFamily="2" charset="-122"/>
                <a:ea typeface="华文新魏" panose="02010800040101010101" pitchFamily="2" charset="-122"/>
              </a:rPr>
              <a:t> </a:t>
            </a:r>
          </a:p>
        </p:txBody>
      </p:sp>
      <p:sp>
        <p:nvSpPr>
          <p:cNvPr id="9" name="矩形 8"/>
          <p:cNvSpPr/>
          <p:nvPr/>
        </p:nvSpPr>
        <p:spPr>
          <a:xfrm>
            <a:off x="815373" y="2233847"/>
            <a:ext cx="4572000" cy="1113766"/>
          </a:xfrm>
          <a:prstGeom prst="rect">
            <a:avLst/>
          </a:prstGeom>
        </p:spPr>
        <p:txBody>
          <a:bodyPr>
            <a:spAutoFit/>
          </a:bodyPr>
          <a:lstStyle/>
          <a:p>
            <a:pPr>
              <a:lnSpc>
                <a:spcPct val="150000"/>
              </a:lnSpc>
            </a:pPr>
            <a:r>
              <a:rPr lang="zh-CN" altLang="en-US" sz="2400" dirty="0">
                <a:latin typeface="楷体" panose="02010609060101010101" pitchFamily="49" charset="-122"/>
                <a:ea typeface="楷体" panose="02010609060101010101" pitchFamily="49" charset="-122"/>
              </a:rPr>
              <a:t>春眠不觉晓，处处闻啼鸟。</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夜来风雨声，花落知多少。</a:t>
            </a:r>
          </a:p>
        </p:txBody>
      </p:sp>
      <p:sp>
        <p:nvSpPr>
          <p:cNvPr id="10" name="矩形 9"/>
          <p:cNvSpPr/>
          <p:nvPr/>
        </p:nvSpPr>
        <p:spPr>
          <a:xfrm>
            <a:off x="5256076" y="2591661"/>
            <a:ext cx="2808312" cy="461665"/>
          </a:xfrm>
          <a:prstGeom prst="rect">
            <a:avLst/>
          </a:prstGeom>
        </p:spPr>
        <p:txBody>
          <a:bodyPr wrap="square">
            <a:spAutoFit/>
          </a:bodyPr>
          <a:lstStyle/>
          <a:p>
            <a:r>
              <a:rPr lang="zh-CN" altLang="en-US" sz="2400" dirty="0" smtClean="0">
                <a:latin typeface="楷体" panose="02010609060101010101" pitchFamily="49" charset="-122"/>
                <a:ea typeface="楷体" panose="02010609060101010101" pitchFamily="49" charset="-122"/>
              </a:rPr>
              <a:t>关键词：春夜风花</a:t>
            </a:r>
            <a:endParaRPr lang="zh-CN" altLang="en-US" sz="2400" dirty="0">
              <a:latin typeface="楷体" panose="02010609060101010101" pitchFamily="49" charset="-122"/>
              <a:ea typeface="楷体" panose="02010609060101010101" pitchFamily="49" charset="-122"/>
            </a:endParaRPr>
          </a:p>
        </p:txBody>
      </p:sp>
      <p:sp>
        <p:nvSpPr>
          <p:cNvPr id="6" name="矩形 5"/>
          <p:cNvSpPr/>
          <p:nvPr/>
        </p:nvSpPr>
        <p:spPr>
          <a:xfrm>
            <a:off x="815958" y="3628004"/>
            <a:ext cx="3756627" cy="1200329"/>
          </a:xfrm>
          <a:prstGeom prst="rect">
            <a:avLst/>
          </a:prstGeom>
        </p:spPr>
        <p:txBody>
          <a:bodyPr wrap="square">
            <a:spAutoFit/>
          </a:bodyPr>
          <a:lstStyle/>
          <a:p>
            <a:pPr>
              <a:lnSpc>
                <a:spcPct val="150000"/>
              </a:lnSpc>
            </a:pPr>
            <a:r>
              <a:rPr lang="zh-CN" altLang="en-US" sz="2400" dirty="0">
                <a:latin typeface="楷体" panose="02010609060101010101" pitchFamily="49" charset="-122"/>
                <a:ea typeface="楷体" panose="02010609060101010101" pitchFamily="49" charset="-122"/>
              </a:rPr>
              <a:t>空山不见人，但闻人语响。 </a:t>
            </a:r>
            <a:br>
              <a:rPr lang="zh-CN" altLang="en-US" sz="2400" dirty="0">
                <a:latin typeface="楷体" panose="02010609060101010101" pitchFamily="49" charset="-122"/>
                <a:ea typeface="楷体" panose="02010609060101010101" pitchFamily="49" charset="-122"/>
              </a:rPr>
            </a:br>
            <a:r>
              <a:rPr lang="zh-CN" altLang="en-US" sz="2400" dirty="0">
                <a:latin typeface="楷体" panose="02010609060101010101" pitchFamily="49" charset="-122"/>
                <a:ea typeface="楷体" panose="02010609060101010101" pitchFamily="49" charset="-122"/>
              </a:rPr>
              <a:t>返景入深林，复照青苔上。 </a:t>
            </a:r>
          </a:p>
        </p:txBody>
      </p:sp>
      <p:sp>
        <p:nvSpPr>
          <p:cNvPr id="11" name="矩形 10"/>
          <p:cNvSpPr/>
          <p:nvPr/>
        </p:nvSpPr>
        <p:spPr>
          <a:xfrm>
            <a:off x="5256076" y="4060791"/>
            <a:ext cx="2736304" cy="461665"/>
          </a:xfrm>
          <a:prstGeom prst="rect">
            <a:avLst/>
          </a:prstGeom>
        </p:spPr>
        <p:txBody>
          <a:bodyPr wrap="square">
            <a:spAutoFit/>
          </a:bodyPr>
          <a:lstStyle/>
          <a:p>
            <a:r>
              <a:rPr lang="zh-CN" altLang="en-US" sz="2400" dirty="0" smtClean="0">
                <a:latin typeface="楷体" panose="02010609060101010101" pitchFamily="49" charset="-122"/>
                <a:ea typeface="楷体" panose="02010609060101010101" pitchFamily="49" charset="-122"/>
              </a:rPr>
              <a:t>关键词：空山闻林</a:t>
            </a:r>
            <a:endParaRPr lang="zh-CN" altLang="en-US" sz="2400" dirty="0">
              <a:latin typeface="楷体" panose="02010609060101010101" pitchFamily="49" charset="-122"/>
              <a:ea typeface="楷体" panose="02010609060101010101" pitchFamily="49" charset="-122"/>
            </a:endParaRPr>
          </a:p>
        </p:txBody>
      </p:sp>
      <p:sp>
        <p:nvSpPr>
          <p:cNvPr id="2" name="右箭头 1"/>
          <p:cNvSpPr/>
          <p:nvPr/>
        </p:nvSpPr>
        <p:spPr>
          <a:xfrm>
            <a:off x="4645528" y="2730837"/>
            <a:ext cx="468052" cy="252028"/>
          </a:xfrm>
          <a:prstGeom prst="rightArrow">
            <a:avLst/>
          </a:prstGeom>
          <a:solidFill>
            <a:schemeClr val="tx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4645528" y="4165609"/>
            <a:ext cx="468052" cy="252028"/>
          </a:xfrm>
          <a:prstGeom prst="rightArrow">
            <a:avLst/>
          </a:prstGeom>
          <a:solidFill>
            <a:schemeClr val="tx2">
              <a:lumMod val="20000"/>
              <a:lumOff val="8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15204883"/>
      </p:ext>
    </p:extLst>
  </p:cSld>
  <p:clrMapOvr>
    <a:masterClrMapping/>
  </p:clrMapOvr>
  <p:transition spd="med">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12" y="404664"/>
            <a:ext cx="3744416"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模型和方法：</a:t>
            </a:r>
            <a:r>
              <a:rPr lang="en-US" altLang="zh-CN"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2.</a:t>
            </a: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古诗生成</a:t>
            </a:r>
          </a:p>
        </p:txBody>
      </p:sp>
      <p:sp>
        <p:nvSpPr>
          <p:cNvPr id="7" name="文本框 6"/>
          <p:cNvSpPr txBox="1"/>
          <p:nvPr/>
        </p:nvSpPr>
        <p:spPr>
          <a:xfrm>
            <a:off x="467544" y="1051582"/>
            <a:ext cx="2916324"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en-US" altLang="zh-CN" sz="2400" dirty="0" smtClean="0">
                <a:solidFill>
                  <a:schemeClr val="tx1"/>
                </a:solidFill>
                <a:latin typeface="华文新魏" panose="02010800040101010101" pitchFamily="2" charset="-122"/>
                <a:ea typeface="华文新魏" panose="02010800040101010101" pitchFamily="2" charset="-122"/>
              </a:rPr>
              <a:t>2.3 </a:t>
            </a:r>
            <a:r>
              <a:rPr lang="zh-CN" altLang="en-US" sz="2400" dirty="0" smtClean="0">
                <a:solidFill>
                  <a:schemeClr val="tx1"/>
                </a:solidFill>
                <a:latin typeface="华文新魏" panose="02010800040101010101" pitchFamily="2" charset="-122"/>
                <a:ea typeface="华文新魏" panose="02010800040101010101" pitchFamily="2" charset="-122"/>
              </a:rPr>
              <a:t>具体模型</a:t>
            </a:r>
            <a:endParaRPr lang="en-US" altLang="zh-CN" sz="2400" dirty="0" smtClean="0">
              <a:solidFill>
                <a:schemeClr val="tx1"/>
              </a:solidFill>
              <a:latin typeface="华文新魏" panose="02010800040101010101" pitchFamily="2" charset="-122"/>
              <a:ea typeface="华文新魏" panose="02010800040101010101" pitchFamily="2" charset="-122"/>
            </a:endParaRPr>
          </a:p>
        </p:txBody>
      </p:sp>
      <p:sp>
        <p:nvSpPr>
          <p:cNvPr id="9" name="文本框 8"/>
          <p:cNvSpPr txBox="1"/>
          <p:nvPr/>
        </p:nvSpPr>
        <p:spPr>
          <a:xfrm>
            <a:off x="575556" y="1728188"/>
            <a:ext cx="8100900" cy="388375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50000"/>
              </a:lnSpc>
            </a:pPr>
            <a:r>
              <a:rPr lang="zh-CN" altLang="en-US" sz="2400" dirty="0">
                <a:solidFill>
                  <a:schemeClr val="tx1"/>
                </a:solidFill>
                <a:latin typeface="楷体" panose="02010609060101010101" pitchFamily="49" charset="-122"/>
                <a:ea typeface="楷体" panose="02010609060101010101" pitchFamily="49" charset="-122"/>
              </a:rPr>
              <a:t>首先，该模型分为</a:t>
            </a:r>
            <a:r>
              <a:rPr lang="en-US" altLang="zh-CN" sz="2400" dirty="0">
                <a:solidFill>
                  <a:schemeClr val="tx1"/>
                </a:solidFill>
                <a:latin typeface="楷体" panose="02010609060101010101" pitchFamily="49" charset="-122"/>
                <a:ea typeface="楷体" panose="02010609060101010101" pitchFamily="49" charset="-122"/>
              </a:rPr>
              <a:t>encoder</a:t>
            </a:r>
            <a:r>
              <a:rPr lang="zh-CN" altLang="en-US" sz="2400" dirty="0">
                <a:solidFill>
                  <a:schemeClr val="tx1"/>
                </a:solidFill>
                <a:latin typeface="楷体" panose="02010609060101010101" pitchFamily="49" charset="-122"/>
                <a:ea typeface="楷体" panose="02010609060101010101" pitchFamily="49" charset="-122"/>
              </a:rPr>
              <a:t>与</a:t>
            </a:r>
            <a:r>
              <a:rPr lang="en-US" altLang="zh-CN" sz="2400" dirty="0">
                <a:solidFill>
                  <a:schemeClr val="tx1"/>
                </a:solidFill>
                <a:latin typeface="楷体" panose="02010609060101010101" pitchFamily="49" charset="-122"/>
                <a:ea typeface="楷体" panose="02010609060101010101" pitchFamily="49" charset="-122"/>
              </a:rPr>
              <a:t>decoder</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Encoder</a:t>
            </a:r>
            <a:r>
              <a:rPr lang="zh-CN" altLang="en-US" sz="2400" dirty="0">
                <a:solidFill>
                  <a:schemeClr val="tx1"/>
                </a:solidFill>
                <a:latin typeface="楷体" panose="02010609060101010101" pitchFamily="49" charset="-122"/>
                <a:ea typeface="楷体" panose="02010609060101010101" pitchFamily="49" charset="-122"/>
              </a:rPr>
              <a:t>与传统</a:t>
            </a:r>
            <a:r>
              <a:rPr lang="en-US" altLang="zh-CN" sz="2400" dirty="0">
                <a:solidFill>
                  <a:schemeClr val="tx1"/>
                </a:solidFill>
                <a:latin typeface="楷体" panose="02010609060101010101" pitchFamily="49" charset="-122"/>
                <a:ea typeface="楷体" panose="02010609060101010101" pitchFamily="49" charset="-122"/>
              </a:rPr>
              <a:t>S2S</a:t>
            </a:r>
            <a:r>
              <a:rPr lang="zh-CN" altLang="en-US" sz="2400" dirty="0">
                <a:solidFill>
                  <a:schemeClr val="tx1"/>
                </a:solidFill>
                <a:latin typeface="楷体" panose="02010609060101010101" pitchFamily="49" charset="-122"/>
                <a:ea typeface="楷体" panose="02010609060101010101" pitchFamily="49" charset="-122"/>
              </a:rPr>
              <a:t>不同的是增加了基于关键词的</a:t>
            </a:r>
            <a:r>
              <a:rPr lang="en-US" altLang="zh-CN" sz="2400" dirty="0">
                <a:solidFill>
                  <a:schemeClr val="tx1"/>
                </a:solidFill>
                <a:latin typeface="楷体" panose="02010609060101010101" pitchFamily="49" charset="-122"/>
                <a:ea typeface="楷体" panose="02010609060101010101" pitchFamily="49" charset="-122"/>
              </a:rPr>
              <a:t>attention</a:t>
            </a:r>
            <a:r>
              <a:rPr lang="zh-CN" altLang="en-US" sz="2400" dirty="0">
                <a:solidFill>
                  <a:schemeClr val="tx1"/>
                </a:solidFill>
                <a:latin typeface="楷体" panose="02010609060101010101" pitchFamily="49" charset="-122"/>
                <a:ea typeface="楷体" panose="02010609060101010101" pitchFamily="49" charset="-122"/>
              </a:rPr>
              <a:t>，每次训练都会计算关键词的权重，并将该权重与</a:t>
            </a:r>
            <a:r>
              <a:rPr lang="en-US" altLang="zh-CN" sz="2400" dirty="0">
                <a:solidFill>
                  <a:schemeClr val="tx1"/>
                </a:solidFill>
                <a:latin typeface="楷体" panose="02010609060101010101" pitchFamily="49" charset="-122"/>
                <a:ea typeface="楷体" panose="02010609060101010101" pitchFamily="49" charset="-122"/>
              </a:rPr>
              <a:t>Decoder</a:t>
            </a:r>
            <a:r>
              <a:rPr lang="zh-CN" altLang="en-US" sz="2400" dirty="0">
                <a:solidFill>
                  <a:schemeClr val="tx1"/>
                </a:solidFill>
                <a:latin typeface="楷体" panose="02010609060101010101" pitchFamily="49" charset="-122"/>
                <a:ea typeface="楷体" panose="02010609060101010101" pitchFamily="49" charset="-122"/>
              </a:rPr>
              <a:t>隐藏层的</a:t>
            </a:r>
            <a:r>
              <a:rPr lang="en-US" altLang="zh-CN" sz="2400" dirty="0">
                <a:solidFill>
                  <a:schemeClr val="tx1"/>
                </a:solidFill>
                <a:latin typeface="楷体" panose="02010609060101010101" pitchFamily="49" charset="-122"/>
                <a:ea typeface="楷体" panose="02010609060101010101" pitchFamily="49" charset="-122"/>
              </a:rPr>
              <a:t>t</a:t>
            </a:r>
            <a:r>
              <a:rPr lang="zh-CN" altLang="en-US" sz="2400" dirty="0">
                <a:solidFill>
                  <a:schemeClr val="tx1"/>
                </a:solidFill>
                <a:latin typeface="楷体" panose="02010609060101010101" pitchFamily="49" charset="-122"/>
                <a:ea typeface="楷体" panose="02010609060101010101" pitchFamily="49" charset="-122"/>
              </a:rPr>
              <a:t>时刻状态以及</a:t>
            </a:r>
            <a:r>
              <a:rPr lang="en-US" altLang="zh-CN" sz="2400" dirty="0">
                <a:solidFill>
                  <a:schemeClr val="tx1"/>
                </a:solidFill>
                <a:latin typeface="楷体" panose="02010609060101010101" pitchFamily="49" charset="-122"/>
                <a:ea typeface="楷体" panose="02010609060101010101" pitchFamily="49" charset="-122"/>
              </a:rPr>
              <a:t>t </a:t>
            </a:r>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时刻的真实标签作为</a:t>
            </a:r>
            <a:r>
              <a:rPr lang="en-US" altLang="zh-CN" sz="2400" dirty="0">
                <a:solidFill>
                  <a:schemeClr val="tx1"/>
                </a:solidFill>
                <a:latin typeface="楷体" panose="02010609060101010101" pitchFamily="49" charset="-122"/>
                <a:ea typeface="楷体" panose="02010609060101010101" pitchFamily="49" charset="-122"/>
              </a:rPr>
              <a:t>t </a:t>
            </a:r>
            <a:r>
              <a:rPr lang="zh-CN" altLang="en-US" sz="2400" dirty="0">
                <a:solidFill>
                  <a:schemeClr val="tx1"/>
                </a:solidFill>
                <a:latin typeface="楷体" panose="02010609060101010101" pitchFamily="49" charset="-122"/>
                <a:ea typeface="楷体" panose="02010609060101010101" pitchFamily="49" charset="-122"/>
              </a:rPr>
              <a:t>时刻</a:t>
            </a:r>
            <a:r>
              <a:rPr lang="en-US" altLang="zh-CN" sz="2400" dirty="0">
                <a:solidFill>
                  <a:schemeClr val="tx1"/>
                </a:solidFill>
                <a:latin typeface="楷体" panose="02010609060101010101" pitchFamily="49" charset="-122"/>
                <a:ea typeface="楷体" panose="02010609060101010101" pitchFamily="49" charset="-122"/>
              </a:rPr>
              <a:t>Decoder</a:t>
            </a:r>
            <a:r>
              <a:rPr lang="zh-CN" altLang="en-US" sz="2400" dirty="0">
                <a:solidFill>
                  <a:schemeClr val="tx1"/>
                </a:solidFill>
                <a:latin typeface="楷体" panose="02010609060101010101" pitchFamily="49" charset="-122"/>
                <a:ea typeface="楷体" panose="02010609060101010101" pitchFamily="49" charset="-122"/>
              </a:rPr>
              <a:t>的输入。将得到的矩阵映射到整个词表上再进行</a:t>
            </a:r>
            <a:r>
              <a:rPr lang="en-US" altLang="zh-CN" sz="2400" dirty="0" err="1">
                <a:solidFill>
                  <a:schemeClr val="tx1"/>
                </a:solidFill>
                <a:latin typeface="楷体" panose="02010609060101010101" pitchFamily="49" charset="-122"/>
                <a:ea typeface="楷体" panose="02010609060101010101" pitchFamily="49" charset="-122"/>
              </a:rPr>
              <a:t>softmax</a:t>
            </a:r>
            <a:r>
              <a:rPr lang="zh-CN" altLang="en-US" sz="2400" dirty="0">
                <a:solidFill>
                  <a:schemeClr val="tx1"/>
                </a:solidFill>
                <a:latin typeface="楷体" panose="02010609060101010101" pitchFamily="49" charset="-122"/>
                <a:ea typeface="楷体" panose="02010609060101010101" pitchFamily="49" charset="-122"/>
              </a:rPr>
              <a:t>归一化</a:t>
            </a:r>
            <a:r>
              <a:rPr lang="zh-CN" altLang="en-US" sz="2400" dirty="0" smtClean="0">
                <a:solidFill>
                  <a:schemeClr val="tx1"/>
                </a:solidFill>
                <a:latin typeface="楷体" panose="02010609060101010101" pitchFamily="49" charset="-122"/>
                <a:ea typeface="楷体" panose="02010609060101010101" pitchFamily="49" charset="-122"/>
              </a:rPr>
              <a:t>，与真实</a:t>
            </a:r>
            <a:r>
              <a:rPr lang="zh-CN" altLang="en-US" sz="2400" dirty="0">
                <a:solidFill>
                  <a:schemeClr val="tx1"/>
                </a:solidFill>
                <a:latin typeface="楷体" panose="02010609060101010101" pitchFamily="49" charset="-122"/>
                <a:ea typeface="楷体" panose="02010609060101010101" pitchFamily="49" charset="-122"/>
              </a:rPr>
              <a:t>标签的</a:t>
            </a:r>
            <a:r>
              <a:rPr lang="zh-CN" altLang="en-US" sz="2400" dirty="0" smtClean="0">
                <a:solidFill>
                  <a:schemeClr val="tx1"/>
                </a:solidFill>
                <a:latin typeface="楷体" panose="02010609060101010101" pitchFamily="49" charset="-122"/>
                <a:ea typeface="楷体" panose="02010609060101010101" pitchFamily="49" charset="-122"/>
              </a:rPr>
              <a:t>坐标进行交叉</a:t>
            </a:r>
            <a:r>
              <a:rPr lang="zh-CN" altLang="en-US" sz="2400" dirty="0">
                <a:solidFill>
                  <a:schemeClr val="tx1"/>
                </a:solidFill>
                <a:latin typeface="楷体" panose="02010609060101010101" pitchFamily="49" charset="-122"/>
                <a:ea typeface="楷体" panose="02010609060101010101" pitchFamily="49" charset="-122"/>
              </a:rPr>
              <a:t>熵求解损失函数。模型架构见下图。生成函数也基于该模型。</a:t>
            </a:r>
            <a:endParaRPr lang="en-US" altLang="zh-CN" sz="2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33051572"/>
      </p:ext>
    </p:extLst>
  </p:cSld>
  <p:clrMapOvr>
    <a:masterClrMapping/>
  </p:clrMapOvr>
  <p:transition spd="med">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12" y="396090"/>
            <a:ext cx="3744416"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模型和方法：</a:t>
            </a:r>
            <a:r>
              <a:rPr lang="en-US" altLang="zh-CN"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2.</a:t>
            </a: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古诗生成</a:t>
            </a:r>
          </a:p>
        </p:txBody>
      </p:sp>
      <p:sp>
        <p:nvSpPr>
          <p:cNvPr id="7" name="文本框 6"/>
          <p:cNvSpPr txBox="1"/>
          <p:nvPr/>
        </p:nvSpPr>
        <p:spPr>
          <a:xfrm>
            <a:off x="323528" y="928975"/>
            <a:ext cx="2556284"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en-US" altLang="zh-CN" sz="2400" dirty="0" smtClean="0">
                <a:solidFill>
                  <a:schemeClr val="tx1"/>
                </a:solidFill>
                <a:latin typeface="华文新魏" panose="02010800040101010101" pitchFamily="2" charset="-122"/>
                <a:ea typeface="华文新魏" panose="02010800040101010101" pitchFamily="2" charset="-122"/>
              </a:rPr>
              <a:t>2.3 </a:t>
            </a:r>
            <a:r>
              <a:rPr lang="zh-CN" altLang="en-US" sz="2400" dirty="0" smtClean="0">
                <a:solidFill>
                  <a:schemeClr val="tx1"/>
                </a:solidFill>
                <a:latin typeface="华文新魏" panose="02010800040101010101" pitchFamily="2" charset="-122"/>
                <a:ea typeface="华文新魏" panose="02010800040101010101" pitchFamily="2" charset="-122"/>
              </a:rPr>
              <a:t>具体模型</a:t>
            </a:r>
            <a:endParaRPr lang="en-US" altLang="zh-CN" sz="2400" dirty="0" smtClean="0">
              <a:solidFill>
                <a:schemeClr val="tx1"/>
              </a:solidFill>
              <a:latin typeface="华文新魏" panose="02010800040101010101" pitchFamily="2" charset="-122"/>
              <a:ea typeface="华文新魏" panose="02010800040101010101" pitchFamily="2"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3748" y="1196371"/>
            <a:ext cx="5184576" cy="4655220"/>
          </a:xfrm>
          <a:prstGeom prst="rect">
            <a:avLst/>
          </a:prstGeom>
        </p:spPr>
      </p:pic>
    </p:spTree>
    <p:extLst>
      <p:ext uri="{BB962C8B-B14F-4D97-AF65-F5344CB8AC3E}">
        <p14:creationId xmlns:p14="http://schemas.microsoft.com/office/powerpoint/2010/main" val="3841381081"/>
      </p:ext>
    </p:extLst>
  </p:cSld>
  <p:clrMapOvr>
    <a:masterClrMapping/>
  </p:clrMapOvr>
  <p:transition spd="med">
    <p:pu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19572" y="1385379"/>
            <a:ext cx="8172908" cy="112915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ctr">
              <a:lnSpc>
                <a:spcPct val="150000"/>
              </a:lnSpc>
            </a:pPr>
            <a:r>
              <a:rPr lang="zh-CN" altLang="en-US" sz="2400" dirty="0" smtClean="0">
                <a:solidFill>
                  <a:schemeClr val="tx1"/>
                </a:solidFill>
                <a:latin typeface="楷体" panose="02010609060101010101" pitchFamily="49" charset="-122"/>
                <a:ea typeface="楷体" panose="02010609060101010101" pitchFamily="49" charset="-122"/>
              </a:rPr>
              <a:t>将字表按照韵母分为</a:t>
            </a:r>
            <a:r>
              <a:rPr lang="en-US" altLang="zh-CN" sz="2400" dirty="0" smtClean="0">
                <a:solidFill>
                  <a:schemeClr val="tx1"/>
                </a:solidFill>
                <a:latin typeface="楷体" panose="02010609060101010101" pitchFamily="49" charset="-122"/>
                <a:ea typeface="楷体" panose="02010609060101010101" pitchFamily="49" charset="-122"/>
              </a:rPr>
              <a:t>16</a:t>
            </a:r>
            <a:r>
              <a:rPr lang="zh-CN" altLang="en-US" sz="2400" dirty="0" smtClean="0">
                <a:solidFill>
                  <a:schemeClr val="tx1"/>
                </a:solidFill>
                <a:latin typeface="楷体" panose="02010609060101010101" pitchFamily="49" charset="-122"/>
                <a:ea typeface="楷体" panose="02010609060101010101" pitchFamily="49" charset="-122"/>
              </a:rPr>
              <a:t>类韵，并在生成第</a:t>
            </a:r>
            <a:r>
              <a:rPr lang="en-US" altLang="zh-CN" sz="2400" dirty="0" smtClean="0">
                <a:solidFill>
                  <a:schemeClr val="tx1"/>
                </a:solidFill>
                <a:latin typeface="楷体" panose="02010609060101010101" pitchFamily="49" charset="-122"/>
                <a:ea typeface="楷体" panose="02010609060101010101" pitchFamily="49" charset="-122"/>
              </a:rPr>
              <a:t>1</a:t>
            </a:r>
            <a:r>
              <a:rPr lang="zh-CN" altLang="en-US" sz="2400" dirty="0" smtClean="0">
                <a:solidFill>
                  <a:schemeClr val="tx1"/>
                </a:solidFill>
                <a:latin typeface="楷体" panose="02010609060101010101" pitchFamily="49" charset="-122"/>
                <a:ea typeface="楷体" panose="02010609060101010101" pitchFamily="49" charset="-122"/>
              </a:rPr>
              <a:t>、</a:t>
            </a:r>
            <a:r>
              <a:rPr lang="en-US" altLang="zh-CN" sz="2400" dirty="0" smtClean="0">
                <a:solidFill>
                  <a:schemeClr val="tx1"/>
                </a:solidFill>
                <a:latin typeface="楷体" panose="02010609060101010101" pitchFamily="49" charset="-122"/>
                <a:ea typeface="楷体" panose="02010609060101010101" pitchFamily="49" charset="-122"/>
              </a:rPr>
              <a:t>2</a:t>
            </a:r>
            <a:r>
              <a:rPr lang="zh-CN" altLang="en-US" sz="2400" dirty="0" smtClean="0">
                <a:solidFill>
                  <a:schemeClr val="tx1"/>
                </a:solidFill>
                <a:latin typeface="楷体" panose="02010609060101010101" pitchFamily="49" charset="-122"/>
                <a:ea typeface="楷体" panose="02010609060101010101" pitchFamily="49" charset="-122"/>
              </a:rPr>
              <a:t>、</a:t>
            </a:r>
            <a:r>
              <a:rPr lang="en-US" altLang="zh-CN" sz="2400" dirty="0" smtClean="0">
                <a:solidFill>
                  <a:schemeClr val="tx1"/>
                </a:solidFill>
                <a:latin typeface="楷体" panose="02010609060101010101" pitchFamily="49" charset="-122"/>
                <a:ea typeface="楷体" panose="02010609060101010101" pitchFamily="49" charset="-122"/>
              </a:rPr>
              <a:t>4</a:t>
            </a:r>
            <a:r>
              <a:rPr lang="zh-CN" altLang="en-US" sz="2400" dirty="0" smtClean="0">
                <a:solidFill>
                  <a:schemeClr val="tx1"/>
                </a:solidFill>
                <a:latin typeface="楷体" panose="02010609060101010101" pitchFamily="49" charset="-122"/>
                <a:ea typeface="楷体" panose="02010609060101010101" pitchFamily="49" charset="-122"/>
              </a:rPr>
              <a:t>句诗的最后一个字时对韵脚提取或约束，取生成概率最大且押韵的字</a:t>
            </a:r>
            <a:r>
              <a:rPr lang="zh-CN" altLang="en-US" sz="2400" b="1" dirty="0" smtClean="0">
                <a:solidFill>
                  <a:schemeClr val="tx1"/>
                </a:solidFill>
                <a:effectLst>
                  <a:outerShdw blurRad="38100" dist="38100" dir="2700000" algn="tl">
                    <a:srgbClr val="000000">
                      <a:alpha val="43137"/>
                    </a:srgbClr>
                  </a:outerShdw>
                </a:effectLst>
              </a:rPr>
              <a:t>。</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3708" y="2433149"/>
            <a:ext cx="5112568" cy="3600919"/>
          </a:xfrm>
          <a:prstGeom prst="rect">
            <a:avLst/>
          </a:prstGeom>
        </p:spPr>
      </p:pic>
      <p:sp>
        <p:nvSpPr>
          <p:cNvPr id="8" name="文本框 7"/>
          <p:cNvSpPr txBox="1"/>
          <p:nvPr/>
        </p:nvSpPr>
        <p:spPr>
          <a:xfrm>
            <a:off x="179512" y="396090"/>
            <a:ext cx="3744416"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模型和方法：</a:t>
            </a:r>
            <a:r>
              <a:rPr lang="en-US" altLang="zh-CN"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2.</a:t>
            </a: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古诗生成</a:t>
            </a:r>
          </a:p>
        </p:txBody>
      </p:sp>
      <p:sp>
        <p:nvSpPr>
          <p:cNvPr id="9" name="文本框 8"/>
          <p:cNvSpPr txBox="1"/>
          <p:nvPr/>
        </p:nvSpPr>
        <p:spPr>
          <a:xfrm>
            <a:off x="323528" y="928975"/>
            <a:ext cx="3852428"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en-US" altLang="zh-CN" sz="2400" dirty="0" smtClean="0">
                <a:solidFill>
                  <a:schemeClr val="tx1"/>
                </a:solidFill>
                <a:latin typeface="华文新魏" panose="02010800040101010101" pitchFamily="2" charset="-122"/>
                <a:ea typeface="华文新魏" panose="02010800040101010101" pitchFamily="2" charset="-122"/>
              </a:rPr>
              <a:t>2.3 </a:t>
            </a:r>
            <a:r>
              <a:rPr lang="zh-CN" altLang="en-US" sz="2400" dirty="0" smtClean="0">
                <a:solidFill>
                  <a:schemeClr val="tx1"/>
                </a:solidFill>
                <a:latin typeface="华文新魏" panose="02010800040101010101" pitchFamily="2" charset="-122"/>
                <a:ea typeface="华文新魏" panose="02010800040101010101" pitchFamily="2" charset="-122"/>
              </a:rPr>
              <a:t>具体模型：押韵</a:t>
            </a:r>
            <a:endParaRPr lang="en-US" altLang="zh-CN" sz="2400" dirty="0" smtClean="0">
              <a:solidFill>
                <a:schemeClr val="tx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151538056"/>
      </p:ext>
    </p:extLst>
  </p:cSld>
  <p:clrMapOvr>
    <a:masterClrMapping/>
  </p:clrMapOvr>
  <p:transition spd="med">
    <p:pu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12" y="404664"/>
            <a:ext cx="3744416"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模型和方法：</a:t>
            </a:r>
            <a:r>
              <a:rPr lang="en-US" altLang="zh-CN"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2.</a:t>
            </a: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古诗生成</a:t>
            </a:r>
          </a:p>
        </p:txBody>
      </p:sp>
      <p:sp>
        <p:nvSpPr>
          <p:cNvPr id="7" name="文本框 6"/>
          <p:cNvSpPr txBox="1"/>
          <p:nvPr/>
        </p:nvSpPr>
        <p:spPr>
          <a:xfrm>
            <a:off x="197514" y="1026208"/>
            <a:ext cx="7452828"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smtClean="0">
                <a:solidFill>
                  <a:schemeClr val="tx1"/>
                </a:solidFill>
                <a:latin typeface="华文新魏" panose="02010800040101010101" pitchFamily="2" charset="-122"/>
                <a:ea typeface="华文新魏" panose="02010800040101010101" pitchFamily="2" charset="-122"/>
              </a:rPr>
              <a:t>训练结果</a:t>
            </a:r>
            <a:endParaRPr lang="en-US" altLang="zh-CN" sz="2400" dirty="0" smtClean="0">
              <a:solidFill>
                <a:schemeClr val="tx1"/>
              </a:solidFill>
              <a:latin typeface="华文新魏" panose="02010800040101010101" pitchFamily="2" charset="-122"/>
              <a:ea typeface="华文新魏" panose="02010800040101010101" pitchFamily="2" charset="-122"/>
            </a:endParaRPr>
          </a:p>
        </p:txBody>
      </p:sp>
      <p:sp>
        <p:nvSpPr>
          <p:cNvPr id="2" name="矩形 1"/>
          <p:cNvSpPr/>
          <p:nvPr/>
        </p:nvSpPr>
        <p:spPr>
          <a:xfrm>
            <a:off x="4374232" y="1944560"/>
            <a:ext cx="4572000" cy="1113766"/>
          </a:xfrm>
          <a:prstGeom prst="rect">
            <a:avLst/>
          </a:prstGeom>
        </p:spPr>
        <p:txBody>
          <a:bodyPr>
            <a:spAutoFit/>
          </a:bodyPr>
          <a:lstStyle/>
          <a:p>
            <a:pPr>
              <a:lnSpc>
                <a:spcPct val="150000"/>
              </a:lnSpc>
            </a:pPr>
            <a:r>
              <a:rPr lang="zh-CN" altLang="en-US" sz="2400" dirty="0">
                <a:latin typeface="楷体" panose="02010609060101010101" pitchFamily="49" charset="-122"/>
                <a:ea typeface="楷体" panose="02010609060101010101" pitchFamily="49" charset="-122"/>
              </a:rPr>
              <a:t>虎履谁从东，流水浩海空。</a:t>
            </a:r>
          </a:p>
          <a:p>
            <a:pPr>
              <a:lnSpc>
                <a:spcPct val="150000"/>
              </a:lnSpc>
            </a:pPr>
            <a:r>
              <a:rPr lang="zh-CN" altLang="en-US" sz="2400" dirty="0">
                <a:latin typeface="楷体" panose="02010609060101010101" pitchFamily="49" charset="-122"/>
                <a:ea typeface="楷体" panose="02010609060101010101" pitchFamily="49" charset="-122"/>
              </a:rPr>
              <a:t>维流波济海，飘白出沧溟。</a:t>
            </a:r>
          </a:p>
        </p:txBody>
      </p:sp>
      <p:sp>
        <p:nvSpPr>
          <p:cNvPr id="3" name="文本框 2"/>
          <p:cNvSpPr txBox="1"/>
          <p:nvPr/>
        </p:nvSpPr>
        <p:spPr>
          <a:xfrm>
            <a:off x="622068" y="2270611"/>
            <a:ext cx="3060340"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r>
              <a:rPr lang="zh-CN" altLang="en-US" sz="2400" dirty="0" smtClean="0">
                <a:solidFill>
                  <a:schemeClr val="tx1"/>
                </a:solidFill>
                <a:latin typeface="楷体" panose="02010609060101010101" pitchFamily="49" charset="-122"/>
                <a:ea typeface="楷体" panose="02010609060101010101" pitchFamily="49" charset="-122"/>
              </a:rPr>
              <a:t>关键词：海阔天空</a:t>
            </a:r>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4" name="矩形 3"/>
          <p:cNvSpPr/>
          <p:nvPr/>
        </p:nvSpPr>
        <p:spPr>
          <a:xfrm>
            <a:off x="4374232" y="3853549"/>
            <a:ext cx="3803621" cy="1113766"/>
          </a:xfrm>
          <a:prstGeom prst="rect">
            <a:avLst/>
          </a:prstGeom>
        </p:spPr>
        <p:txBody>
          <a:bodyPr wrap="square">
            <a:spAutoFit/>
          </a:bodyPr>
          <a:lstStyle/>
          <a:p>
            <a:pPr>
              <a:lnSpc>
                <a:spcPct val="150000"/>
              </a:lnSpc>
            </a:pPr>
            <a:r>
              <a:rPr lang="zh-CN" altLang="en-US" sz="2400" dirty="0">
                <a:latin typeface="楷体" panose="02010609060101010101" pitchFamily="49" charset="-122"/>
                <a:ea typeface="楷体" panose="02010609060101010101" pitchFamily="49" charset="-122"/>
              </a:rPr>
              <a:t>何</a:t>
            </a:r>
            <a:r>
              <a:rPr lang="zh-CN" altLang="en-US" sz="2400" dirty="0" smtClean="0">
                <a:latin typeface="楷体" panose="02010609060101010101" pitchFamily="49" charset="-122"/>
                <a:ea typeface="楷体" panose="02010609060101010101" pitchFamily="49" charset="-122"/>
              </a:rPr>
              <a:t>容</a:t>
            </a:r>
            <a:r>
              <a:rPr lang="zh-CN" altLang="en-US" sz="2400" dirty="0">
                <a:latin typeface="楷体" panose="02010609060101010101" pitchFamily="49" charset="-122"/>
                <a:ea typeface="楷体" panose="02010609060101010101" pitchFamily="49" charset="-122"/>
              </a:rPr>
              <a:t>荡</a:t>
            </a:r>
            <a:r>
              <a:rPr lang="zh-CN" altLang="en-US" sz="2400" dirty="0" smtClean="0">
                <a:latin typeface="楷体" panose="02010609060101010101" pitchFamily="49" charset="-122"/>
                <a:ea typeface="楷体" panose="02010609060101010101" pitchFamily="49" charset="-122"/>
              </a:rPr>
              <a:t>秋空</a:t>
            </a:r>
            <a:r>
              <a:rPr lang="zh-CN" altLang="en-US" sz="2400" dirty="0">
                <a:latin typeface="楷体" panose="02010609060101010101" pitchFamily="49" charset="-122"/>
                <a:ea typeface="楷体" panose="02010609060101010101" pitchFamily="49" charset="-122"/>
              </a:rPr>
              <a:t>，飙听三枕宫。</a:t>
            </a:r>
          </a:p>
          <a:p>
            <a:pPr>
              <a:lnSpc>
                <a:spcPct val="150000"/>
              </a:lnSpc>
            </a:pPr>
            <a:r>
              <a:rPr lang="zh-CN" altLang="en-US" sz="2400" dirty="0">
                <a:latin typeface="楷体" panose="02010609060101010101" pitchFamily="49" charset="-122"/>
                <a:ea typeface="楷体" panose="02010609060101010101" pitchFamily="49" charset="-122"/>
              </a:rPr>
              <a:t>春风</a:t>
            </a:r>
            <a:r>
              <a:rPr lang="zh-CN" altLang="en-US" sz="2400" dirty="0" smtClean="0">
                <a:latin typeface="楷体" panose="02010609060101010101" pitchFamily="49" charset="-122"/>
                <a:ea typeface="楷体" panose="02010609060101010101" pitchFamily="49" charset="-122"/>
              </a:rPr>
              <a:t>来无影，</a:t>
            </a:r>
            <a:r>
              <a:rPr lang="zh-CN" altLang="en-US" sz="2400" dirty="0">
                <a:latin typeface="楷体" panose="02010609060101010101" pitchFamily="49" charset="-122"/>
                <a:ea typeface="楷体" panose="02010609060101010101" pitchFamily="49" charset="-122"/>
              </a:rPr>
              <a:t>同点一歌声</a:t>
            </a:r>
            <a:r>
              <a:rPr lang="zh-CN" altLang="en-US" dirty="0"/>
              <a:t>。</a:t>
            </a:r>
          </a:p>
        </p:txBody>
      </p:sp>
      <p:sp>
        <p:nvSpPr>
          <p:cNvPr id="5" name="矩形 4"/>
          <p:cNvSpPr/>
          <p:nvPr/>
        </p:nvSpPr>
        <p:spPr>
          <a:xfrm>
            <a:off x="624915" y="4179600"/>
            <a:ext cx="2853609" cy="461665"/>
          </a:xfrm>
          <a:prstGeom prst="rect">
            <a:avLst/>
          </a:prstGeom>
        </p:spPr>
        <p:txBody>
          <a:bodyPr wrap="square">
            <a:spAutoFit/>
          </a:bodyPr>
          <a:lstStyle/>
          <a:p>
            <a:r>
              <a:rPr lang="zh-CN" altLang="en-US" sz="2400" dirty="0">
                <a:latin typeface="楷体" panose="02010609060101010101" pitchFamily="49" charset="-122"/>
                <a:ea typeface="楷体" panose="02010609060101010101" pitchFamily="49" charset="-122"/>
              </a:rPr>
              <a:t>关键词：春华秋实</a:t>
            </a:r>
          </a:p>
        </p:txBody>
      </p:sp>
      <p:sp>
        <p:nvSpPr>
          <p:cNvPr id="8" name="右箭头 7"/>
          <p:cNvSpPr/>
          <p:nvPr/>
        </p:nvSpPr>
        <p:spPr>
          <a:xfrm>
            <a:off x="3599892" y="2375429"/>
            <a:ext cx="468052" cy="252028"/>
          </a:xfrm>
          <a:prstGeom prst="rightArrow">
            <a:avLst/>
          </a:prstGeom>
          <a:solidFill>
            <a:srgbClr val="00B0F0"/>
          </a:solidFill>
          <a:ln>
            <a:solidFill>
              <a:schemeClr val="accent3">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3599892" y="4284418"/>
            <a:ext cx="468052" cy="252028"/>
          </a:xfrm>
          <a:prstGeom prst="rightArrow">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08618017"/>
      </p:ext>
    </p:extLst>
  </p:cSld>
  <p:clrMapOvr>
    <a:masterClrMapping/>
  </p:clrMapOvr>
  <p:transition spd="med">
    <p:pu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90972" y="966783"/>
            <a:ext cx="7452828"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25000"/>
              </a:lnSpc>
            </a:pPr>
            <a:r>
              <a:rPr lang="en-US" altLang="zh-CN" sz="2400" dirty="0">
                <a:solidFill>
                  <a:schemeClr val="tx1"/>
                </a:solidFill>
                <a:latin typeface="华文新魏" panose="02010800040101010101" pitchFamily="2" charset="-122"/>
                <a:ea typeface="华文新魏" panose="02010800040101010101" pitchFamily="2" charset="-122"/>
              </a:rPr>
              <a:t>3.</a:t>
            </a:r>
            <a:r>
              <a:rPr lang="zh-CN" altLang="en-US" sz="2400" dirty="0">
                <a:solidFill>
                  <a:schemeClr val="tx1"/>
                </a:solidFill>
                <a:latin typeface="华文新魏" panose="02010800040101010101" pitchFamily="2" charset="-122"/>
                <a:ea typeface="华文新魏" panose="02010800040101010101" pitchFamily="2" charset="-122"/>
              </a:rPr>
              <a:t>图像识别与古诗的对接</a:t>
            </a:r>
            <a:endParaRPr lang="en-US" altLang="zh-CN" sz="2400" dirty="0">
              <a:solidFill>
                <a:schemeClr val="tx1"/>
              </a:solidFill>
              <a:latin typeface="华文新魏" panose="02010800040101010101" pitchFamily="2" charset="-122"/>
              <a:ea typeface="华文新魏" panose="02010800040101010101" pitchFamily="2" charset="-122"/>
            </a:endParaRPr>
          </a:p>
        </p:txBody>
      </p:sp>
      <p:sp>
        <p:nvSpPr>
          <p:cNvPr id="5" name="文本框 4"/>
          <p:cNvSpPr txBox="1"/>
          <p:nvPr/>
        </p:nvSpPr>
        <p:spPr>
          <a:xfrm>
            <a:off x="611560" y="1736812"/>
            <a:ext cx="8100900" cy="332975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50000"/>
              </a:lnSpc>
            </a:pPr>
            <a:r>
              <a:rPr lang="zh-CN" altLang="en-US" sz="2400" dirty="0">
                <a:solidFill>
                  <a:schemeClr val="tx1"/>
                </a:solidFill>
                <a:latin typeface="楷体" panose="02010609060101010101" pitchFamily="49" charset="-122"/>
                <a:ea typeface="楷体" panose="02010609060101010101" pitchFamily="49" charset="-122"/>
              </a:rPr>
              <a:t>上述已经介绍了两个模型的结构，在具体实现图片</a:t>
            </a:r>
            <a:r>
              <a:rPr lang="en-US" altLang="zh-CN" sz="2400" dirty="0">
                <a:solidFill>
                  <a:schemeClr val="tx1"/>
                </a:solidFill>
                <a:latin typeface="楷体" panose="02010609060101010101" pitchFamily="49" charset="-122"/>
                <a:ea typeface="楷体" panose="02010609060101010101" pitchFamily="49" charset="-122"/>
              </a:rPr>
              <a:t>-&gt;</a:t>
            </a:r>
            <a:r>
              <a:rPr lang="zh-CN" altLang="en-US" sz="2400" dirty="0">
                <a:solidFill>
                  <a:schemeClr val="tx1"/>
                </a:solidFill>
                <a:latin typeface="楷体" panose="02010609060101010101" pitchFamily="49" charset="-122"/>
                <a:ea typeface="楷体" panose="02010609060101010101" pitchFamily="49" charset="-122"/>
              </a:rPr>
              <a:t>古诗的任务时，我们建立了一个图片标签集到古诗关键词的对应词典。每次生成时，都会在词典中随机的选取一个关键词拓展为四个字进行古诗生成。由于目前的模型还不够完善，所以总共生成</a:t>
            </a:r>
            <a:r>
              <a:rPr lang="en-US" altLang="zh-CN" sz="2400" dirty="0">
                <a:solidFill>
                  <a:schemeClr val="tx1"/>
                </a:solidFill>
                <a:latin typeface="楷体" panose="02010609060101010101" pitchFamily="49" charset="-122"/>
                <a:ea typeface="楷体" panose="02010609060101010101" pitchFamily="49" charset="-122"/>
              </a:rPr>
              <a:t>4-5</a:t>
            </a:r>
            <a:r>
              <a:rPr lang="zh-CN" altLang="en-US" sz="2400" dirty="0">
                <a:solidFill>
                  <a:schemeClr val="tx1"/>
                </a:solidFill>
                <a:latin typeface="楷体" panose="02010609060101010101" pitchFamily="49" charset="-122"/>
                <a:ea typeface="楷体" panose="02010609060101010101" pitchFamily="49" charset="-122"/>
              </a:rPr>
              <a:t>首诗，可以自行选取或者采用评估函数选取得分最高的。</a:t>
            </a:r>
            <a:endParaRPr lang="en-US" altLang="zh-CN" sz="2400" dirty="0">
              <a:solidFill>
                <a:schemeClr val="tx1"/>
              </a:solidFill>
              <a:latin typeface="楷体" panose="02010609060101010101" pitchFamily="49" charset="-122"/>
              <a:ea typeface="楷体" panose="02010609060101010101" pitchFamily="49" charset="-122"/>
            </a:endParaRPr>
          </a:p>
        </p:txBody>
      </p:sp>
      <p:sp>
        <p:nvSpPr>
          <p:cNvPr id="8" name="文本框 7"/>
          <p:cNvSpPr txBox="1"/>
          <p:nvPr/>
        </p:nvSpPr>
        <p:spPr>
          <a:xfrm>
            <a:off x="179512" y="404664"/>
            <a:ext cx="3744416"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模型和方法：</a:t>
            </a:r>
            <a:r>
              <a:rPr lang="en-US" altLang="zh-CN"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2.</a:t>
            </a: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古诗生成</a:t>
            </a:r>
          </a:p>
        </p:txBody>
      </p:sp>
    </p:spTree>
    <p:extLst>
      <p:ext uri="{BB962C8B-B14F-4D97-AF65-F5344CB8AC3E}">
        <p14:creationId xmlns:p14="http://schemas.microsoft.com/office/powerpoint/2010/main" val="1134017879"/>
      </p:ext>
    </p:extLst>
  </p:cSld>
  <p:clrMapOvr>
    <a:masterClrMapping/>
  </p:clrMapOvr>
  <p:transition spd="med">
    <p:pu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79512" y="404664"/>
            <a:ext cx="3744416"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模型和方法：</a:t>
            </a:r>
            <a:r>
              <a:rPr lang="en-US" altLang="zh-CN"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3.</a:t>
            </a: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网站部署</a:t>
            </a:r>
          </a:p>
        </p:txBody>
      </p:sp>
      <p:sp>
        <p:nvSpPr>
          <p:cNvPr id="4" name="文本框 3"/>
          <p:cNvSpPr txBox="1"/>
          <p:nvPr/>
        </p:nvSpPr>
        <p:spPr>
          <a:xfrm>
            <a:off x="431540" y="1592796"/>
            <a:ext cx="8100900" cy="3416320"/>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50000"/>
              </a:lnSpc>
            </a:pPr>
            <a:r>
              <a:rPr lang="zh-CN" altLang="en-US" sz="2400" dirty="0" smtClean="0">
                <a:solidFill>
                  <a:schemeClr val="tx1"/>
                </a:solidFill>
                <a:latin typeface="楷体" panose="02010609060101010101" pitchFamily="49" charset="-122"/>
                <a:ea typeface="楷体" panose="02010609060101010101" pitchFamily="49" charset="-122"/>
              </a:rPr>
              <a:t>使用</a:t>
            </a:r>
            <a:r>
              <a:rPr lang="en-US" altLang="zh-CN" sz="2400" dirty="0" smtClean="0">
                <a:solidFill>
                  <a:schemeClr val="tx1"/>
                </a:solidFill>
                <a:latin typeface="楷体" panose="02010609060101010101" pitchFamily="49" charset="-122"/>
                <a:ea typeface="楷体" panose="02010609060101010101" pitchFamily="49" charset="-122"/>
              </a:rPr>
              <a:t>Flask</a:t>
            </a:r>
            <a:r>
              <a:rPr lang="zh-CN" altLang="en-US" sz="2400" dirty="0" smtClean="0">
                <a:solidFill>
                  <a:schemeClr val="tx1"/>
                </a:solidFill>
                <a:latin typeface="楷体" panose="02010609060101010101" pitchFamily="49" charset="-122"/>
                <a:ea typeface="楷体" panose="02010609060101010101" pitchFamily="49" charset="-122"/>
              </a:rPr>
              <a:t>框架搭建简单的网页，在网页前端与后端传递消息：收集用户上传的图片信息、保存并将文件路径传给后端程序，得到程序产生的诗后再传回给网页。</a:t>
            </a:r>
            <a:endParaRPr lang="en-US" altLang="zh-CN" sz="2400" dirty="0" smtClean="0">
              <a:solidFill>
                <a:schemeClr val="tx1"/>
              </a:solidFill>
              <a:latin typeface="楷体" panose="02010609060101010101" pitchFamily="49" charset="-122"/>
              <a:ea typeface="楷体" panose="02010609060101010101" pitchFamily="49" charset="-122"/>
            </a:endParaRPr>
          </a:p>
          <a:p>
            <a:pPr indent="457200" algn="just">
              <a:lnSpc>
                <a:spcPct val="150000"/>
              </a:lnSpc>
            </a:pPr>
            <a:r>
              <a:rPr lang="zh-CN" altLang="en-US" sz="2400" dirty="0" smtClean="0">
                <a:solidFill>
                  <a:schemeClr val="tx1"/>
                </a:solidFill>
                <a:latin typeface="楷体" panose="02010609060101010101" pitchFamily="49" charset="-122"/>
                <a:ea typeface="楷体" panose="02010609060101010101" pitchFamily="49" charset="-122"/>
              </a:rPr>
              <a:t>后续将完善网页并发访问，以及使用数据库，解决网页在多用户访问的状态下效率会降低，并且可能会出现数据错误或者长时间无法返回的情况。</a:t>
            </a:r>
            <a:endParaRPr lang="en-US" altLang="zh-CN" sz="2400" dirty="0">
              <a:solidFill>
                <a:schemeClr val="tx1"/>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164" y="4941168"/>
            <a:ext cx="2427216" cy="950032"/>
          </a:xfrm>
          <a:prstGeom prst="rect">
            <a:avLst/>
          </a:prstGeom>
        </p:spPr>
      </p:pic>
    </p:spTree>
    <p:extLst>
      <p:ext uri="{BB962C8B-B14F-4D97-AF65-F5344CB8AC3E}">
        <p14:creationId xmlns:p14="http://schemas.microsoft.com/office/powerpoint/2010/main" val="3021771192"/>
      </p:ext>
    </p:extLst>
  </p:cSld>
  <p:clrMapOvr>
    <a:masterClrMapping/>
  </p:clrMapOvr>
  <p:transition spd="med">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512676"/>
            <a:ext cx="2340260" cy="487363"/>
          </a:xfrm>
        </p:spPr>
        <p:txBody>
          <a:bodyPr/>
          <a:lstStyle/>
          <a:p>
            <a:r>
              <a:rPr lang="zh-CN" altLang="en-US" b="0" dirty="0">
                <a:solidFill>
                  <a:schemeClr val="tx1"/>
                </a:solidFill>
                <a:latin typeface="华文新魏" panose="02010800040101010101" pitchFamily="2" charset="-122"/>
                <a:ea typeface="华文新魏" panose="02010800040101010101" pitchFamily="2" charset="-122"/>
              </a:rPr>
              <a:t>内容</a:t>
            </a:r>
            <a:r>
              <a:rPr lang="zh-CN" altLang="en-US" b="0" dirty="0" smtClean="0">
                <a:solidFill>
                  <a:schemeClr val="tx1"/>
                </a:solidFill>
                <a:latin typeface="华文新魏" panose="02010800040101010101" pitchFamily="2" charset="-122"/>
                <a:ea typeface="华文新魏" panose="02010800040101010101" pitchFamily="2" charset="-122"/>
              </a:rPr>
              <a:t>提要：</a:t>
            </a:r>
            <a:endParaRPr lang="zh-CN" altLang="en-US" b="0" dirty="0">
              <a:solidFill>
                <a:schemeClr val="tx1"/>
              </a:solidFill>
              <a:latin typeface="华文新魏" panose="02010800040101010101" pitchFamily="2" charset="-122"/>
              <a:ea typeface="华文新魏" panose="02010800040101010101" pitchFamily="2" charset="-122"/>
            </a:endParaRPr>
          </a:p>
        </p:txBody>
      </p:sp>
      <p:sp>
        <p:nvSpPr>
          <p:cNvPr id="3" name="内容占位符 2">
            <a:extLst>
              <a:ext uri="{FF2B5EF4-FFF2-40B4-BE49-F238E27FC236}">
                <a16:creationId xmlns:a16="http://schemas.microsoft.com/office/drawing/2014/main" id="{0A56EF4B-F63C-48D2-9F73-5E8A11B7869A}"/>
              </a:ext>
            </a:extLst>
          </p:cNvPr>
          <p:cNvSpPr txBox="1">
            <a:spLocks/>
          </p:cNvSpPr>
          <p:nvPr/>
        </p:nvSpPr>
        <p:spPr>
          <a:xfrm>
            <a:off x="899592" y="1340768"/>
            <a:ext cx="7770240" cy="4500501"/>
          </a:xfrm>
          <a:prstGeom prst="rect">
            <a:avLst/>
          </a:prstGeom>
        </p:spPr>
        <p:txBody>
          <a:bodyPr/>
          <a:lst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a:lstStyle>
          <a:p>
            <a:pPr lvl="1" hangingPunct="1">
              <a:lnSpc>
                <a:spcPct val="60000"/>
              </a:lnSpc>
              <a:spcBef>
                <a:spcPts val="6000"/>
              </a:spcBef>
              <a:buSzPct val="100000"/>
              <a:buFont typeface="Wingdings" panose="05000000000000000000" pitchFamily="2" charset="2"/>
              <a:buChar char="Ø"/>
              <a:defRPr/>
            </a:pPr>
            <a:r>
              <a:rPr lang="zh-CN" altLang="en-US" sz="2000" b="1" dirty="0">
                <a:latin typeface="楷体" panose="02010609060101010101" pitchFamily="49" charset="-122"/>
                <a:ea typeface="楷体" panose="02010609060101010101" pitchFamily="49" charset="-122"/>
              </a:rPr>
              <a:t>成员项目分工（团队项目）</a:t>
            </a:r>
            <a:endParaRPr lang="en-US" altLang="zh-CN" sz="2000" b="1" dirty="0">
              <a:latin typeface="楷体" panose="02010609060101010101" pitchFamily="49" charset="-122"/>
              <a:ea typeface="楷体" panose="02010609060101010101" pitchFamily="49" charset="-122"/>
            </a:endParaRPr>
          </a:p>
          <a:p>
            <a:pPr lvl="1" hangingPunct="1">
              <a:lnSpc>
                <a:spcPct val="60000"/>
              </a:lnSpc>
              <a:spcBef>
                <a:spcPts val="6000"/>
              </a:spcBef>
              <a:buSzPct val="100000"/>
              <a:buFont typeface="Wingdings" panose="05000000000000000000" pitchFamily="2" charset="2"/>
              <a:buChar char="Ø"/>
              <a:defRPr/>
            </a:pPr>
            <a:r>
              <a:rPr lang="zh-CN" altLang="en-US" sz="2000" b="1" dirty="0">
                <a:latin typeface="楷体" panose="02010609060101010101" pitchFamily="49" charset="-122"/>
                <a:ea typeface="楷体" panose="02010609060101010101" pitchFamily="49" charset="-122"/>
              </a:rPr>
              <a:t>背景</a:t>
            </a:r>
            <a:endParaRPr lang="en-US" altLang="zh-CN" sz="2000" b="1" dirty="0">
              <a:latin typeface="楷体" panose="02010609060101010101" pitchFamily="49" charset="-122"/>
              <a:ea typeface="楷体" panose="02010609060101010101" pitchFamily="49" charset="-122"/>
            </a:endParaRPr>
          </a:p>
          <a:p>
            <a:pPr lvl="1" hangingPunct="1">
              <a:lnSpc>
                <a:spcPct val="60000"/>
              </a:lnSpc>
              <a:spcBef>
                <a:spcPts val="6000"/>
              </a:spcBef>
              <a:buSzPct val="100000"/>
              <a:buFont typeface="Wingdings" panose="05000000000000000000" pitchFamily="2" charset="2"/>
              <a:buChar char="Ø"/>
              <a:defRPr/>
            </a:pPr>
            <a:r>
              <a:rPr lang="zh-CN" altLang="en-US" sz="2000" b="1" dirty="0">
                <a:latin typeface="楷体" panose="02010609060101010101" pitchFamily="49" charset="-122"/>
                <a:ea typeface="楷体" panose="02010609060101010101" pitchFamily="49" charset="-122"/>
              </a:rPr>
              <a:t>模型和</a:t>
            </a:r>
            <a:r>
              <a:rPr lang="zh-CN" altLang="en-US" sz="2000" b="1" dirty="0" smtClean="0">
                <a:latin typeface="楷体" panose="02010609060101010101" pitchFamily="49" charset="-122"/>
                <a:ea typeface="楷体" panose="02010609060101010101" pitchFamily="49" charset="-122"/>
              </a:rPr>
              <a:t>方法</a:t>
            </a:r>
            <a:r>
              <a:rPr lang="en-US" altLang="zh-CN" sz="2000" b="1" dirty="0" smtClean="0">
                <a:latin typeface="楷体" panose="02010609060101010101" pitchFamily="49" charset="-122"/>
                <a:ea typeface="楷体" panose="02010609060101010101" pitchFamily="49" charset="-122"/>
              </a:rPr>
              <a:t>(1.</a:t>
            </a:r>
            <a:r>
              <a:rPr lang="zh-CN" altLang="en-US" sz="2000" b="1" dirty="0" smtClean="0">
                <a:latin typeface="楷体" panose="02010609060101010101" pitchFamily="49" charset="-122"/>
                <a:ea typeface="楷体" panose="02010609060101010101" pitchFamily="49" charset="-122"/>
              </a:rPr>
              <a:t>图像 </a:t>
            </a:r>
            <a:r>
              <a:rPr lang="en-US" altLang="zh-CN" sz="2000" b="1" dirty="0" smtClean="0">
                <a:latin typeface="楷体" panose="02010609060101010101" pitchFamily="49" charset="-122"/>
                <a:ea typeface="楷体" panose="02010609060101010101" pitchFamily="49" charset="-122"/>
              </a:rPr>
              <a:t>2.</a:t>
            </a:r>
            <a:r>
              <a:rPr lang="zh-CN" altLang="en-US" sz="2000" b="1" dirty="0" smtClean="0">
                <a:latin typeface="楷体" panose="02010609060101010101" pitchFamily="49" charset="-122"/>
                <a:ea typeface="楷体" panose="02010609060101010101" pitchFamily="49" charset="-122"/>
              </a:rPr>
              <a:t>诗生成 </a:t>
            </a:r>
            <a:r>
              <a:rPr lang="en-US" altLang="zh-CN" sz="2000" b="1" dirty="0" smtClean="0">
                <a:latin typeface="楷体" panose="02010609060101010101" pitchFamily="49" charset="-122"/>
                <a:ea typeface="楷体" panose="02010609060101010101" pitchFamily="49" charset="-122"/>
              </a:rPr>
              <a:t>3.</a:t>
            </a:r>
            <a:r>
              <a:rPr lang="zh-CN" altLang="en-US" sz="2000" b="1" dirty="0" smtClean="0">
                <a:latin typeface="楷体" panose="02010609060101010101" pitchFamily="49" charset="-122"/>
                <a:ea typeface="楷体" panose="02010609060101010101" pitchFamily="49" charset="-122"/>
              </a:rPr>
              <a:t>网站</a:t>
            </a:r>
            <a:r>
              <a:rPr lang="en-US" altLang="zh-CN" sz="2000" b="1" dirty="0" smtClean="0">
                <a:latin typeface="楷体" panose="02010609060101010101" pitchFamily="49" charset="-122"/>
                <a:ea typeface="楷体" panose="02010609060101010101" pitchFamily="49" charset="-122"/>
              </a:rPr>
              <a:t>)</a:t>
            </a:r>
            <a:endParaRPr lang="zh-CN" altLang="en-US" sz="2000" b="1" dirty="0">
              <a:latin typeface="楷体" panose="02010609060101010101" pitchFamily="49" charset="-122"/>
              <a:ea typeface="楷体" panose="02010609060101010101" pitchFamily="49" charset="-122"/>
            </a:endParaRPr>
          </a:p>
          <a:p>
            <a:pPr lvl="1" hangingPunct="1">
              <a:lnSpc>
                <a:spcPct val="60000"/>
              </a:lnSpc>
              <a:spcBef>
                <a:spcPts val="6000"/>
              </a:spcBef>
              <a:buSzPct val="100000"/>
              <a:buFont typeface="Wingdings" panose="05000000000000000000" pitchFamily="2" charset="2"/>
              <a:buChar char="Ø"/>
              <a:defRPr/>
            </a:pPr>
            <a:r>
              <a:rPr lang="zh-CN" altLang="en-US" sz="2000" b="1" dirty="0">
                <a:latin typeface="楷体" panose="02010609060101010101" pitchFamily="49" charset="-122"/>
                <a:ea typeface="楷体" panose="02010609060101010101" pitchFamily="49" charset="-122"/>
              </a:rPr>
              <a:t>实验分析与</a:t>
            </a:r>
            <a:r>
              <a:rPr lang="zh-CN" altLang="en-US" sz="2000" b="1" dirty="0" smtClean="0">
                <a:latin typeface="楷体" panose="02010609060101010101" pitchFamily="49" charset="-122"/>
                <a:ea typeface="楷体" panose="02010609060101010101" pitchFamily="49" charset="-122"/>
              </a:rPr>
              <a:t>展示</a:t>
            </a:r>
            <a:endParaRPr lang="en-US" altLang="zh-CN" sz="2000" b="1" dirty="0" smtClean="0">
              <a:latin typeface="楷体" panose="02010609060101010101" pitchFamily="49" charset="-122"/>
              <a:ea typeface="楷体" panose="02010609060101010101" pitchFamily="49" charset="-122"/>
            </a:endParaRPr>
          </a:p>
          <a:p>
            <a:pPr lvl="1" hangingPunct="1">
              <a:lnSpc>
                <a:spcPct val="60000"/>
              </a:lnSpc>
              <a:spcBef>
                <a:spcPts val="6000"/>
              </a:spcBef>
              <a:buSzPct val="100000"/>
              <a:buFont typeface="Wingdings" panose="05000000000000000000" pitchFamily="2" charset="2"/>
              <a:buChar char="Ø"/>
              <a:defRPr/>
            </a:pPr>
            <a:r>
              <a:rPr lang="zh-CN" altLang="en-US" sz="2000" b="1" dirty="0" smtClean="0">
                <a:latin typeface="楷体" panose="02010609060101010101" pitchFamily="49" charset="-122"/>
                <a:ea typeface="楷体" panose="02010609060101010101" pitchFamily="49" charset="-122"/>
              </a:rPr>
              <a:t>展望与感受</a:t>
            </a:r>
            <a:endParaRPr lang="en-US" altLang="zh-CN" sz="2000"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252075176"/>
      </p:ext>
    </p:extLst>
  </p:cSld>
  <p:clrMapOvr>
    <a:masterClrMapping/>
  </p:clrMapOvr>
  <p:transition spd="med">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12" y="404664"/>
            <a:ext cx="5148572"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b="1" dirty="0" smtClean="0">
                <a:solidFill>
                  <a:schemeClr val="tx1"/>
                </a:solidFill>
                <a:effectLst>
                  <a:outerShdw blurRad="38100" dist="38100" dir="2700000" algn="tl">
                    <a:srgbClr val="000000">
                      <a:alpha val="43137"/>
                    </a:srgbClr>
                  </a:outerShdw>
                </a:effectLst>
              </a:rPr>
              <a:t>实验分析与展示：</a:t>
            </a:r>
            <a:r>
              <a:rPr lang="en-US" altLang="zh-CN" sz="2400" b="1" dirty="0" smtClean="0">
                <a:solidFill>
                  <a:schemeClr val="tx1"/>
                </a:solidFill>
                <a:effectLst>
                  <a:outerShdw blurRad="38100" dist="38100" dir="2700000" algn="tl">
                    <a:srgbClr val="000000">
                      <a:alpha val="43137"/>
                    </a:srgbClr>
                  </a:outerShdw>
                </a:effectLst>
              </a:rPr>
              <a:t>1. </a:t>
            </a:r>
            <a:r>
              <a:rPr lang="zh-CN" altLang="en-US" sz="2400" b="1" dirty="0" smtClean="0">
                <a:solidFill>
                  <a:schemeClr val="tx1"/>
                </a:solidFill>
                <a:effectLst>
                  <a:outerShdw blurRad="38100" dist="38100" dir="2700000" algn="tl">
                    <a:srgbClr val="000000">
                      <a:alpha val="43137"/>
                    </a:srgbClr>
                  </a:outerShdw>
                </a:effectLst>
              </a:rPr>
              <a:t>源码分析</a:t>
            </a:r>
          </a:p>
        </p:txBody>
      </p:sp>
      <p:sp>
        <p:nvSpPr>
          <p:cNvPr id="7" name="文本框 6"/>
          <p:cNvSpPr txBox="1"/>
          <p:nvPr/>
        </p:nvSpPr>
        <p:spPr>
          <a:xfrm>
            <a:off x="190972" y="966783"/>
            <a:ext cx="7452828" cy="509370"/>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25000"/>
              </a:lnSpc>
            </a:pPr>
            <a:r>
              <a:rPr lang="en-US" altLang="zh-CN" sz="2400" b="1" dirty="0" smtClean="0">
                <a:solidFill>
                  <a:schemeClr val="tx1"/>
                </a:solidFill>
                <a:effectLst>
                  <a:outerShdw blurRad="38100" dist="38100" dir="2700000" algn="tl">
                    <a:srgbClr val="000000">
                      <a:alpha val="43137"/>
                    </a:srgbClr>
                  </a:outerShdw>
                </a:effectLst>
              </a:rPr>
              <a:t>1.1 </a:t>
            </a:r>
            <a:r>
              <a:rPr lang="zh-CN" altLang="en-US" sz="2400" b="1" dirty="0" smtClean="0">
                <a:solidFill>
                  <a:schemeClr val="tx1"/>
                </a:solidFill>
                <a:effectLst>
                  <a:outerShdw blurRad="38100" dist="38100" dir="2700000" algn="tl">
                    <a:srgbClr val="000000">
                      <a:alpha val="43137"/>
                    </a:srgbClr>
                  </a:outerShdw>
                </a:effectLst>
              </a:rPr>
              <a:t>程序架构</a:t>
            </a:r>
            <a:endParaRPr lang="en-US" altLang="zh-CN" sz="2400" b="1" dirty="0" smtClean="0">
              <a:solidFill>
                <a:schemeClr val="tx1"/>
              </a:solidFill>
              <a:effectLst>
                <a:outerShdw blurRad="38100" dist="38100" dir="2700000" algn="tl">
                  <a:srgbClr val="000000">
                    <a:alpha val="43137"/>
                  </a:srgbClr>
                </a:outerShdw>
              </a:effectLst>
            </a:endParaRPr>
          </a:p>
        </p:txBody>
      </p:sp>
      <p:sp>
        <p:nvSpPr>
          <p:cNvPr id="9" name="文本框 8"/>
          <p:cNvSpPr txBox="1"/>
          <p:nvPr/>
        </p:nvSpPr>
        <p:spPr>
          <a:xfrm>
            <a:off x="575556" y="1728188"/>
            <a:ext cx="8100900" cy="3785652"/>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25000"/>
              </a:lnSpc>
            </a:pPr>
            <a:r>
              <a:rPr lang="zh-CN" altLang="en-US" sz="2400" b="1" dirty="0" smtClean="0">
                <a:solidFill>
                  <a:schemeClr val="tx1"/>
                </a:solidFill>
                <a:effectLst>
                  <a:outerShdw blurRad="38100" dist="38100" dir="2700000" algn="tl">
                    <a:srgbClr val="000000">
                      <a:alpha val="43137"/>
                    </a:srgbClr>
                  </a:outerShdw>
                </a:effectLst>
              </a:rPr>
              <a:t>首先，</a:t>
            </a:r>
            <a:r>
              <a:rPr lang="en-US" altLang="zh-CN" sz="2400" b="1" dirty="0" smtClean="0">
                <a:solidFill>
                  <a:schemeClr val="tx1"/>
                </a:solidFill>
                <a:effectLst>
                  <a:outerShdw blurRad="38100" dist="38100" dir="2700000" algn="tl">
                    <a:srgbClr val="000000">
                      <a:alpha val="43137"/>
                    </a:srgbClr>
                  </a:outerShdw>
                </a:effectLst>
              </a:rPr>
              <a:t>cifar100vgg.py</a:t>
            </a:r>
            <a:r>
              <a:rPr lang="zh-CN" altLang="en-US" sz="2400" b="1" dirty="0" smtClean="0">
                <a:solidFill>
                  <a:schemeClr val="tx1"/>
                </a:solidFill>
                <a:effectLst>
                  <a:outerShdw blurRad="38100" dist="38100" dir="2700000" algn="tl">
                    <a:srgbClr val="000000">
                      <a:alpha val="43137"/>
                    </a:srgbClr>
                  </a:outerShdw>
                </a:effectLst>
              </a:rPr>
              <a:t>用于处理图像来生成对应的</a:t>
            </a:r>
            <a:r>
              <a:rPr lang="en-US" altLang="zh-CN" sz="2400" b="1" dirty="0" smtClean="0">
                <a:solidFill>
                  <a:schemeClr val="tx1"/>
                </a:solidFill>
                <a:effectLst>
                  <a:outerShdw blurRad="38100" dist="38100" dir="2700000" algn="tl">
                    <a:srgbClr val="000000">
                      <a:alpha val="43137"/>
                    </a:srgbClr>
                  </a:outerShdw>
                </a:effectLst>
              </a:rPr>
              <a:t>label</a:t>
            </a:r>
            <a:r>
              <a:rPr lang="zh-CN" altLang="en-US" sz="2400" b="1" dirty="0" smtClean="0">
                <a:solidFill>
                  <a:schemeClr val="tx1"/>
                </a:solidFill>
                <a:effectLst>
                  <a:outerShdw blurRad="38100" dist="38100" dir="2700000" algn="tl">
                    <a:srgbClr val="000000">
                      <a:alpha val="43137"/>
                    </a:srgbClr>
                  </a:outerShdw>
                </a:effectLst>
              </a:rPr>
              <a:t>。</a:t>
            </a:r>
            <a:r>
              <a:rPr lang="en-US" altLang="zh-CN" sz="2400" b="1" dirty="0">
                <a:solidFill>
                  <a:schemeClr val="tx1"/>
                </a:solidFill>
                <a:effectLst>
                  <a:outerShdw blurRad="38100" dist="38100" dir="2700000" algn="tl">
                    <a:srgbClr val="000000">
                      <a:alpha val="43137"/>
                    </a:srgbClr>
                  </a:outerShdw>
                </a:effectLst>
              </a:rPr>
              <a:t>d</a:t>
            </a:r>
            <a:r>
              <a:rPr lang="en-US" altLang="zh-CN" sz="2400" b="1" dirty="0" smtClean="0">
                <a:solidFill>
                  <a:schemeClr val="tx1"/>
                </a:solidFill>
                <a:effectLst>
                  <a:outerShdw blurRad="38100" dist="38100" dir="2700000" algn="tl">
                    <a:srgbClr val="000000">
                      <a:alpha val="43137"/>
                    </a:srgbClr>
                  </a:outerShdw>
                </a:effectLst>
              </a:rPr>
              <a:t>ata.py</a:t>
            </a:r>
            <a:r>
              <a:rPr lang="zh-CN" altLang="en-US" sz="2400" b="1" dirty="0" smtClean="0">
                <a:solidFill>
                  <a:schemeClr val="tx1"/>
                </a:solidFill>
                <a:effectLst>
                  <a:outerShdw blurRad="38100" dist="38100" dir="2700000" algn="tl">
                    <a:srgbClr val="000000">
                      <a:alpha val="43137"/>
                    </a:srgbClr>
                  </a:outerShdw>
                </a:effectLst>
              </a:rPr>
              <a:t>与</a:t>
            </a:r>
            <a:r>
              <a:rPr lang="en-US" altLang="zh-CN" sz="2400" b="1" dirty="0" smtClean="0">
                <a:solidFill>
                  <a:schemeClr val="tx1"/>
                </a:solidFill>
                <a:effectLst>
                  <a:outerShdw blurRad="38100" dist="38100" dir="2700000" algn="tl">
                    <a:srgbClr val="000000">
                      <a:alpha val="43137"/>
                    </a:srgbClr>
                  </a:outerShdw>
                </a:effectLst>
              </a:rPr>
              <a:t>json_data.py</a:t>
            </a:r>
            <a:r>
              <a:rPr lang="zh-CN" altLang="en-US" sz="2400" b="1" dirty="0" smtClean="0">
                <a:solidFill>
                  <a:schemeClr val="tx1"/>
                </a:solidFill>
                <a:effectLst>
                  <a:outerShdw blurRad="38100" dist="38100" dir="2700000" algn="tl">
                    <a:srgbClr val="000000">
                      <a:alpha val="43137"/>
                    </a:srgbClr>
                  </a:outerShdw>
                </a:effectLst>
              </a:rPr>
              <a:t>用来处理诗句数据建立词表等。</a:t>
            </a:r>
            <a:r>
              <a:rPr lang="en-US" altLang="zh-CN" sz="2400" b="1" dirty="0" err="1">
                <a:solidFill>
                  <a:schemeClr val="tx1"/>
                </a:solidFill>
                <a:effectLst>
                  <a:outerShdw blurRad="38100" dist="38100" dir="2700000" algn="tl">
                    <a:srgbClr val="000000">
                      <a:alpha val="43137"/>
                    </a:srgbClr>
                  </a:outerShdw>
                </a:effectLst>
              </a:rPr>
              <a:t>w</a:t>
            </a:r>
            <a:r>
              <a:rPr lang="en-US" altLang="zh-CN" sz="2400" b="1" dirty="0" err="1" smtClean="0">
                <a:solidFill>
                  <a:schemeClr val="tx1"/>
                </a:solidFill>
                <a:effectLst>
                  <a:outerShdw blurRad="38100" dist="38100" dir="2700000" algn="tl">
                    <a:srgbClr val="000000">
                      <a:alpha val="43137"/>
                    </a:srgbClr>
                  </a:outerShdw>
                </a:effectLst>
              </a:rPr>
              <a:t>ord_vec</a:t>
            </a:r>
            <a:r>
              <a:rPr lang="zh-CN" altLang="en-US" sz="2400" b="1" dirty="0" smtClean="0">
                <a:solidFill>
                  <a:schemeClr val="tx1"/>
                </a:solidFill>
                <a:effectLst>
                  <a:outerShdw blurRad="38100" dist="38100" dir="2700000" algn="tl">
                    <a:srgbClr val="000000">
                      <a:alpha val="43137"/>
                    </a:srgbClr>
                  </a:outerShdw>
                </a:effectLst>
              </a:rPr>
              <a:t>用来训练字向量，并含有生成最相近字、生成训练集数据的</a:t>
            </a:r>
            <a:r>
              <a:rPr lang="en-US" altLang="zh-CN" sz="2400" b="1" dirty="0" err="1" smtClean="0">
                <a:solidFill>
                  <a:schemeClr val="tx1"/>
                </a:solidFill>
                <a:effectLst>
                  <a:outerShdw blurRad="38100" dist="38100" dir="2700000" algn="tl">
                    <a:srgbClr val="000000">
                      <a:alpha val="43137"/>
                    </a:srgbClr>
                  </a:outerShdw>
                </a:effectLst>
              </a:rPr>
              <a:t>api</a:t>
            </a:r>
            <a:r>
              <a:rPr lang="zh-CN" altLang="en-US" sz="2400" b="1" dirty="0" smtClean="0">
                <a:solidFill>
                  <a:schemeClr val="tx1"/>
                </a:solidFill>
                <a:effectLst>
                  <a:outerShdw blurRad="38100" dist="38100" dir="2700000" algn="tl">
                    <a:srgbClr val="000000">
                      <a:alpha val="43137"/>
                    </a:srgbClr>
                  </a:outerShdw>
                </a:effectLst>
              </a:rPr>
              <a:t>。</a:t>
            </a:r>
            <a:r>
              <a:rPr lang="en-US" altLang="zh-CN" sz="2400" b="1" dirty="0" smtClean="0">
                <a:solidFill>
                  <a:schemeClr val="tx1"/>
                </a:solidFill>
                <a:effectLst>
                  <a:outerShdw blurRad="38100" dist="38100" dir="2700000" algn="tl">
                    <a:srgbClr val="000000">
                      <a:alpha val="43137"/>
                    </a:srgbClr>
                  </a:outerShdw>
                </a:effectLst>
              </a:rPr>
              <a:t>paraments.py</a:t>
            </a:r>
            <a:r>
              <a:rPr lang="zh-CN" altLang="en-US" sz="2400" b="1" dirty="0" smtClean="0">
                <a:solidFill>
                  <a:schemeClr val="tx1"/>
                </a:solidFill>
                <a:effectLst>
                  <a:outerShdw blurRad="38100" dist="38100" dir="2700000" algn="tl">
                    <a:srgbClr val="000000">
                      <a:alpha val="43137"/>
                    </a:srgbClr>
                  </a:outerShdw>
                </a:effectLst>
              </a:rPr>
              <a:t>保存了初始化模型的训练参数、训练集数据以及图片</a:t>
            </a:r>
            <a:r>
              <a:rPr lang="en-US" altLang="zh-CN" sz="2400" b="1" dirty="0" smtClean="0">
                <a:solidFill>
                  <a:schemeClr val="tx1"/>
                </a:solidFill>
                <a:effectLst>
                  <a:outerShdw blurRad="38100" dist="38100" dir="2700000" algn="tl">
                    <a:srgbClr val="000000">
                      <a:alpha val="43137"/>
                    </a:srgbClr>
                  </a:outerShdw>
                </a:effectLst>
              </a:rPr>
              <a:t>label</a:t>
            </a:r>
            <a:r>
              <a:rPr lang="zh-CN" altLang="en-US" sz="2400" b="1" dirty="0" smtClean="0">
                <a:solidFill>
                  <a:schemeClr val="tx1"/>
                </a:solidFill>
                <a:effectLst>
                  <a:outerShdw blurRad="38100" dist="38100" dir="2700000" algn="tl">
                    <a:srgbClr val="000000">
                      <a:alpha val="43137"/>
                    </a:srgbClr>
                  </a:outerShdw>
                </a:effectLst>
              </a:rPr>
              <a:t>到固定关键词的字典。</a:t>
            </a:r>
            <a:r>
              <a:rPr lang="en-US" altLang="zh-CN" sz="2400" b="1" dirty="0" err="1">
                <a:solidFill>
                  <a:schemeClr val="tx1"/>
                </a:solidFill>
                <a:effectLst>
                  <a:outerShdw blurRad="38100" dist="38100" dir="2700000" algn="tl">
                    <a:srgbClr val="000000">
                      <a:alpha val="43137"/>
                    </a:srgbClr>
                  </a:outerShdw>
                </a:effectLst>
              </a:rPr>
              <a:t>r</a:t>
            </a:r>
            <a:r>
              <a:rPr lang="en-US" altLang="zh-CN" sz="2400" b="1" dirty="0" err="1" smtClean="0">
                <a:solidFill>
                  <a:schemeClr val="tx1"/>
                </a:solidFill>
                <a:effectLst>
                  <a:outerShdw blurRad="38100" dist="38100" dir="2700000" algn="tl">
                    <a:srgbClr val="000000">
                      <a:alpha val="43137"/>
                    </a:srgbClr>
                  </a:outerShdw>
                </a:effectLst>
              </a:rPr>
              <a:t>nn_model</a:t>
            </a:r>
            <a:r>
              <a:rPr lang="zh-CN" altLang="en-US" sz="2400" b="1" dirty="0">
                <a:solidFill>
                  <a:schemeClr val="tx1"/>
                </a:solidFill>
                <a:effectLst>
                  <a:outerShdw blurRad="38100" dist="38100" dir="2700000" algn="tl">
                    <a:srgbClr val="000000">
                      <a:alpha val="43137"/>
                    </a:srgbClr>
                  </a:outerShdw>
                </a:effectLst>
              </a:rPr>
              <a:t>保存</a:t>
            </a:r>
            <a:r>
              <a:rPr lang="zh-CN" altLang="en-US" sz="2400" b="1" dirty="0" smtClean="0">
                <a:solidFill>
                  <a:schemeClr val="tx1"/>
                </a:solidFill>
                <a:effectLst>
                  <a:outerShdw blurRad="38100" dist="38100" dir="2700000" algn="tl">
                    <a:srgbClr val="000000">
                      <a:alpha val="43137"/>
                    </a:srgbClr>
                  </a:outerShdw>
                </a:effectLst>
              </a:rPr>
              <a:t>了</a:t>
            </a:r>
            <a:r>
              <a:rPr lang="en-US" altLang="zh-CN" sz="2400" b="1" dirty="0" smtClean="0">
                <a:solidFill>
                  <a:schemeClr val="tx1"/>
                </a:solidFill>
                <a:effectLst>
                  <a:outerShdw blurRad="38100" dist="38100" dir="2700000" algn="tl">
                    <a:srgbClr val="000000">
                      <a:alpha val="43137"/>
                    </a:srgbClr>
                  </a:outerShdw>
                </a:effectLst>
              </a:rPr>
              <a:t>S2S</a:t>
            </a:r>
            <a:r>
              <a:rPr lang="zh-CN" altLang="en-US" sz="2400" b="1" dirty="0" smtClean="0">
                <a:solidFill>
                  <a:schemeClr val="tx1"/>
                </a:solidFill>
                <a:effectLst>
                  <a:outerShdw blurRad="38100" dist="38100" dir="2700000" algn="tl">
                    <a:srgbClr val="000000">
                      <a:alpha val="43137"/>
                    </a:srgbClr>
                  </a:outerShdw>
                </a:effectLst>
              </a:rPr>
              <a:t>模型的基本计算图。</a:t>
            </a:r>
            <a:r>
              <a:rPr lang="en-US" altLang="zh-CN" sz="2400" b="1" dirty="0" smtClean="0">
                <a:solidFill>
                  <a:schemeClr val="tx1"/>
                </a:solidFill>
                <a:effectLst>
                  <a:outerShdw blurRad="38100" dist="38100" dir="2700000" algn="tl">
                    <a:srgbClr val="000000">
                      <a:alpha val="43137"/>
                    </a:srgbClr>
                  </a:outerShdw>
                </a:effectLst>
              </a:rPr>
              <a:t>Train.py</a:t>
            </a:r>
            <a:r>
              <a:rPr lang="zh-CN" altLang="en-US" sz="2400" b="1" dirty="0" smtClean="0">
                <a:solidFill>
                  <a:schemeClr val="tx1"/>
                </a:solidFill>
                <a:effectLst>
                  <a:outerShdw blurRad="38100" dist="38100" dir="2700000" algn="tl">
                    <a:srgbClr val="000000">
                      <a:alpha val="43137"/>
                    </a:srgbClr>
                  </a:outerShdw>
                </a:effectLst>
              </a:rPr>
              <a:t>包含训练函数、古诗的生成函数、图片生成古诗的</a:t>
            </a:r>
            <a:r>
              <a:rPr lang="en-US" altLang="zh-CN" sz="2400" b="1" dirty="0" err="1" smtClean="0">
                <a:solidFill>
                  <a:schemeClr val="tx1"/>
                </a:solidFill>
                <a:effectLst>
                  <a:outerShdw blurRad="38100" dist="38100" dir="2700000" algn="tl">
                    <a:srgbClr val="000000">
                      <a:alpha val="43137"/>
                    </a:srgbClr>
                  </a:outerShdw>
                </a:effectLst>
              </a:rPr>
              <a:t>api</a:t>
            </a:r>
            <a:r>
              <a:rPr lang="zh-CN" altLang="en-US" sz="2400" b="1" dirty="0" smtClean="0">
                <a:solidFill>
                  <a:schemeClr val="tx1"/>
                </a:solidFill>
                <a:effectLst>
                  <a:outerShdw blurRad="38100" dist="38100" dir="2700000" algn="tl">
                    <a:srgbClr val="000000">
                      <a:alpha val="43137"/>
                    </a:srgbClr>
                  </a:outerShdw>
                </a:effectLst>
              </a:rPr>
              <a:t>、与</a:t>
            </a:r>
            <a:r>
              <a:rPr lang="zh-CN" altLang="en-US" sz="2400" b="1" dirty="0">
                <a:solidFill>
                  <a:schemeClr val="tx1"/>
                </a:solidFill>
                <a:effectLst>
                  <a:outerShdw blurRad="38100" dist="38100" dir="2700000" algn="tl">
                    <a:srgbClr val="000000">
                      <a:alpha val="43137"/>
                    </a:srgbClr>
                  </a:outerShdw>
                </a:effectLst>
              </a:rPr>
              <a:t>图形界面</a:t>
            </a:r>
            <a:r>
              <a:rPr lang="zh-CN" altLang="en-US" sz="2400" b="1" dirty="0" smtClean="0">
                <a:solidFill>
                  <a:schemeClr val="tx1"/>
                </a:solidFill>
                <a:effectLst>
                  <a:outerShdw blurRad="38100" dist="38100" dir="2700000" algn="tl">
                    <a:srgbClr val="000000">
                      <a:alpha val="43137"/>
                    </a:srgbClr>
                  </a:outerShdw>
                </a:effectLst>
              </a:rPr>
              <a:t>对接的</a:t>
            </a:r>
            <a:r>
              <a:rPr lang="en-US" altLang="zh-CN" sz="2400" b="1" dirty="0" err="1" smtClean="0">
                <a:solidFill>
                  <a:schemeClr val="tx1"/>
                </a:solidFill>
                <a:effectLst>
                  <a:outerShdw blurRad="38100" dist="38100" dir="2700000" algn="tl">
                    <a:srgbClr val="000000">
                      <a:alpha val="43137"/>
                    </a:srgbClr>
                  </a:outerShdw>
                </a:effectLst>
              </a:rPr>
              <a:t>api</a:t>
            </a:r>
            <a:r>
              <a:rPr lang="zh-CN" altLang="en-US" sz="2400" b="1" dirty="0" smtClean="0">
                <a:solidFill>
                  <a:schemeClr val="tx1"/>
                </a:solidFill>
                <a:effectLst>
                  <a:outerShdw blurRad="38100" dist="38100" dir="2700000" algn="tl">
                    <a:srgbClr val="000000">
                      <a:alpha val="43137"/>
                    </a:srgbClr>
                  </a:outerShdw>
                </a:effectLst>
              </a:rPr>
              <a:t>等。</a:t>
            </a:r>
            <a:endParaRPr lang="en-US" altLang="zh-CN" sz="24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59605222"/>
      </p:ext>
    </p:extLst>
  </p:cSld>
  <p:clrMapOvr>
    <a:masterClrMapping/>
  </p:clrMapOvr>
  <p:transition spd="med">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12" y="404664"/>
            <a:ext cx="5148572"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b="1" dirty="0" smtClean="0">
                <a:solidFill>
                  <a:schemeClr val="tx1"/>
                </a:solidFill>
                <a:effectLst>
                  <a:outerShdw blurRad="38100" dist="38100" dir="2700000" algn="tl">
                    <a:srgbClr val="000000">
                      <a:alpha val="43137"/>
                    </a:srgbClr>
                  </a:outerShdw>
                </a:effectLst>
              </a:rPr>
              <a:t>实验分析与展示：</a:t>
            </a:r>
            <a:r>
              <a:rPr lang="en-US" altLang="zh-CN" sz="2400" b="1" dirty="0" smtClean="0">
                <a:solidFill>
                  <a:schemeClr val="tx1"/>
                </a:solidFill>
                <a:effectLst>
                  <a:outerShdw blurRad="38100" dist="38100" dir="2700000" algn="tl">
                    <a:srgbClr val="000000">
                      <a:alpha val="43137"/>
                    </a:srgbClr>
                  </a:outerShdw>
                </a:effectLst>
              </a:rPr>
              <a:t>1. </a:t>
            </a:r>
            <a:r>
              <a:rPr lang="zh-CN" altLang="en-US" sz="2400" b="1" dirty="0" smtClean="0">
                <a:solidFill>
                  <a:schemeClr val="tx1"/>
                </a:solidFill>
                <a:effectLst>
                  <a:outerShdw blurRad="38100" dist="38100" dir="2700000" algn="tl">
                    <a:srgbClr val="000000">
                      <a:alpha val="43137"/>
                    </a:srgbClr>
                  </a:outerShdw>
                </a:effectLst>
              </a:rPr>
              <a:t>源码分析</a:t>
            </a:r>
          </a:p>
        </p:txBody>
      </p:sp>
      <p:sp>
        <p:nvSpPr>
          <p:cNvPr id="7" name="文本框 6"/>
          <p:cNvSpPr txBox="1"/>
          <p:nvPr/>
        </p:nvSpPr>
        <p:spPr>
          <a:xfrm>
            <a:off x="190972" y="966783"/>
            <a:ext cx="7452828" cy="509370"/>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25000"/>
              </a:lnSpc>
            </a:pPr>
            <a:r>
              <a:rPr lang="en-US" altLang="zh-CN" sz="2400" b="1" dirty="0" smtClean="0">
                <a:solidFill>
                  <a:schemeClr val="tx1"/>
                </a:solidFill>
                <a:effectLst>
                  <a:outerShdw blurRad="38100" dist="38100" dir="2700000" algn="tl">
                    <a:srgbClr val="000000">
                      <a:alpha val="43137"/>
                    </a:srgbClr>
                  </a:outerShdw>
                </a:effectLst>
              </a:rPr>
              <a:t>1.1 </a:t>
            </a:r>
            <a:r>
              <a:rPr lang="zh-CN" altLang="en-US" sz="2400" b="1" dirty="0" smtClean="0">
                <a:solidFill>
                  <a:schemeClr val="tx1"/>
                </a:solidFill>
                <a:effectLst>
                  <a:outerShdw blurRad="38100" dist="38100" dir="2700000" algn="tl">
                    <a:srgbClr val="000000">
                      <a:alpha val="43137"/>
                    </a:srgbClr>
                  </a:outerShdw>
                </a:effectLst>
              </a:rPr>
              <a:t>程序架构</a:t>
            </a:r>
            <a:endParaRPr lang="en-US" altLang="zh-CN" sz="2400" b="1" dirty="0" smtClean="0">
              <a:solidFill>
                <a:schemeClr val="tx1"/>
              </a:solidFill>
              <a:effectLst>
                <a:outerShdw blurRad="38100" dist="38100" dir="2700000" algn="tl">
                  <a:srgbClr val="000000">
                    <a:alpha val="43137"/>
                  </a:srgbClr>
                </a:outerShdw>
              </a:effectLst>
            </a:endParaRPr>
          </a:p>
        </p:txBody>
      </p:sp>
      <p:sp>
        <p:nvSpPr>
          <p:cNvPr id="5" name="文本框 4"/>
          <p:cNvSpPr txBox="1"/>
          <p:nvPr/>
        </p:nvSpPr>
        <p:spPr>
          <a:xfrm>
            <a:off x="575556" y="1728188"/>
            <a:ext cx="8100900" cy="147732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25000"/>
              </a:lnSpc>
            </a:pPr>
            <a:r>
              <a:rPr lang="zh-CN" altLang="en-US" sz="2400" b="1" dirty="0">
                <a:solidFill>
                  <a:schemeClr val="tx1"/>
                </a:solidFill>
                <a:effectLst>
                  <a:outerShdw blurRad="38100" dist="38100" dir="2700000" algn="tl">
                    <a:srgbClr val="000000">
                      <a:alpha val="43137"/>
                    </a:srgbClr>
                  </a:outerShdw>
                </a:effectLst>
              </a:rPr>
              <a:t>该</a:t>
            </a:r>
            <a:r>
              <a:rPr lang="zh-CN" altLang="en-US" sz="2400" b="1" dirty="0" smtClean="0">
                <a:solidFill>
                  <a:schemeClr val="tx1"/>
                </a:solidFill>
                <a:effectLst>
                  <a:outerShdw blurRad="38100" dist="38100" dir="2700000" algn="tl">
                    <a:srgbClr val="000000">
                      <a:alpha val="43137"/>
                    </a:srgbClr>
                  </a:outerShdw>
                </a:effectLst>
              </a:rPr>
              <a:t>项目总共有三个神经网络，分别是</a:t>
            </a:r>
            <a:r>
              <a:rPr lang="en-US" altLang="zh-CN" sz="2400" b="1" dirty="0" smtClean="0">
                <a:solidFill>
                  <a:schemeClr val="tx1"/>
                </a:solidFill>
                <a:effectLst>
                  <a:outerShdw blurRad="38100" dist="38100" dir="2700000" algn="tl">
                    <a:srgbClr val="000000">
                      <a:alpha val="43137"/>
                    </a:srgbClr>
                  </a:outerShdw>
                </a:effectLst>
              </a:rPr>
              <a:t>CNN</a:t>
            </a:r>
            <a:r>
              <a:rPr lang="zh-CN" altLang="en-US" sz="2400" b="1" dirty="0" smtClean="0">
                <a:solidFill>
                  <a:schemeClr val="tx1"/>
                </a:solidFill>
                <a:effectLst>
                  <a:outerShdw blurRad="38100" dist="38100" dir="2700000" algn="tl">
                    <a:srgbClr val="000000">
                      <a:alpha val="43137"/>
                    </a:srgbClr>
                  </a:outerShdw>
                </a:effectLst>
              </a:rPr>
              <a:t>图像识别、</a:t>
            </a:r>
            <a:r>
              <a:rPr lang="en-US" altLang="zh-CN" sz="2400" b="1" dirty="0" smtClean="0">
                <a:solidFill>
                  <a:schemeClr val="tx1"/>
                </a:solidFill>
                <a:effectLst>
                  <a:outerShdw blurRad="38100" dist="38100" dir="2700000" algn="tl">
                    <a:srgbClr val="000000">
                      <a:alpha val="43137"/>
                    </a:srgbClr>
                  </a:outerShdw>
                </a:effectLst>
              </a:rPr>
              <a:t>word2vec</a:t>
            </a:r>
            <a:r>
              <a:rPr lang="zh-CN" altLang="en-US" sz="2400" b="1" dirty="0" smtClean="0">
                <a:solidFill>
                  <a:schemeClr val="tx1"/>
                </a:solidFill>
                <a:effectLst>
                  <a:outerShdw blurRad="38100" dist="38100" dir="2700000" algn="tl">
                    <a:srgbClr val="000000">
                      <a:alpha val="43137"/>
                    </a:srgbClr>
                  </a:outerShdw>
                </a:effectLst>
              </a:rPr>
              <a:t>字向量训练、古诗生成的</a:t>
            </a:r>
            <a:r>
              <a:rPr lang="en-US" altLang="zh-CN" sz="2400" b="1" dirty="0" smtClean="0">
                <a:solidFill>
                  <a:schemeClr val="tx1"/>
                </a:solidFill>
                <a:effectLst>
                  <a:outerShdw blurRad="38100" dist="38100" dir="2700000" algn="tl">
                    <a:srgbClr val="000000">
                      <a:alpha val="43137"/>
                    </a:srgbClr>
                  </a:outerShdw>
                </a:effectLst>
              </a:rPr>
              <a:t>S2S</a:t>
            </a:r>
            <a:r>
              <a:rPr lang="zh-CN" altLang="en-US" sz="2400" b="1" dirty="0" smtClean="0">
                <a:solidFill>
                  <a:schemeClr val="tx1"/>
                </a:solidFill>
                <a:effectLst>
                  <a:outerShdw blurRad="38100" dist="38100" dir="2700000" algn="tl">
                    <a:srgbClr val="000000">
                      <a:alpha val="43137"/>
                    </a:srgbClr>
                  </a:outerShdw>
                </a:effectLst>
              </a:rPr>
              <a:t>，训练好的参数保存在</a:t>
            </a:r>
            <a:r>
              <a:rPr lang="en-US" altLang="zh-CN" sz="2400" b="1" dirty="0" smtClean="0">
                <a:solidFill>
                  <a:schemeClr val="tx1"/>
                </a:solidFill>
                <a:effectLst>
                  <a:outerShdw blurRad="38100" dist="38100" dir="2700000" algn="tl">
                    <a:srgbClr val="000000">
                      <a:alpha val="43137"/>
                    </a:srgbClr>
                  </a:outerShdw>
                </a:effectLst>
              </a:rPr>
              <a:t>cifar100vgg.h</a:t>
            </a:r>
            <a:r>
              <a:rPr lang="zh-CN" altLang="en-US" sz="2400" b="1" dirty="0" smtClean="0">
                <a:solidFill>
                  <a:schemeClr val="tx1"/>
                </a:solidFill>
                <a:effectLst>
                  <a:outerShdw blurRad="38100" dist="38100" dir="2700000" algn="tl">
                    <a:srgbClr val="000000">
                      <a:alpha val="43137"/>
                    </a:srgbClr>
                  </a:outerShdw>
                </a:effectLst>
              </a:rPr>
              <a:t>、</a:t>
            </a:r>
            <a:r>
              <a:rPr lang="en-US" altLang="zh-CN" sz="2400" b="1" dirty="0" err="1" smtClean="0">
                <a:solidFill>
                  <a:schemeClr val="tx1"/>
                </a:solidFill>
                <a:effectLst>
                  <a:outerShdw blurRad="38100" dist="38100" dir="2700000" algn="tl">
                    <a:srgbClr val="000000">
                      <a:alpha val="43137"/>
                    </a:srgbClr>
                  </a:outerShdw>
                </a:effectLst>
              </a:rPr>
              <a:t>charvec_save</a:t>
            </a:r>
            <a:r>
              <a:rPr lang="zh-CN" altLang="en-US" sz="2400" b="1" dirty="0" smtClean="0">
                <a:solidFill>
                  <a:schemeClr val="tx1"/>
                </a:solidFill>
                <a:effectLst>
                  <a:outerShdw blurRad="38100" dist="38100" dir="2700000" algn="tl">
                    <a:srgbClr val="000000">
                      <a:alpha val="43137"/>
                    </a:srgbClr>
                  </a:outerShdw>
                </a:effectLst>
              </a:rPr>
              <a:t>、</a:t>
            </a:r>
            <a:r>
              <a:rPr lang="en-US" altLang="zh-CN" sz="2400" b="1" dirty="0" err="1" smtClean="0">
                <a:solidFill>
                  <a:schemeClr val="tx1"/>
                </a:solidFill>
                <a:effectLst>
                  <a:outerShdw blurRad="38100" dist="38100" dir="2700000" algn="tl">
                    <a:srgbClr val="000000">
                      <a:alpha val="43137"/>
                    </a:srgbClr>
                  </a:outerShdw>
                </a:effectLst>
              </a:rPr>
              <a:t>checkpoints_key</a:t>
            </a:r>
            <a:r>
              <a:rPr lang="zh-CN" altLang="en-US" sz="2400" b="1" dirty="0" smtClean="0">
                <a:solidFill>
                  <a:schemeClr val="tx1"/>
                </a:solidFill>
                <a:effectLst>
                  <a:outerShdw blurRad="38100" dist="38100" dir="2700000" algn="tl">
                    <a:srgbClr val="000000">
                      <a:alpha val="43137"/>
                    </a:srgbClr>
                  </a:outerShdw>
                </a:effectLst>
              </a:rPr>
              <a:t>中。</a:t>
            </a:r>
            <a:endParaRPr lang="en-US" altLang="zh-CN" sz="2400"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65483825"/>
      </p:ext>
    </p:extLst>
  </p:cSld>
  <p:clrMapOvr>
    <a:masterClrMapping/>
  </p:clrMapOvr>
  <p:transition spd="med">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12" y="404664"/>
            <a:ext cx="5148572"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b="1"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实验分析与展示：</a:t>
            </a:r>
          </a:p>
        </p:txBody>
      </p:sp>
      <p:sp>
        <p:nvSpPr>
          <p:cNvPr id="7" name="文本框 6"/>
          <p:cNvSpPr txBox="1"/>
          <p:nvPr/>
        </p:nvSpPr>
        <p:spPr>
          <a:xfrm>
            <a:off x="190972" y="966783"/>
            <a:ext cx="7452828"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25000"/>
              </a:lnSpc>
            </a:pPr>
            <a:r>
              <a:rPr lang="en-US" altLang="zh-CN" sz="2400" dirty="0">
                <a:solidFill>
                  <a:schemeClr val="tx1"/>
                </a:solidFill>
                <a:latin typeface="华文新魏" panose="02010800040101010101" pitchFamily="2" charset="-122"/>
                <a:ea typeface="华文新魏" panose="02010800040101010101" pitchFamily="2" charset="-122"/>
              </a:rPr>
              <a:t>1</a:t>
            </a:r>
            <a:r>
              <a:rPr lang="en-US" altLang="zh-CN" sz="2400" dirty="0" smtClean="0">
                <a:solidFill>
                  <a:schemeClr val="tx1"/>
                </a:solidFill>
                <a:latin typeface="华文新魏" panose="02010800040101010101" pitchFamily="2" charset="-122"/>
                <a:ea typeface="华文新魏" panose="02010800040101010101" pitchFamily="2" charset="-122"/>
              </a:rPr>
              <a:t>. </a:t>
            </a:r>
            <a:r>
              <a:rPr lang="zh-CN" altLang="en-US" sz="2400" dirty="0" smtClean="0">
                <a:solidFill>
                  <a:schemeClr val="tx1"/>
                </a:solidFill>
                <a:latin typeface="华文新魏" panose="02010800040101010101" pitchFamily="2" charset="-122"/>
                <a:ea typeface="华文新魏" panose="02010800040101010101" pitchFamily="2" charset="-122"/>
              </a:rPr>
              <a:t>实验结果展示</a:t>
            </a:r>
            <a:endParaRPr lang="en-US" altLang="zh-CN" sz="2400" dirty="0" smtClean="0">
              <a:solidFill>
                <a:schemeClr val="tx1"/>
              </a:solidFill>
              <a:latin typeface="华文新魏" panose="02010800040101010101" pitchFamily="2" charset="-122"/>
              <a:ea typeface="华文新魏" panose="02010800040101010101" pitchFamily="2" charset="-122"/>
            </a:endParaRPr>
          </a:p>
        </p:txBody>
      </p:sp>
      <p:sp>
        <p:nvSpPr>
          <p:cNvPr id="2" name="矩形 1"/>
          <p:cNvSpPr/>
          <p:nvPr/>
        </p:nvSpPr>
        <p:spPr>
          <a:xfrm>
            <a:off x="575556" y="1558589"/>
            <a:ext cx="4572000" cy="1113766"/>
          </a:xfrm>
          <a:prstGeom prst="rect">
            <a:avLst/>
          </a:prstGeom>
        </p:spPr>
        <p:txBody>
          <a:bodyPr>
            <a:spAutoFit/>
          </a:bodyPr>
          <a:lstStyle/>
          <a:p>
            <a:pPr>
              <a:lnSpc>
                <a:spcPct val="150000"/>
              </a:lnSpc>
            </a:pPr>
            <a:r>
              <a:rPr lang="zh-CN" altLang="en-US" sz="2400" dirty="0">
                <a:latin typeface="楷体" panose="02010609060101010101" pitchFamily="49" charset="-122"/>
                <a:ea typeface="楷体" panose="02010609060101010101" pitchFamily="49" charset="-122"/>
              </a:rPr>
              <a:t>峯然一弭苔，迢迢夜飞来。</a:t>
            </a:r>
          </a:p>
          <a:p>
            <a:pPr>
              <a:lnSpc>
                <a:spcPct val="150000"/>
              </a:lnSpc>
            </a:pPr>
            <a:r>
              <a:rPr lang="zh-CN" altLang="en-US" sz="2400" dirty="0">
                <a:latin typeface="楷体" panose="02010609060101010101" pitchFamily="49" charset="-122"/>
                <a:ea typeface="楷体" panose="02010609060101010101" pitchFamily="49" charset="-122"/>
              </a:rPr>
              <a:t>曾见树云处，久断岧鹤来。</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789142"/>
            <a:ext cx="3941257" cy="2782064"/>
          </a:xfrm>
          <a:prstGeom prst="rect">
            <a:avLst/>
          </a:prstGeom>
        </p:spPr>
      </p:pic>
      <p:sp>
        <p:nvSpPr>
          <p:cNvPr id="5" name="矩形 4"/>
          <p:cNvSpPr/>
          <p:nvPr/>
        </p:nvSpPr>
        <p:spPr>
          <a:xfrm>
            <a:off x="4860032" y="1558589"/>
            <a:ext cx="4572000" cy="1113766"/>
          </a:xfrm>
          <a:prstGeom prst="rect">
            <a:avLst/>
          </a:prstGeom>
        </p:spPr>
        <p:txBody>
          <a:bodyPr>
            <a:spAutoFit/>
          </a:bodyPr>
          <a:lstStyle/>
          <a:p>
            <a:pPr>
              <a:lnSpc>
                <a:spcPct val="150000"/>
              </a:lnSpc>
            </a:pPr>
            <a:r>
              <a:rPr lang="zh-CN" altLang="en-US" sz="2400" dirty="0">
                <a:latin typeface="楷体" panose="02010609060101010101" pitchFamily="49" charset="-122"/>
                <a:ea typeface="楷体" panose="02010609060101010101" pitchFamily="49" charset="-122"/>
              </a:rPr>
              <a:t>花暗通梅织，花开映此时。</a:t>
            </a:r>
          </a:p>
          <a:p>
            <a:pPr>
              <a:lnSpc>
                <a:spcPct val="150000"/>
              </a:lnSpc>
            </a:pPr>
            <a:r>
              <a:rPr lang="zh-CN" altLang="en-US" sz="2400" dirty="0">
                <a:latin typeface="楷体" panose="02010609060101010101" pitchFamily="49" charset="-122"/>
                <a:ea typeface="楷体" panose="02010609060101010101" pitchFamily="49" charset="-122"/>
              </a:rPr>
              <a:t>无知酒梅红，却闻香外景。</a:t>
            </a:r>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793261"/>
            <a:ext cx="3707809" cy="2461985"/>
          </a:xfrm>
          <a:prstGeom prst="rect">
            <a:avLst/>
          </a:prstGeom>
        </p:spPr>
      </p:pic>
    </p:spTree>
    <p:extLst>
      <p:ext uri="{BB962C8B-B14F-4D97-AF65-F5344CB8AC3E}">
        <p14:creationId xmlns:p14="http://schemas.microsoft.com/office/powerpoint/2010/main" val="3516798185"/>
      </p:ext>
    </p:extLst>
  </p:cSld>
  <p:clrMapOvr>
    <a:masterClrMapping/>
  </p:clrMapOvr>
  <p:transition spd="med">
    <p:pu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12" y="404664"/>
            <a:ext cx="5148572"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b="1"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实验分析与展示：</a:t>
            </a:r>
          </a:p>
        </p:txBody>
      </p:sp>
      <p:sp>
        <p:nvSpPr>
          <p:cNvPr id="2" name="矩形 1"/>
          <p:cNvSpPr/>
          <p:nvPr/>
        </p:nvSpPr>
        <p:spPr>
          <a:xfrm>
            <a:off x="791834" y="1537273"/>
            <a:ext cx="3923928" cy="1015663"/>
          </a:xfrm>
          <a:prstGeom prst="rect">
            <a:avLst/>
          </a:prstGeom>
        </p:spPr>
        <p:txBody>
          <a:bodyPr wrap="square">
            <a:spAutoFit/>
          </a:bodyPr>
          <a:lstStyle/>
          <a:p>
            <a:pPr>
              <a:lnSpc>
                <a:spcPct val="150000"/>
              </a:lnSpc>
            </a:pPr>
            <a:r>
              <a:rPr lang="zh-CN" altLang="en-US" sz="2400" dirty="0">
                <a:latin typeface="楷体" panose="02010609060101010101" pitchFamily="49" charset="-122"/>
                <a:ea typeface="楷体" panose="02010609060101010101" pitchFamily="49" charset="-122"/>
              </a:rPr>
              <a:t>扁舟到渭川，行来钓鱼船。</a:t>
            </a:r>
          </a:p>
          <a:p>
            <a:r>
              <a:rPr lang="zh-CN" altLang="en-US" sz="2400" dirty="0">
                <a:latin typeface="楷体" panose="02010609060101010101" pitchFamily="49" charset="-122"/>
                <a:ea typeface="楷体" panose="02010609060101010101" pitchFamily="49" charset="-122"/>
              </a:rPr>
              <a:t>鱼来驯自有，游平在小竿。</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4" y="2636911"/>
            <a:ext cx="3725881" cy="2979771"/>
          </a:xfrm>
          <a:prstGeom prst="rect">
            <a:avLst/>
          </a:prstGeom>
        </p:spPr>
      </p:pic>
      <p:sp>
        <p:nvSpPr>
          <p:cNvPr id="4" name="矩形 3"/>
          <p:cNvSpPr/>
          <p:nvPr/>
        </p:nvSpPr>
        <p:spPr>
          <a:xfrm>
            <a:off x="4723736" y="1621248"/>
            <a:ext cx="4572000" cy="1015663"/>
          </a:xfrm>
          <a:prstGeom prst="rect">
            <a:avLst/>
          </a:prstGeom>
        </p:spPr>
        <p:txBody>
          <a:bodyPr>
            <a:spAutoFit/>
          </a:bodyPr>
          <a:lstStyle/>
          <a:p>
            <a:r>
              <a:rPr lang="zh-CN" altLang="en-US" sz="2400" dirty="0">
                <a:latin typeface="楷体" panose="02010609060101010101" pitchFamily="49" charset="-122"/>
                <a:ea typeface="楷体" panose="02010609060101010101" pitchFamily="49" charset="-122"/>
              </a:rPr>
              <a:t>宫中万殿户，春月起金炉。</a:t>
            </a:r>
          </a:p>
          <a:p>
            <a:pPr>
              <a:lnSpc>
                <a:spcPct val="150000"/>
              </a:lnSpc>
            </a:pPr>
            <a:r>
              <a:rPr lang="zh-CN" altLang="en-US" sz="2400" dirty="0">
                <a:latin typeface="楷体" panose="02010609060101010101" pitchFamily="49" charset="-122"/>
                <a:ea typeface="楷体" panose="02010609060101010101" pitchFamily="49" charset="-122"/>
              </a:rPr>
              <a:t>千字六低台，洞台万里呼。</a:t>
            </a: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960" y="2765645"/>
            <a:ext cx="3903244" cy="2722302"/>
          </a:xfrm>
          <a:prstGeom prst="rect">
            <a:avLst/>
          </a:prstGeom>
        </p:spPr>
      </p:pic>
      <p:sp>
        <p:nvSpPr>
          <p:cNvPr id="10" name="文本框 9"/>
          <p:cNvSpPr txBox="1"/>
          <p:nvPr/>
        </p:nvSpPr>
        <p:spPr>
          <a:xfrm>
            <a:off x="190972" y="966783"/>
            <a:ext cx="7452828"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25000"/>
              </a:lnSpc>
            </a:pPr>
            <a:r>
              <a:rPr lang="en-US" altLang="zh-CN" sz="2400" dirty="0">
                <a:solidFill>
                  <a:schemeClr val="tx1"/>
                </a:solidFill>
                <a:latin typeface="华文新魏" panose="02010800040101010101" pitchFamily="2" charset="-122"/>
                <a:ea typeface="华文新魏" panose="02010800040101010101" pitchFamily="2" charset="-122"/>
              </a:rPr>
              <a:t>1</a:t>
            </a:r>
            <a:r>
              <a:rPr lang="en-US" altLang="zh-CN" sz="2400" dirty="0" smtClean="0">
                <a:solidFill>
                  <a:schemeClr val="tx1"/>
                </a:solidFill>
                <a:latin typeface="华文新魏" panose="02010800040101010101" pitchFamily="2" charset="-122"/>
                <a:ea typeface="华文新魏" panose="02010800040101010101" pitchFamily="2" charset="-122"/>
              </a:rPr>
              <a:t>. </a:t>
            </a:r>
            <a:r>
              <a:rPr lang="zh-CN" altLang="en-US" sz="2400" dirty="0" smtClean="0">
                <a:solidFill>
                  <a:schemeClr val="tx1"/>
                </a:solidFill>
                <a:latin typeface="华文新魏" panose="02010800040101010101" pitchFamily="2" charset="-122"/>
                <a:ea typeface="华文新魏" panose="02010800040101010101" pitchFamily="2" charset="-122"/>
              </a:rPr>
              <a:t>实验结果展示</a:t>
            </a:r>
            <a:endParaRPr lang="en-US" altLang="zh-CN" sz="2400" dirty="0" smtClean="0">
              <a:solidFill>
                <a:schemeClr val="tx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264361359"/>
      </p:ext>
    </p:extLst>
  </p:cSld>
  <p:clrMapOvr>
    <a:masterClrMapping/>
  </p:clrMapOvr>
  <p:transition spd="med">
    <p:pu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12" y="404664"/>
            <a:ext cx="5148572"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b="1"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实验分析与展示：</a:t>
            </a:r>
          </a:p>
        </p:txBody>
      </p:sp>
      <p:sp>
        <p:nvSpPr>
          <p:cNvPr id="3" name="文本框 2"/>
          <p:cNvSpPr txBox="1"/>
          <p:nvPr/>
        </p:nvSpPr>
        <p:spPr>
          <a:xfrm>
            <a:off x="611560" y="1397664"/>
            <a:ext cx="7704856" cy="94352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nSpc>
                <a:spcPct val="150000"/>
              </a:lnSpc>
            </a:pPr>
            <a:r>
              <a:rPr lang="zh-CN" altLang="en-US" sz="2000" b="1" dirty="0" smtClean="0">
                <a:solidFill>
                  <a:schemeClr val="tx1"/>
                </a:solidFill>
                <a:latin typeface="楷体" panose="02010609060101010101" pitchFamily="49" charset="-122"/>
                <a:ea typeface="楷体" panose="02010609060101010101" pitchFamily="49" charset="-122"/>
              </a:rPr>
              <a:t>为了方便大家体验我们的项目，我们制作了一个简单的网页来部署项目，网址：</a:t>
            </a:r>
            <a:r>
              <a:rPr lang="en-US" altLang="zh-CN" sz="2000" b="1" dirty="0" smtClean="0">
                <a:solidFill>
                  <a:schemeClr val="tx1"/>
                </a:solidFill>
                <a:latin typeface="楷体" panose="02010609060101010101" pitchFamily="49" charset="-122"/>
                <a:ea typeface="楷体" panose="02010609060101010101" pitchFamily="49" charset="-122"/>
                <a:hlinkClick r:id="rId2"/>
              </a:rPr>
              <a:t>http://poem.boater.cn</a:t>
            </a:r>
            <a:r>
              <a:rPr lang="zh-CN" altLang="en-US" sz="2000" b="1" dirty="0" smtClean="0">
                <a:solidFill>
                  <a:schemeClr val="tx1"/>
                </a:solidFill>
                <a:latin typeface="楷体" panose="02010609060101010101" pitchFamily="49" charset="-122"/>
                <a:ea typeface="楷体" panose="02010609060101010101" pitchFamily="49" charset="-122"/>
              </a:rPr>
              <a:t>。</a:t>
            </a:r>
          </a:p>
        </p:txBody>
      </p:sp>
      <p:pic>
        <p:nvPicPr>
          <p:cNvPr id="4" name="图片 3"/>
          <p:cNvPicPr>
            <a:picLocks noChangeAspect="1"/>
          </p:cNvPicPr>
          <p:nvPr/>
        </p:nvPicPr>
        <p:blipFill>
          <a:blip r:embed="rId3"/>
          <a:stretch>
            <a:fillRect/>
          </a:stretch>
        </p:blipFill>
        <p:spPr>
          <a:xfrm>
            <a:off x="1259632" y="2377362"/>
            <a:ext cx="6720241" cy="3540457"/>
          </a:xfrm>
          <a:prstGeom prst="rect">
            <a:avLst/>
          </a:prstGeom>
        </p:spPr>
      </p:pic>
      <p:sp>
        <p:nvSpPr>
          <p:cNvPr id="9" name="文本框 8"/>
          <p:cNvSpPr txBox="1"/>
          <p:nvPr/>
        </p:nvSpPr>
        <p:spPr>
          <a:xfrm>
            <a:off x="190972" y="966783"/>
            <a:ext cx="7452828"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25000"/>
              </a:lnSpc>
            </a:pPr>
            <a:r>
              <a:rPr lang="en-US" altLang="zh-CN" sz="2400" dirty="0">
                <a:solidFill>
                  <a:schemeClr val="tx1"/>
                </a:solidFill>
                <a:latin typeface="华文新魏" panose="02010800040101010101" pitchFamily="2" charset="-122"/>
                <a:ea typeface="华文新魏" panose="02010800040101010101" pitchFamily="2" charset="-122"/>
              </a:rPr>
              <a:t>1</a:t>
            </a:r>
            <a:r>
              <a:rPr lang="en-US" altLang="zh-CN" sz="2400" dirty="0" smtClean="0">
                <a:solidFill>
                  <a:schemeClr val="tx1"/>
                </a:solidFill>
                <a:latin typeface="华文新魏" panose="02010800040101010101" pitchFamily="2" charset="-122"/>
                <a:ea typeface="华文新魏" panose="02010800040101010101" pitchFamily="2" charset="-122"/>
              </a:rPr>
              <a:t>. </a:t>
            </a:r>
            <a:r>
              <a:rPr lang="zh-CN" altLang="en-US" sz="2400" dirty="0" smtClean="0">
                <a:solidFill>
                  <a:schemeClr val="tx1"/>
                </a:solidFill>
                <a:latin typeface="华文新魏" panose="02010800040101010101" pitchFamily="2" charset="-122"/>
                <a:ea typeface="华文新魏" panose="02010800040101010101" pitchFamily="2" charset="-122"/>
              </a:rPr>
              <a:t>实验结果展示</a:t>
            </a:r>
            <a:endParaRPr lang="en-US" altLang="zh-CN" sz="2400" dirty="0" smtClean="0">
              <a:solidFill>
                <a:schemeClr val="tx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841583144"/>
      </p:ext>
    </p:extLst>
  </p:cSld>
  <p:clrMapOvr>
    <a:masterClrMapping/>
  </p:clrMapOvr>
  <p:transition spd="med">
    <p:push/>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31540" y="1052736"/>
            <a:ext cx="7452828"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nSpc>
                <a:spcPct val="125000"/>
              </a:lnSpc>
            </a:pPr>
            <a:r>
              <a:rPr lang="en-US" altLang="zh-CN" sz="2400" dirty="0">
                <a:solidFill>
                  <a:schemeClr val="tx1"/>
                </a:solidFill>
                <a:latin typeface="华文新魏" panose="02010800040101010101" pitchFamily="2" charset="-122"/>
                <a:ea typeface="华文新魏" panose="02010800040101010101" pitchFamily="2" charset="-122"/>
              </a:rPr>
              <a:t>2</a:t>
            </a:r>
            <a:r>
              <a:rPr lang="en-US" altLang="zh-CN" sz="2400" dirty="0" smtClean="0">
                <a:solidFill>
                  <a:schemeClr val="tx1"/>
                </a:solidFill>
                <a:latin typeface="华文新魏" panose="02010800040101010101" pitchFamily="2" charset="-122"/>
                <a:ea typeface="华文新魏" panose="02010800040101010101" pitchFamily="2" charset="-122"/>
              </a:rPr>
              <a:t>.</a:t>
            </a:r>
            <a:r>
              <a:rPr lang="zh-CN" altLang="en-US" sz="2400" dirty="0">
                <a:solidFill>
                  <a:schemeClr val="tx1"/>
                </a:solidFill>
                <a:latin typeface="华文新魏" panose="02010800040101010101" pitchFamily="2" charset="-122"/>
                <a:ea typeface="华文新魏" panose="02010800040101010101" pitchFamily="2" charset="-122"/>
              </a:rPr>
              <a:t>对生成</a:t>
            </a:r>
            <a:r>
              <a:rPr lang="zh-CN" altLang="en-US" sz="2400" dirty="0" smtClean="0">
                <a:solidFill>
                  <a:schemeClr val="tx1"/>
                </a:solidFill>
                <a:latin typeface="华文新魏" panose="02010800040101010101" pitchFamily="2" charset="-122"/>
                <a:ea typeface="华文新魏" panose="02010800040101010101" pitchFamily="2" charset="-122"/>
              </a:rPr>
              <a:t>古诗的评估</a:t>
            </a:r>
            <a:r>
              <a:rPr lang="en-US" altLang="zh-CN" sz="2400" dirty="0" smtClean="0">
                <a:solidFill>
                  <a:schemeClr val="tx1"/>
                </a:solidFill>
                <a:latin typeface="华文新魏" panose="02010800040101010101" pitchFamily="2" charset="-122"/>
                <a:ea typeface="华文新魏" panose="02010800040101010101" pitchFamily="2" charset="-122"/>
              </a:rPr>
              <a:t>——Perplexity</a:t>
            </a:r>
            <a:r>
              <a:rPr lang="zh-CN" altLang="en-US" sz="2400" dirty="0" smtClean="0">
                <a:solidFill>
                  <a:schemeClr val="tx1"/>
                </a:solidFill>
                <a:latin typeface="华文新魏" panose="02010800040101010101" pitchFamily="2" charset="-122"/>
                <a:ea typeface="华文新魏" panose="02010800040101010101" pitchFamily="2" charset="-122"/>
              </a:rPr>
              <a:t>（困惑度）</a:t>
            </a:r>
            <a:endParaRPr lang="en-US" altLang="zh-CN" sz="2400" dirty="0" smtClean="0">
              <a:solidFill>
                <a:schemeClr val="tx1"/>
              </a:solidFill>
              <a:latin typeface="华文新魏" panose="02010800040101010101" pitchFamily="2" charset="-122"/>
              <a:ea typeface="华文新魏" panose="02010800040101010101" pitchFamily="2" charset="-122"/>
            </a:endParaRPr>
          </a:p>
        </p:txBody>
      </p:sp>
      <mc:AlternateContent xmlns:mc="http://schemas.openxmlformats.org/markup-compatibility/2006" xmlns:a14="http://schemas.microsoft.com/office/drawing/2010/main">
        <mc:Choice Requires="a14">
          <p:sp>
            <p:nvSpPr>
              <p:cNvPr id="2" name="文本框 1"/>
              <p:cNvSpPr txBox="1"/>
              <p:nvPr/>
            </p:nvSpPr>
            <p:spPr>
              <a:xfrm>
                <a:off x="719572" y="1700808"/>
                <a:ext cx="6876764" cy="3771417"/>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nSpc>
                    <a:spcPct val="200000"/>
                  </a:lnSpc>
                </a:pPr>
                <a:r>
                  <a:rPr lang="zh-CN" altLang="en-US" sz="2000" dirty="0" smtClean="0">
                    <a:solidFill>
                      <a:schemeClr val="tx1"/>
                    </a:solidFill>
                    <a:effectLst/>
                    <a:latin typeface="楷体" panose="02010609060101010101" pitchFamily="49" charset="-122"/>
                    <a:ea typeface="楷体" panose="02010609060101010101" pitchFamily="49" charset="-122"/>
                  </a:rPr>
                  <a:t>给定一个词序列（句子）</a:t>
                </a:r>
                <a:r>
                  <a:rPr lang="en-US" altLang="zh-CN" sz="2000" dirty="0" smtClean="0">
                    <a:solidFill>
                      <a:schemeClr val="tx1"/>
                    </a:solidFill>
                    <a:effectLst/>
                    <a:latin typeface="楷体" panose="02010609060101010101" pitchFamily="49" charset="-122"/>
                    <a:ea typeface="楷体" panose="02010609060101010101" pitchFamily="49" charset="-122"/>
                  </a:rPr>
                  <a:t>S=W1</a:t>
                </a:r>
                <a:r>
                  <a:rPr lang="zh-CN" altLang="en-US" sz="2000" dirty="0" smtClean="0">
                    <a:solidFill>
                      <a:schemeClr val="tx1"/>
                    </a:solidFill>
                    <a:effectLst/>
                    <a:latin typeface="楷体" panose="02010609060101010101" pitchFamily="49" charset="-122"/>
                    <a:ea typeface="楷体" panose="02010609060101010101" pitchFamily="49" charset="-122"/>
                  </a:rPr>
                  <a:t>，</a:t>
                </a:r>
                <a:r>
                  <a:rPr lang="en-US" altLang="zh-CN" sz="2000" dirty="0" smtClean="0">
                    <a:solidFill>
                      <a:schemeClr val="tx1"/>
                    </a:solidFill>
                    <a:effectLst/>
                    <a:latin typeface="楷体" panose="02010609060101010101" pitchFamily="49" charset="-122"/>
                    <a:ea typeface="楷体" panose="02010609060101010101" pitchFamily="49" charset="-122"/>
                  </a:rPr>
                  <a:t>W2</a:t>
                </a:r>
                <a:r>
                  <a:rPr lang="zh-CN" altLang="en-US" sz="2000" dirty="0" smtClean="0">
                    <a:solidFill>
                      <a:schemeClr val="tx1"/>
                    </a:solidFill>
                    <a:effectLst/>
                    <a:latin typeface="楷体" panose="02010609060101010101" pitchFamily="49" charset="-122"/>
                    <a:ea typeface="楷体" panose="02010609060101010101" pitchFamily="49" charset="-122"/>
                  </a:rPr>
                  <a:t>，</a:t>
                </a:r>
                <a:r>
                  <a:rPr lang="en-US" altLang="zh-CN" sz="2000" dirty="0" smtClean="0">
                    <a:solidFill>
                      <a:schemeClr val="tx1"/>
                    </a:solidFill>
                    <a:effectLst/>
                    <a:latin typeface="楷体" panose="02010609060101010101" pitchFamily="49" charset="-122"/>
                    <a:ea typeface="楷体" panose="02010609060101010101" pitchFamily="49" charset="-122"/>
                  </a:rPr>
                  <a:t>…</a:t>
                </a:r>
                <a:r>
                  <a:rPr lang="zh-CN" altLang="en-US" sz="2000" dirty="0" smtClean="0">
                    <a:solidFill>
                      <a:schemeClr val="tx1"/>
                    </a:solidFill>
                    <a:effectLst/>
                    <a:latin typeface="楷体" panose="02010609060101010101" pitchFamily="49" charset="-122"/>
                    <a:ea typeface="楷体" panose="02010609060101010101" pitchFamily="49" charset="-122"/>
                  </a:rPr>
                  <a:t>，</a:t>
                </a:r>
                <a:r>
                  <a:rPr lang="en-US" altLang="zh-CN" sz="2000" dirty="0" err="1" smtClean="0">
                    <a:solidFill>
                      <a:schemeClr val="tx1"/>
                    </a:solidFill>
                    <a:effectLst/>
                    <a:latin typeface="楷体" panose="02010609060101010101" pitchFamily="49" charset="-122"/>
                    <a:ea typeface="楷体" panose="02010609060101010101" pitchFamily="49" charset="-122"/>
                  </a:rPr>
                  <a:t>Wk</a:t>
                </a:r>
                <a:r>
                  <a:rPr lang="zh-CN" altLang="en-US" sz="2000" dirty="0" smtClean="0">
                    <a:solidFill>
                      <a:schemeClr val="tx1"/>
                    </a:solidFill>
                    <a:effectLst/>
                    <a:latin typeface="楷体" panose="02010609060101010101" pitchFamily="49" charset="-122"/>
                    <a:ea typeface="楷体" panose="02010609060101010101" pitchFamily="49" charset="-122"/>
                  </a:rPr>
                  <a:t>，它的概率可以表示为：</a:t>
                </a:r>
                <a:endParaRPr lang="en-US" altLang="zh-CN" sz="2000" dirty="0" smtClean="0">
                  <a:solidFill>
                    <a:schemeClr val="tx1"/>
                  </a:solidFill>
                  <a:effectLst/>
                  <a:latin typeface="楷体" panose="02010609060101010101" pitchFamily="49" charset="-122"/>
                  <a:ea typeface="楷体" panose="02010609060101010101" pitchFamily="49" charset="-122"/>
                </a:endParaRPr>
              </a:p>
              <a:p>
                <a:pPr>
                  <a:lnSpc>
                    <a:spcPct val="200000"/>
                  </a:lnSpc>
                </a:pPr>
                <a14:m>
                  <m:oMath xmlns:m="http://schemas.openxmlformats.org/officeDocument/2006/math">
                    <m:r>
                      <a:rPr lang="en-US" altLang="zh-CN" sz="2000" b="0" i="1" smtClean="0">
                        <a:solidFill>
                          <a:schemeClr val="tx1"/>
                        </a:solidFill>
                        <a:effectLst/>
                        <a:latin typeface="Cambria Math" panose="02040503050406030204" pitchFamily="18" charset="0"/>
                      </a:rPr>
                      <m:t>𝑃</m:t>
                    </m:r>
                    <m:d>
                      <m:dPr>
                        <m:ctrlPr>
                          <a:rPr lang="en-US" altLang="zh-CN" sz="2000" i="1" smtClean="0">
                            <a:solidFill>
                              <a:schemeClr val="tx1"/>
                            </a:solidFill>
                            <a:effectLst/>
                            <a:latin typeface="Cambria Math" panose="02040503050406030204" pitchFamily="18" charset="0"/>
                          </a:rPr>
                        </m:ctrlPr>
                      </m:dPr>
                      <m:e>
                        <m:r>
                          <a:rPr lang="en-US" altLang="zh-CN" sz="2000" b="0" i="1" smtClean="0">
                            <a:solidFill>
                              <a:schemeClr val="tx1"/>
                            </a:solidFill>
                            <a:effectLst/>
                            <a:latin typeface="Cambria Math" panose="02040503050406030204" pitchFamily="18" charset="0"/>
                          </a:rPr>
                          <m:t>𝑆</m:t>
                        </m:r>
                      </m:e>
                    </m:d>
                    <m:r>
                      <a:rPr lang="en-US" altLang="zh-CN" sz="2000" b="0" i="1" smtClean="0">
                        <a:solidFill>
                          <a:schemeClr val="tx1"/>
                        </a:solidFill>
                        <a:effectLst/>
                        <a:latin typeface="Cambria Math" panose="02040503050406030204" pitchFamily="18" charset="0"/>
                      </a:rPr>
                      <m:t>=</m:t>
                    </m:r>
                    <m:r>
                      <a:rPr lang="en-US" altLang="zh-CN" sz="2000" b="0" i="1" smtClean="0">
                        <a:solidFill>
                          <a:schemeClr val="tx1"/>
                        </a:solidFill>
                        <a:effectLst/>
                        <a:latin typeface="Cambria Math" panose="02040503050406030204" pitchFamily="18" charset="0"/>
                      </a:rPr>
                      <m:t>𝑃</m:t>
                    </m:r>
                    <m:d>
                      <m:dPr>
                        <m:ctrlPr>
                          <a:rPr lang="en-US" altLang="zh-CN" sz="2000" i="1" smtClean="0">
                            <a:solidFill>
                              <a:schemeClr val="tx1"/>
                            </a:solidFill>
                            <a:effectLst/>
                            <a:latin typeface="Cambria Math" panose="02040503050406030204" pitchFamily="18" charset="0"/>
                          </a:rPr>
                        </m:ctrlPr>
                      </m:dPr>
                      <m:e>
                        <m:sSub>
                          <m:sSubPr>
                            <m:ctrlPr>
                              <a:rPr lang="en-US" altLang="zh-CN" sz="2000" i="1" smtClean="0">
                                <a:solidFill>
                                  <a:schemeClr val="tx1"/>
                                </a:solidFill>
                                <a:effectLst/>
                                <a:latin typeface="Cambria Math" panose="02040503050406030204" pitchFamily="18" charset="0"/>
                              </a:rPr>
                            </m:ctrlPr>
                          </m:sSubPr>
                          <m:e>
                            <m:r>
                              <a:rPr lang="en-US" altLang="zh-CN" sz="2000" b="0" i="1" smtClean="0">
                                <a:solidFill>
                                  <a:schemeClr val="tx1"/>
                                </a:solidFill>
                                <a:effectLst/>
                                <a:latin typeface="Cambria Math" panose="02040503050406030204" pitchFamily="18" charset="0"/>
                              </a:rPr>
                              <m:t>𝑊</m:t>
                            </m:r>
                          </m:e>
                          <m:sub>
                            <m:r>
                              <a:rPr lang="en-US" altLang="zh-CN" sz="2000" b="0" i="1" smtClean="0">
                                <a:solidFill>
                                  <a:schemeClr val="tx1"/>
                                </a:solidFill>
                                <a:effectLst/>
                                <a:latin typeface="Cambria Math" panose="02040503050406030204" pitchFamily="18" charset="0"/>
                              </a:rPr>
                              <m:t>1</m:t>
                            </m:r>
                          </m:sub>
                        </m:sSub>
                        <m:r>
                          <a:rPr lang="en-US" altLang="zh-CN" sz="2000" b="0" i="1" smtClean="0">
                            <a:solidFill>
                              <a:schemeClr val="tx1"/>
                            </a:solidFill>
                            <a:effectLst/>
                            <a:latin typeface="Cambria Math" panose="02040503050406030204" pitchFamily="18" charset="0"/>
                          </a:rPr>
                          <m:t>,</m:t>
                        </m:r>
                        <m:sSub>
                          <m:sSubPr>
                            <m:ctrlPr>
                              <a:rPr lang="en-US" altLang="zh-CN" sz="2000" i="1">
                                <a:solidFill>
                                  <a:schemeClr val="tx1"/>
                                </a:solidFill>
                                <a:effectLst/>
                                <a:latin typeface="Cambria Math" panose="02040503050406030204" pitchFamily="18" charset="0"/>
                              </a:rPr>
                            </m:ctrlPr>
                          </m:sSubPr>
                          <m:e>
                            <m:r>
                              <a:rPr lang="en-US" altLang="zh-CN" sz="2000" b="0" i="1">
                                <a:solidFill>
                                  <a:schemeClr val="tx1"/>
                                </a:solidFill>
                                <a:effectLst/>
                                <a:latin typeface="Cambria Math" panose="02040503050406030204" pitchFamily="18" charset="0"/>
                              </a:rPr>
                              <m:t>𝑊</m:t>
                            </m:r>
                          </m:e>
                          <m:sub>
                            <m:r>
                              <a:rPr lang="en-US" altLang="zh-CN" sz="2000" b="0" i="1" smtClean="0">
                                <a:solidFill>
                                  <a:schemeClr val="tx1"/>
                                </a:solidFill>
                                <a:effectLst/>
                                <a:latin typeface="Cambria Math" panose="02040503050406030204" pitchFamily="18" charset="0"/>
                              </a:rPr>
                              <m:t>2</m:t>
                            </m:r>
                          </m:sub>
                        </m:sSub>
                        <m:r>
                          <a:rPr lang="en-US" altLang="zh-CN" sz="2000" b="0" i="1" smtClean="0">
                            <a:solidFill>
                              <a:schemeClr val="tx1"/>
                            </a:solidFill>
                            <a:effectLst/>
                            <a:latin typeface="Cambria Math" panose="02040503050406030204" pitchFamily="18" charset="0"/>
                          </a:rPr>
                          <m:t>, </m:t>
                        </m:r>
                        <m:r>
                          <a:rPr lang="en-US" altLang="zh-CN" sz="2000" b="0" i="1">
                            <a:solidFill>
                              <a:schemeClr val="tx1"/>
                            </a:solidFill>
                            <a:effectLst/>
                            <a:latin typeface="Cambria Math" panose="02040503050406030204" pitchFamily="18" charset="0"/>
                          </a:rPr>
                          <m:t>·</m:t>
                        </m:r>
                        <m:r>
                          <a:rPr lang="en-US" altLang="zh-CN" sz="2000" b="0" i="1" smtClean="0">
                            <a:solidFill>
                              <a:schemeClr val="tx1"/>
                            </a:solidFill>
                            <a:effectLst/>
                            <a:latin typeface="Cambria Math" panose="02040503050406030204" pitchFamily="18" charset="0"/>
                          </a:rPr>
                          <m:t>·</m:t>
                        </m:r>
                        <m:r>
                          <a:rPr lang="en-US" altLang="zh-CN" sz="2000" b="0" i="1">
                            <a:solidFill>
                              <a:schemeClr val="tx1"/>
                            </a:solidFill>
                            <a:effectLst/>
                            <a:latin typeface="Cambria Math" panose="02040503050406030204" pitchFamily="18" charset="0"/>
                          </a:rPr>
                          <m:t>·</m:t>
                        </m:r>
                        <m:r>
                          <a:rPr lang="en-US" altLang="zh-CN" sz="2000" b="0" i="1" smtClean="0">
                            <a:solidFill>
                              <a:schemeClr val="tx1"/>
                            </a:solidFill>
                            <a:effectLst/>
                            <a:latin typeface="Cambria Math" panose="02040503050406030204" pitchFamily="18" charset="0"/>
                          </a:rPr>
                          <m:t>,</m:t>
                        </m:r>
                        <m:sSub>
                          <m:sSubPr>
                            <m:ctrlPr>
                              <a:rPr lang="en-US" altLang="zh-CN" sz="2000" i="1">
                                <a:solidFill>
                                  <a:schemeClr val="tx1"/>
                                </a:solidFill>
                                <a:effectLst/>
                                <a:latin typeface="Cambria Math" panose="02040503050406030204" pitchFamily="18" charset="0"/>
                              </a:rPr>
                            </m:ctrlPr>
                          </m:sSubPr>
                          <m:e>
                            <m:r>
                              <a:rPr lang="en-US" altLang="zh-CN" sz="2000" b="0" i="1">
                                <a:solidFill>
                                  <a:schemeClr val="tx1"/>
                                </a:solidFill>
                                <a:effectLst/>
                                <a:latin typeface="Cambria Math" panose="02040503050406030204" pitchFamily="18" charset="0"/>
                              </a:rPr>
                              <m:t>𝑊</m:t>
                            </m:r>
                          </m:e>
                          <m:sub>
                            <m:r>
                              <a:rPr lang="en-US" altLang="zh-CN" sz="2000" b="0" i="1" smtClean="0">
                                <a:solidFill>
                                  <a:schemeClr val="tx1"/>
                                </a:solidFill>
                                <a:effectLst/>
                                <a:latin typeface="Cambria Math" panose="02040503050406030204" pitchFamily="18" charset="0"/>
                              </a:rPr>
                              <m:t>𝑘</m:t>
                            </m:r>
                          </m:sub>
                        </m:sSub>
                      </m:e>
                    </m:d>
                    <m:r>
                      <a:rPr lang="en-US" altLang="zh-CN" sz="2000" b="0" i="1" smtClean="0">
                        <a:solidFill>
                          <a:schemeClr val="tx1"/>
                        </a:solidFill>
                        <a:effectLst/>
                        <a:latin typeface="Cambria Math" panose="02040503050406030204" pitchFamily="18" charset="0"/>
                      </a:rPr>
                      <m:t>=</m:t>
                    </m:r>
                    <m:r>
                      <a:rPr lang="en-US" altLang="zh-CN" sz="2000" b="0" i="1" smtClean="0">
                        <a:solidFill>
                          <a:schemeClr val="tx1"/>
                        </a:solidFill>
                        <a:effectLst/>
                        <a:latin typeface="Cambria Math" panose="02040503050406030204" pitchFamily="18" charset="0"/>
                      </a:rPr>
                      <m:t>𝑃</m:t>
                    </m:r>
                    <m:d>
                      <m:dPr>
                        <m:ctrlPr>
                          <a:rPr lang="en-US" altLang="zh-CN" sz="2000" i="1" smtClean="0">
                            <a:solidFill>
                              <a:schemeClr val="tx1"/>
                            </a:solidFill>
                            <a:effectLst/>
                            <a:latin typeface="Cambria Math" panose="02040503050406030204" pitchFamily="18" charset="0"/>
                          </a:rPr>
                        </m:ctrlPr>
                      </m:dPr>
                      <m:e>
                        <m:sSub>
                          <m:sSubPr>
                            <m:ctrlPr>
                              <a:rPr lang="en-US" altLang="zh-CN" sz="2000" i="1">
                                <a:solidFill>
                                  <a:schemeClr val="tx1"/>
                                </a:solidFill>
                                <a:effectLst/>
                                <a:latin typeface="Cambria Math" panose="02040503050406030204" pitchFamily="18" charset="0"/>
                              </a:rPr>
                            </m:ctrlPr>
                          </m:sSubPr>
                          <m:e>
                            <m:r>
                              <a:rPr lang="en-US" altLang="zh-CN" sz="2000" b="0" i="1">
                                <a:solidFill>
                                  <a:schemeClr val="tx1"/>
                                </a:solidFill>
                                <a:effectLst/>
                                <a:latin typeface="Cambria Math" panose="02040503050406030204" pitchFamily="18" charset="0"/>
                              </a:rPr>
                              <m:t>𝑊</m:t>
                            </m:r>
                          </m:e>
                          <m:sub>
                            <m:r>
                              <a:rPr lang="en-US" altLang="zh-CN" sz="2000" b="0" i="1">
                                <a:solidFill>
                                  <a:schemeClr val="tx1"/>
                                </a:solidFill>
                                <a:effectLst/>
                                <a:latin typeface="Cambria Math" panose="02040503050406030204" pitchFamily="18" charset="0"/>
                              </a:rPr>
                              <m:t>1</m:t>
                            </m:r>
                          </m:sub>
                        </m:sSub>
                      </m:e>
                    </m:d>
                    <m:r>
                      <a:rPr lang="en-US" altLang="zh-CN" sz="2000" b="0" i="1" smtClean="0">
                        <a:solidFill>
                          <a:schemeClr val="tx1"/>
                        </a:solidFill>
                        <a:effectLst/>
                        <a:latin typeface="Cambria Math" panose="02040503050406030204" pitchFamily="18" charset="0"/>
                      </a:rPr>
                      <m:t>𝑃</m:t>
                    </m:r>
                    <m:d>
                      <m:dPr>
                        <m:ctrlPr>
                          <a:rPr lang="en-US" altLang="zh-CN" sz="2000" i="1" smtClean="0">
                            <a:solidFill>
                              <a:schemeClr val="tx1"/>
                            </a:solidFill>
                            <a:effectLst/>
                            <a:latin typeface="Cambria Math" panose="02040503050406030204" pitchFamily="18" charset="0"/>
                          </a:rPr>
                        </m:ctrlPr>
                      </m:dPr>
                      <m:e>
                        <m:sSub>
                          <m:sSubPr>
                            <m:ctrlPr>
                              <a:rPr lang="en-US" altLang="zh-CN" sz="2000" i="1">
                                <a:solidFill>
                                  <a:schemeClr val="tx1"/>
                                </a:solidFill>
                                <a:effectLst/>
                                <a:latin typeface="Cambria Math" panose="02040503050406030204" pitchFamily="18" charset="0"/>
                              </a:rPr>
                            </m:ctrlPr>
                          </m:sSubPr>
                          <m:e>
                            <m:r>
                              <a:rPr lang="en-US" altLang="zh-CN" sz="2000" b="0" i="1">
                                <a:solidFill>
                                  <a:schemeClr val="tx1"/>
                                </a:solidFill>
                                <a:effectLst/>
                                <a:latin typeface="Cambria Math" panose="02040503050406030204" pitchFamily="18" charset="0"/>
                              </a:rPr>
                              <m:t>𝑊</m:t>
                            </m:r>
                          </m:e>
                          <m:sub>
                            <m:r>
                              <a:rPr lang="en-US" altLang="zh-CN" sz="2000" b="0" i="1" smtClean="0">
                                <a:solidFill>
                                  <a:schemeClr val="tx1"/>
                                </a:solidFill>
                                <a:effectLst/>
                                <a:latin typeface="Cambria Math" panose="02040503050406030204" pitchFamily="18" charset="0"/>
                              </a:rPr>
                              <m:t>2</m:t>
                            </m:r>
                          </m:sub>
                        </m:sSub>
                      </m:e>
                      <m:e>
                        <m:sSub>
                          <m:sSubPr>
                            <m:ctrlPr>
                              <a:rPr lang="en-US" altLang="zh-CN" sz="2000" i="1">
                                <a:solidFill>
                                  <a:schemeClr val="tx1"/>
                                </a:solidFill>
                                <a:effectLst/>
                                <a:latin typeface="Cambria Math" panose="02040503050406030204" pitchFamily="18" charset="0"/>
                              </a:rPr>
                            </m:ctrlPr>
                          </m:sSubPr>
                          <m:e>
                            <m:r>
                              <a:rPr lang="en-US" altLang="zh-CN" sz="2000" b="0" i="1">
                                <a:solidFill>
                                  <a:schemeClr val="tx1"/>
                                </a:solidFill>
                                <a:effectLst/>
                                <a:latin typeface="Cambria Math" panose="02040503050406030204" pitchFamily="18" charset="0"/>
                              </a:rPr>
                              <m:t>𝑊</m:t>
                            </m:r>
                          </m:e>
                          <m:sub>
                            <m:r>
                              <a:rPr lang="en-US" altLang="zh-CN" sz="2000" b="0" i="1" smtClean="0">
                                <a:solidFill>
                                  <a:schemeClr val="tx1"/>
                                </a:solidFill>
                                <a:effectLst/>
                                <a:latin typeface="Cambria Math" panose="02040503050406030204" pitchFamily="18" charset="0"/>
                              </a:rPr>
                              <m:t>1</m:t>
                            </m:r>
                          </m:sub>
                        </m:sSub>
                      </m:e>
                    </m:d>
                    <m:r>
                      <a:rPr lang="en-US" altLang="zh-CN" sz="2000" b="0" i="1">
                        <a:solidFill>
                          <a:schemeClr val="tx1"/>
                        </a:solidFill>
                        <a:effectLst/>
                        <a:latin typeface="Cambria Math" panose="02040503050406030204" pitchFamily="18" charset="0"/>
                      </a:rPr>
                      <m:t>·</m:t>
                    </m:r>
                    <m:r>
                      <a:rPr lang="en-US" altLang="zh-CN" sz="2000" b="0" i="1" smtClean="0">
                        <a:solidFill>
                          <a:schemeClr val="tx1"/>
                        </a:solidFill>
                        <a:effectLst/>
                        <a:latin typeface="Cambria Math" panose="02040503050406030204" pitchFamily="18" charset="0"/>
                      </a:rPr>
                      <m:t>·</m:t>
                    </m:r>
                    <m:r>
                      <a:rPr lang="en-US" altLang="zh-CN" sz="2000" b="0" i="1">
                        <a:solidFill>
                          <a:schemeClr val="tx1"/>
                        </a:solidFill>
                        <a:effectLst/>
                        <a:latin typeface="Cambria Math" panose="02040503050406030204" pitchFamily="18" charset="0"/>
                      </a:rPr>
                      <m:t>·</m:t>
                    </m:r>
                    <m:r>
                      <a:rPr lang="en-US" altLang="zh-CN" sz="2000" b="0" i="1" smtClean="0">
                        <a:solidFill>
                          <a:schemeClr val="tx1"/>
                        </a:solidFill>
                        <a:effectLst/>
                        <a:latin typeface="Cambria Math" panose="02040503050406030204" pitchFamily="18" charset="0"/>
                      </a:rPr>
                      <m:t>𝑃</m:t>
                    </m:r>
                    <m:r>
                      <a:rPr lang="en-US" altLang="zh-CN" sz="2000" b="0" i="1" smtClean="0">
                        <a:solidFill>
                          <a:schemeClr val="tx1"/>
                        </a:solidFill>
                        <a:effectLst/>
                        <a:latin typeface="Cambria Math" panose="02040503050406030204" pitchFamily="18" charset="0"/>
                      </a:rPr>
                      <m:t>(</m:t>
                    </m:r>
                    <m:sSub>
                      <m:sSubPr>
                        <m:ctrlPr>
                          <a:rPr lang="en-US" altLang="zh-CN" sz="2000" i="1">
                            <a:solidFill>
                              <a:schemeClr val="tx1"/>
                            </a:solidFill>
                            <a:effectLst/>
                            <a:latin typeface="Cambria Math" panose="02040503050406030204" pitchFamily="18" charset="0"/>
                          </a:rPr>
                        </m:ctrlPr>
                      </m:sSubPr>
                      <m:e>
                        <m:r>
                          <a:rPr lang="en-US" altLang="zh-CN" sz="2000" b="0" i="1">
                            <a:solidFill>
                              <a:schemeClr val="tx1"/>
                            </a:solidFill>
                            <a:effectLst/>
                            <a:latin typeface="Cambria Math" panose="02040503050406030204" pitchFamily="18" charset="0"/>
                          </a:rPr>
                          <m:t>𝑊</m:t>
                        </m:r>
                      </m:e>
                      <m:sub>
                        <m:r>
                          <a:rPr lang="en-US" altLang="zh-CN" sz="2000" b="0" i="1" smtClean="0">
                            <a:solidFill>
                              <a:schemeClr val="tx1"/>
                            </a:solidFill>
                            <a:effectLst/>
                            <a:latin typeface="Cambria Math" panose="02040503050406030204" pitchFamily="18" charset="0"/>
                          </a:rPr>
                          <m:t>𝑘</m:t>
                        </m:r>
                      </m:sub>
                    </m:sSub>
                    <m:r>
                      <a:rPr lang="en-US" altLang="zh-CN" sz="2000" b="0" i="1" smtClean="0">
                        <a:solidFill>
                          <a:schemeClr val="tx1"/>
                        </a:solidFill>
                        <a:effectLst/>
                        <a:latin typeface="Cambria Math" panose="02040503050406030204" pitchFamily="18" charset="0"/>
                      </a:rPr>
                      <m:t>|</m:t>
                    </m:r>
                    <m:sSub>
                      <m:sSubPr>
                        <m:ctrlPr>
                          <a:rPr lang="en-US" altLang="zh-CN" sz="2000" i="1">
                            <a:solidFill>
                              <a:schemeClr val="tx1"/>
                            </a:solidFill>
                            <a:effectLst/>
                            <a:latin typeface="Cambria Math" panose="02040503050406030204" pitchFamily="18" charset="0"/>
                          </a:rPr>
                        </m:ctrlPr>
                      </m:sSubPr>
                      <m:e>
                        <m:r>
                          <a:rPr lang="en-US" altLang="zh-CN" sz="2000" b="0" i="1">
                            <a:solidFill>
                              <a:schemeClr val="tx1"/>
                            </a:solidFill>
                            <a:effectLst/>
                            <a:latin typeface="Cambria Math" panose="02040503050406030204" pitchFamily="18" charset="0"/>
                          </a:rPr>
                          <m:t>𝑊</m:t>
                        </m:r>
                      </m:e>
                      <m:sub>
                        <m:r>
                          <a:rPr lang="en-US" altLang="zh-CN" sz="2000" b="0" i="1">
                            <a:solidFill>
                              <a:schemeClr val="tx1"/>
                            </a:solidFill>
                            <a:effectLst/>
                            <a:latin typeface="Cambria Math" panose="02040503050406030204" pitchFamily="18" charset="0"/>
                          </a:rPr>
                          <m:t>1</m:t>
                        </m:r>
                      </m:sub>
                    </m:sSub>
                    <m:r>
                      <a:rPr lang="en-US" altLang="zh-CN" sz="2000" b="0" i="1" smtClean="0">
                        <a:solidFill>
                          <a:schemeClr val="tx1"/>
                        </a:solidFill>
                        <a:effectLst/>
                        <a:latin typeface="Cambria Math" panose="02040503050406030204" pitchFamily="18" charset="0"/>
                      </a:rPr>
                      <m:t>,</m:t>
                    </m:r>
                    <m:sSub>
                      <m:sSubPr>
                        <m:ctrlPr>
                          <a:rPr lang="en-US" altLang="zh-CN" sz="2000" i="1">
                            <a:solidFill>
                              <a:schemeClr val="tx1"/>
                            </a:solidFill>
                            <a:effectLst/>
                            <a:latin typeface="Cambria Math" panose="02040503050406030204" pitchFamily="18" charset="0"/>
                          </a:rPr>
                        </m:ctrlPr>
                      </m:sSubPr>
                      <m:e>
                        <m:r>
                          <a:rPr lang="en-US" altLang="zh-CN" sz="2000" b="0" i="1">
                            <a:solidFill>
                              <a:schemeClr val="tx1"/>
                            </a:solidFill>
                            <a:effectLst/>
                            <a:latin typeface="Cambria Math" panose="02040503050406030204" pitchFamily="18" charset="0"/>
                          </a:rPr>
                          <m:t>𝑊</m:t>
                        </m:r>
                      </m:e>
                      <m:sub>
                        <m:r>
                          <a:rPr lang="en-US" altLang="zh-CN" sz="2000" b="0" i="1" smtClean="0">
                            <a:solidFill>
                              <a:schemeClr val="tx1"/>
                            </a:solidFill>
                            <a:effectLst/>
                            <a:latin typeface="Cambria Math" panose="02040503050406030204" pitchFamily="18" charset="0"/>
                          </a:rPr>
                          <m:t>2</m:t>
                        </m:r>
                      </m:sub>
                    </m:sSub>
                    <m:r>
                      <a:rPr lang="en-US" altLang="zh-CN" sz="2000" b="0" i="1">
                        <a:solidFill>
                          <a:schemeClr val="tx1"/>
                        </a:solidFill>
                        <a:effectLst/>
                        <a:latin typeface="Cambria Math" panose="02040503050406030204" pitchFamily="18" charset="0"/>
                      </a:rPr>
                      <m:t>·</m:t>
                    </m:r>
                    <m:r>
                      <a:rPr lang="en-US" altLang="zh-CN" sz="2000" b="0" i="1" smtClean="0">
                        <a:solidFill>
                          <a:schemeClr val="tx1"/>
                        </a:solidFill>
                        <a:effectLst/>
                        <a:latin typeface="Cambria Math" panose="02040503050406030204" pitchFamily="18" charset="0"/>
                      </a:rPr>
                      <m:t>·</m:t>
                    </m:r>
                    <m:r>
                      <a:rPr lang="en-US" altLang="zh-CN" sz="2000" b="0" i="1">
                        <a:solidFill>
                          <a:schemeClr val="tx1"/>
                        </a:solidFill>
                        <a:effectLst/>
                        <a:latin typeface="Cambria Math" panose="02040503050406030204" pitchFamily="18" charset="0"/>
                      </a:rPr>
                      <m:t>·</m:t>
                    </m:r>
                    <m:sSub>
                      <m:sSubPr>
                        <m:ctrlPr>
                          <a:rPr lang="en-US" altLang="zh-CN" sz="2000" i="1">
                            <a:solidFill>
                              <a:schemeClr val="tx1"/>
                            </a:solidFill>
                            <a:effectLst/>
                            <a:latin typeface="Cambria Math" panose="02040503050406030204" pitchFamily="18" charset="0"/>
                          </a:rPr>
                        </m:ctrlPr>
                      </m:sSubPr>
                      <m:e>
                        <m:r>
                          <a:rPr lang="en-US" altLang="zh-CN" sz="2000" b="0" i="1">
                            <a:solidFill>
                              <a:schemeClr val="tx1"/>
                            </a:solidFill>
                            <a:effectLst/>
                            <a:latin typeface="Cambria Math" panose="02040503050406030204" pitchFamily="18" charset="0"/>
                          </a:rPr>
                          <m:t>𝑊</m:t>
                        </m:r>
                      </m:e>
                      <m:sub>
                        <m:r>
                          <a:rPr lang="en-US" altLang="zh-CN" sz="2000" b="0" i="1" smtClean="0">
                            <a:solidFill>
                              <a:schemeClr val="tx1"/>
                            </a:solidFill>
                            <a:effectLst/>
                            <a:latin typeface="Cambria Math" panose="02040503050406030204" pitchFamily="18" charset="0"/>
                          </a:rPr>
                          <m:t>𝑘</m:t>
                        </m:r>
                        <m:r>
                          <a:rPr lang="en-US" altLang="zh-CN" sz="2000" b="0" i="1" smtClean="0">
                            <a:solidFill>
                              <a:schemeClr val="tx1"/>
                            </a:solidFill>
                            <a:effectLst/>
                            <a:latin typeface="Cambria Math" panose="02040503050406030204" pitchFamily="18" charset="0"/>
                          </a:rPr>
                          <m:t>−1</m:t>
                        </m:r>
                      </m:sub>
                    </m:sSub>
                    <m:r>
                      <a:rPr lang="en-US" altLang="zh-CN" sz="2000" b="0" i="1" smtClean="0">
                        <a:solidFill>
                          <a:schemeClr val="tx1"/>
                        </a:solidFill>
                        <a:effectLst/>
                        <a:latin typeface="Cambria Math" panose="02040503050406030204" pitchFamily="18" charset="0"/>
                      </a:rPr>
                      <m:t>)</m:t>
                    </m:r>
                  </m:oMath>
                </a14:m>
                <a:r>
                  <a:rPr lang="zh-CN" altLang="en-US" sz="2000" dirty="0" smtClean="0">
                    <a:solidFill>
                      <a:schemeClr val="tx1"/>
                    </a:solidFill>
                    <a:effectLst/>
                    <a:latin typeface="楷体" panose="02010609060101010101" pitchFamily="49" charset="-122"/>
                    <a:ea typeface="楷体" panose="02010609060101010101" pitchFamily="49" charset="-122"/>
                  </a:rPr>
                  <a:t>，</a:t>
                </a:r>
                <a:endParaRPr lang="en-US" altLang="zh-CN" sz="2000" dirty="0" smtClean="0">
                  <a:solidFill>
                    <a:schemeClr val="tx1"/>
                  </a:solidFill>
                  <a:effectLst/>
                  <a:latin typeface="楷体" panose="02010609060101010101" pitchFamily="49" charset="-122"/>
                  <a:ea typeface="楷体" panose="02010609060101010101" pitchFamily="49" charset="-122"/>
                </a:endParaRPr>
              </a:p>
              <a:p>
                <a:pPr>
                  <a:lnSpc>
                    <a:spcPct val="200000"/>
                  </a:lnSpc>
                </a:pPr>
                <a:r>
                  <a:rPr lang="zh-CN" altLang="en-US" sz="2000" dirty="0" smtClean="0">
                    <a:solidFill>
                      <a:schemeClr val="tx1"/>
                    </a:solidFill>
                    <a:effectLst/>
                    <a:latin typeface="楷体" panose="02010609060101010101" pitchFamily="49" charset="-122"/>
                    <a:ea typeface="楷体" panose="02010609060101010101" pitchFamily="49" charset="-122"/>
                  </a:rPr>
                  <a:t>即句子中所有词的概率（在前</a:t>
                </a:r>
                <a:r>
                  <a:rPr lang="en-US" altLang="zh-CN" sz="2000" dirty="0" smtClean="0">
                    <a:solidFill>
                      <a:schemeClr val="tx1"/>
                    </a:solidFill>
                    <a:effectLst/>
                    <a:latin typeface="楷体" panose="02010609060101010101" pitchFamily="49" charset="-122"/>
                    <a:ea typeface="楷体" panose="02010609060101010101" pitchFamily="49" charset="-122"/>
                  </a:rPr>
                  <a:t>k</a:t>
                </a:r>
                <a:r>
                  <a:rPr lang="zh-CN" altLang="en-US" sz="2000" dirty="0" smtClean="0">
                    <a:solidFill>
                      <a:schemeClr val="tx1"/>
                    </a:solidFill>
                    <a:effectLst/>
                    <a:latin typeface="楷体" panose="02010609060101010101" pitchFamily="49" charset="-122"/>
                    <a:ea typeface="楷体" panose="02010609060101010101" pitchFamily="49" charset="-122"/>
                  </a:rPr>
                  <a:t>个词的序列条件下）的乘积，具体计算时由语言模型的窗口大小简化。</a:t>
                </a:r>
              </a:p>
            </p:txBody>
          </p:sp>
        </mc:Choice>
        <mc:Fallback xmlns="">
          <p:sp>
            <p:nvSpPr>
              <p:cNvPr id="2" name="文本框 1"/>
              <p:cNvSpPr txBox="1">
                <a:spLocks noRot="1" noChangeAspect="1" noMove="1" noResize="1" noEditPoints="1" noAdjustHandles="1" noChangeArrowheads="1" noChangeShapeType="1" noTextEdit="1"/>
              </p:cNvSpPr>
              <p:nvPr/>
            </p:nvSpPr>
            <p:spPr>
              <a:xfrm>
                <a:off x="719572" y="1700808"/>
                <a:ext cx="6876764" cy="3771417"/>
              </a:xfrm>
              <a:prstGeom prst="rect">
                <a:avLst/>
              </a:prstGeom>
              <a:blipFill>
                <a:blip r:embed="rId2"/>
                <a:stretch>
                  <a:fillRect/>
                </a:stretch>
              </a:blipFill>
            </p:spPr>
            <p:txBody>
              <a:bodyPr/>
              <a:lstStyle/>
              <a:p>
                <a:r>
                  <a:rPr lang="zh-CN" altLang="en-US">
                    <a:noFill/>
                  </a:rPr>
                  <a:t> </a:t>
                </a:r>
              </a:p>
            </p:txBody>
          </p:sp>
        </mc:Fallback>
      </mc:AlternateContent>
      <p:sp>
        <p:nvSpPr>
          <p:cNvPr id="5" name="文本框 4"/>
          <p:cNvSpPr txBox="1"/>
          <p:nvPr/>
        </p:nvSpPr>
        <p:spPr>
          <a:xfrm>
            <a:off x="179512" y="404664"/>
            <a:ext cx="5148572"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b="1"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实验分析与展示</a:t>
            </a:r>
            <a:r>
              <a:rPr lang="zh-CN" altLang="en-US" sz="2400" b="1" dirty="0" smtClean="0">
                <a:solidFill>
                  <a:schemeClr val="tx1"/>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689191914"/>
      </p:ext>
    </p:extLst>
  </p:cSld>
  <p:clrMapOvr>
    <a:masterClrMapping/>
  </p:clrMapOvr>
  <p:transition spd="med">
    <p:push/>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31540" y="1052736"/>
            <a:ext cx="7452828"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nSpc>
                <a:spcPct val="125000"/>
              </a:lnSpc>
            </a:pPr>
            <a:r>
              <a:rPr lang="en-US" altLang="zh-CN" sz="2400" dirty="0">
                <a:solidFill>
                  <a:schemeClr val="tx1"/>
                </a:solidFill>
                <a:latin typeface="华文新魏" panose="02010800040101010101" pitchFamily="2" charset="-122"/>
                <a:ea typeface="华文新魏" panose="02010800040101010101" pitchFamily="2" charset="-122"/>
              </a:rPr>
              <a:t>2</a:t>
            </a:r>
            <a:r>
              <a:rPr lang="en-US" altLang="zh-CN" sz="2400" dirty="0" smtClean="0">
                <a:solidFill>
                  <a:schemeClr val="tx1"/>
                </a:solidFill>
                <a:latin typeface="华文新魏" panose="02010800040101010101" pitchFamily="2" charset="-122"/>
                <a:ea typeface="华文新魏" panose="02010800040101010101" pitchFamily="2" charset="-122"/>
              </a:rPr>
              <a:t>.</a:t>
            </a:r>
            <a:r>
              <a:rPr lang="zh-CN" altLang="en-US" sz="2400" dirty="0">
                <a:solidFill>
                  <a:schemeClr val="tx1"/>
                </a:solidFill>
                <a:latin typeface="华文新魏" panose="02010800040101010101" pitchFamily="2" charset="-122"/>
                <a:ea typeface="华文新魏" panose="02010800040101010101" pitchFamily="2" charset="-122"/>
              </a:rPr>
              <a:t>对生成</a:t>
            </a:r>
            <a:r>
              <a:rPr lang="zh-CN" altLang="en-US" sz="2400" dirty="0" smtClean="0">
                <a:solidFill>
                  <a:schemeClr val="tx1"/>
                </a:solidFill>
                <a:latin typeface="华文新魏" panose="02010800040101010101" pitchFamily="2" charset="-122"/>
                <a:ea typeface="华文新魏" panose="02010800040101010101" pitchFamily="2" charset="-122"/>
              </a:rPr>
              <a:t>古诗的评估</a:t>
            </a:r>
            <a:r>
              <a:rPr lang="en-US" altLang="zh-CN" sz="2400" dirty="0" smtClean="0">
                <a:solidFill>
                  <a:schemeClr val="tx1"/>
                </a:solidFill>
                <a:latin typeface="华文新魏" panose="02010800040101010101" pitchFamily="2" charset="-122"/>
                <a:ea typeface="华文新魏" panose="02010800040101010101" pitchFamily="2" charset="-122"/>
              </a:rPr>
              <a:t>——Perplexity</a:t>
            </a:r>
            <a:r>
              <a:rPr lang="zh-CN" altLang="en-US" sz="2400" dirty="0" smtClean="0">
                <a:solidFill>
                  <a:schemeClr val="tx1"/>
                </a:solidFill>
                <a:latin typeface="华文新魏" panose="02010800040101010101" pitchFamily="2" charset="-122"/>
                <a:ea typeface="华文新魏" panose="02010800040101010101" pitchFamily="2" charset="-122"/>
              </a:rPr>
              <a:t>（困惑度）</a:t>
            </a:r>
            <a:endParaRPr lang="en-US" altLang="zh-CN" sz="2400" dirty="0" smtClean="0">
              <a:solidFill>
                <a:schemeClr val="tx1"/>
              </a:solidFill>
              <a:latin typeface="华文新魏" panose="02010800040101010101" pitchFamily="2" charset="-122"/>
              <a:ea typeface="华文新魏" panose="02010800040101010101" pitchFamily="2" charset="-122"/>
            </a:endParaRPr>
          </a:p>
        </p:txBody>
      </p:sp>
      <p:sp>
        <p:nvSpPr>
          <p:cNvPr id="5" name="文本框 4"/>
          <p:cNvSpPr txBox="1"/>
          <p:nvPr/>
        </p:nvSpPr>
        <p:spPr>
          <a:xfrm>
            <a:off x="179512" y="404664"/>
            <a:ext cx="5148572"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b="1"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实验分析与展示</a:t>
            </a:r>
            <a:r>
              <a:rPr lang="zh-CN" altLang="en-US" sz="2400" b="1" dirty="0" smtClean="0">
                <a:solidFill>
                  <a:schemeClr val="tx1"/>
                </a:solidFill>
                <a:effectLst>
                  <a:outerShdw blurRad="38100" dist="38100" dir="2700000" algn="tl">
                    <a:srgbClr val="000000">
                      <a:alpha val="43137"/>
                    </a:srgbClr>
                  </a:outerShdw>
                </a:effectLst>
              </a:rPr>
              <a:t>：</a:t>
            </a:r>
          </a:p>
        </p:txBody>
      </p:sp>
      <p:sp>
        <p:nvSpPr>
          <p:cNvPr id="6" name="矩形 5"/>
          <p:cNvSpPr/>
          <p:nvPr/>
        </p:nvSpPr>
        <p:spPr>
          <a:xfrm>
            <a:off x="287524" y="2024844"/>
            <a:ext cx="4572000" cy="1754326"/>
          </a:xfrm>
          <a:prstGeom prst="rect">
            <a:avLst/>
          </a:prstGeom>
        </p:spPr>
        <p:txBody>
          <a:bodyPr>
            <a:spAutoFit/>
          </a:bodyPr>
          <a:lstStyle/>
          <a:p>
            <a:pPr>
              <a:lnSpc>
                <a:spcPct val="150000"/>
              </a:lnSpc>
            </a:pPr>
            <a:r>
              <a:rPr lang="zh-CN" altLang="en-US" sz="2400" dirty="0" smtClean="0">
                <a:latin typeface="楷体" panose="02010609060101010101" pitchFamily="49" charset="-122"/>
                <a:ea typeface="楷体" panose="02010609060101010101" pitchFamily="49" charset="-122"/>
              </a:rPr>
              <a:t>得分：</a:t>
            </a:r>
            <a:r>
              <a:rPr lang="en-US" altLang="zh-CN" sz="2400" dirty="0" smtClean="0"/>
              <a:t>61</a:t>
            </a:r>
          </a:p>
          <a:p>
            <a:pPr>
              <a:lnSpc>
                <a:spcPct val="150000"/>
              </a:lnSpc>
            </a:pPr>
            <a:r>
              <a:rPr lang="zh-CN" altLang="en-US" sz="2400" dirty="0" smtClean="0">
                <a:latin typeface="楷体" panose="02010609060101010101" pitchFamily="49" charset="-122"/>
                <a:ea typeface="楷体" panose="02010609060101010101" pitchFamily="49" charset="-122"/>
              </a:rPr>
              <a:t>春</a:t>
            </a:r>
            <a:r>
              <a:rPr lang="zh-CN" altLang="en-US" sz="2400" dirty="0">
                <a:latin typeface="楷体" panose="02010609060101010101" pitchFamily="49" charset="-122"/>
                <a:ea typeface="楷体" panose="02010609060101010101" pitchFamily="49" charset="-122"/>
              </a:rPr>
              <a:t>眠不觉晓，处处闻啼鸟。</a:t>
            </a:r>
            <a:endParaRPr lang="en-US" altLang="zh-CN" sz="2400" dirty="0">
              <a:latin typeface="楷体" panose="02010609060101010101" pitchFamily="49" charset="-122"/>
              <a:ea typeface="楷体" panose="02010609060101010101" pitchFamily="49" charset="-122"/>
            </a:endParaRPr>
          </a:p>
          <a:p>
            <a:pPr>
              <a:lnSpc>
                <a:spcPct val="150000"/>
              </a:lnSpc>
            </a:pPr>
            <a:r>
              <a:rPr lang="zh-CN" altLang="en-US" sz="2400" dirty="0">
                <a:latin typeface="楷体" panose="02010609060101010101" pitchFamily="49" charset="-122"/>
                <a:ea typeface="楷体" panose="02010609060101010101" pitchFamily="49" charset="-122"/>
              </a:rPr>
              <a:t>夜来风雨声，花落知多少。</a:t>
            </a:r>
          </a:p>
        </p:txBody>
      </p:sp>
      <p:sp>
        <p:nvSpPr>
          <p:cNvPr id="9" name="矩形 8"/>
          <p:cNvSpPr/>
          <p:nvPr/>
        </p:nvSpPr>
        <p:spPr>
          <a:xfrm>
            <a:off x="4319972" y="2024844"/>
            <a:ext cx="4572000" cy="1667764"/>
          </a:xfrm>
          <a:prstGeom prst="rect">
            <a:avLst/>
          </a:prstGeom>
        </p:spPr>
        <p:txBody>
          <a:bodyPr>
            <a:spAutoFit/>
          </a:bodyPr>
          <a:lstStyle/>
          <a:p>
            <a:pPr>
              <a:lnSpc>
                <a:spcPct val="150000"/>
              </a:lnSpc>
            </a:pPr>
            <a:r>
              <a:rPr lang="zh-CN" altLang="en-US" sz="2400" dirty="0" smtClean="0">
                <a:latin typeface="楷体" panose="02010609060101010101" pitchFamily="49" charset="-122"/>
                <a:ea typeface="楷体" panose="02010609060101010101" pitchFamily="49" charset="-122"/>
              </a:rPr>
              <a:t>得分：</a:t>
            </a:r>
            <a:r>
              <a:rPr lang="en-US" altLang="zh-CN" sz="2400" dirty="0" smtClean="0"/>
              <a:t>59</a:t>
            </a:r>
          </a:p>
          <a:p>
            <a:pPr>
              <a:lnSpc>
                <a:spcPct val="150000"/>
              </a:lnSpc>
            </a:pPr>
            <a:r>
              <a:rPr lang="zh-CN" altLang="en-US" sz="2400" dirty="0" smtClean="0">
                <a:latin typeface="楷体" panose="02010609060101010101" pitchFamily="49" charset="-122"/>
                <a:ea typeface="楷体" panose="02010609060101010101" pitchFamily="49" charset="-122"/>
              </a:rPr>
              <a:t>空</a:t>
            </a:r>
            <a:r>
              <a:rPr lang="zh-CN" altLang="en-US" sz="2400" dirty="0">
                <a:latin typeface="楷体" panose="02010609060101010101" pitchFamily="49" charset="-122"/>
                <a:ea typeface="楷体" panose="02010609060101010101" pitchFamily="49" charset="-122"/>
              </a:rPr>
              <a:t>山不见人，但闻人语响。 </a:t>
            </a:r>
            <a:br>
              <a:rPr lang="zh-CN" altLang="en-US" sz="2400" dirty="0">
                <a:latin typeface="楷体" panose="02010609060101010101" pitchFamily="49" charset="-122"/>
                <a:ea typeface="楷体" panose="02010609060101010101" pitchFamily="49" charset="-122"/>
              </a:rPr>
            </a:br>
            <a:r>
              <a:rPr lang="zh-CN" altLang="en-US" sz="2400" dirty="0">
                <a:latin typeface="楷体" panose="02010609060101010101" pitchFamily="49" charset="-122"/>
                <a:ea typeface="楷体" panose="02010609060101010101" pitchFamily="49" charset="-122"/>
              </a:rPr>
              <a:t>返景入深林，复照青苔上。 </a:t>
            </a:r>
          </a:p>
        </p:txBody>
      </p:sp>
      <p:sp>
        <p:nvSpPr>
          <p:cNvPr id="10" name="矩形 9"/>
          <p:cNvSpPr/>
          <p:nvPr/>
        </p:nvSpPr>
        <p:spPr>
          <a:xfrm>
            <a:off x="301044" y="3933056"/>
            <a:ext cx="4572000" cy="1569660"/>
          </a:xfrm>
          <a:prstGeom prst="rect">
            <a:avLst/>
          </a:prstGeom>
        </p:spPr>
        <p:txBody>
          <a:bodyPr>
            <a:spAutoFit/>
          </a:bodyPr>
          <a:lstStyle/>
          <a:p>
            <a:pPr>
              <a:lnSpc>
                <a:spcPct val="150000"/>
              </a:lnSpc>
            </a:pPr>
            <a:r>
              <a:rPr lang="zh-CN" altLang="en-US" sz="2400" dirty="0">
                <a:latin typeface="楷体" panose="02010609060101010101" pitchFamily="49" charset="-122"/>
                <a:ea typeface="楷体" panose="02010609060101010101" pitchFamily="49" charset="-122"/>
              </a:rPr>
              <a:t>得分</a:t>
            </a:r>
            <a:r>
              <a:rPr lang="zh-CN" altLang="en-US" sz="2400" dirty="0" smtClean="0">
                <a:latin typeface="楷体" panose="02010609060101010101" pitchFamily="49" charset="-122"/>
                <a:ea typeface="楷体" panose="02010609060101010101" pitchFamily="49" charset="-122"/>
              </a:rPr>
              <a:t>：</a:t>
            </a:r>
            <a:r>
              <a:rPr lang="en-US" altLang="zh-CN" sz="2400" dirty="0" smtClean="0"/>
              <a:t>50</a:t>
            </a:r>
          </a:p>
          <a:p>
            <a:pPr>
              <a:lnSpc>
                <a:spcPct val="150000"/>
              </a:lnSpc>
            </a:pPr>
            <a:r>
              <a:rPr lang="zh-CN" altLang="en-US" sz="2400" dirty="0" smtClean="0">
                <a:latin typeface="楷体" panose="02010609060101010101" pitchFamily="49" charset="-122"/>
                <a:ea typeface="楷体" panose="02010609060101010101" pitchFamily="49" charset="-122"/>
              </a:rPr>
              <a:t>花</a:t>
            </a:r>
            <a:r>
              <a:rPr lang="zh-CN" altLang="en-US" sz="2400" dirty="0">
                <a:latin typeface="楷体" panose="02010609060101010101" pitchFamily="49" charset="-122"/>
                <a:ea typeface="楷体" panose="02010609060101010101" pitchFamily="49" charset="-122"/>
              </a:rPr>
              <a:t>暗通梅织，花开映此时。</a:t>
            </a:r>
          </a:p>
          <a:p>
            <a:r>
              <a:rPr lang="zh-CN" altLang="en-US" sz="2400" dirty="0">
                <a:latin typeface="楷体" panose="02010609060101010101" pitchFamily="49" charset="-122"/>
                <a:ea typeface="楷体" panose="02010609060101010101" pitchFamily="49" charset="-122"/>
              </a:rPr>
              <a:t>无知酒梅红，却闻香外景。</a:t>
            </a:r>
          </a:p>
        </p:txBody>
      </p:sp>
      <p:sp>
        <p:nvSpPr>
          <p:cNvPr id="11" name="矩形 10"/>
          <p:cNvSpPr/>
          <p:nvPr/>
        </p:nvSpPr>
        <p:spPr>
          <a:xfrm>
            <a:off x="4463988" y="3968934"/>
            <a:ext cx="4572000" cy="1569660"/>
          </a:xfrm>
          <a:prstGeom prst="rect">
            <a:avLst/>
          </a:prstGeom>
        </p:spPr>
        <p:txBody>
          <a:bodyPr>
            <a:spAutoFit/>
          </a:bodyPr>
          <a:lstStyle/>
          <a:p>
            <a:pPr>
              <a:lnSpc>
                <a:spcPct val="150000"/>
              </a:lnSpc>
            </a:pPr>
            <a:r>
              <a:rPr lang="zh-CN" altLang="en-US" sz="2400" dirty="0">
                <a:latin typeface="楷体" panose="02010609060101010101" pitchFamily="49" charset="-122"/>
                <a:ea typeface="楷体" panose="02010609060101010101" pitchFamily="49" charset="-122"/>
              </a:rPr>
              <a:t>得分</a:t>
            </a:r>
            <a:r>
              <a:rPr lang="zh-CN" altLang="en-US" sz="2400" dirty="0" smtClean="0">
                <a:latin typeface="楷体" panose="02010609060101010101" pitchFamily="49" charset="-122"/>
                <a:ea typeface="楷体" panose="02010609060101010101" pitchFamily="49" charset="-122"/>
              </a:rPr>
              <a:t>：</a:t>
            </a:r>
            <a:r>
              <a:rPr lang="en-US" altLang="zh-CN" sz="2400" dirty="0" smtClean="0"/>
              <a:t>48</a:t>
            </a:r>
          </a:p>
          <a:p>
            <a:pPr>
              <a:lnSpc>
                <a:spcPct val="150000"/>
              </a:lnSpc>
            </a:pPr>
            <a:r>
              <a:rPr lang="zh-CN" altLang="en-US" sz="2400" dirty="0" smtClean="0">
                <a:latin typeface="楷体" panose="02010609060101010101" pitchFamily="49" charset="-122"/>
                <a:ea typeface="楷体" panose="02010609060101010101" pitchFamily="49" charset="-122"/>
              </a:rPr>
              <a:t>峯</a:t>
            </a:r>
            <a:r>
              <a:rPr lang="zh-CN" altLang="en-US" sz="2400" dirty="0">
                <a:latin typeface="楷体" panose="02010609060101010101" pitchFamily="49" charset="-122"/>
                <a:ea typeface="楷体" panose="02010609060101010101" pitchFamily="49" charset="-122"/>
              </a:rPr>
              <a:t>然一弭苔，迢迢夜飞来。</a:t>
            </a:r>
          </a:p>
          <a:p>
            <a:r>
              <a:rPr lang="zh-CN" altLang="en-US" sz="2400" dirty="0">
                <a:latin typeface="楷体" panose="02010609060101010101" pitchFamily="49" charset="-122"/>
                <a:ea typeface="楷体" panose="02010609060101010101" pitchFamily="49" charset="-122"/>
              </a:rPr>
              <a:t>曾见树云处，久断岧鹤来。</a:t>
            </a:r>
          </a:p>
        </p:txBody>
      </p:sp>
    </p:spTree>
    <p:extLst>
      <p:ext uri="{BB962C8B-B14F-4D97-AF65-F5344CB8AC3E}">
        <p14:creationId xmlns:p14="http://schemas.microsoft.com/office/powerpoint/2010/main" val="3950506540"/>
      </p:ext>
    </p:extLst>
  </p:cSld>
  <p:clrMapOvr>
    <a:masterClrMapping/>
  </p:clrMapOvr>
  <p:transition spd="med">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12" y="404664"/>
            <a:ext cx="5148572"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b="1" dirty="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展望与感受</a:t>
            </a:r>
          </a:p>
        </p:txBody>
      </p:sp>
      <p:sp>
        <p:nvSpPr>
          <p:cNvPr id="7" name="文本框 6"/>
          <p:cNvSpPr txBox="1"/>
          <p:nvPr/>
        </p:nvSpPr>
        <p:spPr>
          <a:xfrm>
            <a:off x="575556" y="910024"/>
            <a:ext cx="8028892" cy="387798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25000"/>
              </a:lnSpc>
            </a:pPr>
            <a:r>
              <a:rPr lang="zh-CN" altLang="en-US" sz="2400" dirty="0" smtClean="0">
                <a:solidFill>
                  <a:schemeClr val="tx1"/>
                </a:solidFill>
                <a:latin typeface="华文新魏" panose="02010800040101010101" pitchFamily="2" charset="-122"/>
                <a:ea typeface="华文新魏" panose="02010800040101010101" pitchFamily="2" charset="-122"/>
              </a:rPr>
              <a:t>展望：</a:t>
            </a:r>
            <a:endParaRPr lang="en-US" altLang="zh-CN" sz="2400" dirty="0" smtClean="0">
              <a:solidFill>
                <a:schemeClr val="tx1"/>
              </a:solidFill>
              <a:latin typeface="华文新魏" panose="02010800040101010101" pitchFamily="2" charset="-122"/>
              <a:ea typeface="华文新魏" panose="02010800040101010101" pitchFamily="2" charset="-122"/>
            </a:endParaRPr>
          </a:p>
          <a:p>
            <a:pPr indent="457200" algn="just">
              <a:lnSpc>
                <a:spcPct val="150000"/>
              </a:lnSpc>
            </a:pPr>
            <a:r>
              <a:rPr lang="en-US" altLang="zh-CN" sz="2400" dirty="0">
                <a:solidFill>
                  <a:schemeClr val="tx1"/>
                </a:solidFill>
                <a:latin typeface="楷体" panose="02010609060101010101" pitchFamily="49" charset="-122"/>
                <a:ea typeface="楷体" panose="02010609060101010101" pitchFamily="49" charset="-122"/>
              </a:rPr>
              <a:t> </a:t>
            </a:r>
            <a:r>
              <a:rPr lang="en-US" altLang="zh-CN" sz="2400" dirty="0" err="1">
                <a:solidFill>
                  <a:schemeClr val="tx1"/>
                </a:solidFill>
                <a:latin typeface="楷体" panose="02010609060101010101" pitchFamily="49" charset="-122"/>
                <a:ea typeface="楷体" panose="02010609060101010101" pitchFamily="49" charset="-122"/>
              </a:rPr>
              <a:t>jieba</a:t>
            </a:r>
            <a:r>
              <a:rPr lang="zh-CN" altLang="en-US" sz="2400" dirty="0">
                <a:solidFill>
                  <a:schemeClr val="tx1"/>
                </a:solidFill>
                <a:latin typeface="楷体" panose="02010609060101010101" pitchFamily="49" charset="-122"/>
                <a:ea typeface="楷体" panose="02010609060101010101" pitchFamily="49" charset="-122"/>
              </a:rPr>
              <a:t>分词不能很好的处理的古诗文，所以我们可以自己去仿照</a:t>
            </a:r>
            <a:r>
              <a:rPr lang="en-US" altLang="zh-CN" sz="2400" dirty="0" err="1">
                <a:solidFill>
                  <a:schemeClr val="tx1"/>
                </a:solidFill>
                <a:latin typeface="楷体" panose="02010609060101010101" pitchFamily="49" charset="-122"/>
                <a:ea typeface="楷体" panose="02010609060101010101" pitchFamily="49" charset="-122"/>
              </a:rPr>
              <a:t>jieba</a:t>
            </a:r>
            <a:r>
              <a:rPr lang="zh-CN" altLang="en-US" sz="2400" dirty="0">
                <a:solidFill>
                  <a:schemeClr val="tx1"/>
                </a:solidFill>
                <a:latin typeface="楷体" panose="02010609060101010101" pitchFamily="49" charset="-122"/>
                <a:ea typeface="楷体" panose="02010609060101010101" pitchFamily="49" charset="-122"/>
              </a:rPr>
              <a:t>构建自己的文言文分词库。</a:t>
            </a:r>
            <a:endParaRPr lang="en-US" altLang="zh-CN" sz="2400" dirty="0">
              <a:solidFill>
                <a:schemeClr val="tx1"/>
              </a:solidFill>
              <a:latin typeface="楷体" panose="02010609060101010101" pitchFamily="49" charset="-122"/>
              <a:ea typeface="楷体" panose="02010609060101010101" pitchFamily="49" charset="-122"/>
            </a:endParaRPr>
          </a:p>
          <a:p>
            <a:pPr indent="457200" algn="just">
              <a:lnSpc>
                <a:spcPct val="150000"/>
              </a:lnSpc>
            </a:pPr>
            <a:r>
              <a:rPr lang="zh-CN" altLang="en-US" sz="2400" dirty="0">
                <a:solidFill>
                  <a:schemeClr val="tx1"/>
                </a:solidFill>
                <a:latin typeface="楷体" panose="02010609060101010101" pitchFamily="49" charset="-122"/>
                <a:ea typeface="楷体" panose="02010609060101010101" pitchFamily="49" charset="-122"/>
              </a:rPr>
              <a:t>一张图片往往含有多个意向，单标签分类因此具有局限性，后续会采用图片的多标签分类算法。</a:t>
            </a:r>
            <a:endParaRPr lang="en-US" altLang="zh-CN" sz="2400" dirty="0">
              <a:solidFill>
                <a:schemeClr val="tx1"/>
              </a:solidFill>
              <a:latin typeface="楷体" panose="02010609060101010101" pitchFamily="49" charset="-122"/>
              <a:ea typeface="楷体" panose="02010609060101010101" pitchFamily="49" charset="-122"/>
            </a:endParaRPr>
          </a:p>
          <a:p>
            <a:pPr indent="457200" algn="just">
              <a:lnSpc>
                <a:spcPct val="150000"/>
              </a:lnSpc>
            </a:pPr>
            <a:r>
              <a:rPr lang="en-US" altLang="zh-CN" sz="2400" dirty="0" err="1">
                <a:solidFill>
                  <a:schemeClr val="tx1"/>
                </a:solidFill>
                <a:latin typeface="楷体" panose="02010609060101010101" pitchFamily="49" charset="-122"/>
                <a:ea typeface="楷体" panose="02010609060101010101" pitchFamily="49" charset="-122"/>
              </a:rPr>
              <a:t>Rnn_lstm</a:t>
            </a:r>
            <a:r>
              <a:rPr lang="zh-CN" altLang="en-US" sz="2400" dirty="0">
                <a:solidFill>
                  <a:schemeClr val="tx1"/>
                </a:solidFill>
                <a:latin typeface="楷体" panose="02010609060101010101" pitchFamily="49" charset="-122"/>
                <a:ea typeface="楷体" panose="02010609060101010101" pitchFamily="49" charset="-122"/>
              </a:rPr>
              <a:t>模型并不高效，后续会采用</a:t>
            </a:r>
            <a:r>
              <a:rPr lang="en-US" altLang="zh-CN" sz="2400" dirty="0" err="1">
                <a:solidFill>
                  <a:schemeClr val="tx1"/>
                </a:solidFill>
                <a:latin typeface="楷体" panose="02010609060101010101" pitchFamily="49" charset="-122"/>
                <a:ea typeface="楷体" panose="02010609060101010101" pitchFamily="49" charset="-122"/>
              </a:rPr>
              <a:t>bert</a:t>
            </a:r>
            <a:r>
              <a:rPr lang="zh-CN" altLang="en-US" sz="2400" dirty="0">
                <a:solidFill>
                  <a:schemeClr val="tx1"/>
                </a:solidFill>
                <a:latin typeface="楷体" panose="02010609060101010101" pitchFamily="49" charset="-122"/>
                <a:ea typeface="楷体" panose="02010609060101010101" pitchFamily="49" charset="-122"/>
              </a:rPr>
              <a:t>模型或者</a:t>
            </a:r>
            <a:r>
              <a:rPr lang="en-US" altLang="zh-CN" sz="2400" dirty="0">
                <a:solidFill>
                  <a:schemeClr val="tx1"/>
                </a:solidFill>
                <a:latin typeface="楷体" panose="02010609060101010101" pitchFamily="49" charset="-122"/>
                <a:ea typeface="楷体" panose="02010609060101010101" pitchFamily="49" charset="-122"/>
              </a:rPr>
              <a:t>transformer</a:t>
            </a:r>
            <a:r>
              <a:rPr lang="zh-CN" altLang="en-US" sz="2400" dirty="0">
                <a:solidFill>
                  <a:schemeClr val="tx1"/>
                </a:solidFill>
                <a:latin typeface="楷体" panose="02010609060101010101" pitchFamily="49" charset="-122"/>
                <a:ea typeface="楷体" panose="02010609060101010101" pitchFamily="49" charset="-122"/>
              </a:rPr>
              <a:t>的其他模型。</a:t>
            </a:r>
            <a:endParaRPr lang="en-US" altLang="zh-CN" sz="2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62687298"/>
      </p:ext>
    </p:extLst>
  </p:cSld>
  <p:clrMapOvr>
    <a:masterClrMapping/>
  </p:clrMapOvr>
  <p:transition spd="med">
    <p:push/>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12" y="404664"/>
            <a:ext cx="5148572" cy="509370"/>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b="1" dirty="0" smtClean="0">
                <a:solidFill>
                  <a:schemeClr val="tx1"/>
                </a:solidFill>
                <a:effectLst>
                  <a:outerShdw blurRad="38100" dist="38100" dir="2700000" algn="tl">
                    <a:srgbClr val="000000">
                      <a:alpha val="43137"/>
                    </a:srgbClr>
                  </a:outerShdw>
                </a:effectLst>
              </a:rPr>
              <a:t>展望与感受</a:t>
            </a:r>
          </a:p>
        </p:txBody>
      </p:sp>
      <p:sp>
        <p:nvSpPr>
          <p:cNvPr id="7" name="文本框 6"/>
          <p:cNvSpPr txBox="1"/>
          <p:nvPr/>
        </p:nvSpPr>
        <p:spPr>
          <a:xfrm>
            <a:off x="575556" y="910024"/>
            <a:ext cx="8028892" cy="2677656"/>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25000"/>
              </a:lnSpc>
            </a:pPr>
            <a:r>
              <a:rPr lang="zh-CN" altLang="en-US" sz="2400" b="1" dirty="0" smtClean="0">
                <a:solidFill>
                  <a:schemeClr val="tx1"/>
                </a:solidFill>
                <a:effectLst>
                  <a:outerShdw blurRad="38100" dist="38100" dir="2700000" algn="tl">
                    <a:srgbClr val="000000">
                      <a:alpha val="43137"/>
                    </a:srgbClr>
                  </a:outerShdw>
                </a:effectLst>
              </a:rPr>
              <a:t>感受：</a:t>
            </a:r>
            <a:endParaRPr lang="en-US" altLang="zh-CN" sz="2400" b="1" dirty="0" smtClean="0">
              <a:solidFill>
                <a:schemeClr val="tx1"/>
              </a:solidFill>
              <a:effectLst>
                <a:outerShdw blurRad="38100" dist="38100" dir="2700000" algn="tl">
                  <a:srgbClr val="000000">
                    <a:alpha val="43137"/>
                  </a:srgbClr>
                </a:outerShdw>
              </a:effectLst>
            </a:endParaRPr>
          </a:p>
          <a:p>
            <a:pPr indent="457200" algn="just">
              <a:lnSpc>
                <a:spcPct val="125000"/>
              </a:lnSpc>
            </a:pPr>
            <a:endParaRPr lang="en-US" altLang="zh-CN" sz="2400" b="1" dirty="0" smtClean="0">
              <a:solidFill>
                <a:schemeClr val="tx1"/>
              </a:solidFill>
              <a:effectLst>
                <a:outerShdw blurRad="38100" dist="38100" dir="2700000" algn="tl">
                  <a:srgbClr val="000000">
                    <a:alpha val="43137"/>
                  </a:srgbClr>
                </a:outerShdw>
              </a:effectLst>
            </a:endParaRPr>
          </a:p>
          <a:p>
            <a:pPr indent="457200" algn="just">
              <a:lnSpc>
                <a:spcPct val="150000"/>
              </a:lnSpc>
            </a:pPr>
            <a:r>
              <a:rPr lang="zh-CN" altLang="en-US" sz="2400" dirty="0">
                <a:solidFill>
                  <a:schemeClr val="tx1"/>
                </a:solidFill>
                <a:latin typeface="楷体" panose="02010609060101010101" pitchFamily="49" charset="-122"/>
                <a:ea typeface="楷体" panose="02010609060101010101" pitchFamily="49" charset="-122"/>
              </a:rPr>
              <a:t>最后，通过这次大作业我们对神经网络的理解和运用夜更加的深刻、熟练。以上我们总结的问题和展望也期待着在进一步的学习中逐渐解决。谢谢老师！</a:t>
            </a:r>
            <a:endParaRPr lang="en-US" altLang="zh-CN" sz="2400" dirty="0">
              <a:solidFill>
                <a:schemeClr val="tx1"/>
              </a:solidFill>
              <a:latin typeface="楷体" panose="02010609060101010101" pitchFamily="49" charset="-122"/>
              <a:ea typeface="楷体" panose="02010609060101010101" pitchFamily="49" charset="-122"/>
            </a:endParaRPr>
          </a:p>
        </p:txBody>
      </p:sp>
      <p:sp>
        <p:nvSpPr>
          <p:cNvPr id="2" name="矩形 1"/>
          <p:cNvSpPr/>
          <p:nvPr/>
        </p:nvSpPr>
        <p:spPr>
          <a:xfrm>
            <a:off x="899592" y="4091370"/>
            <a:ext cx="6876764" cy="1477328"/>
          </a:xfrm>
          <a:prstGeom prst="rect">
            <a:avLst/>
          </a:prstGeom>
        </p:spPr>
        <p:txBody>
          <a:bodyPr wrap="square">
            <a:spAutoFit/>
          </a:bodyPr>
          <a:lstStyle/>
          <a:p>
            <a:r>
              <a:rPr lang="zh-CN" altLang="en-US" dirty="0" smtClean="0">
                <a:solidFill>
                  <a:srgbClr val="0000EE"/>
                </a:solidFill>
                <a:hlinkClick r:id="rId2"/>
              </a:rPr>
              <a:t>源码：</a:t>
            </a:r>
            <a:r>
              <a:rPr lang="en-US" altLang="zh-CN" dirty="0" smtClean="0">
                <a:solidFill>
                  <a:srgbClr val="0000EE"/>
                </a:solidFill>
                <a:hlinkClick r:id="rId2"/>
              </a:rPr>
              <a:t>https</a:t>
            </a:r>
            <a:r>
              <a:rPr lang="en-US" altLang="zh-CN" dirty="0">
                <a:solidFill>
                  <a:srgbClr val="0000EE"/>
                </a:solidFill>
                <a:hlinkClick r:id="rId2"/>
              </a:rPr>
              <a:t>://disk.pku.edu.cn:443/link/BD98799FD8DACFADD58E6D14CB438095</a:t>
            </a:r>
            <a:r>
              <a:rPr lang="en-US" altLang="zh-CN" dirty="0"/>
              <a:t> </a:t>
            </a:r>
            <a:r>
              <a:rPr lang="zh-CN" altLang="en-US" dirty="0"/>
              <a:t>有效期限：</a:t>
            </a:r>
            <a:r>
              <a:rPr lang="en-US" altLang="zh-CN" dirty="0"/>
              <a:t>2020-06-24 </a:t>
            </a:r>
            <a:r>
              <a:rPr lang="en-US" altLang="zh-CN" dirty="0" smtClean="0"/>
              <a:t>23:59</a:t>
            </a:r>
          </a:p>
          <a:p>
            <a:r>
              <a:rPr lang="en-US" altLang="zh-CN" dirty="0">
                <a:solidFill>
                  <a:srgbClr val="0000EE"/>
                </a:solidFill>
              </a:rPr>
              <a:t>https://github.com/Gold-Sea/Chinese-poems-generation-based-on-pictures</a:t>
            </a:r>
            <a:endParaRPr lang="zh-CN" altLang="en-US" dirty="0">
              <a:solidFill>
                <a:srgbClr val="0000EE"/>
              </a:solidFill>
            </a:endParaRPr>
          </a:p>
        </p:txBody>
      </p:sp>
    </p:spTree>
    <p:extLst>
      <p:ext uri="{BB962C8B-B14F-4D97-AF65-F5344CB8AC3E}">
        <p14:creationId xmlns:p14="http://schemas.microsoft.com/office/powerpoint/2010/main" val="3220850001"/>
      </p:ext>
    </p:extLst>
  </p:cSld>
  <p:clrMapOvr>
    <a:masterClrMapping/>
  </p:clrMapOvr>
  <p:transition spd="med">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80070" y="908720"/>
            <a:ext cx="7164796" cy="5262979"/>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marL="457200" indent="-457200">
              <a:lnSpc>
                <a:spcPct val="150000"/>
              </a:lnSpc>
              <a:buFont typeface="Wingdings" panose="05000000000000000000" pitchFamily="2" charset="2"/>
              <a:buChar char="ü"/>
            </a:pPr>
            <a:r>
              <a:rPr lang="en-US" altLang="zh-CN" sz="2800" dirty="0" smtClean="0">
                <a:solidFill>
                  <a:schemeClr val="tx1"/>
                </a:solidFill>
                <a:latin typeface="Times New Roman" panose="02020603050405020304" pitchFamily="18" charset="0"/>
                <a:cs typeface="Times New Roman" panose="02020603050405020304" pitchFamily="18" charset="0"/>
              </a:rPr>
              <a:t>Anaconda 3</a:t>
            </a:r>
          </a:p>
          <a:p>
            <a:pPr marL="457200" indent="-457200">
              <a:lnSpc>
                <a:spcPct val="150000"/>
              </a:lnSpc>
              <a:buFont typeface="Wingdings" panose="05000000000000000000" pitchFamily="2" charset="2"/>
              <a:buChar char="ü"/>
            </a:pPr>
            <a:r>
              <a:rPr lang="en-US" altLang="zh-CN" sz="2800" dirty="0">
                <a:solidFill>
                  <a:schemeClr val="tx1"/>
                </a:solidFill>
                <a:latin typeface="Times New Roman" panose="02020603050405020304" pitchFamily="18" charset="0"/>
                <a:cs typeface="Times New Roman" panose="02020603050405020304" pitchFamily="18" charset="0"/>
              </a:rPr>
              <a:t>Python </a:t>
            </a:r>
            <a:r>
              <a:rPr lang="en-US" altLang="zh-CN" sz="2800" dirty="0" smtClean="0">
                <a:solidFill>
                  <a:schemeClr val="tx1"/>
                </a:solidFill>
                <a:latin typeface="Times New Roman" panose="02020603050405020304" pitchFamily="18" charset="0"/>
                <a:cs typeface="Times New Roman" panose="02020603050405020304" pitchFamily="18" charset="0"/>
              </a:rPr>
              <a:t>3.6</a:t>
            </a:r>
          </a:p>
          <a:p>
            <a:pPr marL="457200" indent="-457200">
              <a:lnSpc>
                <a:spcPct val="150000"/>
              </a:lnSpc>
              <a:buFont typeface="Wingdings" panose="05000000000000000000" pitchFamily="2" charset="2"/>
              <a:buChar char="ü"/>
            </a:pPr>
            <a:r>
              <a:rPr lang="en-US" altLang="zh-CN" sz="2800" dirty="0" err="1" smtClean="0">
                <a:solidFill>
                  <a:schemeClr val="tx1"/>
                </a:solidFill>
                <a:latin typeface="Times New Roman" panose="02020603050405020304" pitchFamily="18" charset="0"/>
                <a:cs typeface="Times New Roman" panose="02020603050405020304" pitchFamily="18" charset="0"/>
              </a:rPr>
              <a:t>Tensorflow</a:t>
            </a:r>
            <a:r>
              <a:rPr lang="en-US" altLang="zh-CN" sz="2800" dirty="0" smtClean="0">
                <a:solidFill>
                  <a:schemeClr val="tx1"/>
                </a:solidFill>
                <a:latin typeface="Times New Roman" panose="02020603050405020304" pitchFamily="18" charset="0"/>
                <a:cs typeface="Times New Roman" panose="02020603050405020304" pitchFamily="18" charset="0"/>
              </a:rPr>
              <a:t> 1.12.0</a:t>
            </a:r>
          </a:p>
          <a:p>
            <a:pPr marL="457200" indent="-457200">
              <a:lnSpc>
                <a:spcPct val="150000"/>
              </a:lnSpc>
              <a:buFont typeface="Wingdings" panose="05000000000000000000" pitchFamily="2" charset="2"/>
              <a:buChar char="ü"/>
            </a:pPr>
            <a:r>
              <a:rPr lang="en-US" altLang="zh-CN" sz="2800" dirty="0" err="1" smtClean="0">
                <a:solidFill>
                  <a:schemeClr val="tx1"/>
                </a:solidFill>
                <a:latin typeface="Times New Roman" panose="02020603050405020304" pitchFamily="18" charset="0"/>
                <a:cs typeface="Times New Roman" panose="02020603050405020304" pitchFamily="18" charset="0"/>
              </a:rPr>
              <a:t>Keras</a:t>
            </a:r>
            <a:endParaRPr lang="en-US" altLang="zh-CN" sz="2800" dirty="0" smtClean="0">
              <a:solidFill>
                <a:schemeClr val="tx1"/>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ü"/>
            </a:pPr>
            <a:r>
              <a:rPr lang="en-US" altLang="zh-CN" sz="2800" dirty="0" err="1" smtClean="0">
                <a:solidFill>
                  <a:schemeClr val="tx1"/>
                </a:solidFill>
                <a:latin typeface="Times New Roman" panose="02020603050405020304" pitchFamily="18" charset="0"/>
                <a:cs typeface="Times New Roman" panose="02020603050405020304" pitchFamily="18" charset="0"/>
              </a:rPr>
              <a:t>Matplotlib</a:t>
            </a:r>
            <a:endParaRPr lang="en-US" altLang="zh-CN" sz="2800" dirty="0" smtClean="0">
              <a:solidFill>
                <a:schemeClr val="tx1"/>
              </a:solidFill>
              <a:latin typeface="Times New Roman" panose="02020603050405020304" pitchFamily="18" charset="0"/>
              <a:cs typeface="Times New Roman" panose="02020603050405020304" pitchFamily="18" charset="0"/>
            </a:endParaRPr>
          </a:p>
          <a:p>
            <a:pPr marL="457200" indent="-457200">
              <a:lnSpc>
                <a:spcPct val="150000"/>
              </a:lnSpc>
              <a:buFont typeface="Wingdings" panose="05000000000000000000" pitchFamily="2" charset="2"/>
              <a:buChar char="ü"/>
            </a:pPr>
            <a:r>
              <a:rPr lang="en-US" altLang="zh-CN" sz="2800" dirty="0" smtClean="0">
                <a:solidFill>
                  <a:schemeClr val="tx1"/>
                </a:solidFill>
                <a:latin typeface="Times New Roman" panose="02020603050405020304" pitchFamily="18" charset="0"/>
                <a:cs typeface="Times New Roman" panose="02020603050405020304" pitchFamily="18" charset="0"/>
              </a:rPr>
              <a:t>Pillow</a:t>
            </a:r>
          </a:p>
          <a:p>
            <a:pPr marL="457200" indent="-457200">
              <a:lnSpc>
                <a:spcPct val="150000"/>
              </a:lnSpc>
              <a:buFont typeface="Wingdings" panose="05000000000000000000" pitchFamily="2" charset="2"/>
              <a:buChar char="ü"/>
            </a:pPr>
            <a:r>
              <a:rPr lang="en-US" altLang="zh-CN" sz="2800" dirty="0" err="1" smtClean="0">
                <a:solidFill>
                  <a:schemeClr val="tx1"/>
                </a:solidFill>
                <a:latin typeface="Times New Roman" panose="02020603050405020304" pitchFamily="18" charset="0"/>
                <a:cs typeface="Times New Roman" panose="02020603050405020304" pitchFamily="18" charset="0"/>
              </a:rPr>
              <a:t>Gensim</a:t>
            </a:r>
            <a:r>
              <a:rPr lang="en-US" altLang="zh-CN" sz="2800" dirty="0">
                <a:solidFill>
                  <a:schemeClr val="tx1"/>
                </a:solidFill>
                <a:latin typeface="Times New Roman" panose="02020603050405020304" pitchFamily="18" charset="0"/>
                <a:cs typeface="Times New Roman" panose="02020603050405020304" pitchFamily="18" charset="0"/>
              </a:rPr>
              <a:t> </a:t>
            </a:r>
            <a:r>
              <a:rPr lang="en-US" altLang="zh-CN" sz="2800" dirty="0" smtClean="0">
                <a:solidFill>
                  <a:schemeClr val="tx1"/>
                </a:solidFill>
                <a:latin typeface="Times New Roman" panose="02020603050405020304" pitchFamily="18" charset="0"/>
                <a:cs typeface="Times New Roman" panose="02020603050405020304" pitchFamily="18" charset="0"/>
              </a:rPr>
              <a:t>2.0.0</a:t>
            </a:r>
          </a:p>
          <a:p>
            <a:pPr marL="457200" indent="-457200">
              <a:lnSpc>
                <a:spcPct val="150000"/>
              </a:lnSpc>
              <a:buFont typeface="Wingdings" panose="05000000000000000000" pitchFamily="2" charset="2"/>
              <a:buChar char="ü"/>
            </a:pPr>
            <a:r>
              <a:rPr lang="en-US" altLang="zh-CN" sz="2800" dirty="0" err="1" smtClean="0">
                <a:solidFill>
                  <a:schemeClr val="tx1"/>
                </a:solidFill>
                <a:latin typeface="Times New Roman" panose="02020603050405020304" pitchFamily="18" charset="0"/>
                <a:cs typeface="Times New Roman" panose="02020603050405020304" pitchFamily="18" charset="0"/>
              </a:rPr>
              <a:t>Sklearn</a:t>
            </a:r>
            <a:endParaRPr lang="en-US" altLang="zh-CN" sz="2800" dirty="0" smtClean="0">
              <a:solidFill>
                <a:schemeClr val="tx1"/>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5616" y="1175240"/>
            <a:ext cx="1296144" cy="648072"/>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1336" y="2024844"/>
            <a:ext cx="1980220" cy="585944"/>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76451" y="2875604"/>
            <a:ext cx="2052228" cy="720301"/>
          </a:xfrm>
          <a:prstGeom prst="rect">
            <a:avLst/>
          </a:prstGeom>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7546" y="3860721"/>
            <a:ext cx="1996541" cy="863651"/>
          </a:xfrm>
          <a:prstGeom prst="rect">
            <a:avLst/>
          </a:prstGeom>
        </p:spPr>
      </p:pic>
      <p:sp>
        <p:nvSpPr>
          <p:cNvPr id="9" name="标题 1"/>
          <p:cNvSpPr>
            <a:spLocks noGrp="1"/>
          </p:cNvSpPr>
          <p:nvPr>
            <p:ph type="title"/>
          </p:nvPr>
        </p:nvSpPr>
        <p:spPr>
          <a:xfrm>
            <a:off x="580070" y="486345"/>
            <a:ext cx="7391400" cy="487363"/>
          </a:xfrm>
        </p:spPr>
        <p:txBody>
          <a:bodyPr/>
          <a:lstStyle/>
          <a:p>
            <a:r>
              <a:rPr lang="zh-CN" altLang="en-US" b="0" dirty="0" smtClean="0">
                <a:solidFill>
                  <a:schemeClr val="tx1"/>
                </a:solidFill>
                <a:latin typeface="华文新魏" panose="02010800040101010101" pitchFamily="2" charset="-122"/>
                <a:ea typeface="华文新魏" panose="02010800040101010101" pitchFamily="2" charset="-122"/>
              </a:rPr>
              <a:t>运行环境：</a:t>
            </a:r>
            <a:endParaRPr lang="zh-CN" altLang="en-US" b="0" dirty="0">
              <a:solidFill>
                <a:schemeClr val="tx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4199135050"/>
      </p:ext>
    </p:extLst>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3548" y="404664"/>
            <a:ext cx="1980220"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项目</a:t>
            </a:r>
            <a:r>
              <a:rPr lang="zh-CN" altLang="en-US" sz="2400" dirty="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简介</a:t>
            </a:r>
            <a:endPar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7" name="文本框 6"/>
          <p:cNvSpPr txBox="1"/>
          <p:nvPr/>
        </p:nvSpPr>
        <p:spPr>
          <a:xfrm>
            <a:off x="755576" y="1376772"/>
            <a:ext cx="7020780" cy="166776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50000"/>
              </a:lnSpc>
            </a:pPr>
            <a:r>
              <a:rPr lang="zh-CN" altLang="en-US" sz="2400" dirty="0" smtClean="0">
                <a:solidFill>
                  <a:schemeClr val="tx1"/>
                </a:solidFill>
                <a:latin typeface="楷体" panose="02010609060101010101" pitchFamily="49" charset="-122"/>
                <a:ea typeface="楷体" panose="02010609060101010101" pitchFamily="49" charset="-122"/>
              </a:rPr>
              <a:t>本项目可以通过分析所给的图片，提取其中的关键意向标签，并由关键词生成意境相关的五言绝句。</a:t>
            </a:r>
            <a:endParaRPr lang="en-US" altLang="zh-CN" sz="2400" dirty="0" smtClean="0">
              <a:solidFill>
                <a:schemeClr val="tx1"/>
              </a:solidFill>
              <a:latin typeface="楷体" panose="02010609060101010101" pitchFamily="49" charset="-122"/>
              <a:ea typeface="楷体" panose="02010609060101010101" pitchFamily="49" charset="-122"/>
            </a:endParaRPr>
          </a:p>
        </p:txBody>
      </p:sp>
      <p:sp>
        <p:nvSpPr>
          <p:cNvPr id="8" name="文本框 7"/>
          <p:cNvSpPr txBox="1"/>
          <p:nvPr/>
        </p:nvSpPr>
        <p:spPr>
          <a:xfrm>
            <a:off x="395536" y="3320988"/>
            <a:ext cx="8424936" cy="203132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25000"/>
              </a:lnSpc>
            </a:pPr>
            <a:r>
              <a:rPr lang="zh-CN" altLang="en-US" sz="2400" dirty="0" smtClean="0">
                <a:solidFill>
                  <a:schemeClr val="tx1"/>
                </a:solidFill>
                <a:latin typeface="华文新魏" panose="02010800040101010101" pitchFamily="2" charset="-122"/>
                <a:ea typeface="华文新魏" panose="02010800040101010101" pitchFamily="2" charset="-122"/>
              </a:rPr>
              <a:t>分工：</a:t>
            </a:r>
            <a:endParaRPr lang="en-US" altLang="zh-CN" sz="2400" dirty="0" smtClean="0">
              <a:solidFill>
                <a:schemeClr val="tx1"/>
              </a:solidFill>
              <a:latin typeface="华文新魏" panose="02010800040101010101" pitchFamily="2" charset="-122"/>
              <a:ea typeface="华文新魏" panose="02010800040101010101" pitchFamily="2" charset="-122"/>
            </a:endParaRPr>
          </a:p>
          <a:p>
            <a:pPr indent="457200" algn="just">
              <a:lnSpc>
                <a:spcPct val="150000"/>
              </a:lnSpc>
            </a:pPr>
            <a:r>
              <a:rPr lang="zh-CN" altLang="en-US" sz="2400" dirty="0" smtClean="0">
                <a:solidFill>
                  <a:schemeClr val="tx1"/>
                </a:solidFill>
                <a:latin typeface="华文新魏" panose="02010800040101010101" pitchFamily="2" charset="-122"/>
                <a:ea typeface="华文新魏" panose="02010800040101010101" pitchFamily="2" charset="-122"/>
              </a:rPr>
              <a:t>图像标签处理、网页部署：王路勤</a:t>
            </a:r>
            <a:endParaRPr lang="en-US" altLang="zh-CN" sz="2400" dirty="0" smtClean="0">
              <a:solidFill>
                <a:schemeClr val="tx1"/>
              </a:solidFill>
              <a:latin typeface="华文新魏" panose="02010800040101010101" pitchFamily="2" charset="-122"/>
              <a:ea typeface="华文新魏" panose="02010800040101010101" pitchFamily="2" charset="-122"/>
            </a:endParaRPr>
          </a:p>
          <a:p>
            <a:pPr indent="457200" algn="just">
              <a:lnSpc>
                <a:spcPct val="125000"/>
              </a:lnSpc>
            </a:pPr>
            <a:r>
              <a:rPr lang="zh-CN" altLang="en-US" sz="2400" dirty="0" smtClean="0">
                <a:solidFill>
                  <a:schemeClr val="tx1"/>
                </a:solidFill>
                <a:latin typeface="华文新魏" panose="02010800040101010101" pitchFamily="2" charset="-122"/>
                <a:ea typeface="华文新魏" panose="02010800040101010101" pitchFamily="2" charset="-122"/>
              </a:rPr>
              <a:t>数据预处理、关键词生成古诗</a:t>
            </a:r>
            <a:r>
              <a:rPr lang="en-US" altLang="zh-CN" sz="2400" dirty="0" err="1" smtClean="0">
                <a:solidFill>
                  <a:schemeClr val="tx1"/>
                </a:solidFill>
                <a:latin typeface="华文新魏" panose="02010800040101010101" pitchFamily="2" charset="-122"/>
                <a:ea typeface="华文新魏" panose="02010800040101010101" pitchFamily="2" charset="-122"/>
              </a:rPr>
              <a:t>rnn</a:t>
            </a:r>
            <a:r>
              <a:rPr lang="zh-CN" altLang="en-US" sz="2400" dirty="0" smtClean="0">
                <a:solidFill>
                  <a:schemeClr val="tx1"/>
                </a:solidFill>
                <a:latin typeface="华文新魏" panose="02010800040101010101" pitchFamily="2" charset="-122"/>
                <a:ea typeface="华文新魏" panose="02010800040101010101" pitchFamily="2" charset="-122"/>
              </a:rPr>
              <a:t>网络、</a:t>
            </a:r>
            <a:r>
              <a:rPr lang="en-US" altLang="zh-CN" sz="2400" dirty="0" err="1" smtClean="0">
                <a:solidFill>
                  <a:schemeClr val="tx1"/>
                </a:solidFill>
                <a:latin typeface="华文新魏" panose="02010800040101010101" pitchFamily="2" charset="-122"/>
                <a:ea typeface="华文新魏" panose="02010800040101010101" pitchFamily="2" charset="-122"/>
              </a:rPr>
              <a:t>textrank</a:t>
            </a:r>
            <a:r>
              <a:rPr lang="zh-CN" altLang="en-US" sz="2400" dirty="0" smtClean="0">
                <a:solidFill>
                  <a:schemeClr val="tx1"/>
                </a:solidFill>
                <a:latin typeface="华文新魏" panose="02010800040101010101" pitchFamily="2" charset="-122"/>
                <a:ea typeface="华文新魏" panose="02010800040101010101" pitchFamily="2" charset="-122"/>
              </a:rPr>
              <a:t>关键词提</a:t>
            </a:r>
            <a:endParaRPr lang="en-US" altLang="zh-CN" sz="2400" dirty="0" smtClean="0">
              <a:solidFill>
                <a:schemeClr val="tx1"/>
              </a:solidFill>
              <a:latin typeface="华文新魏" panose="02010800040101010101" pitchFamily="2" charset="-122"/>
              <a:ea typeface="华文新魏" panose="02010800040101010101" pitchFamily="2" charset="-122"/>
            </a:endParaRPr>
          </a:p>
          <a:p>
            <a:pPr indent="457200" algn="just">
              <a:lnSpc>
                <a:spcPct val="125000"/>
              </a:lnSpc>
            </a:pPr>
            <a:r>
              <a:rPr lang="zh-CN" altLang="en-US" sz="2400" dirty="0" smtClean="0">
                <a:solidFill>
                  <a:schemeClr val="tx1"/>
                </a:solidFill>
                <a:latin typeface="华文新魏" panose="02010800040101010101" pitchFamily="2" charset="-122"/>
                <a:ea typeface="华文新魏" panose="02010800040101010101" pitchFamily="2" charset="-122"/>
              </a:rPr>
              <a:t>取、困惑度指标：章梓立 金超</a:t>
            </a:r>
            <a:endParaRPr lang="en-US" altLang="zh-CN" sz="2400" dirty="0" smtClean="0">
              <a:solidFill>
                <a:schemeClr val="tx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34510594"/>
      </p:ext>
    </p:extLst>
  </p:cSld>
  <p:clrMapOvr>
    <a:masterClrMapping/>
  </p:clrMapOvr>
  <p:transition spd="med">
    <p:push/>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67544" y="512676"/>
            <a:ext cx="2196244"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背景</a:t>
            </a:r>
            <a:endPar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endParaRPr>
          </a:p>
        </p:txBody>
      </p:sp>
      <p:sp>
        <p:nvSpPr>
          <p:cNvPr id="7" name="文本框 6"/>
          <p:cNvSpPr txBox="1"/>
          <p:nvPr/>
        </p:nvSpPr>
        <p:spPr>
          <a:xfrm>
            <a:off x="971600" y="1592796"/>
            <a:ext cx="6876764" cy="3416320"/>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50000"/>
              </a:lnSpc>
            </a:pPr>
            <a:r>
              <a:rPr lang="zh-CN" altLang="en-US" sz="2400" dirty="0" smtClean="0">
                <a:solidFill>
                  <a:schemeClr val="tx1"/>
                </a:solidFill>
                <a:latin typeface="楷体" panose="02010609060101010101" pitchFamily="49" charset="-122"/>
                <a:ea typeface="楷体" panose="02010609060101010101" pitchFamily="49" charset="-122"/>
              </a:rPr>
              <a:t>通过阅读文献，我们了解到图片多分类、以及基于</a:t>
            </a:r>
            <a:r>
              <a:rPr lang="en-US" altLang="zh-CN" sz="2400" dirty="0" smtClean="0">
                <a:solidFill>
                  <a:schemeClr val="tx1"/>
                </a:solidFill>
                <a:latin typeface="楷体" panose="02010609060101010101" pitchFamily="49" charset="-122"/>
                <a:ea typeface="楷体" panose="02010609060101010101" pitchFamily="49" charset="-122"/>
              </a:rPr>
              <a:t>attention</a:t>
            </a:r>
            <a:r>
              <a:rPr lang="zh-CN" altLang="en-US" sz="2400" dirty="0" smtClean="0">
                <a:solidFill>
                  <a:schemeClr val="tx1"/>
                </a:solidFill>
                <a:latin typeface="楷体" panose="02010609060101010101" pitchFamily="49" charset="-122"/>
                <a:ea typeface="楷体" panose="02010609060101010101" pitchFamily="49" charset="-122"/>
              </a:rPr>
              <a:t>的</a:t>
            </a:r>
            <a:r>
              <a:rPr lang="en-US" altLang="zh-CN" sz="2400" dirty="0" smtClean="0">
                <a:solidFill>
                  <a:schemeClr val="tx1"/>
                </a:solidFill>
                <a:latin typeface="楷体" panose="02010609060101010101" pitchFamily="49" charset="-122"/>
                <a:ea typeface="楷体" panose="02010609060101010101" pitchFamily="49" charset="-122"/>
              </a:rPr>
              <a:t>Seq2Seq</a:t>
            </a:r>
            <a:r>
              <a:rPr lang="zh-CN" altLang="en-US" sz="2400" dirty="0" smtClean="0">
                <a:solidFill>
                  <a:schemeClr val="tx1"/>
                </a:solidFill>
                <a:latin typeface="楷体" panose="02010609060101010101" pitchFamily="49" charset="-122"/>
                <a:ea typeface="楷体" panose="02010609060101010101" pitchFamily="49" charset="-122"/>
              </a:rPr>
              <a:t>古诗生成模型已经较为成熟。</a:t>
            </a:r>
            <a:endParaRPr lang="en-US" altLang="zh-CN" sz="2400" dirty="0" smtClean="0">
              <a:solidFill>
                <a:schemeClr val="tx1"/>
              </a:solidFill>
              <a:latin typeface="楷体" panose="02010609060101010101" pitchFamily="49" charset="-122"/>
              <a:ea typeface="楷体" panose="02010609060101010101" pitchFamily="49" charset="-122"/>
            </a:endParaRPr>
          </a:p>
          <a:p>
            <a:pPr indent="457200" algn="just">
              <a:lnSpc>
                <a:spcPct val="150000"/>
              </a:lnSpc>
            </a:pPr>
            <a:r>
              <a:rPr lang="zh-CN" altLang="en-US" sz="2400" dirty="0" smtClean="0">
                <a:solidFill>
                  <a:schemeClr val="tx1"/>
                </a:solidFill>
                <a:latin typeface="楷体" panose="02010609060101010101" pitchFamily="49" charset="-122"/>
                <a:ea typeface="楷体" panose="02010609060101010101" pitchFamily="49" charset="-122"/>
              </a:rPr>
              <a:t>我们很自然的想到是否可以把二者结合起来，使用分类后的图片标签作为生成古诗的关键词，那么基于图片生成古诗也就相应的实现。</a:t>
            </a:r>
            <a:endParaRPr lang="en-US" altLang="zh-CN" sz="2400" dirty="0" smtClean="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55521472"/>
      </p:ext>
    </p:extLst>
  </p:cSld>
  <p:clrMapOvr>
    <a:masterClrMapping/>
  </p:clrMapOvr>
  <p:transition spd="med">
    <p:pu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12" y="404664"/>
            <a:ext cx="3744416"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模型和方法：</a:t>
            </a:r>
            <a:r>
              <a:rPr lang="en-US" altLang="zh-CN"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1.</a:t>
            </a: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图像识别</a:t>
            </a:r>
          </a:p>
        </p:txBody>
      </p:sp>
      <p:sp>
        <p:nvSpPr>
          <p:cNvPr id="7" name="文本框 6"/>
          <p:cNvSpPr txBox="1"/>
          <p:nvPr/>
        </p:nvSpPr>
        <p:spPr>
          <a:xfrm>
            <a:off x="280397" y="1059210"/>
            <a:ext cx="2491404"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nSpc>
                <a:spcPct val="125000"/>
              </a:lnSpc>
            </a:pPr>
            <a:r>
              <a:rPr lang="en-US" altLang="zh-CN" sz="2400" dirty="0" smtClean="0">
                <a:solidFill>
                  <a:schemeClr val="tx1"/>
                </a:solidFill>
                <a:latin typeface="华文新魏" panose="02010800040101010101" pitchFamily="2" charset="-122"/>
                <a:ea typeface="华文新魏" panose="02010800040101010101" pitchFamily="2" charset="-122"/>
              </a:rPr>
              <a:t>1.1 </a:t>
            </a:r>
            <a:r>
              <a:rPr lang="zh-CN" altLang="en-US" sz="2400" dirty="0" smtClean="0">
                <a:solidFill>
                  <a:schemeClr val="tx1"/>
                </a:solidFill>
                <a:latin typeface="华文新魏" panose="02010800040101010101" pitchFamily="2" charset="-122"/>
                <a:ea typeface="华文新魏" panose="02010800040101010101" pitchFamily="2" charset="-122"/>
              </a:rPr>
              <a:t>图片数据集</a:t>
            </a:r>
            <a:endParaRPr lang="en-US" altLang="zh-CN" sz="2400" dirty="0" smtClean="0">
              <a:solidFill>
                <a:schemeClr val="tx1"/>
              </a:solidFill>
              <a:latin typeface="华文新魏" panose="02010800040101010101" pitchFamily="2" charset="-122"/>
              <a:ea typeface="华文新魏" panose="02010800040101010101" pitchFamily="2" charset="-122"/>
            </a:endParaRPr>
          </a:p>
        </p:txBody>
      </p:sp>
      <p:sp>
        <p:nvSpPr>
          <p:cNvPr id="4" name="文本框 3"/>
          <p:cNvSpPr txBox="1"/>
          <p:nvPr/>
        </p:nvSpPr>
        <p:spPr>
          <a:xfrm>
            <a:off x="280397" y="2431395"/>
            <a:ext cx="3384376" cy="313932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nSpc>
                <a:spcPct val="125000"/>
              </a:lnSpc>
            </a:pPr>
            <a:endParaRPr lang="en-US" altLang="zh-CN" sz="2400" b="1" dirty="0" smtClean="0">
              <a:solidFill>
                <a:schemeClr val="tx1"/>
              </a:solidFill>
              <a:effectLst>
                <a:outerShdw blurRad="38100" dist="38100" dir="2700000" algn="tl">
                  <a:srgbClr val="000000">
                    <a:alpha val="43137"/>
                  </a:srgbClr>
                </a:outerShdw>
              </a:effectLst>
            </a:endParaRPr>
          </a:p>
          <a:p>
            <a:r>
              <a:rPr lang="zh-CN" altLang="en-US" sz="2400" dirty="0" smtClean="0">
                <a:solidFill>
                  <a:schemeClr val="tx1"/>
                </a:solidFill>
                <a:latin typeface="楷体" panose="02010609060101010101" pitchFamily="49" charset="-122"/>
                <a:ea typeface="楷体" panose="02010609060101010101" pitchFamily="49" charset="-122"/>
              </a:rPr>
              <a:t>理由：</a:t>
            </a:r>
            <a:endParaRPr lang="en-US" altLang="zh-CN" sz="2400" dirty="0" smtClean="0">
              <a:solidFill>
                <a:schemeClr val="tx1"/>
              </a:solidFill>
              <a:latin typeface="楷体" panose="02010609060101010101" pitchFamily="49" charset="-122"/>
              <a:ea typeface="楷体" panose="02010609060101010101" pitchFamily="49" charset="-122"/>
            </a:endParaRPr>
          </a:p>
          <a:p>
            <a:pPr marL="342900">
              <a:lnSpc>
                <a:spcPct val="200000"/>
              </a:lnSpc>
              <a:buFont typeface="Arial" panose="020B0604020202020204" pitchFamily="34" charset="0"/>
              <a:buChar char="•"/>
            </a:pPr>
            <a:r>
              <a:rPr lang="zh-CN" altLang="en-US" sz="2400" dirty="0" smtClean="0">
                <a:solidFill>
                  <a:schemeClr val="tx1"/>
                </a:solidFill>
                <a:latin typeface="楷体" panose="02010609060101010101" pitchFamily="49" charset="-122"/>
                <a:ea typeface="楷体" panose="02010609060101010101" pitchFamily="49" charset="-122"/>
              </a:rPr>
              <a:t>标签内容符合要求</a:t>
            </a:r>
            <a:endParaRPr lang="en-US" altLang="zh-CN" sz="2400" dirty="0" smtClean="0">
              <a:solidFill>
                <a:schemeClr val="tx1"/>
              </a:solidFill>
              <a:latin typeface="楷体" panose="02010609060101010101" pitchFamily="49" charset="-122"/>
              <a:ea typeface="楷体" panose="02010609060101010101" pitchFamily="49" charset="-122"/>
            </a:endParaRPr>
          </a:p>
          <a:p>
            <a:pPr marL="342900">
              <a:lnSpc>
                <a:spcPct val="200000"/>
              </a:lnSpc>
              <a:buFont typeface="Arial" panose="020B0604020202020204" pitchFamily="34" charset="0"/>
              <a:buChar char="•"/>
            </a:pPr>
            <a:r>
              <a:rPr lang="zh-CN" altLang="en-US" sz="2400" dirty="0" smtClean="0">
                <a:solidFill>
                  <a:schemeClr val="tx1"/>
                </a:solidFill>
                <a:latin typeface="楷体" panose="02010609060101010101" pitchFamily="49" charset="-122"/>
                <a:ea typeface="楷体" panose="02010609060101010101" pitchFamily="49" charset="-122"/>
              </a:rPr>
              <a:t>相对简单，易于上手</a:t>
            </a:r>
            <a:endParaRPr lang="en-US" altLang="zh-CN" sz="2400" dirty="0" smtClean="0">
              <a:solidFill>
                <a:schemeClr val="tx1"/>
              </a:solidFill>
              <a:latin typeface="楷体" panose="02010609060101010101" pitchFamily="49" charset="-122"/>
              <a:ea typeface="楷体" panose="02010609060101010101" pitchFamily="49" charset="-122"/>
            </a:endParaRPr>
          </a:p>
          <a:p>
            <a:pPr marL="342900">
              <a:lnSpc>
                <a:spcPct val="200000"/>
              </a:lnSpc>
              <a:buFont typeface="Arial" panose="020B0604020202020204" pitchFamily="34" charset="0"/>
              <a:buChar char="•"/>
            </a:pPr>
            <a:r>
              <a:rPr lang="zh-CN" altLang="en-US" sz="2400" dirty="0">
                <a:solidFill>
                  <a:schemeClr val="tx1"/>
                </a:solidFill>
                <a:latin typeface="楷体" panose="02010609060101010101" pitchFamily="49" charset="-122"/>
                <a:ea typeface="楷体" panose="02010609060101010101" pitchFamily="49" charset="-122"/>
              </a:rPr>
              <a:t>算</a:t>
            </a:r>
            <a:r>
              <a:rPr lang="zh-CN" altLang="en-US" sz="2400" dirty="0" smtClean="0">
                <a:solidFill>
                  <a:schemeClr val="tx1"/>
                </a:solidFill>
                <a:latin typeface="楷体" panose="02010609060101010101" pitchFamily="49" charset="-122"/>
                <a:ea typeface="楷体" panose="02010609060101010101" pitchFamily="49" charset="-122"/>
              </a:rPr>
              <a:t>力有限</a:t>
            </a:r>
            <a:endParaRPr lang="en-US" altLang="zh-CN" sz="2400" dirty="0" smtClean="0">
              <a:solidFill>
                <a:schemeClr val="tx1"/>
              </a:solidFill>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2"/>
          <a:stretch>
            <a:fillRect/>
          </a:stretch>
        </p:blipFill>
        <p:spPr>
          <a:xfrm>
            <a:off x="3870438" y="2528900"/>
            <a:ext cx="4811388" cy="3276364"/>
          </a:xfrm>
          <a:prstGeom prst="rect">
            <a:avLst/>
          </a:prstGeom>
        </p:spPr>
      </p:pic>
      <p:sp>
        <p:nvSpPr>
          <p:cNvPr id="2" name="矩形 1"/>
          <p:cNvSpPr/>
          <p:nvPr/>
        </p:nvSpPr>
        <p:spPr>
          <a:xfrm>
            <a:off x="280397" y="1678639"/>
            <a:ext cx="8847166" cy="784830"/>
          </a:xfrm>
          <a:prstGeom prst="rect">
            <a:avLst/>
          </a:prstGeom>
        </p:spPr>
        <p:txBody>
          <a:bodyPr wrap="none">
            <a:spAutoFit/>
          </a:bodyPr>
          <a:lstStyle/>
          <a:p>
            <a:pPr>
              <a:lnSpc>
                <a:spcPct val="125000"/>
              </a:lnSpc>
            </a:pPr>
            <a:r>
              <a:rPr lang="zh-CN" altLang="en-US" dirty="0">
                <a:latin typeface="楷体" panose="02010609060101010101" pitchFamily="49" charset="-122"/>
                <a:ea typeface="楷体" panose="02010609060101010101" pitchFamily="49" charset="-122"/>
              </a:rPr>
              <a:t>使用</a:t>
            </a:r>
            <a:r>
              <a:rPr lang="en-US" altLang="zh-CN" dirty="0">
                <a:latin typeface="楷体" panose="02010609060101010101" pitchFamily="49" charset="-122"/>
                <a:ea typeface="楷体" panose="02010609060101010101" pitchFamily="49" charset="-122"/>
              </a:rPr>
              <a:t>cifar-100</a:t>
            </a:r>
            <a:r>
              <a:rPr lang="zh-CN" altLang="en-US" dirty="0">
                <a:latin typeface="楷体" panose="02010609060101010101" pitchFamily="49" charset="-122"/>
                <a:ea typeface="楷体" panose="02010609060101010101" pitchFamily="49" charset="-122"/>
              </a:rPr>
              <a:t>数据集进行模型</a:t>
            </a:r>
            <a:r>
              <a:rPr lang="zh-CN" altLang="en-US" dirty="0" smtClean="0">
                <a:latin typeface="楷体" panose="02010609060101010101" pitchFamily="49" charset="-122"/>
                <a:ea typeface="楷体" panose="02010609060101010101" pitchFamily="49" charset="-122"/>
              </a:rPr>
              <a:t>训练，数据集地址：</a:t>
            </a:r>
            <a:endParaRPr lang="en-US" altLang="zh-CN" dirty="0" smtClean="0">
              <a:latin typeface="楷体" panose="02010609060101010101" pitchFamily="49" charset="-122"/>
              <a:ea typeface="楷体" panose="02010609060101010101" pitchFamily="49" charset="-122"/>
            </a:endParaRPr>
          </a:p>
          <a:p>
            <a:pPr>
              <a:lnSpc>
                <a:spcPct val="125000"/>
              </a:lnSpc>
            </a:pPr>
            <a:r>
              <a:rPr lang="en-US" altLang="zh-CN" dirty="0" smtClean="0">
                <a:hlinkClick r:id="rId3"/>
              </a:rPr>
              <a:t>http</a:t>
            </a:r>
            <a:r>
              <a:rPr lang="en-US" altLang="zh-CN" dirty="0">
                <a:hlinkClick r:id="rId3"/>
              </a:rPr>
              <a:t>://www.cs.toronto.edu/~kriz/cifar.html?usg=alkjrhjqbhw2llxlo8emqns-tbk0at96jq</a:t>
            </a:r>
            <a:endParaRPr lang="en-US" altLang="zh-C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89534795"/>
      </p:ext>
    </p:extLst>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12" y="404664"/>
            <a:ext cx="3744416"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模型和方法：</a:t>
            </a:r>
            <a:r>
              <a:rPr lang="en-US" altLang="zh-CN"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1.</a:t>
            </a: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图像识别</a:t>
            </a:r>
          </a:p>
        </p:txBody>
      </p:sp>
      <p:sp>
        <p:nvSpPr>
          <p:cNvPr id="7" name="文本框 6"/>
          <p:cNvSpPr txBox="1"/>
          <p:nvPr/>
        </p:nvSpPr>
        <p:spPr>
          <a:xfrm>
            <a:off x="303060" y="997859"/>
            <a:ext cx="2682298"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nSpc>
                <a:spcPct val="125000"/>
              </a:lnSpc>
            </a:pPr>
            <a:r>
              <a:rPr lang="en-US" altLang="zh-CN" sz="2400" dirty="0" smtClean="0">
                <a:solidFill>
                  <a:schemeClr val="tx1"/>
                </a:solidFill>
                <a:latin typeface="华文新魏" panose="02010800040101010101" pitchFamily="2" charset="-122"/>
                <a:ea typeface="华文新魏" panose="02010800040101010101" pitchFamily="2" charset="-122"/>
              </a:rPr>
              <a:t>1.2 </a:t>
            </a:r>
            <a:r>
              <a:rPr lang="zh-CN" altLang="en-US" sz="2400" dirty="0" smtClean="0">
                <a:solidFill>
                  <a:schemeClr val="tx1"/>
                </a:solidFill>
                <a:latin typeface="华文新魏" panose="02010800040101010101" pitchFamily="2" charset="-122"/>
                <a:ea typeface="华文新魏" panose="02010800040101010101" pitchFamily="2" charset="-122"/>
              </a:rPr>
              <a:t>模型结构</a:t>
            </a:r>
            <a:endParaRPr lang="en-US" altLang="zh-CN" sz="2400" dirty="0" smtClean="0">
              <a:solidFill>
                <a:schemeClr val="tx1"/>
              </a:solidFill>
              <a:latin typeface="华文新魏" panose="02010800040101010101" pitchFamily="2" charset="-122"/>
              <a:ea typeface="华文新魏" panose="02010800040101010101" pitchFamily="2" charset="-122"/>
            </a:endParaRPr>
          </a:p>
        </p:txBody>
      </p:sp>
      <p:sp>
        <p:nvSpPr>
          <p:cNvPr id="8" name="文本框 7"/>
          <p:cNvSpPr txBox="1"/>
          <p:nvPr/>
        </p:nvSpPr>
        <p:spPr>
          <a:xfrm>
            <a:off x="530364" y="1691857"/>
            <a:ext cx="6372708" cy="46166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r>
              <a:rPr lang="zh-CN" altLang="en-US" sz="2400" dirty="0" smtClean="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使用基于</a:t>
            </a:r>
            <a:r>
              <a:rPr lang="en-US" altLang="zh-CN" sz="2400" dirty="0" smtClean="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CIFAR-100</a:t>
            </a:r>
            <a:r>
              <a:rPr lang="zh-CN" altLang="en-US" sz="2400" dirty="0" smtClean="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的</a:t>
            </a:r>
            <a:r>
              <a:rPr lang="en-US" altLang="zh-CN" sz="2400" dirty="0" smtClean="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vgg16</a:t>
            </a:r>
            <a:r>
              <a:rPr lang="zh-CN" altLang="en-US" sz="2400" dirty="0" smtClean="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架构的</a:t>
            </a:r>
            <a:r>
              <a:rPr lang="en-US" altLang="zh-CN" sz="2400" dirty="0" err="1" smtClean="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Keras</a:t>
            </a:r>
            <a:r>
              <a:rPr lang="zh-CN" altLang="en-US" sz="2400" dirty="0" smtClean="0">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模型</a:t>
            </a:r>
          </a:p>
        </p:txBody>
      </p:sp>
      <p:pic>
        <p:nvPicPr>
          <p:cNvPr id="2" name="图片 1"/>
          <p:cNvPicPr>
            <a:picLocks noChangeAspect="1"/>
          </p:cNvPicPr>
          <p:nvPr/>
        </p:nvPicPr>
        <p:blipFill>
          <a:blip r:embed="rId2"/>
          <a:stretch>
            <a:fillRect/>
          </a:stretch>
        </p:blipFill>
        <p:spPr>
          <a:xfrm>
            <a:off x="1644209" y="2492896"/>
            <a:ext cx="5243513" cy="3067050"/>
          </a:xfrm>
          <a:prstGeom prst="rect">
            <a:avLst/>
          </a:prstGeom>
        </p:spPr>
      </p:pic>
    </p:spTree>
    <p:extLst>
      <p:ext uri="{BB962C8B-B14F-4D97-AF65-F5344CB8AC3E}">
        <p14:creationId xmlns:p14="http://schemas.microsoft.com/office/powerpoint/2010/main" val="2201278305"/>
      </p:ext>
    </p:extLst>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12" y="404664"/>
            <a:ext cx="3744416" cy="553998"/>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a:solidFill>
                  <a:schemeClr val="tx1"/>
                </a:solidFill>
                <a:latin typeface="华文新魏" panose="02010800040101010101" pitchFamily="2" charset="-122"/>
                <a:ea typeface="华文新魏" panose="02010800040101010101" pitchFamily="2" charset="-122"/>
              </a:rPr>
              <a:t>模型和方法：</a:t>
            </a:r>
            <a:r>
              <a:rPr lang="en-US" altLang="zh-CN" sz="2400" dirty="0">
                <a:solidFill>
                  <a:schemeClr val="tx1"/>
                </a:solidFill>
                <a:latin typeface="华文新魏" panose="02010800040101010101" pitchFamily="2" charset="-122"/>
                <a:ea typeface="华文新魏" panose="02010800040101010101" pitchFamily="2" charset="-122"/>
              </a:rPr>
              <a:t>1.</a:t>
            </a:r>
            <a:r>
              <a:rPr lang="zh-CN" altLang="en-US" sz="2400" dirty="0">
                <a:solidFill>
                  <a:schemeClr val="tx1"/>
                </a:solidFill>
                <a:latin typeface="华文新魏" panose="02010800040101010101" pitchFamily="2" charset="-122"/>
                <a:ea typeface="华文新魏" panose="02010800040101010101" pitchFamily="2" charset="-122"/>
              </a:rPr>
              <a:t>图像识别</a:t>
            </a:r>
          </a:p>
        </p:txBody>
      </p:sp>
      <p:sp>
        <p:nvSpPr>
          <p:cNvPr id="7" name="文本框 6"/>
          <p:cNvSpPr txBox="1"/>
          <p:nvPr/>
        </p:nvSpPr>
        <p:spPr>
          <a:xfrm>
            <a:off x="197514" y="1064725"/>
            <a:ext cx="7452828"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25000"/>
              </a:lnSpc>
            </a:pPr>
            <a:r>
              <a:rPr lang="en-US" altLang="zh-CN" sz="2400" dirty="0">
                <a:solidFill>
                  <a:schemeClr val="tx1"/>
                </a:solidFill>
                <a:latin typeface="华文新魏" panose="02010800040101010101" pitchFamily="2" charset="-122"/>
                <a:ea typeface="华文新魏" panose="02010800040101010101" pitchFamily="2" charset="-122"/>
              </a:rPr>
              <a:t>1.3 </a:t>
            </a:r>
            <a:r>
              <a:rPr lang="zh-CN" altLang="en-US" sz="2400" dirty="0">
                <a:solidFill>
                  <a:schemeClr val="tx1"/>
                </a:solidFill>
                <a:latin typeface="华文新魏" panose="02010800040101010101" pitchFamily="2" charset="-122"/>
                <a:ea typeface="华文新魏" panose="02010800040101010101" pitchFamily="2" charset="-122"/>
              </a:rPr>
              <a:t>训练结果</a:t>
            </a:r>
            <a:endParaRPr lang="en-US" altLang="zh-CN" sz="2400" dirty="0">
              <a:solidFill>
                <a:schemeClr val="tx1"/>
              </a:solidFill>
              <a:latin typeface="华文新魏" panose="02010800040101010101" pitchFamily="2" charset="-122"/>
              <a:ea typeface="华文新魏" panose="02010800040101010101"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531" y="1664831"/>
            <a:ext cx="3131981" cy="215685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243" y="3879166"/>
            <a:ext cx="3012556" cy="2102345"/>
          </a:xfrm>
          <a:prstGeom prst="rect">
            <a:avLst/>
          </a:prstGeom>
        </p:spPr>
      </p:pic>
      <p:sp>
        <p:nvSpPr>
          <p:cNvPr id="8" name="文本框 7"/>
          <p:cNvSpPr txBox="1"/>
          <p:nvPr/>
        </p:nvSpPr>
        <p:spPr>
          <a:xfrm>
            <a:off x="4175956" y="1743637"/>
            <a:ext cx="4248472" cy="3883755"/>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nSpc>
                <a:spcPct val="150000"/>
              </a:lnSpc>
            </a:pPr>
            <a:r>
              <a:rPr lang="zh-CN" altLang="en-US" sz="2400" dirty="0">
                <a:solidFill>
                  <a:schemeClr val="tx1"/>
                </a:solidFill>
                <a:latin typeface="楷体" panose="02010609060101010101" pitchFamily="49" charset="-122"/>
                <a:ea typeface="楷体" panose="02010609060101010101" pitchFamily="49" charset="-122"/>
              </a:rPr>
              <a:t>共训练</a:t>
            </a:r>
            <a:r>
              <a:rPr lang="en-US" altLang="zh-CN" sz="2400" dirty="0">
                <a:solidFill>
                  <a:schemeClr val="tx1"/>
                </a:solidFill>
                <a:latin typeface="楷体" panose="02010609060101010101" pitchFamily="49" charset="-122"/>
                <a:ea typeface="楷体" panose="02010609060101010101" pitchFamily="49" charset="-122"/>
              </a:rPr>
              <a:t>250</a:t>
            </a:r>
            <a:r>
              <a:rPr lang="zh-CN" altLang="en-US" sz="2400" dirty="0">
                <a:solidFill>
                  <a:schemeClr val="tx1"/>
                </a:solidFill>
                <a:latin typeface="楷体" panose="02010609060101010101" pitchFamily="49" charset="-122"/>
                <a:ea typeface="楷体" panose="02010609060101010101" pitchFamily="49" charset="-122"/>
              </a:rPr>
              <a:t>个</a:t>
            </a:r>
            <a:r>
              <a:rPr lang="en-US" altLang="zh-CN" sz="2400" dirty="0">
                <a:solidFill>
                  <a:schemeClr val="tx1"/>
                </a:solidFill>
                <a:latin typeface="楷体" panose="02010609060101010101" pitchFamily="49" charset="-122"/>
                <a:ea typeface="楷体" panose="02010609060101010101" pitchFamily="49" charset="-122"/>
              </a:rPr>
              <a:t>epoch</a:t>
            </a:r>
            <a:r>
              <a:rPr lang="zh-CN" altLang="en-US" sz="2400" dirty="0">
                <a:solidFill>
                  <a:schemeClr val="tx1"/>
                </a:solidFill>
                <a:latin typeface="楷体" panose="02010609060101010101" pitchFamily="49" charset="-122"/>
                <a:ea typeface="楷体" panose="02010609060101010101" pitchFamily="49" charset="-122"/>
              </a:rPr>
              <a:t>，在测试集中各个小类的最高正确率在</a:t>
            </a:r>
            <a:r>
              <a:rPr lang="en-US" altLang="zh-CN" sz="2400" dirty="0">
                <a:solidFill>
                  <a:schemeClr val="tx1"/>
                </a:solidFill>
                <a:latin typeface="楷体" panose="02010609060101010101" pitchFamily="49" charset="-122"/>
                <a:ea typeface="楷体" panose="02010609060101010101" pitchFamily="49" charset="-122"/>
              </a:rPr>
              <a:t>70%</a:t>
            </a:r>
            <a:r>
              <a:rPr lang="zh-CN" altLang="en-US" sz="2400" dirty="0">
                <a:solidFill>
                  <a:schemeClr val="tx1"/>
                </a:solidFill>
                <a:latin typeface="楷体" panose="02010609060101010101" pitchFamily="49" charset="-122"/>
                <a:ea typeface="楷体" panose="02010609060101010101" pitchFamily="49" charset="-122"/>
              </a:rPr>
              <a:t>左右，但是由于很多小类在古诗意向上没有太大的差别，而大类的正确率有</a:t>
            </a:r>
            <a:r>
              <a:rPr lang="en-US" altLang="zh-CN" sz="2400" dirty="0">
                <a:solidFill>
                  <a:schemeClr val="tx1"/>
                </a:solidFill>
                <a:latin typeface="楷体" panose="02010609060101010101" pitchFamily="49" charset="-122"/>
                <a:ea typeface="楷体" panose="02010609060101010101" pitchFamily="49" charset="-122"/>
              </a:rPr>
              <a:t>80%</a:t>
            </a:r>
            <a:r>
              <a:rPr lang="zh-CN" altLang="en-US" sz="2400" dirty="0">
                <a:solidFill>
                  <a:schemeClr val="tx1"/>
                </a:solidFill>
                <a:latin typeface="楷体" panose="02010609060101010101" pitchFamily="49" charset="-122"/>
                <a:ea typeface="楷体" panose="02010609060101010101" pitchFamily="49" charset="-122"/>
              </a:rPr>
              <a:t>多，所以在最后的</a:t>
            </a:r>
            <a:r>
              <a:rPr lang="zh-CN" altLang="en-US" sz="2400" dirty="0" smtClean="0">
                <a:solidFill>
                  <a:schemeClr val="tx1"/>
                </a:solidFill>
                <a:latin typeface="楷体" panose="02010609060101010101" pitchFamily="49" charset="-122"/>
                <a:ea typeface="楷体" panose="02010609060101010101" pitchFamily="49" charset="-122"/>
              </a:rPr>
              <a:t>古诗意向把握上</a:t>
            </a:r>
            <a:r>
              <a:rPr lang="zh-CN" altLang="en-US" sz="2400" dirty="0">
                <a:solidFill>
                  <a:schemeClr val="tx1"/>
                </a:solidFill>
                <a:latin typeface="楷体" panose="02010609060101010101" pitchFamily="49" charset="-122"/>
                <a:ea typeface="楷体" panose="02010609060101010101" pitchFamily="49" charset="-122"/>
              </a:rPr>
              <a:t>依旧可以取得较好的效果</a:t>
            </a:r>
            <a:r>
              <a:rPr lang="zh-CN" altLang="en-US" sz="2400" dirty="0" smtClean="0">
                <a:solidFill>
                  <a:schemeClr val="tx1"/>
                </a:solidFill>
                <a:latin typeface="楷体" panose="02010609060101010101" pitchFamily="49" charset="-122"/>
                <a:ea typeface="楷体" panose="02010609060101010101" pitchFamily="49" charset="-122"/>
              </a:rPr>
              <a:t>。</a:t>
            </a:r>
            <a:endParaRPr lang="zh-CN" altLang="en-US" sz="2400" dirty="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073983869"/>
      </p:ext>
    </p:extLst>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12" y="404664"/>
            <a:ext cx="3744416"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模型和方法：</a:t>
            </a:r>
            <a:r>
              <a:rPr lang="en-US" altLang="zh-CN"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2.</a:t>
            </a:r>
            <a:r>
              <a:rPr lang="zh-CN" altLang="en-US" sz="2400" dirty="0" smtClean="0">
                <a:solidFill>
                  <a:schemeClr val="tx1"/>
                </a:solidFill>
                <a:effectLst>
                  <a:outerShdw blurRad="38100" dist="38100" dir="2700000" algn="tl">
                    <a:srgbClr val="000000">
                      <a:alpha val="43137"/>
                    </a:srgbClr>
                  </a:outerShdw>
                </a:effectLst>
                <a:latin typeface="华文新魏" panose="02010800040101010101" pitchFamily="2" charset="-122"/>
                <a:ea typeface="华文新魏" panose="02010800040101010101" pitchFamily="2" charset="-122"/>
              </a:rPr>
              <a:t>古诗生成</a:t>
            </a:r>
          </a:p>
        </p:txBody>
      </p:sp>
      <p:sp>
        <p:nvSpPr>
          <p:cNvPr id="7" name="文本框 6"/>
          <p:cNvSpPr txBox="1"/>
          <p:nvPr/>
        </p:nvSpPr>
        <p:spPr>
          <a:xfrm>
            <a:off x="197514" y="1088740"/>
            <a:ext cx="7452828" cy="524311"/>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en-US" altLang="zh-CN" sz="2400" dirty="0" smtClean="0">
                <a:solidFill>
                  <a:schemeClr val="tx1"/>
                </a:solidFill>
                <a:latin typeface="华文新魏" panose="02010800040101010101" pitchFamily="2" charset="-122"/>
                <a:ea typeface="华文新魏" panose="02010800040101010101" pitchFamily="2" charset="-122"/>
              </a:rPr>
              <a:t>2.1 </a:t>
            </a:r>
            <a:r>
              <a:rPr lang="zh-CN" altLang="en-US" sz="2400" dirty="0">
                <a:solidFill>
                  <a:schemeClr val="tx1"/>
                </a:solidFill>
                <a:latin typeface="华文新魏" panose="02010800040101010101" pitchFamily="2" charset="-122"/>
                <a:ea typeface="华文新魏" panose="02010800040101010101" pitchFamily="2" charset="-122"/>
              </a:rPr>
              <a:t>古诗</a:t>
            </a:r>
            <a:r>
              <a:rPr lang="zh-CN" altLang="en-US" sz="2400" dirty="0" smtClean="0">
                <a:solidFill>
                  <a:schemeClr val="tx1"/>
                </a:solidFill>
                <a:latin typeface="华文新魏" panose="02010800040101010101" pitchFamily="2" charset="-122"/>
                <a:ea typeface="华文新魏" panose="02010800040101010101" pitchFamily="2" charset="-122"/>
              </a:rPr>
              <a:t>数据集</a:t>
            </a:r>
            <a:endParaRPr lang="en-US" altLang="zh-CN" sz="2400" dirty="0" smtClean="0">
              <a:solidFill>
                <a:schemeClr val="tx1"/>
              </a:solidFill>
              <a:latin typeface="华文新魏" panose="02010800040101010101" pitchFamily="2" charset="-122"/>
              <a:ea typeface="华文新魏" panose="02010800040101010101" pitchFamily="2" charset="-122"/>
            </a:endParaRPr>
          </a:p>
        </p:txBody>
      </p:sp>
      <p:sp>
        <p:nvSpPr>
          <p:cNvPr id="4" name="文本框 3"/>
          <p:cNvSpPr txBox="1"/>
          <p:nvPr/>
        </p:nvSpPr>
        <p:spPr>
          <a:xfrm>
            <a:off x="5076056" y="3140968"/>
            <a:ext cx="3240360" cy="1938992"/>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algn="just">
              <a:lnSpc>
                <a:spcPct val="125000"/>
              </a:lnSpc>
            </a:pPr>
            <a:r>
              <a:rPr lang="zh-CN" altLang="en-US" sz="2400" dirty="0" smtClean="0">
                <a:solidFill>
                  <a:schemeClr val="tx1"/>
                </a:solidFill>
                <a:latin typeface="楷体" panose="02010609060101010101" pitchFamily="49" charset="-122"/>
                <a:ea typeface="楷体" panose="02010609060101010101" pitchFamily="49" charset="-122"/>
              </a:rPr>
              <a:t>为了简化模型，我们挑选其中唐诗与宋诗</a:t>
            </a:r>
            <a:r>
              <a:rPr lang="zh-CN" altLang="en-US" sz="2400" dirty="0">
                <a:solidFill>
                  <a:schemeClr val="tx1"/>
                </a:solidFill>
                <a:latin typeface="楷体" panose="02010609060101010101" pitchFamily="49" charset="-122"/>
                <a:ea typeface="楷体" panose="02010609060101010101" pitchFamily="49" charset="-122"/>
              </a:rPr>
              <a:t>的一万五千首五言绝句</a:t>
            </a:r>
            <a:r>
              <a:rPr lang="zh-CN" altLang="en-US" sz="2400" dirty="0" smtClean="0">
                <a:solidFill>
                  <a:schemeClr val="tx1"/>
                </a:solidFill>
                <a:latin typeface="楷体" panose="02010609060101010101" pitchFamily="49" charset="-122"/>
                <a:ea typeface="楷体" panose="02010609060101010101" pitchFamily="49" charset="-122"/>
              </a:rPr>
              <a:t>，并且进行了预处理。</a:t>
            </a:r>
            <a:endParaRPr lang="en-US" altLang="zh-CN" sz="2400" dirty="0" smtClean="0">
              <a:solidFill>
                <a:schemeClr val="tx1"/>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2"/>
          <a:stretch>
            <a:fillRect/>
          </a:stretch>
        </p:blipFill>
        <p:spPr>
          <a:xfrm>
            <a:off x="1079612" y="2744923"/>
            <a:ext cx="4105416" cy="3132349"/>
          </a:xfrm>
          <a:prstGeom prst="rect">
            <a:avLst/>
          </a:prstGeom>
        </p:spPr>
      </p:pic>
      <p:sp>
        <p:nvSpPr>
          <p:cNvPr id="8" name="文本框 7"/>
          <p:cNvSpPr txBox="1"/>
          <p:nvPr/>
        </p:nvSpPr>
        <p:spPr>
          <a:xfrm>
            <a:off x="655948" y="1781200"/>
            <a:ext cx="8100900" cy="952184"/>
          </a:xfrm>
          <a:prstGeom prst="rect">
            <a:avLst/>
          </a:prstGeom>
          <a:noFill/>
        </p:spPr>
        <p:style>
          <a:lnRef idx="0">
            <a:schemeClr val="dk1"/>
          </a:lnRef>
          <a:fillRef idx="3">
            <a:schemeClr val="dk1"/>
          </a:fillRef>
          <a:effectRef idx="3">
            <a:schemeClr val="dk1"/>
          </a:effectRef>
          <a:fontRef idx="minor">
            <a:schemeClr val="lt1"/>
          </a:fontRef>
        </p:style>
        <p:txBody>
          <a:bodyPr wrap="square" rtlCol="0">
            <a:spAutoFit/>
          </a:bodyPr>
          <a:lstStyle/>
          <a:p>
            <a:pPr indent="457200" algn="just">
              <a:lnSpc>
                <a:spcPct val="125000"/>
              </a:lnSpc>
            </a:pPr>
            <a:r>
              <a:rPr lang="zh-CN" altLang="en-US" sz="2400" dirty="0" smtClean="0">
                <a:solidFill>
                  <a:schemeClr val="tx1"/>
                </a:solidFill>
                <a:latin typeface="楷体" panose="02010609060101010101" pitchFamily="49" charset="-122"/>
                <a:ea typeface="楷体" panose="02010609060101010101" pitchFamily="49" charset="-122"/>
              </a:rPr>
              <a:t>来源：</a:t>
            </a:r>
            <a:r>
              <a:rPr lang="en-US" altLang="zh-CN" sz="2400" dirty="0" smtClean="0">
                <a:solidFill>
                  <a:schemeClr val="tx1"/>
                </a:solidFill>
                <a:latin typeface="楷体" panose="02010609060101010101" pitchFamily="49" charset="-122"/>
                <a:ea typeface="楷体" panose="02010609060101010101" pitchFamily="49" charset="-122"/>
                <a:hlinkClick r:id="rId3"/>
              </a:rPr>
              <a:t>https</a:t>
            </a:r>
            <a:r>
              <a:rPr lang="en-US" altLang="zh-CN" sz="2400" dirty="0">
                <a:solidFill>
                  <a:schemeClr val="tx1"/>
                </a:solidFill>
                <a:latin typeface="楷体" panose="02010609060101010101" pitchFamily="49" charset="-122"/>
                <a:ea typeface="楷体" panose="02010609060101010101" pitchFamily="49" charset="-122"/>
                <a:hlinkClick r:id="rId3"/>
              </a:rPr>
              <a:t>://</a:t>
            </a:r>
            <a:r>
              <a:rPr lang="en-US" altLang="zh-CN" sz="2400" dirty="0" smtClean="0">
                <a:solidFill>
                  <a:schemeClr val="tx1"/>
                </a:solidFill>
                <a:latin typeface="楷体" panose="02010609060101010101" pitchFamily="49" charset="-122"/>
                <a:ea typeface="楷体" panose="02010609060101010101" pitchFamily="49" charset="-122"/>
                <a:hlinkClick r:id="rId3"/>
              </a:rPr>
              <a:t>github.com/chinese-poetry/chinese-poetry</a:t>
            </a:r>
            <a:r>
              <a:rPr lang="zh-CN" altLang="en-US" sz="2400" dirty="0" smtClean="0">
                <a:solidFill>
                  <a:schemeClr val="tx1"/>
                </a:solidFill>
                <a:latin typeface="楷体" panose="02010609060101010101" pitchFamily="49" charset="-122"/>
                <a:ea typeface="楷体" panose="02010609060101010101" pitchFamily="49" charset="-122"/>
              </a:rPr>
              <a:t>数据格式为</a:t>
            </a:r>
            <a:r>
              <a:rPr lang="en-US" altLang="zh-CN" sz="2400" dirty="0" err="1" smtClean="0">
                <a:solidFill>
                  <a:schemeClr val="tx1"/>
                </a:solidFill>
                <a:latin typeface="楷体" panose="02010609060101010101" pitchFamily="49" charset="-122"/>
                <a:ea typeface="楷体" panose="02010609060101010101" pitchFamily="49" charset="-122"/>
              </a:rPr>
              <a:t>json</a:t>
            </a:r>
            <a:r>
              <a:rPr lang="zh-CN" altLang="en-US" sz="2400" dirty="0" smtClean="0">
                <a:solidFill>
                  <a:schemeClr val="tx1"/>
                </a:solidFill>
                <a:latin typeface="楷体" panose="02010609060101010101" pitchFamily="49" charset="-122"/>
                <a:ea typeface="楷体" panose="02010609060101010101" pitchFamily="49" charset="-122"/>
              </a:rPr>
              <a:t>，具体见下图：</a:t>
            </a:r>
            <a:endParaRPr lang="en-US" altLang="zh-CN" sz="2400" dirty="0" smtClean="0">
              <a:solidFill>
                <a:schemeClr val="tx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4063696583"/>
      </p:ext>
    </p:extLst>
  </p:cSld>
  <p:clrMapOvr>
    <a:masterClrMapping/>
  </p:clrMapOvr>
  <p:transition spd="med">
    <p:push/>
  </p:transition>
</p:sld>
</file>

<file path=ppt/theme/theme1.xml><?xml version="1.0" encoding="utf-8"?>
<a:theme xmlns:a="http://schemas.openxmlformats.org/drawingml/2006/main" name="封面模板">
  <a:themeElements>
    <a:clrScheme name="首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bodyPr wrap="none" fromWordArt="1">
        <a:prstTxWarp prst="textDeflate">
          <a:avLst>
            <a:gd name="adj" fmla="val 0"/>
          </a:avLst>
        </a:prstTxWarp>
      </a:bodyPr>
      <a:lstStyle>
        <a:defPPr algn="ctr">
          <a:defRPr sz="5400" b="1" kern="10" dirty="0">
            <a:ln w="19050">
              <a:solidFill>
                <a:schemeClr val="bg1"/>
              </a:solidFill>
              <a:round/>
              <a:headEnd/>
              <a:tailEnd/>
            </a:ln>
            <a:gradFill rotWithShape="1">
              <a:gsLst>
                <a:gs pos="0">
                  <a:schemeClr val="tx1"/>
                </a:gs>
                <a:gs pos="100000">
                  <a:schemeClr val="hlink"/>
                </a:gs>
              </a:gsLst>
              <a:lin ang="5400000" scaled="1"/>
            </a:gradFill>
            <a:effectLst>
              <a:outerShdw dist="35921" dir="2700000" algn="ctr" rotWithShape="0">
                <a:schemeClr val="bg2">
                  <a:alpha val="50000"/>
                </a:schemeClr>
              </a:outerShdw>
            </a:effectLst>
            <a:latin typeface="Verdana"/>
            <a:ea typeface="+mn-ea"/>
          </a:defRPr>
        </a:defPPr>
      </a:lstStyle>
    </a:spDef>
  </a:objectDefaults>
  <a:extraClrSchemeLst>
    <a:extraClrScheme>
      <a:clrScheme name="首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首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首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首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首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首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首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首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首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首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首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首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内容模板">
  <a:themeElements>
    <a:clrScheme name="Office 主题 3">
      <a:dk1>
        <a:srgbClr val="330909"/>
      </a:dk1>
      <a:lt1>
        <a:srgbClr val="FFFFFF"/>
      </a:lt1>
      <a:dk2>
        <a:srgbClr val="CC6600"/>
      </a:dk2>
      <a:lt2>
        <a:srgbClr val="C0C0C0"/>
      </a:lt2>
      <a:accent1>
        <a:srgbClr val="538531"/>
      </a:accent1>
      <a:accent2>
        <a:srgbClr val="D2AC40"/>
      </a:accent2>
      <a:accent3>
        <a:srgbClr val="FFFFFF"/>
      </a:accent3>
      <a:accent4>
        <a:srgbClr val="2A0606"/>
      </a:accent4>
      <a:accent5>
        <a:srgbClr val="B3C2AD"/>
      </a:accent5>
      <a:accent6>
        <a:srgbClr val="BE9B39"/>
      </a:accent6>
      <a:hlink>
        <a:srgbClr val="CC3300"/>
      </a:hlink>
      <a:folHlink>
        <a:srgbClr val="736FC5"/>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2400" b="1" dirty="0" smtClean="0">
            <a:solidFill>
              <a:schemeClr val="tx1"/>
            </a:solidFill>
            <a:effectLst>
              <a:outerShdw blurRad="38100" dist="38100" dir="2700000" algn="tl">
                <a:srgbClr val="000000">
                  <a:alpha val="43137"/>
                </a:srgbClr>
              </a:outerShdw>
            </a:effectLst>
          </a:defRPr>
        </a:defPPr>
      </a:lstStyle>
      <a:style>
        <a:lnRef idx="0">
          <a:schemeClr val="dk1"/>
        </a:lnRef>
        <a:fillRef idx="3">
          <a:schemeClr val="dk1"/>
        </a:fillRef>
        <a:effectRef idx="3">
          <a:schemeClr val="dk1"/>
        </a:effectRef>
        <a:fontRef idx="minor">
          <a:schemeClr val="lt1"/>
        </a:fontRef>
      </a:style>
    </a:txDef>
  </a:objectDefaults>
  <a:extraClrSchemeLst>
    <a:extraClrScheme>
      <a:clrScheme name="Office 主题 1">
        <a:dk1>
          <a:srgbClr val="132767"/>
        </a:dk1>
        <a:lt1>
          <a:srgbClr val="FFFFFF"/>
        </a:lt1>
        <a:dk2>
          <a:srgbClr val="184BB2"/>
        </a:dk2>
        <a:lt2>
          <a:srgbClr val="C0C0C0"/>
        </a:lt2>
        <a:accent1>
          <a:srgbClr val="2A8282"/>
        </a:accent1>
        <a:accent2>
          <a:srgbClr val="D96941"/>
        </a:accent2>
        <a:accent3>
          <a:srgbClr val="FFFFFF"/>
        </a:accent3>
        <a:accent4>
          <a:srgbClr val="0E2057"/>
        </a:accent4>
        <a:accent5>
          <a:srgbClr val="ACC1C1"/>
        </a:accent5>
        <a:accent6>
          <a:srgbClr val="C45E3A"/>
        </a:accent6>
        <a:hlink>
          <a:srgbClr val="824FB1"/>
        </a:hlink>
        <a:folHlink>
          <a:srgbClr val="DCCA42"/>
        </a:folHlink>
      </a:clrScheme>
      <a:clrMap bg1="lt1" tx1="dk1" bg2="lt2" tx2="dk2" accent1="accent1" accent2="accent2" accent3="accent3" accent4="accent4" accent5="accent5" accent6="accent6" hlink="hlink" folHlink="folHlink"/>
    </a:extraClrScheme>
    <a:extraClrScheme>
      <a:clrScheme name="Office 主题 2">
        <a:dk1>
          <a:srgbClr val="37175B"/>
        </a:dk1>
        <a:lt1>
          <a:srgbClr val="FFFFFF"/>
        </a:lt1>
        <a:dk2>
          <a:srgbClr val="754ECC"/>
        </a:dk2>
        <a:lt2>
          <a:srgbClr val="C0C0C0"/>
        </a:lt2>
        <a:accent1>
          <a:srgbClr val="64B4DC"/>
        </a:accent1>
        <a:accent2>
          <a:srgbClr val="EFA441"/>
        </a:accent2>
        <a:accent3>
          <a:srgbClr val="FFFFFF"/>
        </a:accent3>
        <a:accent4>
          <a:srgbClr val="2D124C"/>
        </a:accent4>
        <a:accent5>
          <a:srgbClr val="B8D6EB"/>
        </a:accent5>
        <a:accent6>
          <a:srgbClr val="D9943A"/>
        </a:accent6>
        <a:hlink>
          <a:srgbClr val="1B469B"/>
        </a:hlink>
        <a:folHlink>
          <a:srgbClr val="AAC856"/>
        </a:folHlink>
      </a:clrScheme>
      <a:clrMap bg1="lt1" tx1="dk1" bg2="lt2" tx2="dk2" accent1="accent1" accent2="accent2" accent3="accent3" accent4="accent4" accent5="accent5" accent6="accent6" hlink="hlink" folHlink="folHlink"/>
    </a:extraClrScheme>
    <a:extraClrScheme>
      <a:clrScheme name="Office 主题 3">
        <a:dk1>
          <a:srgbClr val="330909"/>
        </a:dk1>
        <a:lt1>
          <a:srgbClr val="FFFFFF"/>
        </a:lt1>
        <a:dk2>
          <a:srgbClr val="CC6600"/>
        </a:dk2>
        <a:lt2>
          <a:srgbClr val="C0C0C0"/>
        </a:lt2>
        <a:accent1>
          <a:srgbClr val="538531"/>
        </a:accent1>
        <a:accent2>
          <a:srgbClr val="D2AC40"/>
        </a:accent2>
        <a:accent3>
          <a:srgbClr val="FFFFFF"/>
        </a:accent3>
        <a:accent4>
          <a:srgbClr val="2A0606"/>
        </a:accent4>
        <a:accent5>
          <a:srgbClr val="B3C2AD"/>
        </a:accent5>
        <a:accent6>
          <a:srgbClr val="BE9B39"/>
        </a:accent6>
        <a:hlink>
          <a:srgbClr val="CC3300"/>
        </a:hlink>
        <a:folHlink>
          <a:srgbClr val="736FC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6995</TotalTime>
  <Words>1700</Words>
  <Application>Microsoft Office PowerPoint</Application>
  <PresentationFormat>全屏显示(4:3)</PresentationFormat>
  <Paragraphs>143</Paragraphs>
  <Slides>28</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28</vt:i4>
      </vt:variant>
    </vt:vector>
  </HeadingPairs>
  <TitlesOfParts>
    <vt:vector size="46" baseType="lpstr">
      <vt:lpstr>Helvetica Neue</vt:lpstr>
      <vt:lpstr>黑体</vt:lpstr>
      <vt:lpstr>华文行楷</vt:lpstr>
      <vt:lpstr>华文楷体</vt:lpstr>
      <vt:lpstr>华文新魏</vt:lpstr>
      <vt:lpstr>楷体</vt:lpstr>
      <vt:lpstr>宋体</vt:lpstr>
      <vt:lpstr>宋体</vt:lpstr>
      <vt:lpstr>微软雅黑</vt:lpstr>
      <vt:lpstr>Arial</vt:lpstr>
      <vt:lpstr>Cambria Math</vt:lpstr>
      <vt:lpstr>Franklin Gothic Book</vt:lpstr>
      <vt:lpstr>Franklin Gothic Medium</vt:lpstr>
      <vt:lpstr>Tahoma</vt:lpstr>
      <vt:lpstr>Times New Roman</vt:lpstr>
      <vt:lpstr>Wingdings</vt:lpstr>
      <vt:lpstr>封面模板</vt:lpstr>
      <vt:lpstr>内容模板</vt:lpstr>
      <vt:lpstr>“画意诗情” ——基于图片生成五言绝句</vt:lpstr>
      <vt:lpstr>内容提要：</vt:lpstr>
      <vt:lpstr>运行环境：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Wendy</dc:creator>
  <cp:lastModifiedBy>2992631393@qq.com</cp:lastModifiedBy>
  <cp:revision>453</cp:revision>
  <cp:lastPrinted>1601-01-01T00:00:00Z</cp:lastPrinted>
  <dcterms:created xsi:type="dcterms:W3CDTF">1601-01-01T00:00:00Z</dcterms:created>
  <dcterms:modified xsi:type="dcterms:W3CDTF">2020-05-31T03:15:25Z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