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1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134B-D204-2416-2AA2-03AF232D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CBA-74BE-95F3-20E5-04C6D82A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A236-F1B7-44D1-1CE0-B169C01F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5C36-EC86-7366-A3AA-552B7C8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B6CC-8CAB-3F8F-BC84-E57D28F6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B3D-247C-C3DD-2C54-2EB6DDD0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B453C-308F-9C3A-0C30-D9C39ECE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05A8-35BE-066A-9B0A-C8FDCA39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4D42-05C4-E4C2-33B4-BA715AB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ADE2-5F00-53D4-7991-7C11675C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C71C8-F934-C6A2-920F-F8716B2F2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84B7F-A4A8-BBAE-4011-16241106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9EFA-63F2-5012-D617-58D4091B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435F-EB24-6213-4BA3-33AE11B2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AD2A-A252-A7FF-F97A-4359F57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9D3A-2806-B93F-BD52-02944FA2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EB41-35A5-95BB-B6E9-C223A411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D6E8-CA71-7275-F311-892578A6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DF0CC-0A32-6E75-B719-4618967F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44F5-08EA-BD0E-859E-B0CFAEAC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4189-2F25-8307-6874-57730617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F1A1-2825-29F3-46F2-7A3F1CDF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A70-C59A-AEB6-CB3A-1FE4F936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2C14-DE14-D060-38F5-6BDA57A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278B-3339-57CA-1E2E-DA5AA822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4C9C-2D6E-6997-E578-A3C419FE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A2B6-1DE0-2A5A-34AE-C8E6A4999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CA7B-5BB9-49C5-A97A-E4CDC4A95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F8C9-BE6A-F452-62D5-AD1383F5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AEE2-44A8-1ED6-92D7-1061852A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4B199-B744-854D-C362-31E66DBE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2C4D-1D2D-012D-0DC4-78E4B2B8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BC24-AB2F-BFBB-2AFA-9E67A028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C674-E22B-3FF8-27D6-99D61F5F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3ACEE-D10D-28C6-D046-39E000C2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10527-4A2B-3020-6DF3-EA983CD2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E5B6-5549-D753-8C40-6F621CA7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34106-B16D-EBF6-F039-EF9501FC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5729-E011-6274-0682-E2AF9E4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EBC-3E9E-7AFA-2BE4-77A91B2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50DD5-AC7D-7AF6-F47F-8D8A0C95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6B9D-C39A-55AD-C97E-E0C86020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7C68F-755F-F38C-4A25-87F18626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AC68-A6A6-406B-F0F2-C3324E3A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1B122-8D23-48D2-41C6-AACD1F65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48C5-FA2D-1C35-3A59-71067D41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19FB-8240-3EE0-ABA0-7E4CEB61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0076-BD02-3CDD-AAE2-78F0F60F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7F6BC-39A5-84F2-BFFF-F51377AF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D2C2-C358-7E24-72A9-07075E60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1A10-361C-06A3-2D71-F567920B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A87C-5DB6-F2C9-3E08-0C48680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7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7168-92EB-27E7-8AD4-E518A81D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3809-556D-646C-984B-5718DAFF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DEB8-76EF-54AB-F07D-781253E3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FEE1-F133-A795-DDBF-6B2DF4AF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45E2F-59D4-19AD-701C-457CA62F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EC3EB-CAD1-9B6C-1FA3-3B27027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50F0A-CA94-F38A-530A-F538F25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A246-1E7E-9E66-4609-AA2C5021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287F-3CF5-5CCD-CD16-0A15F4CBF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211C6-E0EB-4DAA-AE9C-39956AF2CD2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61F5-E4B9-304E-37E2-B2DB590DE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86D9-F633-34E2-D2DC-6319FDD1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E452D-A6EF-4151-9948-171372BC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930A-4679-65E6-E4EC-862D6FF9E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Scheduler in C++20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B896-8219-AA0B-1092-50F44D3F6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Patrick J Chen</a:t>
            </a:r>
          </a:p>
        </p:txBody>
      </p:sp>
    </p:spTree>
    <p:extLst>
      <p:ext uri="{BB962C8B-B14F-4D97-AF65-F5344CB8AC3E}">
        <p14:creationId xmlns:p14="http://schemas.microsoft.com/office/powerpoint/2010/main" val="300930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2FD8-AA2E-9DF7-E216-670E51F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How Coroutines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98D0-A3ED-E0C7-FF63-5A868D09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Suspend and Resume Points</a:t>
            </a:r>
          </a:p>
          <a:p>
            <a:pPr lvl="1"/>
            <a:r>
              <a:rPr lang="en-US" dirty="0"/>
              <a:t>Coroutines can pause execution at certain points and resume from the same spot later.</a:t>
            </a:r>
          </a:p>
          <a:p>
            <a:r>
              <a:rPr lang="en-US" b="1" dirty="0"/>
              <a:t>Cooperative Scheduling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Unlike threads, coroutines yield control back explicitly when ready.</a:t>
            </a:r>
          </a:p>
          <a:p>
            <a:r>
              <a:rPr lang="en-US" b="1" dirty="0"/>
              <a:t>Execution Flow</a:t>
            </a:r>
          </a:p>
          <a:p>
            <a:pPr lvl="1"/>
            <a:r>
              <a:rPr lang="en-US" dirty="0"/>
              <a:t>They execute linearly until keyword </a:t>
            </a:r>
            <a:r>
              <a:rPr lang="en-US" dirty="0" err="1"/>
              <a:t>co_await</a:t>
            </a:r>
            <a:r>
              <a:rPr lang="en-US" dirty="0"/>
              <a:t>/</a:t>
            </a:r>
            <a:r>
              <a:rPr lang="en-US" dirty="0" err="1"/>
              <a:t>co_yield</a:t>
            </a:r>
            <a:r>
              <a:rPr lang="en-US" dirty="0"/>
              <a:t> is hit </a:t>
            </a:r>
            <a:r>
              <a:rPr lang="en-US" dirty="0" err="1"/>
              <a:t>co_return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1249-EC1A-687B-BCA3-DB6C477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Why Use Coroutines?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498D-F1CF-82B3-4F56-E78006E6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 Overhead</a:t>
            </a:r>
          </a:p>
          <a:p>
            <a:pPr lvl="1"/>
            <a:r>
              <a:rPr lang="en-US" dirty="0"/>
              <a:t>Coroutines are lightweight and have lower memory and CPU requirements than threads.</a:t>
            </a:r>
          </a:p>
          <a:p>
            <a:r>
              <a:rPr lang="en-US" b="1" dirty="0"/>
              <a:t>Asynchronous Programming</a:t>
            </a:r>
          </a:p>
          <a:p>
            <a:pPr lvl="1"/>
            <a:r>
              <a:rPr lang="en-US" dirty="0"/>
              <a:t>They simplify async tasks by enabling non-blocking operations without using callbacks.</a:t>
            </a:r>
          </a:p>
          <a:p>
            <a:r>
              <a:rPr lang="en-US" b="1" dirty="0"/>
              <a:t>Scalability</a:t>
            </a:r>
          </a:p>
          <a:p>
            <a:pPr lvl="1"/>
            <a:r>
              <a:rPr lang="en-US" dirty="0"/>
              <a:t>Perfect for applications that need to handle many concurrent tasks without high resource costs.</a:t>
            </a:r>
          </a:p>
        </p:txBody>
      </p:sp>
    </p:spTree>
    <p:extLst>
      <p:ext uri="{BB962C8B-B14F-4D97-AF65-F5344CB8AC3E}">
        <p14:creationId xmlns:p14="http://schemas.microsoft.com/office/powerpoint/2010/main" val="642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0121-EC88-FC63-CAFE-82E60280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Coroutines vs Threads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D2EEB4-C200-CD2E-A87E-6FCCADBE6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08516"/>
              </p:ext>
            </p:extLst>
          </p:nvPr>
        </p:nvGraphicFramePr>
        <p:xfrm>
          <a:off x="838200" y="1825625"/>
          <a:ext cx="10515600" cy="290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944327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6410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73209318"/>
                    </a:ext>
                  </a:extLst>
                </a:gridCol>
              </a:tblGrid>
              <a:tr h="72528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28424"/>
                  </a:ext>
                </a:extLst>
              </a:tr>
              <a:tr h="725280">
                <a:tc>
                  <a:txBody>
                    <a:bodyPr/>
                    <a:lstStyle/>
                    <a:p>
                      <a:r>
                        <a:rPr lang="en-US" dirty="0"/>
                        <a:t>Creation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30534"/>
                  </a:ext>
                </a:extLst>
              </a:tr>
              <a:tr h="725280">
                <a:tc>
                  <a:txBody>
                    <a:bodyPr/>
                    <a:lstStyle/>
                    <a:p>
                      <a:r>
                        <a:rPr lang="en-US" dirty="0"/>
                        <a:t>Switching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Low, explicitly 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High, OS-managed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11071"/>
                  </a:ext>
                </a:extLst>
              </a:tr>
              <a:tr h="725280">
                <a:tc>
                  <a:txBody>
                    <a:bodyPr/>
                    <a:lstStyle/>
                    <a:p>
                      <a:r>
                        <a:rPr lang="en-US" dirty="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Preemptive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0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15565-3751-DC17-8825-5FA8347427F4}"/>
              </a:ext>
            </a:extLst>
          </p:cNvPr>
          <p:cNvSpPr txBox="1"/>
          <p:nvPr/>
        </p:nvSpPr>
        <p:spPr>
          <a:xfrm>
            <a:off x="3049172" y="-221669"/>
            <a:ext cx="6098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struct </a:t>
            </a:r>
            <a:r>
              <a:rPr lang="en-US" sz="1600" dirty="0" err="1"/>
              <a:t>SimpleTask</a:t>
            </a:r>
            <a:r>
              <a:rPr lang="en-US" sz="1600" dirty="0"/>
              <a:t> {</a:t>
            </a:r>
          </a:p>
          <a:p>
            <a:r>
              <a:rPr lang="en-US" sz="1600" dirty="0"/>
              <a:t>    struct </a:t>
            </a:r>
            <a:r>
              <a:rPr lang="en-US" sz="1600" dirty="0" err="1"/>
              <a:t>promise_type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SimpleTask</a:t>
            </a:r>
            <a:r>
              <a:rPr lang="en-US" sz="1600" dirty="0"/>
              <a:t> </a:t>
            </a:r>
            <a:r>
              <a:rPr lang="en-US" sz="1600" dirty="0" err="1"/>
              <a:t>get_return_object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SimpleTask</a:t>
            </a:r>
            <a:r>
              <a:rPr lang="en-US" sz="1600" dirty="0"/>
              <a:t>{std::</a:t>
            </a:r>
            <a:r>
              <a:rPr lang="en-US" sz="1600" dirty="0" err="1"/>
              <a:t>coroutine_handle</a:t>
            </a:r>
            <a:r>
              <a:rPr lang="en-US" sz="1600" dirty="0"/>
              <a:t>&lt;</a:t>
            </a:r>
            <a:r>
              <a:rPr lang="en-US" sz="1600" dirty="0" err="1"/>
              <a:t>promise_type</a:t>
            </a:r>
            <a:r>
              <a:rPr lang="en-US" sz="1600" dirty="0"/>
              <a:t>&gt;::</a:t>
            </a:r>
            <a:r>
              <a:rPr lang="en-US" sz="1600" dirty="0" err="1"/>
              <a:t>from_promise</a:t>
            </a:r>
            <a:r>
              <a:rPr lang="en-US" sz="1600" dirty="0"/>
              <a:t>(*this)};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std::</a:t>
            </a:r>
            <a:r>
              <a:rPr lang="en-US" sz="1600" dirty="0" err="1"/>
              <a:t>suspend_never</a:t>
            </a:r>
            <a:r>
              <a:rPr lang="en-US" sz="1600" dirty="0"/>
              <a:t> </a:t>
            </a:r>
            <a:r>
              <a:rPr lang="en-US" sz="1600" dirty="0" err="1"/>
              <a:t>initial_suspend</a:t>
            </a:r>
            <a:r>
              <a:rPr lang="en-US" sz="1600" dirty="0"/>
              <a:t>() { return {}; } // Start without initial suspension</a:t>
            </a:r>
          </a:p>
          <a:p>
            <a:r>
              <a:rPr lang="en-US" sz="1600" dirty="0"/>
              <a:t>        std::</a:t>
            </a:r>
            <a:r>
              <a:rPr lang="en-US" sz="1600" dirty="0" err="1"/>
              <a:t>suspend_always</a:t>
            </a:r>
            <a:r>
              <a:rPr lang="en-US" sz="1600" dirty="0"/>
              <a:t> </a:t>
            </a:r>
            <a:r>
              <a:rPr lang="en-US" sz="1600" dirty="0" err="1"/>
              <a:t>final_suspend</a:t>
            </a:r>
            <a:r>
              <a:rPr lang="en-US" sz="1600" dirty="0"/>
              <a:t>() </a:t>
            </a:r>
            <a:r>
              <a:rPr lang="en-US" sz="1600" dirty="0" err="1"/>
              <a:t>noexcept</a:t>
            </a:r>
            <a:r>
              <a:rPr lang="en-US" sz="1600" dirty="0"/>
              <a:t> { return {}; }</a:t>
            </a:r>
          </a:p>
          <a:p>
            <a:r>
              <a:rPr lang="en-US" sz="1600" dirty="0"/>
              <a:t>        void </a:t>
            </a:r>
            <a:r>
              <a:rPr lang="en-US" sz="1600" dirty="0" err="1"/>
              <a:t>return_void</a:t>
            </a:r>
            <a:r>
              <a:rPr lang="en-US" sz="1600" dirty="0"/>
              <a:t>() {}</a:t>
            </a:r>
          </a:p>
          <a:p>
            <a:r>
              <a:rPr lang="en-US" sz="1600" dirty="0"/>
              <a:t>        void </a:t>
            </a:r>
            <a:r>
              <a:rPr lang="en-US" sz="1600" dirty="0" err="1"/>
              <a:t>unhandled_exception</a:t>
            </a:r>
            <a:r>
              <a:rPr lang="en-US" sz="1600" dirty="0"/>
              <a:t>() {}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promise_type</a:t>
            </a:r>
            <a:r>
              <a:rPr lang="en-US" sz="1600" dirty="0"/>
              <a:t>() = default;</a:t>
            </a:r>
          </a:p>
          <a:p>
            <a:r>
              <a:rPr lang="en-US" sz="1600" dirty="0"/>
              <a:t>    };</a:t>
            </a:r>
          </a:p>
          <a:p>
            <a:endParaRPr lang="en-US" sz="1600" dirty="0"/>
          </a:p>
          <a:p>
            <a:r>
              <a:rPr lang="en-US" sz="1600" dirty="0"/>
              <a:t>    std::</a:t>
            </a:r>
            <a:r>
              <a:rPr lang="en-US" sz="1600" dirty="0" err="1"/>
              <a:t>coroutine_handle</a:t>
            </a:r>
            <a:r>
              <a:rPr lang="en-US" sz="1600" dirty="0"/>
              <a:t>&lt;</a:t>
            </a:r>
            <a:r>
              <a:rPr lang="en-US" sz="1600" dirty="0" err="1"/>
              <a:t>promise_type</a:t>
            </a:r>
            <a:r>
              <a:rPr lang="en-US" sz="1600" dirty="0"/>
              <a:t>&gt; handle;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SimpleTask</a:t>
            </a:r>
            <a:r>
              <a:rPr lang="en-US" sz="1600" dirty="0"/>
              <a:t>(std::</a:t>
            </a:r>
            <a:r>
              <a:rPr lang="en-US" sz="1600" dirty="0" err="1"/>
              <a:t>coroutine_handle</a:t>
            </a:r>
            <a:r>
              <a:rPr lang="en-US" sz="1600" dirty="0"/>
              <a:t>&lt;</a:t>
            </a:r>
            <a:r>
              <a:rPr lang="en-US" sz="1600" dirty="0" err="1"/>
              <a:t>promise_type</a:t>
            </a:r>
            <a:r>
              <a:rPr lang="en-US" sz="1600" dirty="0"/>
              <a:t>&gt; h) : handle(h) {}</a:t>
            </a:r>
          </a:p>
          <a:p>
            <a:r>
              <a:rPr lang="en-US" sz="1600" dirty="0"/>
              <a:t>    ~</a:t>
            </a:r>
            <a:r>
              <a:rPr lang="en-US" sz="1600" dirty="0" err="1"/>
              <a:t>SimpleTask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if (handle) </a:t>
            </a:r>
            <a:r>
              <a:rPr lang="en-US" sz="1600" dirty="0" err="1"/>
              <a:t>handle.destroy</a:t>
            </a:r>
            <a:r>
              <a:rPr lang="en-US" sz="1600" dirty="0"/>
              <a:t>();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resume() { </a:t>
            </a:r>
            <a:r>
              <a:rPr lang="en-US" sz="1600" dirty="0" err="1"/>
              <a:t>handle.resume</a:t>
            </a:r>
            <a:r>
              <a:rPr lang="en-US" sz="1600" dirty="0"/>
              <a:t>(); }</a:t>
            </a:r>
          </a:p>
          <a:p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372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1183D-7D8B-6688-A569-E40FC1231286}"/>
              </a:ext>
            </a:extLst>
          </p:cNvPr>
          <p:cNvSpPr txBox="1"/>
          <p:nvPr/>
        </p:nvSpPr>
        <p:spPr>
          <a:xfrm>
            <a:off x="3049172" y="1578824"/>
            <a:ext cx="60983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SimpleTask</a:t>
            </a:r>
            <a:r>
              <a:rPr lang="en-US" dirty="0"/>
              <a:t> </a:t>
            </a:r>
            <a:r>
              <a:rPr lang="en-US" dirty="0" err="1"/>
              <a:t>myCoroutine</a:t>
            </a:r>
            <a:r>
              <a:rPr lang="en-US" dirty="0"/>
              <a:t>() {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"Hello, ";</a:t>
            </a:r>
          </a:p>
          <a:p>
            <a:r>
              <a:rPr lang="en-US" dirty="0"/>
              <a:t>    </a:t>
            </a:r>
            <a:r>
              <a:rPr lang="en-US" dirty="0" err="1"/>
              <a:t>co_await</a:t>
            </a:r>
            <a:r>
              <a:rPr lang="en-US" dirty="0"/>
              <a:t> std::</a:t>
            </a:r>
            <a:r>
              <a:rPr lang="en-US" dirty="0" err="1"/>
              <a:t>suspend_always</a:t>
            </a:r>
            <a:r>
              <a:rPr lang="en-US" dirty="0"/>
              <a:t>{}; // Suspend after printing "Hello, "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"World!\n";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auto coroutine = </a:t>
            </a:r>
            <a:r>
              <a:rPr lang="en-US" dirty="0" err="1"/>
              <a:t>myCoroutine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coroutine.resume</a:t>
            </a:r>
            <a:r>
              <a:rPr lang="en-US" dirty="0"/>
              <a:t>(); // Only one resume needed now to print "World!"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0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5CDE-F8A8-9FE0-E0D7-40AE0F97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</a:t>
            </a:r>
            <a:r>
              <a:rPr lang="en-US" dirty="0" err="1"/>
              <a:t>promise_type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FD56-4743-9B45-6BD1-7B9B9A3F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Promise_type</a:t>
            </a:r>
            <a:r>
              <a:rPr lang="en-US" dirty="0"/>
              <a:t> is key part of coroutine’s mechanism</a:t>
            </a:r>
          </a:p>
          <a:p>
            <a:r>
              <a:rPr lang="en-US" dirty="0"/>
              <a:t>Controls the coroutine’s lifecycle: starting, suspending, resuming, and finalizing.</a:t>
            </a:r>
          </a:p>
        </p:txBody>
      </p:sp>
    </p:spTree>
    <p:extLst>
      <p:ext uri="{BB962C8B-B14F-4D97-AF65-F5344CB8AC3E}">
        <p14:creationId xmlns:p14="http://schemas.microsoft.com/office/powerpoint/2010/main" val="233428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3D45-83E8-5F0A-9D22-BB431AC7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3600" dirty="0"/>
              <a:t>Overview of key </a:t>
            </a:r>
            <a:r>
              <a:rPr lang="en-US" sz="3600" dirty="0" err="1"/>
              <a:t>promise_type</a:t>
            </a:r>
            <a:r>
              <a:rPr lang="en-US" sz="3600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DD7A-E874-79B1-CBB7-3736FE0E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get_return_object</a:t>
            </a:r>
            <a:r>
              <a:rPr lang="en-US" dirty="0"/>
              <a:t>()</a:t>
            </a:r>
          </a:p>
          <a:p>
            <a:r>
              <a:rPr lang="en-US" dirty="0" err="1"/>
              <a:t>initial_suspend</a:t>
            </a:r>
            <a:r>
              <a:rPr lang="en-US" dirty="0"/>
              <a:t>()</a:t>
            </a:r>
          </a:p>
          <a:p>
            <a:r>
              <a:rPr lang="en-US" dirty="0" err="1"/>
              <a:t>final_suspend</a:t>
            </a:r>
            <a:r>
              <a:rPr lang="en-US" dirty="0"/>
              <a:t>()</a:t>
            </a:r>
          </a:p>
          <a:p>
            <a:r>
              <a:rPr lang="en-US" dirty="0" err="1"/>
              <a:t>return_void</a:t>
            </a:r>
            <a:r>
              <a:rPr lang="en-US" dirty="0"/>
              <a:t>()/</a:t>
            </a:r>
            <a:r>
              <a:rPr lang="en-US" dirty="0" err="1"/>
              <a:t>return_vale</a:t>
            </a:r>
            <a:r>
              <a:rPr lang="en-US" dirty="0"/>
              <a:t>(T value)</a:t>
            </a:r>
          </a:p>
          <a:p>
            <a:r>
              <a:rPr lang="en-US" dirty="0" err="1"/>
              <a:t>unhandled_exception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918-3987-C94F-7AF8-5614CBD6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get_return_object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EC46-58B7-60B4-A112-9C440761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Specifies the object returned by the coroutine</a:t>
            </a:r>
          </a:p>
          <a:p>
            <a:r>
              <a:rPr lang="en-US" dirty="0"/>
              <a:t>Called when the coroutine is created.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SimpleTask</a:t>
            </a:r>
            <a:r>
              <a:rPr lang="en-US" dirty="0"/>
              <a:t> </a:t>
            </a:r>
            <a:r>
              <a:rPr lang="en-US" dirty="0" err="1"/>
              <a:t>get_return_object</a:t>
            </a:r>
            <a:r>
              <a:rPr lang="en-US" dirty="0"/>
              <a:t>() { </a:t>
            </a:r>
          </a:p>
          <a:p>
            <a:pPr lvl="1"/>
            <a:r>
              <a:rPr lang="en-US" dirty="0"/>
              <a:t>    return </a:t>
            </a:r>
            <a:r>
              <a:rPr lang="en-US" dirty="0" err="1"/>
              <a:t>SimpleTask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  std::</a:t>
            </a:r>
            <a:r>
              <a:rPr lang="en-US" dirty="0" err="1"/>
              <a:t>coroutine_handle</a:t>
            </a:r>
            <a:r>
              <a:rPr lang="en-US" dirty="0"/>
              <a:t>&lt;</a:t>
            </a:r>
            <a:r>
              <a:rPr lang="en-US" dirty="0" err="1"/>
              <a:t>promise_type</a:t>
            </a:r>
            <a:r>
              <a:rPr lang="en-US" dirty="0"/>
              <a:t>&gt;::</a:t>
            </a:r>
            <a:r>
              <a:rPr lang="en-US" dirty="0" err="1"/>
              <a:t>from_promise</a:t>
            </a:r>
            <a:r>
              <a:rPr lang="en-US" dirty="0"/>
              <a:t>(*this)</a:t>
            </a:r>
          </a:p>
          <a:p>
            <a:pPr lvl="1"/>
            <a:r>
              <a:rPr lang="en-US" dirty="0"/>
              <a:t>    };</a:t>
            </a:r>
          </a:p>
          <a:p>
            <a:pPr lvl="1"/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C42-B9CC-A791-32A4-BD3AD1C5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initial_suspend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6ED8-6274-87C7-AB78-C6F9D157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Determines if the coroutine should start immediately or suspend first.</a:t>
            </a:r>
          </a:p>
          <a:p>
            <a:r>
              <a:rPr lang="en-US" b="1" dirty="0"/>
              <a:t>Explanation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suspend_always</a:t>
            </a:r>
            <a:r>
              <a:rPr lang="en-US" dirty="0"/>
              <a:t>: Coroutine suspends before starting.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r>
              <a:rPr lang="en-US" dirty="0"/>
              <a:t>: Coroutine starts execution immediately.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r>
              <a:rPr lang="en-US" dirty="0"/>
              <a:t> </a:t>
            </a:r>
            <a:r>
              <a:rPr lang="en-US" dirty="0" err="1"/>
              <a:t>initial_suspend</a:t>
            </a:r>
            <a:r>
              <a:rPr lang="en-US" dirty="0"/>
              <a:t>() { return {}; }  // Start immediately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2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B37E-6517-C76C-0DED-B8F64E00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D3E2-47E1-D383-3347-19362730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final_suspend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E3BB-B94F-AA0A-2B0A-AC990E00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Controls behavior when the coroutine completes.</a:t>
            </a:r>
          </a:p>
          <a:p>
            <a:r>
              <a:rPr lang="en-US" b="1" dirty="0"/>
              <a:t>Explanation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suspend_always</a:t>
            </a:r>
            <a:r>
              <a:rPr lang="en-US" dirty="0"/>
              <a:t>: Coroutine suspends at the end, allowing cleanup.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r>
              <a:rPr lang="en-US" dirty="0"/>
              <a:t>: Coroutine completes without additional suspension.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r>
              <a:rPr lang="en-US" dirty="0"/>
              <a:t> </a:t>
            </a:r>
            <a:r>
              <a:rPr lang="en-US" dirty="0" err="1"/>
              <a:t>final_suspend</a:t>
            </a:r>
            <a:r>
              <a:rPr lang="en-US" dirty="0"/>
              <a:t>() { return {};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0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BC88-F1CD-BA7E-9494-9397B6CD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Scheduler 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1DBA-B42E-FC53-2521-C02EEE31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Efficiently manage task execution based on timing, priority, and execution requirements.</a:t>
            </a:r>
          </a:p>
          <a:p>
            <a:r>
              <a:rPr lang="en-US" dirty="0"/>
              <a:t>Key Components</a:t>
            </a:r>
            <a:br>
              <a:rPr lang="en-US" dirty="0"/>
            </a:br>
            <a:r>
              <a:rPr lang="en-US" dirty="0"/>
              <a:t>	Data Structure: priority queue</a:t>
            </a:r>
          </a:p>
          <a:p>
            <a:pPr marL="0" indent="0">
              <a:buNone/>
            </a:pPr>
            <a:r>
              <a:rPr lang="en-US" dirty="0"/>
              <a:t>	Concurrency</a:t>
            </a:r>
          </a:p>
          <a:p>
            <a:pPr marL="0" indent="0">
              <a:buNone/>
            </a:pPr>
            <a:r>
              <a:rPr lang="en-US" dirty="0"/>
              <a:t>	Task lifecycle:  registration, execution, stopping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1E4F-B56C-5ADA-A643-18283D5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return_void</a:t>
            </a:r>
            <a:r>
              <a:rPr lang="en-US" dirty="0"/>
              <a:t>()/</a:t>
            </a:r>
            <a:r>
              <a:rPr lang="en-US" dirty="0" err="1"/>
              <a:t>return_value</a:t>
            </a:r>
            <a:r>
              <a:rPr lang="en-US" dirty="0"/>
              <a:t>(T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F8F3-E4AB-DDDE-65B1-BF3E6E6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Manages the coroutine’s return behavior.</a:t>
            </a:r>
          </a:p>
          <a:p>
            <a:r>
              <a:rPr lang="en-US" b="1" dirty="0"/>
              <a:t>Explanation</a:t>
            </a:r>
          </a:p>
          <a:p>
            <a:pPr lvl="1"/>
            <a:r>
              <a:rPr lang="en-US" dirty="0" err="1"/>
              <a:t>return_void</a:t>
            </a:r>
            <a:r>
              <a:rPr lang="en-US" dirty="0"/>
              <a:t>(): coroutine does not return a value (like void)</a:t>
            </a:r>
          </a:p>
          <a:p>
            <a:pPr lvl="1"/>
            <a:r>
              <a:rPr lang="en-US" dirty="0" err="1"/>
              <a:t>Return_value</a:t>
            </a:r>
            <a:r>
              <a:rPr lang="en-US" dirty="0"/>
              <a:t>(T value):return a specific value when </a:t>
            </a:r>
            <a:r>
              <a:rPr lang="en-US" dirty="0" err="1"/>
              <a:t>co_return</a:t>
            </a:r>
            <a:r>
              <a:rPr lang="en-US" dirty="0"/>
              <a:t> is used</a:t>
            </a:r>
          </a:p>
          <a:p>
            <a:r>
              <a:rPr lang="en-US" b="1" dirty="0"/>
              <a:t>Use case</a:t>
            </a:r>
            <a:r>
              <a:rPr lang="en-US" dirty="0"/>
              <a:t>: choose </a:t>
            </a:r>
            <a:r>
              <a:rPr lang="en-US" dirty="0" err="1"/>
              <a:t>return_void</a:t>
            </a:r>
            <a:r>
              <a:rPr lang="en-US" dirty="0"/>
              <a:t>() for coroutines that do not return a value, choose </a:t>
            </a:r>
            <a:r>
              <a:rPr lang="en-US" dirty="0" err="1"/>
              <a:t>return_value</a:t>
            </a:r>
            <a:r>
              <a:rPr lang="en-US" dirty="0"/>
              <a:t>(T value) for those do</a:t>
            </a:r>
          </a:p>
        </p:txBody>
      </p:sp>
    </p:spTree>
    <p:extLst>
      <p:ext uri="{BB962C8B-B14F-4D97-AF65-F5344CB8AC3E}">
        <p14:creationId xmlns:p14="http://schemas.microsoft.com/office/powerpoint/2010/main" val="282130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2914-0A0D-8DCD-8491-7F14F363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unhandled_exception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61EA-3248-6EE1-6C01-8AE13DC8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Handles exceptions that aren’t caught within the coroutine.</a:t>
            </a:r>
          </a:p>
          <a:p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Called if an exception escapes the coroutine.</a:t>
            </a:r>
          </a:p>
          <a:p>
            <a:pPr lvl="1"/>
            <a:r>
              <a:rPr lang="en-US" dirty="0"/>
              <a:t>Usually logs or stores the exception for later handling.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unhandled_exception</a:t>
            </a:r>
            <a:r>
              <a:rPr lang="en-US" dirty="0"/>
              <a:t>() { std::terminate();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E611-F2F9-13CB-3DF9-05229D3C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Summary for the methods of </a:t>
            </a:r>
            <a:r>
              <a:rPr lang="en-US" dirty="0" err="1"/>
              <a:t>promise_type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8DCC-1231-8B0A-D375-5BD9D0DF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Coroutine Creation</a:t>
            </a:r>
          </a:p>
          <a:p>
            <a:pPr lvl="1"/>
            <a:r>
              <a:rPr lang="en-US" dirty="0" err="1"/>
              <a:t>promise_type</a:t>
            </a:r>
            <a:r>
              <a:rPr lang="en-US" dirty="0"/>
              <a:t> is initialized, </a:t>
            </a:r>
            <a:r>
              <a:rPr lang="en-US" dirty="0" err="1"/>
              <a:t>get_return_object</a:t>
            </a:r>
            <a:r>
              <a:rPr lang="en-US" dirty="0"/>
              <a:t>() returns control object</a:t>
            </a:r>
          </a:p>
          <a:p>
            <a:r>
              <a:rPr lang="en-US" dirty="0"/>
              <a:t>Starting: </a:t>
            </a:r>
            <a:r>
              <a:rPr lang="en-US" dirty="0" err="1"/>
              <a:t>initial_suspend</a:t>
            </a:r>
            <a:r>
              <a:rPr lang="en-US" dirty="0"/>
              <a:t>() decides if it starts immediately or wait</a:t>
            </a:r>
          </a:p>
          <a:p>
            <a:r>
              <a:rPr lang="en-US" dirty="0"/>
              <a:t>Execution: the body executes until it hit a </a:t>
            </a:r>
            <a:r>
              <a:rPr lang="en-US" dirty="0" err="1"/>
              <a:t>co_await</a:t>
            </a:r>
            <a:r>
              <a:rPr lang="en-US" dirty="0"/>
              <a:t>, </a:t>
            </a:r>
            <a:r>
              <a:rPr lang="en-US" dirty="0" err="1"/>
              <a:t>co_yield,co_return</a:t>
            </a:r>
            <a:endParaRPr lang="en-US" dirty="0"/>
          </a:p>
          <a:p>
            <a:r>
              <a:rPr lang="en-US" dirty="0"/>
              <a:t>Exception handling: </a:t>
            </a:r>
            <a:r>
              <a:rPr lang="en-US" dirty="0" err="1"/>
              <a:t>unhandled_exception</a:t>
            </a:r>
            <a:r>
              <a:rPr lang="en-US" dirty="0"/>
              <a:t>() handles any unhandled exceptions</a:t>
            </a:r>
          </a:p>
          <a:p>
            <a:r>
              <a:rPr lang="en-US" dirty="0"/>
              <a:t>Completion: </a:t>
            </a:r>
            <a:r>
              <a:rPr lang="en-US" dirty="0" err="1"/>
              <a:t>final_suspend</a:t>
            </a:r>
            <a:r>
              <a:rPr lang="en-US" dirty="0"/>
              <a:t>() manages post-completion behavior, such as cleanup</a:t>
            </a:r>
          </a:p>
        </p:txBody>
      </p:sp>
    </p:spTree>
    <p:extLst>
      <p:ext uri="{BB962C8B-B14F-4D97-AF65-F5344CB8AC3E}">
        <p14:creationId xmlns:p14="http://schemas.microsoft.com/office/powerpoint/2010/main" val="2571478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9171-7CDF-2901-FDB1-A6A61F7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Scheduler using 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342B-A664-A750-DFC7-E5C77E50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control by client code itself</a:t>
            </a:r>
          </a:p>
          <a:p>
            <a:r>
              <a:rPr lang="en-US" dirty="0"/>
              <a:t>Task can be broken down to smaller tasks </a:t>
            </a:r>
          </a:p>
          <a:p>
            <a:r>
              <a:rPr lang="en-US" dirty="0"/>
              <a:t>Resource consumption shall be low</a:t>
            </a:r>
          </a:p>
        </p:txBody>
      </p:sp>
    </p:spTree>
    <p:extLst>
      <p:ext uri="{BB962C8B-B14F-4D97-AF65-F5344CB8AC3E}">
        <p14:creationId xmlns:p14="http://schemas.microsoft.com/office/powerpoint/2010/main" val="323888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22E5E-B58A-2F43-1414-DFD9481F91E2}"/>
              </a:ext>
            </a:extLst>
          </p:cNvPr>
          <p:cNvSpPr txBox="1"/>
          <p:nvPr/>
        </p:nvSpPr>
        <p:spPr>
          <a:xfrm>
            <a:off x="3049172" y="886327"/>
            <a:ext cx="60983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task(Scheduler&amp; scheduler, int id, int </a:t>
            </a:r>
            <a:r>
              <a:rPr lang="en-US" dirty="0" err="1"/>
              <a:t>duration_ms</a:t>
            </a:r>
            <a:r>
              <a:rPr lang="en-US" dirty="0"/>
              <a:t>) {</a:t>
            </a:r>
          </a:p>
          <a:p>
            <a:r>
              <a:rPr lang="en-US" dirty="0"/>
              <a:t>    int elapsed = 0;</a:t>
            </a:r>
          </a:p>
          <a:p>
            <a:r>
              <a:rPr lang="en-US" dirty="0"/>
              <a:t>    const int interval = 100;  // Interval for printing messages in milliseconds</a:t>
            </a:r>
          </a:p>
          <a:p>
            <a:endParaRPr lang="en-US" dirty="0"/>
          </a:p>
          <a:p>
            <a:r>
              <a:rPr lang="en-US" dirty="0"/>
              <a:t>    while (elapsed &lt; </a:t>
            </a:r>
            <a:r>
              <a:rPr lang="en-US" dirty="0" err="1"/>
              <a:t>duration_ms</a:t>
            </a:r>
            <a:r>
              <a:rPr lang="en-US" dirty="0"/>
              <a:t>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"Task " &lt;&lt; id &lt;&lt; " Thread "&lt;&lt;</a:t>
            </a:r>
            <a:r>
              <a:rPr lang="en-US" dirty="0" err="1"/>
              <a:t>thread_id</a:t>
            </a:r>
            <a:r>
              <a:rPr lang="en-US" dirty="0"/>
              <a:t>()%10&lt;&lt;" running at " &lt;&lt; elapsed &lt;&lt; " </a:t>
            </a:r>
            <a:r>
              <a:rPr lang="en-US" dirty="0" err="1"/>
              <a:t>ms</a:t>
            </a:r>
            <a:r>
              <a:rPr lang="en-US" dirty="0"/>
              <a:t>\n";</a:t>
            </a:r>
          </a:p>
          <a:p>
            <a:r>
              <a:rPr lang="en-US" dirty="0"/>
              <a:t>        std::</a:t>
            </a:r>
            <a:r>
              <a:rPr lang="en-US" dirty="0" err="1"/>
              <a:t>this_thread</a:t>
            </a:r>
            <a:r>
              <a:rPr lang="en-US" dirty="0"/>
              <a:t>::</a:t>
            </a:r>
            <a:r>
              <a:rPr lang="en-US" dirty="0" err="1"/>
              <a:t>sleep_for</a:t>
            </a:r>
            <a:r>
              <a:rPr lang="en-US" dirty="0"/>
              <a:t>(std::chrono::milliseconds(interval));</a:t>
            </a:r>
          </a:p>
          <a:p>
            <a:r>
              <a:rPr lang="en-US" dirty="0"/>
              <a:t>        elapsed += interval;</a:t>
            </a:r>
          </a:p>
          <a:p>
            <a:r>
              <a:rPr lang="en-US" dirty="0"/>
              <a:t>        </a:t>
            </a:r>
            <a:r>
              <a:rPr lang="en-US" dirty="0" err="1"/>
              <a:t>co_await</a:t>
            </a:r>
            <a:r>
              <a:rPr lang="en-US" dirty="0"/>
              <a:t> std::</a:t>
            </a:r>
            <a:r>
              <a:rPr lang="en-US" dirty="0" err="1"/>
              <a:t>suspend_always</a:t>
            </a:r>
            <a:r>
              <a:rPr lang="en-US" dirty="0"/>
              <a:t>{};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"Task " &lt;&lt; id &lt;&lt; " Thread "&lt;&lt; </a:t>
            </a:r>
            <a:r>
              <a:rPr lang="en-US" dirty="0" err="1"/>
              <a:t>thread_id</a:t>
            </a:r>
            <a:r>
              <a:rPr lang="en-US" dirty="0"/>
              <a:t>() % 10 &lt;&lt; " completed.\n";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444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F3C7-81CE-F493-2C78-DED44D66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Jthread</a:t>
            </a:r>
            <a:r>
              <a:rPr lang="en-US" dirty="0"/>
              <a:t> and </a:t>
            </a:r>
            <a:r>
              <a:rPr lang="en-US" dirty="0" err="1"/>
              <a:t>stop_token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9872-4902-FF59-BB6E-CAD53E0C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Jthread</a:t>
            </a:r>
            <a:r>
              <a:rPr lang="en-US" dirty="0"/>
              <a:t> is RAII---automatic joining on destruction</a:t>
            </a:r>
          </a:p>
          <a:p>
            <a:pPr lvl="1"/>
            <a:r>
              <a:rPr lang="en-US" dirty="0"/>
              <a:t>Its default behavior makes it easy to be used</a:t>
            </a:r>
          </a:p>
          <a:p>
            <a:r>
              <a:rPr lang="en-US" dirty="0" err="1"/>
              <a:t>stop_token</a:t>
            </a:r>
            <a:r>
              <a:rPr lang="en-US" dirty="0"/>
              <a:t>  as a standard way of cancelling a thread</a:t>
            </a:r>
          </a:p>
          <a:p>
            <a:pPr lvl="1"/>
            <a:r>
              <a:rPr lang="en-US" dirty="0"/>
              <a:t>Cooperative, not preemptive</a:t>
            </a:r>
          </a:p>
        </p:txBody>
      </p:sp>
    </p:spTree>
    <p:extLst>
      <p:ext uri="{BB962C8B-B14F-4D97-AF65-F5344CB8AC3E}">
        <p14:creationId xmlns:p14="http://schemas.microsoft.com/office/powerpoint/2010/main" val="5190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B665-D3E9-AD4E-BBFD-28E5E7F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4FA8-3E67-45A4-5895-F0BC20DD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the mechanisms to schedule tasks to execute in the future</a:t>
            </a:r>
          </a:p>
          <a:p>
            <a:r>
              <a:rPr lang="en-US" dirty="0"/>
              <a:t>Using threads may consume more system resources</a:t>
            </a:r>
          </a:p>
          <a:p>
            <a:r>
              <a:rPr lang="en-US" dirty="0"/>
              <a:t>Coroutines make scheduling more flexible, fine grained</a:t>
            </a:r>
          </a:p>
          <a:p>
            <a:r>
              <a:rPr lang="en-US" dirty="0"/>
              <a:t>C++20 features of </a:t>
            </a:r>
            <a:r>
              <a:rPr lang="en-US" dirty="0" err="1"/>
              <a:t>jthread</a:t>
            </a:r>
            <a:r>
              <a:rPr lang="en-US" dirty="0"/>
              <a:t>/</a:t>
            </a:r>
            <a:r>
              <a:rPr lang="en-US" dirty="0" err="1"/>
              <a:t>stop_token</a:t>
            </a:r>
            <a:r>
              <a:rPr lang="en-US" dirty="0"/>
              <a:t> standardize thread management, especially thread cancellation</a:t>
            </a:r>
          </a:p>
        </p:txBody>
      </p:sp>
    </p:spTree>
    <p:extLst>
      <p:ext uri="{BB962C8B-B14F-4D97-AF65-F5344CB8AC3E}">
        <p14:creationId xmlns:p14="http://schemas.microsoft.com/office/powerpoint/2010/main" val="81445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570C-1B5B-28B7-D6AE-8881E81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used in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EBBB-CA3D-E413-AB29-CF4EF35C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Priority queue</a:t>
            </a:r>
          </a:p>
          <a:p>
            <a:pPr lvl="1"/>
            <a:r>
              <a:rPr lang="en-US" dirty="0"/>
              <a:t>Used for managing tasks by execution time and priority.</a:t>
            </a:r>
          </a:p>
          <a:p>
            <a:pPr lvl="1"/>
            <a:r>
              <a:rPr lang="en-US" dirty="0"/>
              <a:t>Provides efficient access to the next task to execute.</a:t>
            </a:r>
          </a:p>
          <a:p>
            <a:pPr lvl="1"/>
            <a:r>
              <a:rPr lang="en-US" dirty="0"/>
              <a:t>Quickly access and execute tasks in the order of timing and priority.</a:t>
            </a:r>
          </a:p>
          <a:p>
            <a:r>
              <a:rPr lang="en-US" b="1" dirty="0"/>
              <a:t>Mutex &amp; Condition Variables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Mutex</a:t>
            </a:r>
            <a:r>
              <a:rPr lang="en-US" dirty="0"/>
              <a:t>: Ensures thread safety during task registration and execution.</a:t>
            </a:r>
          </a:p>
          <a:p>
            <a:pPr lvl="1"/>
            <a:r>
              <a:rPr lang="en-US" b="1" dirty="0"/>
              <a:t>Condition Variable</a:t>
            </a:r>
            <a:r>
              <a:rPr lang="en-US" dirty="0"/>
              <a:t>: Wakes up threads when new tasks are added or stop requests are issued.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B6E1-92BD-8BE1-73FB-0FC00F4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2495-91CE-73FC-26AB-1DBA6EC4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 Task {</a:t>
            </a:r>
          </a:p>
          <a:p>
            <a:r>
              <a:rPr lang="en-US" dirty="0"/>
              <a:t>    std::chrono::</a:t>
            </a:r>
            <a:r>
              <a:rPr lang="en-US" dirty="0" err="1"/>
              <a:t>steady_clock</a:t>
            </a:r>
            <a:r>
              <a:rPr lang="en-US" dirty="0"/>
              <a:t>::</a:t>
            </a:r>
            <a:r>
              <a:rPr lang="en-US" dirty="0" err="1"/>
              <a:t>time_point</a:t>
            </a:r>
            <a:r>
              <a:rPr lang="en-US" dirty="0"/>
              <a:t> </a:t>
            </a:r>
            <a:r>
              <a:rPr lang="en-US" dirty="0" err="1"/>
              <a:t>execute_at</a:t>
            </a:r>
            <a:r>
              <a:rPr lang="en-US" dirty="0"/>
              <a:t>;</a:t>
            </a:r>
          </a:p>
          <a:p>
            <a:r>
              <a:rPr lang="en-US" dirty="0"/>
              <a:t>    int priority;</a:t>
            </a:r>
          </a:p>
          <a:p>
            <a:r>
              <a:rPr lang="en-US" dirty="0"/>
              <a:t>    int </a:t>
            </a:r>
            <a:r>
              <a:rPr lang="en-US" dirty="0" err="1"/>
              <a:t>time_units</a:t>
            </a:r>
            <a:r>
              <a:rPr lang="en-US" dirty="0"/>
              <a:t>; // Units to finish</a:t>
            </a:r>
          </a:p>
          <a:p>
            <a:r>
              <a:rPr lang="en-US" dirty="0"/>
              <a:t>    std::function&lt;void()&gt; task;</a:t>
            </a:r>
          </a:p>
          <a:p>
            <a:r>
              <a:rPr lang="en-US" dirty="0"/>
              <a:t>    // Comparison for priority queue (higher priority, sooner </a:t>
            </a:r>
            <a:r>
              <a:rPr lang="en-US" dirty="0" err="1"/>
              <a:t>execute_at</a:t>
            </a:r>
            <a:r>
              <a:rPr lang="en-US" dirty="0"/>
              <a:t>)</a:t>
            </a:r>
          </a:p>
          <a:p>
            <a:r>
              <a:rPr lang="en-US" dirty="0"/>
              <a:t>    bool operator&lt;(const Task&amp; other) const {</a:t>
            </a:r>
          </a:p>
          <a:p>
            <a:r>
              <a:rPr lang="en-US" dirty="0"/>
              <a:t>        return </a:t>
            </a:r>
            <a:r>
              <a:rPr lang="en-US" dirty="0" err="1"/>
              <a:t>execute_at</a:t>
            </a:r>
            <a:r>
              <a:rPr lang="en-US" dirty="0"/>
              <a:t> &gt; </a:t>
            </a:r>
            <a:r>
              <a:rPr lang="en-US" dirty="0" err="1"/>
              <a:t>other.execute_at</a:t>
            </a:r>
            <a:r>
              <a:rPr lang="en-US" dirty="0"/>
              <a:t> || </a:t>
            </a:r>
          </a:p>
          <a:p>
            <a:r>
              <a:rPr lang="en-US" dirty="0"/>
              <a:t>               (</a:t>
            </a:r>
            <a:r>
              <a:rPr lang="en-US" dirty="0" err="1"/>
              <a:t>execute_at</a:t>
            </a:r>
            <a:r>
              <a:rPr lang="en-US" dirty="0"/>
              <a:t> == </a:t>
            </a:r>
            <a:r>
              <a:rPr lang="en-US" dirty="0" err="1"/>
              <a:t>other.execute_at</a:t>
            </a:r>
            <a:r>
              <a:rPr lang="en-US" dirty="0"/>
              <a:t> &amp;&amp; priority &lt; </a:t>
            </a:r>
            <a:r>
              <a:rPr lang="en-US" dirty="0" err="1"/>
              <a:t>other.priority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0BF0-200E-00E5-9128-25C2968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Task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60DC-A44A-4594-F688-9D72BB9F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Workflow</a:t>
            </a:r>
          </a:p>
          <a:p>
            <a:pPr lvl="1"/>
            <a:r>
              <a:rPr lang="en-US" dirty="0"/>
              <a:t>Retrieve task from the top of the priority queue</a:t>
            </a:r>
          </a:p>
          <a:p>
            <a:r>
              <a:rPr lang="en-US" dirty="0"/>
              <a:t>Task lifecycle:</a:t>
            </a:r>
          </a:p>
          <a:p>
            <a:pPr lvl="1"/>
            <a:r>
              <a:rPr lang="en-US" dirty="0"/>
              <a:t>Execute for </a:t>
            </a:r>
            <a:r>
              <a:rPr lang="en-US" dirty="0" err="1"/>
              <a:t>time_unit</a:t>
            </a:r>
            <a:r>
              <a:rPr lang="en-US" dirty="0"/>
              <a:t>, then yield or suspend </a:t>
            </a:r>
          </a:p>
        </p:txBody>
      </p:sp>
    </p:spTree>
    <p:extLst>
      <p:ext uri="{BB962C8B-B14F-4D97-AF65-F5344CB8AC3E}">
        <p14:creationId xmlns:p14="http://schemas.microsoft.com/office/powerpoint/2010/main" val="367962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379E-29B5-6FAF-2960-AE4DB98B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/>
              <a:t>Major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3988-DA56-F23A-0727-5000F199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a task</a:t>
            </a:r>
          </a:p>
          <a:p>
            <a:pPr lvl="1"/>
            <a:r>
              <a:rPr lang="en-US" dirty="0"/>
              <a:t>Lock the mutex</a:t>
            </a:r>
          </a:p>
          <a:p>
            <a:pPr lvl="1"/>
            <a:r>
              <a:rPr lang="en-US" dirty="0"/>
              <a:t>Add the task to the data structure</a:t>
            </a:r>
          </a:p>
          <a:p>
            <a:r>
              <a:rPr lang="en-US" b="1" dirty="0"/>
              <a:t>Execute task</a:t>
            </a:r>
          </a:p>
          <a:p>
            <a:pPr lvl="1"/>
            <a:r>
              <a:rPr lang="en-US" dirty="0"/>
              <a:t>Use condition variable to wait for the tasks available</a:t>
            </a:r>
          </a:p>
          <a:p>
            <a:pPr lvl="1"/>
            <a:r>
              <a:rPr lang="en-US" dirty="0"/>
              <a:t>Retrieve task from the data structure</a:t>
            </a:r>
          </a:p>
          <a:p>
            <a:pPr lvl="1"/>
            <a:r>
              <a:rPr lang="en-US" dirty="0"/>
              <a:t>Execute the task</a:t>
            </a:r>
          </a:p>
          <a:p>
            <a:pPr lvl="1"/>
            <a:r>
              <a:rPr lang="en-US" dirty="0"/>
              <a:t>Put it back to the data structure if not finished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E8C21-C42B-63CC-A184-ED1F2CD2E7AA}"/>
              </a:ext>
            </a:extLst>
          </p:cNvPr>
          <p:cNvSpPr txBox="1"/>
          <p:nvPr/>
        </p:nvSpPr>
        <p:spPr>
          <a:xfrm>
            <a:off x="3049172" y="1855823"/>
            <a:ext cx="6098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schedule(std::function&lt;void()&gt; </a:t>
            </a:r>
            <a:r>
              <a:rPr lang="en-US" dirty="0" err="1"/>
              <a:t>func</a:t>
            </a:r>
            <a:r>
              <a:rPr lang="en-US" dirty="0"/>
              <a:t>, int </a:t>
            </a:r>
            <a:r>
              <a:rPr lang="en-US" dirty="0" err="1"/>
              <a:t>delay_ms</a:t>
            </a:r>
            <a:r>
              <a:rPr lang="en-US" dirty="0"/>
              <a:t>, int </a:t>
            </a:r>
            <a:r>
              <a:rPr lang="en-US" dirty="0" err="1"/>
              <a:t>duration_ms</a:t>
            </a:r>
            <a:r>
              <a:rPr lang="en-US" dirty="0"/>
              <a:t>) {</a:t>
            </a:r>
          </a:p>
          <a:p>
            <a:r>
              <a:rPr lang="en-US" dirty="0"/>
              <a:t>        auto </a:t>
            </a:r>
            <a:r>
              <a:rPr lang="en-US" dirty="0" err="1"/>
              <a:t>execute_time</a:t>
            </a:r>
            <a:r>
              <a:rPr lang="en-US" dirty="0"/>
              <a:t> = std::chrono::</a:t>
            </a:r>
            <a:r>
              <a:rPr lang="en-US" dirty="0" err="1"/>
              <a:t>steady_clock</a:t>
            </a:r>
            <a:r>
              <a:rPr lang="en-US" dirty="0"/>
              <a:t>::now() + std::chrono::milliseconds(</a:t>
            </a:r>
            <a:r>
              <a:rPr lang="en-US" dirty="0" err="1"/>
              <a:t>delay_ms</a:t>
            </a:r>
            <a:r>
              <a:rPr lang="en-US" dirty="0"/>
              <a:t>);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std::</a:t>
            </a:r>
            <a:r>
              <a:rPr lang="en-US" dirty="0" err="1"/>
              <a:t>lock_guard</a:t>
            </a:r>
            <a:r>
              <a:rPr lang="en-US" dirty="0"/>
              <a:t>&lt;std::mutex&gt; lock(mutex_);</a:t>
            </a:r>
          </a:p>
          <a:p>
            <a:r>
              <a:rPr lang="en-US" dirty="0"/>
              <a:t>            </a:t>
            </a:r>
            <a:r>
              <a:rPr lang="en-US" dirty="0" err="1"/>
              <a:t>tasks_.push</a:t>
            </a:r>
            <a:r>
              <a:rPr lang="en-US" dirty="0"/>
              <a:t>({</a:t>
            </a:r>
            <a:r>
              <a:rPr lang="en-US" dirty="0" err="1"/>
              <a:t>execute_time</a:t>
            </a:r>
            <a:r>
              <a:rPr lang="en-US" dirty="0"/>
              <a:t>, </a:t>
            </a:r>
            <a:r>
              <a:rPr lang="en-US" dirty="0" err="1"/>
              <a:t>duration_ms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cv_.</a:t>
            </a:r>
            <a:r>
              <a:rPr lang="en-US" dirty="0" err="1"/>
              <a:t>notify_one</a:t>
            </a:r>
            <a:r>
              <a:rPr lang="en-US" dirty="0"/>
              <a:t>(); // Notify a thread to check for new tasks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539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4BAF5-AA1B-8D15-06A9-DD151AEE1F1F}"/>
              </a:ext>
            </a:extLst>
          </p:cNvPr>
          <p:cNvSpPr txBox="1"/>
          <p:nvPr/>
        </p:nvSpPr>
        <p:spPr>
          <a:xfrm>
            <a:off x="3049172" y="332329"/>
            <a:ext cx="60983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std::</a:t>
            </a:r>
            <a:r>
              <a:rPr lang="en-US" dirty="0" err="1"/>
              <a:t>unique_lock</a:t>
            </a:r>
            <a:r>
              <a:rPr lang="en-US" dirty="0"/>
              <a:t>&lt;std::mutex&gt; lock(mutex_);</a:t>
            </a:r>
          </a:p>
          <a:p>
            <a:endParaRPr lang="en-US" dirty="0"/>
          </a:p>
          <a:p>
            <a:r>
              <a:rPr lang="en-US" dirty="0"/>
              <a:t>                // Wait until the next task's execution time or a new task is added</a:t>
            </a:r>
          </a:p>
          <a:p>
            <a:r>
              <a:rPr lang="en-US" dirty="0" err="1"/>
              <a:t>cv.wait</a:t>
            </a:r>
            <a:r>
              <a:rPr lang="en-US" dirty="0"/>
              <a:t>(lock, [](){ return …;});</a:t>
            </a:r>
          </a:p>
          <a:p>
            <a:r>
              <a:rPr lang="en-US" dirty="0"/>
              <a:t>                if (</a:t>
            </a:r>
            <a:r>
              <a:rPr lang="en-US" dirty="0" err="1"/>
              <a:t>tasks_.empty</a:t>
            </a:r>
            <a:r>
              <a:rPr lang="en-US" dirty="0"/>
              <a:t>() || !cv_.</a:t>
            </a:r>
            <a:r>
              <a:rPr lang="en-US" dirty="0" err="1"/>
              <a:t>wait_until</a:t>
            </a:r>
            <a:r>
              <a:rPr lang="en-US" dirty="0"/>
              <a:t>(lock, </a:t>
            </a:r>
            <a:r>
              <a:rPr lang="en-US" dirty="0" err="1"/>
              <a:t>tasks_.top</a:t>
            </a:r>
            <a:r>
              <a:rPr lang="en-US" dirty="0"/>
              <a:t>().</a:t>
            </a:r>
            <a:r>
              <a:rPr lang="en-US" dirty="0" err="1"/>
              <a:t>execute_at</a:t>
            </a:r>
            <a:r>
              <a:rPr lang="en-US" dirty="0"/>
              <a:t>, [this] {</a:t>
            </a:r>
          </a:p>
          <a:p>
            <a:r>
              <a:rPr lang="en-US" dirty="0"/>
              <a:t>                        return </a:t>
            </a:r>
            <a:r>
              <a:rPr lang="en-US" dirty="0" err="1"/>
              <a:t>stop_flag</a:t>
            </a:r>
            <a:r>
              <a:rPr lang="en-US" dirty="0"/>
              <a:t> || (!</a:t>
            </a:r>
            <a:r>
              <a:rPr lang="en-US" dirty="0" err="1"/>
              <a:t>tasks_.empty</a:t>
            </a:r>
            <a:r>
              <a:rPr lang="en-US" dirty="0"/>
              <a:t>() &amp;&amp; </a:t>
            </a:r>
            <a:r>
              <a:rPr lang="en-US" dirty="0" err="1"/>
              <a:t>tasks_.top</a:t>
            </a:r>
            <a:r>
              <a:rPr lang="en-US" dirty="0"/>
              <a:t>().</a:t>
            </a:r>
            <a:r>
              <a:rPr lang="en-US" dirty="0" err="1"/>
              <a:t>execute_at</a:t>
            </a:r>
            <a:r>
              <a:rPr lang="en-US" dirty="0"/>
              <a:t> &lt;= std::chrono::</a:t>
            </a:r>
            <a:r>
              <a:rPr lang="en-US" dirty="0" err="1"/>
              <a:t>steady_clock</a:t>
            </a:r>
            <a:r>
              <a:rPr lang="en-US" dirty="0"/>
              <a:t>::now());</a:t>
            </a:r>
          </a:p>
          <a:p>
            <a:r>
              <a:rPr lang="en-US" dirty="0"/>
              <a:t>                    })) {</a:t>
            </a:r>
          </a:p>
          <a:p>
            <a:r>
              <a:rPr lang="en-US" dirty="0"/>
              <a:t>                    continue;</a:t>
            </a:r>
          </a:p>
          <a:p>
            <a:r>
              <a:rPr lang="en-US" dirty="0"/>
              <a:t>                }</a:t>
            </a:r>
          </a:p>
          <a:p>
            <a:endParaRPr lang="en-US" dirty="0"/>
          </a:p>
          <a:p>
            <a:r>
              <a:rPr lang="en-US" dirty="0"/>
              <a:t>                // Check stop condition after waking up</a:t>
            </a:r>
          </a:p>
          <a:p>
            <a:r>
              <a:rPr lang="en-US" dirty="0"/>
              <a:t>                if (</a:t>
            </a:r>
            <a:r>
              <a:rPr lang="en-US" dirty="0" err="1"/>
              <a:t>stop_flag</a:t>
            </a:r>
            <a:r>
              <a:rPr lang="en-US" dirty="0"/>
              <a:t>) return;</a:t>
            </a:r>
          </a:p>
          <a:p>
            <a:endParaRPr lang="en-US" dirty="0"/>
          </a:p>
          <a:p>
            <a:r>
              <a:rPr lang="en-US" dirty="0"/>
              <a:t>                // Pop the next task to execute</a:t>
            </a:r>
          </a:p>
          <a:p>
            <a:r>
              <a:rPr lang="en-US" dirty="0"/>
              <a:t>                </a:t>
            </a:r>
            <a:r>
              <a:rPr lang="en-US" dirty="0" err="1"/>
              <a:t>current_task</a:t>
            </a:r>
            <a:r>
              <a:rPr lang="en-US" dirty="0"/>
              <a:t> = </a:t>
            </a:r>
            <a:r>
              <a:rPr lang="en-US" dirty="0" err="1"/>
              <a:t>tasks_.top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tasks_.pop</a:t>
            </a:r>
            <a:r>
              <a:rPr lang="en-US" dirty="0"/>
              <a:t>();</a:t>
            </a:r>
          </a:p>
          <a:p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//execute the task</a:t>
            </a:r>
          </a:p>
        </p:txBody>
      </p:sp>
    </p:spTree>
    <p:extLst>
      <p:ext uri="{BB962C8B-B14F-4D97-AF65-F5344CB8AC3E}">
        <p14:creationId xmlns:p14="http://schemas.microsoft.com/office/powerpoint/2010/main" val="42407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39C-CA76-508F-C367-FABCD01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Coroutine in 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3FB3-D09F-156F-5B8E-0D9FC2B1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 coroutine is a generalization of a function that allows suspending and resuming execution at certain points.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b="1" dirty="0"/>
              <a:t>Lightweight</a:t>
            </a:r>
            <a:r>
              <a:rPr lang="en-US" dirty="0"/>
              <a:t>: Coroutines don’t need a separate OS thread.</a:t>
            </a:r>
          </a:p>
          <a:p>
            <a:pPr lvl="1"/>
            <a:r>
              <a:rPr lang="en-US" b="1" dirty="0"/>
              <a:t>Suspend and Resume</a:t>
            </a:r>
            <a:r>
              <a:rPr lang="en-US" dirty="0"/>
              <a:t>: They yield control back to the caller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27430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1700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Scheduler in C++20</vt:lpstr>
      <vt:lpstr>   Scheduler  Design</vt:lpstr>
      <vt:lpstr>Data Structure used in Scheduler</vt:lpstr>
      <vt:lpstr>   Task Definition</vt:lpstr>
      <vt:lpstr>    Task Execution</vt:lpstr>
      <vt:lpstr>    Major logic</vt:lpstr>
      <vt:lpstr>PowerPoint Presentation</vt:lpstr>
      <vt:lpstr>PowerPoint Presentation</vt:lpstr>
      <vt:lpstr>   Coroutine in C++20</vt:lpstr>
      <vt:lpstr>   How Coroutines Work</vt:lpstr>
      <vt:lpstr>   Why Use Coroutines?</vt:lpstr>
      <vt:lpstr>   Coroutines vs Threads</vt:lpstr>
      <vt:lpstr>PowerPoint Presentation</vt:lpstr>
      <vt:lpstr>PowerPoint Presentation</vt:lpstr>
      <vt:lpstr>Coroutine promise_type</vt:lpstr>
      <vt:lpstr>  Overview of key promise_type methods</vt:lpstr>
      <vt:lpstr>   get_return_object()</vt:lpstr>
      <vt:lpstr>   initial_suspend()</vt:lpstr>
      <vt:lpstr>   final_suspend()</vt:lpstr>
      <vt:lpstr> return_void()/return_value(T value)</vt:lpstr>
      <vt:lpstr>   unhandled_exception()</vt:lpstr>
      <vt:lpstr>   Summary for the methods of promise_type</vt:lpstr>
      <vt:lpstr>   Scheduler using Coroutines</vt:lpstr>
      <vt:lpstr>PowerPoint Presentation</vt:lpstr>
      <vt:lpstr>   Jthread and stop_token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Jilong Chen</dc:creator>
  <cp:lastModifiedBy>Jilong Chen</cp:lastModifiedBy>
  <cp:revision>2</cp:revision>
  <dcterms:created xsi:type="dcterms:W3CDTF">2024-10-26T20:24:01Z</dcterms:created>
  <dcterms:modified xsi:type="dcterms:W3CDTF">2024-10-27T22:11:23Z</dcterms:modified>
</cp:coreProperties>
</file>