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6858000" cx="12192000"/>
  <p:notesSz cx="6858000" cy="9144000"/>
  <p:embeddedFontLst>
    <p:embeddedFont>
      <p:font typeface="Arim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D5CD9D0-3214-4FE4-86AD-4A7F50214E02}">
  <a:tblStyle styleId="{1D5CD9D0-3214-4FE4-86AD-4A7F50214E02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Arimo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Arimo-italic.fntdata"/><Relationship Id="rId14" Type="http://schemas.openxmlformats.org/officeDocument/2006/relationships/font" Target="fonts/Arimo-bold.fntdata"/><Relationship Id="rId16" Type="http://schemas.openxmlformats.org/officeDocument/2006/relationships/font" Target="fonts/Arim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leetcode.com/problems/print-in-order/submissions/1449809149/" TargetMode="External"/><Relationship Id="rId4" Type="http://schemas.openxmlformats.org/officeDocument/2006/relationships/hyperlink" Target="https://leetcode.com/problems/print-in-order/submissions/1449829959/" TargetMode="External"/><Relationship Id="rId5" Type="http://schemas.openxmlformats.org/officeDocument/2006/relationships/hyperlink" Target="https://leetcode.com/problems/building-h2o/submissions/1449927149/" TargetMode="External"/><Relationship Id="rId6" Type="http://schemas.openxmlformats.org/officeDocument/2006/relationships/hyperlink" Target="https://leetcode.com/problems/building-h2o/submissions/1449930998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Lock-free data structure in C++</a:t>
            </a:r>
            <a:endParaRPr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Xue Qi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566057" y="2889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Atomic data types in C++</a:t>
            </a:r>
            <a:endParaRPr/>
          </a:p>
        </p:txBody>
      </p:sp>
      <p:graphicFrame>
        <p:nvGraphicFramePr>
          <p:cNvPr id="91" name="Google Shape;91;p14"/>
          <p:cNvGraphicFramePr/>
          <p:nvPr/>
        </p:nvGraphicFramePr>
        <p:xfrm>
          <a:off x="566057" y="148680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{1D5CD9D0-3214-4FE4-86AD-4A7F50214E02}</a:tableStyleId>
              </a:tblPr>
              <a:tblGrid>
                <a:gridCol w="7150100"/>
              </a:tblGrid>
              <a:tr h="215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std::atomic_bool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525" marB="0" marR="9525" marL="9525" anchor="b"/>
                </a:tc>
              </a:tr>
              <a:tr h="215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std::atomic_char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525" marB="0" marR="9525" marL="9525" anchor="b"/>
                </a:tc>
              </a:tr>
              <a:tr h="215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std::atomic_signed_char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525" marB="0" marR="9525" marL="9525" anchor="b"/>
                </a:tc>
              </a:tr>
              <a:tr h="215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std::atomic_unsigned_char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525" marB="0" marR="9525" marL="9525" anchor="b"/>
                </a:tc>
              </a:tr>
              <a:tr h="215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std::atomic_short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525" marB="0" marR="9525" marL="9525" anchor="b"/>
                </a:tc>
              </a:tr>
              <a:tr h="215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std::atomic_unsigned_short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525" marB="0" marR="9525" marL="9525" anchor="b"/>
                </a:tc>
              </a:tr>
              <a:tr h="215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std::atomic_int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525" marB="0" marR="9525" marL="9525" anchor="b"/>
                </a:tc>
              </a:tr>
              <a:tr h="215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std::atomic_unsigned_int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525" marB="0" marR="9525" marL="9525" anchor="b"/>
                </a:tc>
              </a:tr>
              <a:tr h="215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std::atomic_long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525" marB="0" marR="9525" marL="9525" anchor="b"/>
                </a:tc>
              </a:tr>
              <a:tr h="215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std::atomic_unsigned_long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525" marB="0" marR="9525" marL="9525" anchor="b"/>
                </a:tc>
              </a:tr>
              <a:tr h="215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std::atomic_long_long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525" marB="0" marR="9525" marL="9525" anchor="b"/>
                </a:tc>
              </a:tr>
              <a:tr h="215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std::atomic_unsigned_long_long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525" marB="0" marR="9525" marL="9525" anchor="b"/>
                </a:tc>
              </a:tr>
              <a:tr h="215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std::atomic_wchar_t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525" marB="0" marR="9525" marL="9525" anchor="b"/>
                </a:tc>
              </a:tr>
              <a:tr h="215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std::atomic_char16_t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525" marB="0" marR="9525" marL="9525" anchor="b"/>
                </a:tc>
              </a:tr>
              <a:tr h="215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std::atomic_char32_t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525" marB="0" marR="9525" marL="9525" anchor="b"/>
                </a:tc>
              </a:tr>
              <a:tr h="215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std::atomic&lt;float&gt;</a:t>
                      </a:r>
                      <a:r>
                        <a:rPr lang="en-US" sz="1200" u="none" cap="none" strike="noStrike"/>
                        <a:t> (optional)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525" marB="0" marR="9525" marL="9525" anchor="b"/>
                </a:tc>
              </a:tr>
              <a:tr h="215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std::atomic&lt;double&gt;</a:t>
                      </a:r>
                      <a:r>
                        <a:rPr lang="en-US" sz="1200" u="none" cap="none" strike="noStrike"/>
                        <a:t> (optional)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525" marB="0" marR="9525" marL="9525" anchor="b"/>
                </a:tc>
              </a:tr>
              <a:tr h="215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std::atomic&lt;void*&gt;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525" marB="0" marR="9525" marL="9525" anchor="b"/>
                </a:tc>
              </a:tr>
              <a:tr h="215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std::atomic&lt;T&gt;</a:t>
                      </a:r>
                      <a:r>
                        <a:rPr lang="en-US" sz="1200" u="none" cap="none" strike="noStrike"/>
                        <a:t> (for trivially copyable user-defined types)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525" marB="0" marR="9525" marL="9525" anchor="b"/>
                </a:tc>
              </a:tr>
            </a:tbl>
          </a:graphicData>
        </a:graphic>
      </p:graphicFrame>
      <p:sp>
        <p:nvSpPr>
          <p:cNvPr id="92" name="Google Shape;92;p14"/>
          <p:cNvSpPr/>
          <p:nvPr/>
        </p:nvSpPr>
        <p:spPr>
          <a:xfrm>
            <a:off x="8088086" y="1460500"/>
            <a:ext cx="4027714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Atomic data types are types for which operations can be performed atomically, meaning they are thread-safe and prevent race conditions in multi-threaded environments. </a:t>
            </a:r>
            <a:endParaRPr/>
          </a:p>
        </p:txBody>
      </p:sp>
      <p:sp>
        <p:nvSpPr>
          <p:cNvPr id="93" name="Google Shape;93;p14"/>
          <p:cNvSpPr/>
          <p:nvPr/>
        </p:nvSpPr>
        <p:spPr>
          <a:xfrm>
            <a:off x="8088086" y="2937828"/>
            <a:ext cx="3973285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is_lock_free is a runtime function that returns whether a specific instance of an atomic type is lock-free on the current platform. </a:t>
            </a:r>
            <a:endParaRPr/>
          </a:p>
        </p:txBody>
      </p:sp>
      <p:sp>
        <p:nvSpPr>
          <p:cNvPr id="94" name="Google Shape;94;p14"/>
          <p:cNvSpPr/>
          <p:nvPr/>
        </p:nvSpPr>
        <p:spPr>
          <a:xfrm>
            <a:off x="8088086" y="4138157"/>
            <a:ext cx="3516086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is_always_lock_free is a compile-time constant that specifies whether all instances of a given atomic type are guaranteed to be lock-free across all instances and on all platforms where the code runs.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std::atomic_flag</a:t>
            </a:r>
            <a:endParaRPr/>
          </a:p>
        </p:txBody>
      </p:sp>
      <p:sp>
        <p:nvSpPr>
          <p:cNvPr id="100" name="Google Shape;100;p15"/>
          <p:cNvSpPr/>
          <p:nvPr/>
        </p:nvSpPr>
        <p:spPr>
          <a:xfrm>
            <a:off x="730250" y="1690688"/>
            <a:ext cx="3831771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Always lock-free: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Ensures atomicity without requiring locks, even on platforms with limited atomic support.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Boolean-like functionality: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Can be set (true) or cleared (false).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copying or assignment: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Cannot be copied or assigned, only manipulated atomically.</a:t>
            </a:r>
            <a:endParaRPr/>
          </a:p>
        </p:txBody>
      </p:sp>
      <p:sp>
        <p:nvSpPr>
          <p:cNvPr id="101" name="Google Shape;101;p15"/>
          <p:cNvSpPr/>
          <p:nvPr/>
        </p:nvSpPr>
        <p:spPr>
          <a:xfrm>
            <a:off x="730250" y="4025363"/>
            <a:ext cx="4451350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Operations:</a:t>
            </a:r>
            <a:endParaRPr/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test_and_set()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Atomically sets the flag to true and returns the previous value.</a:t>
            </a:r>
            <a:endParaRPr/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clear()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Atomically clears the flag to false.</a:t>
            </a:r>
            <a:endParaRPr/>
          </a:p>
        </p:txBody>
      </p:sp>
      <p:pic>
        <p:nvPicPr>
          <p:cNvPr id="102" name="Google Shape;10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65536" y="1414280"/>
            <a:ext cx="6464300" cy="419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Atomic vs Mutex</a:t>
            </a:r>
            <a:endParaRPr/>
          </a:p>
        </p:txBody>
      </p:sp>
      <p:sp>
        <p:nvSpPr>
          <p:cNvPr id="108" name="Google Shape;108;p16"/>
          <p:cNvSpPr/>
          <p:nvPr/>
        </p:nvSpPr>
        <p:spPr>
          <a:xfrm>
            <a:off x="729343" y="1524897"/>
            <a:ext cx="5236028" cy="3693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std::atomic</a:t>
            </a:r>
            <a:endParaRPr/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Faster Performance: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Avoids locking overhead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Non-Blocking: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reduced deadlock risk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Simple for Single Variables: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Ideal for counters, flags, pointers</a:t>
            </a:r>
            <a:endParaRPr/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Limited to Single Variables: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Not for complex data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Hard for Complex Operations: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Writing lock-free code is challenging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Platform Dependency: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Not always lock-free on all systems</a:t>
            </a:r>
            <a:endParaRPr/>
          </a:p>
        </p:txBody>
      </p:sp>
      <p:sp>
        <p:nvSpPr>
          <p:cNvPr id="109" name="Google Shape;109;p16"/>
          <p:cNvSpPr/>
          <p:nvPr/>
        </p:nvSpPr>
        <p:spPr>
          <a:xfrm>
            <a:off x="6204857" y="1690688"/>
            <a:ext cx="5366657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std::mutex</a:t>
            </a:r>
            <a:endParaRPr/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Versatile: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Can protect complex structures or multi-variable operations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Easy to Use: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Wraps any critical section in a lock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Cross-Platform: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Consistent behavior across systems</a:t>
            </a:r>
            <a:endParaRPr/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Performance Overhead: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Locks add latency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Blocking Risk: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Can lead to deadlocks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Context Switch Cost: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Blocking threads may slow performance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Atomic Variable Methods</a:t>
            </a:r>
            <a:endParaRPr/>
          </a:p>
        </p:txBody>
      </p:sp>
      <p:sp>
        <p:nvSpPr>
          <p:cNvPr id="115" name="Google Shape;115;p17"/>
          <p:cNvSpPr/>
          <p:nvPr/>
        </p:nvSpPr>
        <p:spPr>
          <a:xfrm>
            <a:off x="326572" y="1311441"/>
            <a:ext cx="11647714" cy="48013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store(value)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430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Atomically sets the atomic variable to the specified value.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load()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430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Atomically retrieves the current value of the atomic variable.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exchange(value)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430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Atomically replaces the current value with value and returns the old value.</a:t>
            </a:r>
            <a:endParaRPr/>
          </a:p>
          <a:p>
            <a:pPr indent="-11430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 int old_value = atomic_var.exchange(10);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compare_exchange_weak(expected, desired)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430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Atomically sets the value to desired if the current value is equal to expected. Otherwise, updates expected to the current value.</a:t>
            </a:r>
            <a:endParaRPr/>
          </a:p>
          <a:p>
            <a:pPr indent="-11430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Weak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version may fail spuriously (useful in loops).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compare_exchange_strong(expected, desired)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430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Similar to compare_exchange_weak but does not fail spuriously. Use for single comparison attempts outside loops.</a:t>
            </a:r>
            <a:endParaRPr/>
          </a:p>
        </p:txBody>
      </p:sp>
      <p:pic>
        <p:nvPicPr>
          <p:cNvPr id="116" name="Google Shape;11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4377872"/>
            <a:ext cx="6438900" cy="104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Memory ordering in atomic operations</a:t>
            </a:r>
            <a:endParaRPr/>
          </a:p>
        </p:txBody>
      </p:sp>
      <p:sp>
        <p:nvSpPr>
          <p:cNvPr id="122" name="Google Shape;122;p18"/>
          <p:cNvSpPr/>
          <p:nvPr/>
        </p:nvSpPr>
        <p:spPr>
          <a:xfrm>
            <a:off x="3048000" y="2136339"/>
            <a:ext cx="6096000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memory_order_relaxed: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When only atomicity is needed, not ordering.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memory_order_acquire and memory_order_release: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When a thread needs to synchronize with other threads but only in one direction (acquire for reads, release for writes).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memory_order_acq_rel: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When an operation needs to synchronize in both directions, ensuring that all reads and writes happen in the intended order.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memory_order_seq_cst: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When strict ordering across all threads is needed; the safest but potentially slowest.</a:t>
            </a:r>
            <a:endParaRPr/>
          </a:p>
        </p:txBody>
      </p:sp>
      <p:sp>
        <p:nvSpPr>
          <p:cNvPr id="123" name="Google Shape;123;p18"/>
          <p:cNvSpPr/>
          <p:nvPr/>
        </p:nvSpPr>
        <p:spPr>
          <a:xfrm>
            <a:off x="838199" y="1451849"/>
            <a:ext cx="1039585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Memory ordering in atomic operations specifies the order in which memory operations (reads and writes) are seen by multiple threads in a C++ program.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Examples</a:t>
            </a:r>
            <a:endParaRPr/>
          </a:p>
        </p:txBody>
      </p:sp>
      <p:sp>
        <p:nvSpPr>
          <p:cNvPr id="129" name="Google Shape;129;p19"/>
          <p:cNvSpPr txBox="1"/>
          <p:nvPr/>
        </p:nvSpPr>
        <p:spPr>
          <a:xfrm>
            <a:off x="947057" y="1690688"/>
            <a:ext cx="7864910" cy="22159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 in order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Atomic: </a:t>
            </a:r>
            <a:r>
              <a:rPr lang="en-US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https://leetcode.com/problems/print-in-order/submissions/1449809149/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Mutex: </a:t>
            </a:r>
            <a:r>
              <a:rPr lang="en-US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https://leetcode.com/problems/print-in-order/submissions/1449829959/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Building H2O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Mutex: </a:t>
            </a:r>
            <a:r>
              <a:rPr lang="en-US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https://leetcode.com/problems/building-h2o/submissions/1449927149/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Atomic: </a:t>
            </a:r>
            <a:r>
              <a:rPr lang="en-US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https://leetcode.com/problems/building-h2o/submissions/1449930998/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