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805" r:id="rId4"/>
  </p:sldMasterIdLst>
  <p:notesMasterIdLst>
    <p:notesMasterId r:id="rId9"/>
  </p:notesMasterIdLst>
  <p:sldIdLst>
    <p:sldId id="358" r:id="rId5"/>
    <p:sldId id="359" r:id="rId6"/>
    <p:sldId id="360" r:id="rId7"/>
    <p:sldId id="361" r:id="rId8"/>
  </p:sldIdLst>
  <p:sldSz cx="2425382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8" roundtripDataSignature="AMtx7miFO9SLyRRFkm0pPlMqPnKVTdgZ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885DB-7C3A-4D22-93D5-7089F29A88BF}">
  <a:tblStyle styleId="{D0C885DB-7C3A-4D22-93D5-7089F29A88B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7E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E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77D682D-7966-4C31-849E-6D957896A3D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6EB"/>
          </a:solidFill>
        </a:fill>
      </a:tcStyle>
    </a:wholeTbl>
    <a:band1H>
      <a:tcTxStyle b="off" i="off"/>
      <a:tcStyle>
        <a:tcBdr/>
        <a:fill>
          <a:solidFill>
            <a:srgbClr val="CCCA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CA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361A032-50BF-46B3-A55D-72CA78C0DCA7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7E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E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917E32-E422-4A83-8B52-D52153E2F7E8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BF7A09B-2FFE-4DA9-A9D3-704C24E573D0}" styleName="Table_4">
    <a:wholeTbl>
      <a:tcTxStyle b="off" i="off">
        <a:font>
          <a:latin typeface="Open Sans"/>
          <a:ea typeface="Open Sans"/>
          <a:cs typeface="Open San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6EB"/>
          </a:solidFill>
        </a:fill>
      </a:tcStyle>
    </a:wholeTbl>
    <a:band1H>
      <a:tcTxStyle b="off" i="off"/>
      <a:tcStyle>
        <a:tcBdr/>
        <a:fill>
          <a:solidFill>
            <a:srgbClr val="CCCA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CA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01" Type="http://schemas.openxmlformats.org/officeDocument/2006/relationships/theme" Target="theme/theme1.xml"/><Relationship Id="rId7" Type="http://schemas.openxmlformats.org/officeDocument/2006/relationships/slide" Target="slides/slide3.xml"/><Relationship Id="rId200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99" Type="http://schemas.openxmlformats.org/officeDocument/2006/relationships/presProps" Target="presProps.xml"/><Relationship Id="rId198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0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00088" y="1143000"/>
            <a:ext cx="54578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8" name="Google Shape;4088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5" name="Google Shape;4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Google Shape;4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7" name="Google Shape;4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Google Shape;4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6" name="Google Shape;4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apa/Capítulo 1">
  <p:cSld name="• Capa/Capítulo 1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4">
  <p:cSld name="• Conteúdo 1.4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87"/>
          <p:cNvSpPr/>
          <p:nvPr/>
        </p:nvSpPr>
        <p:spPr>
          <a:xfrm>
            <a:off x="0" y="4359275"/>
            <a:ext cx="24253824" cy="9356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187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6" name="Google Shape;1176;p187"/>
          <p:cNvSpPr txBox="1">
            <a:spLocks noGrp="1"/>
          </p:cNvSpPr>
          <p:nvPr>
            <p:ph type="title"/>
          </p:nvPr>
        </p:nvSpPr>
        <p:spPr>
          <a:xfrm>
            <a:off x="2387487" y="1911550"/>
            <a:ext cx="9379386" cy="206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7" name="Google Shape;1177;p187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8" name="Google Shape;1178;p187"/>
          <p:cNvSpPr txBox="1">
            <a:spLocks noGrp="1"/>
          </p:cNvSpPr>
          <p:nvPr>
            <p:ph type="body" idx="2"/>
          </p:nvPr>
        </p:nvSpPr>
        <p:spPr>
          <a:xfrm>
            <a:off x="12126913" y="1893493"/>
            <a:ext cx="9739426" cy="20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None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None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None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9" name="Google Shape;1179;p1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3111" y="12234599"/>
            <a:ext cx="1719887" cy="328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187"/>
          <p:cNvSpPr txBox="1">
            <a:spLocks noGrp="1"/>
          </p:cNvSpPr>
          <p:nvPr>
            <p:ph type="body" idx="3"/>
          </p:nvPr>
        </p:nvSpPr>
        <p:spPr>
          <a:xfrm>
            <a:off x="2387486" y="4769768"/>
            <a:ext cx="19478853" cy="707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5">
  <p:cSld name="• Conteúdo 1.5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88"/>
          <p:cNvSpPr/>
          <p:nvPr/>
        </p:nvSpPr>
        <p:spPr>
          <a:xfrm>
            <a:off x="12126913" y="0"/>
            <a:ext cx="121269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3" name="Google Shape;1183;p188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4" name="Google Shape;1184;p188"/>
          <p:cNvSpPr txBox="1">
            <a:spLocks noGrp="1"/>
          </p:cNvSpPr>
          <p:nvPr>
            <p:ph type="title"/>
          </p:nvPr>
        </p:nvSpPr>
        <p:spPr>
          <a:xfrm>
            <a:off x="2387487" y="1911550"/>
            <a:ext cx="9307378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5" name="Google Shape;1185;p188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6" name="Google Shape;1186;p188"/>
          <p:cNvSpPr txBox="1">
            <a:spLocks noGrp="1"/>
          </p:cNvSpPr>
          <p:nvPr>
            <p:ph type="body" idx="2"/>
          </p:nvPr>
        </p:nvSpPr>
        <p:spPr>
          <a:xfrm>
            <a:off x="12576175" y="1817688"/>
            <a:ext cx="9290050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None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None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None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None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7" name="Google Shape;1187;p1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3111" y="12234599"/>
            <a:ext cx="1719887" cy="328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188"/>
          <p:cNvSpPr txBox="1">
            <a:spLocks noGrp="1"/>
          </p:cNvSpPr>
          <p:nvPr>
            <p:ph type="body" idx="3"/>
          </p:nvPr>
        </p:nvSpPr>
        <p:spPr>
          <a:xfrm>
            <a:off x="2387486" y="3833664"/>
            <a:ext cx="9307379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9" name="Google Shape;1189;p188"/>
          <p:cNvSpPr txBox="1">
            <a:spLocks noGrp="1"/>
          </p:cNvSpPr>
          <p:nvPr>
            <p:ph type="body" idx="4"/>
          </p:nvPr>
        </p:nvSpPr>
        <p:spPr>
          <a:xfrm>
            <a:off x="12558846" y="3819061"/>
            <a:ext cx="9307379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2.0">
  <p:cSld name="• Conteúdo 2.0">
    <p:bg>
      <p:bgPr>
        <a:solidFill>
          <a:schemeClr val="accent2"/>
        </a:solidFill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1" name="Google Shape;1191;p189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2" name="Google Shape;1192;p189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3" name="Google Shape;1193;p189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4" name="Google Shape;1194;p189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onteúdo 3.0">
  <p:cSld name="• Conteúdo 3.0">
    <p:bg>
      <p:bgPr>
        <a:solidFill>
          <a:schemeClr val="dk1"/>
        </a:solidFill>
        <a:effectLst/>
      </p:bgPr>
    </p:bg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6" name="Google Shape;1196;p190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7" name="Google Shape;1197;p190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98" name="Google Shape;1198;p1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90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190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onteúdo 3.1">
  <p:cSld name="• Conteúdo 3.1">
    <p:bg>
      <p:bgPr>
        <a:solidFill>
          <a:schemeClr val="dk1"/>
        </a:solid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91"/>
          <p:cNvSpPr/>
          <p:nvPr/>
        </p:nvSpPr>
        <p:spPr>
          <a:xfrm>
            <a:off x="0" y="1817687"/>
            <a:ext cx="24253824" cy="10009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3" name="Google Shape;1203;p191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4" name="Google Shape;1204;p191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05" name="Google Shape;1205;p1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91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7" name="Google Shape;1207;p191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onteúdo 4.0">
  <p:cSld name="• Conteúdo 4.0">
    <p:bg>
      <p:bgPr>
        <a:solidFill>
          <a:schemeClr val="dk2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9" name="Google Shape;1209;p192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0" name="Google Shape;1210;p192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1" name="Google Shape;1211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92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3" name="Google Shape;1213;p192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onteúdo 4.1">
  <p:cSld name="• Conteúdo 4.1">
    <p:bg>
      <p:bgPr>
        <a:solidFill>
          <a:schemeClr val="dk2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93"/>
          <p:cNvSpPr/>
          <p:nvPr/>
        </p:nvSpPr>
        <p:spPr>
          <a:xfrm>
            <a:off x="0" y="1817687"/>
            <a:ext cx="24253824" cy="10009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6" name="Google Shape;1216;p193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7" name="Google Shape;1217;p193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8" name="Google Shape;1218;p1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193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0" name="Google Shape;1220;p193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lt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5.0">
  <p:cSld name="• Conteúdo 5.0">
    <p:bg>
      <p:bgPr>
        <a:solidFill>
          <a:schemeClr val="lt2"/>
        </a:solidFill>
        <a:effectLst/>
      </p:bgPr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2" name="Google Shape;1222;p194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3" name="Google Shape;1223;p194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4" name="Google Shape;1224;p194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5" name="Google Shape;1225;p194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5.1">
  <p:cSld name="• Conteúdo 5.1">
    <p:bg>
      <p:bgPr>
        <a:solidFill>
          <a:schemeClr val="lt2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95"/>
          <p:cNvSpPr/>
          <p:nvPr/>
        </p:nvSpPr>
        <p:spPr>
          <a:xfrm>
            <a:off x="0" y="1817687"/>
            <a:ext cx="24253824" cy="10009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8" name="Google Shape;1228;p195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9" name="Google Shape;1229;p195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0" name="Google Shape;1230;p195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1" name="Google Shape;1231;p195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19478856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3"/>
          <p:cNvSpPr txBox="1">
            <a:spLocks noGrp="1"/>
          </p:cNvSpPr>
          <p:nvPr>
            <p:ph type="title"/>
          </p:nvPr>
        </p:nvSpPr>
        <p:spPr>
          <a:xfrm>
            <a:off x="2458299" y="1879200"/>
            <a:ext cx="20410069" cy="7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5137"/>
              <a:buFont typeface="Arial"/>
              <a:buNone/>
              <a:defRPr sz="5137" b="1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8" name="Google Shape;1138;p173"/>
          <p:cNvSpPr txBox="1">
            <a:spLocks noGrp="1"/>
          </p:cNvSpPr>
          <p:nvPr>
            <p:ph type="body" idx="1"/>
          </p:nvPr>
        </p:nvSpPr>
        <p:spPr>
          <a:xfrm>
            <a:off x="2458301" y="3280315"/>
            <a:ext cx="9399810" cy="88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BD88FF"/>
              </a:buClr>
              <a:buSzPts val="3820"/>
              <a:buFont typeface="Arial"/>
              <a:buNone/>
              <a:defRPr sz="3820" b="0" i="0" u="none" strike="noStrike" cap="none">
                <a:solidFill>
                  <a:srgbClr val="BD8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BD88FF"/>
              </a:buClr>
              <a:buSzPts val="3820"/>
              <a:buFont typeface="Arial"/>
              <a:buNone/>
              <a:defRPr sz="3820" b="0" i="0" u="none" strike="noStrike" cap="none">
                <a:solidFill>
                  <a:srgbClr val="BD88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BD88FF"/>
              </a:buClr>
              <a:buSzPts val="3820"/>
              <a:buFont typeface="Arial"/>
              <a:buNone/>
              <a:defRPr sz="3820" b="0" i="0" u="none" strike="noStrike" cap="none">
                <a:solidFill>
                  <a:srgbClr val="BD88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71169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BD88FF"/>
              </a:buClr>
              <a:buSzPts val="3820"/>
              <a:buFont typeface="Arial"/>
              <a:buChar char="•"/>
              <a:defRPr sz="3820" b="0" i="0" u="none" strike="noStrike" cap="none">
                <a:solidFill>
                  <a:srgbClr val="BD88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71170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BD88FF"/>
              </a:buClr>
              <a:buSzPts val="3820"/>
              <a:buFont typeface="Arial"/>
              <a:buChar char="•"/>
              <a:defRPr sz="3820" b="0" i="0" u="none" strike="noStrike" cap="none">
                <a:solidFill>
                  <a:srgbClr val="BD88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9" name="Google Shape;1139;p173"/>
          <p:cNvSpPr txBox="1">
            <a:spLocks noGrp="1"/>
          </p:cNvSpPr>
          <p:nvPr>
            <p:ph type="body" idx="2"/>
          </p:nvPr>
        </p:nvSpPr>
        <p:spPr>
          <a:xfrm>
            <a:off x="2458303" y="1168611"/>
            <a:ext cx="20387063" cy="42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712"/>
              </a:spcBef>
              <a:spcAft>
                <a:spcPts val="0"/>
              </a:spcAft>
              <a:buClr>
                <a:srgbClr val="8325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325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0" name="Google Shape;1140;p173"/>
          <p:cNvSpPr/>
          <p:nvPr/>
        </p:nvSpPr>
        <p:spPr>
          <a:xfrm rot="5400000">
            <a:off x="1294015" y="1168404"/>
            <a:ext cx="185876" cy="1607463"/>
          </a:xfrm>
          <a:prstGeom prst="rect">
            <a:avLst/>
          </a:prstGeom>
          <a:gradFill>
            <a:gsLst>
              <a:gs pos="0">
                <a:srgbClr val="8325FF"/>
              </a:gs>
              <a:gs pos="100000">
                <a:srgbClr val="BD88FF"/>
              </a:gs>
            </a:gsLst>
            <a:lin ang="5400000" scaled="0"/>
          </a:gradFill>
          <a:ln>
            <a:noFill/>
          </a:ln>
        </p:spPr>
        <p:txBody>
          <a:bodyPr spcFirstLastPara="1" wrap="square" lIns="60200" tIns="45700" rIns="60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Arial"/>
              <a:buNone/>
            </a:pPr>
            <a:endParaRPr sz="289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73"/>
          <p:cNvSpPr txBox="1">
            <a:spLocks noGrp="1"/>
          </p:cNvSpPr>
          <p:nvPr>
            <p:ph type="sldNum" idx="12"/>
          </p:nvPr>
        </p:nvSpPr>
        <p:spPr>
          <a:xfrm>
            <a:off x="11722681" y="12344709"/>
            <a:ext cx="5659228" cy="73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  <a:defRPr sz="1581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apa/Capítulo 2">
  <p:cSld name="• Capa/Capítulo 2">
    <p:bg>
      <p:bgPr>
        <a:solidFill>
          <a:schemeClr val="accent2"/>
        </a:soli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apa/Capítulo 3">
  <p:cSld name="• Capa/Capítulo 3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• Capa/Capítulo 4">
  <p:cSld name="• Capa/Capítulo 4">
    <p:bg>
      <p:bgPr>
        <a:solidFill>
          <a:schemeClr val="dk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4030" y="12243858"/>
            <a:ext cx="1718968" cy="3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0">
  <p:cSld name="• Conteúdo 1.0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0" name="Google Shape;1150;p183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1" name="Google Shape;1151;p183"/>
          <p:cNvSpPr txBox="1">
            <a:spLocks noGrp="1"/>
          </p:cNvSpPr>
          <p:nvPr>
            <p:ph type="body" idx="1"/>
          </p:nvPr>
        </p:nvSpPr>
        <p:spPr>
          <a:xfrm>
            <a:off x="2387486" y="3833664"/>
            <a:ext cx="19478853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2" name="Google Shape;1152;p183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3" name="Google Shape;1153;p183"/>
          <p:cNvSpPr txBox="1">
            <a:spLocks noGrp="1"/>
          </p:cNvSpPr>
          <p:nvPr>
            <p:ph type="body" idx="2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1">
  <p:cSld name="• Conteúdo 1.1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5" name="Google Shape;1155;p184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6" name="Google Shape;1156;p184"/>
          <p:cNvSpPr txBox="1">
            <a:spLocks noGrp="1"/>
          </p:cNvSpPr>
          <p:nvPr>
            <p:ph type="title"/>
          </p:nvPr>
        </p:nvSpPr>
        <p:spPr>
          <a:xfrm>
            <a:off x="2387487" y="1911550"/>
            <a:ext cx="9379386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7" name="Google Shape;1157;p184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8" name="Google Shape;1158;p184"/>
          <p:cNvSpPr/>
          <p:nvPr/>
        </p:nvSpPr>
        <p:spPr>
          <a:xfrm>
            <a:off x="12126914" y="1817688"/>
            <a:ext cx="9739312" cy="10009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84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9379387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2">
  <p:cSld name="• Conteúdo 1.2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85"/>
          <p:cNvSpPr/>
          <p:nvPr/>
        </p:nvSpPr>
        <p:spPr>
          <a:xfrm>
            <a:off x="0" y="1"/>
            <a:ext cx="24253824" cy="4359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p185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3" name="Google Shape;1163;p185"/>
          <p:cNvSpPr txBox="1">
            <a:spLocks noGrp="1"/>
          </p:cNvSpPr>
          <p:nvPr>
            <p:ph type="title"/>
          </p:nvPr>
        </p:nvSpPr>
        <p:spPr>
          <a:xfrm>
            <a:off x="2387486" y="1911550"/>
            <a:ext cx="19478853" cy="1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185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185"/>
          <p:cNvSpPr txBox="1">
            <a:spLocks noGrp="1"/>
          </p:cNvSpPr>
          <p:nvPr>
            <p:ph type="body" idx="2"/>
          </p:nvPr>
        </p:nvSpPr>
        <p:spPr>
          <a:xfrm>
            <a:off x="2387486" y="4740474"/>
            <a:ext cx="19478853" cy="71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• Conteúdo 1.3">
  <p:cSld name="• Conteúdo 1.3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86"/>
          <p:cNvSpPr/>
          <p:nvPr/>
        </p:nvSpPr>
        <p:spPr>
          <a:xfrm>
            <a:off x="0" y="1"/>
            <a:ext cx="888682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p186"/>
          <p:cNvCxnSpPr/>
          <p:nvPr/>
        </p:nvCxnSpPr>
        <p:spPr>
          <a:xfrm>
            <a:off x="2387488" y="1481402"/>
            <a:ext cx="19478853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9" name="Google Shape;1169;p186"/>
          <p:cNvSpPr txBox="1">
            <a:spLocks noGrp="1"/>
          </p:cNvSpPr>
          <p:nvPr>
            <p:ph type="title"/>
          </p:nvPr>
        </p:nvSpPr>
        <p:spPr>
          <a:xfrm>
            <a:off x="2387487" y="1911550"/>
            <a:ext cx="6139026" cy="14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0" name="Google Shape;1170;p186"/>
          <p:cNvSpPr txBox="1">
            <a:spLocks noGrp="1"/>
          </p:cNvSpPr>
          <p:nvPr>
            <p:ph type="body" idx="1"/>
          </p:nvPr>
        </p:nvSpPr>
        <p:spPr>
          <a:xfrm>
            <a:off x="2387486" y="809626"/>
            <a:ext cx="1947885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89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1749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4774"/>
              <a:buFont typeface="Arial"/>
              <a:buChar char="•"/>
              <a:defRPr sz="47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1" name="Google Shape;1171;p186"/>
          <p:cNvSpPr txBox="1">
            <a:spLocks noGrp="1"/>
          </p:cNvSpPr>
          <p:nvPr>
            <p:ph type="body" idx="2"/>
          </p:nvPr>
        </p:nvSpPr>
        <p:spPr>
          <a:xfrm>
            <a:off x="2387486" y="3833664"/>
            <a:ext cx="6139027" cy="801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2" name="Google Shape;1172;p186"/>
          <p:cNvSpPr txBox="1">
            <a:spLocks noGrp="1"/>
          </p:cNvSpPr>
          <p:nvPr>
            <p:ph type="body" idx="3"/>
          </p:nvPr>
        </p:nvSpPr>
        <p:spPr>
          <a:xfrm>
            <a:off x="9246592" y="1817688"/>
            <a:ext cx="12619748" cy="1003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1266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979"/>
              <a:buFont typeface="Arial"/>
              <a:buChar char="•"/>
              <a:defRPr sz="39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5993" algn="l" rtl="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3581"/>
              <a:buFont typeface="Arial"/>
              <a:buChar char="•"/>
              <a:defRPr sz="35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16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093111" y="12234599"/>
            <a:ext cx="1719887" cy="3281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DE53C"/>
          </p15:clr>
        </p15:guide>
        <p15:guide id="2" pos="7639">
          <p15:clr>
            <a:srgbClr val="FDE53C"/>
          </p15:clr>
        </p15:guide>
        <p15:guide id="3" pos="1515">
          <p15:clr>
            <a:srgbClr val="F26B43"/>
          </p15:clr>
        </p15:guide>
        <p15:guide id="4" pos="13774">
          <p15:clr>
            <a:srgbClr val="F26B43"/>
          </p15:clr>
        </p15:guide>
        <p15:guide id="5" orient="horz" pos="7450">
          <p15:clr>
            <a:srgbClr val="F26B43"/>
          </p15:clr>
        </p15:guide>
        <p15:guide id="6" orient="horz" pos="1145">
          <p15:clr>
            <a:srgbClr val="F26B43"/>
          </p15:clr>
        </p15:guide>
        <p15:guide id="7" pos="11729">
          <p15:clr>
            <a:srgbClr val="FDE53C"/>
          </p15:clr>
        </p15:guide>
        <p15:guide id="8" pos="9684">
          <p15:clr>
            <a:srgbClr val="FDE53C"/>
          </p15:clr>
        </p15:guide>
        <p15:guide id="9" pos="5598">
          <p15:clr>
            <a:srgbClr val="FDE53C"/>
          </p15:clr>
        </p15:guide>
        <p15:guide id="10" pos="3557">
          <p15:clr>
            <a:srgbClr val="FDE53C"/>
          </p15:clr>
        </p15:guide>
        <p15:guide id="11" orient="horz" pos="5894">
          <p15:clr>
            <a:srgbClr val="FDE53C"/>
          </p15:clr>
        </p15:guide>
        <p15:guide id="12" orient="horz" pos="2746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p131"/>
          <p:cNvSpPr txBox="1"/>
          <p:nvPr/>
        </p:nvSpPr>
        <p:spPr>
          <a:xfrm>
            <a:off x="3843752" y="9582877"/>
            <a:ext cx="11737297" cy="190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175" tIns="61175" rIns="61175" bIns="611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Qual o valor para a empresa e quais recursos necessários?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Explicar quais os benefícios tangíveis a ideia traz para a organização e quais os recursos (financeiros, humanos) necessários (o que exatamente está querendo aprovar).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1" name="Google Shape;4091;p131"/>
          <p:cNvCxnSpPr/>
          <p:nvPr/>
        </p:nvCxnSpPr>
        <p:spPr>
          <a:xfrm rot="10800000" flipH="1">
            <a:off x="3665741" y="9638827"/>
            <a:ext cx="1" cy="1103312"/>
          </a:xfrm>
          <a:prstGeom prst="straightConnector1">
            <a:avLst/>
          </a:prstGeom>
          <a:noFill/>
          <a:ln w="25400" cap="flat" cmpd="sng">
            <a:solidFill>
              <a:srgbClr val="691ECC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92" name="Google Shape;4092;p131"/>
          <p:cNvCxnSpPr/>
          <p:nvPr/>
        </p:nvCxnSpPr>
        <p:spPr>
          <a:xfrm rot="10800000" flipH="1">
            <a:off x="3640383" y="5703439"/>
            <a:ext cx="1" cy="1103312"/>
          </a:xfrm>
          <a:prstGeom prst="straightConnector1">
            <a:avLst/>
          </a:prstGeom>
          <a:noFill/>
          <a:ln w="25400" cap="flat" cmpd="sng">
            <a:solidFill>
              <a:srgbClr val="691ECC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93" name="Google Shape;4093;p131"/>
          <p:cNvCxnSpPr/>
          <p:nvPr/>
        </p:nvCxnSpPr>
        <p:spPr>
          <a:xfrm rot="10800000" flipH="1">
            <a:off x="3677224" y="2175693"/>
            <a:ext cx="1" cy="1103312"/>
          </a:xfrm>
          <a:prstGeom prst="straightConnector1">
            <a:avLst/>
          </a:prstGeom>
          <a:noFill/>
          <a:ln w="25400" cap="flat" cmpd="sng">
            <a:solidFill>
              <a:srgbClr val="691ECC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94" name="Google Shape;4094;p131"/>
          <p:cNvSpPr txBox="1"/>
          <p:nvPr/>
        </p:nvSpPr>
        <p:spPr>
          <a:xfrm>
            <a:off x="3878391" y="1971427"/>
            <a:ext cx="11704899" cy="151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Qual o </a:t>
            </a:r>
            <a:r>
              <a:rPr lang="en-US" sz="3200" b="1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3200" b="1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3200" b="1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3200" b="1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que é </a:t>
            </a:r>
            <a:r>
              <a:rPr lang="en-US" sz="3200" b="1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3200" b="1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Identificação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problema-alvo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explicação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relevância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impactos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800" b="0" i="0" u="none" strike="noStrike" cap="none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2800" b="0" i="0" u="none" strike="noStrike" cap="none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5" name="Google Shape;4095;p131"/>
          <p:cNvSpPr txBox="1"/>
          <p:nvPr/>
        </p:nvSpPr>
        <p:spPr>
          <a:xfrm>
            <a:off x="3818393" y="5641874"/>
            <a:ext cx="11704899" cy="151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Qual a solução/proposta de valor para o cliente/usuário?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Explicitar como funciona a solução, qual a proposta de valor entregue e para qual público-alvo.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6" name="Google Shape;4096;p131"/>
          <p:cNvSpPr txBox="1"/>
          <p:nvPr/>
        </p:nvSpPr>
        <p:spPr>
          <a:xfrm>
            <a:off x="1561763" y="2401734"/>
            <a:ext cx="2115461" cy="77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37FF"/>
              </a:buClr>
              <a:buSzPts val="3950"/>
              <a:buFont typeface="Arial"/>
              <a:buNone/>
            </a:pPr>
            <a:r>
              <a:rPr lang="en-US" sz="3950" b="1" i="0" u="none" strike="noStrike" cap="none" dirty="0">
                <a:solidFill>
                  <a:srgbClr val="9437FF"/>
                </a:solidFill>
                <a:latin typeface="Arial"/>
                <a:ea typeface="Arial"/>
                <a:cs typeface="Arial"/>
                <a:sym typeface="Arial"/>
              </a:rPr>
              <a:t>SLIDE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7" name="Google Shape;4097;p131"/>
          <p:cNvSpPr txBox="1"/>
          <p:nvPr/>
        </p:nvSpPr>
        <p:spPr>
          <a:xfrm>
            <a:off x="1524922" y="5929478"/>
            <a:ext cx="2154757" cy="77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37FF"/>
              </a:buClr>
              <a:buSzPts val="3950"/>
              <a:buFont typeface="Arial"/>
              <a:buNone/>
            </a:pPr>
            <a:r>
              <a:rPr lang="en-US" sz="3950" b="1" i="0" u="none" strike="noStrike" cap="none">
                <a:solidFill>
                  <a:srgbClr val="9437FF"/>
                </a:solidFill>
                <a:latin typeface="Arial"/>
                <a:ea typeface="Arial"/>
                <a:cs typeface="Arial"/>
                <a:sym typeface="Arial"/>
              </a:rPr>
              <a:t>SLIDE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8" name="Google Shape;4098;p131"/>
          <p:cNvSpPr txBox="1"/>
          <p:nvPr/>
        </p:nvSpPr>
        <p:spPr>
          <a:xfrm>
            <a:off x="1550280" y="9893860"/>
            <a:ext cx="2115461" cy="77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37FF"/>
              </a:buClr>
              <a:buSzPts val="3950"/>
              <a:buFont typeface="Arial"/>
              <a:buNone/>
            </a:pPr>
            <a:r>
              <a:rPr lang="en-US" sz="3950" b="1" i="0" u="none" strike="noStrike" cap="none">
                <a:solidFill>
                  <a:srgbClr val="9437FF"/>
                </a:solidFill>
                <a:latin typeface="Arial"/>
                <a:ea typeface="Arial"/>
                <a:cs typeface="Arial"/>
                <a:sym typeface="Arial"/>
              </a:rPr>
              <a:t>SLIDE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9" name="Google Shape;4099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9420" y="1420334"/>
            <a:ext cx="6297057" cy="35344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pic>
        <p:nvPicPr>
          <p:cNvPr id="4100" name="Google Shape;4100;p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27439" y="5308715"/>
            <a:ext cx="6429038" cy="345251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pic>
        <p:nvPicPr>
          <p:cNvPr id="4101" name="Google Shape;4101;p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27439" y="9115172"/>
            <a:ext cx="6434094" cy="3722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sp>
        <p:nvSpPr>
          <p:cNvPr id="4102" name="Google Shape;4102;p131"/>
          <p:cNvSpPr/>
          <p:nvPr/>
        </p:nvSpPr>
        <p:spPr>
          <a:xfrm>
            <a:off x="671509" y="457200"/>
            <a:ext cx="9880600" cy="1016000"/>
          </a:xfrm>
          <a:prstGeom prst="rect">
            <a:avLst/>
          </a:prstGeom>
          <a:solidFill>
            <a:srgbClr val="741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IDEA PITCH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Google Shape;4107;p2" descr="Imagem"/>
          <p:cNvPicPr preferRelativeResize="0"/>
          <p:nvPr/>
        </p:nvPicPr>
        <p:blipFill rotWithShape="1">
          <a:blip r:embed="rId3">
            <a:alphaModFix/>
          </a:blip>
          <a:srcRect l="15623" r="40471"/>
          <a:stretch/>
        </p:blipFill>
        <p:spPr>
          <a:xfrm>
            <a:off x="12128637" y="0"/>
            <a:ext cx="10705399" cy="13715979"/>
          </a:xfrm>
          <a:prstGeom prst="rect">
            <a:avLst/>
          </a:prstGeom>
          <a:noFill/>
          <a:ln>
            <a:noFill/>
          </a:ln>
        </p:spPr>
      </p:pic>
      <p:sp>
        <p:nvSpPr>
          <p:cNvPr id="4108" name="Google Shape;4108;p2"/>
          <p:cNvSpPr txBox="1"/>
          <p:nvPr/>
        </p:nvSpPr>
        <p:spPr>
          <a:xfrm>
            <a:off x="9085639" y="11268849"/>
            <a:ext cx="2845693" cy="9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Imagem que ilustra o problema a ser resolvido.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9" name="Google Shape;4109;p2"/>
          <p:cNvSpPr/>
          <p:nvPr/>
        </p:nvSpPr>
        <p:spPr>
          <a:xfrm>
            <a:off x="11052542" y="12517613"/>
            <a:ext cx="1085520" cy="498903"/>
          </a:xfrm>
          <a:custGeom>
            <a:avLst/>
            <a:gdLst/>
            <a:ahLst/>
            <a:cxnLst/>
            <a:rect l="l" t="t" r="r" b="b"/>
            <a:pathLst>
              <a:path w="21600" h="17360" extrusionOk="0">
                <a:moveTo>
                  <a:pt x="21600" y="13308"/>
                </a:moveTo>
                <a:cubicBezTo>
                  <a:pt x="10228" y="21600"/>
                  <a:pt x="3028" y="17164"/>
                  <a:pt x="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0" name="Google Shape;4110;p2"/>
          <p:cNvSpPr txBox="1"/>
          <p:nvPr/>
        </p:nvSpPr>
        <p:spPr>
          <a:xfrm>
            <a:off x="3591833" y="1004583"/>
            <a:ext cx="2631909" cy="46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25FF"/>
              </a:buClr>
              <a:buSzPts val="2634"/>
              <a:buFont typeface="Arial"/>
              <a:buNone/>
            </a:pPr>
            <a:r>
              <a:rPr lang="en-US" sz="2634" b="0" i="0" u="none" strike="noStrike" cap="none">
                <a:solidFill>
                  <a:srgbClr val="8325FF"/>
                </a:solidFill>
                <a:latin typeface="Arial"/>
                <a:ea typeface="Arial"/>
                <a:cs typeface="Arial"/>
                <a:sym typeface="Arial"/>
              </a:rPr>
              <a:t>Exemplo Slide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1" name="Google Shape;4111;p2"/>
          <p:cNvSpPr txBox="1"/>
          <p:nvPr/>
        </p:nvSpPr>
        <p:spPr>
          <a:xfrm>
            <a:off x="3591833" y="1451098"/>
            <a:ext cx="8285701" cy="7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5137"/>
              <a:buFont typeface="Arial"/>
              <a:buNone/>
            </a:pPr>
            <a:r>
              <a:rPr lang="en-US" sz="5137" b="1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Ideia X · </a:t>
            </a:r>
            <a:r>
              <a:rPr lang="en-US" sz="3293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Necessidade solucionada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p2"/>
          <p:cNvSpPr txBox="1"/>
          <p:nvPr/>
        </p:nvSpPr>
        <p:spPr>
          <a:xfrm>
            <a:off x="3927833" y="7789557"/>
            <a:ext cx="6769520" cy="127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Descrição do problema / desafio / necessidade a ser resolvido: dificuldades, amplitude de incidência, impacto e danos, dentre outras informações relevantes.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2"/>
          <p:cNvSpPr txBox="1"/>
          <p:nvPr/>
        </p:nvSpPr>
        <p:spPr>
          <a:xfrm>
            <a:off x="2126453" y="3313873"/>
            <a:ext cx="9240825" cy="346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301089" marR="0" lvl="0" indent="-3010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293"/>
              <a:buFont typeface="Arial"/>
              <a:buChar char="•"/>
            </a:pPr>
            <a:r>
              <a:rPr lang="en-US" sz="3293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1089" marR="0" lvl="0" indent="-301089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3293"/>
              <a:buFont typeface="Arial"/>
              <a:buChar char="•"/>
            </a:pPr>
            <a:r>
              <a:rPr lang="en-US" sz="3293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1089" marR="0" lvl="0" indent="-301089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3293"/>
              <a:buFont typeface="Arial"/>
              <a:buChar char="•"/>
            </a:pPr>
            <a:r>
              <a:rPr lang="en-US" sz="3293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1089" marR="0" lvl="0" indent="-301089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3293"/>
              <a:buFont typeface="Arial"/>
              <a:buChar char="•"/>
            </a:pPr>
            <a:r>
              <a:rPr lang="en-US" sz="3293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1089" marR="0" lvl="0" indent="-301089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3293"/>
              <a:buFont typeface="Arial"/>
              <a:buChar char="•"/>
            </a:pPr>
            <a:r>
              <a:rPr lang="en-US" sz="3293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4" name="Google Shape;4114;p2"/>
          <p:cNvSpPr/>
          <p:nvPr/>
        </p:nvSpPr>
        <p:spPr>
          <a:xfrm>
            <a:off x="2816400" y="7556391"/>
            <a:ext cx="897886" cy="8010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8518" y="20981"/>
                  <a:pt x="1318" y="13781"/>
                  <a:pt x="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p3"/>
          <p:cNvSpPr txBox="1"/>
          <p:nvPr/>
        </p:nvSpPr>
        <p:spPr>
          <a:xfrm>
            <a:off x="3591833" y="1004583"/>
            <a:ext cx="2718471" cy="46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25FF"/>
              </a:buClr>
              <a:buSzPts val="2634"/>
              <a:buFont typeface="Arial"/>
              <a:buNone/>
            </a:pPr>
            <a:r>
              <a:rPr lang="en-US" sz="2634" b="0" i="0" u="none" strike="noStrike" cap="none">
                <a:solidFill>
                  <a:srgbClr val="8325FF"/>
                </a:solidFill>
                <a:latin typeface="Arial"/>
                <a:ea typeface="Arial"/>
                <a:cs typeface="Arial"/>
                <a:sym typeface="Arial"/>
              </a:rPr>
              <a:t>Exemplo Slide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0" name="Google Shape;4120;p3"/>
          <p:cNvSpPr txBox="1"/>
          <p:nvPr/>
        </p:nvSpPr>
        <p:spPr>
          <a:xfrm>
            <a:off x="3591833" y="1451098"/>
            <a:ext cx="8745762" cy="7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5137"/>
              <a:buFont typeface="Arial"/>
              <a:buNone/>
            </a:pPr>
            <a:r>
              <a:rPr lang="en-US" sz="5137" b="1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Ideia X · </a:t>
            </a:r>
            <a:r>
              <a:rPr lang="en-US" sz="3293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Solução e Proposta de 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1" name="Google Shape;4121;p3"/>
          <p:cNvSpPr txBox="1"/>
          <p:nvPr/>
        </p:nvSpPr>
        <p:spPr>
          <a:xfrm>
            <a:off x="14610311" y="442176"/>
            <a:ext cx="7875540" cy="232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O esquema gráfico de como funciona a solução permite maior imersão na ideia, facilitando a compreensão e a exposição do benefício do projeto.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185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Sugestões: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58467" algn="l" rtl="0">
              <a:lnSpc>
                <a:spcPct val="70000"/>
              </a:lnSpc>
              <a:spcBef>
                <a:spcPts val="1185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Etapas de uso/aplicação da solução (macro-jornada);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58467" algn="l" rtl="0">
              <a:lnSpc>
                <a:spcPct val="70000"/>
              </a:lnSpc>
              <a:spcBef>
                <a:spcPts val="1185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Interação entre os atores envolvidos na solução (empresa, cliente, parceiro, influenciador);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2" name="Google Shape;4122;p3"/>
          <p:cNvSpPr txBox="1"/>
          <p:nvPr/>
        </p:nvSpPr>
        <p:spPr>
          <a:xfrm>
            <a:off x="2799356" y="3569404"/>
            <a:ext cx="3327502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O que?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3" name="Google Shape;4123;p3"/>
          <p:cNvSpPr txBox="1"/>
          <p:nvPr/>
        </p:nvSpPr>
        <p:spPr>
          <a:xfrm>
            <a:off x="2799356" y="7810563"/>
            <a:ext cx="3327502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Para que?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Google Shape;4124;p3"/>
          <p:cNvSpPr txBox="1"/>
          <p:nvPr/>
        </p:nvSpPr>
        <p:spPr>
          <a:xfrm>
            <a:off x="2799356" y="10233389"/>
            <a:ext cx="3327502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Como?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5" name="Google Shape;4125;p3"/>
          <p:cNvSpPr txBox="1"/>
          <p:nvPr/>
        </p:nvSpPr>
        <p:spPr>
          <a:xfrm>
            <a:off x="2799356" y="4181213"/>
            <a:ext cx="7175408" cy="33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20315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Qual é a solução proposta?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6" name="Google Shape;4126;p3"/>
          <p:cNvSpPr txBox="1"/>
          <p:nvPr/>
        </p:nvSpPr>
        <p:spPr>
          <a:xfrm>
            <a:off x="2799356" y="8388918"/>
            <a:ext cx="7175408" cy="72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58467" marR="0" lvl="0" indent="-1584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Qual é a proposta de </a:t>
            </a:r>
            <a:r>
              <a:rPr lang="en-US" sz="2239" b="0" i="0" u="sng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? Detalhe os benefícios.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58467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Por que o cliente/usuário vai comprar ou usar?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7" name="Google Shape;4127;p3"/>
          <p:cNvSpPr txBox="1"/>
          <p:nvPr/>
        </p:nvSpPr>
        <p:spPr>
          <a:xfrm>
            <a:off x="2799356" y="10816567"/>
            <a:ext cx="7175408" cy="72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58467" marR="0" lvl="0" indent="-1584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Como se dá na prática o uso da solução?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58467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Como funciona de forma tangível?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8" name="Google Shape;4128;p3"/>
          <p:cNvSpPr txBox="1"/>
          <p:nvPr/>
        </p:nvSpPr>
        <p:spPr>
          <a:xfrm>
            <a:off x="2799356" y="5480958"/>
            <a:ext cx="3327502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Para quem?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9" name="Google Shape;4129;p3"/>
          <p:cNvSpPr txBox="1"/>
          <p:nvPr/>
        </p:nvSpPr>
        <p:spPr>
          <a:xfrm>
            <a:off x="2799356" y="6042587"/>
            <a:ext cx="7175408" cy="72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58467" marR="0" lvl="0" indent="-1584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Qual é o público-alvo?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58467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Quem são os influenciadores da compra?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0" name="Google Shape;4130;p3"/>
          <p:cNvSpPr txBox="1"/>
          <p:nvPr/>
        </p:nvSpPr>
        <p:spPr>
          <a:xfrm>
            <a:off x="7277753" y="3444313"/>
            <a:ext cx="4164924" cy="9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Substitua o texto dentro dos bullets com as informações da ideia.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1" name="Google Shape;4131;p3"/>
          <p:cNvSpPr/>
          <p:nvPr/>
        </p:nvSpPr>
        <p:spPr>
          <a:xfrm>
            <a:off x="6105198" y="4732175"/>
            <a:ext cx="1496783" cy="303580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21600" y="784"/>
                </a:moveTo>
                <a:cubicBezTo>
                  <a:pt x="14096" y="21600"/>
                  <a:pt x="6896" y="21339"/>
                  <a:pt x="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p3"/>
          <p:cNvSpPr/>
          <p:nvPr/>
        </p:nvSpPr>
        <p:spPr>
          <a:xfrm>
            <a:off x="6485440" y="4810961"/>
            <a:ext cx="1252360" cy="15791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cubicBezTo>
                  <a:pt x="17663" y="11092"/>
                  <a:pt x="10463" y="18292"/>
                  <a:pt x="0" y="2160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3" name="Google Shape;4133;p3"/>
          <p:cNvSpPr/>
          <p:nvPr/>
        </p:nvSpPr>
        <p:spPr>
          <a:xfrm>
            <a:off x="16354873" y="7158181"/>
            <a:ext cx="1573098" cy="1573098"/>
          </a:xfrm>
          <a:prstGeom prst="rect">
            <a:avLst/>
          </a:prstGeom>
          <a:solidFill>
            <a:srgbClr val="8E0997"/>
          </a:solidFill>
          <a:ln w="9525" cap="flat" cmpd="sng">
            <a:solidFill>
              <a:srgbClr val="68076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71"/>
              <a:buFont typeface="Arial"/>
              <a:buNone/>
            </a:pPr>
            <a:endParaRPr sz="2371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4" name="Google Shape;4134;p3"/>
          <p:cNvSpPr/>
          <p:nvPr/>
        </p:nvSpPr>
        <p:spPr>
          <a:xfrm>
            <a:off x="12516658" y="7158181"/>
            <a:ext cx="1573098" cy="1573098"/>
          </a:xfrm>
          <a:prstGeom prst="rect">
            <a:avLst/>
          </a:prstGeom>
          <a:solidFill>
            <a:srgbClr val="8E0997"/>
          </a:solidFill>
          <a:ln w="9525" cap="flat" cmpd="sng">
            <a:solidFill>
              <a:srgbClr val="68076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71"/>
              <a:buFont typeface="Arial"/>
              <a:buNone/>
            </a:pPr>
            <a:endParaRPr sz="2371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5" name="Google Shape;4135;p3"/>
          <p:cNvSpPr/>
          <p:nvPr/>
        </p:nvSpPr>
        <p:spPr>
          <a:xfrm>
            <a:off x="19890756" y="5878584"/>
            <a:ext cx="1573099" cy="1573099"/>
          </a:xfrm>
          <a:prstGeom prst="rect">
            <a:avLst/>
          </a:prstGeom>
          <a:solidFill>
            <a:srgbClr val="8E0997"/>
          </a:solidFill>
          <a:ln w="9525" cap="flat" cmpd="sng">
            <a:solidFill>
              <a:srgbClr val="68076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71"/>
              <a:buFont typeface="Arial"/>
              <a:buNone/>
            </a:pPr>
            <a:endParaRPr sz="2371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6" name="Google Shape;4136;p3"/>
          <p:cNvSpPr/>
          <p:nvPr/>
        </p:nvSpPr>
        <p:spPr>
          <a:xfrm>
            <a:off x="19890756" y="8437778"/>
            <a:ext cx="1573099" cy="1573098"/>
          </a:xfrm>
          <a:prstGeom prst="rect">
            <a:avLst/>
          </a:prstGeom>
          <a:solidFill>
            <a:srgbClr val="8E0997"/>
          </a:solidFill>
          <a:ln w="9525" cap="flat" cmpd="sng">
            <a:solidFill>
              <a:srgbClr val="68076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71"/>
              <a:buFont typeface="Arial"/>
              <a:buNone/>
            </a:pPr>
            <a:endParaRPr sz="2371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7" name="Google Shape;4137;p3"/>
          <p:cNvCxnSpPr/>
          <p:nvPr/>
        </p:nvCxnSpPr>
        <p:spPr>
          <a:xfrm>
            <a:off x="14119161" y="7944730"/>
            <a:ext cx="2206306" cy="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138" name="Google Shape;4138;p3"/>
          <p:cNvSpPr/>
          <p:nvPr/>
        </p:nvSpPr>
        <p:spPr>
          <a:xfrm>
            <a:off x="14840481" y="7562898"/>
            <a:ext cx="763667" cy="763665"/>
          </a:xfrm>
          <a:prstGeom prst="ellipse">
            <a:avLst/>
          </a:prstGeom>
          <a:gradFill>
            <a:gsLst>
              <a:gs pos="0">
                <a:srgbClr val="BFA1FF"/>
              </a:gs>
              <a:gs pos="50000">
                <a:srgbClr val="B492FF"/>
              </a:gs>
              <a:gs pos="100000">
                <a:srgbClr val="A97FFF"/>
              </a:gs>
            </a:gsLst>
            <a:lin ang="5400000" scaled="0"/>
          </a:gradFill>
          <a:ln w="9525" cap="flat" cmpd="sng">
            <a:solidFill>
              <a:srgbClr val="8325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2371"/>
              <a:buFont typeface="Arial"/>
              <a:buNone/>
            </a:pPr>
            <a:endParaRPr sz="2371" b="0" i="0" u="none" strike="noStrike" cap="none">
              <a:solidFill>
                <a:srgbClr val="3F0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9" name="Google Shape;4139;p3"/>
          <p:cNvCxnSpPr/>
          <p:nvPr/>
        </p:nvCxnSpPr>
        <p:spPr>
          <a:xfrm>
            <a:off x="19154252" y="6665133"/>
            <a:ext cx="767111" cy="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140" name="Google Shape;4140;p3"/>
          <p:cNvCxnSpPr/>
          <p:nvPr/>
        </p:nvCxnSpPr>
        <p:spPr>
          <a:xfrm>
            <a:off x="19154252" y="9224328"/>
            <a:ext cx="767111" cy="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141" name="Google Shape;4141;p3"/>
          <p:cNvCxnSpPr/>
          <p:nvPr/>
        </p:nvCxnSpPr>
        <p:spPr>
          <a:xfrm>
            <a:off x="17916044" y="7944730"/>
            <a:ext cx="1264075" cy="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42" name="Google Shape;4142;p3"/>
          <p:cNvCxnSpPr/>
          <p:nvPr/>
        </p:nvCxnSpPr>
        <p:spPr>
          <a:xfrm>
            <a:off x="19166338" y="6644776"/>
            <a:ext cx="1" cy="2599909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43" name="Google Shape;4143;p3"/>
          <p:cNvCxnSpPr/>
          <p:nvPr/>
        </p:nvCxnSpPr>
        <p:spPr>
          <a:xfrm>
            <a:off x="20677306" y="7487148"/>
            <a:ext cx="1" cy="94272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144" name="Google Shape;4144;p3"/>
          <p:cNvCxnSpPr/>
          <p:nvPr/>
        </p:nvCxnSpPr>
        <p:spPr>
          <a:xfrm>
            <a:off x="20677306" y="9973462"/>
            <a:ext cx="1" cy="638574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4145" name="Google Shape;4145;p3"/>
          <p:cNvCxnSpPr/>
          <p:nvPr/>
        </p:nvCxnSpPr>
        <p:spPr>
          <a:xfrm>
            <a:off x="13202928" y="10612033"/>
            <a:ext cx="7474380" cy="1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4146" name="Google Shape;4146;p3"/>
          <p:cNvCxnSpPr/>
          <p:nvPr/>
        </p:nvCxnSpPr>
        <p:spPr>
          <a:xfrm rot="10800000" flipH="1">
            <a:off x="13202930" y="8751600"/>
            <a:ext cx="1" cy="1860436"/>
          </a:xfrm>
          <a:prstGeom prst="straightConnector1">
            <a:avLst/>
          </a:prstGeom>
          <a:noFill/>
          <a:ln w="38100" cap="flat" cmpd="sng">
            <a:solidFill>
              <a:srgbClr val="BD88FF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4147" name="Google Shape;4147;p3"/>
          <p:cNvSpPr/>
          <p:nvPr/>
        </p:nvSpPr>
        <p:spPr>
          <a:xfrm>
            <a:off x="12978984" y="6733702"/>
            <a:ext cx="648446" cy="648446"/>
          </a:xfrm>
          <a:prstGeom prst="ellipse">
            <a:avLst/>
          </a:prstGeom>
          <a:solidFill>
            <a:srgbClr val="FFD479"/>
          </a:solidFill>
          <a:ln w="9525" cap="flat" cmpd="sng">
            <a:solidFill>
              <a:srgbClr val="BD88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2766"/>
              <a:buFont typeface="Arial"/>
              <a:buNone/>
            </a:pPr>
            <a:r>
              <a:rPr lang="en-US" sz="2766" b="1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8" name="Google Shape;4148;p3"/>
          <p:cNvSpPr/>
          <p:nvPr/>
        </p:nvSpPr>
        <p:spPr>
          <a:xfrm>
            <a:off x="16817202" y="6733702"/>
            <a:ext cx="648446" cy="648446"/>
          </a:xfrm>
          <a:prstGeom prst="ellipse">
            <a:avLst/>
          </a:prstGeom>
          <a:solidFill>
            <a:srgbClr val="FFD479"/>
          </a:solidFill>
          <a:ln w="9525" cap="flat" cmpd="sng">
            <a:solidFill>
              <a:srgbClr val="BD88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2766"/>
              <a:buFont typeface="Arial"/>
              <a:buNone/>
            </a:pPr>
            <a:r>
              <a:rPr lang="en-US" sz="2766" b="1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9" name="Google Shape;4149;p3"/>
          <p:cNvSpPr/>
          <p:nvPr/>
        </p:nvSpPr>
        <p:spPr>
          <a:xfrm>
            <a:off x="20353084" y="5549624"/>
            <a:ext cx="648445" cy="648445"/>
          </a:xfrm>
          <a:prstGeom prst="ellipse">
            <a:avLst/>
          </a:prstGeom>
          <a:solidFill>
            <a:srgbClr val="FFD479"/>
          </a:solidFill>
          <a:ln w="9525" cap="flat" cmpd="sng">
            <a:solidFill>
              <a:srgbClr val="BD88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975" tIns="27975" rIns="27975" bIns="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2766"/>
              <a:buFont typeface="Arial"/>
              <a:buNone/>
            </a:pPr>
            <a:r>
              <a:rPr lang="en-US" sz="2766" b="1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0" name="Google Shape;4150;p3"/>
          <p:cNvSpPr txBox="1"/>
          <p:nvPr/>
        </p:nvSpPr>
        <p:spPr>
          <a:xfrm>
            <a:off x="15907130" y="11060941"/>
            <a:ext cx="2468589" cy="37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1844"/>
              <a:buFont typeface="Arial"/>
              <a:buNone/>
            </a:pPr>
            <a:r>
              <a:rPr lang="en-US" sz="1844" b="1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Exemplo ilustrativo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1" name="Google Shape;4151;p3"/>
          <p:cNvSpPr txBox="1"/>
          <p:nvPr/>
        </p:nvSpPr>
        <p:spPr>
          <a:xfrm>
            <a:off x="12476484" y="3569404"/>
            <a:ext cx="9115203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Esquema gráfico da solução: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2" name="Google Shape;4152;p3"/>
          <p:cNvSpPr txBox="1"/>
          <p:nvPr/>
        </p:nvSpPr>
        <p:spPr>
          <a:xfrm>
            <a:off x="12859387" y="4205130"/>
            <a:ext cx="4164924" cy="71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Texto suporte para apresentar o esquema.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3" name="Google Shape;4153;p3"/>
          <p:cNvSpPr/>
          <p:nvPr/>
        </p:nvSpPr>
        <p:spPr>
          <a:xfrm>
            <a:off x="13352145" y="2278323"/>
            <a:ext cx="1027093" cy="12244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1949" y="8269"/>
                  <a:pt x="9149" y="1069"/>
                  <a:pt x="2160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4"/>
          <p:cNvSpPr txBox="1"/>
          <p:nvPr/>
        </p:nvSpPr>
        <p:spPr>
          <a:xfrm>
            <a:off x="3591832" y="1004583"/>
            <a:ext cx="2728089" cy="46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25FF"/>
              </a:buClr>
              <a:buSzPts val="2634"/>
              <a:buFont typeface="Arial"/>
              <a:buNone/>
            </a:pPr>
            <a:r>
              <a:rPr lang="en-US" sz="2634" b="0" i="0" u="none" strike="noStrike" cap="none">
                <a:solidFill>
                  <a:srgbClr val="8325FF"/>
                </a:solidFill>
                <a:latin typeface="Arial"/>
                <a:ea typeface="Arial"/>
                <a:cs typeface="Arial"/>
                <a:sym typeface="Arial"/>
              </a:rPr>
              <a:t>Exemplo Slide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9" name="Google Shape;4159;p4"/>
          <p:cNvSpPr txBox="1"/>
          <p:nvPr/>
        </p:nvSpPr>
        <p:spPr>
          <a:xfrm>
            <a:off x="3591833" y="1451098"/>
            <a:ext cx="8882018" cy="7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200" tIns="45700" rIns="60200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5137"/>
              <a:buFont typeface="Arial"/>
              <a:buNone/>
            </a:pPr>
            <a:r>
              <a:rPr lang="en-US" sz="5137" b="1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Ideia X · </a:t>
            </a:r>
            <a:r>
              <a:rPr lang="en-US" sz="3293" b="0" i="0" u="none" strike="noStrike" cap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Geração de valor e Recursos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0" name="Google Shape;4160;p4"/>
          <p:cNvSpPr txBox="1"/>
          <p:nvPr/>
        </p:nvSpPr>
        <p:spPr>
          <a:xfrm>
            <a:off x="2799356" y="3569404"/>
            <a:ext cx="8245925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Geração de valor para a empresa: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1" name="Google Shape;4161;p4"/>
          <p:cNvSpPr txBox="1"/>
          <p:nvPr/>
        </p:nvSpPr>
        <p:spPr>
          <a:xfrm>
            <a:off x="3250980" y="4315028"/>
            <a:ext cx="7175408" cy="243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58467" marR="0" lvl="0" indent="-1840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2" name="Google Shape;4162;p4"/>
          <p:cNvSpPr txBox="1"/>
          <p:nvPr/>
        </p:nvSpPr>
        <p:spPr>
          <a:xfrm>
            <a:off x="12476484" y="3569404"/>
            <a:ext cx="8245924" cy="50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317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0092"/>
              </a:buClr>
              <a:buSzPts val="4057"/>
              <a:buFont typeface="Arial"/>
              <a:buChar char="‣"/>
            </a:pPr>
            <a:r>
              <a:rPr lang="en-US" sz="2898" b="0" i="0" u="none" strike="noStrike" cap="none">
                <a:solidFill>
                  <a:srgbClr val="3F0092"/>
                </a:solidFill>
                <a:latin typeface="Arial"/>
                <a:ea typeface="Arial"/>
                <a:cs typeface="Arial"/>
                <a:sym typeface="Arial"/>
              </a:rPr>
              <a:t>Recursos necessários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3" name="Google Shape;4163;p4"/>
          <p:cNvSpPr txBox="1"/>
          <p:nvPr/>
        </p:nvSpPr>
        <p:spPr>
          <a:xfrm>
            <a:off x="13011743" y="4315028"/>
            <a:ext cx="7175407" cy="243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75" tIns="27975" rIns="27975" bIns="27975" anchor="t" anchorCtr="0">
            <a:spAutoFit/>
          </a:bodyPr>
          <a:lstStyle/>
          <a:p>
            <a:pPr marL="158467" marR="0" lvl="0" indent="-1840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467" marR="0" lvl="0" indent="-184023" algn="l" rtl="0">
              <a:lnSpc>
                <a:spcPct val="90000"/>
              </a:lnSpc>
              <a:spcBef>
                <a:spcPts val="1976"/>
              </a:spcBef>
              <a:spcAft>
                <a:spcPts val="0"/>
              </a:spcAft>
              <a:buClr>
                <a:srgbClr val="424242"/>
              </a:buClr>
              <a:buSzPts val="2898"/>
              <a:buFont typeface="Arial"/>
              <a:buChar char="-"/>
            </a:pPr>
            <a:r>
              <a:rPr lang="en-US" sz="2898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4" name="Google Shape;4164;p4"/>
          <p:cNvSpPr txBox="1"/>
          <p:nvPr/>
        </p:nvSpPr>
        <p:spPr>
          <a:xfrm>
            <a:off x="14667820" y="7891971"/>
            <a:ext cx="6769520" cy="181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Descreva todos os recursos essenciais para que a soluça seja implementada: recursos financeiros, recursos humanos, infra-estrutura.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→ Restrinja-se apenas aos recursos necessários ao próximo passo.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→ É o que você está pedindo para ser aprovado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5" name="Google Shape;4165;p4"/>
          <p:cNvSpPr/>
          <p:nvPr/>
        </p:nvSpPr>
        <p:spPr>
          <a:xfrm>
            <a:off x="13556388" y="7658806"/>
            <a:ext cx="897886" cy="8010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8518" y="20981"/>
                  <a:pt x="1318" y="13781"/>
                  <a:pt x="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6" name="Google Shape;4166;p4"/>
          <p:cNvSpPr txBox="1"/>
          <p:nvPr/>
        </p:nvSpPr>
        <p:spPr>
          <a:xfrm>
            <a:off x="4873362" y="8009445"/>
            <a:ext cx="6769520" cy="319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80275" rIns="80275" bIns="80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Avalie quais são os ganhos tangíveis para o negócio com a implementação dessa solução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nova fonte de receita,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redução de custos,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aumento de produtividade,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redução de riscos,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modelo de negócio complementar,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786" marR="0" lvl="0" indent="-1421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Char char="-"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dentre outros.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39"/>
              <a:buFont typeface="Arial"/>
              <a:buNone/>
            </a:pPr>
            <a:r>
              <a:rPr lang="en-US" sz="2239" b="1" i="1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Tente tangibilizar através de estimativas para deixar claro o impacto a ser gerado)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7" name="Google Shape;4167;p4"/>
          <p:cNvSpPr/>
          <p:nvPr/>
        </p:nvSpPr>
        <p:spPr>
          <a:xfrm>
            <a:off x="3761929" y="7776279"/>
            <a:ext cx="897886" cy="8010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8518" y="20981"/>
                  <a:pt x="1318" y="13781"/>
                  <a:pt x="0" y="0"/>
                </a:cubicBezTo>
              </a:path>
            </a:pathLst>
          </a:custGeom>
          <a:noFill/>
          <a:ln w="25400" cap="flat" cmpd="sng">
            <a:solidFill>
              <a:srgbClr val="9437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26"/>
              <a:buFont typeface="Arial"/>
              <a:buNone/>
            </a:pPr>
            <a:endParaRPr sz="4726" b="0" i="0" u="none" strike="noStrike" cap="none">
              <a:solidFill>
                <a:srgbClr val="2B2C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• INVENTTA">
  <a:themeElements>
    <a:clrScheme name="INVENTTA_2">
      <a:dk1>
        <a:srgbClr val="2B2C28"/>
      </a:dk1>
      <a:lt1>
        <a:srgbClr val="FFFFFF"/>
      </a:lt1>
      <a:dk2>
        <a:srgbClr val="8225FE"/>
      </a:dk2>
      <a:lt2>
        <a:srgbClr val="2BD4C4"/>
      </a:lt2>
      <a:accent1>
        <a:srgbClr val="320075"/>
      </a:accent1>
      <a:accent2>
        <a:srgbClr val="F2F2F2"/>
      </a:accent2>
      <a:accent3>
        <a:srgbClr val="198177"/>
      </a:accent3>
      <a:accent4>
        <a:srgbClr val="2B2C28"/>
      </a:accent4>
      <a:accent5>
        <a:srgbClr val="8225FE"/>
      </a:accent5>
      <a:accent6>
        <a:srgbClr val="2BD4C4"/>
      </a:accent6>
      <a:hlink>
        <a:srgbClr val="8225FE"/>
      </a:hlink>
      <a:folHlink>
        <a:srgbClr val="2BD4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f56b49-3cf0-4c2d-99f0-5c756d8e7419" xsi:nil="true"/>
    <lcf76f155ced4ddcb4097134ff3c332f xmlns="d5099dbf-9c7f-4c4a-8983-bdd69ed513b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10ECE5B81A9469154447E473B55FE" ma:contentTypeVersion="15" ma:contentTypeDescription="Crie um novo documento." ma:contentTypeScope="" ma:versionID="ac0013fd43b8b2d9d2fc1a14a500618e">
  <xsd:schema xmlns:xsd="http://www.w3.org/2001/XMLSchema" xmlns:xs="http://www.w3.org/2001/XMLSchema" xmlns:p="http://schemas.microsoft.com/office/2006/metadata/properties" xmlns:ns2="d5099dbf-9c7f-4c4a-8983-bdd69ed513bf" xmlns:ns3="68f56b49-3cf0-4c2d-99f0-5c756d8e7419" targetNamespace="http://schemas.microsoft.com/office/2006/metadata/properties" ma:root="true" ma:fieldsID="6d3699e591ac9ecf17e9179f083965cb" ns2:_="" ns3:_="">
    <xsd:import namespace="d5099dbf-9c7f-4c4a-8983-bdd69ed513bf"/>
    <xsd:import namespace="68f56b49-3cf0-4c2d-99f0-5c756d8e74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TaxCatchAll" minOccurs="0"/>
                <xsd:element ref="ns2:lcf76f155ced4ddcb4097134ff3c332f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99dbf-9c7f-4c4a-8983-bdd69ed51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90ca65a5-b563-4c2e-ac06-b8516ba1b5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56b49-3cf0-4c2d-99f0-5c756d8e741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60b5eef-5603-4382-bd13-284af62cc6c8}" ma:internalName="TaxCatchAll" ma:showField="CatchAllData" ma:web="68f56b49-3cf0-4c2d-99f0-5c756d8e74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660C4-E0CE-4D95-B5AA-1F3635101E0C}">
  <ds:schemaRefs>
    <ds:schemaRef ds:uri="http://schemas.microsoft.com/office/2006/metadata/properties"/>
    <ds:schemaRef ds:uri="http://www.w3.org/XML/1998/namespace"/>
    <ds:schemaRef ds:uri="http://purl.org/dc/elements/1.1/"/>
    <ds:schemaRef ds:uri="d5099dbf-9c7f-4c4a-8983-bdd69ed513bf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8f56b49-3cf0-4c2d-99f0-5c756d8e741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9FC8C4F-9D53-4FD7-9AF8-397ED2128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533A21-8464-420D-B004-D368B539E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99dbf-9c7f-4c4a-8983-bdd69ed513bf"/>
    <ds:schemaRef ds:uri="68f56b49-3cf0-4c2d-99f0-5c756d8e74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432</Words>
  <Application>Microsoft Office PowerPoint</Application>
  <PresentationFormat>Custom</PresentationFormat>
  <Paragraphs>67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1_• INVENTTA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Contarim .</dc:creator>
  <cp:lastModifiedBy>Joao Wood</cp:lastModifiedBy>
  <cp:revision>6</cp:revision>
  <dcterms:created xsi:type="dcterms:W3CDTF">2020-12-16T19:41:30Z</dcterms:created>
  <dcterms:modified xsi:type="dcterms:W3CDTF">2023-03-23T19:14:43Z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53200.0000000000</vt:lpwstr>
  </property>
  <property fmtid="{D5CDD505-2E9C-101B-9397-08002B2CF9AE}" pid="3" name="ContentTypeId">
    <vt:lpwstr>0x010100F1310ECE5B81A9469154447E473B55FE</vt:lpwstr>
  </property>
  <property fmtid="{D5CDD505-2E9C-101B-9397-08002B2CF9AE}" pid="4" name="MediaServiceImageTags">
    <vt:lpwstr/>
  </property>
</Properties>
</file>