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
      <p:font typeface="Montserrat Light"/>
      <p:regular r:id="rId28"/>
      <p:bold r:id="rId29"/>
      <p:italic r:id="rId30"/>
      <p:boldItalic r:id="rId31"/>
    </p:embeddedFont>
    <p:embeddedFont>
      <p:font typeface="Karl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MontserratLight-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Light-boldItalic.fntdata"/><Relationship Id="rId30" Type="http://schemas.openxmlformats.org/officeDocument/2006/relationships/font" Target="fonts/MontserratLight-italic.fntdata"/><Relationship Id="rId11" Type="http://schemas.openxmlformats.org/officeDocument/2006/relationships/slide" Target="slides/slide6.xml"/><Relationship Id="rId33" Type="http://schemas.openxmlformats.org/officeDocument/2006/relationships/font" Target="fonts/Karla-bold.fntdata"/><Relationship Id="rId10" Type="http://schemas.openxmlformats.org/officeDocument/2006/relationships/slide" Target="slides/slide5.xml"/><Relationship Id="rId32" Type="http://schemas.openxmlformats.org/officeDocument/2006/relationships/font" Target="fonts/Karla-regular.fntdata"/><Relationship Id="rId13" Type="http://schemas.openxmlformats.org/officeDocument/2006/relationships/slide" Target="slides/slide8.xml"/><Relationship Id="rId35" Type="http://schemas.openxmlformats.org/officeDocument/2006/relationships/font" Target="fonts/Karla-boldItalic.fntdata"/><Relationship Id="rId12" Type="http://schemas.openxmlformats.org/officeDocument/2006/relationships/slide" Target="slides/slide7.xml"/><Relationship Id="rId34" Type="http://schemas.openxmlformats.org/officeDocument/2006/relationships/font" Target="fonts/Karl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34ed1b2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34ed1b2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345351cd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345351cd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350e9d75a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350e9d75a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345351cd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345351cd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1" marL="914400" rtl="0" algn="l">
              <a:spcBef>
                <a:spcPts val="500"/>
              </a:spcBef>
              <a:spcAft>
                <a:spcPts val="0"/>
              </a:spcAft>
              <a:buClr>
                <a:schemeClr val="dk2"/>
              </a:buClr>
              <a:buSzPts val="2000"/>
              <a:buFont typeface="Karla"/>
              <a:buChar char="-"/>
            </a:pPr>
            <a:r>
              <a:rPr lang="en" sz="2000">
                <a:solidFill>
                  <a:schemeClr val="dk2"/>
                </a:solidFill>
                <a:latin typeface="Karla"/>
                <a:ea typeface="Karla"/>
                <a:cs typeface="Karla"/>
                <a:sym typeface="Karla"/>
              </a:rPr>
              <a:t>We have 7 people interested to follow up with an interview</a:t>
            </a:r>
            <a:endParaRPr sz="2000">
              <a:solidFill>
                <a:schemeClr val="dk2"/>
              </a:solidFill>
              <a:latin typeface="Karla"/>
              <a:ea typeface="Karla"/>
              <a:cs typeface="Karla"/>
              <a:sym typeface="Karla"/>
            </a:endParaRPr>
          </a:p>
          <a:p>
            <a:pPr indent="-355600" lvl="1" marL="914400" rtl="0" algn="l">
              <a:spcBef>
                <a:spcPts val="0"/>
              </a:spcBef>
              <a:spcAft>
                <a:spcPts val="0"/>
              </a:spcAft>
              <a:buClr>
                <a:schemeClr val="dk2"/>
              </a:buClr>
              <a:buSzPts val="2000"/>
              <a:buFont typeface="Karla"/>
              <a:buChar char="-"/>
            </a:pPr>
            <a:r>
              <a:rPr lang="en" sz="2000">
                <a:solidFill>
                  <a:schemeClr val="dk2"/>
                </a:solidFill>
                <a:latin typeface="Karla"/>
                <a:ea typeface="Karla"/>
                <a:cs typeface="Karla"/>
                <a:sym typeface="Karla"/>
              </a:rPr>
              <a:t>Offer free coffee and baked goods in exchange for participation in interview</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345351cd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345351cd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should ask interview participants that are involved in a club if they follow that club’s instagram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345351cd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345351cd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34ed1b2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34ed1b2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ages reported within expected ranges for uni students (18-22)</a:t>
            </a:r>
            <a:endParaRPr/>
          </a:p>
          <a:p>
            <a:pPr indent="0" lvl="0" marL="0" rtl="0" algn="l">
              <a:spcBef>
                <a:spcPts val="0"/>
              </a:spcBef>
              <a:spcAft>
                <a:spcPts val="0"/>
              </a:spcAft>
              <a:buNone/>
            </a:pPr>
            <a:r>
              <a:rPr lang="en"/>
              <a:t>Only one exchange student participated in any kind of club but they average 4.25 for importance of social stuff</a:t>
            </a:r>
            <a:endParaRPr/>
          </a:p>
          <a:p>
            <a:pPr indent="0" lvl="0" marL="0" rtl="0" algn="l">
              <a:spcBef>
                <a:spcPts val="0"/>
              </a:spcBef>
              <a:spcAft>
                <a:spcPts val="0"/>
              </a:spcAft>
              <a:buNone/>
            </a:pPr>
            <a:r>
              <a:rPr lang="en"/>
              <a:t>Domestic students averaged 3.6 for importance of social aspects</a:t>
            </a:r>
            <a:endParaRPr/>
          </a:p>
          <a:p>
            <a:pPr indent="0" lvl="0" marL="0" rtl="0" algn="l">
              <a:spcBef>
                <a:spcPts val="0"/>
              </a:spcBef>
              <a:spcAft>
                <a:spcPts val="0"/>
              </a:spcAft>
              <a:buNone/>
            </a:pPr>
            <a:r>
              <a:rPr lang="en"/>
              <a:t>International students averaged 3.7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 maybe mention about asking different campuses to broaden our scope (since people were saying how we are only focused on U of 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34ed1b2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34ed1b2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350e9d75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350e9d75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WeChat came last - but is that a demographic issue from our survey recipients?</a:t>
            </a:r>
            <a:endParaRPr/>
          </a:p>
          <a:p>
            <a:pPr indent="0" lvl="0" marL="0" rtl="0" algn="l">
              <a:spcBef>
                <a:spcPts val="0"/>
              </a:spcBef>
              <a:spcAft>
                <a:spcPts val="0"/>
              </a:spcAft>
              <a:buNone/>
            </a:pPr>
            <a:r>
              <a:rPr lang="en"/>
              <a:t>14/20 </a:t>
            </a:r>
            <a:r>
              <a:rPr lang="en"/>
              <a:t>respondents</a:t>
            </a:r>
            <a:r>
              <a:rPr lang="en"/>
              <a:t> did not use twitter, 18/20 did not use WeChat</a:t>
            </a:r>
            <a:endParaRPr/>
          </a:p>
          <a:p>
            <a:pPr indent="0" lvl="0" marL="0" rtl="0" algn="l">
              <a:spcBef>
                <a:spcPts val="0"/>
              </a:spcBef>
              <a:spcAft>
                <a:spcPts val="0"/>
              </a:spcAft>
              <a:buClr>
                <a:srgbClr val="000000"/>
              </a:buClr>
              <a:buSzPts val="1100"/>
              <a:buFont typeface="Arial"/>
              <a:buNone/>
            </a:pPr>
            <a:r>
              <a:rPr lang="en"/>
              <a:t>Only two people did not list facebook as a method of finding events, even though 4 positive respondents use it a few times a week or less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34ed1b22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34ed1b22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requested was some kind of club page on quercus or similar</a:t>
            </a:r>
            <a:endParaRPr/>
          </a:p>
          <a:p>
            <a:pPr indent="0" lvl="0" marL="0" rtl="0" algn="l">
              <a:spcBef>
                <a:spcPts val="0"/>
              </a:spcBef>
              <a:spcAft>
                <a:spcPts val="0"/>
              </a:spcAft>
              <a:buNone/>
            </a:pPr>
            <a:r>
              <a:rPr lang="en"/>
              <a:t>1 of 3 money requests was from someone who wasn’t involved with a club</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34ed1b22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34ed1b22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Worth noting there is a subset of students simply not interesting in social activities, we don’t have sufficient data to point to what proportion of the student community this would be, but needs to be acknowledged</a:t>
            </a:r>
            <a:endParaRPr/>
          </a:p>
          <a:p>
            <a:pPr indent="0" lvl="0" marL="0" rtl="0" algn="l">
              <a:spcBef>
                <a:spcPts val="0"/>
              </a:spcBef>
              <a:spcAft>
                <a:spcPts val="0"/>
              </a:spcAft>
              <a:buNone/>
            </a:pPr>
            <a:r>
              <a:rPr lang="en"/>
              <a:t>Instagram is the most popular social media, but is never used as a source for events - idk if this is even useful since that just isn’t its purpose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350e9d75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350e9d75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350e9d75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350e9d75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asked about why social engagement is important to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1" name="Shape 61"/>
        <p:cNvGrpSpPr/>
        <p:nvPr/>
      </p:nvGrpSpPr>
      <p:grpSpPr>
        <a:xfrm>
          <a:off x="0" y="0"/>
          <a:ext cx="0" cy="0"/>
          <a:chOff x="0" y="0"/>
          <a:chExt cx="0" cy="0"/>
        </a:xfrm>
      </p:grpSpPr>
      <p:sp>
        <p:nvSpPr>
          <p:cNvPr id="62" name="Google Shape;62;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4" name="Google Shape;64;p11"/>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a:spcBef>
                <a:spcPts val="400"/>
              </a:spcBef>
              <a:spcAft>
                <a:spcPts val="0"/>
              </a:spcAft>
              <a:buSzPts val="2000"/>
              <a:buNone/>
              <a:defRPr/>
            </a:lvl1pPr>
          </a:lstStyle>
          <a:p/>
        </p:txBody>
      </p:sp>
      <p:sp>
        <p:nvSpPr>
          <p:cNvPr id="65" name="Google Shape;65;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9" name="Google Shape;69;p1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70" name="Shape 70"/>
        <p:cNvGrpSpPr/>
        <p:nvPr/>
      </p:nvGrpSpPr>
      <p:grpSpPr>
        <a:xfrm>
          <a:off x="0" y="0"/>
          <a:ext cx="0" cy="0"/>
          <a:chOff x="0" y="0"/>
          <a:chExt cx="0" cy="0"/>
        </a:xfrm>
      </p:grpSpPr>
      <p:sp>
        <p:nvSpPr>
          <p:cNvPr id="71" name="Google Shape;71;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2" name="Shape 72"/>
        <p:cNvGrpSpPr/>
        <p:nvPr/>
      </p:nvGrpSpPr>
      <p:grpSpPr>
        <a:xfrm>
          <a:off x="0" y="0"/>
          <a:ext cx="0" cy="0"/>
          <a:chOff x="0" y="0"/>
          <a:chExt cx="0" cy="0"/>
        </a:xfrm>
      </p:grpSpPr>
      <p:sp>
        <p:nvSpPr>
          <p:cNvPr id="73" name="Google Shape;73;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2400"/>
              <a:buNone/>
              <a:defRPr sz="1400"/>
            </a:lvl2pPr>
            <a:lvl3pPr lvl="2" rtl="0">
              <a:spcBef>
                <a:spcPts val="0"/>
              </a:spcBef>
              <a:spcAft>
                <a:spcPts val="0"/>
              </a:spcAft>
              <a:buSzPts val="2400"/>
              <a:buNone/>
              <a:defRPr sz="1400"/>
            </a:lvl3pPr>
            <a:lvl4pPr lvl="3" rtl="0">
              <a:spcBef>
                <a:spcPts val="0"/>
              </a:spcBef>
              <a:spcAft>
                <a:spcPts val="0"/>
              </a:spcAft>
              <a:buSzPts val="2400"/>
              <a:buNone/>
              <a:defRPr sz="1400"/>
            </a:lvl4pPr>
            <a:lvl5pPr lvl="4" rtl="0">
              <a:spcBef>
                <a:spcPts val="0"/>
              </a:spcBef>
              <a:spcAft>
                <a:spcPts val="0"/>
              </a:spcAft>
              <a:buSzPts val="2400"/>
              <a:buNone/>
              <a:defRPr sz="1400"/>
            </a:lvl5pPr>
            <a:lvl6pPr lvl="5" rtl="0">
              <a:spcBef>
                <a:spcPts val="0"/>
              </a:spcBef>
              <a:spcAft>
                <a:spcPts val="0"/>
              </a:spcAft>
              <a:buSzPts val="2400"/>
              <a:buNone/>
              <a:defRPr sz="1400"/>
            </a:lvl6pPr>
            <a:lvl7pPr lvl="6" rtl="0">
              <a:spcBef>
                <a:spcPts val="0"/>
              </a:spcBef>
              <a:spcAft>
                <a:spcPts val="0"/>
              </a:spcAft>
              <a:buSzPts val="2400"/>
              <a:buNone/>
              <a:defRPr sz="1400"/>
            </a:lvl7pPr>
            <a:lvl8pPr lvl="7" rtl="0">
              <a:spcBef>
                <a:spcPts val="0"/>
              </a:spcBef>
              <a:spcAft>
                <a:spcPts val="0"/>
              </a:spcAft>
              <a:buSzPts val="2400"/>
              <a:buNone/>
              <a:defRPr sz="1400"/>
            </a:lvl8pPr>
            <a:lvl9pPr lvl="8" rtl="0">
              <a:spcBef>
                <a:spcPts val="0"/>
              </a:spcBef>
              <a:spcAft>
                <a:spcPts val="0"/>
              </a:spcAft>
              <a:buSzPts val="2400"/>
              <a:buNone/>
              <a:defRPr sz="1400"/>
            </a:lvl9pPr>
          </a:lstStyle>
          <a:p/>
        </p:txBody>
      </p:sp>
      <p:sp>
        <p:nvSpPr>
          <p:cNvPr id="74" name="Google Shape;74;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5" name="Google Shape;75;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6" name="Google Shape;76;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7" name="Google Shape;77;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bg>
      <p:bgPr>
        <a:solidFill>
          <a:schemeClr val="dk1"/>
        </a:solidFill>
      </p:bgPr>
    </p:bg>
    <p:spTree>
      <p:nvGrpSpPr>
        <p:cNvPr id="78" name="Shape 78"/>
        <p:cNvGrpSpPr/>
        <p:nvPr/>
      </p:nvGrpSpPr>
      <p:grpSpPr>
        <a:xfrm>
          <a:off x="0" y="0"/>
          <a:ext cx="0" cy="0"/>
          <a:chOff x="0" y="0"/>
          <a:chExt cx="0" cy="0"/>
        </a:xfrm>
      </p:grpSpPr>
      <p:sp>
        <p:nvSpPr>
          <p:cNvPr id="79" name="Google Shape;79;p1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80" name="Google Shape;80;p15"/>
          <p:cNvSpPr txBox="1"/>
          <p:nvPr>
            <p:ph type="ctrTitle"/>
          </p:nvPr>
        </p:nvSpPr>
        <p:spPr>
          <a:xfrm>
            <a:off x="311700" y="539725"/>
            <a:ext cx="8520600" cy="12825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1" name="Google Shape;81;p15"/>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rtl="0">
              <a:lnSpc>
                <a:spcPct val="100000"/>
              </a:lnSpc>
              <a:spcBef>
                <a:spcPts val="60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82" name="Google Shape;82;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6" name="Google Shape;16;p3"/>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3"/>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8" name="Shape 18"/>
        <p:cNvGrpSpPr/>
        <p:nvPr/>
      </p:nvGrpSpPr>
      <p:grpSpPr>
        <a:xfrm>
          <a:off x="0" y="0"/>
          <a:ext cx="0" cy="0"/>
          <a:chOff x="0" y="0"/>
          <a:chExt cx="0" cy="0"/>
        </a:xfrm>
      </p:grpSpPr>
      <p:sp>
        <p:nvSpPr>
          <p:cNvPr id="19" name="Google Shape;19;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1" name="Google Shape;21;p4"/>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2" name="Google Shape;22;p4"/>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23" name="Google Shape;23;p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24" name="Shape 24"/>
        <p:cNvGrpSpPr/>
        <p:nvPr/>
      </p:nvGrpSpPr>
      <p:grpSpPr>
        <a:xfrm>
          <a:off x="0" y="0"/>
          <a:ext cx="0" cy="0"/>
          <a:chOff x="0" y="0"/>
          <a:chExt cx="0" cy="0"/>
        </a:xfrm>
      </p:grpSpPr>
      <p:sp>
        <p:nvSpPr>
          <p:cNvPr id="25" name="Google Shape;25;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7" name="Google Shape;27;p5"/>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8" name="Google Shape;28;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9" name="Shape 29"/>
        <p:cNvGrpSpPr/>
        <p:nvPr/>
      </p:nvGrpSpPr>
      <p:grpSpPr>
        <a:xfrm>
          <a:off x="0" y="0"/>
          <a:ext cx="0" cy="0"/>
          <a:chOff x="0" y="0"/>
          <a:chExt cx="0" cy="0"/>
        </a:xfrm>
      </p:grpSpPr>
      <p:sp>
        <p:nvSpPr>
          <p:cNvPr id="30" name="Google Shape;30;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4" name="Google Shape;34;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5" name="Shape 35"/>
        <p:cNvGrpSpPr/>
        <p:nvPr/>
      </p:nvGrpSpPr>
      <p:grpSpPr>
        <a:xfrm>
          <a:off x="0" y="0"/>
          <a:ext cx="0" cy="0"/>
          <a:chOff x="0" y="0"/>
          <a:chExt cx="0" cy="0"/>
        </a:xfrm>
      </p:grpSpPr>
      <p:sp>
        <p:nvSpPr>
          <p:cNvPr id="36" name="Google Shape;36;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8" name="Google Shape;38;p7"/>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9" name="Google Shape;39;p7"/>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0" name="Google Shape;40;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1" name="Shape 41"/>
        <p:cNvGrpSpPr/>
        <p:nvPr/>
      </p:nvGrpSpPr>
      <p:grpSpPr>
        <a:xfrm>
          <a:off x="0" y="0"/>
          <a:ext cx="0" cy="0"/>
          <a:chOff x="0" y="0"/>
          <a:chExt cx="0" cy="0"/>
        </a:xfrm>
      </p:grpSpPr>
      <p:sp>
        <p:nvSpPr>
          <p:cNvPr id="42" name="Google Shape;42;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4" name="Google Shape;44;p8"/>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5" name="Google Shape;45;p8"/>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6" name="Google Shape;46;p8"/>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7" name="Google Shape;47;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8" name="Shape 48"/>
        <p:cNvGrpSpPr/>
        <p:nvPr/>
      </p:nvGrpSpPr>
      <p:grpSpPr>
        <a:xfrm>
          <a:off x="0" y="0"/>
          <a:ext cx="0" cy="0"/>
          <a:chOff x="0" y="0"/>
          <a:chExt cx="0" cy="0"/>
        </a:xfrm>
      </p:grpSpPr>
      <p:sp>
        <p:nvSpPr>
          <p:cNvPr id="49" name="Google Shape;49;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1" name="Google Shape;51;p9"/>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2" name="Google Shape;52;p9"/>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3" name="Google Shape;53;p9"/>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4" name="Google Shape;54;p9"/>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5" name="Google Shape;55;p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9" name="Google Shape;59;p10"/>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0" name="Google Shape;60;p1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2C2C2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rgbClr val="FFFFFF"/>
                </a:solidFill>
                <a:latin typeface="Montserrat"/>
                <a:ea typeface="Montserrat"/>
                <a:cs typeface="Montserrat"/>
                <a:sym typeface="Montserrat"/>
              </a:defRPr>
            </a:lvl1pPr>
            <a:lvl2pPr lvl="1" algn="r">
              <a:buNone/>
              <a:defRPr b="1" sz="1300">
                <a:solidFill>
                  <a:srgbClr val="FFFFFF"/>
                </a:solidFill>
                <a:latin typeface="Montserrat"/>
                <a:ea typeface="Montserrat"/>
                <a:cs typeface="Montserrat"/>
                <a:sym typeface="Montserrat"/>
              </a:defRPr>
            </a:lvl2pPr>
            <a:lvl3pPr lvl="2" algn="r">
              <a:buNone/>
              <a:defRPr b="1" sz="1300">
                <a:solidFill>
                  <a:srgbClr val="FFFFFF"/>
                </a:solidFill>
                <a:latin typeface="Montserrat"/>
                <a:ea typeface="Montserrat"/>
                <a:cs typeface="Montserrat"/>
                <a:sym typeface="Montserrat"/>
              </a:defRPr>
            </a:lvl3pPr>
            <a:lvl4pPr lvl="3" algn="r">
              <a:buNone/>
              <a:defRPr b="1" sz="1300">
                <a:solidFill>
                  <a:srgbClr val="FFFFFF"/>
                </a:solidFill>
                <a:latin typeface="Montserrat"/>
                <a:ea typeface="Montserrat"/>
                <a:cs typeface="Montserrat"/>
                <a:sym typeface="Montserrat"/>
              </a:defRPr>
            </a:lvl4pPr>
            <a:lvl5pPr lvl="4" algn="r">
              <a:buNone/>
              <a:defRPr b="1" sz="1300">
                <a:solidFill>
                  <a:srgbClr val="FFFFFF"/>
                </a:solidFill>
                <a:latin typeface="Montserrat"/>
                <a:ea typeface="Montserrat"/>
                <a:cs typeface="Montserrat"/>
                <a:sym typeface="Montserrat"/>
              </a:defRPr>
            </a:lvl5pPr>
            <a:lvl6pPr lvl="5" algn="r">
              <a:buNone/>
              <a:defRPr b="1" sz="1300">
                <a:solidFill>
                  <a:srgbClr val="FFFFFF"/>
                </a:solidFill>
                <a:latin typeface="Montserrat"/>
                <a:ea typeface="Montserrat"/>
                <a:cs typeface="Montserrat"/>
                <a:sym typeface="Montserrat"/>
              </a:defRPr>
            </a:lvl6pPr>
            <a:lvl7pPr lvl="6" algn="r">
              <a:buNone/>
              <a:defRPr b="1" sz="1300">
                <a:solidFill>
                  <a:srgbClr val="FFFFFF"/>
                </a:solidFill>
                <a:latin typeface="Montserrat"/>
                <a:ea typeface="Montserrat"/>
                <a:cs typeface="Montserrat"/>
                <a:sym typeface="Montserrat"/>
              </a:defRPr>
            </a:lvl7pPr>
            <a:lvl8pPr lvl="7" algn="r">
              <a:buNone/>
              <a:defRPr b="1" sz="1300">
                <a:solidFill>
                  <a:srgbClr val="FFFFFF"/>
                </a:solidFill>
                <a:latin typeface="Montserrat"/>
                <a:ea typeface="Montserrat"/>
                <a:cs typeface="Montserrat"/>
                <a:sym typeface="Montserrat"/>
              </a:defRPr>
            </a:lvl8pPr>
            <a:lvl9pPr lvl="8" algn="r">
              <a:buNone/>
              <a:defRPr b="1" sz="1300">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nvSpPr>
        <p:spPr>
          <a:xfrm>
            <a:off x="209975" y="3309725"/>
            <a:ext cx="4529700" cy="168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800">
                <a:solidFill>
                  <a:srgbClr val="434343"/>
                </a:solidFill>
                <a:latin typeface="Montserrat"/>
                <a:ea typeface="Montserrat"/>
                <a:cs typeface="Montserrat"/>
                <a:sym typeface="Montserrat"/>
              </a:rPr>
              <a:t>Unique Corns</a:t>
            </a:r>
            <a:endParaRPr b="1" sz="4800">
              <a:solidFill>
                <a:srgbClr val="434343"/>
              </a:solidFill>
              <a:latin typeface="Montserrat"/>
              <a:ea typeface="Montserrat"/>
              <a:cs typeface="Montserrat"/>
              <a:sym typeface="Montserrat"/>
            </a:endParaRPr>
          </a:p>
          <a:p>
            <a:pPr indent="0" lvl="0" marL="0" rtl="0" algn="l">
              <a:spcBef>
                <a:spcPts val="0"/>
              </a:spcBef>
              <a:spcAft>
                <a:spcPts val="0"/>
              </a:spcAft>
              <a:buNone/>
            </a:pPr>
            <a:r>
              <a:rPr lang="en" sz="1800">
                <a:solidFill>
                  <a:srgbClr val="434343"/>
                </a:solidFill>
                <a:latin typeface="Montserrat Light"/>
                <a:ea typeface="Montserrat Light"/>
                <a:cs typeface="Montserrat Light"/>
                <a:sym typeface="Montserrat Light"/>
              </a:rPr>
              <a:t>Parth, Allen, Clare, </a:t>
            </a:r>
            <a:endParaRPr sz="1800">
              <a:solidFill>
                <a:srgbClr val="434343"/>
              </a:solidFill>
              <a:latin typeface="Montserrat Light"/>
              <a:ea typeface="Montserrat Light"/>
              <a:cs typeface="Montserrat Light"/>
              <a:sym typeface="Montserrat Light"/>
            </a:endParaRPr>
          </a:p>
          <a:p>
            <a:pPr indent="0" lvl="0" marL="0" rtl="0" algn="l">
              <a:spcBef>
                <a:spcPts val="0"/>
              </a:spcBef>
              <a:spcAft>
                <a:spcPts val="0"/>
              </a:spcAft>
              <a:buNone/>
            </a:pPr>
            <a:r>
              <a:rPr lang="en" sz="1800">
                <a:solidFill>
                  <a:srgbClr val="434343"/>
                </a:solidFill>
                <a:latin typeface="Montserrat Light"/>
                <a:ea typeface="Montserrat Light"/>
                <a:cs typeface="Montserrat Light"/>
                <a:sym typeface="Montserrat Light"/>
              </a:rPr>
              <a:t>Jenny, Pascal, Patrick</a:t>
            </a:r>
            <a:endParaRPr sz="1800">
              <a:solidFill>
                <a:srgbClr val="434343"/>
              </a:solidFill>
              <a:latin typeface="Montserrat Light"/>
              <a:ea typeface="Montserrat Light"/>
              <a:cs typeface="Montserrat Light"/>
              <a:sym typeface="Montserrat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Old problem statement</a:t>
            </a:r>
            <a:endParaRPr>
              <a:solidFill>
                <a:srgbClr val="434343"/>
              </a:solidFill>
            </a:endParaRPr>
          </a:p>
        </p:txBody>
      </p:sp>
      <p:sp>
        <p:nvSpPr>
          <p:cNvPr id="152" name="Google Shape;152;p25"/>
          <p:cNvSpPr txBox="1"/>
          <p:nvPr>
            <p:ph idx="1" type="body"/>
          </p:nvPr>
        </p:nvSpPr>
        <p:spPr>
          <a:xfrm>
            <a:off x="838250" y="1504950"/>
            <a:ext cx="6080700" cy="301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i="1" lang="en" sz="1400">
                <a:solidFill>
                  <a:srgbClr val="000000"/>
                </a:solidFill>
                <a:latin typeface="Montserrat"/>
                <a:ea typeface="Montserrat"/>
                <a:cs typeface="Montserrat"/>
                <a:sym typeface="Montserrat"/>
              </a:rPr>
              <a:t>Transitioning into a new community can be difficult or even challenging for some. We are unaware of many events that happen around us and we miss the opportunity participate in things that interest us as well as a chance to meet new people.</a:t>
            </a:r>
            <a:endParaRPr i="1" sz="1400">
              <a:solidFill>
                <a:srgbClr val="000000"/>
              </a:solidFill>
              <a:latin typeface="Montserrat"/>
              <a:ea typeface="Montserrat"/>
              <a:cs typeface="Montserrat"/>
              <a:sym typeface="Montserrat"/>
            </a:endParaRPr>
          </a:p>
          <a:p>
            <a:pPr indent="0" lvl="0" marL="0" rtl="0" algn="ctr">
              <a:spcBef>
                <a:spcPts val="600"/>
              </a:spcBef>
              <a:spcAft>
                <a:spcPts val="0"/>
              </a:spcAft>
              <a:buNone/>
            </a:pPr>
            <a:r>
              <a:t/>
            </a:r>
            <a:endParaRPr i="1" sz="1400">
              <a:solidFill>
                <a:srgbClr val="000000"/>
              </a:solidFill>
              <a:latin typeface="Montserrat"/>
              <a:ea typeface="Montserrat"/>
              <a:cs typeface="Montserrat"/>
              <a:sym typeface="Montserrat"/>
            </a:endParaRPr>
          </a:p>
          <a:p>
            <a:pPr indent="0" lvl="0" marL="0" rtl="0" algn="l">
              <a:spcBef>
                <a:spcPts val="600"/>
              </a:spcBef>
              <a:spcAft>
                <a:spcPts val="0"/>
              </a:spcAft>
              <a:buNone/>
            </a:pPr>
            <a:r>
              <a:t/>
            </a:r>
            <a:endParaRPr i="1" sz="1400">
              <a:solidFill>
                <a:srgbClr val="000000"/>
              </a:solidFill>
              <a:latin typeface="Montserrat"/>
              <a:ea typeface="Montserrat"/>
              <a:cs typeface="Montserrat"/>
              <a:sym typeface="Montserrat"/>
            </a:endParaRPr>
          </a:p>
          <a:p>
            <a:pPr indent="0" lvl="0" marL="0" rtl="0" algn="ctr">
              <a:lnSpc>
                <a:spcPct val="115000"/>
              </a:lnSpc>
              <a:spcBef>
                <a:spcPts val="600"/>
              </a:spcBef>
              <a:spcAft>
                <a:spcPts val="0"/>
              </a:spcAft>
              <a:buNone/>
            </a:pPr>
            <a:r>
              <a:rPr i="1" lang="en" sz="1400">
                <a:solidFill>
                  <a:srgbClr val="000000"/>
                </a:solidFill>
                <a:latin typeface="Montserrat"/>
                <a:ea typeface="Montserrat"/>
                <a:cs typeface="Montserrat"/>
                <a:sym typeface="Montserrat"/>
              </a:rPr>
              <a:t>Our vision is to develop a solution which</a:t>
            </a:r>
            <a:r>
              <a:rPr i="1" lang="en" sz="1400">
                <a:solidFill>
                  <a:srgbClr val="000000"/>
                </a:solidFill>
                <a:latin typeface="Montserrat"/>
                <a:ea typeface="Montserrat"/>
                <a:cs typeface="Montserrat"/>
                <a:sym typeface="Montserrat"/>
              </a:rPr>
              <a:t> can</a:t>
            </a:r>
            <a:r>
              <a:rPr i="1" lang="en" sz="1400">
                <a:solidFill>
                  <a:srgbClr val="000000"/>
                </a:solidFill>
                <a:latin typeface="Montserrat"/>
                <a:ea typeface="Montserrat"/>
                <a:cs typeface="Montserrat"/>
                <a:sym typeface="Montserrat"/>
              </a:rPr>
              <a:t> give</a:t>
            </a:r>
            <a:endParaRPr i="1" sz="1400">
              <a:solidFill>
                <a:srgbClr val="000000"/>
              </a:solidFill>
              <a:latin typeface="Montserrat"/>
              <a:ea typeface="Montserrat"/>
              <a:cs typeface="Montserrat"/>
              <a:sym typeface="Montserrat"/>
            </a:endParaRPr>
          </a:p>
          <a:p>
            <a:pPr indent="0" lvl="0" marL="0" rtl="0" algn="ctr">
              <a:lnSpc>
                <a:spcPct val="115000"/>
              </a:lnSpc>
              <a:spcBef>
                <a:spcPts val="600"/>
              </a:spcBef>
              <a:spcAft>
                <a:spcPts val="0"/>
              </a:spcAft>
              <a:buNone/>
            </a:pPr>
            <a:r>
              <a:rPr i="1" lang="en" sz="1400">
                <a:solidFill>
                  <a:srgbClr val="000000"/>
                </a:solidFill>
                <a:latin typeface="Montserrat"/>
                <a:ea typeface="Montserrat"/>
                <a:cs typeface="Montserrat"/>
                <a:sym typeface="Montserrat"/>
              </a:rPr>
              <a:t> people who are new to communities an opportunity to connect with people around them who share the same interests.</a:t>
            </a:r>
            <a:endParaRPr i="1" sz="1400">
              <a:solidFill>
                <a:srgbClr val="000000"/>
              </a:solidFill>
              <a:latin typeface="Montserrat"/>
              <a:ea typeface="Montserrat"/>
              <a:cs typeface="Montserrat"/>
              <a:sym typeface="Montserrat"/>
            </a:endParaRPr>
          </a:p>
          <a:p>
            <a:pPr indent="0" lvl="0" marL="0" rtl="0" algn="ctr">
              <a:spcBef>
                <a:spcPts val="600"/>
              </a:spcBef>
              <a:spcAft>
                <a:spcPts val="0"/>
              </a:spcAft>
              <a:buNone/>
            </a:pPr>
            <a:r>
              <a:t/>
            </a:r>
            <a:endParaRPr i="1" sz="1400">
              <a:solidFill>
                <a:srgbClr val="000000"/>
              </a:solidFill>
              <a:latin typeface="Montserrat"/>
              <a:ea typeface="Montserrat"/>
              <a:cs typeface="Montserrat"/>
              <a:sym typeface="Montserrat"/>
            </a:endParaRPr>
          </a:p>
          <a:p>
            <a:pPr indent="0" lvl="0" marL="0" rtl="0" algn="l">
              <a:spcBef>
                <a:spcPts val="600"/>
              </a:spcBef>
              <a:spcAft>
                <a:spcPts val="0"/>
              </a:spcAft>
              <a:buNone/>
            </a:pPr>
            <a:r>
              <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507475" y="11381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Refined</a:t>
            </a:r>
            <a:r>
              <a:rPr lang="en">
                <a:solidFill>
                  <a:srgbClr val="434343"/>
                </a:solidFill>
              </a:rPr>
              <a:t> problem statement:</a:t>
            </a:r>
            <a:endParaRPr>
              <a:solidFill>
                <a:srgbClr val="434343"/>
              </a:solidFill>
            </a:endParaRPr>
          </a:p>
        </p:txBody>
      </p:sp>
      <p:sp>
        <p:nvSpPr>
          <p:cNvPr id="158" name="Google Shape;158;p26"/>
          <p:cNvSpPr txBox="1"/>
          <p:nvPr>
            <p:ph idx="1" type="body"/>
          </p:nvPr>
        </p:nvSpPr>
        <p:spPr>
          <a:xfrm>
            <a:off x="507375" y="1749625"/>
            <a:ext cx="6273300" cy="2255700"/>
          </a:xfrm>
          <a:prstGeom prst="rect">
            <a:avLst/>
          </a:prstGeom>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i="1" lang="en" sz="1400">
                <a:solidFill>
                  <a:schemeClr val="dk1"/>
                </a:solidFill>
                <a:latin typeface="Montserrat"/>
                <a:ea typeface="Montserrat"/>
                <a:cs typeface="Montserrat"/>
                <a:sym typeface="Montserrat"/>
              </a:rPr>
              <a:t>We would like to focus on making connections between students and their fellow peers in a course/program to strengthen ties between students and within their academic community. </a:t>
            </a:r>
            <a:endParaRPr i="1" sz="1400">
              <a:solidFill>
                <a:schemeClr val="dk1"/>
              </a:solidFill>
              <a:latin typeface="Montserrat"/>
              <a:ea typeface="Montserrat"/>
              <a:cs typeface="Montserrat"/>
              <a:sym typeface="Montserrat"/>
            </a:endParaRPr>
          </a:p>
          <a:p>
            <a:pPr indent="0" lvl="0" marL="0" rtl="0" algn="ctr">
              <a:lnSpc>
                <a:spcPct val="115000"/>
              </a:lnSpc>
              <a:spcBef>
                <a:spcPts val="600"/>
              </a:spcBef>
              <a:spcAft>
                <a:spcPts val="0"/>
              </a:spcAft>
              <a:buNone/>
            </a:pPr>
            <a:r>
              <a:rPr b="1" i="1" lang="en" sz="1400">
                <a:solidFill>
                  <a:schemeClr val="dk1"/>
                </a:solidFill>
                <a:latin typeface="Montserrat"/>
                <a:ea typeface="Montserrat"/>
                <a:cs typeface="Montserrat"/>
                <a:sym typeface="Montserrat"/>
              </a:rPr>
              <a:t>Our focus is on students who want to balance their academic and social lives</a:t>
            </a:r>
            <a:r>
              <a:rPr i="1" lang="en" sz="1400">
                <a:solidFill>
                  <a:schemeClr val="dk1"/>
                </a:solidFill>
                <a:latin typeface="Montserrat"/>
                <a:ea typeface="Montserrat"/>
                <a:cs typeface="Montserrat"/>
                <a:sym typeface="Montserrat"/>
              </a:rPr>
              <a:t>. </a:t>
            </a:r>
            <a:endParaRPr i="1" sz="1400">
              <a:solidFill>
                <a:schemeClr val="dk1"/>
              </a:solidFill>
              <a:highlight>
                <a:srgbClr val="FFFF00"/>
              </a:highlight>
              <a:latin typeface="Montserrat"/>
              <a:ea typeface="Montserrat"/>
              <a:cs typeface="Montserrat"/>
              <a:sym typeface="Montserrat"/>
            </a:endParaRPr>
          </a:p>
          <a:p>
            <a:pPr indent="0" lvl="0" marL="0" rtl="0" algn="ctr">
              <a:lnSpc>
                <a:spcPct val="115000"/>
              </a:lnSpc>
              <a:spcBef>
                <a:spcPts val="600"/>
              </a:spcBef>
              <a:spcAft>
                <a:spcPts val="0"/>
              </a:spcAft>
              <a:buNone/>
            </a:pPr>
            <a:r>
              <a:rPr i="1" lang="en" sz="1400">
                <a:solidFill>
                  <a:schemeClr val="dk1"/>
                </a:solidFill>
                <a:latin typeface="Montserrat"/>
                <a:ea typeface="Montserrat"/>
                <a:cs typeface="Montserrat"/>
                <a:sym typeface="Montserrat"/>
              </a:rPr>
              <a:t>Specifically on helping students maintain and use their social network throughout their studies to promote. </a:t>
            </a:r>
            <a:endParaRPr i="1" sz="1400">
              <a:solidFill>
                <a:schemeClr val="dk1"/>
              </a:solidFill>
              <a:latin typeface="Montserrat"/>
              <a:ea typeface="Montserrat"/>
              <a:cs typeface="Montserrat"/>
              <a:sym typeface="Montserrat"/>
            </a:endParaRPr>
          </a:p>
          <a:p>
            <a:pPr indent="0" lvl="0" marL="0" rtl="0" algn="ctr">
              <a:spcBef>
                <a:spcPts val="600"/>
              </a:spcBef>
              <a:spcAft>
                <a:spcPts val="0"/>
              </a:spcAft>
              <a:buNone/>
            </a:pPr>
            <a:r>
              <a:t/>
            </a:r>
            <a:endParaRPr i="1" sz="14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ctrTitle"/>
          </p:nvPr>
        </p:nvSpPr>
        <p:spPr>
          <a:xfrm>
            <a:off x="422700" y="1700650"/>
            <a:ext cx="39237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rgbClr val="434343"/>
                </a:solidFill>
              </a:rPr>
              <a:t>Design of Formative Study 2</a:t>
            </a:r>
            <a:endParaRPr sz="2800">
              <a:solidFill>
                <a:srgbClr val="434343"/>
              </a:solidFill>
            </a:endParaRPr>
          </a:p>
        </p:txBody>
      </p:sp>
      <p:sp>
        <p:nvSpPr>
          <p:cNvPr id="164" name="Google Shape;164;p27"/>
          <p:cNvSpPr txBox="1"/>
          <p:nvPr>
            <p:ph idx="1" type="subTitle"/>
          </p:nvPr>
        </p:nvSpPr>
        <p:spPr>
          <a:xfrm>
            <a:off x="6724950" y="3265700"/>
            <a:ext cx="1906200" cy="103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Interview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Design of </a:t>
            </a:r>
            <a:r>
              <a:rPr lang="en">
                <a:solidFill>
                  <a:srgbClr val="434343"/>
                </a:solidFill>
              </a:rPr>
              <a:t>Formative</a:t>
            </a:r>
            <a:r>
              <a:rPr lang="en">
                <a:solidFill>
                  <a:srgbClr val="434343"/>
                </a:solidFill>
              </a:rPr>
              <a:t> study 2:</a:t>
            </a:r>
            <a:endParaRPr>
              <a:solidFill>
                <a:srgbClr val="434343"/>
              </a:solidFill>
            </a:endParaRPr>
          </a:p>
        </p:txBody>
      </p:sp>
      <p:sp>
        <p:nvSpPr>
          <p:cNvPr id="170" name="Google Shape;170;p28"/>
          <p:cNvSpPr txBox="1"/>
          <p:nvPr>
            <p:ph idx="1" type="body"/>
          </p:nvPr>
        </p:nvSpPr>
        <p:spPr>
          <a:xfrm>
            <a:off x="838250" y="1504950"/>
            <a:ext cx="5685900" cy="331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Montserrat"/>
                <a:ea typeface="Montserrat"/>
                <a:cs typeface="Montserrat"/>
                <a:sym typeface="Montserrat"/>
              </a:rPr>
              <a:t>Target participants</a:t>
            </a:r>
            <a:endParaRPr b="1" sz="1800">
              <a:latin typeface="Montserrat"/>
              <a:ea typeface="Montserrat"/>
              <a:cs typeface="Montserrat"/>
              <a:sym typeface="Montserrat"/>
            </a:endParaRPr>
          </a:p>
          <a:p>
            <a:pPr indent="-342900" lvl="0" marL="457200" rtl="0" algn="l">
              <a:spcBef>
                <a:spcPts val="600"/>
              </a:spcBef>
              <a:spcAft>
                <a:spcPts val="0"/>
              </a:spcAft>
              <a:buSzPts val="1800"/>
              <a:buFont typeface="Montserrat Light"/>
              <a:buChar char="-"/>
            </a:pPr>
            <a:r>
              <a:rPr lang="en" sz="1800">
                <a:latin typeface="Montserrat Light"/>
                <a:ea typeface="Montserrat Light"/>
                <a:cs typeface="Montserrat Light"/>
                <a:sym typeface="Montserrat Light"/>
              </a:rPr>
              <a:t>Questionnaire participants</a:t>
            </a:r>
            <a:endParaRPr sz="1800">
              <a:latin typeface="Montserrat Light"/>
              <a:ea typeface="Montserrat Light"/>
              <a:cs typeface="Montserrat Light"/>
              <a:sym typeface="Montserrat Light"/>
            </a:endParaRPr>
          </a:p>
          <a:p>
            <a:pPr indent="-342900" lvl="0" marL="457200" rtl="0" algn="l">
              <a:spcBef>
                <a:spcPts val="0"/>
              </a:spcBef>
              <a:spcAft>
                <a:spcPts val="0"/>
              </a:spcAft>
              <a:buSzPts val="1800"/>
              <a:buFont typeface="Montserrat Light"/>
              <a:buChar char="-"/>
            </a:pPr>
            <a:r>
              <a:rPr lang="en" sz="1800">
                <a:latin typeface="Montserrat Light"/>
                <a:ea typeface="Montserrat Light"/>
                <a:cs typeface="Montserrat Light"/>
                <a:sym typeface="Montserrat Light"/>
              </a:rPr>
              <a:t>Offer coffee + refreshments in exchange for interviews</a:t>
            </a:r>
            <a:endParaRPr sz="1800">
              <a:latin typeface="Montserrat Light"/>
              <a:ea typeface="Montserrat Light"/>
              <a:cs typeface="Montserrat Light"/>
              <a:sym typeface="Montserrat Light"/>
            </a:endParaRPr>
          </a:p>
          <a:p>
            <a:pPr indent="0" lvl="0" marL="0" rtl="0" algn="l">
              <a:spcBef>
                <a:spcPts val="600"/>
              </a:spcBef>
              <a:spcAft>
                <a:spcPts val="0"/>
              </a:spcAft>
              <a:buNone/>
            </a:pPr>
            <a:r>
              <a:rPr b="1" lang="en" sz="1800">
                <a:latin typeface="Montserrat"/>
                <a:ea typeface="Montserrat"/>
                <a:cs typeface="Montserrat"/>
                <a:sym typeface="Montserrat"/>
              </a:rPr>
              <a:t>Protocol</a:t>
            </a:r>
            <a:endParaRPr b="1" sz="1800">
              <a:latin typeface="Montserrat"/>
              <a:ea typeface="Montserrat"/>
              <a:cs typeface="Montserrat"/>
              <a:sym typeface="Montserrat"/>
            </a:endParaRPr>
          </a:p>
          <a:p>
            <a:pPr indent="-342900" lvl="0" marL="457200" rtl="0" algn="l">
              <a:spcBef>
                <a:spcPts val="600"/>
              </a:spcBef>
              <a:spcAft>
                <a:spcPts val="0"/>
              </a:spcAft>
              <a:buSzPts val="1800"/>
              <a:buFont typeface="Montserrat Light"/>
              <a:buAutoNum type="arabicPeriod"/>
            </a:pPr>
            <a:r>
              <a:rPr lang="en" sz="1800">
                <a:latin typeface="Montserrat Light"/>
                <a:ea typeface="Montserrat Light"/>
                <a:cs typeface="Montserrat Light"/>
                <a:sym typeface="Montserrat Light"/>
              </a:rPr>
              <a:t>Finalize script for interview</a:t>
            </a:r>
            <a:endParaRPr sz="1800">
              <a:latin typeface="Montserrat Light"/>
              <a:ea typeface="Montserrat Light"/>
              <a:cs typeface="Montserrat Light"/>
              <a:sym typeface="Montserrat Light"/>
            </a:endParaRPr>
          </a:p>
          <a:p>
            <a:pPr indent="-342900" lvl="0" marL="457200" rtl="0" algn="l">
              <a:spcBef>
                <a:spcPts val="0"/>
              </a:spcBef>
              <a:spcAft>
                <a:spcPts val="0"/>
              </a:spcAft>
              <a:buSzPts val="1800"/>
              <a:buFont typeface="Montserrat Light"/>
              <a:buAutoNum type="arabicPeriod"/>
            </a:pPr>
            <a:r>
              <a:rPr lang="en" sz="1800">
                <a:latin typeface="Montserrat Light"/>
                <a:ea typeface="Montserrat Light"/>
                <a:cs typeface="Montserrat Light"/>
                <a:sym typeface="Montserrat Light"/>
              </a:rPr>
              <a:t>Email + Phone set up a meeting</a:t>
            </a:r>
            <a:endParaRPr sz="1800">
              <a:latin typeface="Montserrat Light"/>
              <a:ea typeface="Montserrat Light"/>
              <a:cs typeface="Montserrat Light"/>
              <a:sym typeface="Montserrat Light"/>
            </a:endParaRPr>
          </a:p>
          <a:p>
            <a:pPr indent="-342900" lvl="0" marL="457200" rtl="0" algn="l">
              <a:spcBef>
                <a:spcPts val="0"/>
              </a:spcBef>
              <a:spcAft>
                <a:spcPts val="0"/>
              </a:spcAft>
              <a:buSzPts val="1800"/>
              <a:buFont typeface="Montserrat Light"/>
              <a:buAutoNum type="arabicPeriod"/>
            </a:pPr>
            <a:r>
              <a:rPr lang="en" sz="1800">
                <a:latin typeface="Montserrat Light"/>
                <a:ea typeface="Montserrat Light"/>
                <a:cs typeface="Montserrat Light"/>
                <a:sym typeface="Montserrat Light"/>
              </a:rPr>
              <a:t>Consent form + Demographic form</a:t>
            </a:r>
            <a:endParaRPr sz="1800">
              <a:latin typeface="Montserrat Light"/>
              <a:ea typeface="Montserrat Light"/>
              <a:cs typeface="Montserrat Light"/>
              <a:sym typeface="Montserrat Light"/>
            </a:endParaRPr>
          </a:p>
          <a:p>
            <a:pPr indent="-342900" lvl="0" marL="457200" rtl="0" algn="l">
              <a:spcBef>
                <a:spcPts val="0"/>
              </a:spcBef>
              <a:spcAft>
                <a:spcPts val="0"/>
              </a:spcAft>
              <a:buSzPts val="1800"/>
              <a:buFont typeface="Montserrat Light"/>
              <a:buAutoNum type="arabicPeriod"/>
            </a:pPr>
            <a:r>
              <a:rPr lang="en" sz="1800">
                <a:latin typeface="Montserrat Light"/>
                <a:ea typeface="Montserrat Light"/>
                <a:cs typeface="Montserrat Light"/>
                <a:sym typeface="Montserrat Light"/>
              </a:rPr>
              <a:t>Note + Record the Interview</a:t>
            </a:r>
            <a:endParaRPr sz="1800">
              <a:latin typeface="Montserrat Light"/>
              <a:ea typeface="Montserrat Light"/>
              <a:cs typeface="Montserrat Light"/>
              <a:sym typeface="Montserrat Light"/>
            </a:endParaRPr>
          </a:p>
          <a:p>
            <a:pPr indent="0" lvl="0" marL="0" rtl="0" algn="l">
              <a:spcBef>
                <a:spcPts val="600"/>
              </a:spcBef>
              <a:spcAft>
                <a:spcPts val="0"/>
              </a:spcAft>
              <a:buNone/>
            </a:pPr>
            <a:r>
              <a:t/>
            </a:r>
            <a:endParaRPr/>
          </a:p>
        </p:txBody>
      </p:sp>
      <p:pic>
        <p:nvPicPr>
          <p:cNvPr id="171" name="Google Shape;171;p28"/>
          <p:cNvPicPr preferRelativeResize="0"/>
          <p:nvPr/>
        </p:nvPicPr>
        <p:blipFill>
          <a:blip r:embed="rId3">
            <a:alphaModFix/>
          </a:blip>
          <a:stretch>
            <a:fillRect/>
          </a:stretch>
        </p:blipFill>
        <p:spPr>
          <a:xfrm>
            <a:off x="5836600" y="2792325"/>
            <a:ext cx="1384075" cy="2024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Interview Questions Draft:</a:t>
            </a:r>
            <a:endParaRPr>
              <a:solidFill>
                <a:srgbClr val="434343"/>
              </a:solidFill>
            </a:endParaRPr>
          </a:p>
        </p:txBody>
      </p:sp>
      <p:sp>
        <p:nvSpPr>
          <p:cNvPr id="177" name="Google Shape;177;p29"/>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t>Community within courses/programs:</a:t>
            </a:r>
            <a:endParaRPr sz="1200"/>
          </a:p>
          <a:p>
            <a:pPr indent="-304800" lvl="0" marL="457200" rtl="0" algn="l">
              <a:spcBef>
                <a:spcPts val="600"/>
              </a:spcBef>
              <a:spcAft>
                <a:spcPts val="0"/>
              </a:spcAft>
              <a:buSzPts val="1200"/>
              <a:buChar char="-"/>
            </a:pPr>
            <a:r>
              <a:rPr lang="en" sz="1200"/>
              <a:t>Describe your social life?</a:t>
            </a:r>
            <a:endParaRPr sz="1200"/>
          </a:p>
          <a:p>
            <a:pPr indent="-304800" lvl="0" marL="457200" rtl="0" algn="l">
              <a:spcBef>
                <a:spcPts val="0"/>
              </a:spcBef>
              <a:spcAft>
                <a:spcPts val="0"/>
              </a:spcAft>
              <a:buSzPts val="1200"/>
              <a:buChar char="-"/>
            </a:pPr>
            <a:r>
              <a:rPr lang="en" sz="1200"/>
              <a:t>Do you feel a strong sense of community within your program of study? Why?</a:t>
            </a:r>
            <a:endParaRPr sz="1200"/>
          </a:p>
          <a:p>
            <a:pPr indent="-304800" lvl="0" marL="457200" rtl="0" algn="l">
              <a:spcBef>
                <a:spcPts val="0"/>
              </a:spcBef>
              <a:spcAft>
                <a:spcPts val="0"/>
              </a:spcAft>
              <a:buSzPts val="1200"/>
              <a:buChar char="-"/>
            </a:pPr>
            <a:r>
              <a:t/>
            </a:r>
            <a:endParaRPr sz="1200"/>
          </a:p>
          <a:p>
            <a:pPr indent="-304800" lvl="0" marL="457200" rtl="0" algn="l">
              <a:spcBef>
                <a:spcPts val="0"/>
              </a:spcBef>
              <a:spcAft>
                <a:spcPts val="0"/>
              </a:spcAft>
              <a:buSzPts val="1200"/>
              <a:buChar char="-"/>
            </a:pPr>
            <a:r>
              <a:rPr lang="en" sz="1200"/>
              <a:t>Do you socialize with fellow students in your courses? Give an example of how you made that social connection.</a:t>
            </a:r>
            <a:endParaRPr sz="1200"/>
          </a:p>
          <a:p>
            <a:pPr indent="-304800" lvl="0" marL="457200" rtl="0" algn="l">
              <a:spcBef>
                <a:spcPts val="0"/>
              </a:spcBef>
              <a:spcAft>
                <a:spcPts val="0"/>
              </a:spcAft>
              <a:buSzPts val="1200"/>
              <a:buChar char="-"/>
            </a:pPr>
            <a:r>
              <a:rPr lang="en" sz="1200"/>
              <a:t>What are the greatest challenges in making connections with other students in your courses/program?</a:t>
            </a:r>
            <a:endParaRPr sz="1200"/>
          </a:p>
          <a:p>
            <a:pPr indent="0" lvl="0" marL="0" rtl="0" algn="l">
              <a:spcBef>
                <a:spcPts val="600"/>
              </a:spcBef>
              <a:spcAft>
                <a:spcPts val="0"/>
              </a:spcAft>
              <a:buNone/>
            </a:pPr>
            <a:r>
              <a:rPr lang="en" sz="1200"/>
              <a:t>Hobbies and interests</a:t>
            </a:r>
            <a:endParaRPr sz="1200"/>
          </a:p>
          <a:p>
            <a:pPr indent="-304800" lvl="0" marL="457200" rtl="0" algn="l">
              <a:spcBef>
                <a:spcPts val="600"/>
              </a:spcBef>
              <a:spcAft>
                <a:spcPts val="0"/>
              </a:spcAft>
              <a:buSzPts val="1200"/>
              <a:buChar char="-"/>
            </a:pPr>
            <a:r>
              <a:rPr lang="en" sz="1200"/>
              <a:t>What are some of your interests/hobbies? Are you involved in any </a:t>
            </a:r>
            <a:r>
              <a:rPr lang="en" sz="1200"/>
              <a:t>extracurriculars</a:t>
            </a:r>
            <a:r>
              <a:rPr lang="en" sz="1200"/>
              <a:t> that help develop that </a:t>
            </a:r>
            <a:r>
              <a:rPr lang="en" sz="1200"/>
              <a:t>interest</a:t>
            </a:r>
            <a:r>
              <a:rPr lang="en" sz="1200"/>
              <a:t>?</a:t>
            </a:r>
            <a:endParaRPr sz="1200"/>
          </a:p>
          <a:p>
            <a:pPr indent="-304800" lvl="0" marL="457200" rtl="0" algn="l">
              <a:spcBef>
                <a:spcPts val="0"/>
              </a:spcBef>
              <a:spcAft>
                <a:spcPts val="0"/>
              </a:spcAft>
              <a:buSzPts val="1200"/>
              <a:buChar char="-"/>
            </a:pPr>
            <a:r>
              <a:rPr lang="en" sz="1200"/>
              <a:t>Do you know of other people in your program/courses with similar interests</a:t>
            </a:r>
            <a:endParaRPr sz="1200"/>
          </a:p>
          <a:p>
            <a:pPr indent="0" lvl="0" marL="0" rtl="0" algn="l">
              <a:spcBef>
                <a:spcPts val="600"/>
              </a:spcBef>
              <a:spcAft>
                <a:spcPts val="0"/>
              </a:spcAft>
              <a:buNone/>
            </a:pPr>
            <a:r>
              <a:rPr lang="en" sz="1200"/>
              <a:t>Resources</a:t>
            </a:r>
            <a:endParaRPr sz="1200"/>
          </a:p>
          <a:p>
            <a:pPr indent="-304800" lvl="0" marL="457200" rtl="0" algn="l">
              <a:spcBef>
                <a:spcPts val="600"/>
              </a:spcBef>
              <a:spcAft>
                <a:spcPts val="0"/>
              </a:spcAft>
              <a:buSzPts val="1200"/>
              <a:buChar char="-"/>
            </a:pPr>
            <a:r>
              <a:rPr lang="en" sz="1200"/>
              <a:t>What wa the last social event you attended within U of T? How did you find out about it?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ctrTitle"/>
          </p:nvPr>
        </p:nvSpPr>
        <p:spPr>
          <a:xfrm>
            <a:off x="648300" y="3175950"/>
            <a:ext cx="38076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Questionnaire Results:</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58700" y="3481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Participant Demographics</a:t>
            </a:r>
            <a:endParaRPr>
              <a:solidFill>
                <a:srgbClr val="434343"/>
              </a:solidFill>
            </a:endParaRPr>
          </a:p>
        </p:txBody>
      </p:sp>
      <p:sp>
        <p:nvSpPr>
          <p:cNvPr id="98" name="Google Shape;98;p18"/>
          <p:cNvSpPr txBox="1"/>
          <p:nvPr>
            <p:ph idx="1" type="body"/>
          </p:nvPr>
        </p:nvSpPr>
        <p:spPr>
          <a:xfrm>
            <a:off x="393550" y="917600"/>
            <a:ext cx="64830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Currently 20 participants (ongoing)</a:t>
            </a:r>
            <a:endParaRPr/>
          </a:p>
          <a:p>
            <a:pPr indent="0" lvl="0" marL="0" rtl="0" algn="l">
              <a:spcBef>
                <a:spcPts val="600"/>
              </a:spcBef>
              <a:spcAft>
                <a:spcPts val="0"/>
              </a:spcAft>
              <a:buNone/>
            </a:pPr>
            <a:r>
              <a:t/>
            </a:r>
            <a:endParaRPr/>
          </a:p>
        </p:txBody>
      </p:sp>
      <p:pic>
        <p:nvPicPr>
          <p:cNvPr id="99" name="Google Shape;99;p18" title="Chart"/>
          <p:cNvPicPr preferRelativeResize="0"/>
          <p:nvPr/>
        </p:nvPicPr>
        <p:blipFill>
          <a:blip r:embed="rId3">
            <a:alphaModFix/>
          </a:blip>
          <a:stretch>
            <a:fillRect/>
          </a:stretch>
        </p:blipFill>
        <p:spPr>
          <a:xfrm>
            <a:off x="96825" y="2127050"/>
            <a:ext cx="4882748" cy="3016450"/>
          </a:xfrm>
          <a:prstGeom prst="rect">
            <a:avLst/>
          </a:prstGeom>
          <a:noFill/>
          <a:ln>
            <a:noFill/>
          </a:ln>
        </p:spPr>
      </p:pic>
      <p:sp>
        <p:nvSpPr>
          <p:cNvPr id="100" name="Google Shape;100;p18"/>
          <p:cNvSpPr txBox="1"/>
          <p:nvPr/>
        </p:nvSpPr>
        <p:spPr>
          <a:xfrm>
            <a:off x="3612625" y="2162375"/>
            <a:ext cx="4304400" cy="9522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latin typeface="Montserrat Light"/>
                <a:ea typeface="Montserrat Light"/>
                <a:cs typeface="Montserrat Light"/>
                <a:sym typeface="Montserrat Light"/>
              </a:rPr>
              <a:t>12 Female, 7 Male, 1 Other</a:t>
            </a:r>
            <a:endParaRPr>
              <a:solidFill>
                <a:schemeClr val="dk2"/>
              </a:solidFill>
              <a:latin typeface="Montserrat Light"/>
              <a:ea typeface="Montserrat Light"/>
              <a:cs typeface="Montserrat Light"/>
              <a:sym typeface="Montserrat Light"/>
            </a:endParaRPr>
          </a:p>
          <a:p>
            <a:pPr indent="0" lvl="0" marL="0" rtl="0" algn="l">
              <a:spcBef>
                <a:spcPts val="600"/>
              </a:spcBef>
              <a:spcAft>
                <a:spcPts val="0"/>
              </a:spcAft>
              <a:buNone/>
            </a:pPr>
            <a:r>
              <a:rPr lang="en" u="sng">
                <a:solidFill>
                  <a:schemeClr val="dk2"/>
                </a:solidFill>
                <a:latin typeface="Montserrat Light"/>
                <a:ea typeface="Montserrat Light"/>
                <a:cs typeface="Montserrat Light"/>
                <a:sym typeface="Montserrat Light"/>
              </a:rPr>
              <a:t>Including:</a:t>
            </a:r>
            <a:endParaRPr u="sng">
              <a:solidFill>
                <a:schemeClr val="dk2"/>
              </a:solidFill>
              <a:latin typeface="Montserrat Light"/>
              <a:ea typeface="Montserrat Light"/>
              <a:cs typeface="Montserrat Light"/>
              <a:sym typeface="Montserrat Light"/>
            </a:endParaRPr>
          </a:p>
          <a:p>
            <a:pPr indent="0" lvl="0" marL="0" rtl="0" algn="l">
              <a:spcBef>
                <a:spcPts val="600"/>
              </a:spcBef>
              <a:spcAft>
                <a:spcPts val="0"/>
              </a:spcAft>
              <a:buNone/>
            </a:pPr>
            <a:r>
              <a:rPr lang="en">
                <a:solidFill>
                  <a:schemeClr val="dk2"/>
                </a:solidFill>
                <a:latin typeface="Montserrat Light"/>
                <a:ea typeface="Montserrat Light"/>
                <a:cs typeface="Montserrat Light"/>
                <a:sym typeface="Montserrat Light"/>
              </a:rPr>
              <a:t>UTSG (65%) + UTM (35%)</a:t>
            </a:r>
            <a:endParaRPr>
              <a:solidFill>
                <a:schemeClr val="dk2"/>
              </a:solidFill>
              <a:latin typeface="Montserrat Light"/>
              <a:ea typeface="Montserrat Light"/>
              <a:cs typeface="Montserrat Light"/>
              <a:sym typeface="Montserrat Light"/>
            </a:endParaRPr>
          </a:p>
          <a:p>
            <a:pPr indent="0" lvl="0" marL="0" rtl="0" algn="l">
              <a:spcBef>
                <a:spcPts val="600"/>
              </a:spcBef>
              <a:spcAft>
                <a:spcPts val="0"/>
              </a:spcAft>
              <a:buNone/>
            </a:pPr>
            <a:r>
              <a:rPr lang="en">
                <a:solidFill>
                  <a:schemeClr val="dk2"/>
                </a:solidFill>
                <a:latin typeface="Montserrat Light"/>
                <a:ea typeface="Montserrat Light"/>
                <a:cs typeface="Montserrat Light"/>
                <a:sym typeface="Montserrat Light"/>
              </a:rPr>
              <a:t>Commuters (60%) + Non-</a:t>
            </a:r>
            <a:r>
              <a:rPr lang="en">
                <a:solidFill>
                  <a:schemeClr val="dk2"/>
                </a:solidFill>
                <a:latin typeface="Montserrat Light"/>
                <a:ea typeface="Montserrat Light"/>
                <a:cs typeface="Montserrat Light"/>
                <a:sym typeface="Montserrat Light"/>
              </a:rPr>
              <a:t>Commuters</a:t>
            </a:r>
            <a:r>
              <a:rPr lang="en">
                <a:solidFill>
                  <a:schemeClr val="dk2"/>
                </a:solidFill>
                <a:latin typeface="Montserrat Light"/>
                <a:ea typeface="Montserrat Light"/>
                <a:cs typeface="Montserrat Light"/>
                <a:sym typeface="Montserrat Light"/>
              </a:rPr>
              <a:t> (40%)</a:t>
            </a:r>
            <a:endParaRPr>
              <a:solidFill>
                <a:schemeClr val="dk2"/>
              </a:solidFill>
              <a:latin typeface="Montserrat Light"/>
              <a:ea typeface="Montserrat Light"/>
              <a:cs typeface="Montserrat Light"/>
              <a:sym typeface="Montserrat Light"/>
            </a:endParaRPr>
          </a:p>
          <a:p>
            <a:pPr indent="0" lvl="0" marL="0" rtl="0" algn="l">
              <a:spcBef>
                <a:spcPts val="600"/>
              </a:spcBef>
              <a:spcAft>
                <a:spcPts val="0"/>
              </a:spcAft>
              <a:buNone/>
            </a:pPr>
            <a:r>
              <a:rPr lang="en">
                <a:solidFill>
                  <a:schemeClr val="dk2"/>
                </a:solidFill>
                <a:latin typeface="Montserrat Light"/>
                <a:ea typeface="Montserrat Light"/>
                <a:cs typeface="Montserrat Light"/>
                <a:sym typeface="Montserrat Light"/>
              </a:rPr>
              <a:t>18-22 year old</a:t>
            </a:r>
            <a:endParaRPr>
              <a:solidFill>
                <a:schemeClr val="dk2"/>
              </a:solidFill>
              <a:latin typeface="Montserrat Light"/>
              <a:ea typeface="Montserrat Light"/>
              <a:cs typeface="Montserrat Light"/>
              <a:sym typeface="Montserrat Light"/>
            </a:endParaRPr>
          </a:p>
          <a:p>
            <a:pPr indent="0" lvl="0" marL="0" rtl="0" algn="l">
              <a:spcBef>
                <a:spcPts val="600"/>
              </a:spcBef>
              <a:spcAft>
                <a:spcPts val="0"/>
              </a:spcAft>
              <a:buNone/>
            </a:pPr>
            <a:r>
              <a:t/>
            </a:r>
            <a:endParaRPr>
              <a:solidFill>
                <a:schemeClr val="dk2"/>
              </a:solidFill>
              <a:latin typeface="Montserrat Light"/>
              <a:ea typeface="Montserrat Light"/>
              <a:cs typeface="Montserrat Light"/>
              <a:sym typeface="Montserrat Light"/>
            </a:endParaRPr>
          </a:p>
          <a:p>
            <a:pPr indent="0" lvl="0" marL="0" rtl="0" algn="l">
              <a:spcBef>
                <a:spcPts val="600"/>
              </a:spcBef>
              <a:spcAft>
                <a:spcPts val="0"/>
              </a:spcAft>
              <a:buNone/>
            </a:pPr>
            <a:r>
              <a:t/>
            </a:r>
            <a:endParaRPr>
              <a:solidFill>
                <a:schemeClr val="dk2"/>
              </a:solidFill>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130525" y="200725"/>
            <a:ext cx="6206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What are used to find social events?</a:t>
            </a:r>
            <a:endParaRPr>
              <a:solidFill>
                <a:srgbClr val="434343"/>
              </a:solidFill>
            </a:endParaRPr>
          </a:p>
        </p:txBody>
      </p:sp>
      <p:sp>
        <p:nvSpPr>
          <p:cNvPr id="106" name="Google Shape;106;p19"/>
          <p:cNvSpPr txBox="1"/>
          <p:nvPr>
            <p:ph idx="1" type="body"/>
          </p:nvPr>
        </p:nvSpPr>
        <p:spPr>
          <a:xfrm>
            <a:off x="130525" y="686425"/>
            <a:ext cx="6939000" cy="93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latin typeface="Montserrat Light"/>
                <a:ea typeface="Montserrat Light"/>
                <a:cs typeface="Montserrat Light"/>
                <a:sym typeface="Montserrat Light"/>
              </a:rPr>
              <a:t>Majority of the students used </a:t>
            </a:r>
            <a:r>
              <a:rPr b="1" lang="en">
                <a:latin typeface="Montserrat"/>
                <a:ea typeface="Montserrat"/>
                <a:cs typeface="Montserrat"/>
                <a:sym typeface="Montserrat"/>
              </a:rPr>
              <a:t>Facebook</a:t>
            </a:r>
            <a:r>
              <a:rPr lang="en">
                <a:latin typeface="Montserrat Light"/>
                <a:ea typeface="Montserrat Light"/>
                <a:cs typeface="Montserrat Light"/>
                <a:sym typeface="Montserrat Light"/>
              </a:rPr>
              <a:t> and friends as their main tools to find social events</a:t>
            </a:r>
            <a:endParaRPr>
              <a:latin typeface="Montserrat Light"/>
              <a:ea typeface="Montserrat Light"/>
              <a:cs typeface="Montserrat Light"/>
              <a:sym typeface="Montserrat Light"/>
            </a:endParaRPr>
          </a:p>
        </p:txBody>
      </p:sp>
      <p:pic>
        <p:nvPicPr>
          <p:cNvPr id="107" name="Google Shape;107;p19" title="Chart"/>
          <p:cNvPicPr preferRelativeResize="0"/>
          <p:nvPr/>
        </p:nvPicPr>
        <p:blipFill>
          <a:blip r:embed="rId3">
            <a:alphaModFix/>
          </a:blip>
          <a:stretch>
            <a:fillRect/>
          </a:stretch>
        </p:blipFill>
        <p:spPr>
          <a:xfrm>
            <a:off x="4217725" y="1904576"/>
            <a:ext cx="4777551" cy="2550874"/>
          </a:xfrm>
          <a:prstGeom prst="rect">
            <a:avLst/>
          </a:prstGeom>
          <a:noFill/>
          <a:ln>
            <a:noFill/>
          </a:ln>
          <a:effectLst>
            <a:outerShdw blurRad="57150" rotWithShape="0" algn="bl" dir="5400000" dist="19050">
              <a:srgbClr val="000000">
                <a:alpha val="50000"/>
              </a:srgbClr>
            </a:outerShdw>
          </a:effectLst>
        </p:spPr>
      </p:pic>
      <p:pic>
        <p:nvPicPr>
          <p:cNvPr id="108" name="Google Shape;108;p19" title="Chart"/>
          <p:cNvPicPr preferRelativeResize="0"/>
          <p:nvPr/>
        </p:nvPicPr>
        <p:blipFill>
          <a:blip r:embed="rId4">
            <a:alphaModFix/>
          </a:blip>
          <a:stretch>
            <a:fillRect/>
          </a:stretch>
        </p:blipFill>
        <p:spPr>
          <a:xfrm>
            <a:off x="130525" y="1904575"/>
            <a:ext cx="4129103" cy="2550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522525" y="817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Social Media Usage</a:t>
            </a:r>
            <a:endParaRPr>
              <a:solidFill>
                <a:srgbClr val="434343"/>
              </a:solidFill>
            </a:endParaRPr>
          </a:p>
        </p:txBody>
      </p:sp>
      <p:sp>
        <p:nvSpPr>
          <p:cNvPr id="114" name="Google Shape;114;p20"/>
          <p:cNvSpPr txBox="1"/>
          <p:nvPr>
            <p:ph idx="1" type="body"/>
          </p:nvPr>
        </p:nvSpPr>
        <p:spPr>
          <a:xfrm>
            <a:off x="433100" y="1303575"/>
            <a:ext cx="7425300" cy="298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Most commonly &amp; frequently used social media is </a:t>
            </a:r>
            <a:r>
              <a:rPr b="1" lang="en" sz="1800"/>
              <a:t>Instagram</a:t>
            </a:r>
            <a:endParaRPr b="1"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pic>
        <p:nvPicPr>
          <p:cNvPr id="115" name="Google Shape;115;p20"/>
          <p:cNvPicPr preferRelativeResize="0"/>
          <p:nvPr/>
        </p:nvPicPr>
        <p:blipFill>
          <a:blip r:embed="rId3">
            <a:alphaModFix/>
          </a:blip>
          <a:stretch>
            <a:fillRect/>
          </a:stretch>
        </p:blipFill>
        <p:spPr>
          <a:xfrm>
            <a:off x="669950" y="2808600"/>
            <a:ext cx="2676850" cy="2007638"/>
          </a:xfrm>
          <a:prstGeom prst="rect">
            <a:avLst/>
          </a:prstGeom>
          <a:noFill/>
          <a:ln>
            <a:noFill/>
          </a:ln>
        </p:spPr>
      </p:pic>
      <p:pic>
        <p:nvPicPr>
          <p:cNvPr id="116" name="Google Shape;116;p20"/>
          <p:cNvPicPr preferRelativeResize="0"/>
          <p:nvPr/>
        </p:nvPicPr>
        <p:blipFill>
          <a:blip r:embed="rId4">
            <a:alphaModFix/>
          </a:blip>
          <a:stretch>
            <a:fillRect/>
          </a:stretch>
        </p:blipFill>
        <p:spPr>
          <a:xfrm>
            <a:off x="5209025" y="2887500"/>
            <a:ext cx="1849850" cy="1849850"/>
          </a:xfrm>
          <a:prstGeom prst="rect">
            <a:avLst/>
          </a:prstGeom>
          <a:noFill/>
          <a:ln>
            <a:noFill/>
          </a:ln>
        </p:spPr>
      </p:pic>
      <p:sp>
        <p:nvSpPr>
          <p:cNvPr id="117" name="Google Shape;117;p20"/>
          <p:cNvSpPr txBox="1"/>
          <p:nvPr/>
        </p:nvSpPr>
        <p:spPr>
          <a:xfrm>
            <a:off x="-149675" y="1652050"/>
            <a:ext cx="4316100" cy="13863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1600">
                <a:solidFill>
                  <a:schemeClr val="dk2"/>
                </a:solidFill>
                <a:latin typeface="Montserrat"/>
                <a:ea typeface="Montserrat"/>
                <a:cs typeface="Montserrat"/>
                <a:sym typeface="Montserrat"/>
              </a:rPr>
              <a:t>16 daily users</a:t>
            </a:r>
            <a:endParaRPr b="1" sz="1600">
              <a:solidFill>
                <a:schemeClr val="dk2"/>
              </a:solidFill>
              <a:latin typeface="Montserrat"/>
              <a:ea typeface="Montserrat"/>
              <a:cs typeface="Montserrat"/>
              <a:sym typeface="Montserrat"/>
            </a:endParaRPr>
          </a:p>
          <a:p>
            <a:pPr indent="0" lvl="0" marL="0" rtl="0" algn="ctr">
              <a:spcBef>
                <a:spcPts val="600"/>
              </a:spcBef>
              <a:spcAft>
                <a:spcPts val="0"/>
              </a:spcAft>
              <a:buNone/>
            </a:pPr>
            <a:r>
              <a:rPr lang="en" sz="1600">
                <a:solidFill>
                  <a:schemeClr val="dk2"/>
                </a:solidFill>
                <a:latin typeface="Montserrat Light"/>
                <a:ea typeface="Montserrat Light"/>
                <a:cs typeface="Montserrat Light"/>
                <a:sym typeface="Montserrat Light"/>
              </a:rPr>
              <a:t>No survey participants did not use it</a:t>
            </a:r>
            <a:endParaRPr sz="1600">
              <a:latin typeface="Montserrat Light"/>
              <a:ea typeface="Montserrat Light"/>
              <a:cs typeface="Montserrat Light"/>
              <a:sym typeface="Montserrat Light"/>
            </a:endParaRPr>
          </a:p>
        </p:txBody>
      </p:sp>
      <p:sp>
        <p:nvSpPr>
          <p:cNvPr id="118" name="Google Shape;118;p20"/>
          <p:cNvSpPr txBox="1"/>
          <p:nvPr/>
        </p:nvSpPr>
        <p:spPr>
          <a:xfrm>
            <a:off x="4283875" y="1687400"/>
            <a:ext cx="3535800" cy="970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t/>
            </a:r>
            <a:endParaRPr sz="1600">
              <a:solidFill>
                <a:schemeClr val="dk2"/>
              </a:solidFill>
              <a:latin typeface="Montserrat Light"/>
              <a:ea typeface="Montserrat Light"/>
              <a:cs typeface="Montserrat Light"/>
              <a:sym typeface="Montserrat Light"/>
            </a:endParaRPr>
          </a:p>
          <a:p>
            <a:pPr indent="0" lvl="0" marL="0" rtl="0" algn="ctr">
              <a:spcBef>
                <a:spcPts val="600"/>
              </a:spcBef>
              <a:spcAft>
                <a:spcPts val="0"/>
              </a:spcAft>
              <a:buNone/>
            </a:pPr>
            <a:r>
              <a:rPr b="1" lang="en" sz="1600">
                <a:solidFill>
                  <a:schemeClr val="dk2"/>
                </a:solidFill>
                <a:latin typeface="Montserrat"/>
                <a:ea typeface="Montserrat"/>
                <a:cs typeface="Montserrat"/>
                <a:sym typeface="Montserrat"/>
              </a:rPr>
              <a:t>12 daily users</a:t>
            </a:r>
            <a:r>
              <a:rPr b="1" lang="en" sz="1600">
                <a:solidFill>
                  <a:schemeClr val="dk2"/>
                </a:solidFill>
                <a:latin typeface="Montserrat"/>
                <a:ea typeface="Montserrat"/>
                <a:cs typeface="Montserrat"/>
                <a:sym typeface="Montserrat"/>
              </a:rPr>
              <a:t> </a:t>
            </a:r>
            <a:endParaRPr b="1" sz="1600">
              <a:solidFill>
                <a:schemeClr val="dk2"/>
              </a:solidFill>
              <a:latin typeface="Montserrat"/>
              <a:ea typeface="Montserrat"/>
              <a:cs typeface="Montserrat"/>
              <a:sym typeface="Montserrat"/>
            </a:endParaRPr>
          </a:p>
          <a:p>
            <a:pPr indent="0" lvl="0" marL="0" rtl="0" algn="ctr">
              <a:spcBef>
                <a:spcPts val="600"/>
              </a:spcBef>
              <a:spcAft>
                <a:spcPts val="0"/>
              </a:spcAft>
              <a:buNone/>
            </a:pPr>
            <a:r>
              <a:rPr lang="en" sz="1600">
                <a:solidFill>
                  <a:schemeClr val="dk2"/>
                </a:solidFill>
                <a:latin typeface="Montserrat Light"/>
                <a:ea typeface="Montserrat Light"/>
                <a:cs typeface="Montserrat Light"/>
                <a:sym typeface="Montserrat Light"/>
              </a:rPr>
              <a:t>1 participant did not use it</a:t>
            </a:r>
            <a:endParaRPr sz="1600">
              <a:latin typeface="Montserrat Light"/>
              <a:ea typeface="Montserrat Light"/>
              <a:cs typeface="Montserrat Light"/>
              <a:sym typeface="Montserrat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35600" y="2791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Club statistics</a:t>
            </a:r>
            <a:endParaRPr>
              <a:solidFill>
                <a:srgbClr val="434343"/>
              </a:solidFill>
            </a:endParaRPr>
          </a:p>
        </p:txBody>
      </p:sp>
      <p:sp>
        <p:nvSpPr>
          <p:cNvPr id="124" name="Google Shape;124;p21"/>
          <p:cNvSpPr txBox="1"/>
          <p:nvPr>
            <p:ph idx="1" type="body"/>
          </p:nvPr>
        </p:nvSpPr>
        <p:spPr>
          <a:xfrm>
            <a:off x="343300" y="882325"/>
            <a:ext cx="72216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Most students are not involved in school clubs.</a:t>
            </a:r>
            <a:endParaRPr/>
          </a:p>
        </p:txBody>
      </p:sp>
      <p:sp>
        <p:nvSpPr>
          <p:cNvPr id="125" name="Google Shape;125;p21"/>
          <p:cNvSpPr txBox="1"/>
          <p:nvPr/>
        </p:nvSpPr>
        <p:spPr>
          <a:xfrm>
            <a:off x="49325" y="3985625"/>
            <a:ext cx="4066800" cy="10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Light"/>
                <a:ea typeface="Montserrat Light"/>
                <a:cs typeface="Montserrat Light"/>
                <a:sym typeface="Montserrat Light"/>
              </a:rPr>
              <a:t>Those who are </a:t>
            </a:r>
            <a:r>
              <a:rPr lang="en" sz="1200">
                <a:latin typeface="Montserrat Light"/>
                <a:ea typeface="Montserrat Light"/>
                <a:cs typeface="Montserrat Light"/>
                <a:sym typeface="Montserrat Light"/>
              </a:rPr>
              <a:t>commented on the need for:</a:t>
            </a:r>
            <a:endParaRPr sz="1200">
              <a:latin typeface="Montserrat Light"/>
              <a:ea typeface="Montserrat Light"/>
              <a:cs typeface="Montserrat Light"/>
              <a:sym typeface="Montserrat Light"/>
            </a:endParaRPr>
          </a:p>
          <a:p>
            <a:pPr indent="0" lvl="0" marL="0" rtl="0" algn="l">
              <a:spcBef>
                <a:spcPts val="0"/>
              </a:spcBef>
              <a:spcAft>
                <a:spcPts val="0"/>
              </a:spcAft>
              <a:buNone/>
            </a:pPr>
            <a:r>
              <a:t/>
            </a:r>
            <a:endParaRPr sz="1200">
              <a:latin typeface="Montserrat Light"/>
              <a:ea typeface="Montserrat Light"/>
              <a:cs typeface="Montserrat Light"/>
              <a:sym typeface="Montserrat Light"/>
            </a:endParaRPr>
          </a:p>
          <a:p>
            <a:pPr indent="-304800" lvl="0" marL="457200" rtl="0" algn="l">
              <a:spcBef>
                <a:spcPts val="0"/>
              </a:spcBef>
              <a:spcAft>
                <a:spcPts val="0"/>
              </a:spcAft>
              <a:buSzPts val="1200"/>
              <a:buFont typeface="Montserrat Light"/>
              <a:buChar char="-"/>
            </a:pPr>
            <a:r>
              <a:rPr lang="en" sz="1200">
                <a:latin typeface="Montserrat Light"/>
                <a:ea typeface="Montserrat Light"/>
                <a:cs typeface="Montserrat Light"/>
                <a:sym typeface="Montserrat Light"/>
              </a:rPr>
              <a:t>Large platforms to advertise events</a:t>
            </a:r>
            <a:endParaRPr sz="1200">
              <a:latin typeface="Montserrat Light"/>
              <a:ea typeface="Montserrat Light"/>
              <a:cs typeface="Montserrat Light"/>
              <a:sym typeface="Montserrat Light"/>
            </a:endParaRPr>
          </a:p>
          <a:p>
            <a:pPr indent="-304800" lvl="0" marL="457200" rtl="0" algn="l">
              <a:spcBef>
                <a:spcPts val="0"/>
              </a:spcBef>
              <a:spcAft>
                <a:spcPts val="0"/>
              </a:spcAft>
              <a:buSzPts val="1200"/>
              <a:buFont typeface="Montserrat Light"/>
              <a:buChar char="-"/>
            </a:pPr>
            <a:r>
              <a:rPr lang="en" sz="1200">
                <a:latin typeface="Montserrat Light"/>
                <a:ea typeface="Montserrat Light"/>
                <a:cs typeface="Montserrat Light"/>
                <a:sym typeface="Montserrat Light"/>
              </a:rPr>
              <a:t>Funds / Money </a:t>
            </a:r>
            <a:endParaRPr sz="1200">
              <a:latin typeface="Montserrat Light"/>
              <a:ea typeface="Montserrat Light"/>
              <a:cs typeface="Montserrat Light"/>
              <a:sym typeface="Montserrat Light"/>
            </a:endParaRPr>
          </a:p>
        </p:txBody>
      </p:sp>
      <p:pic>
        <p:nvPicPr>
          <p:cNvPr id="126" name="Google Shape;126;p21"/>
          <p:cNvPicPr preferRelativeResize="0"/>
          <p:nvPr/>
        </p:nvPicPr>
        <p:blipFill>
          <a:blip r:embed="rId3">
            <a:alphaModFix/>
          </a:blip>
          <a:stretch>
            <a:fillRect/>
          </a:stretch>
        </p:blipFill>
        <p:spPr>
          <a:xfrm>
            <a:off x="469163" y="2013675"/>
            <a:ext cx="1548575" cy="1359125"/>
          </a:xfrm>
          <a:prstGeom prst="rect">
            <a:avLst/>
          </a:prstGeom>
          <a:noFill/>
          <a:ln>
            <a:noFill/>
          </a:ln>
        </p:spPr>
      </p:pic>
      <p:pic>
        <p:nvPicPr>
          <p:cNvPr id="127" name="Google Shape;127;p21" title="Chart"/>
          <p:cNvPicPr preferRelativeResize="0"/>
          <p:nvPr/>
        </p:nvPicPr>
        <p:blipFill>
          <a:blip r:embed="rId4">
            <a:alphaModFix/>
          </a:blip>
          <a:stretch>
            <a:fillRect/>
          </a:stretch>
        </p:blipFill>
        <p:spPr>
          <a:xfrm>
            <a:off x="2342350" y="2013675"/>
            <a:ext cx="5059475" cy="313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10425" y="4404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Main Findings</a:t>
            </a:r>
            <a:endParaRPr>
              <a:solidFill>
                <a:srgbClr val="434343"/>
              </a:solidFill>
            </a:endParaRPr>
          </a:p>
        </p:txBody>
      </p:sp>
      <p:sp>
        <p:nvSpPr>
          <p:cNvPr id="133" name="Google Shape;133;p22"/>
          <p:cNvSpPr txBox="1"/>
          <p:nvPr>
            <p:ph idx="1" type="body"/>
          </p:nvPr>
        </p:nvSpPr>
        <p:spPr>
          <a:xfrm>
            <a:off x="-142650" y="926100"/>
            <a:ext cx="7674600" cy="35394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rPr lang="en" sz="1800">
                <a:latin typeface="Montserrat"/>
                <a:ea typeface="Montserrat"/>
                <a:cs typeface="Montserrat"/>
                <a:sym typeface="Montserrat"/>
              </a:rPr>
              <a:t>Many students are looking for different events (academic seminars, study groups, parties): this shows that differents students are actively looking for different events</a:t>
            </a:r>
            <a:endParaRPr sz="1800">
              <a:latin typeface="Montserrat"/>
              <a:ea typeface="Montserrat"/>
              <a:cs typeface="Montserrat"/>
              <a:sym typeface="Montserrat"/>
            </a:endParaRPr>
          </a:p>
        </p:txBody>
      </p:sp>
      <p:pic>
        <p:nvPicPr>
          <p:cNvPr id="134" name="Google Shape;134;p22" title="Chart"/>
          <p:cNvPicPr preferRelativeResize="0"/>
          <p:nvPr/>
        </p:nvPicPr>
        <p:blipFill>
          <a:blip r:embed="rId3">
            <a:alphaModFix/>
          </a:blip>
          <a:stretch>
            <a:fillRect/>
          </a:stretch>
        </p:blipFill>
        <p:spPr>
          <a:xfrm>
            <a:off x="875748" y="2077400"/>
            <a:ext cx="6144325" cy="267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502725" y="2726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Main Findings</a:t>
            </a:r>
            <a:endParaRPr>
              <a:solidFill>
                <a:srgbClr val="434343"/>
              </a:solidFill>
            </a:endParaRPr>
          </a:p>
        </p:txBody>
      </p:sp>
      <p:sp>
        <p:nvSpPr>
          <p:cNvPr id="140" name="Google Shape;140;p23"/>
          <p:cNvSpPr txBox="1"/>
          <p:nvPr>
            <p:ph idx="1" type="body"/>
          </p:nvPr>
        </p:nvSpPr>
        <p:spPr>
          <a:xfrm>
            <a:off x="267675" y="758300"/>
            <a:ext cx="69027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2"/>
                </a:solidFill>
                <a:latin typeface="Montserrat"/>
                <a:ea typeface="Montserrat"/>
                <a:cs typeface="Montserrat"/>
                <a:sym typeface="Montserrat"/>
              </a:rPr>
              <a:t>Many students indicated the use of Social Media and School websites to find social events, but they were not overly satisfied.</a:t>
            </a:r>
            <a:endParaRPr sz="1800">
              <a:latin typeface="Montserrat"/>
              <a:ea typeface="Montserrat"/>
              <a:cs typeface="Montserrat"/>
              <a:sym typeface="Montserrat"/>
            </a:endParaRPr>
          </a:p>
        </p:txBody>
      </p:sp>
      <p:pic>
        <p:nvPicPr>
          <p:cNvPr id="141" name="Google Shape;141;p23" title="Chart"/>
          <p:cNvPicPr preferRelativeResize="0"/>
          <p:nvPr/>
        </p:nvPicPr>
        <p:blipFill>
          <a:blip r:embed="rId3">
            <a:alphaModFix/>
          </a:blip>
          <a:stretch>
            <a:fillRect/>
          </a:stretch>
        </p:blipFill>
        <p:spPr>
          <a:xfrm>
            <a:off x="1074400" y="1845375"/>
            <a:ext cx="5162125" cy="318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idx="1" type="body"/>
          </p:nvPr>
        </p:nvSpPr>
        <p:spPr>
          <a:xfrm>
            <a:off x="838250" y="1657350"/>
            <a:ext cx="6625800" cy="22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highlight>
                  <a:srgbClr val="FFFFFF"/>
                </a:highlight>
              </a:rPr>
              <a:t>“More community feel is needed. We study way too much”</a:t>
            </a:r>
            <a:endParaRPr sz="1400">
              <a:solidFill>
                <a:schemeClr val="dk1"/>
              </a:solidFill>
              <a:highlight>
                <a:srgbClr val="FFFFFF"/>
              </a:highlight>
            </a:endParaRPr>
          </a:p>
          <a:p>
            <a:pPr indent="0" lvl="0" marL="0" rtl="0" algn="l">
              <a:spcBef>
                <a:spcPts val="600"/>
              </a:spcBef>
              <a:spcAft>
                <a:spcPts val="0"/>
              </a:spcAft>
              <a:buNone/>
            </a:pPr>
            <a:r>
              <a:rPr lang="en" sz="1400">
                <a:solidFill>
                  <a:schemeClr val="dk1"/>
                </a:solidFill>
                <a:highlight>
                  <a:srgbClr val="FFFFFF"/>
                </a:highlight>
              </a:rPr>
              <a:t>…</a:t>
            </a:r>
            <a:endParaRPr sz="1400">
              <a:solidFill>
                <a:schemeClr val="dk1"/>
              </a:solidFill>
              <a:highlight>
                <a:srgbClr val="FFFFFF"/>
              </a:highlight>
            </a:endParaRPr>
          </a:p>
          <a:p>
            <a:pPr indent="0" lvl="0" marL="0" rtl="0" algn="l">
              <a:spcBef>
                <a:spcPts val="600"/>
              </a:spcBef>
              <a:spcAft>
                <a:spcPts val="0"/>
              </a:spcAft>
              <a:buNone/>
            </a:pPr>
            <a:r>
              <a:t/>
            </a:r>
            <a:endParaRPr sz="1400">
              <a:solidFill>
                <a:schemeClr val="dk1"/>
              </a:solidFill>
              <a:highlight>
                <a:srgbClr val="FFFFFF"/>
              </a:highlight>
            </a:endParaRPr>
          </a:p>
          <a:p>
            <a:pPr indent="0" lvl="0" marL="0" rtl="0" algn="l">
              <a:spcBef>
                <a:spcPts val="600"/>
              </a:spcBef>
              <a:spcAft>
                <a:spcPts val="0"/>
              </a:spcAft>
              <a:buNone/>
            </a:pPr>
            <a:r>
              <a:rPr lang="en" sz="1400">
                <a:solidFill>
                  <a:schemeClr val="dk1"/>
                </a:solidFill>
                <a:highlight>
                  <a:srgbClr val="FFFFFF"/>
                </a:highlight>
              </a:rPr>
              <a:t>“There could be more, but the amount made is understandable. We all have different schedules and not everyone can be lined up.”</a:t>
            </a:r>
            <a:endParaRPr sz="1400">
              <a:solidFill>
                <a:schemeClr val="dk1"/>
              </a:solidFill>
              <a:highlight>
                <a:srgbClr val="FFFFFF"/>
              </a:highlight>
            </a:endParaRPr>
          </a:p>
          <a:p>
            <a:pPr indent="0" lvl="0" marL="0" rtl="0" algn="l">
              <a:spcBef>
                <a:spcPts val="600"/>
              </a:spcBef>
              <a:spcAft>
                <a:spcPts val="0"/>
              </a:spcAft>
              <a:buNone/>
            </a:pPr>
            <a:r>
              <a:rPr lang="en" sz="1400">
                <a:solidFill>
                  <a:schemeClr val="dk1"/>
                </a:solidFill>
                <a:highlight>
                  <a:srgbClr val="FFFFFF"/>
                </a:highlight>
              </a:rPr>
              <a:t>…</a:t>
            </a:r>
            <a:endParaRPr sz="1400">
              <a:solidFill>
                <a:schemeClr val="dk1"/>
              </a:solidFill>
              <a:highlight>
                <a:srgbClr val="FFFFFF"/>
              </a:highlight>
            </a:endParaRPr>
          </a:p>
          <a:p>
            <a:pPr indent="0" lvl="0" marL="0" rtl="0" algn="l">
              <a:spcBef>
                <a:spcPts val="600"/>
              </a:spcBef>
              <a:spcAft>
                <a:spcPts val="0"/>
              </a:spcAft>
              <a:buNone/>
            </a:pPr>
            <a:r>
              <a:t/>
            </a:r>
            <a:endParaRPr sz="1400">
              <a:solidFill>
                <a:schemeClr val="dk1"/>
              </a:solidFill>
              <a:highlight>
                <a:srgbClr val="FFFFFF"/>
              </a:highlight>
            </a:endParaRPr>
          </a:p>
          <a:p>
            <a:pPr indent="0" lvl="0" marL="0" rtl="0" algn="l">
              <a:spcBef>
                <a:spcPts val="600"/>
              </a:spcBef>
              <a:spcAft>
                <a:spcPts val="0"/>
              </a:spcAft>
              <a:buNone/>
            </a:pPr>
            <a:r>
              <a:rPr lang="en" sz="1400">
                <a:solidFill>
                  <a:schemeClr val="dk1"/>
                </a:solidFill>
                <a:highlight>
                  <a:srgbClr val="FFFFFF"/>
                </a:highlight>
              </a:rPr>
              <a:t>“I</a:t>
            </a:r>
            <a:r>
              <a:rPr lang="en" sz="1400">
                <a:solidFill>
                  <a:schemeClr val="dk1"/>
                </a:solidFill>
              </a:rPr>
              <a:t>n the hustle around such an academically driven institution, you can quickly get lost in homework and assignments and lost your connection to the community</a:t>
            </a:r>
            <a:r>
              <a:rPr lang="en" sz="1000">
                <a:solidFill>
                  <a:schemeClr val="dk1"/>
                </a:solidFill>
                <a:latin typeface="Roboto"/>
                <a:ea typeface="Roboto"/>
                <a:cs typeface="Roboto"/>
                <a:sym typeface="Roboto"/>
              </a:rPr>
              <a:t>.</a:t>
            </a:r>
            <a:r>
              <a:rPr lang="en" sz="1400">
                <a:solidFill>
                  <a:schemeClr val="dk1"/>
                </a:solidFill>
                <a:highlight>
                  <a:srgbClr val="FFFFFF"/>
                </a:highlight>
              </a:rPr>
              <a:t>”</a:t>
            </a:r>
            <a:endParaRPr sz="1400">
              <a:solidFill>
                <a:schemeClr val="dk1"/>
              </a:solidFill>
              <a:highlight>
                <a:srgbClr val="FFFFFF"/>
              </a:highlight>
            </a:endParaRPr>
          </a:p>
          <a:p>
            <a:pPr indent="0" lvl="0" marL="0" rtl="0" algn="l">
              <a:spcBef>
                <a:spcPts val="600"/>
              </a:spcBef>
              <a:spcAft>
                <a:spcPts val="0"/>
              </a:spcAft>
              <a:buNone/>
            </a:pPr>
            <a:r>
              <a:rPr lang="en" sz="1400">
                <a:solidFill>
                  <a:schemeClr val="dk1"/>
                </a:solidFill>
                <a:highlight>
                  <a:srgbClr val="FFFFFF"/>
                </a:highlight>
              </a:rPr>
              <a:t>...</a:t>
            </a:r>
            <a:endParaRPr sz="14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