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Montserrat Light"/>
      <p:regular r:id="rId21"/>
      <p:bold r:id="rId22"/>
      <p:italic r:id="rId23"/>
      <p:boldItalic r:id="rId24"/>
    </p:embeddedFont>
    <p:embeddedFont>
      <p:font typeface="Karl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MontserratLight-bold.fntdata"/><Relationship Id="rId21" Type="http://schemas.openxmlformats.org/officeDocument/2006/relationships/font" Target="fonts/MontserratLight-regular.fntdata"/><Relationship Id="rId24" Type="http://schemas.openxmlformats.org/officeDocument/2006/relationships/font" Target="fonts/MontserratLight-boldItalic.fntdata"/><Relationship Id="rId23" Type="http://schemas.openxmlformats.org/officeDocument/2006/relationships/font" Target="fonts/Montserrat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Karla-bold.fntdata"/><Relationship Id="rId25" Type="http://schemas.openxmlformats.org/officeDocument/2006/relationships/font" Target="fonts/Karla-regular.fntdata"/><Relationship Id="rId28" Type="http://schemas.openxmlformats.org/officeDocument/2006/relationships/font" Target="fonts/Karla-boldItalic.fntdata"/><Relationship Id="rId27" Type="http://schemas.openxmlformats.org/officeDocument/2006/relationships/font" Target="fonts/Karl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742f1b787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4742f1b787_0_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4742f1b787_0_7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42f1b78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42f1b78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744b4bf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744b4bf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44b4bfc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44b4bfc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44b4bf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44b4bf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742f1b78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742f1b78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744b4bfc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744b4bfc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744b4bf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744b4bf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744b4bf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744b4bf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44b4bf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44b4bf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742f1b78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742f1b78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4" name="Google Shape;64;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400"/>
              </a:spcBef>
              <a:spcAft>
                <a:spcPts val="0"/>
              </a:spcAft>
              <a:buSzPts val="2000"/>
              <a:buNone/>
              <a:defRPr/>
            </a:lvl1pPr>
          </a:lstStyle>
          <a:p/>
        </p:txBody>
      </p:sp>
      <p:sp>
        <p:nvSpPr>
          <p:cNvPr id="65" name="Google Shape;65;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9" name="Google Shape;69;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70" name="Shape 70"/>
        <p:cNvGrpSpPr/>
        <p:nvPr/>
      </p:nvGrpSpPr>
      <p:grpSpPr>
        <a:xfrm>
          <a:off x="0" y="0"/>
          <a:ext cx="0" cy="0"/>
          <a:chOff x="0" y="0"/>
          <a:chExt cx="0" cy="0"/>
        </a:xfrm>
      </p:grpSpPr>
      <p:sp>
        <p:nvSpPr>
          <p:cNvPr id="71" name="Google Shape;71;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Google Shape;73;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2400"/>
              <a:buNone/>
              <a:defRPr sz="1400"/>
            </a:lvl2pPr>
            <a:lvl3pPr lvl="2" rtl="0">
              <a:spcBef>
                <a:spcPts val="0"/>
              </a:spcBef>
              <a:spcAft>
                <a:spcPts val="0"/>
              </a:spcAft>
              <a:buSzPts val="2400"/>
              <a:buNone/>
              <a:defRPr sz="1400"/>
            </a:lvl3pPr>
            <a:lvl4pPr lvl="3" rtl="0">
              <a:spcBef>
                <a:spcPts val="0"/>
              </a:spcBef>
              <a:spcAft>
                <a:spcPts val="0"/>
              </a:spcAft>
              <a:buSzPts val="2400"/>
              <a:buNone/>
              <a:defRPr sz="1400"/>
            </a:lvl4pPr>
            <a:lvl5pPr lvl="4" rtl="0">
              <a:spcBef>
                <a:spcPts val="0"/>
              </a:spcBef>
              <a:spcAft>
                <a:spcPts val="0"/>
              </a:spcAft>
              <a:buSzPts val="2400"/>
              <a:buNone/>
              <a:defRPr sz="1400"/>
            </a:lvl5pPr>
            <a:lvl6pPr lvl="5" rtl="0">
              <a:spcBef>
                <a:spcPts val="0"/>
              </a:spcBef>
              <a:spcAft>
                <a:spcPts val="0"/>
              </a:spcAft>
              <a:buSzPts val="2400"/>
              <a:buNone/>
              <a:defRPr sz="1400"/>
            </a:lvl6pPr>
            <a:lvl7pPr lvl="6" rtl="0">
              <a:spcBef>
                <a:spcPts val="0"/>
              </a:spcBef>
              <a:spcAft>
                <a:spcPts val="0"/>
              </a:spcAft>
              <a:buSzPts val="2400"/>
              <a:buNone/>
              <a:defRPr sz="1400"/>
            </a:lvl7pPr>
            <a:lvl8pPr lvl="7" rtl="0">
              <a:spcBef>
                <a:spcPts val="0"/>
              </a:spcBef>
              <a:spcAft>
                <a:spcPts val="0"/>
              </a:spcAft>
              <a:buSzPts val="2400"/>
              <a:buNone/>
              <a:defRPr sz="1400"/>
            </a:lvl8pPr>
            <a:lvl9pPr lvl="8" rtl="0">
              <a:spcBef>
                <a:spcPts val="0"/>
              </a:spcBef>
              <a:spcAft>
                <a:spcPts val="0"/>
              </a:spcAft>
              <a:buSzPts val="2400"/>
              <a:buNone/>
              <a:defRPr sz="1400"/>
            </a:lvl9pPr>
          </a:lstStyle>
          <a:p/>
        </p:txBody>
      </p:sp>
      <p:sp>
        <p:nvSpPr>
          <p:cNvPr id="74" name="Google Shape;74;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5" name="Google Shape;75;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6" name="Google Shape;76;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78" name="Shape 78"/>
        <p:cNvGrpSpPr/>
        <p:nvPr/>
      </p:nvGrpSpPr>
      <p:grpSpPr>
        <a:xfrm>
          <a:off x="0" y="0"/>
          <a:ext cx="0" cy="0"/>
          <a:chOff x="0" y="0"/>
          <a:chExt cx="0" cy="0"/>
        </a:xfrm>
      </p:grpSpPr>
      <p:sp>
        <p:nvSpPr>
          <p:cNvPr id="79" name="Google Shape;79;p1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0" name="Google Shape;80;p15"/>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1" name="Google Shape;81;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Google Shape;16;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8" name="Shape 18"/>
        <p:cNvGrpSpPr/>
        <p:nvPr/>
      </p:nvGrpSpPr>
      <p:grpSpPr>
        <a:xfrm>
          <a:off x="0" y="0"/>
          <a:ext cx="0" cy="0"/>
          <a:chOff x="0" y="0"/>
          <a:chExt cx="0" cy="0"/>
        </a:xfrm>
      </p:grpSpPr>
      <p:sp>
        <p:nvSpPr>
          <p:cNvPr id="19" name="Google Shape;19;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1" name="Google Shape;21;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 name="Google Shape;22;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23" name="Google Shape;23;p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4" name="Shape 24"/>
        <p:cNvGrpSpPr/>
        <p:nvPr/>
      </p:nvGrpSpPr>
      <p:grpSpPr>
        <a:xfrm>
          <a:off x="0" y="0"/>
          <a:ext cx="0" cy="0"/>
          <a:chOff x="0" y="0"/>
          <a:chExt cx="0" cy="0"/>
        </a:xfrm>
      </p:grpSpPr>
      <p:sp>
        <p:nvSpPr>
          <p:cNvPr id="25" name="Google Shape;25;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7" name="Google Shape;27;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8" name="Google Shape;28;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0" name="Google Shape;40;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6" name="Google Shape;46;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7" name="Google Shape;47;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8" name="Shape 48"/>
        <p:cNvGrpSpPr/>
        <p:nvPr/>
      </p:nvGrpSpPr>
      <p:grpSpPr>
        <a:xfrm>
          <a:off x="0" y="0"/>
          <a:ext cx="0" cy="0"/>
          <a:chOff x="0" y="0"/>
          <a:chExt cx="0" cy="0"/>
        </a:xfrm>
      </p:grpSpPr>
      <p:sp>
        <p:nvSpPr>
          <p:cNvPr id="49" name="Google Shape;49;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1" name="Google Shape;51;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2" name="Google Shape;52;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3" name="Google Shape;53;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4" name="Google Shape;54;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5" name="Google Shape;55;p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9" name="Google Shape;59;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0" name="Google Shape;60;p1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2C2C2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rgbClr val="FFFFFF"/>
                </a:solidFill>
                <a:latin typeface="Montserrat"/>
                <a:ea typeface="Montserrat"/>
                <a:cs typeface="Montserrat"/>
                <a:sym typeface="Montserrat"/>
              </a:defRPr>
            </a:lvl1pPr>
            <a:lvl2pPr lvl="1" algn="r">
              <a:buNone/>
              <a:defRPr b="1" sz="1300">
                <a:solidFill>
                  <a:srgbClr val="FFFFFF"/>
                </a:solidFill>
                <a:latin typeface="Montserrat"/>
                <a:ea typeface="Montserrat"/>
                <a:cs typeface="Montserrat"/>
                <a:sym typeface="Montserrat"/>
              </a:defRPr>
            </a:lvl2pPr>
            <a:lvl3pPr lvl="2" algn="r">
              <a:buNone/>
              <a:defRPr b="1" sz="1300">
                <a:solidFill>
                  <a:srgbClr val="FFFFFF"/>
                </a:solidFill>
                <a:latin typeface="Montserrat"/>
                <a:ea typeface="Montserrat"/>
                <a:cs typeface="Montserrat"/>
                <a:sym typeface="Montserrat"/>
              </a:defRPr>
            </a:lvl3pPr>
            <a:lvl4pPr lvl="3" algn="r">
              <a:buNone/>
              <a:defRPr b="1" sz="1300">
                <a:solidFill>
                  <a:srgbClr val="FFFFFF"/>
                </a:solidFill>
                <a:latin typeface="Montserrat"/>
                <a:ea typeface="Montserrat"/>
                <a:cs typeface="Montserrat"/>
                <a:sym typeface="Montserrat"/>
              </a:defRPr>
            </a:lvl4pPr>
            <a:lvl5pPr lvl="4" algn="r">
              <a:buNone/>
              <a:defRPr b="1" sz="1300">
                <a:solidFill>
                  <a:srgbClr val="FFFFFF"/>
                </a:solidFill>
                <a:latin typeface="Montserrat"/>
                <a:ea typeface="Montserrat"/>
                <a:cs typeface="Montserrat"/>
                <a:sym typeface="Montserrat"/>
              </a:defRPr>
            </a:lvl5pPr>
            <a:lvl6pPr lvl="5" algn="r">
              <a:buNone/>
              <a:defRPr b="1" sz="1300">
                <a:solidFill>
                  <a:srgbClr val="FFFFFF"/>
                </a:solidFill>
                <a:latin typeface="Montserrat"/>
                <a:ea typeface="Montserrat"/>
                <a:cs typeface="Montserrat"/>
                <a:sym typeface="Montserrat"/>
              </a:defRPr>
            </a:lvl6pPr>
            <a:lvl7pPr lvl="6" algn="r">
              <a:buNone/>
              <a:defRPr b="1" sz="1300">
                <a:solidFill>
                  <a:srgbClr val="FFFFFF"/>
                </a:solidFill>
                <a:latin typeface="Montserrat"/>
                <a:ea typeface="Montserrat"/>
                <a:cs typeface="Montserrat"/>
                <a:sym typeface="Montserrat"/>
              </a:defRPr>
            </a:lvl7pPr>
            <a:lvl8pPr lvl="7" algn="r">
              <a:buNone/>
              <a:defRPr b="1" sz="1300">
                <a:solidFill>
                  <a:srgbClr val="FFFFFF"/>
                </a:solidFill>
                <a:latin typeface="Montserrat"/>
                <a:ea typeface="Montserrat"/>
                <a:cs typeface="Montserrat"/>
                <a:sym typeface="Montserrat"/>
              </a:defRPr>
            </a:lvl8pPr>
            <a:lvl9pPr lvl="8" algn="r">
              <a:buNone/>
              <a:defRPr b="1" sz="13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ctrTitle"/>
          </p:nvPr>
        </p:nvSpPr>
        <p:spPr>
          <a:xfrm>
            <a:off x="419700" y="3175950"/>
            <a:ext cx="57165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Unique Corns</a:t>
            </a:r>
            <a:endParaRPr>
              <a:solidFill>
                <a:srgbClr val="434343"/>
              </a:solidFill>
            </a:endParaRPr>
          </a:p>
          <a:p>
            <a:pPr indent="0" lvl="0" marL="0" rtl="0" algn="l">
              <a:spcBef>
                <a:spcPts val="0"/>
              </a:spcBef>
              <a:spcAft>
                <a:spcPts val="0"/>
              </a:spcAft>
              <a:buNone/>
            </a:pPr>
            <a:r>
              <a:rPr b="0" lang="en" sz="1400">
                <a:solidFill>
                  <a:srgbClr val="434343"/>
                </a:solidFill>
                <a:latin typeface="Montserrat Light"/>
                <a:ea typeface="Montserrat Light"/>
                <a:cs typeface="Montserrat Light"/>
                <a:sym typeface="Montserrat Light"/>
              </a:rPr>
              <a:t>Parth Champaneri, Allen Hsiao, Clare Kim, </a:t>
            </a:r>
            <a:endParaRPr b="0" sz="1400">
              <a:solidFill>
                <a:srgbClr val="434343"/>
              </a:solidFill>
              <a:latin typeface="Montserrat Light"/>
              <a:ea typeface="Montserrat Light"/>
              <a:cs typeface="Montserrat Light"/>
              <a:sym typeface="Montserrat Light"/>
            </a:endParaRPr>
          </a:p>
          <a:p>
            <a:pPr indent="0" lvl="0" marL="0" rtl="0" algn="l">
              <a:spcBef>
                <a:spcPts val="0"/>
              </a:spcBef>
              <a:spcAft>
                <a:spcPts val="0"/>
              </a:spcAft>
              <a:buNone/>
            </a:pPr>
            <a:r>
              <a:rPr b="0" lang="en" sz="1400">
                <a:solidFill>
                  <a:srgbClr val="434343"/>
                </a:solidFill>
                <a:latin typeface="Montserrat Light"/>
                <a:ea typeface="Montserrat Light"/>
                <a:cs typeface="Montserrat Light"/>
                <a:sym typeface="Montserrat Light"/>
              </a:rPr>
              <a:t>Pascal Queeney, Patrick Tan</a:t>
            </a:r>
            <a:endParaRPr b="0" sz="1400">
              <a:solidFill>
                <a:srgbClr val="434343"/>
              </a:solidFill>
              <a:latin typeface="Montserrat Light"/>
              <a:ea typeface="Montserrat Light"/>
              <a:cs typeface="Montserrat Light"/>
              <a:sym typeface="Montserrat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Future work</a:t>
            </a:r>
            <a:endParaRPr>
              <a:solidFill>
                <a:srgbClr val="434343"/>
              </a:solidFill>
            </a:endParaRPr>
          </a:p>
        </p:txBody>
      </p:sp>
      <p:sp>
        <p:nvSpPr>
          <p:cNvPr id="146" name="Google Shape;146;p25"/>
          <p:cNvSpPr txBox="1"/>
          <p:nvPr>
            <p:ph idx="1" type="body"/>
          </p:nvPr>
        </p:nvSpPr>
        <p:spPr>
          <a:xfrm>
            <a:off x="838250" y="1504950"/>
            <a:ext cx="5324100" cy="36384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Refine</a:t>
            </a:r>
            <a:endParaRPr sz="1400"/>
          </a:p>
          <a:p>
            <a:pPr indent="-317500" lvl="1" marL="914400" rtl="0" algn="l">
              <a:spcBef>
                <a:spcPts val="0"/>
              </a:spcBef>
              <a:spcAft>
                <a:spcPts val="0"/>
              </a:spcAft>
              <a:buSzPts val="1400"/>
              <a:buChar char="○"/>
            </a:pPr>
            <a:r>
              <a:rPr lang="en" sz="1400"/>
              <a:t>Get as close to a “real” product </a:t>
            </a:r>
            <a:endParaRPr sz="1400"/>
          </a:p>
          <a:p>
            <a:pPr indent="-317500" lvl="0" marL="457200" rtl="0" algn="l">
              <a:spcBef>
                <a:spcPts val="0"/>
              </a:spcBef>
              <a:spcAft>
                <a:spcPts val="0"/>
              </a:spcAft>
              <a:buSzPts val="1400"/>
              <a:buChar char="●"/>
            </a:pPr>
            <a:r>
              <a:rPr lang="en" sz="1400"/>
              <a:t>Build upon “strengthen the social fabric”</a:t>
            </a:r>
            <a:endParaRPr sz="1400"/>
          </a:p>
          <a:p>
            <a:pPr indent="-317500" lvl="1" marL="914400" rtl="0" algn="l">
              <a:spcBef>
                <a:spcPts val="0"/>
              </a:spcBef>
              <a:spcAft>
                <a:spcPts val="0"/>
              </a:spcAft>
              <a:buSzPts val="1400"/>
              <a:buChar char="○"/>
            </a:pPr>
            <a:r>
              <a:rPr lang="en" sz="1400"/>
              <a:t>More interactivity within profile</a:t>
            </a:r>
            <a:endParaRPr sz="1400"/>
          </a:p>
          <a:p>
            <a:pPr indent="-317500" lvl="1" marL="914400" rtl="0" algn="l">
              <a:spcBef>
                <a:spcPts val="0"/>
              </a:spcBef>
              <a:spcAft>
                <a:spcPts val="0"/>
              </a:spcAft>
              <a:buSzPts val="1400"/>
              <a:buChar char="○"/>
            </a:pPr>
            <a:r>
              <a:rPr lang="en" sz="1400"/>
              <a:t>More profile options</a:t>
            </a:r>
            <a:endParaRPr sz="1400"/>
          </a:p>
          <a:p>
            <a:pPr indent="-317500" lvl="1" marL="914400" rtl="0" algn="l">
              <a:spcBef>
                <a:spcPts val="0"/>
              </a:spcBef>
              <a:spcAft>
                <a:spcPts val="0"/>
              </a:spcAft>
              <a:buSzPts val="1400"/>
              <a:buChar char="○"/>
            </a:pPr>
            <a:r>
              <a:rPr lang="en" sz="1400"/>
              <a:t>Social media integration</a:t>
            </a:r>
            <a:endParaRPr sz="1400"/>
          </a:p>
          <a:p>
            <a:pPr indent="-317500" lvl="0" marL="457200" rtl="0" algn="l">
              <a:spcBef>
                <a:spcPts val="0"/>
              </a:spcBef>
              <a:spcAft>
                <a:spcPts val="0"/>
              </a:spcAft>
              <a:buSzPts val="1400"/>
              <a:buChar char="●"/>
            </a:pPr>
            <a:r>
              <a:rPr lang="en" sz="1400"/>
              <a:t>Help and Settings</a:t>
            </a:r>
            <a:endParaRPr sz="1400"/>
          </a:p>
          <a:p>
            <a:pPr indent="-317500" lvl="1" marL="914400" rtl="0" algn="l">
              <a:spcBef>
                <a:spcPts val="0"/>
              </a:spcBef>
              <a:spcAft>
                <a:spcPts val="0"/>
              </a:spcAft>
              <a:buSzPts val="1400"/>
              <a:buChar char="○"/>
            </a:pPr>
            <a:r>
              <a:rPr lang="en" sz="1400"/>
              <a:t>Tutorial prompt w/ First time user</a:t>
            </a:r>
            <a:endParaRPr sz="1400"/>
          </a:p>
          <a:p>
            <a:pPr indent="-317500" lvl="0" marL="457200" rtl="0" algn="l">
              <a:spcBef>
                <a:spcPts val="0"/>
              </a:spcBef>
              <a:spcAft>
                <a:spcPts val="0"/>
              </a:spcAft>
              <a:buSzPts val="1400"/>
              <a:buChar char="●"/>
            </a:pPr>
            <a:r>
              <a:rPr lang="en" sz="1400"/>
              <a:t>Discussion Board</a:t>
            </a:r>
            <a:endParaRPr sz="1400"/>
          </a:p>
          <a:p>
            <a:pPr indent="-317500" lvl="0" marL="457200" rtl="0" algn="l">
              <a:spcBef>
                <a:spcPts val="0"/>
              </a:spcBef>
              <a:spcAft>
                <a:spcPts val="0"/>
              </a:spcAft>
              <a:buSzPts val="1400"/>
              <a:buChar char="●"/>
            </a:pPr>
            <a:r>
              <a:rPr lang="en" sz="1400"/>
              <a:t>Feedback and comments</a:t>
            </a:r>
            <a:endParaRPr sz="1400"/>
          </a:p>
          <a:p>
            <a:pPr indent="-317500" lvl="0" marL="457200" rtl="0" algn="l">
              <a:spcBef>
                <a:spcPts val="0"/>
              </a:spcBef>
              <a:spcAft>
                <a:spcPts val="0"/>
              </a:spcAft>
              <a:buSzPts val="1400"/>
              <a:buChar char="●"/>
            </a:pPr>
            <a:r>
              <a:rPr lang="en" sz="1400"/>
              <a:t>Research</a:t>
            </a:r>
            <a:endParaRPr sz="1400"/>
          </a:p>
          <a:p>
            <a:pPr indent="-317500" lvl="1" marL="914400" rtl="0" algn="l">
              <a:spcBef>
                <a:spcPts val="0"/>
              </a:spcBef>
              <a:spcAft>
                <a:spcPts val="0"/>
              </a:spcAft>
              <a:buSzPts val="1400"/>
              <a:buChar char="○"/>
            </a:pPr>
            <a:r>
              <a:rPr lang="en" sz="1400"/>
              <a:t>How does it </a:t>
            </a:r>
            <a:r>
              <a:rPr lang="en" sz="1400"/>
              <a:t>compare</a:t>
            </a:r>
            <a:r>
              <a:rPr lang="en" sz="1400"/>
              <a:t> to other services</a:t>
            </a:r>
            <a:endParaRPr sz="1400"/>
          </a:p>
          <a:p>
            <a:pPr indent="-317500" lvl="1" marL="914400" rtl="0" algn="l">
              <a:spcBef>
                <a:spcPts val="0"/>
              </a:spcBef>
              <a:spcAft>
                <a:spcPts val="0"/>
              </a:spcAft>
              <a:buSzPts val="1400"/>
              <a:buChar char="○"/>
            </a:pPr>
            <a:r>
              <a:rPr lang="en" sz="1400"/>
              <a:t>Other schools</a:t>
            </a:r>
            <a:endParaRPr sz="1400"/>
          </a:p>
          <a:p>
            <a:pPr indent="-317500" lvl="1" marL="914400" rtl="0" algn="l">
              <a:spcBef>
                <a:spcPts val="0"/>
              </a:spcBef>
              <a:spcAft>
                <a:spcPts val="0"/>
              </a:spcAft>
              <a:buSzPts val="1400"/>
              <a:buChar char="○"/>
            </a:pPr>
            <a:r>
              <a:rPr lang="en" sz="1400"/>
              <a:t>Mobile application or website?</a:t>
            </a:r>
            <a:endParaRPr sz="1400"/>
          </a:p>
          <a:p>
            <a:pPr indent="0" lvl="0" marL="457200" rtl="0" algn="l">
              <a:spcBef>
                <a:spcPts val="600"/>
              </a:spcBef>
              <a:spcAft>
                <a:spcPts val="0"/>
              </a:spcAft>
              <a:buNone/>
            </a:pPr>
            <a:r>
              <a:t/>
            </a:r>
            <a:endParaRPr sz="1400"/>
          </a:p>
        </p:txBody>
      </p:sp>
      <p:pic>
        <p:nvPicPr>
          <p:cNvPr descr="Image result for lightbulb clipart" id="147" name="Google Shape;147;p25"/>
          <p:cNvPicPr preferRelativeResize="0"/>
          <p:nvPr/>
        </p:nvPicPr>
        <p:blipFill>
          <a:blip r:embed="rId3">
            <a:alphaModFix/>
          </a:blip>
          <a:stretch>
            <a:fillRect/>
          </a:stretch>
        </p:blipFill>
        <p:spPr>
          <a:xfrm>
            <a:off x="5223675" y="1946650"/>
            <a:ext cx="2032000" cy="215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Questions</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838250" y="16573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333333"/>
                </a:solidFill>
                <a:highlight>
                  <a:srgbClr val="FFFFFF"/>
                </a:highlight>
              </a:rPr>
              <a:t>The theme of CHI 2019 is ‘Weaving the threads’. In the Student Design Competition, we encourage you to contribute to this theme by considering the ways that technology might be used to </a:t>
            </a:r>
            <a:r>
              <a:rPr b="1" lang="en" sz="1800">
                <a:solidFill>
                  <a:srgbClr val="333333"/>
                </a:solidFill>
                <a:highlight>
                  <a:srgbClr val="FFFFFF"/>
                </a:highlight>
              </a:rPr>
              <a:t>strengthen our social fabric</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General Protocol</a:t>
            </a:r>
            <a:endParaRPr>
              <a:solidFill>
                <a:srgbClr val="434343"/>
              </a:solidFill>
            </a:endParaRPr>
          </a:p>
        </p:txBody>
      </p:sp>
      <p:sp>
        <p:nvSpPr>
          <p:cNvPr id="98" name="Google Shape;98;p18"/>
          <p:cNvSpPr txBox="1"/>
          <p:nvPr>
            <p:ph idx="1" type="body"/>
          </p:nvPr>
        </p:nvSpPr>
        <p:spPr>
          <a:xfrm>
            <a:off x="838250" y="1504950"/>
            <a:ext cx="6412500" cy="146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434343"/>
                </a:solidFill>
              </a:rPr>
              <a:t>Participants performed various tasks:</a:t>
            </a:r>
            <a:endParaRPr>
              <a:solidFill>
                <a:srgbClr val="434343"/>
              </a:solidFill>
            </a:endParaRPr>
          </a:p>
          <a:p>
            <a:pPr indent="-342900" lvl="0" marL="457200" rtl="0" algn="l">
              <a:spcBef>
                <a:spcPts val="600"/>
              </a:spcBef>
              <a:spcAft>
                <a:spcPts val="0"/>
              </a:spcAft>
              <a:buSzPts val="1800"/>
              <a:buAutoNum type="arabicPeriod"/>
            </a:pPr>
            <a:r>
              <a:rPr lang="en" sz="1800"/>
              <a:t>Logging in, importing schedule, looking at profile</a:t>
            </a:r>
            <a:endParaRPr sz="1800"/>
          </a:p>
          <a:p>
            <a:pPr indent="-342900" lvl="0" marL="457200" rtl="0" algn="l">
              <a:spcBef>
                <a:spcPts val="0"/>
              </a:spcBef>
              <a:spcAft>
                <a:spcPts val="0"/>
              </a:spcAft>
              <a:buSzPts val="1800"/>
              <a:buAutoNum type="arabicPeriod"/>
            </a:pPr>
            <a:r>
              <a:rPr lang="en" sz="1800"/>
              <a:t>Finding and joining an event</a:t>
            </a:r>
            <a:endParaRPr sz="1800"/>
          </a:p>
          <a:p>
            <a:pPr indent="-342900" lvl="0" marL="457200" rtl="0" algn="l">
              <a:spcBef>
                <a:spcPts val="0"/>
              </a:spcBef>
              <a:spcAft>
                <a:spcPts val="0"/>
              </a:spcAft>
              <a:buSzPts val="1800"/>
              <a:buAutoNum type="arabicPeriod"/>
            </a:pPr>
            <a:r>
              <a:rPr lang="en" sz="1800"/>
              <a:t>Creating event</a:t>
            </a:r>
            <a:endParaRPr sz="1800"/>
          </a:p>
        </p:txBody>
      </p:sp>
      <p:sp>
        <p:nvSpPr>
          <p:cNvPr id="99" name="Google Shape;99;p18"/>
          <p:cNvSpPr txBox="1"/>
          <p:nvPr/>
        </p:nvSpPr>
        <p:spPr>
          <a:xfrm>
            <a:off x="838350" y="3021525"/>
            <a:ext cx="6715800" cy="16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Karla"/>
                <a:ea typeface="Karla"/>
                <a:cs typeface="Karla"/>
                <a:sym typeface="Karla"/>
              </a:rPr>
              <a:t>Metrics:</a:t>
            </a:r>
            <a:endParaRPr sz="2400">
              <a:solidFill>
                <a:srgbClr val="434343"/>
              </a:solidFill>
              <a:latin typeface="Karla"/>
              <a:ea typeface="Karla"/>
              <a:cs typeface="Karla"/>
              <a:sym typeface="Karla"/>
            </a:endParaRPr>
          </a:p>
          <a:p>
            <a:pPr indent="-342900" lvl="0" marL="457200" rtl="0" algn="l">
              <a:spcBef>
                <a:spcPts val="0"/>
              </a:spcBef>
              <a:spcAft>
                <a:spcPts val="0"/>
              </a:spcAft>
              <a:buClr>
                <a:srgbClr val="666666"/>
              </a:buClr>
              <a:buSzPts val="1800"/>
              <a:buFont typeface="Karla"/>
              <a:buChar char="-"/>
            </a:pPr>
            <a:r>
              <a:rPr lang="en" sz="1800">
                <a:solidFill>
                  <a:srgbClr val="666666"/>
                </a:solidFill>
                <a:latin typeface="Karla"/>
                <a:ea typeface="Karla"/>
                <a:cs typeface="Karla"/>
                <a:sym typeface="Karla"/>
              </a:rPr>
              <a:t>Amount of time spend to complete each task</a:t>
            </a:r>
            <a:endParaRPr sz="1800">
              <a:solidFill>
                <a:srgbClr val="666666"/>
              </a:solidFill>
              <a:latin typeface="Karla"/>
              <a:ea typeface="Karla"/>
              <a:cs typeface="Karla"/>
              <a:sym typeface="Karla"/>
            </a:endParaRPr>
          </a:p>
          <a:p>
            <a:pPr indent="-342900" lvl="0" marL="457200" rtl="0" algn="l">
              <a:spcBef>
                <a:spcPts val="0"/>
              </a:spcBef>
              <a:spcAft>
                <a:spcPts val="0"/>
              </a:spcAft>
              <a:buClr>
                <a:srgbClr val="666666"/>
              </a:buClr>
              <a:buSzPts val="1800"/>
              <a:buFont typeface="Karla"/>
              <a:buChar char="-"/>
            </a:pPr>
            <a:r>
              <a:rPr lang="en" sz="1800">
                <a:solidFill>
                  <a:srgbClr val="666666"/>
                </a:solidFill>
                <a:latin typeface="Karla"/>
                <a:ea typeface="Karla"/>
                <a:cs typeface="Karla"/>
                <a:sym typeface="Karla"/>
              </a:rPr>
              <a:t>Number of </a:t>
            </a:r>
            <a:r>
              <a:rPr lang="en" sz="1800">
                <a:solidFill>
                  <a:srgbClr val="666666"/>
                </a:solidFill>
                <a:latin typeface="Karla"/>
                <a:ea typeface="Karla"/>
                <a:cs typeface="Karla"/>
                <a:sym typeface="Karla"/>
              </a:rPr>
              <a:t>erroneous taps</a:t>
            </a:r>
            <a:endParaRPr sz="1800">
              <a:solidFill>
                <a:srgbClr val="666666"/>
              </a:solidFill>
              <a:latin typeface="Karla"/>
              <a:ea typeface="Karla"/>
              <a:cs typeface="Karla"/>
              <a:sym typeface="Karla"/>
            </a:endParaRPr>
          </a:p>
          <a:p>
            <a:pPr indent="-342900" lvl="0" marL="457200" rtl="0" algn="l">
              <a:spcBef>
                <a:spcPts val="0"/>
              </a:spcBef>
              <a:spcAft>
                <a:spcPts val="0"/>
              </a:spcAft>
              <a:buClr>
                <a:srgbClr val="666666"/>
              </a:buClr>
              <a:buSzPts val="1800"/>
              <a:buFont typeface="Karla"/>
              <a:buChar char="-"/>
            </a:pPr>
            <a:r>
              <a:rPr lang="en" sz="1800">
                <a:solidFill>
                  <a:srgbClr val="666666"/>
                </a:solidFill>
                <a:latin typeface="Karla"/>
                <a:ea typeface="Karla"/>
                <a:cs typeface="Karla"/>
                <a:sym typeface="Karla"/>
              </a:rPr>
              <a:t>Note difficulties, being stuck</a:t>
            </a:r>
            <a:endParaRPr sz="1800">
              <a:solidFill>
                <a:srgbClr val="666666"/>
              </a:solidFill>
              <a:latin typeface="Karla"/>
              <a:ea typeface="Karla"/>
              <a:cs typeface="Karla"/>
              <a:sym typeface="Karla"/>
            </a:endParaRPr>
          </a:p>
          <a:p>
            <a:pPr indent="-342900" lvl="0" marL="457200" rtl="0" algn="l">
              <a:spcBef>
                <a:spcPts val="0"/>
              </a:spcBef>
              <a:spcAft>
                <a:spcPts val="0"/>
              </a:spcAft>
              <a:buClr>
                <a:srgbClr val="666666"/>
              </a:buClr>
              <a:buSzPts val="1800"/>
              <a:buFont typeface="Karla"/>
              <a:buChar char="-"/>
            </a:pPr>
            <a:r>
              <a:rPr lang="en" sz="1800">
                <a:solidFill>
                  <a:srgbClr val="666666"/>
                </a:solidFill>
                <a:latin typeface="Karla"/>
                <a:ea typeface="Karla"/>
                <a:cs typeface="Karla"/>
                <a:sym typeface="Karla"/>
              </a:rPr>
              <a:t>SUS (System Usability Scale)</a:t>
            </a:r>
            <a:endParaRPr sz="1800">
              <a:solidFill>
                <a:srgbClr val="666666"/>
              </a:solidFill>
              <a:latin typeface="Karla"/>
              <a:ea typeface="Karla"/>
              <a:cs typeface="Karla"/>
              <a:sym typeface="Karla"/>
            </a:endParaRPr>
          </a:p>
        </p:txBody>
      </p:sp>
      <p:pic>
        <p:nvPicPr>
          <p:cNvPr descr="Image result for protocol icon" id="100" name="Google Shape;100;p18"/>
          <p:cNvPicPr preferRelativeResize="0"/>
          <p:nvPr/>
        </p:nvPicPr>
        <p:blipFill>
          <a:blip r:embed="rId3">
            <a:alphaModFix/>
          </a:blip>
          <a:stretch>
            <a:fillRect/>
          </a:stretch>
        </p:blipFill>
        <p:spPr>
          <a:xfrm>
            <a:off x="6283550" y="3572950"/>
            <a:ext cx="1424050" cy="142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Result of experiment</a:t>
            </a:r>
            <a:endParaRPr>
              <a:solidFill>
                <a:srgbClr val="434343"/>
              </a:solidFill>
            </a:endParaRPr>
          </a:p>
        </p:txBody>
      </p:sp>
      <p:sp>
        <p:nvSpPr>
          <p:cNvPr id="106" name="Google Shape;106;p19"/>
          <p:cNvSpPr txBox="1"/>
          <p:nvPr>
            <p:ph idx="1" type="body"/>
          </p:nvPr>
        </p:nvSpPr>
        <p:spPr>
          <a:xfrm>
            <a:off x="838350" y="1538525"/>
            <a:ext cx="6370800" cy="33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rgbClr val="434343"/>
                </a:solidFill>
              </a:rPr>
              <a:t>Challenges via Axure RP</a:t>
            </a:r>
            <a:endParaRPr sz="1600"/>
          </a:p>
          <a:p>
            <a:pPr indent="-317500" lvl="0" marL="457200" rtl="0" algn="l">
              <a:spcBef>
                <a:spcPts val="600"/>
              </a:spcBef>
              <a:spcAft>
                <a:spcPts val="0"/>
              </a:spcAft>
              <a:buSzPts val="1400"/>
              <a:buChar char="-"/>
            </a:pPr>
            <a:r>
              <a:rPr lang="en" sz="1400"/>
              <a:t>Pop-ups sometimes appear outside of view</a:t>
            </a:r>
            <a:endParaRPr sz="1400"/>
          </a:p>
          <a:p>
            <a:pPr indent="-317500" lvl="0" marL="457200" rtl="0" algn="l">
              <a:spcBef>
                <a:spcPts val="0"/>
              </a:spcBef>
              <a:spcAft>
                <a:spcPts val="0"/>
              </a:spcAft>
              <a:buSzPts val="1400"/>
              <a:buChar char="-"/>
            </a:pPr>
            <a:r>
              <a:rPr lang="en" sz="1400"/>
              <a:t>Scaling problems on mobile</a:t>
            </a:r>
            <a:endParaRPr sz="1400"/>
          </a:p>
          <a:p>
            <a:pPr indent="-317500" lvl="0" marL="457200" rtl="0" algn="l">
              <a:spcBef>
                <a:spcPts val="0"/>
              </a:spcBef>
              <a:spcAft>
                <a:spcPts val="0"/>
              </a:spcAft>
              <a:buSzPts val="1400"/>
              <a:buChar char="-"/>
            </a:pPr>
            <a:r>
              <a:rPr lang="en" sz="1400"/>
              <a:t>Very niche cases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600">
                <a:solidFill>
                  <a:srgbClr val="434343"/>
                </a:solidFill>
              </a:rPr>
              <a:t>Usability Testing Findings</a:t>
            </a:r>
            <a:endParaRPr sz="1600">
              <a:solidFill>
                <a:srgbClr val="434343"/>
              </a:solidFill>
            </a:endParaRPr>
          </a:p>
          <a:p>
            <a:pPr indent="-317500" lvl="0" marL="457200" rtl="0" algn="l">
              <a:spcBef>
                <a:spcPts val="600"/>
              </a:spcBef>
              <a:spcAft>
                <a:spcPts val="0"/>
              </a:spcAft>
              <a:buSzPts val="1400"/>
              <a:buChar char="-"/>
            </a:pPr>
            <a:r>
              <a:rPr lang="en" sz="1400"/>
              <a:t>Unsure how to manage threads</a:t>
            </a:r>
            <a:endParaRPr sz="1400"/>
          </a:p>
          <a:p>
            <a:pPr indent="-317500" lvl="0" marL="457200" rtl="0" algn="l">
              <a:spcBef>
                <a:spcPts val="0"/>
              </a:spcBef>
              <a:spcAft>
                <a:spcPts val="0"/>
              </a:spcAft>
              <a:buSzPts val="1400"/>
              <a:buChar char="-"/>
            </a:pPr>
            <a:r>
              <a:rPr lang="en" sz="1400"/>
              <a:t>Badges seemed irrelevant</a:t>
            </a:r>
            <a:endParaRPr sz="1400"/>
          </a:p>
          <a:p>
            <a:pPr indent="-317500" lvl="0" marL="457200" rtl="0" algn="l">
              <a:spcBef>
                <a:spcPts val="0"/>
              </a:spcBef>
              <a:spcAft>
                <a:spcPts val="0"/>
              </a:spcAft>
              <a:buSzPts val="1400"/>
              <a:buChar char="-"/>
            </a:pPr>
            <a:r>
              <a:rPr lang="en" sz="1400"/>
              <a:t>Only able to “upload” schedule</a:t>
            </a:r>
            <a:endParaRPr sz="1400"/>
          </a:p>
          <a:p>
            <a:pPr indent="-317500" lvl="0" marL="457200" rtl="0" algn="l">
              <a:spcBef>
                <a:spcPts val="0"/>
              </a:spcBef>
              <a:spcAft>
                <a:spcPts val="0"/>
              </a:spcAft>
              <a:buSzPts val="1400"/>
              <a:buChar char="-"/>
            </a:pPr>
            <a:r>
              <a:rPr lang="en" sz="1400"/>
              <a:t>On map, can only see quick view events</a:t>
            </a:r>
            <a:endParaRPr sz="1400"/>
          </a:p>
          <a:p>
            <a:pPr indent="-317500" lvl="0" marL="457200" rtl="0" algn="l">
              <a:spcBef>
                <a:spcPts val="0"/>
              </a:spcBef>
              <a:spcAft>
                <a:spcPts val="0"/>
              </a:spcAft>
              <a:buSzPts val="1400"/>
              <a:buChar char="-"/>
            </a:pPr>
            <a:r>
              <a:rPr lang="en" sz="1400"/>
              <a:t>Some functionalities not implemented yet</a:t>
            </a:r>
            <a:endParaRPr sz="1400"/>
          </a:p>
          <a:p>
            <a:pPr indent="-317500" lvl="0" marL="457200" rtl="0" algn="l">
              <a:spcBef>
                <a:spcPts val="0"/>
              </a:spcBef>
              <a:spcAft>
                <a:spcPts val="0"/>
              </a:spcAft>
              <a:buSzPts val="1400"/>
              <a:buChar char="-"/>
            </a:pPr>
            <a:r>
              <a:rPr lang="en" sz="1400"/>
              <a:t>No clear explanation of “threads”</a:t>
            </a:r>
            <a:endParaRPr sz="1400"/>
          </a:p>
          <a:p>
            <a:pPr indent="0" lvl="0" marL="0" rtl="0" algn="l">
              <a:spcBef>
                <a:spcPts val="600"/>
              </a:spcBef>
              <a:spcAft>
                <a:spcPts val="0"/>
              </a:spcAft>
              <a:buNone/>
            </a:pPr>
            <a:r>
              <a:t/>
            </a:r>
            <a:endParaRPr sz="1400"/>
          </a:p>
        </p:txBody>
      </p:sp>
      <p:pic>
        <p:nvPicPr>
          <p:cNvPr descr="Image result for results icon" id="107" name="Google Shape;107;p19"/>
          <p:cNvPicPr preferRelativeResize="0"/>
          <p:nvPr/>
        </p:nvPicPr>
        <p:blipFill>
          <a:blip r:embed="rId3">
            <a:alphaModFix/>
          </a:blip>
          <a:stretch>
            <a:fillRect/>
          </a:stretch>
        </p:blipFill>
        <p:spPr>
          <a:xfrm>
            <a:off x="5399875" y="3230450"/>
            <a:ext cx="1518700" cy="1518700"/>
          </a:xfrm>
          <a:prstGeom prst="rect">
            <a:avLst/>
          </a:prstGeom>
          <a:noFill/>
          <a:ln>
            <a:noFill/>
          </a:ln>
        </p:spPr>
      </p:pic>
      <p:pic>
        <p:nvPicPr>
          <p:cNvPr descr="Image result for axure rp" id="108" name="Google Shape;108;p19"/>
          <p:cNvPicPr preferRelativeResize="0"/>
          <p:nvPr/>
        </p:nvPicPr>
        <p:blipFill>
          <a:blip r:embed="rId4">
            <a:alphaModFix/>
          </a:blip>
          <a:stretch>
            <a:fillRect/>
          </a:stretch>
        </p:blipFill>
        <p:spPr>
          <a:xfrm>
            <a:off x="4508050" y="1379200"/>
            <a:ext cx="3302350" cy="173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95550" y="175175"/>
            <a:ext cx="2676750" cy="4761046"/>
          </a:xfrm>
          <a:prstGeom prst="rect">
            <a:avLst/>
          </a:prstGeom>
          <a:noFill/>
          <a:ln>
            <a:noFill/>
          </a:ln>
        </p:spPr>
      </p:pic>
      <p:pic>
        <p:nvPicPr>
          <p:cNvPr id="114" name="Google Shape;114;p20"/>
          <p:cNvPicPr preferRelativeResize="0"/>
          <p:nvPr/>
        </p:nvPicPr>
        <p:blipFill>
          <a:blip r:embed="rId4">
            <a:alphaModFix/>
          </a:blip>
          <a:stretch>
            <a:fillRect/>
          </a:stretch>
        </p:blipFill>
        <p:spPr>
          <a:xfrm>
            <a:off x="6158625" y="136350"/>
            <a:ext cx="2746289" cy="4838700"/>
          </a:xfrm>
          <a:prstGeom prst="rect">
            <a:avLst/>
          </a:prstGeom>
          <a:noFill/>
          <a:ln>
            <a:noFill/>
          </a:ln>
        </p:spPr>
      </p:pic>
      <p:pic>
        <p:nvPicPr>
          <p:cNvPr id="115" name="Google Shape;115;p20"/>
          <p:cNvPicPr preferRelativeResize="0"/>
          <p:nvPr/>
        </p:nvPicPr>
        <p:blipFill>
          <a:blip r:embed="rId5">
            <a:alphaModFix/>
          </a:blip>
          <a:stretch>
            <a:fillRect/>
          </a:stretch>
        </p:blipFill>
        <p:spPr>
          <a:xfrm>
            <a:off x="3102838" y="152400"/>
            <a:ext cx="2746674"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Result of experiment</a:t>
            </a:r>
            <a:endParaRPr>
              <a:solidFill>
                <a:srgbClr val="434343"/>
              </a:solidFill>
            </a:endParaRPr>
          </a:p>
        </p:txBody>
      </p:sp>
      <p:sp>
        <p:nvSpPr>
          <p:cNvPr id="121" name="Google Shape;121;p21"/>
          <p:cNvSpPr txBox="1"/>
          <p:nvPr>
            <p:ph idx="1" type="body"/>
          </p:nvPr>
        </p:nvSpPr>
        <p:spPr>
          <a:xfrm>
            <a:off x="838250" y="1504950"/>
            <a:ext cx="63708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434343"/>
                </a:solidFill>
              </a:rPr>
              <a:t>Likes:</a:t>
            </a:r>
            <a:endParaRPr b="1">
              <a:solidFill>
                <a:srgbClr val="434343"/>
              </a:solidFill>
            </a:endParaRPr>
          </a:p>
          <a:p>
            <a:pPr indent="-330200" lvl="0" marL="457200" rtl="0" algn="l">
              <a:spcBef>
                <a:spcPts val="600"/>
              </a:spcBef>
              <a:spcAft>
                <a:spcPts val="0"/>
              </a:spcAft>
              <a:buSzPts val="1600"/>
              <a:buChar char="●"/>
            </a:pPr>
            <a:r>
              <a:rPr lang="en" sz="1600"/>
              <a:t>Navigation was a slight a problem</a:t>
            </a:r>
            <a:endParaRPr sz="1600"/>
          </a:p>
          <a:p>
            <a:pPr indent="-330200" lvl="1" marL="914400" rtl="0" algn="l">
              <a:spcBef>
                <a:spcPts val="0"/>
              </a:spcBef>
              <a:spcAft>
                <a:spcPts val="0"/>
              </a:spcAft>
              <a:buSzPts val="1600"/>
              <a:buChar char="○"/>
            </a:pPr>
            <a:r>
              <a:rPr lang="en" sz="1600"/>
              <a:t>User can navigate between screens easily</a:t>
            </a:r>
            <a:endParaRPr sz="1600"/>
          </a:p>
          <a:p>
            <a:pPr indent="-330200" lvl="1" marL="914400" rtl="0" algn="l">
              <a:spcBef>
                <a:spcPts val="0"/>
              </a:spcBef>
              <a:spcAft>
                <a:spcPts val="0"/>
              </a:spcAft>
              <a:buSzPts val="1600"/>
              <a:buChar char="○"/>
            </a:pPr>
            <a:r>
              <a:rPr lang="en" sz="1600"/>
              <a:t>Symbols and menu are recognizable</a:t>
            </a:r>
            <a:endParaRPr sz="1600"/>
          </a:p>
          <a:p>
            <a:pPr indent="-330200" lvl="0" marL="457200" rtl="0" algn="l">
              <a:spcBef>
                <a:spcPts val="0"/>
              </a:spcBef>
              <a:spcAft>
                <a:spcPts val="0"/>
              </a:spcAft>
              <a:buSzPts val="1600"/>
              <a:buChar char="●"/>
            </a:pPr>
            <a:r>
              <a:rPr lang="en" sz="1600"/>
              <a:t>Finding and exploring events</a:t>
            </a:r>
            <a:endParaRPr sz="1600"/>
          </a:p>
          <a:p>
            <a:pPr indent="-330200" lvl="1" marL="914400" rtl="0" algn="l">
              <a:spcBef>
                <a:spcPts val="0"/>
              </a:spcBef>
              <a:spcAft>
                <a:spcPts val="0"/>
              </a:spcAft>
              <a:buSzPts val="1600"/>
              <a:buChar char="○"/>
            </a:pPr>
            <a:r>
              <a:rPr lang="en" sz="1600"/>
              <a:t>Quick peek</a:t>
            </a:r>
            <a:endParaRPr sz="1600"/>
          </a:p>
          <a:p>
            <a:pPr indent="-330200" lvl="1" marL="914400" rtl="0" algn="l">
              <a:spcBef>
                <a:spcPts val="0"/>
              </a:spcBef>
              <a:spcAft>
                <a:spcPts val="0"/>
              </a:spcAft>
              <a:buSzPts val="1600"/>
              <a:buChar char="○"/>
            </a:pPr>
            <a:r>
              <a:rPr lang="en" sz="1600"/>
              <a:t>Detailed view</a:t>
            </a:r>
            <a:endParaRPr sz="1600"/>
          </a:p>
          <a:p>
            <a:pPr indent="-330200" lvl="0" marL="457200" rtl="0" algn="l">
              <a:spcBef>
                <a:spcPts val="0"/>
              </a:spcBef>
              <a:spcAft>
                <a:spcPts val="0"/>
              </a:spcAft>
              <a:buSzPts val="1600"/>
              <a:buChar char="●"/>
            </a:pPr>
            <a:r>
              <a:rPr lang="en" sz="1600"/>
              <a:t>Badges</a:t>
            </a:r>
            <a:endParaRPr sz="1600"/>
          </a:p>
          <a:p>
            <a:pPr indent="-330200" lvl="0" marL="457200" rtl="0" algn="l">
              <a:spcBef>
                <a:spcPts val="0"/>
              </a:spcBef>
              <a:spcAft>
                <a:spcPts val="0"/>
              </a:spcAft>
              <a:buSzPts val="1600"/>
              <a:buChar char="●"/>
            </a:pPr>
            <a:r>
              <a:rPr lang="en" sz="1600"/>
              <a:t>Real-time status (success, errors)</a:t>
            </a:r>
            <a:endParaRPr sz="16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descr="Image result for thumbs up" id="122" name="Google Shape;122;p21"/>
          <p:cNvPicPr preferRelativeResize="0"/>
          <p:nvPr/>
        </p:nvPicPr>
        <p:blipFill>
          <a:blip r:embed="rId3">
            <a:alphaModFix/>
          </a:blip>
          <a:stretch>
            <a:fillRect/>
          </a:stretch>
        </p:blipFill>
        <p:spPr>
          <a:xfrm>
            <a:off x="5349550" y="2956250"/>
            <a:ext cx="1951225" cy="194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930700" y="1505100"/>
            <a:ext cx="6540900" cy="36384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Font typeface="Arial"/>
              <a:buAutoNum type="arabicPeriod"/>
            </a:pPr>
            <a:r>
              <a:rPr lang="en" sz="1100">
                <a:latin typeface="Arial"/>
                <a:ea typeface="Arial"/>
                <a:cs typeface="Arial"/>
                <a:sym typeface="Arial"/>
              </a:rPr>
              <a:t>I think that I would like to use this system frequently.</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AutoNum type="arabicPeriod"/>
            </a:pPr>
            <a:r>
              <a:rPr lang="en" sz="1100">
                <a:latin typeface="Arial"/>
                <a:ea typeface="Arial"/>
                <a:cs typeface="Arial"/>
                <a:sym typeface="Arial"/>
              </a:rPr>
              <a:t>I found the system unnecessarily complex.</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AutoNum type="arabicPeriod"/>
            </a:pPr>
            <a:r>
              <a:rPr lang="en" sz="1100">
                <a:latin typeface="Arial"/>
                <a:ea typeface="Arial"/>
                <a:cs typeface="Arial"/>
                <a:sym typeface="Arial"/>
              </a:rPr>
              <a:t>I thought the system was easy to use.</a:t>
            </a:r>
            <a:endParaRPr sz="1100">
              <a:latin typeface="Arial"/>
              <a:ea typeface="Arial"/>
              <a:cs typeface="Arial"/>
              <a:sym typeface="Arial"/>
            </a:endParaRPr>
          </a:p>
          <a:p>
            <a:pPr indent="-298450" lvl="0" marL="457200" rtl="0" algn="l">
              <a:lnSpc>
                <a:spcPct val="150000"/>
              </a:lnSpc>
              <a:spcBef>
                <a:spcPts val="0"/>
              </a:spcBef>
              <a:spcAft>
                <a:spcPts val="0"/>
              </a:spcAft>
              <a:buClr>
                <a:srgbClr val="CC0000"/>
              </a:buClr>
              <a:buSzPts val="1100"/>
              <a:buFont typeface="Arial"/>
              <a:buAutoNum type="arabicPeriod"/>
            </a:pPr>
            <a:r>
              <a:rPr b="1" lang="en" sz="1100">
                <a:solidFill>
                  <a:srgbClr val="CC0000"/>
                </a:solidFill>
                <a:latin typeface="Arial"/>
                <a:ea typeface="Arial"/>
                <a:cs typeface="Arial"/>
                <a:sym typeface="Arial"/>
              </a:rPr>
              <a:t>I think that I would need the support of a technical person to be able to use this system.</a:t>
            </a:r>
            <a:endParaRPr b="1" sz="1100">
              <a:solidFill>
                <a:srgbClr val="CC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I found the various functions in this system were well integrated.</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CC0000"/>
              </a:buClr>
              <a:buSzPts val="1100"/>
              <a:buFont typeface="Arial"/>
              <a:buAutoNum type="arabicPeriod"/>
            </a:pPr>
            <a:r>
              <a:rPr b="1" lang="en" sz="1100">
                <a:solidFill>
                  <a:srgbClr val="CC0000"/>
                </a:solidFill>
                <a:latin typeface="Arial"/>
                <a:ea typeface="Arial"/>
                <a:cs typeface="Arial"/>
                <a:sym typeface="Arial"/>
              </a:rPr>
              <a:t>I thought there was too much inconsistency in this system.</a:t>
            </a:r>
            <a:endParaRPr b="1" sz="1100">
              <a:solidFill>
                <a:srgbClr val="CC0000"/>
              </a:solidFill>
              <a:latin typeface="Arial"/>
              <a:ea typeface="Arial"/>
              <a:cs typeface="Arial"/>
              <a:sym typeface="Arial"/>
            </a:endParaRPr>
          </a:p>
          <a:p>
            <a:pPr indent="-298450" lvl="0" marL="457200" rtl="0" algn="l">
              <a:lnSpc>
                <a:spcPct val="150000"/>
              </a:lnSpc>
              <a:spcBef>
                <a:spcPts val="0"/>
              </a:spcBef>
              <a:spcAft>
                <a:spcPts val="0"/>
              </a:spcAft>
              <a:buSzPts val="1100"/>
              <a:buFont typeface="Arial"/>
              <a:buAutoNum type="arabicPeriod"/>
            </a:pPr>
            <a:r>
              <a:rPr lang="en" sz="1100">
                <a:latin typeface="Arial"/>
                <a:ea typeface="Arial"/>
                <a:cs typeface="Arial"/>
                <a:sym typeface="Arial"/>
              </a:rPr>
              <a:t>I would imagine that most people would learn to use this system very quickly.</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AutoNum type="arabicPeriod"/>
            </a:pPr>
            <a:r>
              <a:rPr lang="en" sz="1100">
                <a:latin typeface="Arial"/>
                <a:ea typeface="Arial"/>
                <a:cs typeface="Arial"/>
                <a:sym typeface="Arial"/>
              </a:rPr>
              <a:t>I found the system very cumbersome to use.</a:t>
            </a:r>
            <a:endParaRPr sz="1100">
              <a:latin typeface="Arial"/>
              <a:ea typeface="Arial"/>
              <a:cs typeface="Arial"/>
              <a:sym typeface="Arial"/>
            </a:endParaRPr>
          </a:p>
          <a:p>
            <a:pPr indent="-298450" lvl="0" marL="457200" rtl="0" algn="l">
              <a:lnSpc>
                <a:spcPct val="150000"/>
              </a:lnSpc>
              <a:spcBef>
                <a:spcPts val="0"/>
              </a:spcBef>
              <a:spcAft>
                <a:spcPts val="0"/>
              </a:spcAft>
              <a:buClr>
                <a:srgbClr val="CC0000"/>
              </a:buClr>
              <a:buSzPts val="1100"/>
              <a:buFont typeface="Arial"/>
              <a:buAutoNum type="arabicPeriod"/>
            </a:pPr>
            <a:r>
              <a:rPr b="1" lang="en" sz="1100">
                <a:solidFill>
                  <a:srgbClr val="CC0000"/>
                </a:solidFill>
                <a:latin typeface="Arial"/>
                <a:ea typeface="Arial"/>
                <a:cs typeface="Arial"/>
                <a:sym typeface="Arial"/>
              </a:rPr>
              <a:t>I felt very confident using the system.</a:t>
            </a:r>
            <a:endParaRPr b="1" sz="1100">
              <a:solidFill>
                <a:srgbClr val="CC0000"/>
              </a:solidFill>
              <a:latin typeface="Arial"/>
              <a:ea typeface="Arial"/>
              <a:cs typeface="Arial"/>
              <a:sym typeface="Arial"/>
            </a:endParaRPr>
          </a:p>
          <a:p>
            <a:pPr indent="-298450" lvl="0" marL="457200" rtl="0" algn="l">
              <a:lnSpc>
                <a:spcPct val="150000"/>
              </a:lnSpc>
              <a:spcBef>
                <a:spcPts val="0"/>
              </a:spcBef>
              <a:spcAft>
                <a:spcPts val="0"/>
              </a:spcAft>
              <a:buSzPts val="1100"/>
              <a:buFont typeface="Arial"/>
              <a:buAutoNum type="arabicPeriod"/>
            </a:pPr>
            <a:r>
              <a:rPr lang="en" sz="1100">
                <a:latin typeface="Arial"/>
                <a:ea typeface="Arial"/>
                <a:cs typeface="Arial"/>
                <a:sym typeface="Arial"/>
              </a:rPr>
              <a:t>I needed to learn a lot of things before I could get going with this system.</a:t>
            </a:r>
            <a:endParaRPr sz="1100">
              <a:latin typeface="Arial"/>
              <a:ea typeface="Arial"/>
              <a:cs typeface="Arial"/>
              <a:sym typeface="Arial"/>
            </a:endParaRPr>
          </a:p>
        </p:txBody>
      </p:sp>
      <p:sp>
        <p:nvSpPr>
          <p:cNvPr id="128" name="Google Shape;128;p22"/>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SUS Results</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930700" y="1505100"/>
            <a:ext cx="6423300" cy="363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100">
              <a:latin typeface="Arial"/>
              <a:ea typeface="Arial"/>
              <a:cs typeface="Arial"/>
              <a:sym typeface="Arial"/>
            </a:endParaRPr>
          </a:p>
          <a:p>
            <a:pPr indent="-298450" lvl="0" marL="457200" rtl="0" algn="l">
              <a:lnSpc>
                <a:spcPct val="150000"/>
              </a:lnSpc>
              <a:spcBef>
                <a:spcPts val="900"/>
              </a:spcBef>
              <a:spcAft>
                <a:spcPts val="0"/>
              </a:spcAft>
              <a:buClr>
                <a:srgbClr val="CC0000"/>
              </a:buClr>
              <a:buSzPts val="1100"/>
              <a:buFont typeface="Arial"/>
              <a:buAutoNum type="arabicPeriod"/>
            </a:pPr>
            <a:r>
              <a:rPr b="1" lang="en" sz="1100">
                <a:solidFill>
                  <a:srgbClr val="CC0000"/>
                </a:solidFill>
                <a:latin typeface="Arial"/>
                <a:ea typeface="Arial"/>
                <a:cs typeface="Arial"/>
                <a:sym typeface="Arial"/>
              </a:rPr>
              <a:t>I think that I would need the support of a technical person to be able to use this system</a:t>
            </a:r>
            <a:endParaRPr b="1" sz="1100">
              <a:solidFill>
                <a:srgbClr val="CC0000"/>
              </a:solidFill>
              <a:latin typeface="Arial"/>
              <a:ea typeface="Arial"/>
              <a:cs typeface="Arial"/>
              <a:sym typeface="Arial"/>
            </a:endParaRPr>
          </a:p>
          <a:p>
            <a:pPr indent="-298450" lvl="0" marL="457200" rtl="0" algn="l">
              <a:lnSpc>
                <a:spcPct val="150000"/>
              </a:lnSpc>
              <a:spcBef>
                <a:spcPts val="0"/>
              </a:spcBef>
              <a:spcAft>
                <a:spcPts val="0"/>
              </a:spcAft>
              <a:buClr>
                <a:srgbClr val="CC0000"/>
              </a:buClr>
              <a:buSzPts val="1100"/>
              <a:buFont typeface="Arial"/>
              <a:buAutoNum type="arabicPeriod"/>
            </a:pPr>
            <a:r>
              <a:rPr b="1" lang="en" sz="1100">
                <a:solidFill>
                  <a:srgbClr val="CC0000"/>
                </a:solidFill>
                <a:latin typeface="Arial"/>
                <a:ea typeface="Arial"/>
                <a:cs typeface="Arial"/>
                <a:sym typeface="Arial"/>
              </a:rPr>
              <a:t>I thought there was too much inconsistency in this system.</a:t>
            </a:r>
            <a:endParaRPr b="1" sz="1100">
              <a:solidFill>
                <a:srgbClr val="CC0000"/>
              </a:solidFill>
              <a:latin typeface="Arial"/>
              <a:ea typeface="Arial"/>
              <a:cs typeface="Arial"/>
              <a:sym typeface="Arial"/>
            </a:endParaRPr>
          </a:p>
          <a:p>
            <a:pPr indent="-298450" lvl="0" marL="457200" rtl="0" algn="l">
              <a:lnSpc>
                <a:spcPct val="150000"/>
              </a:lnSpc>
              <a:spcBef>
                <a:spcPts val="0"/>
              </a:spcBef>
              <a:spcAft>
                <a:spcPts val="0"/>
              </a:spcAft>
              <a:buClr>
                <a:srgbClr val="CC0000"/>
              </a:buClr>
              <a:buSzPts val="1100"/>
              <a:buFont typeface="Arial"/>
              <a:buAutoNum type="arabicPeriod"/>
            </a:pPr>
            <a:r>
              <a:rPr b="1" lang="en" sz="1100">
                <a:solidFill>
                  <a:srgbClr val="CC0000"/>
                </a:solidFill>
                <a:latin typeface="Arial"/>
                <a:ea typeface="Arial"/>
                <a:cs typeface="Arial"/>
                <a:sym typeface="Arial"/>
              </a:rPr>
              <a:t>I felt very confident using the system.</a:t>
            </a:r>
            <a:endParaRPr sz="1100">
              <a:latin typeface="Arial"/>
              <a:ea typeface="Arial"/>
              <a:cs typeface="Arial"/>
              <a:sym typeface="Arial"/>
            </a:endParaRPr>
          </a:p>
        </p:txBody>
      </p:sp>
      <p:sp>
        <p:nvSpPr>
          <p:cNvPr id="134" name="Google Shape;134;p23"/>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SUS Results</a:t>
            </a:r>
            <a:endParaRPr>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Conclusion of design</a:t>
            </a:r>
            <a:endParaRPr>
              <a:solidFill>
                <a:srgbClr val="434343"/>
              </a:solidFill>
            </a:endParaRPr>
          </a:p>
        </p:txBody>
      </p:sp>
      <p:sp>
        <p:nvSpPr>
          <p:cNvPr id="140" name="Google Shape;140;p24"/>
          <p:cNvSpPr txBox="1"/>
          <p:nvPr>
            <p:ph idx="1" type="body"/>
          </p:nvPr>
        </p:nvSpPr>
        <p:spPr>
          <a:xfrm>
            <a:off x="838250" y="1504950"/>
            <a:ext cx="6441300" cy="278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Overall navigation and use of the application can be a little complicated for some</a:t>
            </a:r>
            <a:endParaRPr sz="1800"/>
          </a:p>
          <a:p>
            <a:pPr indent="-342900" lvl="0" marL="457200" rtl="0" algn="l">
              <a:spcBef>
                <a:spcPts val="0"/>
              </a:spcBef>
              <a:spcAft>
                <a:spcPts val="0"/>
              </a:spcAft>
              <a:buSzPts val="1800"/>
              <a:buChar char="●"/>
            </a:pPr>
            <a:r>
              <a:rPr lang="en" sz="1800"/>
              <a:t>Need to tweak on the functionality from</a:t>
            </a:r>
            <a:r>
              <a:rPr lang="en" sz="1800"/>
              <a:t> the prototype for the final product</a:t>
            </a:r>
            <a:endParaRPr sz="1800"/>
          </a:p>
          <a:p>
            <a:pPr indent="-342900" lvl="0" marL="457200" rtl="0" algn="l">
              <a:spcBef>
                <a:spcPts val="0"/>
              </a:spcBef>
              <a:spcAft>
                <a:spcPts val="0"/>
              </a:spcAft>
              <a:buSzPts val="1800"/>
              <a:buChar char="●"/>
            </a:pPr>
            <a:r>
              <a:rPr lang="en" sz="1800"/>
              <a:t>The design should clearly distinguish different event availability (colour-coded)</a:t>
            </a:r>
            <a:endParaRPr sz="1800"/>
          </a:p>
          <a:p>
            <a:pPr indent="-342900" lvl="0" marL="457200" rtl="0" algn="l">
              <a:spcBef>
                <a:spcPts val="0"/>
              </a:spcBef>
              <a:spcAft>
                <a:spcPts val="0"/>
              </a:spcAft>
              <a:buSzPts val="1800"/>
              <a:buChar char="●"/>
            </a:pPr>
            <a:r>
              <a:rPr lang="en" sz="1800"/>
              <a:t>Push notification</a:t>
            </a:r>
            <a:endParaRPr sz="1800"/>
          </a:p>
          <a:p>
            <a:pPr indent="-342900" lvl="0" marL="457200" rtl="0" algn="l">
              <a:spcBef>
                <a:spcPts val="0"/>
              </a:spcBef>
              <a:spcAft>
                <a:spcPts val="0"/>
              </a:spcAft>
              <a:buSzPts val="1800"/>
              <a:buChar char="●"/>
            </a:pPr>
            <a:r>
              <a:rPr lang="en" sz="1800"/>
              <a:t>More control for “create-an-event”</a:t>
            </a:r>
            <a:endParaRPr sz="1800"/>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rvira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