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2" r:id="rId5"/>
    <p:sldId id="261" r:id="rId6"/>
    <p:sldId id="259"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556" autoAdjust="0"/>
  </p:normalViewPr>
  <p:slideViewPr>
    <p:cSldViewPr snapToGrid="0">
      <p:cViewPr varScale="1">
        <p:scale>
          <a:sx n="56" d="100"/>
          <a:sy n="56" d="100"/>
        </p:scale>
        <p:origin x="12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95F22-66B1-4AF0-BFC7-A3C02BEF6C07}"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837CD-F375-46AB-AB47-CE56D837565E}" type="slidenum">
              <a:rPr lang="en-US" smtClean="0"/>
              <a:t>‹#›</a:t>
            </a:fld>
            <a:endParaRPr lang="en-US"/>
          </a:p>
        </p:txBody>
      </p:sp>
    </p:spTree>
    <p:extLst>
      <p:ext uri="{BB962C8B-B14F-4D97-AF65-F5344CB8AC3E}">
        <p14:creationId xmlns:p14="http://schemas.microsoft.com/office/powerpoint/2010/main" val="94884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5837CD-F375-46AB-AB47-CE56D837565E}" type="slidenum">
              <a:rPr lang="en-US" smtClean="0"/>
              <a:t>1</a:t>
            </a:fld>
            <a:endParaRPr lang="en-US"/>
          </a:p>
        </p:txBody>
      </p:sp>
    </p:spTree>
    <p:extLst>
      <p:ext uri="{BB962C8B-B14F-4D97-AF65-F5344CB8AC3E}">
        <p14:creationId xmlns:p14="http://schemas.microsoft.com/office/powerpoint/2010/main" val="390479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example, this year we have experienced cases like:  the M2 Peter Muthalika road bridge which was damaged due to incessant(</a:t>
            </a:r>
            <a:r>
              <a:rPr lang="en-US" baseline="0" dirty="0" err="1"/>
              <a:t>continuos</a:t>
            </a:r>
            <a:r>
              <a:rPr lang="en-US" baseline="0" dirty="0"/>
              <a:t>)  rains, </a:t>
            </a:r>
          </a:p>
          <a:p>
            <a:r>
              <a:rPr lang="en-US" sz="1200" kern="1200" dirty="0" err="1">
                <a:solidFill>
                  <a:schemeClr val="tx1"/>
                </a:solidFill>
                <a:effectLst/>
                <a:latin typeface="+mn-lt"/>
                <a:ea typeface="+mn-ea"/>
                <a:cs typeface="+mn-cs"/>
              </a:rPr>
              <a:t>Lisungwi</a:t>
            </a:r>
            <a:r>
              <a:rPr lang="en-US" sz="1200" kern="1200" dirty="0">
                <a:solidFill>
                  <a:schemeClr val="tx1"/>
                </a:solidFill>
                <a:effectLst/>
                <a:latin typeface="+mn-lt"/>
                <a:ea typeface="+mn-ea"/>
                <a:cs typeface="+mn-cs"/>
              </a:rPr>
              <a:t> bridge damaged due to vibrations caused by cyclones and also two people were washed away together with the bridge in </a:t>
            </a:r>
            <a:r>
              <a:rPr lang="en-US" sz="1200" kern="1200" dirty="0" err="1">
                <a:solidFill>
                  <a:schemeClr val="tx1"/>
                </a:solidFill>
                <a:effectLst/>
                <a:latin typeface="+mn-lt"/>
                <a:ea typeface="+mn-ea"/>
                <a:cs typeface="+mn-cs"/>
              </a:rPr>
              <a:t>Machinjiri</a:t>
            </a:r>
            <a:r>
              <a:rPr lang="en-US" sz="1200" kern="1200" dirty="0">
                <a:solidFill>
                  <a:schemeClr val="tx1"/>
                </a:solidFill>
                <a:effectLst/>
                <a:latin typeface="+mn-lt"/>
                <a:ea typeface="+mn-ea"/>
                <a:cs typeface="+mn-cs"/>
              </a:rPr>
              <a:t> due to raging rains.</a:t>
            </a:r>
            <a:endParaRPr lang="en-US" baseline="0" dirty="0"/>
          </a:p>
        </p:txBody>
      </p:sp>
      <p:sp>
        <p:nvSpPr>
          <p:cNvPr id="4" name="Slide Number Placeholder 3"/>
          <p:cNvSpPr>
            <a:spLocks noGrp="1"/>
          </p:cNvSpPr>
          <p:nvPr>
            <p:ph type="sldNum" sz="quarter" idx="10"/>
          </p:nvPr>
        </p:nvSpPr>
        <p:spPr/>
        <p:txBody>
          <a:bodyPr/>
          <a:lstStyle/>
          <a:p>
            <a:fld id="{A45837CD-F375-46AB-AB47-CE56D837565E}" type="slidenum">
              <a:rPr lang="en-US" smtClean="0"/>
              <a:t>2</a:t>
            </a:fld>
            <a:endParaRPr lang="en-US"/>
          </a:p>
        </p:txBody>
      </p:sp>
    </p:spTree>
    <p:extLst>
      <p:ext uri="{BB962C8B-B14F-4D97-AF65-F5344CB8AC3E}">
        <p14:creationId xmlns:p14="http://schemas.microsoft.com/office/powerpoint/2010/main" val="1042689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OTHERS: Monitor fatigue and collision of materials</a:t>
            </a:r>
          </a:p>
        </p:txBody>
      </p:sp>
      <p:sp>
        <p:nvSpPr>
          <p:cNvPr id="4" name="Slide Number Placeholder 3"/>
          <p:cNvSpPr>
            <a:spLocks noGrp="1"/>
          </p:cNvSpPr>
          <p:nvPr>
            <p:ph type="sldNum" sz="quarter" idx="10"/>
          </p:nvPr>
        </p:nvSpPr>
        <p:spPr/>
        <p:txBody>
          <a:bodyPr/>
          <a:lstStyle/>
          <a:p>
            <a:fld id="{A45837CD-F375-46AB-AB47-CE56D837565E}" type="slidenum">
              <a:rPr lang="en-US" smtClean="0"/>
              <a:t>3</a:t>
            </a:fld>
            <a:endParaRPr lang="en-US"/>
          </a:p>
        </p:txBody>
      </p:sp>
    </p:spTree>
    <p:extLst>
      <p:ext uri="{BB962C8B-B14F-4D97-AF65-F5344CB8AC3E}">
        <p14:creationId xmlns:p14="http://schemas.microsoft.com/office/powerpoint/2010/main" val="3190973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837CD-F375-46AB-AB47-CE56D837565E}" type="slidenum">
              <a:rPr lang="en-US" smtClean="0"/>
              <a:t>5</a:t>
            </a:fld>
            <a:endParaRPr lang="en-US"/>
          </a:p>
        </p:txBody>
      </p:sp>
    </p:spTree>
    <p:extLst>
      <p:ext uri="{BB962C8B-B14F-4D97-AF65-F5344CB8AC3E}">
        <p14:creationId xmlns:p14="http://schemas.microsoft.com/office/powerpoint/2010/main" val="425207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us to achieve this objective, we have microcontroller ESP8266 for the programming logic</a:t>
            </a:r>
          </a:p>
          <a:p>
            <a:endParaRPr lang="en-US" baseline="0" dirty="0"/>
          </a:p>
          <a:p>
            <a:r>
              <a:rPr lang="en-US" baseline="0" dirty="0"/>
              <a:t>So, we have sensors that will be used to get data</a:t>
            </a:r>
          </a:p>
          <a:p>
            <a:pPr marL="228600" indent="-228600">
              <a:buAutoNum type="arabicPeriod"/>
            </a:pPr>
            <a:r>
              <a:rPr lang="en-US" baseline="0" dirty="0"/>
              <a:t>Vibration sensor 	: measuring vibrations in bridges</a:t>
            </a:r>
          </a:p>
          <a:p>
            <a:pPr marL="228600" indent="-228600">
              <a:buAutoNum type="arabicPeriod"/>
            </a:pPr>
            <a:r>
              <a:rPr lang="en-US" baseline="0" dirty="0" err="1"/>
              <a:t>Soghe</a:t>
            </a:r>
            <a:r>
              <a:rPr lang="en-US" baseline="0" dirty="0"/>
              <a:t> water sensor 	: this is for indicating water level</a:t>
            </a:r>
          </a:p>
          <a:p>
            <a:pPr marL="228600" indent="-228600">
              <a:buAutoNum type="arabicPeriod"/>
            </a:pPr>
            <a:r>
              <a:rPr lang="en-US" baseline="0" dirty="0"/>
              <a:t>Ultrasonic sensor	: for detecting cracks in bridges</a:t>
            </a:r>
          </a:p>
          <a:p>
            <a:pPr marL="228600" indent="-228600">
              <a:buAutoNum type="arabicPeriod"/>
            </a:pPr>
            <a:r>
              <a:rPr lang="en-US" baseline="0" dirty="0"/>
              <a:t>Load cell		: for sensing strain </a:t>
            </a:r>
          </a:p>
          <a:p>
            <a:pPr marL="0" indent="0">
              <a:buNone/>
            </a:pPr>
            <a:r>
              <a:rPr lang="en-US" baseline="0" dirty="0"/>
              <a:t>5. Accelerometer                     : for tilt sensing </a:t>
            </a:r>
          </a:p>
          <a:p>
            <a:pPr marL="0" indent="0">
              <a:buNone/>
            </a:pPr>
            <a:endParaRPr lang="en-US" baseline="0" dirty="0"/>
          </a:p>
          <a:p>
            <a:pPr marL="0" indent="0">
              <a:buNone/>
            </a:pPr>
            <a:r>
              <a:rPr lang="en-US" baseline="0" dirty="0"/>
              <a:t>Other tools </a:t>
            </a:r>
          </a:p>
          <a:p>
            <a:pPr marL="0" indent="0">
              <a:buNone/>
            </a:pPr>
            <a:r>
              <a:rPr lang="en-US" baseline="0" dirty="0"/>
              <a:t>Servo motor 		:  for closing or opening the road depending on the data coming from ESP8266</a:t>
            </a:r>
          </a:p>
          <a:p>
            <a:pPr marL="0" indent="0">
              <a:buNone/>
            </a:pPr>
            <a:r>
              <a:rPr lang="en-US" baseline="0" dirty="0"/>
              <a:t>Monitor system 	:  the dashboard</a:t>
            </a:r>
          </a:p>
          <a:p>
            <a:pPr marL="0" indent="0">
              <a:buNone/>
            </a:pPr>
            <a:r>
              <a:rPr lang="en-US" baseline="0" dirty="0"/>
              <a:t>LCD		:</a:t>
            </a:r>
          </a:p>
          <a:p>
            <a:endParaRPr lang="en-US" dirty="0"/>
          </a:p>
        </p:txBody>
      </p:sp>
      <p:sp>
        <p:nvSpPr>
          <p:cNvPr id="4" name="Slide Number Placeholder 3"/>
          <p:cNvSpPr>
            <a:spLocks noGrp="1"/>
          </p:cNvSpPr>
          <p:nvPr>
            <p:ph type="sldNum" sz="quarter" idx="10"/>
          </p:nvPr>
        </p:nvSpPr>
        <p:spPr/>
        <p:txBody>
          <a:bodyPr/>
          <a:lstStyle/>
          <a:p>
            <a:fld id="{A45837CD-F375-46AB-AB47-CE56D837565E}" type="slidenum">
              <a:rPr lang="en-US" smtClean="0"/>
              <a:t>6</a:t>
            </a:fld>
            <a:endParaRPr lang="en-US"/>
          </a:p>
        </p:txBody>
      </p:sp>
    </p:spTree>
    <p:extLst>
      <p:ext uri="{BB962C8B-B14F-4D97-AF65-F5344CB8AC3E}">
        <p14:creationId xmlns:p14="http://schemas.microsoft.com/office/powerpoint/2010/main" val="1099985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837CD-F375-46AB-AB47-CE56D837565E}" type="slidenum">
              <a:rPr lang="en-US" smtClean="0"/>
              <a:t>8</a:t>
            </a:fld>
            <a:endParaRPr lang="en-US"/>
          </a:p>
        </p:txBody>
      </p:sp>
    </p:spTree>
    <p:extLst>
      <p:ext uri="{BB962C8B-B14F-4D97-AF65-F5344CB8AC3E}">
        <p14:creationId xmlns:p14="http://schemas.microsoft.com/office/powerpoint/2010/main" val="206620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8378-BCEE-7B3C-F010-9A75B07C25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9E7AE0-D8A6-E67E-D95B-36C0D26DD0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7FD69-23E0-E2B5-F103-F466F36DFE0F}"/>
              </a:ext>
            </a:extLst>
          </p:cNvPr>
          <p:cNvSpPr>
            <a:spLocks noGrp="1"/>
          </p:cNvSpPr>
          <p:nvPr>
            <p:ph type="dt" sz="half" idx="10"/>
          </p:nvPr>
        </p:nvSpPr>
        <p:spPr/>
        <p:txBody>
          <a:bodyPr/>
          <a:lstStyle/>
          <a:p>
            <a:fld id="{DC56E06E-BEA2-4DD1-80C0-67F9D1558EE0}" type="datetimeFigureOut">
              <a:rPr lang="en-US" smtClean="0"/>
              <a:t>5/17/2023</a:t>
            </a:fld>
            <a:endParaRPr lang="en-US"/>
          </a:p>
        </p:txBody>
      </p:sp>
      <p:sp>
        <p:nvSpPr>
          <p:cNvPr id="5" name="Footer Placeholder 4">
            <a:extLst>
              <a:ext uri="{FF2B5EF4-FFF2-40B4-BE49-F238E27FC236}">
                <a16:creationId xmlns:a16="http://schemas.microsoft.com/office/drawing/2014/main" id="{435C239F-2DBA-7D0D-AFA9-896DBA8F7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B0155-1D55-CBA2-5530-1AC4C57B787C}"/>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8634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A256-BE16-F676-A8CD-439AD7D649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B6137-612C-5688-DE18-A8EC4EEEC7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7BD14-EAC3-A5D7-B249-C01186C5F71C}"/>
              </a:ext>
            </a:extLst>
          </p:cNvPr>
          <p:cNvSpPr>
            <a:spLocks noGrp="1"/>
          </p:cNvSpPr>
          <p:nvPr>
            <p:ph type="dt" sz="half" idx="10"/>
          </p:nvPr>
        </p:nvSpPr>
        <p:spPr/>
        <p:txBody>
          <a:bodyPr/>
          <a:lstStyle/>
          <a:p>
            <a:fld id="{DC56E06E-BEA2-4DD1-80C0-67F9D1558EE0}" type="datetimeFigureOut">
              <a:rPr lang="en-US" smtClean="0"/>
              <a:t>5/17/2023</a:t>
            </a:fld>
            <a:endParaRPr lang="en-US"/>
          </a:p>
        </p:txBody>
      </p:sp>
      <p:sp>
        <p:nvSpPr>
          <p:cNvPr id="5" name="Footer Placeholder 4">
            <a:extLst>
              <a:ext uri="{FF2B5EF4-FFF2-40B4-BE49-F238E27FC236}">
                <a16:creationId xmlns:a16="http://schemas.microsoft.com/office/drawing/2014/main" id="{F87BDB1B-05CA-DB47-738F-82FA6A8B1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F4C71-689B-A982-D63B-6E78EC038127}"/>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30097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EED556-8717-7DE6-BC26-90339E69C0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8F0350-7A8F-40FE-2608-F2A5A8A0D4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AD35E-C0B0-F635-273C-A6B3D729ADDA}"/>
              </a:ext>
            </a:extLst>
          </p:cNvPr>
          <p:cNvSpPr>
            <a:spLocks noGrp="1"/>
          </p:cNvSpPr>
          <p:nvPr>
            <p:ph type="dt" sz="half" idx="10"/>
          </p:nvPr>
        </p:nvSpPr>
        <p:spPr/>
        <p:txBody>
          <a:bodyPr/>
          <a:lstStyle/>
          <a:p>
            <a:fld id="{DC56E06E-BEA2-4DD1-80C0-67F9D1558EE0}" type="datetimeFigureOut">
              <a:rPr lang="en-US" smtClean="0"/>
              <a:t>5/17/2023</a:t>
            </a:fld>
            <a:endParaRPr lang="en-US"/>
          </a:p>
        </p:txBody>
      </p:sp>
      <p:sp>
        <p:nvSpPr>
          <p:cNvPr id="5" name="Footer Placeholder 4">
            <a:extLst>
              <a:ext uri="{FF2B5EF4-FFF2-40B4-BE49-F238E27FC236}">
                <a16:creationId xmlns:a16="http://schemas.microsoft.com/office/drawing/2014/main" id="{F4DE0618-3A8B-578B-0A00-788EDE8E8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3240D-CC27-9694-AA3A-1E7B88156850}"/>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109333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C1D1-9EFA-49CB-79B7-347352583D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377873-C16F-A394-9970-6655B7021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DDACB-7293-F34B-E993-97CE2ED71A2F}"/>
              </a:ext>
            </a:extLst>
          </p:cNvPr>
          <p:cNvSpPr>
            <a:spLocks noGrp="1"/>
          </p:cNvSpPr>
          <p:nvPr>
            <p:ph type="dt" sz="half" idx="10"/>
          </p:nvPr>
        </p:nvSpPr>
        <p:spPr/>
        <p:txBody>
          <a:bodyPr/>
          <a:lstStyle/>
          <a:p>
            <a:fld id="{DC56E06E-BEA2-4DD1-80C0-67F9D1558EE0}" type="datetimeFigureOut">
              <a:rPr lang="en-US" smtClean="0"/>
              <a:t>5/17/2023</a:t>
            </a:fld>
            <a:endParaRPr lang="en-US"/>
          </a:p>
        </p:txBody>
      </p:sp>
      <p:sp>
        <p:nvSpPr>
          <p:cNvPr id="5" name="Footer Placeholder 4">
            <a:extLst>
              <a:ext uri="{FF2B5EF4-FFF2-40B4-BE49-F238E27FC236}">
                <a16:creationId xmlns:a16="http://schemas.microsoft.com/office/drawing/2014/main" id="{BD8D7241-D240-F475-AA90-34BB53F03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FC9BF-692D-E7E2-3F5A-3156AAABBD21}"/>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20899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5988-22CC-EEBC-A4C8-19DCD415B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779BBD-89F4-B40E-BF69-5F4304867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BD95AF-3DBB-84AD-BB42-7A8FCA2B6B1B}"/>
              </a:ext>
            </a:extLst>
          </p:cNvPr>
          <p:cNvSpPr>
            <a:spLocks noGrp="1"/>
          </p:cNvSpPr>
          <p:nvPr>
            <p:ph type="dt" sz="half" idx="10"/>
          </p:nvPr>
        </p:nvSpPr>
        <p:spPr/>
        <p:txBody>
          <a:bodyPr/>
          <a:lstStyle/>
          <a:p>
            <a:fld id="{DC56E06E-BEA2-4DD1-80C0-67F9D1558EE0}" type="datetimeFigureOut">
              <a:rPr lang="en-US" smtClean="0"/>
              <a:t>5/17/2023</a:t>
            </a:fld>
            <a:endParaRPr lang="en-US"/>
          </a:p>
        </p:txBody>
      </p:sp>
      <p:sp>
        <p:nvSpPr>
          <p:cNvPr id="5" name="Footer Placeholder 4">
            <a:extLst>
              <a:ext uri="{FF2B5EF4-FFF2-40B4-BE49-F238E27FC236}">
                <a16:creationId xmlns:a16="http://schemas.microsoft.com/office/drawing/2014/main" id="{F148F9B4-7FD0-646C-E01A-ACA27C493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DAF43-6B34-ECBD-0B49-935F88E9998D}"/>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00749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CAAB-7376-3C81-59B3-39BF041DF3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5FACE-8CF8-29AE-035F-3C782B7F0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7B45B-5F75-B901-6098-E31EE10055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71F9C2-1E33-7963-AEB1-275F5D13E884}"/>
              </a:ext>
            </a:extLst>
          </p:cNvPr>
          <p:cNvSpPr>
            <a:spLocks noGrp="1"/>
          </p:cNvSpPr>
          <p:nvPr>
            <p:ph type="dt" sz="half" idx="10"/>
          </p:nvPr>
        </p:nvSpPr>
        <p:spPr/>
        <p:txBody>
          <a:bodyPr/>
          <a:lstStyle/>
          <a:p>
            <a:fld id="{DC56E06E-BEA2-4DD1-80C0-67F9D1558EE0}" type="datetimeFigureOut">
              <a:rPr lang="en-US" smtClean="0"/>
              <a:t>5/17/2023</a:t>
            </a:fld>
            <a:endParaRPr lang="en-US"/>
          </a:p>
        </p:txBody>
      </p:sp>
      <p:sp>
        <p:nvSpPr>
          <p:cNvPr id="6" name="Footer Placeholder 5">
            <a:extLst>
              <a:ext uri="{FF2B5EF4-FFF2-40B4-BE49-F238E27FC236}">
                <a16:creationId xmlns:a16="http://schemas.microsoft.com/office/drawing/2014/main" id="{DA5FCA40-B3E3-D10C-7311-9B30D5F4C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3950F-536F-A80A-4A8D-CFC2B60EF8DE}"/>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237398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350A-FA5C-A7AF-004F-8F77733CED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FEDFFF-4259-7B8E-56D8-10B2ABF57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2923E-6185-A505-EE8A-958565471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CD7E29-FC31-9CC8-2304-836CB6016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CC253-FC76-B847-D19D-F6D0679C61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0E7435-F56A-762B-7390-A2DC1041FFFA}"/>
              </a:ext>
            </a:extLst>
          </p:cNvPr>
          <p:cNvSpPr>
            <a:spLocks noGrp="1"/>
          </p:cNvSpPr>
          <p:nvPr>
            <p:ph type="dt" sz="half" idx="10"/>
          </p:nvPr>
        </p:nvSpPr>
        <p:spPr/>
        <p:txBody>
          <a:bodyPr/>
          <a:lstStyle/>
          <a:p>
            <a:fld id="{DC56E06E-BEA2-4DD1-80C0-67F9D1558EE0}" type="datetimeFigureOut">
              <a:rPr lang="en-US" smtClean="0"/>
              <a:t>5/17/2023</a:t>
            </a:fld>
            <a:endParaRPr lang="en-US"/>
          </a:p>
        </p:txBody>
      </p:sp>
      <p:sp>
        <p:nvSpPr>
          <p:cNvPr id="8" name="Footer Placeholder 7">
            <a:extLst>
              <a:ext uri="{FF2B5EF4-FFF2-40B4-BE49-F238E27FC236}">
                <a16:creationId xmlns:a16="http://schemas.microsoft.com/office/drawing/2014/main" id="{F132BDF0-8703-6322-5FB4-1C09DB731F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A176B8-CB9F-2A61-AE31-5068876D785B}"/>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69454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3525-23D7-F9A3-71A0-2FA0B98CE7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777BC7-2578-0DFE-0D97-B52CD1032F1B}"/>
              </a:ext>
            </a:extLst>
          </p:cNvPr>
          <p:cNvSpPr>
            <a:spLocks noGrp="1"/>
          </p:cNvSpPr>
          <p:nvPr>
            <p:ph type="dt" sz="half" idx="10"/>
          </p:nvPr>
        </p:nvSpPr>
        <p:spPr/>
        <p:txBody>
          <a:bodyPr/>
          <a:lstStyle/>
          <a:p>
            <a:fld id="{DC56E06E-BEA2-4DD1-80C0-67F9D1558EE0}" type="datetimeFigureOut">
              <a:rPr lang="en-US" smtClean="0"/>
              <a:t>5/17/2023</a:t>
            </a:fld>
            <a:endParaRPr lang="en-US"/>
          </a:p>
        </p:txBody>
      </p:sp>
      <p:sp>
        <p:nvSpPr>
          <p:cNvPr id="4" name="Footer Placeholder 3">
            <a:extLst>
              <a:ext uri="{FF2B5EF4-FFF2-40B4-BE49-F238E27FC236}">
                <a16:creationId xmlns:a16="http://schemas.microsoft.com/office/drawing/2014/main" id="{2EF39C12-ED19-2408-22F9-C27D28D02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548EA-AEC8-3F3E-B36F-B66057B12060}"/>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85504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C54B9-00C1-CB8C-C18E-A49D93584771}"/>
              </a:ext>
            </a:extLst>
          </p:cNvPr>
          <p:cNvSpPr>
            <a:spLocks noGrp="1"/>
          </p:cNvSpPr>
          <p:nvPr>
            <p:ph type="dt" sz="half" idx="10"/>
          </p:nvPr>
        </p:nvSpPr>
        <p:spPr/>
        <p:txBody>
          <a:bodyPr/>
          <a:lstStyle/>
          <a:p>
            <a:fld id="{DC56E06E-BEA2-4DD1-80C0-67F9D1558EE0}" type="datetimeFigureOut">
              <a:rPr lang="en-US" smtClean="0"/>
              <a:t>5/17/2023</a:t>
            </a:fld>
            <a:endParaRPr lang="en-US"/>
          </a:p>
        </p:txBody>
      </p:sp>
      <p:sp>
        <p:nvSpPr>
          <p:cNvPr id="3" name="Footer Placeholder 2">
            <a:extLst>
              <a:ext uri="{FF2B5EF4-FFF2-40B4-BE49-F238E27FC236}">
                <a16:creationId xmlns:a16="http://schemas.microsoft.com/office/drawing/2014/main" id="{48134265-3984-CD39-B184-A79923CA80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653609-FB7E-0754-F35F-AA77999ECD98}"/>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82463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D768-59CB-3E19-5E21-9FBCBB6BB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B2BFDA-2127-E8C2-8E28-BA241E085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23AE06-2D5C-ADB5-E575-E6C831018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12E62-2703-9E83-F8C6-B1E3413A51D1}"/>
              </a:ext>
            </a:extLst>
          </p:cNvPr>
          <p:cNvSpPr>
            <a:spLocks noGrp="1"/>
          </p:cNvSpPr>
          <p:nvPr>
            <p:ph type="dt" sz="half" idx="10"/>
          </p:nvPr>
        </p:nvSpPr>
        <p:spPr/>
        <p:txBody>
          <a:bodyPr/>
          <a:lstStyle/>
          <a:p>
            <a:fld id="{DC56E06E-BEA2-4DD1-80C0-67F9D1558EE0}" type="datetimeFigureOut">
              <a:rPr lang="en-US" smtClean="0"/>
              <a:t>5/17/2023</a:t>
            </a:fld>
            <a:endParaRPr lang="en-US"/>
          </a:p>
        </p:txBody>
      </p:sp>
      <p:sp>
        <p:nvSpPr>
          <p:cNvPr id="6" name="Footer Placeholder 5">
            <a:extLst>
              <a:ext uri="{FF2B5EF4-FFF2-40B4-BE49-F238E27FC236}">
                <a16:creationId xmlns:a16="http://schemas.microsoft.com/office/drawing/2014/main" id="{9B916F93-C69E-5374-B4C2-69D5661C8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19427-4379-46FD-7761-D05E723010C7}"/>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39092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A8D3-8352-02CD-DD25-E164A16DB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FE0946-5976-C682-9969-A6A54B1ACD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66C6B-DAD7-6600-24A5-52AF6CC3C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68D22-B7BB-2FC6-FAD4-06A36ACD1CFC}"/>
              </a:ext>
            </a:extLst>
          </p:cNvPr>
          <p:cNvSpPr>
            <a:spLocks noGrp="1"/>
          </p:cNvSpPr>
          <p:nvPr>
            <p:ph type="dt" sz="half" idx="10"/>
          </p:nvPr>
        </p:nvSpPr>
        <p:spPr/>
        <p:txBody>
          <a:bodyPr/>
          <a:lstStyle/>
          <a:p>
            <a:fld id="{DC56E06E-BEA2-4DD1-80C0-67F9D1558EE0}" type="datetimeFigureOut">
              <a:rPr lang="en-US" smtClean="0"/>
              <a:t>5/17/2023</a:t>
            </a:fld>
            <a:endParaRPr lang="en-US"/>
          </a:p>
        </p:txBody>
      </p:sp>
      <p:sp>
        <p:nvSpPr>
          <p:cNvPr id="6" name="Footer Placeholder 5">
            <a:extLst>
              <a:ext uri="{FF2B5EF4-FFF2-40B4-BE49-F238E27FC236}">
                <a16:creationId xmlns:a16="http://schemas.microsoft.com/office/drawing/2014/main" id="{72B87F47-6D47-5B84-5013-54986B781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BC43A-C9A5-B7DC-847A-19FABAFED0AB}"/>
              </a:ext>
            </a:extLst>
          </p:cNvPr>
          <p:cNvSpPr>
            <a:spLocks noGrp="1"/>
          </p:cNvSpPr>
          <p:nvPr>
            <p:ph type="sldNum" sz="quarter" idx="12"/>
          </p:nvPr>
        </p:nvSpPr>
        <p:spPr/>
        <p:txBody>
          <a:bodyPr/>
          <a:lstStyle/>
          <a:p>
            <a:fld id="{DF06A9CE-C86F-49CC-8B3A-FAE30EE84898}" type="slidenum">
              <a:rPr lang="en-US" smtClean="0"/>
              <a:t>‹#›</a:t>
            </a:fld>
            <a:endParaRPr lang="en-US"/>
          </a:p>
        </p:txBody>
      </p:sp>
    </p:spTree>
    <p:extLst>
      <p:ext uri="{BB962C8B-B14F-4D97-AF65-F5344CB8AC3E}">
        <p14:creationId xmlns:p14="http://schemas.microsoft.com/office/powerpoint/2010/main" val="292203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4CD81-04BF-AEE2-0F7C-015ACCDA0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2049F-D34A-D955-885F-06ED3BFC6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687A3-DDB6-0B5D-AB14-592C43E24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6E06E-BEA2-4DD1-80C0-67F9D1558EE0}" type="datetimeFigureOut">
              <a:rPr lang="en-US" smtClean="0"/>
              <a:t>5/17/2023</a:t>
            </a:fld>
            <a:endParaRPr lang="en-US"/>
          </a:p>
        </p:txBody>
      </p:sp>
      <p:sp>
        <p:nvSpPr>
          <p:cNvPr id="5" name="Footer Placeholder 4">
            <a:extLst>
              <a:ext uri="{FF2B5EF4-FFF2-40B4-BE49-F238E27FC236}">
                <a16:creationId xmlns:a16="http://schemas.microsoft.com/office/drawing/2014/main" id="{2A70B940-E65E-01FB-027F-C0AD80E9B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8F0C60-21A4-BEE1-A2BD-7B87C4D481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6A9CE-C86F-49CC-8B3A-FAE30EE84898}" type="slidenum">
              <a:rPr lang="en-US" smtClean="0"/>
              <a:t>‹#›</a:t>
            </a:fld>
            <a:endParaRPr lang="en-US"/>
          </a:p>
        </p:txBody>
      </p:sp>
    </p:spTree>
    <p:extLst>
      <p:ext uri="{BB962C8B-B14F-4D97-AF65-F5344CB8AC3E}">
        <p14:creationId xmlns:p14="http://schemas.microsoft.com/office/powerpoint/2010/main" val="4141555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11E4-6C45-D640-A68F-B21393E0BA33}"/>
              </a:ext>
            </a:extLst>
          </p:cNvPr>
          <p:cNvSpPr>
            <a:spLocks noGrp="1"/>
          </p:cNvSpPr>
          <p:nvPr>
            <p:ph type="ctrTitle"/>
          </p:nvPr>
        </p:nvSpPr>
        <p:spPr/>
        <p:txBody>
          <a:bodyPr/>
          <a:lstStyle/>
          <a:p>
            <a:r>
              <a:rPr lang="en-US" b="1" dirty="0"/>
              <a:t>IOT BRIDGE HEALTH MONITORING SYSTEM</a:t>
            </a:r>
          </a:p>
        </p:txBody>
      </p:sp>
      <p:sp>
        <p:nvSpPr>
          <p:cNvPr id="3" name="Subtitle 2">
            <a:extLst>
              <a:ext uri="{FF2B5EF4-FFF2-40B4-BE49-F238E27FC236}">
                <a16:creationId xmlns:a16="http://schemas.microsoft.com/office/drawing/2014/main" id="{DD5D574C-BE41-C8E4-475D-BD6B4296D7B9}"/>
              </a:ext>
            </a:extLst>
          </p:cNvPr>
          <p:cNvSpPr>
            <a:spLocks noGrp="1"/>
          </p:cNvSpPr>
          <p:nvPr>
            <p:ph type="subTitle" idx="1"/>
          </p:nvPr>
        </p:nvSpPr>
        <p:spPr/>
        <p:txBody>
          <a:bodyPr>
            <a:normAutofit lnSpcReduction="10000"/>
          </a:bodyPr>
          <a:lstStyle/>
          <a:p>
            <a:r>
              <a:rPr lang="en-US" dirty="0"/>
              <a:t>                    BSC-29-18 (ANDRINAH KAUNDA)</a:t>
            </a:r>
          </a:p>
          <a:p>
            <a:r>
              <a:rPr lang="en-US" dirty="0"/>
              <a:t>                                    BSC-COM-NE-10-18(PATRICK MABZINESS)</a:t>
            </a:r>
          </a:p>
          <a:p>
            <a:r>
              <a:rPr lang="en-US" dirty="0"/>
              <a:t>              BSC-04-16(TINASHE DZAUYA)</a:t>
            </a:r>
          </a:p>
          <a:p>
            <a:r>
              <a:rPr lang="en-US" dirty="0"/>
              <a:t>                            BSC-COM-NE-06-17(TERESA MFUSE)</a:t>
            </a:r>
          </a:p>
        </p:txBody>
      </p:sp>
    </p:spTree>
    <p:extLst>
      <p:ext uri="{BB962C8B-B14F-4D97-AF65-F5344CB8AC3E}">
        <p14:creationId xmlns:p14="http://schemas.microsoft.com/office/powerpoint/2010/main" val="57436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F453-AC57-9689-1F1F-ADE5056D787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C7EA839-F71B-9C91-AE09-6CEB0EE25917}"/>
              </a:ext>
            </a:extLst>
          </p:cNvPr>
          <p:cNvSpPr>
            <a:spLocks noGrp="1"/>
          </p:cNvSpPr>
          <p:nvPr>
            <p:ph idx="1"/>
          </p:nvPr>
        </p:nvSpPr>
        <p:spPr/>
        <p:txBody>
          <a:bodyPr>
            <a:normAutofit fontScale="92500" lnSpcReduction="10000"/>
          </a:bodyPr>
          <a:lstStyle/>
          <a:p>
            <a:r>
              <a:rPr lang="en-US" dirty="0"/>
              <a:t>There have been cases in Malawi where bridges have collapsed unexpectedly, due to the fact that there is no system available to monitor the health status of the bridges. </a:t>
            </a:r>
          </a:p>
          <a:p>
            <a:r>
              <a:rPr lang="en-IN" dirty="0"/>
              <a:t> Currently there is no adequate method for ensuring whether the bridge is safe for traveling or not, there are only assumptions that the bridges are safe . </a:t>
            </a:r>
          </a:p>
          <a:p>
            <a:r>
              <a:rPr lang="en-IN" dirty="0"/>
              <a:t>Due to this,  when affected by natural disasters or other factors that  may cause bridges to collapse, all the hard work of various labours and the money invested for the construction of the bridge may go to vain</a:t>
            </a:r>
          </a:p>
          <a:p>
            <a:r>
              <a:rPr lang="en-IN" dirty="0"/>
              <a:t>The most  important thing  is to reduce the accidents which may occur on the bridge that may put people’s lives in jeopardy. </a:t>
            </a:r>
            <a:endParaRPr lang="en-US" dirty="0"/>
          </a:p>
          <a:p>
            <a:endParaRPr lang="en-US" dirty="0"/>
          </a:p>
        </p:txBody>
      </p:sp>
    </p:spTree>
    <p:extLst>
      <p:ext uri="{BB962C8B-B14F-4D97-AF65-F5344CB8AC3E}">
        <p14:creationId xmlns:p14="http://schemas.microsoft.com/office/powerpoint/2010/main" val="259318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The aim of this project is to design and develop an IOT based Bridge health monitoring System to ensure the structural integrity and safety of the bridges</a:t>
            </a:r>
          </a:p>
          <a:p>
            <a:r>
              <a:rPr lang="en-US" dirty="0"/>
              <a:t>The system should be capable of monitoring various parameters such as vibrations, deformation and environmental factors such as rain.</a:t>
            </a:r>
          </a:p>
          <a:p>
            <a:r>
              <a:rPr lang="en-US" dirty="0"/>
              <a:t>The system should provide real time data analysis which can help predict failures and schedule maintenance ,and also alert relevant authorities or personnel in case of any safety hazards or abnormality.</a:t>
            </a:r>
          </a:p>
        </p:txBody>
      </p:sp>
    </p:spTree>
    <p:extLst>
      <p:ext uri="{BB962C8B-B14F-4D97-AF65-F5344CB8AC3E}">
        <p14:creationId xmlns:p14="http://schemas.microsoft.com/office/powerpoint/2010/main" val="83929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15D2-E19B-8AF4-0693-A9A3D6CFC7AC}"/>
              </a:ext>
            </a:extLst>
          </p:cNvPr>
          <p:cNvSpPr>
            <a:spLocks noGrp="1"/>
          </p:cNvSpPr>
          <p:nvPr>
            <p:ph type="title"/>
          </p:nvPr>
        </p:nvSpPr>
        <p:spPr/>
        <p:txBody>
          <a:bodyPr/>
          <a:lstStyle/>
          <a:p>
            <a:r>
              <a:rPr lang="en-US" dirty="0"/>
              <a:t>Target users</a:t>
            </a:r>
          </a:p>
        </p:txBody>
      </p:sp>
      <p:sp>
        <p:nvSpPr>
          <p:cNvPr id="3" name="Content Placeholder 2">
            <a:extLst>
              <a:ext uri="{FF2B5EF4-FFF2-40B4-BE49-F238E27FC236}">
                <a16:creationId xmlns:a16="http://schemas.microsoft.com/office/drawing/2014/main" id="{8F094154-1EA2-1A93-1CEE-D8BE585004A5}"/>
              </a:ext>
            </a:extLst>
          </p:cNvPr>
          <p:cNvSpPr>
            <a:spLocks noGrp="1"/>
          </p:cNvSpPr>
          <p:nvPr>
            <p:ph idx="1"/>
          </p:nvPr>
        </p:nvSpPr>
        <p:spPr/>
        <p:txBody>
          <a:bodyPr/>
          <a:lstStyle/>
          <a:p>
            <a:r>
              <a:rPr lang="en-US" dirty="0"/>
              <a:t>Malawi Roads Authority</a:t>
            </a:r>
          </a:p>
          <a:p>
            <a:r>
              <a:rPr lang="en-US" dirty="0"/>
              <a:t>All road users.</a:t>
            </a:r>
          </a:p>
        </p:txBody>
      </p:sp>
    </p:spTree>
    <p:extLst>
      <p:ext uri="{BB962C8B-B14F-4D97-AF65-F5344CB8AC3E}">
        <p14:creationId xmlns:p14="http://schemas.microsoft.com/office/powerpoint/2010/main" val="386331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sp>
        <p:nvSpPr>
          <p:cNvPr id="3" name="Text Placeholder 2"/>
          <p:cNvSpPr>
            <a:spLocks noGrp="1"/>
          </p:cNvSpPr>
          <p:nvPr>
            <p:ph type="body" idx="1"/>
          </p:nvPr>
        </p:nvSpPr>
        <p:spPr/>
        <p:txBody>
          <a:bodyPr/>
          <a:lstStyle/>
          <a:p>
            <a:r>
              <a:rPr lang="en-US" dirty="0"/>
              <a:t>Existing System</a:t>
            </a:r>
          </a:p>
        </p:txBody>
      </p:sp>
      <p:sp>
        <p:nvSpPr>
          <p:cNvPr id="4" name="Content Placeholder 3"/>
          <p:cNvSpPr>
            <a:spLocks noGrp="1"/>
          </p:cNvSpPr>
          <p:nvPr>
            <p:ph sz="half" idx="2"/>
          </p:nvPr>
        </p:nvSpPr>
        <p:spPr/>
        <p:txBody>
          <a:bodyPr>
            <a:normAutofit/>
          </a:bodyPr>
          <a:lstStyle/>
          <a:p>
            <a:pPr lvl="0"/>
            <a:r>
              <a:rPr lang="en-IN" dirty="0"/>
              <a:t>Not aware of the safety of the structure.</a:t>
            </a:r>
            <a:endParaRPr lang="en-US" dirty="0"/>
          </a:p>
          <a:p>
            <a:pPr lvl="0"/>
            <a:r>
              <a:rPr lang="en-IN" dirty="0"/>
              <a:t>Lack of sensor technology</a:t>
            </a:r>
            <a:endParaRPr lang="en-US" dirty="0"/>
          </a:p>
          <a:p>
            <a:pPr lvl="0"/>
            <a:r>
              <a:rPr lang="en-IN" dirty="0"/>
              <a:t>Lack of real time monitoring system.</a:t>
            </a:r>
            <a:endParaRPr lang="en-US" dirty="0"/>
          </a:p>
          <a:p>
            <a:pPr lvl="0"/>
            <a:r>
              <a:rPr lang="en-IN" dirty="0"/>
              <a:t>Unnecessary occurrences of accidents.</a:t>
            </a:r>
            <a:endParaRPr lang="en-US" dirty="0"/>
          </a:p>
          <a:p>
            <a:pPr lvl="0"/>
            <a:r>
              <a:rPr lang="en-IN" dirty="0"/>
              <a:t>All labour works ending in vain.</a:t>
            </a:r>
            <a:endParaRPr lang="en-US" dirty="0"/>
          </a:p>
          <a:p>
            <a:endParaRPr lang="en-US" dirty="0"/>
          </a:p>
        </p:txBody>
      </p:sp>
      <p:sp>
        <p:nvSpPr>
          <p:cNvPr id="5" name="Text Placeholder 4"/>
          <p:cNvSpPr>
            <a:spLocks noGrp="1"/>
          </p:cNvSpPr>
          <p:nvPr>
            <p:ph type="body" sz="quarter" idx="3"/>
          </p:nvPr>
        </p:nvSpPr>
        <p:spPr/>
        <p:txBody>
          <a:bodyPr/>
          <a:lstStyle/>
          <a:p>
            <a:r>
              <a:rPr lang="en-US" dirty="0"/>
              <a:t>Proposed System</a:t>
            </a:r>
          </a:p>
        </p:txBody>
      </p:sp>
      <p:sp>
        <p:nvSpPr>
          <p:cNvPr id="6" name="Content Placeholder 5"/>
          <p:cNvSpPr>
            <a:spLocks noGrp="1"/>
          </p:cNvSpPr>
          <p:nvPr>
            <p:ph sz="quarter" idx="4"/>
          </p:nvPr>
        </p:nvSpPr>
        <p:spPr/>
        <p:txBody>
          <a:bodyPr>
            <a:normAutofit/>
          </a:bodyPr>
          <a:lstStyle/>
          <a:p>
            <a:pPr lvl="0"/>
            <a:r>
              <a:rPr lang="en-IN" dirty="0"/>
              <a:t>Being aware of bridge conditions which can help minimize accidents</a:t>
            </a:r>
            <a:endParaRPr lang="en-US" dirty="0"/>
          </a:p>
          <a:p>
            <a:pPr lvl="0"/>
            <a:r>
              <a:rPr lang="en-IN" dirty="0"/>
              <a:t>A real time monitoring system</a:t>
            </a:r>
            <a:endParaRPr lang="en-US" dirty="0"/>
          </a:p>
          <a:p>
            <a:pPr lvl="0"/>
            <a:r>
              <a:rPr lang="en-IN" dirty="0"/>
              <a:t>Uses different types of sensor technology</a:t>
            </a:r>
            <a:endParaRPr lang="en-US" dirty="0"/>
          </a:p>
          <a:p>
            <a:pPr lvl="0"/>
            <a:r>
              <a:rPr lang="en-IN" dirty="0"/>
              <a:t>Can also, reduce accidents related to weather conditions</a:t>
            </a:r>
            <a:endParaRPr lang="en-US" dirty="0"/>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263164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Design(Block diagram)</a:t>
            </a:r>
          </a:p>
        </p:txBody>
      </p:sp>
      <p:pic>
        <p:nvPicPr>
          <p:cNvPr id="7" name="Content Placeholder 6">
            <a:extLst>
              <a:ext uri="{FF2B5EF4-FFF2-40B4-BE49-F238E27FC236}">
                <a16:creationId xmlns:a16="http://schemas.microsoft.com/office/drawing/2014/main" id="{F5B8603A-60AE-36E0-A7A5-CDD78304F4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5940" y="1690688"/>
            <a:ext cx="8574655" cy="5167312"/>
          </a:xfrm>
        </p:spPr>
      </p:pic>
    </p:spTree>
    <p:extLst>
      <p:ext uri="{BB962C8B-B14F-4D97-AF65-F5344CB8AC3E}">
        <p14:creationId xmlns:p14="http://schemas.microsoft.com/office/powerpoint/2010/main" val="396394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17AB-CEB4-7AE9-5DF6-569E51D95CA9}"/>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9E3A2EED-B631-D83A-62D7-BE30F829F215}"/>
              </a:ext>
            </a:extLst>
          </p:cNvPr>
          <p:cNvSpPr>
            <a:spLocks noGrp="1"/>
          </p:cNvSpPr>
          <p:nvPr>
            <p:ph idx="1"/>
          </p:nvPr>
        </p:nvSpPr>
        <p:spPr/>
        <p:txBody>
          <a:bodyPr/>
          <a:lstStyle/>
          <a:p>
            <a:r>
              <a:rPr lang="en-US" dirty="0"/>
              <a:t>Alerting and notifying .</a:t>
            </a:r>
          </a:p>
          <a:p>
            <a:r>
              <a:rPr lang="en-US" dirty="0"/>
              <a:t>Real time data collection.</a:t>
            </a:r>
          </a:p>
          <a:p>
            <a:r>
              <a:rPr lang="en-US" dirty="0"/>
              <a:t>Remote monitoring.</a:t>
            </a:r>
          </a:p>
        </p:txBody>
      </p:sp>
    </p:spTree>
    <p:extLst>
      <p:ext uri="{BB962C8B-B14F-4D97-AF65-F5344CB8AC3E}">
        <p14:creationId xmlns:p14="http://schemas.microsoft.com/office/powerpoint/2010/main" val="295495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normAutofit/>
          </a:bodyPr>
          <a:lstStyle/>
          <a:p>
            <a:pPr marL="457200" lvl="1" indent="0">
              <a:buNone/>
            </a:pPr>
            <a:r>
              <a:rPr lang="en-IN" b="1" dirty="0"/>
              <a:t> HARDWARE </a:t>
            </a:r>
            <a:endParaRPr lang="en-US" sz="2000" dirty="0"/>
          </a:p>
          <a:p>
            <a:pPr lvl="1"/>
            <a:r>
              <a:rPr lang="en-IN" dirty="0"/>
              <a:t>Sensors       : Vibration, Load cell, </a:t>
            </a:r>
            <a:r>
              <a:rPr lang="en-IN" dirty="0" err="1"/>
              <a:t>songhe</a:t>
            </a:r>
            <a:r>
              <a:rPr lang="en-IN" dirty="0"/>
              <a:t> Water level, ultrasonic ,				       accelerometer.</a:t>
            </a:r>
            <a:endParaRPr lang="en-US" dirty="0"/>
          </a:p>
          <a:p>
            <a:pPr lvl="1"/>
            <a:r>
              <a:rPr lang="en-IN" dirty="0"/>
              <a:t>Display			:		LCD.</a:t>
            </a:r>
            <a:endParaRPr lang="en-US" dirty="0"/>
          </a:p>
          <a:p>
            <a:pPr lvl="1"/>
            <a:r>
              <a:rPr lang="en-IN" dirty="0"/>
              <a:t>Microcontroller 		: 		ESP8266</a:t>
            </a:r>
            <a:endParaRPr lang="en-US" dirty="0"/>
          </a:p>
          <a:p>
            <a:pPr lvl="1"/>
            <a:r>
              <a:rPr lang="en-IN" dirty="0"/>
              <a:t>Others:                  Servo motor</a:t>
            </a:r>
            <a:endParaRPr lang="en-US" dirty="0"/>
          </a:p>
          <a:p>
            <a:pPr marL="0" indent="0">
              <a:buNone/>
            </a:pPr>
            <a:r>
              <a:rPr lang="en-US" dirty="0"/>
              <a:t>  </a:t>
            </a:r>
            <a:r>
              <a:rPr lang="en-IN" b="1" dirty="0"/>
              <a:t>SOFTWARE</a:t>
            </a:r>
          </a:p>
          <a:p>
            <a:pPr lvl="2"/>
            <a:r>
              <a:rPr lang="en-IN" sz="1600" b="1" dirty="0"/>
              <a:t> </a:t>
            </a:r>
            <a:r>
              <a:rPr lang="en-IN" sz="1600" dirty="0" err="1"/>
              <a:t>thinkspeak</a:t>
            </a:r>
            <a:r>
              <a:rPr lang="en-IN" sz="1600" dirty="0"/>
              <a:t> </a:t>
            </a:r>
          </a:p>
          <a:p>
            <a:pPr lvl="2"/>
            <a:r>
              <a:rPr lang="en-IN" sz="1600" dirty="0"/>
              <a:t>PHP</a:t>
            </a:r>
          </a:p>
          <a:p>
            <a:pPr lvl="2"/>
            <a:r>
              <a:rPr lang="en-IN" sz="1600" dirty="0"/>
              <a:t>MYSQL</a:t>
            </a:r>
          </a:p>
          <a:p>
            <a:pPr lvl="2"/>
            <a:r>
              <a:rPr lang="en-IN" sz="1600" dirty="0" err="1"/>
              <a:t>Javascript</a:t>
            </a:r>
            <a:endParaRPr lang="en-IN" sz="1600" dirty="0"/>
          </a:p>
          <a:p>
            <a:pPr lvl="2"/>
            <a:r>
              <a:rPr lang="en-IN" sz="1600" dirty="0"/>
              <a:t>bootstrap</a:t>
            </a:r>
            <a:endParaRPr lang="en-US" sz="1600" dirty="0"/>
          </a:p>
        </p:txBody>
      </p:sp>
    </p:spTree>
    <p:extLst>
      <p:ext uri="{BB962C8B-B14F-4D97-AF65-F5344CB8AC3E}">
        <p14:creationId xmlns:p14="http://schemas.microsoft.com/office/powerpoint/2010/main" val="1827884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1593</TotalTime>
  <Words>552</Words>
  <Application>Microsoft Office PowerPoint</Application>
  <PresentationFormat>Widescreen</PresentationFormat>
  <Paragraphs>68</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IOT BRIDGE HEALTH MONITORING SYSTEM</vt:lpstr>
      <vt:lpstr>Problem Statement</vt:lpstr>
      <vt:lpstr>Objectives</vt:lpstr>
      <vt:lpstr>Target users</vt:lpstr>
      <vt:lpstr>Comparison</vt:lpstr>
      <vt:lpstr>Design(Block diagram)</vt:lpstr>
      <vt:lpstr>Functional Requirements</vt:lpstr>
      <vt:lpstr>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BRIDGE HEALTH MONITORING SYSTEM</dc:title>
  <dc:creator>PATRICK MABZINESS360</dc:creator>
  <cp:lastModifiedBy>PATRICK MABZINESS360</cp:lastModifiedBy>
  <cp:revision>39</cp:revision>
  <dcterms:created xsi:type="dcterms:W3CDTF">2023-05-05T01:01:35Z</dcterms:created>
  <dcterms:modified xsi:type="dcterms:W3CDTF">2023-05-18T21:13:04Z</dcterms:modified>
</cp:coreProperties>
</file>