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
  </p:notesMasterIdLst>
  <p:sldIdLst>
    <p:sldId id="256" r:id="rId2"/>
    <p:sldId id="257" r:id="rId3"/>
    <p:sldId id="258" r:id="rId4"/>
    <p:sldId id="262" r:id="rId5"/>
    <p:sldId id="259"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56" autoAdjust="0"/>
  </p:normalViewPr>
  <p:slideViewPr>
    <p:cSldViewPr snapToGrid="0">
      <p:cViewPr varScale="1">
        <p:scale>
          <a:sx n="50" d="100"/>
          <a:sy n="50" d="100"/>
        </p:scale>
        <p:origin x="15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95F22-66B1-4AF0-BFC7-A3C02BEF6C07}" type="datetimeFigureOut">
              <a:rPr lang="en-US" smtClean="0"/>
              <a:t>6/30/2023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37CD-F375-46AB-AB47-CE56D837565E}" type="slidenum">
              <a:rPr lang="en-US" smtClean="0"/>
              <a:t>‹#›</a:t>
            </a:fld>
            <a:endParaRPr lang="en-US"/>
          </a:p>
        </p:txBody>
      </p:sp>
    </p:spTree>
    <p:extLst>
      <p:ext uri="{BB962C8B-B14F-4D97-AF65-F5344CB8AC3E}">
        <p14:creationId xmlns:p14="http://schemas.microsoft.com/office/powerpoint/2010/main" val="9488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837CD-F375-46AB-AB47-CE56D837565E}" type="slidenum">
              <a:rPr lang="en-US" smtClean="0"/>
              <a:t>1</a:t>
            </a:fld>
            <a:endParaRPr lang="en-US"/>
          </a:p>
        </p:txBody>
      </p:sp>
    </p:spTree>
    <p:extLst>
      <p:ext uri="{BB962C8B-B14F-4D97-AF65-F5344CB8AC3E}">
        <p14:creationId xmlns:p14="http://schemas.microsoft.com/office/powerpoint/2010/main" val="390479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this year we have experienced cases like:  the M2 Peter Muthalika road bridge which was damaged due to incessant(</a:t>
            </a:r>
            <a:r>
              <a:rPr lang="en-US" baseline="0" dirty="0" err="1"/>
              <a:t>continuos</a:t>
            </a:r>
            <a:r>
              <a:rPr lang="en-US" baseline="0" dirty="0"/>
              <a:t>)  rains, </a:t>
            </a:r>
          </a:p>
          <a:p>
            <a:r>
              <a:rPr lang="en-US" sz="1200" kern="1200" dirty="0" err="1">
                <a:solidFill>
                  <a:schemeClr val="tx1"/>
                </a:solidFill>
                <a:effectLst/>
                <a:latin typeface="+mn-lt"/>
                <a:ea typeface="+mn-ea"/>
                <a:cs typeface="+mn-cs"/>
              </a:rPr>
              <a:t>Lisungwi</a:t>
            </a:r>
            <a:r>
              <a:rPr lang="en-US" sz="1200" kern="1200" dirty="0">
                <a:solidFill>
                  <a:schemeClr val="tx1"/>
                </a:solidFill>
                <a:effectLst/>
                <a:latin typeface="+mn-lt"/>
                <a:ea typeface="+mn-ea"/>
                <a:cs typeface="+mn-cs"/>
              </a:rPr>
              <a:t> bridge damaged due to vibrations caused by cyclones and also two people were washed away together with the bridge in </a:t>
            </a:r>
            <a:r>
              <a:rPr lang="en-US" sz="1200" kern="1200" dirty="0" err="1">
                <a:solidFill>
                  <a:schemeClr val="tx1"/>
                </a:solidFill>
                <a:effectLst/>
                <a:latin typeface="+mn-lt"/>
                <a:ea typeface="+mn-ea"/>
                <a:cs typeface="+mn-cs"/>
              </a:rPr>
              <a:t>Machinjiri</a:t>
            </a:r>
            <a:r>
              <a:rPr lang="en-US" sz="1200" kern="1200" dirty="0">
                <a:solidFill>
                  <a:schemeClr val="tx1"/>
                </a:solidFill>
                <a:effectLst/>
                <a:latin typeface="+mn-lt"/>
                <a:ea typeface="+mn-ea"/>
                <a:cs typeface="+mn-cs"/>
              </a:rPr>
              <a:t> due to raging rains.</a:t>
            </a:r>
            <a:endParaRPr lang="en-US" baseline="0" dirty="0"/>
          </a:p>
        </p:txBody>
      </p:sp>
      <p:sp>
        <p:nvSpPr>
          <p:cNvPr id="4" name="Slide Number Placeholder 3"/>
          <p:cNvSpPr>
            <a:spLocks noGrp="1"/>
          </p:cNvSpPr>
          <p:nvPr>
            <p:ph type="sldNum" sz="quarter" idx="10"/>
          </p:nvPr>
        </p:nvSpPr>
        <p:spPr/>
        <p:txBody>
          <a:bodyPr/>
          <a:lstStyle/>
          <a:p>
            <a:fld id="{A45837CD-F375-46AB-AB47-CE56D837565E}" type="slidenum">
              <a:rPr lang="en-US" smtClean="0"/>
              <a:t>2</a:t>
            </a:fld>
            <a:endParaRPr lang="en-US"/>
          </a:p>
        </p:txBody>
      </p:sp>
    </p:spTree>
    <p:extLst>
      <p:ext uri="{BB962C8B-B14F-4D97-AF65-F5344CB8AC3E}">
        <p14:creationId xmlns:p14="http://schemas.microsoft.com/office/powerpoint/2010/main" val="104268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OTHERS: Monitor fatigue and collision of materials</a:t>
            </a:r>
          </a:p>
        </p:txBody>
      </p:sp>
      <p:sp>
        <p:nvSpPr>
          <p:cNvPr id="4" name="Slide Number Placeholder 3"/>
          <p:cNvSpPr>
            <a:spLocks noGrp="1"/>
          </p:cNvSpPr>
          <p:nvPr>
            <p:ph type="sldNum" sz="quarter" idx="10"/>
          </p:nvPr>
        </p:nvSpPr>
        <p:spPr/>
        <p:txBody>
          <a:bodyPr/>
          <a:lstStyle/>
          <a:p>
            <a:fld id="{A45837CD-F375-46AB-AB47-CE56D837565E}" type="slidenum">
              <a:rPr lang="en-US" smtClean="0"/>
              <a:t>3</a:t>
            </a:fld>
            <a:endParaRPr lang="en-US"/>
          </a:p>
        </p:txBody>
      </p:sp>
    </p:spTree>
    <p:extLst>
      <p:ext uri="{BB962C8B-B14F-4D97-AF65-F5344CB8AC3E}">
        <p14:creationId xmlns:p14="http://schemas.microsoft.com/office/powerpoint/2010/main" val="319097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us to achieve this objective, we have microcontroller ESP8266 for the programming logic</a:t>
            </a:r>
          </a:p>
          <a:p>
            <a:endParaRPr lang="en-US" baseline="0" dirty="0"/>
          </a:p>
          <a:p>
            <a:r>
              <a:rPr lang="en-US" baseline="0" dirty="0"/>
              <a:t>So, we have sensors that will be used to get data</a:t>
            </a:r>
          </a:p>
          <a:p>
            <a:pPr marL="228600" indent="-228600">
              <a:buAutoNum type="arabicPeriod"/>
            </a:pPr>
            <a:r>
              <a:rPr lang="en-US" baseline="0" dirty="0"/>
              <a:t>Vibration sensor 	: measuring vibrations in bridges</a:t>
            </a:r>
          </a:p>
          <a:p>
            <a:pPr marL="228600" indent="-228600">
              <a:buAutoNum type="arabicPeriod"/>
            </a:pPr>
            <a:r>
              <a:rPr lang="en-US" baseline="0" dirty="0" err="1"/>
              <a:t>Soghe</a:t>
            </a:r>
            <a:r>
              <a:rPr lang="en-US" baseline="0" dirty="0"/>
              <a:t> water sensor 	: this is for indicating water level</a:t>
            </a:r>
          </a:p>
          <a:p>
            <a:pPr marL="228600" indent="-228600">
              <a:buAutoNum type="arabicPeriod"/>
            </a:pPr>
            <a:r>
              <a:rPr lang="en-US" baseline="0" dirty="0"/>
              <a:t>Ultrasonic sensor	: for detecting cracks in bridges</a:t>
            </a:r>
          </a:p>
          <a:p>
            <a:pPr marL="228600" indent="-228600">
              <a:buAutoNum type="arabicPeriod"/>
            </a:pPr>
            <a:r>
              <a:rPr lang="en-US" baseline="0" dirty="0"/>
              <a:t>Load cell		: for sensing strain </a:t>
            </a:r>
          </a:p>
          <a:p>
            <a:pPr marL="0" indent="0">
              <a:buNone/>
            </a:pPr>
            <a:r>
              <a:rPr lang="en-US" baseline="0" dirty="0"/>
              <a:t>5. Accelerometer                     : for tilt sensing </a:t>
            </a:r>
          </a:p>
          <a:p>
            <a:pPr marL="0" indent="0">
              <a:buNone/>
            </a:pPr>
            <a:endParaRPr lang="en-US" baseline="0" dirty="0"/>
          </a:p>
          <a:p>
            <a:pPr marL="0" indent="0">
              <a:buNone/>
            </a:pPr>
            <a:r>
              <a:rPr lang="en-US" baseline="0" dirty="0"/>
              <a:t>Other tools </a:t>
            </a:r>
          </a:p>
          <a:p>
            <a:pPr marL="0" indent="0">
              <a:buNone/>
            </a:pPr>
            <a:r>
              <a:rPr lang="en-US" baseline="0" dirty="0"/>
              <a:t>Servo motor 		:  for closing or opening the road depending on the data coming from ESP8266</a:t>
            </a:r>
          </a:p>
          <a:p>
            <a:pPr marL="0" indent="0">
              <a:buNone/>
            </a:pPr>
            <a:r>
              <a:rPr lang="en-US" baseline="0" dirty="0"/>
              <a:t>Monitor system 	:  the dashboard</a:t>
            </a:r>
          </a:p>
          <a:p>
            <a:pPr marL="0" indent="0">
              <a:buNone/>
            </a:pPr>
            <a:r>
              <a:rPr lang="en-US" baseline="0" dirty="0"/>
              <a:t>LCD		:</a:t>
            </a:r>
          </a:p>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5</a:t>
            </a:fld>
            <a:endParaRPr lang="en-US"/>
          </a:p>
        </p:txBody>
      </p:sp>
    </p:spTree>
    <p:extLst>
      <p:ext uri="{BB962C8B-B14F-4D97-AF65-F5344CB8AC3E}">
        <p14:creationId xmlns:p14="http://schemas.microsoft.com/office/powerpoint/2010/main" val="109998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7</a:t>
            </a:fld>
            <a:endParaRPr lang="en-US"/>
          </a:p>
        </p:txBody>
      </p:sp>
    </p:spTree>
    <p:extLst>
      <p:ext uri="{BB962C8B-B14F-4D97-AF65-F5344CB8AC3E}">
        <p14:creationId xmlns:p14="http://schemas.microsoft.com/office/powerpoint/2010/main" val="206620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6E06E-BEA2-4DD1-80C0-67F9D1558EE0}"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150962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6E06E-BEA2-4DD1-80C0-67F9D1558EE0}"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9772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6E06E-BEA2-4DD1-80C0-67F9D1558EE0}"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733944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6E06E-BEA2-4DD1-80C0-67F9D1558EE0}"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6A9CE-C86F-49CC-8B3A-FAE30EE8489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1207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6E06E-BEA2-4DD1-80C0-67F9D1558EE0}"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4221681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6E06E-BEA2-4DD1-80C0-67F9D1558EE0}"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617613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6E06E-BEA2-4DD1-80C0-67F9D1558EE0}"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4235474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6E06E-BEA2-4DD1-80C0-67F9D1558EE0}"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483928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6E06E-BEA2-4DD1-80C0-67F9D1558EE0}"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186574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6E06E-BEA2-4DD1-80C0-67F9D1558EE0}"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90768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6E06E-BEA2-4DD1-80C0-67F9D1558EE0}"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20076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6E06E-BEA2-4DD1-80C0-67F9D1558EE0}"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26449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6E06E-BEA2-4DD1-80C0-67F9D1558EE0}"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537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6E06E-BEA2-4DD1-80C0-67F9D1558EE0}"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85983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6E06E-BEA2-4DD1-80C0-67F9D1558EE0}" type="datetimeFigureOut">
              <a:rPr lang="en-US" smtClean="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19014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6E06E-BEA2-4DD1-80C0-67F9D1558EE0}"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58456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6E06E-BEA2-4DD1-80C0-67F9D1558EE0}"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53754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56E06E-BEA2-4DD1-80C0-67F9D1558EE0}" type="datetimeFigureOut">
              <a:rPr lang="en-US" smtClean="0"/>
              <a:t>6/30/2023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06A9CE-C86F-49CC-8B3A-FAE30EE84898}" type="slidenum">
              <a:rPr lang="en-US" smtClean="0"/>
              <a:t>‹#›</a:t>
            </a:fld>
            <a:endParaRPr lang="en-US"/>
          </a:p>
        </p:txBody>
      </p:sp>
    </p:spTree>
    <p:extLst>
      <p:ext uri="{BB962C8B-B14F-4D97-AF65-F5344CB8AC3E}">
        <p14:creationId xmlns:p14="http://schemas.microsoft.com/office/powerpoint/2010/main" val="203205835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1E4-6C45-D640-A68F-B21393E0BA33}"/>
              </a:ext>
            </a:extLst>
          </p:cNvPr>
          <p:cNvSpPr>
            <a:spLocks noGrp="1"/>
          </p:cNvSpPr>
          <p:nvPr>
            <p:ph type="ctrTitle"/>
          </p:nvPr>
        </p:nvSpPr>
        <p:spPr/>
        <p:txBody>
          <a:bodyPr/>
          <a:lstStyle/>
          <a:p>
            <a:r>
              <a:rPr lang="en-US" b="1" dirty="0"/>
              <a:t>IOT BRIDGE HEALTH MONITORING SYSTEM</a:t>
            </a:r>
          </a:p>
        </p:txBody>
      </p:sp>
      <p:sp>
        <p:nvSpPr>
          <p:cNvPr id="3" name="Subtitle 2">
            <a:extLst>
              <a:ext uri="{FF2B5EF4-FFF2-40B4-BE49-F238E27FC236}">
                <a16:creationId xmlns:a16="http://schemas.microsoft.com/office/drawing/2014/main" id="{DD5D574C-BE41-C8E4-475D-BD6B4296D7B9}"/>
              </a:ext>
            </a:extLst>
          </p:cNvPr>
          <p:cNvSpPr>
            <a:spLocks noGrp="1"/>
          </p:cNvSpPr>
          <p:nvPr>
            <p:ph type="subTitle" idx="1"/>
          </p:nvPr>
        </p:nvSpPr>
        <p:spPr>
          <a:xfrm>
            <a:off x="1370693" y="3598339"/>
            <a:ext cx="9440034" cy="2497661"/>
          </a:xfrm>
        </p:spPr>
        <p:txBody>
          <a:bodyPr>
            <a:normAutofit/>
          </a:bodyPr>
          <a:lstStyle/>
          <a:p>
            <a:r>
              <a:rPr lang="en-US" dirty="0"/>
              <a:t>                    BSC-29-18 (ANDRINAH KAUNDA)</a:t>
            </a:r>
          </a:p>
          <a:p>
            <a:r>
              <a:rPr lang="en-US" dirty="0"/>
              <a:t>                                    BSC-COM-NE-10-18(PATRICK MABZINESS)</a:t>
            </a:r>
          </a:p>
          <a:p>
            <a:r>
              <a:rPr lang="en-US" dirty="0"/>
              <a:t>              BSC-04-16(TINASHE DZAUYA)</a:t>
            </a:r>
          </a:p>
          <a:p>
            <a:r>
              <a:rPr lang="en-US" dirty="0"/>
              <a:t>                            BSC-COM-NE-06-17(TERESA MFUSE)</a:t>
            </a:r>
          </a:p>
        </p:txBody>
      </p:sp>
    </p:spTree>
    <p:extLst>
      <p:ext uri="{BB962C8B-B14F-4D97-AF65-F5344CB8AC3E}">
        <p14:creationId xmlns:p14="http://schemas.microsoft.com/office/powerpoint/2010/main" val="57436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F453-AC57-9689-1F1F-ADE5056D7875}"/>
              </a:ext>
            </a:extLst>
          </p:cNvPr>
          <p:cNvSpPr>
            <a:spLocks noGrp="1"/>
          </p:cNvSpPr>
          <p:nvPr>
            <p:ph type="title"/>
          </p:nvPr>
        </p:nvSpPr>
        <p:spPr>
          <a:xfrm>
            <a:off x="1141413" y="0"/>
            <a:ext cx="9905998" cy="1390650"/>
          </a:xfrm>
        </p:spPr>
        <p:txBody>
          <a:bodyPr/>
          <a:lstStyle/>
          <a:p>
            <a:r>
              <a:rPr lang="en-US" b="1" dirty="0"/>
              <a:t>Problem Statement</a:t>
            </a:r>
          </a:p>
        </p:txBody>
      </p:sp>
      <p:sp>
        <p:nvSpPr>
          <p:cNvPr id="3" name="Content Placeholder 2">
            <a:extLst>
              <a:ext uri="{FF2B5EF4-FFF2-40B4-BE49-F238E27FC236}">
                <a16:creationId xmlns:a16="http://schemas.microsoft.com/office/drawing/2014/main" id="{FC7EA839-F71B-9C91-AE09-6CEB0EE25917}"/>
              </a:ext>
            </a:extLst>
          </p:cNvPr>
          <p:cNvSpPr>
            <a:spLocks noGrp="1"/>
          </p:cNvSpPr>
          <p:nvPr>
            <p:ph idx="1"/>
          </p:nvPr>
        </p:nvSpPr>
        <p:spPr>
          <a:xfrm>
            <a:off x="838200" y="1690688"/>
            <a:ext cx="10515600" cy="4486275"/>
          </a:xfrm>
        </p:spPr>
        <p:txBody>
          <a:bodyPr>
            <a:normAutofit/>
          </a:bodyPr>
          <a:lstStyle/>
          <a:p>
            <a:r>
              <a:rPr lang="en-US" dirty="0"/>
              <a:t>Bridges are a critical infrastructure that play a vital role in transportation and commerce. Their lifespan is often reduced due to environmental and operational factors such as cracks,  weight, rains etc. Overtime these factors can cause wear and tear on bridge structure, leading to degradation of its structural integrity and potential safety hazards.</a:t>
            </a:r>
          </a:p>
          <a:p>
            <a:r>
              <a:rPr lang="en-US" dirty="0"/>
              <a:t>Recently, in Malawi we had cases where bridges have collapsed unexpectedly due to a number of factors. Most of these issues arise because there is no adequate method for ensuring whether the bridges are safe or not, we only assume that the bridges are safe . </a:t>
            </a:r>
          </a:p>
          <a:p>
            <a:r>
              <a:rPr lang="en-US" dirty="0"/>
              <a:t>Since the bridges are left unmonitored, the level of damages worsen overtime which eventually lead to bridges collapsing , and in some cases loss of lives and property  .</a:t>
            </a:r>
          </a:p>
          <a:p>
            <a:r>
              <a:rPr lang="en-US" dirty="0"/>
              <a:t>Therefore, there is a need for an efficient and reliable bridge health monitoring system that provides real time data on the structural integrity of the bridge.</a:t>
            </a:r>
          </a:p>
          <a:p>
            <a:endParaRPr lang="en-US" dirty="0"/>
          </a:p>
          <a:p>
            <a:endParaRPr lang="en-US" dirty="0"/>
          </a:p>
        </p:txBody>
      </p:sp>
    </p:spTree>
    <p:extLst>
      <p:ext uri="{BB962C8B-B14F-4D97-AF65-F5344CB8AC3E}">
        <p14:creationId xmlns:p14="http://schemas.microsoft.com/office/powerpoint/2010/main" val="259318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a:bodyPr>
          <a:lstStyle/>
          <a:p>
            <a:r>
              <a:rPr lang="en-US" dirty="0"/>
              <a:t>The aim of this project is to design and develop an IOT based Bridge health monitoring System that can monitor the structural health of bridges continuously and remotely</a:t>
            </a:r>
          </a:p>
          <a:p>
            <a:r>
              <a:rPr lang="en-US" dirty="0"/>
              <a:t>The system should be able monitor various parameters such as strain, vibrations, deformation ,water level  and cracks.</a:t>
            </a:r>
          </a:p>
          <a:p>
            <a:r>
              <a:rPr lang="en-US" dirty="0"/>
              <a:t>The system should be able to alert concerned authorities through our dashboard, and also close or open the road  depending on the health status of the bridge.</a:t>
            </a:r>
          </a:p>
          <a:p>
            <a:endParaRPr lang="en-US" dirty="0"/>
          </a:p>
        </p:txBody>
      </p:sp>
    </p:spTree>
    <p:extLst>
      <p:ext uri="{BB962C8B-B14F-4D97-AF65-F5344CB8AC3E}">
        <p14:creationId xmlns:p14="http://schemas.microsoft.com/office/powerpoint/2010/main" val="83929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15D2-E19B-8AF4-0693-A9A3D6CFC7AC}"/>
              </a:ext>
            </a:extLst>
          </p:cNvPr>
          <p:cNvSpPr>
            <a:spLocks noGrp="1"/>
          </p:cNvSpPr>
          <p:nvPr>
            <p:ph type="title"/>
          </p:nvPr>
        </p:nvSpPr>
        <p:spPr/>
        <p:txBody>
          <a:bodyPr/>
          <a:lstStyle/>
          <a:p>
            <a:r>
              <a:rPr lang="en-US" b="1" dirty="0"/>
              <a:t>Target users</a:t>
            </a:r>
          </a:p>
        </p:txBody>
      </p:sp>
      <p:sp>
        <p:nvSpPr>
          <p:cNvPr id="3" name="Content Placeholder 2">
            <a:extLst>
              <a:ext uri="{FF2B5EF4-FFF2-40B4-BE49-F238E27FC236}">
                <a16:creationId xmlns:a16="http://schemas.microsoft.com/office/drawing/2014/main" id="{8F094154-1EA2-1A93-1CEE-D8BE585004A5}"/>
              </a:ext>
            </a:extLst>
          </p:cNvPr>
          <p:cNvSpPr>
            <a:spLocks noGrp="1"/>
          </p:cNvSpPr>
          <p:nvPr>
            <p:ph idx="1"/>
          </p:nvPr>
        </p:nvSpPr>
        <p:spPr/>
        <p:txBody>
          <a:bodyPr/>
          <a:lstStyle/>
          <a:p>
            <a:r>
              <a:rPr lang="en-US" dirty="0"/>
              <a:t>Malawi Roads Authority</a:t>
            </a:r>
          </a:p>
          <a:p>
            <a:r>
              <a:rPr lang="en-US" dirty="0"/>
              <a:t>All road users.</a:t>
            </a:r>
          </a:p>
        </p:txBody>
      </p:sp>
    </p:spTree>
    <p:extLst>
      <p:ext uri="{BB962C8B-B14F-4D97-AF65-F5344CB8AC3E}">
        <p14:creationId xmlns:p14="http://schemas.microsoft.com/office/powerpoint/2010/main" val="386331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Design(Block diagram)</a:t>
            </a:r>
          </a:p>
        </p:txBody>
      </p:sp>
      <p:pic>
        <p:nvPicPr>
          <p:cNvPr id="7" name="Content Placeholder 6">
            <a:extLst>
              <a:ext uri="{FF2B5EF4-FFF2-40B4-BE49-F238E27FC236}">
                <a16:creationId xmlns:a16="http://schemas.microsoft.com/office/drawing/2014/main" id="{F5B8603A-60AE-36E0-A7A5-CDD78304F4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5940" y="1690688"/>
            <a:ext cx="8574655" cy="5167312"/>
          </a:xfrm>
        </p:spPr>
      </p:pic>
    </p:spTree>
    <p:extLst>
      <p:ext uri="{BB962C8B-B14F-4D97-AF65-F5344CB8AC3E}">
        <p14:creationId xmlns:p14="http://schemas.microsoft.com/office/powerpoint/2010/main" val="396394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17AB-CEB4-7AE9-5DF6-569E51D95CA9}"/>
              </a:ext>
            </a:extLst>
          </p:cNvPr>
          <p:cNvSpPr>
            <a:spLocks noGrp="1"/>
          </p:cNvSpPr>
          <p:nvPr>
            <p:ph type="title"/>
          </p:nvPr>
        </p:nvSpPr>
        <p:spPr>
          <a:xfrm>
            <a:off x="1141413" y="365125"/>
            <a:ext cx="9905998" cy="2149475"/>
          </a:xfrm>
        </p:spPr>
        <p:txBody>
          <a:bodyPr/>
          <a:lstStyle/>
          <a:p>
            <a:r>
              <a:rPr lang="en-US" b="1" dirty="0"/>
              <a:t>Functional Requirements</a:t>
            </a:r>
          </a:p>
        </p:txBody>
      </p:sp>
      <p:sp>
        <p:nvSpPr>
          <p:cNvPr id="3" name="Content Placeholder 2">
            <a:extLst>
              <a:ext uri="{FF2B5EF4-FFF2-40B4-BE49-F238E27FC236}">
                <a16:creationId xmlns:a16="http://schemas.microsoft.com/office/drawing/2014/main" id="{9E3A2EED-B631-D83A-62D7-BE30F829F215}"/>
              </a:ext>
            </a:extLst>
          </p:cNvPr>
          <p:cNvSpPr>
            <a:spLocks noGrp="1"/>
          </p:cNvSpPr>
          <p:nvPr>
            <p:ph idx="1"/>
          </p:nvPr>
        </p:nvSpPr>
        <p:spPr>
          <a:xfrm>
            <a:off x="838200" y="1825625"/>
            <a:ext cx="10515600" cy="4667250"/>
          </a:xfrm>
        </p:spPr>
        <p:txBody>
          <a:bodyPr>
            <a:normAutofit/>
          </a:bodyPr>
          <a:lstStyle/>
          <a:p>
            <a:pPr marL="0" indent="0">
              <a:buNone/>
            </a:pPr>
            <a:endParaRPr lang="en-US" dirty="0">
              <a:effectLst>
                <a:glow rad="38100">
                  <a:schemeClr val="bg1">
                    <a:lumMod val="50000"/>
                    <a:lumOff val="50000"/>
                    <a:alpha val="20000"/>
                  </a:schemeClr>
                </a:glow>
                <a:outerShdw blurRad="38100" dist="38100" dir="2700000" algn="tl">
                  <a:srgbClr val="000000">
                    <a:alpha val="43137"/>
                  </a:srgbClr>
                </a:outerShdw>
              </a:effectLst>
            </a:endParaRPr>
          </a:p>
          <a:p>
            <a:pPr marL="0" indent="0">
              <a:buNone/>
            </a:pPr>
            <a:r>
              <a:rPr lang="en-US" dirty="0">
                <a:effectLst>
                  <a:glow rad="38100">
                    <a:schemeClr val="bg1">
                      <a:lumMod val="50000"/>
                      <a:lumOff val="50000"/>
                      <a:alpha val="20000"/>
                    </a:schemeClr>
                  </a:glow>
                  <a:outerShdw blurRad="38100" dist="38100" dir="2700000" algn="tl">
                    <a:srgbClr val="000000">
                      <a:alpha val="43137"/>
                    </a:srgbClr>
                  </a:outerShdw>
                </a:effectLst>
              </a:rPr>
              <a:t>-The system should have a user-friendly interface that allows  users  to interact with the system, view data.</a:t>
            </a:r>
          </a:p>
          <a:p>
            <a:pPr marL="0" indent="0">
              <a:buNone/>
            </a:pPr>
            <a:r>
              <a:rPr lang="en-US" dirty="0">
                <a:effectLst>
                  <a:glow rad="38100">
                    <a:schemeClr val="bg1">
                      <a:lumMod val="50000"/>
                      <a:lumOff val="50000"/>
                      <a:alpha val="20000"/>
                    </a:schemeClr>
                  </a:glow>
                  <a:outerShdw blurRad="38100" dist="38100" dir="2700000" algn="tl">
                    <a:srgbClr val="000000">
                      <a:alpha val="43137"/>
                    </a:srgbClr>
                  </a:outerShdw>
                </a:effectLst>
              </a:rPr>
              <a:t>-A system should have a network of sensors to measure various parameters.(cracks, water </a:t>
            </a:r>
            <a:r>
              <a:rPr lang="en-US" dirty="0" err="1">
                <a:effectLst>
                  <a:glow rad="38100">
                    <a:schemeClr val="bg1">
                      <a:lumMod val="50000"/>
                      <a:lumOff val="50000"/>
                      <a:alpha val="20000"/>
                    </a:schemeClr>
                  </a:glow>
                  <a:outerShdw blurRad="38100" dist="38100" dir="2700000" algn="tl">
                    <a:srgbClr val="000000">
                      <a:alpha val="43137"/>
                    </a:srgbClr>
                  </a:outerShdw>
                </a:effectLst>
              </a:rPr>
              <a:t>level,tilt</a:t>
            </a:r>
            <a:r>
              <a:rPr lang="en-US" dirty="0">
                <a:effectLst>
                  <a:glow rad="38100">
                    <a:schemeClr val="bg1">
                      <a:lumMod val="50000"/>
                      <a:lumOff val="50000"/>
                      <a:alpha val="20000"/>
                    </a:schemeClr>
                  </a:glow>
                  <a:outerShdw blurRad="38100" dist="38100" dir="2700000" algn="tl">
                    <a:srgbClr val="000000">
                      <a:alpha val="43137"/>
                    </a:srgbClr>
                  </a:outerShdw>
                </a:effectLst>
              </a:rPr>
              <a:t> and weight).</a:t>
            </a:r>
          </a:p>
          <a:p>
            <a:pPr marL="0" indent="0">
              <a:buNone/>
            </a:pPr>
            <a:r>
              <a:rPr lang="en-US" dirty="0">
                <a:effectLst>
                  <a:glow rad="38100">
                    <a:schemeClr val="bg1">
                      <a:lumMod val="50000"/>
                      <a:lumOff val="50000"/>
                      <a:alpha val="20000"/>
                    </a:schemeClr>
                  </a:glow>
                  <a:outerShdw blurRad="38100" dist="38100" dir="2700000" algn="tl">
                    <a:srgbClr val="000000">
                      <a:alpha val="43137"/>
                    </a:srgbClr>
                  </a:outerShdw>
                </a:effectLst>
              </a:rPr>
              <a:t>-The system should be able to acquire data from the sensors in real-time and store it in a database.</a:t>
            </a:r>
          </a:p>
          <a:p>
            <a:pPr marL="0" indent="0">
              <a:buNone/>
            </a:pPr>
            <a:r>
              <a:rPr lang="en-US" dirty="0">
                <a:effectLst>
                  <a:glow rad="38100">
                    <a:schemeClr val="bg1">
                      <a:lumMod val="50000"/>
                      <a:lumOff val="50000"/>
                      <a:alpha val="20000"/>
                    </a:schemeClr>
                  </a:glow>
                  <a:outerShdw blurRad="38100" dist="38100" dir="2700000" algn="tl">
                    <a:srgbClr val="000000">
                      <a:alpha val="43137"/>
                    </a:srgbClr>
                  </a:outerShdw>
                </a:effectLst>
              </a:rPr>
              <a:t>-The system should be accessible remotely, allowing users  to monitor the health of bridge.</a:t>
            </a:r>
          </a:p>
          <a:p>
            <a:pPr marL="0" indent="0">
              <a:buNone/>
            </a:pPr>
            <a:r>
              <a:rPr lang="en-US" dirty="0">
                <a:effectLst>
                  <a:glow rad="38100">
                    <a:schemeClr val="bg1">
                      <a:lumMod val="50000"/>
                      <a:lumOff val="50000"/>
                      <a:alpha val="20000"/>
                    </a:schemeClr>
                  </a:glow>
                  <a:outerShdw blurRad="38100" dist="38100" dir="2700000" algn="tl">
                    <a:srgbClr val="000000">
                      <a:alpha val="43137"/>
                    </a:srgbClr>
                  </a:outerShdw>
                </a:effectLst>
              </a:rPr>
              <a:t>-The system should notify relevant authorities and users through our dashboard and display on the screen on the health status of the  bridges.</a:t>
            </a:r>
          </a:p>
          <a:p>
            <a:pPr marL="0" indent="0">
              <a:buNone/>
            </a:pPr>
            <a:endParaRPr lang="en-US" dirty="0">
              <a:effectLst>
                <a:glow rad="38100">
                  <a:schemeClr val="bg1">
                    <a:lumMod val="50000"/>
                    <a:lumOff val="50000"/>
                    <a:alpha val="20000"/>
                  </a:schemeClr>
                </a:glow>
                <a:outerShdw blurRad="38100" dist="38100" dir="2700000" algn="tl">
                  <a:srgbClr val="000000">
                    <a:alpha val="43137"/>
                  </a:srgbClr>
                </a:outerShdw>
              </a:effectLst>
            </a:endParaRPr>
          </a:p>
          <a:p>
            <a:pPr marL="0" indent="0">
              <a:buNone/>
            </a:pPr>
            <a:endParaRPr lang="en-US"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95495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0" y="0"/>
            <a:ext cx="11412539" cy="1690688"/>
          </a:xfrm>
        </p:spPr>
        <p:txBody>
          <a:bodyPr/>
          <a:lstStyle/>
          <a:p>
            <a:r>
              <a:rPr lang="en-US" dirty="0"/>
              <a:t>Tools</a:t>
            </a:r>
          </a:p>
        </p:txBody>
      </p:sp>
      <p:sp>
        <p:nvSpPr>
          <p:cNvPr id="3" name="Content Placeholder 2"/>
          <p:cNvSpPr>
            <a:spLocks noGrp="1"/>
          </p:cNvSpPr>
          <p:nvPr>
            <p:ph idx="1"/>
          </p:nvPr>
        </p:nvSpPr>
        <p:spPr>
          <a:xfrm>
            <a:off x="838200" y="1885950"/>
            <a:ext cx="10515600" cy="4291013"/>
          </a:xfrm>
        </p:spPr>
        <p:txBody>
          <a:bodyPr>
            <a:normAutofit fontScale="92500" lnSpcReduction="10000"/>
          </a:bodyPr>
          <a:lstStyle/>
          <a:p>
            <a:pPr marL="457200" lvl="1" indent="0">
              <a:buNone/>
            </a:pPr>
            <a:r>
              <a:rPr lang="en-US" sz="2000" dirty="0"/>
              <a:t> </a:t>
            </a:r>
            <a:r>
              <a:rPr lang="en-US" sz="2000" b="1" dirty="0"/>
              <a:t>HARDWARE</a:t>
            </a:r>
            <a:r>
              <a:rPr lang="en-US" sz="2000" dirty="0"/>
              <a:t> </a:t>
            </a:r>
          </a:p>
          <a:p>
            <a:pPr marL="457200" lvl="1" indent="0">
              <a:buNone/>
            </a:pPr>
            <a:r>
              <a:rPr lang="en-US" sz="2000" dirty="0"/>
              <a:t>Sensors                      : Vibration, Load cell, </a:t>
            </a:r>
            <a:r>
              <a:rPr lang="en-US" sz="2000" dirty="0" err="1"/>
              <a:t>songhe</a:t>
            </a:r>
            <a:r>
              <a:rPr lang="en-US" sz="2000" dirty="0"/>
              <a:t> Water level, ultrasonic ,				                               accelerometer.</a:t>
            </a:r>
          </a:p>
          <a:p>
            <a:pPr marL="457200" lvl="1" indent="0">
              <a:buNone/>
            </a:pPr>
            <a:r>
              <a:rPr lang="en-US" sz="2000" dirty="0"/>
              <a:t>Display	            :  LCD.</a:t>
            </a:r>
          </a:p>
          <a:p>
            <a:pPr marL="457200" lvl="1" indent="0">
              <a:buNone/>
            </a:pPr>
            <a:r>
              <a:rPr lang="en-US" sz="2000" dirty="0"/>
              <a:t>Microcontroller        :  ESP8266</a:t>
            </a:r>
          </a:p>
          <a:p>
            <a:pPr marL="457200" lvl="1" indent="0">
              <a:buNone/>
            </a:pPr>
            <a:r>
              <a:rPr lang="en-US" sz="2000" dirty="0"/>
              <a:t>Others                        :   Servo motor</a:t>
            </a:r>
          </a:p>
          <a:p>
            <a:pPr marL="457200" lvl="1" indent="0">
              <a:buNone/>
            </a:pPr>
            <a:r>
              <a:rPr lang="en-US" sz="2000" dirty="0"/>
              <a:t>  </a:t>
            </a:r>
            <a:r>
              <a:rPr lang="en-US" sz="2000" b="1" dirty="0"/>
              <a:t>SOFTWARE</a:t>
            </a:r>
          </a:p>
          <a:p>
            <a:pPr lvl="1"/>
            <a:r>
              <a:rPr lang="en-US" sz="2000" dirty="0"/>
              <a:t>PHP</a:t>
            </a:r>
          </a:p>
          <a:p>
            <a:pPr lvl="1"/>
            <a:r>
              <a:rPr lang="en-US" sz="2000" dirty="0"/>
              <a:t>MYSQL</a:t>
            </a:r>
          </a:p>
          <a:p>
            <a:pPr lvl="1"/>
            <a:r>
              <a:rPr lang="en-US" sz="2000" dirty="0"/>
              <a:t>JavaScript</a:t>
            </a:r>
          </a:p>
          <a:p>
            <a:pPr lvl="1"/>
            <a:r>
              <a:rPr lang="en-US" sz="2000" dirty="0"/>
              <a:t>bootstrap</a:t>
            </a:r>
          </a:p>
          <a:p>
            <a:pPr marL="457200" lvl="1" indent="0">
              <a:buNone/>
            </a:pPr>
            <a:endParaRPr lang="en-US" sz="2000" dirty="0"/>
          </a:p>
        </p:txBody>
      </p:sp>
    </p:spTree>
    <p:extLst>
      <p:ext uri="{BB962C8B-B14F-4D97-AF65-F5344CB8AC3E}">
        <p14:creationId xmlns:p14="http://schemas.microsoft.com/office/powerpoint/2010/main" val="1827884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1612</TotalTime>
  <Words>609</Words>
  <Application>Microsoft Office PowerPoint</Application>
  <PresentationFormat>Widescreen</PresentationFormat>
  <Paragraphs>57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Calisto MT</vt:lpstr>
      <vt:lpstr>Wingdings 2</vt:lpstr>
      <vt:lpstr>Slate</vt:lpstr>
      <vt:lpstr>IOT BRIDGE HEALTH MONITORING SYSTEM</vt:lpstr>
      <vt:lpstr>Problem Statement</vt:lpstr>
      <vt:lpstr>Objectives</vt:lpstr>
      <vt:lpstr>Target users</vt:lpstr>
      <vt:lpstr>Design(Block diagram)</vt:lpstr>
      <vt:lpstr>Functional Requirements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BRIDGE HEALTH MONITORING SYSTEM</dc:title>
  <dc:creator>PATRICK MABZINESS360</dc:creator>
  <cp:lastModifiedBy>RINAH</cp:lastModifiedBy>
  <cp:revision>46</cp:revision>
  <dcterms:created xsi:type="dcterms:W3CDTF">2023-05-05T01:01:35Z</dcterms:created>
  <dcterms:modified xsi:type="dcterms:W3CDTF">2023-06-30T01:46:35Z</dcterms:modified>
</cp:coreProperties>
</file>