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91BAA7-B78E-4BBA-8B07-45E24C09FD7C}">
  <a:tblStyle styleId="{6B91BAA7-B78E-4BBA-8B07-45E24C09F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d700d5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9d700d5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4e44000b_1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a4e44000b_1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4e44000b_1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4e44000b_1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a4e44000b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a4e44000b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d700d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d700d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a4e44000b_1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a4e44000b_1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a4e44000b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a4e44000b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d700d5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d700d5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a4e44000b_1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a4e44000b_1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a4e44000b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a4e44000b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4e4400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4e4400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4e44000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4e44000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4e44000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4e44000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4e44000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4e44000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4e44000b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4e44000b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4e44000b_1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4e44000b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4e44000b_1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a4e44000b_1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a4e44000b_1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a4e44000b_1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85700" y="1869525"/>
            <a:ext cx="81726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Inteligencia Artificial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TP1: Metodos de Busqueda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Configuraciones iniciales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promedio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Problema más difícil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9" r="0" t="0"/>
          <a:stretch/>
        </p:blipFill>
        <p:spPr>
          <a:xfrm>
            <a:off x="940350" y="1842325"/>
            <a:ext cx="2742600" cy="2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50" y="1850675"/>
            <a:ext cx="2742600" cy="270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Local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ejecución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</a:t>
                      </a:r>
                      <a:r>
                        <a:rPr lang="es"/>
                        <a:t>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</a:t>
                      </a:r>
                      <a:r>
                        <a:rPr lang="es"/>
                        <a:t>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0,0114 segundos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0,0101 segundos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0,327 segundos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</a:t>
                      </a:r>
                      <a:r>
                        <a:rPr lang="es"/>
                        <a:t>más</a:t>
                      </a:r>
                      <a:r>
                        <a:rPr lang="es"/>
                        <a:t> </a:t>
                      </a:r>
                      <a:r>
                        <a:rPr lang="es"/>
                        <a:t>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0,0112 segundos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0,0104 segundos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0,317 segundos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3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Local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nodos visitados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52500" y="17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1.530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3.994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3.874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Global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ejecución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0,0098 segundos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0,0210 segs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0,0882 segundos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0,0816 segundos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0,0221 segs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0,0445 segundos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Global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nodos visitados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126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337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6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ejecución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952500" y="17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2,884 segundos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0,387 segundos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0,627 segundos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99,951 segundos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21,921 segundos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3,464 segundos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nodos visitados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7.883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1.269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1.920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143.840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39.059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8.952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8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Algoritmos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082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Los algoritmos de búsqueda informada utilizan el mejor resultado para las distintas heurísticas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Cantidad de nodos visitados</a:t>
            </a:r>
            <a:endParaRPr sz="1600"/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</a:t>
                      </a:r>
                      <a:r>
                        <a:rPr lang="es"/>
                        <a:t> 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</a:t>
                      </a:r>
                      <a:r>
                        <a:rPr lang="es"/>
                        <a:t>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91.330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171.857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102.536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1.269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</a:t>
                      </a:r>
                      <a:r>
                        <a:rPr lang="es"/>
                        <a:t>más</a:t>
                      </a:r>
                      <a:r>
                        <a:rPr lang="es"/>
                        <a:t> </a:t>
                      </a:r>
                      <a:r>
                        <a:rPr lang="es"/>
                        <a:t>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181.439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148.345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181.348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8.952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0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82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Los algoritmos de búsqueda informada utilizan el mejor resultado para las distintas </a:t>
            </a:r>
            <a:r>
              <a:rPr lang="es" sz="1600"/>
              <a:t>heurísticas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Tiempo de ejecución (en segundos)</a:t>
            </a:r>
            <a:endParaRPr sz="1600"/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{6B91BAA7-B78E-4BBA-8B07-45E24C09FD7C}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 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10,089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17,836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13,098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</a:t>
                      </a:r>
                      <a:r>
                        <a:rPr lang="es">
                          <a:solidFill>
                            <a:schemeClr val="dk2"/>
                          </a:solidFill>
                        </a:rPr>
                        <a:t>387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35,174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15,011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47,325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0,0816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3,464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31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Patrick Dey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Matias Lombardi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Santos Rosati</a:t>
            </a:r>
            <a:endParaRPr sz="20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00" y="708288"/>
            <a:ext cx="59626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Problema: Rompecabezas de 8 números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1493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Se tiene una grilla de 3 x 3, donde hay 8 piezas, numeradas del 1 al 8, en una cierta configuración inicial. A partir de eso, desplazando las piezas, se desea llegar a la configuración final: </a:t>
            </a:r>
            <a:endParaRPr sz="15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932" r="922" t="0"/>
          <a:stretch/>
        </p:blipFill>
        <p:spPr>
          <a:xfrm>
            <a:off x="2502550" y="2571750"/>
            <a:ext cx="3673950" cy="19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BPA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BPPV</a:t>
            </a:r>
            <a:endParaRPr sz="18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Metodos de busqueda no informados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Heurística</a:t>
            </a:r>
            <a:r>
              <a:rPr lang="es" sz="1800"/>
              <a:t> Local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Heurística</a:t>
            </a:r>
            <a:r>
              <a:rPr lang="es" sz="1800"/>
              <a:t> Global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A*</a:t>
            </a:r>
            <a:endParaRPr sz="18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Métodos</a:t>
            </a:r>
            <a:r>
              <a:rPr lang="es" sz="2000"/>
              <a:t> de </a:t>
            </a:r>
            <a:r>
              <a:rPr lang="es" sz="2000"/>
              <a:t>búsqueda</a:t>
            </a:r>
            <a:r>
              <a:rPr lang="es" sz="2000"/>
              <a:t> informados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fuera de lugar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Admisible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Cuenta cuantas piezas no se encuentran en su posición correcta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</a:t>
            </a:r>
            <a:r>
              <a:rPr lang="es"/>
              <a:t>Euclídea</a:t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Heurística</a:t>
            </a:r>
            <a:r>
              <a:rPr lang="es"/>
              <a:t> admisible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Suma de la distancia de cada número a la posición en la que debe estar, la distancia utilizada es la distancia lineal, es decir, raiz cuadrada de la diferencia en filas al cuadrado sumado a la diferencia en columnas al cuadrado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</a:t>
            </a:r>
            <a:r>
              <a:rPr lang="es"/>
              <a:t>Manhattan + Penalización</a:t>
            </a:r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admisible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Suma de la distancia de cada </a:t>
            </a:r>
            <a:r>
              <a:rPr lang="es"/>
              <a:t>número</a:t>
            </a:r>
            <a:r>
              <a:rPr lang="es"/>
              <a:t> a la </a:t>
            </a:r>
            <a:r>
              <a:rPr lang="es"/>
              <a:t>posición</a:t>
            </a:r>
            <a:r>
              <a:rPr lang="es"/>
              <a:t> en la que debe estar, la distancia utilizada es la diferencia de filas sumado a la diferencia de columnas (todo en valor absoluto)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Penaliza extra por piezas intercambiadas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