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DFE90-9517-4390-BDEE-AA3B4A31AECB}">
  <a:tblStyle styleId="{924DFE90-9517-4390-BDEE-AA3B4A31AE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9d700d5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9d700d5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a4e44000b_1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a4e44000b_1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a4e44000b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a4e44000b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939dd1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939dd1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a4e44000b_1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a4e44000b_1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d700d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9d700d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939dd18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939dd18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a4e44000b_1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a4e44000b_1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a4e44000b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a4e44000b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39dd18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939dd18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4e4400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a4e4400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9d700d54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9d700d54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a4e44000b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a4e44000b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a4e44000b_1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a4e44000b_1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939dd186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939dd186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4e44000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4e44000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4e44000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4e44000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4e44000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4e44000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a4e44000b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a4e44000b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4e44000b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4e44000b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a4e44000b_1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a4e44000b_1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a4e44000b_1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a4e44000b_1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85700" y="1869525"/>
            <a:ext cx="81726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Inteligencia Artificial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TP1: Metodos de Busqueda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Configuraciones iniciales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promedio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Problema más difícil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9" r="0" t="0"/>
          <a:stretch/>
        </p:blipFill>
        <p:spPr>
          <a:xfrm>
            <a:off x="940350" y="1842325"/>
            <a:ext cx="2742600" cy="27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50" y="1850675"/>
            <a:ext cx="2742600" cy="270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Local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ejecución (en segundos)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</a:t>
                      </a:r>
                      <a:r>
                        <a:rPr lang="es"/>
                        <a:t>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</a:t>
                      </a:r>
                      <a:r>
                        <a:rPr lang="es"/>
                        <a:t>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0,0114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0,327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</a:t>
                      </a:r>
                      <a:r>
                        <a:rPr lang="es"/>
                        <a:t>más</a:t>
                      </a:r>
                      <a:r>
                        <a:rPr lang="es"/>
                        <a:t> </a:t>
                      </a:r>
                      <a:r>
                        <a:rPr lang="es"/>
                        <a:t>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0,317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Local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visitados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4"/>
          <p:cNvGraphicFramePr/>
          <p:nvPr/>
        </p:nvGraphicFramePr>
        <p:xfrm>
          <a:off x="952500" y="17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1.530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3.994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3.874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4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Local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 la solución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952500" y="174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1.526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3.982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151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3.861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5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Global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ejecución (en segundos)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2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0,0098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0,0210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0,0882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0,0816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0,0221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0,0445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6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Global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visitados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126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337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7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 Global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 la solución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0" name="Google Shape;200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46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8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de ejecución </a:t>
            </a:r>
            <a:r>
              <a:rPr lang="es" sz="1600"/>
              <a:t>(en segundos)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952500" y="17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2,884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0,387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0,627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99,951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21,921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3,464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29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de nodos visitados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" name="Google Shape;216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7.883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1.269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1.920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143.840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39.059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8.952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30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A*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Costo de la solución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841400"/>
                <a:gridCol w="1953100"/>
                <a:gridCol w="1729700"/>
                <a:gridCol w="18414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Cantidad fuera de lugar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Euclídea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Distancia Manhattan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22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31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Equipo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Patrick Dey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Matias Lombardi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Santos Rosati</a:t>
            </a:r>
            <a:endParaRPr sz="20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00" y="708288"/>
            <a:ext cx="59626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Algoritmos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311700" y="1082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Los algoritmos de búsqueda informada utilizan el mejor resultado para las distintas </a:t>
            </a:r>
            <a:r>
              <a:rPr lang="es" sz="1600"/>
              <a:t>heurísticas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Tiempo de ejecución (en segundos)</a:t>
            </a:r>
            <a:endParaRPr sz="1600"/>
          </a:p>
        </p:txBody>
      </p:sp>
      <p:graphicFrame>
        <p:nvGraphicFramePr>
          <p:cNvPr id="237" name="Google Shape;237;p33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 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10,089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17,836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13,098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0,0098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</a:t>
                      </a:r>
                      <a:r>
                        <a:rPr lang="es">
                          <a:solidFill>
                            <a:schemeClr val="dk2"/>
                          </a:solidFill>
                        </a:rPr>
                        <a:t>387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35,174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15,011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47,325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0,0816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3,464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33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11700" y="1082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Los algoritmos de búsqueda informada utilizan el mejor resultado para las distintas heurísticas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Cantidad de nodos visitados</a:t>
            </a:r>
            <a:endParaRPr sz="1600"/>
          </a:p>
        </p:txBody>
      </p:sp>
      <p:graphicFrame>
        <p:nvGraphicFramePr>
          <p:cNvPr id="245" name="Google Shape;245;p34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</a:t>
                      </a:r>
                      <a:r>
                        <a:rPr lang="es"/>
                        <a:t> 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</a:t>
                      </a:r>
                      <a:r>
                        <a:rPr lang="es"/>
                        <a:t>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91.330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171.857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102.536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1.269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</a:t>
                      </a:r>
                      <a:r>
                        <a:rPr lang="es"/>
                        <a:t>más</a:t>
                      </a:r>
                      <a:r>
                        <a:rPr lang="es"/>
                        <a:t> </a:t>
                      </a:r>
                      <a:r>
                        <a:rPr lang="es"/>
                        <a:t>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181.439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148.345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181.348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8.952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" name="Google Shape;246;p34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11700" y="1082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Los algoritmos de búsqueda informada utilizan el mejor resultado para las distintas heurísticas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Costo de la </a:t>
            </a:r>
            <a:r>
              <a:rPr lang="es" sz="1600"/>
              <a:t>solución</a:t>
            </a:r>
            <a:endParaRPr sz="1600"/>
          </a:p>
        </p:txBody>
      </p:sp>
      <p:graphicFrame>
        <p:nvGraphicFramePr>
          <p:cNvPr id="253" name="Google Shape;253;p35"/>
          <p:cNvGraphicFramePr/>
          <p:nvPr/>
        </p:nvGraphicFramePr>
        <p:xfrm>
          <a:off x="9524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{924DFE90-9517-4390-BDEE-AA3B4A31AECB}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BPPV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 Local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Heurística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A*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promedio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72.142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2"/>
                          </a:solidFill>
                        </a:rPr>
                        <a:t>124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Problema más difícil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107.823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35"/>
          <p:cNvSpPr txBox="1"/>
          <p:nvPr/>
        </p:nvSpPr>
        <p:spPr>
          <a:xfrm>
            <a:off x="311700" y="4844850"/>
            <a:ext cx="69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Todas las pruebas fueron ejecutadas en una MacBook Pro 2020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Problema: Rompecabezas de 8 números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1493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Se tiene una grilla de 3 x 3, donde hay 8 piezas, numeradas del 1 al 8, en una cierta configuración inicial. A partir de eso, desplazando las piezas, se desea llegar a la configuración final: </a:t>
            </a:r>
            <a:endParaRPr sz="15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932" r="922" t="0"/>
          <a:stretch/>
        </p:blipFill>
        <p:spPr>
          <a:xfrm>
            <a:off x="2502550" y="2571750"/>
            <a:ext cx="3673950" cy="1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BPA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BPPV</a:t>
            </a:r>
            <a:endParaRPr sz="1800"/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Metodos de busqueda no informados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Heurística</a:t>
            </a:r>
            <a:r>
              <a:rPr lang="es" sz="1800"/>
              <a:t> Local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Heurística</a:t>
            </a:r>
            <a:r>
              <a:rPr lang="es" sz="1800"/>
              <a:t> Global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A*</a:t>
            </a:r>
            <a:endParaRPr sz="1800"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/>
              <a:t>Métodos</a:t>
            </a:r>
            <a:r>
              <a:rPr lang="es" sz="2000"/>
              <a:t> de </a:t>
            </a:r>
            <a:r>
              <a:rPr lang="es" sz="2000"/>
              <a:t>búsqueda</a:t>
            </a:r>
            <a:r>
              <a:rPr lang="es" sz="2000"/>
              <a:t> informados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65500" y="2562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65500" y="18741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Cantidad fuera de lugar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Admisible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Cuenta cuantas piezas no se encuentran en su posición correcta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288" l="0" r="0" t="288"/>
          <a:stretch/>
        </p:blipFill>
        <p:spPr>
          <a:xfrm>
            <a:off x="1375145" y="2571750"/>
            <a:ext cx="1825917" cy="18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56825" y="1519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256825" y="17698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</a:t>
            </a:r>
            <a:r>
              <a:rPr lang="es"/>
              <a:t>Euclídea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Heurística</a:t>
            </a:r>
            <a:r>
              <a:rPr lang="es"/>
              <a:t> admisible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Suma de la distancia de cada número a la posición en la que debe estar, la distancia utilizada es la distancia lineal, es decir, raiz cuadrada de la diferencia en filas al cuadrado sumado a la diferencia en columnas al cuadrado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225" y="2571751"/>
            <a:ext cx="1824405" cy="179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263" y="4618900"/>
            <a:ext cx="1076325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3075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30750" y="144927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Distancia </a:t>
            </a:r>
            <a:r>
              <a:rPr lang="es"/>
              <a:t>Manhattan + Penalización</a:t>
            </a:r>
            <a:endParaRPr/>
          </a:p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admisible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Suma de la distancia de cada </a:t>
            </a:r>
            <a:r>
              <a:rPr lang="es"/>
              <a:t>número</a:t>
            </a:r>
            <a:r>
              <a:rPr lang="es"/>
              <a:t> a la </a:t>
            </a:r>
            <a:r>
              <a:rPr lang="es"/>
              <a:t>posición</a:t>
            </a:r>
            <a:r>
              <a:rPr lang="es"/>
              <a:t> en la que debe estar, la distancia utilizada es la diferencia de filas sumado a la diferencia de columnas (todo en valor absoluto)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Penaliza extra por piezas intercambiadas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63" y="4542250"/>
            <a:ext cx="1515575" cy="3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813" y="2277650"/>
            <a:ext cx="2067100" cy="20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Obtenidos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