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8" r:id="rId3"/>
    <p:sldId id="279" r:id="rId4"/>
    <p:sldId id="259" r:id="rId5"/>
    <p:sldId id="258" r:id="rId6"/>
    <p:sldId id="260" r:id="rId7"/>
    <p:sldId id="266" r:id="rId8"/>
    <p:sldId id="263" r:id="rId9"/>
    <p:sldId id="267" r:id="rId10"/>
    <p:sldId id="264" r:id="rId11"/>
    <p:sldId id="268" r:id="rId12"/>
    <p:sldId id="265" r:id="rId13"/>
    <p:sldId id="275" r:id="rId14"/>
    <p:sldId id="273" r:id="rId15"/>
    <p:sldId id="26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20"/>
  </p:normalViewPr>
  <p:slideViewPr>
    <p:cSldViewPr snapToGrid="0" snapToObjects="1">
      <p:cViewPr>
        <p:scale>
          <a:sx n="76" d="100"/>
          <a:sy n="76" d="100"/>
        </p:scale>
        <p:origin x="13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E813-0254-A447-B191-631C3D56F25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B96AA-AB43-1749-BB99-9B78BE48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</a:t>
            </a:r>
            <a:r>
              <a:rPr lang="en-US" baseline="0" dirty="0" smtClean="0"/>
              <a:t>: https://</a:t>
            </a:r>
            <a:r>
              <a:rPr lang="en-US" baseline="0" dirty="0" err="1" smtClean="0"/>
              <a:t>blog.cbecompanies.com</a:t>
            </a:r>
            <a:r>
              <a:rPr lang="en-US" baseline="0" dirty="0" smtClean="0"/>
              <a:t>/2017/02/17/the-5-things-you-must-know-about-healthcare-rcm/ accessed 5/26/2017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B96AA-AB43-1749-BB99-9B78BE4817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</a:t>
            </a:r>
            <a:r>
              <a:rPr lang="en-US" baseline="0" dirty="0" smtClean="0"/>
              <a:t>: https://</a:t>
            </a:r>
            <a:r>
              <a:rPr lang="en-US" baseline="0" dirty="0" err="1" smtClean="0"/>
              <a:t>blog.cbecompanies.com</a:t>
            </a:r>
            <a:r>
              <a:rPr lang="en-US" baseline="0" dirty="0" smtClean="0"/>
              <a:t>/2017/02/17/the-5-things-you-must-know-about-healthcare-rcm</a:t>
            </a:r>
            <a:r>
              <a:rPr lang="en-US" baseline="0" smtClean="0"/>
              <a:t>/ accessed </a:t>
            </a:r>
            <a:r>
              <a:rPr lang="en-US" baseline="0" dirty="0" smtClean="0"/>
              <a:t>5/26/2017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B96AA-AB43-1749-BB99-9B78BE4817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B96AA-AB43-1749-BB99-9B78BE4817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B96AA-AB43-1749-BB99-9B78BE4817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6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6BA5-C0A3-BC40-829C-8E4BAC319E27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2E37-EE89-3549-87D5-C92DA6A2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8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917" y="1992574"/>
            <a:ext cx="829220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dirty="0"/>
              <a:t>Springboard Data Science Intensive Capstone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811" y="3698544"/>
            <a:ext cx="1572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Patrick </a:t>
            </a:r>
            <a:r>
              <a:rPr lang="en-US" sz="2200" dirty="0" smtClean="0"/>
              <a:t>Long</a:t>
            </a:r>
          </a:p>
          <a:p>
            <a:pPr algn="ctr"/>
            <a:r>
              <a:rPr lang="en-US" sz="2000" dirty="0" smtClean="0"/>
              <a:t>May</a:t>
            </a:r>
            <a:r>
              <a:rPr lang="en-US" sz="2000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870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04" y="705002"/>
            <a:ext cx="8622891" cy="5928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356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</a:t>
            </a:r>
            <a:r>
              <a:rPr lang="en-US" sz="2400" dirty="0"/>
              <a:t>M</a:t>
            </a:r>
            <a:r>
              <a:rPr lang="en-US" sz="2400" dirty="0" smtClean="0"/>
              <a:t>odels </a:t>
            </a:r>
            <a:r>
              <a:rPr lang="en-US" sz="2400" dirty="0" smtClean="0"/>
              <a:t>are </a:t>
            </a:r>
            <a:r>
              <a:rPr lang="en-US" sz="2400" dirty="0" smtClean="0"/>
              <a:t>Most Accurately </a:t>
            </a:r>
            <a:r>
              <a:rPr lang="en-US" sz="2400" dirty="0"/>
              <a:t>P</a:t>
            </a:r>
            <a:r>
              <a:rPr lang="en-US" sz="2400" dirty="0" smtClean="0"/>
              <a:t>redict </a:t>
            </a:r>
            <a:r>
              <a:rPr lang="en-US" sz="2400" dirty="0"/>
              <a:t>P</a:t>
            </a:r>
            <a:r>
              <a:rPr lang="en-US" sz="2400" dirty="0" smtClean="0"/>
              <a:t>atient </a:t>
            </a:r>
            <a:r>
              <a:rPr lang="en-US" sz="2400" dirty="0"/>
              <a:t>H</a:t>
            </a:r>
            <a:r>
              <a:rPr lang="en-US" sz="2400" dirty="0" smtClean="0"/>
              <a:t>ospital </a:t>
            </a:r>
            <a:r>
              <a:rPr lang="en-US" sz="2400" dirty="0"/>
              <a:t>E</a:t>
            </a:r>
            <a:r>
              <a:rPr lang="en-US" sz="2400" dirty="0" smtClean="0"/>
              <a:t>xperience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018809" y="5724939"/>
            <a:ext cx="258417" cy="6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12573" y="5724939"/>
            <a:ext cx="258417" cy="6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38283" y="1912436"/>
            <a:ext cx="41762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 (LR) </a:t>
            </a:r>
            <a:r>
              <a:rPr lang="en-US" sz="2200" dirty="0" smtClean="0"/>
              <a:t>was consistently among the most accurate algorithms at predicting patient  hospital experience using Medicare Hospital Compare data during the model optimization state of this analysis. 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8202306" y="1327661"/>
            <a:ext cx="259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Model Optimization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020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0" y="1555843"/>
            <a:ext cx="6664569" cy="3889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356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</a:t>
            </a:r>
            <a:r>
              <a:rPr lang="en-US" sz="2400" dirty="0" smtClean="0"/>
              <a:t>Does </a:t>
            </a:r>
            <a:r>
              <a:rPr lang="en-US" sz="2400" dirty="0" smtClean="0"/>
              <a:t>Logistic Regression Perform as a Predictive Model of Patient </a:t>
            </a:r>
            <a:r>
              <a:rPr lang="en-US" sz="2400" dirty="0"/>
              <a:t>H</a:t>
            </a:r>
            <a:r>
              <a:rPr lang="en-US" sz="2400" dirty="0" smtClean="0"/>
              <a:t>ospital Experience?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81121" y="1546903"/>
            <a:ext cx="490161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 smtClean="0"/>
              <a:t>LR has </a:t>
            </a:r>
            <a:r>
              <a:rPr lang="en-US" sz="2000" dirty="0" smtClean="0"/>
              <a:t>about 52% </a:t>
            </a:r>
            <a:r>
              <a:rPr lang="en-US" sz="2000" b="1" dirty="0" smtClean="0"/>
              <a:t>accuracy</a:t>
            </a:r>
            <a:r>
              <a:rPr lang="en-US" sz="2000" dirty="0" smtClean="0"/>
              <a:t> in predicting patient hospital experience. 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LR shows </a:t>
            </a:r>
            <a:r>
              <a:rPr lang="en-US" sz="2000" dirty="0" smtClean="0"/>
              <a:t>greatest </a:t>
            </a:r>
            <a:r>
              <a:rPr lang="en-US" sz="2000" b="1" dirty="0" smtClean="0"/>
              <a:t>precision</a:t>
            </a:r>
            <a:r>
              <a:rPr lang="en-US" sz="2000" dirty="0" smtClean="0"/>
              <a:t>  when predicting poor patient experiences (61%).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This </a:t>
            </a:r>
            <a:r>
              <a:rPr lang="en-US" sz="2000" dirty="0"/>
              <a:t>LR shows </a:t>
            </a:r>
            <a:r>
              <a:rPr lang="en-US" sz="2000" dirty="0"/>
              <a:t>greatest </a:t>
            </a:r>
            <a:r>
              <a:rPr lang="en-US" sz="2000" b="1" dirty="0" smtClean="0"/>
              <a:t>recall</a:t>
            </a:r>
            <a:r>
              <a:rPr lang="en-US" sz="2000" dirty="0" smtClean="0"/>
              <a:t>  </a:t>
            </a:r>
            <a:r>
              <a:rPr lang="en-US" sz="2000" dirty="0"/>
              <a:t>when predicting poor patient experiences </a:t>
            </a:r>
            <a:r>
              <a:rPr lang="en-US" sz="2000" dirty="0" smtClean="0"/>
              <a:t>(74%).</a:t>
            </a:r>
            <a:endParaRPr lang="en-US" sz="2000" dirty="0"/>
          </a:p>
          <a:p>
            <a:endParaRPr lang="en-US" sz="1700" dirty="0"/>
          </a:p>
          <a:p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5950" y="1371599"/>
            <a:ext cx="6711578" cy="4169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1504" y="6037013"/>
            <a:ext cx="34011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accuracy= True Positives / All Instances</a:t>
            </a:r>
            <a:endParaRPr lang="en-US" sz="16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1739" y="6035956"/>
            <a:ext cx="4866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precision  = True Positives / (True Positives 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+ </a:t>
            </a:r>
            <a:r>
              <a:rPr lang="en-US" sz="1600" i="1" dirty="0"/>
              <a:t>False Positives)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0856" y="6035956"/>
            <a:ext cx="4775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recall= True Positives / (True Positives 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+ </a:t>
            </a:r>
            <a:r>
              <a:rPr lang="en-US" sz="1600" i="1" dirty="0"/>
              <a:t>False Negatives) 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16204" y="1122979"/>
            <a:ext cx="201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98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3" y="1581134"/>
            <a:ext cx="6519778" cy="44823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23620" y="1461190"/>
            <a:ext cx="1" cy="6136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3917" y="1079249"/>
            <a:ext cx="264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Feature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6646" y="1313929"/>
            <a:ext cx="53653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15 </a:t>
            </a:r>
            <a:r>
              <a:rPr lang="en-US" sz="2000" b="1" dirty="0"/>
              <a:t>of 84 </a:t>
            </a:r>
            <a:r>
              <a:rPr lang="en-US" sz="2000" b="1" dirty="0" smtClean="0"/>
              <a:t>features were </a:t>
            </a:r>
            <a:r>
              <a:rPr lang="en-US" sz="2000" b="1" dirty="0"/>
              <a:t>identified as important to </a:t>
            </a:r>
            <a:r>
              <a:rPr lang="en-US" sz="2000" b="1" dirty="0" smtClean="0"/>
              <a:t>predictive patient hospital experience: </a:t>
            </a:r>
          </a:p>
          <a:p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Number </a:t>
            </a:r>
            <a:r>
              <a:rPr lang="en-US" sz="2000" dirty="0"/>
              <a:t>of </a:t>
            </a:r>
            <a:r>
              <a:rPr lang="en-US" sz="2000" dirty="0" smtClean="0"/>
              <a:t>Discharges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Number </a:t>
            </a:r>
            <a:r>
              <a:rPr lang="en-US" sz="2000" dirty="0"/>
              <a:t>of </a:t>
            </a:r>
            <a:r>
              <a:rPr lang="en-US" sz="2000" dirty="0" smtClean="0"/>
              <a:t>Readmissions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MSPB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Proprietary Hospital </a:t>
            </a:r>
            <a:r>
              <a:rPr lang="en-US" sz="2000" dirty="0"/>
              <a:t>Ownership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“</a:t>
            </a:r>
            <a:r>
              <a:rPr lang="en-US" sz="2000" i="1" dirty="0" smtClean="0"/>
              <a:t>Below </a:t>
            </a:r>
            <a:r>
              <a:rPr lang="en-US" sz="2000" i="1" dirty="0"/>
              <a:t>National </a:t>
            </a:r>
            <a:r>
              <a:rPr lang="en-US" sz="2000" i="1" dirty="0" smtClean="0"/>
              <a:t>Average</a:t>
            </a:r>
            <a:r>
              <a:rPr lang="en-US" sz="2000" dirty="0" smtClean="0"/>
              <a:t>” Timeliness </a:t>
            </a:r>
            <a:r>
              <a:rPr lang="en-US" sz="2000" dirty="0"/>
              <a:t>of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Hospital Location in 1 of 10 states/districts: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AR</a:t>
            </a:r>
            <a:r>
              <a:rPr lang="en-US" sz="2000" dirty="0"/>
              <a:t>, </a:t>
            </a:r>
            <a:r>
              <a:rPr lang="en-US" sz="2000" dirty="0" smtClean="0"/>
              <a:t>DC, </a:t>
            </a:r>
            <a:r>
              <a:rPr lang="en-US" sz="2000" dirty="0"/>
              <a:t>LA, </a:t>
            </a:r>
            <a:r>
              <a:rPr lang="en-US" sz="2000" dirty="0" smtClean="0"/>
              <a:t>NE</a:t>
            </a:r>
            <a:r>
              <a:rPr lang="en-US" sz="2000" dirty="0"/>
              <a:t>, NH, NM, NY, SC, SD</a:t>
            </a:r>
            <a:r>
              <a:rPr lang="en-US" sz="2000" dirty="0" smtClean="0"/>
              <a:t>, WI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356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</a:t>
            </a:r>
            <a:r>
              <a:rPr lang="en-US" sz="2400" dirty="0" smtClean="0"/>
              <a:t>Hospital </a:t>
            </a:r>
            <a:r>
              <a:rPr lang="en-US" sz="2400" dirty="0" smtClean="0"/>
              <a:t>A</a:t>
            </a:r>
            <a:r>
              <a:rPr lang="en-US" sz="2400" dirty="0" smtClean="0"/>
              <a:t>ttributes/Features </a:t>
            </a:r>
            <a:r>
              <a:rPr lang="en-US" sz="2400" dirty="0"/>
              <a:t>M</a:t>
            </a:r>
            <a:r>
              <a:rPr lang="en-US" sz="2400" dirty="0" smtClean="0"/>
              <a:t>ost </a:t>
            </a:r>
            <a:r>
              <a:rPr lang="en-US" sz="2400" dirty="0"/>
              <a:t>A</a:t>
            </a:r>
            <a:r>
              <a:rPr lang="en-US" sz="2400" dirty="0" smtClean="0"/>
              <a:t>ccurately </a:t>
            </a:r>
            <a:r>
              <a:rPr lang="en-US" sz="2400" dirty="0"/>
              <a:t>P</a:t>
            </a:r>
            <a:r>
              <a:rPr lang="en-US" sz="2400" dirty="0" smtClean="0"/>
              <a:t>redict </a:t>
            </a:r>
            <a:r>
              <a:rPr lang="en-US" sz="2400" dirty="0"/>
              <a:t>P</a:t>
            </a:r>
            <a:r>
              <a:rPr lang="en-US" sz="2400" dirty="0" smtClean="0"/>
              <a:t>atient </a:t>
            </a:r>
            <a:r>
              <a:rPr lang="en-US" sz="2400" dirty="0"/>
              <a:t>H</a:t>
            </a:r>
            <a:r>
              <a:rPr lang="en-US" sz="2400" dirty="0" smtClean="0"/>
              <a:t>ospital </a:t>
            </a:r>
            <a:r>
              <a:rPr lang="en-US" sz="2400" dirty="0"/>
              <a:t>E</a:t>
            </a:r>
            <a:r>
              <a:rPr lang="en-US" sz="2400" dirty="0" smtClean="0"/>
              <a:t>xperience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7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922" y="586854"/>
            <a:ext cx="106861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Summary </a:t>
            </a:r>
            <a:r>
              <a:rPr lang="en-US" sz="2600" b="1" dirty="0"/>
              <a:t>of Key Findings </a:t>
            </a:r>
            <a:endParaRPr lang="en-US" sz="2600" b="1" dirty="0" smtClean="0"/>
          </a:p>
          <a:p>
            <a:pPr algn="ctr"/>
            <a:endParaRPr lang="en-US" sz="20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Patient </a:t>
            </a:r>
            <a:r>
              <a:rPr lang="en-US" sz="2400" dirty="0" smtClean="0"/>
              <a:t>hospital experience can </a:t>
            </a:r>
            <a:r>
              <a:rPr lang="en-US" sz="2400" dirty="0"/>
              <a:t>be predicted with </a:t>
            </a:r>
            <a:r>
              <a:rPr lang="en-US" sz="2400" dirty="0" smtClean="0"/>
              <a:t>approximately 52% </a:t>
            </a:r>
            <a:r>
              <a:rPr lang="en-US" sz="2400" dirty="0"/>
              <a:t>accuracy using publically available Medicare </a:t>
            </a:r>
            <a:r>
              <a:rPr lang="en-US" sz="2400" dirty="0" smtClean="0"/>
              <a:t>Hospital Compare </a:t>
            </a:r>
            <a:r>
              <a:rPr lang="en-US" sz="2400" dirty="0"/>
              <a:t>D</a:t>
            </a:r>
            <a:r>
              <a:rPr lang="en-US" sz="2400" dirty="0" smtClean="0"/>
              <a:t>ata.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This represents a ~20% improvement over random guess (i.e. 33% likelihood of a correct guess). 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Fifteen hospital attributes were </a:t>
            </a:r>
            <a:r>
              <a:rPr lang="en-US" sz="2400" dirty="0"/>
              <a:t>identified that account for </a:t>
            </a:r>
            <a:r>
              <a:rPr lang="en-US" sz="2400" dirty="0" smtClean="0"/>
              <a:t>predictive accuracy of patient experience.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These include readmissions metrics, Medicare spending per patient, hospital ownership model, timeliness of care, and hospital geography.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4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1446" y="441758"/>
            <a:ext cx="1105468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Key Recommendations</a:t>
            </a:r>
          </a:p>
          <a:p>
            <a:pPr algn="ctr"/>
            <a:endParaRPr lang="en-US" sz="24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When predicting </a:t>
            </a:r>
            <a:r>
              <a:rPr lang="en-US" sz="2400" dirty="0" smtClean="0"/>
              <a:t>and/or improving patient hospital experience</a:t>
            </a:r>
            <a:r>
              <a:rPr lang="en-US" sz="2400" dirty="0"/>
              <a:t>, attention should focus on readmissions metrics, </a:t>
            </a:r>
            <a:r>
              <a:rPr lang="en-US" sz="2400" dirty="0" smtClean="0"/>
              <a:t>spending </a:t>
            </a:r>
            <a:r>
              <a:rPr lang="en-US" sz="2400" dirty="0"/>
              <a:t>per patient, ownership model, timeliness of care, and hospital geography.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While the </a:t>
            </a:r>
            <a:r>
              <a:rPr lang="en-US" sz="2400" dirty="0"/>
              <a:t>Medicare Hospital Compare data </a:t>
            </a:r>
            <a:r>
              <a:rPr lang="en-US" sz="2400" dirty="0" smtClean="0"/>
              <a:t>utilized in this study increased increase </a:t>
            </a:r>
            <a:r>
              <a:rPr lang="en-US" sz="2400" dirty="0"/>
              <a:t>in predictive </a:t>
            </a:r>
            <a:r>
              <a:rPr lang="en-US" sz="2400" dirty="0" smtClean="0"/>
              <a:t>accuracy </a:t>
            </a:r>
            <a:r>
              <a:rPr lang="en-US" sz="2400" dirty="0"/>
              <a:t>~ 20%</a:t>
            </a:r>
            <a:r>
              <a:rPr lang="en-US" sz="2400" dirty="0" smtClean="0"/>
              <a:t> </a:t>
            </a:r>
            <a:r>
              <a:rPr lang="en-US" sz="2400" dirty="0"/>
              <a:t>over </a:t>
            </a:r>
            <a:r>
              <a:rPr lang="en-US" sz="2400" dirty="0" smtClean="0"/>
              <a:t>a random guess, </a:t>
            </a:r>
            <a:r>
              <a:rPr lang="en-US" sz="2400" dirty="0"/>
              <a:t>it is advisable to investigate additional hospital attributes that </a:t>
            </a:r>
            <a:r>
              <a:rPr lang="en-US" sz="2400" dirty="0" smtClean="0"/>
              <a:t>could provide </a:t>
            </a:r>
            <a:r>
              <a:rPr lang="en-US" sz="2400" dirty="0"/>
              <a:t>greater predictive </a:t>
            </a:r>
            <a:r>
              <a:rPr lang="en-US" sz="2400" dirty="0" smtClean="0"/>
              <a:t>accuracy.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Reliably </a:t>
            </a:r>
            <a:r>
              <a:rPr lang="en-US" sz="2400" dirty="0"/>
              <a:t>detecting </a:t>
            </a:r>
            <a:r>
              <a:rPr lang="en-US" sz="2400" dirty="0" smtClean="0"/>
              <a:t>negative and positive patient experiences </a:t>
            </a:r>
            <a:r>
              <a:rPr lang="en-US" sz="2400" dirty="0"/>
              <a:t>may be of </a:t>
            </a:r>
            <a:r>
              <a:rPr lang="en-US" sz="2400" dirty="0" smtClean="0"/>
              <a:t>greatest value </a:t>
            </a:r>
            <a:r>
              <a:rPr lang="en-US" sz="2400" dirty="0"/>
              <a:t>to both the patient/healthcare consumer and healthcare </a:t>
            </a:r>
            <a:r>
              <a:rPr lang="en-US" sz="2400" dirty="0" smtClean="0"/>
              <a:t>provider than distinguishing identifying neutral patient experiences.  Using a binary classification system for the quality of patient experience system is recommended.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1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175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Appendix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07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Key Terms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3568" y="712791"/>
            <a:ext cx="117453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Discharges</a:t>
            </a:r>
            <a:r>
              <a:rPr lang="en-US" dirty="0" smtClean="0"/>
              <a:t>: </a:t>
            </a:r>
            <a:r>
              <a:rPr lang="en-US" dirty="0"/>
              <a:t>Number of patients discharged over 30-day period for heart attack, heart failure, and pneumonia. </a:t>
            </a:r>
            <a:endParaRPr lang="en-US" dirty="0" smtClean="0"/>
          </a:p>
          <a:p>
            <a:r>
              <a:rPr lang="en-US" b="1" dirty="0" smtClean="0"/>
              <a:t>Number </a:t>
            </a:r>
            <a:r>
              <a:rPr lang="en-US" b="1" dirty="0"/>
              <a:t>of </a:t>
            </a:r>
            <a:r>
              <a:rPr lang="en-US" b="1" dirty="0" smtClean="0"/>
              <a:t>Readmissions</a:t>
            </a:r>
            <a:r>
              <a:rPr lang="en-US" dirty="0" smtClean="0"/>
              <a:t>: </a:t>
            </a:r>
            <a:r>
              <a:rPr lang="en-US" dirty="0"/>
              <a:t>Number of patients readmitted over 30-day period for heart attack, heart failure, and pneumonia. </a:t>
            </a:r>
          </a:p>
          <a:p>
            <a:r>
              <a:rPr lang="en-US" b="1" dirty="0" smtClean="0"/>
              <a:t>Excess </a:t>
            </a:r>
            <a:r>
              <a:rPr lang="en-US" b="1" dirty="0"/>
              <a:t>Readmission Ratio (ERR</a:t>
            </a:r>
            <a:r>
              <a:rPr lang="en-US" b="1" dirty="0" smtClean="0"/>
              <a:t>): </a:t>
            </a:r>
            <a:r>
              <a:rPr lang="en-US" dirty="0"/>
              <a:t>This ratio is created by dividing a hospital’s number of “predicted” 30-day readmissions for heart attack, heart failure, and pneumonia by the number that would be “expected,” based on an average hospital with similar patients. A ratio greater than 1 indicates excess readmissions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MSPB</a:t>
            </a:r>
            <a:r>
              <a:rPr lang="en-US" dirty="0" smtClean="0"/>
              <a:t>: </a:t>
            </a:r>
            <a:r>
              <a:rPr lang="en-US" dirty="0"/>
              <a:t>The Medicare hospital spending per patient (Medicare Spending per Beneficiary, MSPB) measure indicates whether Medicare spends more, less or about the same per Medicare patient treated in a specific hospital, compared to how much Medicare spends per patient nationally. This measure includes any Medicare Part A and Part B payments made for services provided to a patient during the 3 days prior to the hospital stay, during the stay, and during the 30 days after discharge from the hospital. </a:t>
            </a:r>
            <a:endParaRPr lang="en-US" dirty="0" smtClean="0"/>
          </a:p>
          <a:p>
            <a:r>
              <a:rPr lang="en-US" b="1" dirty="0" smtClean="0"/>
              <a:t>EHR</a:t>
            </a:r>
            <a:r>
              <a:rPr lang="en-US" dirty="0" smtClean="0"/>
              <a:t>: </a:t>
            </a:r>
            <a:r>
              <a:rPr lang="en-US" dirty="0"/>
              <a:t>The use of electronic health records (EHR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Hospital Type</a:t>
            </a:r>
            <a:r>
              <a:rPr lang="en-US" dirty="0" smtClean="0"/>
              <a:t>: </a:t>
            </a:r>
            <a:r>
              <a:rPr lang="en-US" dirty="0"/>
              <a:t>Hospital Type i.e. critical access, acute care, </a:t>
            </a:r>
            <a:r>
              <a:rPr lang="en-US" dirty="0" smtClean="0"/>
              <a:t>children's’.</a:t>
            </a:r>
          </a:p>
          <a:p>
            <a:r>
              <a:rPr lang="en-US" b="1" dirty="0" smtClean="0"/>
              <a:t>Hospital Ownership</a:t>
            </a:r>
            <a:r>
              <a:rPr lang="en-US" dirty="0" smtClean="0"/>
              <a:t>: </a:t>
            </a:r>
            <a:r>
              <a:rPr lang="en-US" dirty="0"/>
              <a:t>Model of hospital ownership e.g. </a:t>
            </a:r>
            <a:r>
              <a:rPr lang="en-US" dirty="0" smtClean="0"/>
              <a:t>government </a:t>
            </a:r>
            <a:r>
              <a:rPr lang="en-US" dirty="0"/>
              <a:t>run, proprietary, </a:t>
            </a:r>
            <a:r>
              <a:rPr lang="en-US" dirty="0" smtClean="0"/>
              <a:t>volunteer/non-profit.</a:t>
            </a:r>
          </a:p>
          <a:p>
            <a:r>
              <a:rPr lang="en-US" b="1" dirty="0" smtClean="0"/>
              <a:t>Emergency Services</a:t>
            </a:r>
            <a:r>
              <a:rPr lang="en-US" dirty="0" smtClean="0"/>
              <a:t>: Meets emergency services criteria.</a:t>
            </a:r>
          </a:p>
          <a:p>
            <a:r>
              <a:rPr lang="en-US" b="1" dirty="0" smtClean="0"/>
              <a:t>Safety </a:t>
            </a:r>
            <a:r>
              <a:rPr lang="en-US" b="1" dirty="0"/>
              <a:t>of </a:t>
            </a:r>
            <a:r>
              <a:rPr lang="en-US" b="1" dirty="0" smtClean="0"/>
              <a:t>Care</a:t>
            </a:r>
            <a:r>
              <a:rPr lang="en-US" dirty="0" smtClean="0"/>
              <a:t>: </a:t>
            </a:r>
            <a:r>
              <a:rPr lang="en-US" dirty="0"/>
              <a:t>Safety of care ratings for a hospital (below, same as, or above national average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Effectiveness </a:t>
            </a:r>
            <a:r>
              <a:rPr lang="en-US" b="1" dirty="0"/>
              <a:t>of </a:t>
            </a:r>
            <a:r>
              <a:rPr lang="en-US" b="1" dirty="0" smtClean="0"/>
              <a:t>Care</a:t>
            </a:r>
            <a:r>
              <a:rPr lang="en-US" dirty="0" smtClean="0"/>
              <a:t>: </a:t>
            </a:r>
            <a:r>
              <a:rPr lang="en-US" dirty="0"/>
              <a:t>Effectiveness of care ratings for a hospital (below, same as, or above national average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Timeliness </a:t>
            </a:r>
            <a:r>
              <a:rPr lang="en-US" b="1" dirty="0"/>
              <a:t>of </a:t>
            </a:r>
            <a:r>
              <a:rPr lang="en-US" b="1" dirty="0" smtClean="0"/>
              <a:t>Care</a:t>
            </a:r>
            <a:r>
              <a:rPr lang="en-US" dirty="0" smtClean="0"/>
              <a:t>: </a:t>
            </a:r>
            <a:r>
              <a:rPr lang="en-US" dirty="0"/>
              <a:t>Timeliness of care ratings for a hospital (below, same as, or above national average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Efficient </a:t>
            </a:r>
            <a:r>
              <a:rPr lang="en-US" b="1" dirty="0"/>
              <a:t>use of Medical </a:t>
            </a:r>
            <a:r>
              <a:rPr lang="en-US" b="1" dirty="0" smtClean="0"/>
              <a:t>Imaging</a:t>
            </a:r>
            <a:r>
              <a:rPr lang="en-US" dirty="0" smtClean="0"/>
              <a:t>: Medicare score of medical imaging use.</a:t>
            </a:r>
          </a:p>
          <a:p>
            <a:r>
              <a:rPr lang="en-US" b="1" dirty="0" smtClean="0"/>
              <a:t>Hospital </a:t>
            </a:r>
            <a:r>
              <a:rPr lang="en-US" b="1" dirty="0"/>
              <a:t>Overall </a:t>
            </a:r>
            <a:r>
              <a:rPr lang="en-US" b="1" dirty="0" smtClean="0"/>
              <a:t>rating</a:t>
            </a:r>
            <a:r>
              <a:rPr lang="en-US" dirty="0" smtClean="0"/>
              <a:t>: </a:t>
            </a:r>
            <a:r>
              <a:rPr lang="en-US" dirty="0"/>
              <a:t>An aggregate score of hospital rating from low to high (1 - 5) </a:t>
            </a:r>
            <a:r>
              <a:rPr lang="en-US" dirty="0" smtClean="0"/>
              <a:t>derived </a:t>
            </a:r>
            <a:r>
              <a:rPr lang="en-US" dirty="0"/>
              <a:t>from the above measures. Will be used for data exploration but not prediction of patient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8840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3776" y="0"/>
            <a:ext cx="128253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58" y="937704"/>
            <a:ext cx="11082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Patient hospital </a:t>
            </a:r>
            <a:r>
              <a:rPr lang="en-US" sz="2200" b="1" dirty="0"/>
              <a:t>e</a:t>
            </a:r>
            <a:r>
              <a:rPr lang="en-US" sz="2200" b="1" dirty="0" smtClean="0"/>
              <a:t>xperience plays a central role in patient well-being yet is an all too often neglected facet of our healthcare system. </a:t>
            </a:r>
          </a:p>
          <a:p>
            <a:endParaRPr lang="en-US" sz="2200" b="1" dirty="0"/>
          </a:p>
          <a:p>
            <a:r>
              <a:rPr lang="en-US" sz="2200" b="1" dirty="0"/>
              <a:t>W</a:t>
            </a:r>
            <a:r>
              <a:rPr lang="en-US" sz="2200" b="1" dirty="0" smtClean="0"/>
              <a:t>hile some hospital systems are highly attentive to the first-hand experiences of patients, it is difficult as patients – the healthcare consumer – to identify hospitals that excel at this dimension of patient care.</a:t>
            </a:r>
          </a:p>
          <a:p>
            <a:endParaRPr lang="en-US" sz="2200" b="1" dirty="0"/>
          </a:p>
          <a:p>
            <a:r>
              <a:rPr lang="en-US" sz="2200" b="1" dirty="0" smtClean="0"/>
              <a:t>Moreover, many hospitals lack strong metrics to predict the quality of patient experience within their organization, which stifles clinical care.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4151469" y="179639"/>
            <a:ext cx="4811830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b="1" dirty="0"/>
              <a:t>The  </a:t>
            </a:r>
            <a:r>
              <a:rPr lang="en-US" sz="2900" b="1" dirty="0" smtClean="0"/>
              <a:t>Problem </a:t>
            </a:r>
            <a:r>
              <a:rPr lang="en-US" sz="2900" b="1" dirty="0"/>
              <a:t>to be </a:t>
            </a:r>
            <a:r>
              <a:rPr lang="en-US" sz="2900" b="1" dirty="0" smtClean="0"/>
              <a:t>Addressed</a:t>
            </a:r>
            <a:endParaRPr lang="en-US" sz="2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82736" y="6598397"/>
            <a:ext cx="7040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</a:t>
            </a:r>
            <a:r>
              <a:rPr lang="en-US" sz="1000" dirty="0" err="1"/>
              <a:t>blog.cbecompanies.com</a:t>
            </a:r>
            <a:r>
              <a:rPr lang="en-US" sz="1000" dirty="0"/>
              <a:t>/2017/02/17/the-5-things-you-must-know-about-healthcare-rcm/ </a:t>
            </a:r>
            <a:r>
              <a:rPr lang="en-US" sz="1000" dirty="0" smtClean="0"/>
              <a:t>accessed </a:t>
            </a:r>
            <a:r>
              <a:rPr lang="en-US" sz="1000" dirty="0"/>
              <a:t>5/26/2017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33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3776" y="0"/>
            <a:ext cx="128253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58" y="937704"/>
            <a:ext cx="110825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</a:t>
            </a:r>
            <a:r>
              <a:rPr lang="en-US" sz="2200" b="1" dirty="0" smtClean="0"/>
              <a:t>ospital performance metrics are publically available through Medicare’s Hospital Compare Database.</a:t>
            </a:r>
          </a:p>
          <a:p>
            <a:endParaRPr lang="en-US" sz="2200" b="1" dirty="0"/>
          </a:p>
          <a:p>
            <a:r>
              <a:rPr lang="en-US" sz="2200" b="1" dirty="0" smtClean="0"/>
              <a:t>The goal of this study will be to twofold:</a:t>
            </a:r>
          </a:p>
          <a:p>
            <a:endParaRPr lang="en-US" sz="2200" b="1" dirty="0"/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/>
              <a:t>Develop a model to accurately predict patient hospital experience using Medicare Hospital data.</a:t>
            </a:r>
          </a:p>
          <a:p>
            <a:pPr marL="457200" indent="-457200">
              <a:buFont typeface="+mj-lt"/>
              <a:buAutoNum type="arabicPeriod"/>
            </a:pPr>
            <a:endParaRPr lang="en-US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/>
              <a:t>Identify a subset of key hospital attributes that provide the greatest value toward predicting patient hospital experience. 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4151469" y="179639"/>
            <a:ext cx="3852658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b="1" dirty="0"/>
              <a:t>The  </a:t>
            </a:r>
            <a:r>
              <a:rPr lang="en-US" sz="2900" b="1" dirty="0" smtClean="0"/>
              <a:t>Proposed Solution:</a:t>
            </a:r>
            <a:endParaRPr lang="en-US" sz="2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82736" y="6598397"/>
            <a:ext cx="7040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</a:t>
            </a:r>
            <a:r>
              <a:rPr lang="en-US" sz="1000" dirty="0" err="1"/>
              <a:t>blog.cbecompanies.com</a:t>
            </a:r>
            <a:r>
              <a:rPr lang="en-US" sz="1000" dirty="0"/>
              <a:t>/2017/02/17/the-5-things-you-must-know-about-healthcare-rcm/ </a:t>
            </a:r>
            <a:r>
              <a:rPr lang="en-US" sz="1000" dirty="0" smtClean="0"/>
              <a:t>accessed </a:t>
            </a:r>
            <a:r>
              <a:rPr lang="en-US" sz="1000" dirty="0"/>
              <a:t>5/26/2017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25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2" y="890015"/>
            <a:ext cx="5820704" cy="659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863" y="1697379"/>
            <a:ext cx="111373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General Hospital Information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Location, ownership model, the inclusion of various clinical services (e.g. electronic health records, emergency care, medical imaging). 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Hospital readmission metrics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Number of readmissions, discharges, level of readmissions relative to hospitals treating similar patient populations. 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Medicare Spending per Beneficiary/Patient (MSPB)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Level of Medicare reimbursement per patient relative to the national average for Medicare reimbursement. 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Patient experience </a:t>
            </a:r>
            <a:r>
              <a:rPr lang="en-US" sz="2000" dirty="0" smtClean="0"/>
              <a:t>ratings used in this analysis are derived from Medicare’s </a:t>
            </a:r>
            <a:r>
              <a:rPr lang="en-US" sz="2000" dirty="0"/>
              <a:t>Hospital Consumer Assessment of Healthcare Providers and </a:t>
            </a:r>
            <a:r>
              <a:rPr lang="en-US" sz="2000" dirty="0" smtClean="0"/>
              <a:t>Systems Survey (CAHPS®). 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Data from a total of 2,208 hospitals were used in this study.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655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Overview of Medicare Data used for this Study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34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50" y="909706"/>
            <a:ext cx="6452443" cy="36172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97" y="456174"/>
            <a:ext cx="6471107" cy="4448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48" y="5132574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Take Home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Hospitals </a:t>
            </a:r>
            <a:r>
              <a:rPr lang="en-US" dirty="0"/>
              <a:t>in this data set are concentrated in large populous states like California and Texas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Regions with </a:t>
            </a:r>
            <a:r>
              <a:rPr lang="en-US" dirty="0" smtClean="0"/>
              <a:t>highest ratings for patient </a:t>
            </a:r>
            <a:r>
              <a:rPr lang="en-US" dirty="0"/>
              <a:t>experience are in the central, mountain and US/Hawaii time zones.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Regions </a:t>
            </a:r>
            <a:r>
              <a:rPr lang="en-US" dirty="0"/>
              <a:t>with low patient experience ratings are in the </a:t>
            </a:r>
            <a:r>
              <a:rPr lang="en-US" dirty="0" smtClean="0"/>
              <a:t>Virgin </a:t>
            </a:r>
            <a:r>
              <a:rPr lang="en-US" dirty="0"/>
              <a:t>Islands and the US/Pacific time zone.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307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Patient </a:t>
            </a:r>
            <a:r>
              <a:rPr lang="en-US" sz="2400" b="1" dirty="0"/>
              <a:t>E</a:t>
            </a:r>
            <a:r>
              <a:rPr lang="en-US" sz="2400" b="1" dirty="0" smtClean="0"/>
              <a:t>xperience Varies by </a:t>
            </a:r>
            <a:r>
              <a:rPr lang="en-US" sz="2400" b="1" dirty="0"/>
              <a:t>G</a:t>
            </a:r>
            <a:r>
              <a:rPr lang="en-US" sz="2400" b="1" dirty="0" smtClean="0"/>
              <a:t>eography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52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1" y="1156376"/>
            <a:ext cx="6050824" cy="415994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350205" y="-2103951"/>
            <a:ext cx="10755997" cy="8496592"/>
            <a:chOff x="247265" y="848665"/>
            <a:chExt cx="7951734" cy="62813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68" y="1076632"/>
              <a:ext cx="7315200" cy="5029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054702" y="3175318"/>
              <a:ext cx="4144297" cy="3954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7265" y="848665"/>
              <a:ext cx="7715406" cy="261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26307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Patient </a:t>
            </a:r>
            <a:r>
              <a:rPr lang="en-US" sz="2400" b="1" dirty="0"/>
              <a:t>E</a:t>
            </a:r>
            <a:r>
              <a:rPr lang="en-US" sz="2400" b="1" dirty="0" smtClean="0"/>
              <a:t>xperience Varies by Readmissions Metrics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0592" y="790577"/>
            <a:ext cx="61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Discharge and Readmission </a:t>
            </a:r>
            <a:r>
              <a:rPr lang="en-US" smtClean="0"/>
              <a:t>Number by Patient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48" y="5132574"/>
            <a:ext cx="11119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Take Home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 Hospitals with </a:t>
            </a:r>
            <a:r>
              <a:rPr lang="en-US" i="1" dirty="0" smtClean="0"/>
              <a:t>'above the national average</a:t>
            </a:r>
            <a:r>
              <a:rPr lang="en-US" dirty="0" smtClean="0"/>
              <a:t>' </a:t>
            </a:r>
            <a:r>
              <a:rPr lang="en-US" dirty="0"/>
              <a:t>rating in patient </a:t>
            </a:r>
            <a:r>
              <a:rPr lang="en-US" dirty="0" smtClean="0"/>
              <a:t>experience </a:t>
            </a:r>
            <a:r>
              <a:rPr lang="en-US" dirty="0"/>
              <a:t>have the </a:t>
            </a:r>
            <a:r>
              <a:rPr lang="en-US" dirty="0" smtClean="0"/>
              <a:t>highest </a:t>
            </a:r>
            <a:r>
              <a:rPr lang="en-US" dirty="0"/>
              <a:t>number of discharges yet the lowest number of readmissions. This trend is reflected it the </a:t>
            </a:r>
            <a:r>
              <a:rPr lang="en-US" dirty="0" smtClean="0"/>
              <a:t>hospital </a:t>
            </a:r>
            <a:r>
              <a:rPr lang="en-US" dirty="0"/>
              <a:t>ERR, as well.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MSPB </a:t>
            </a:r>
            <a:r>
              <a:rPr lang="en-US" dirty="0"/>
              <a:t>inversely correlates with ratings of patient experience. This suggests that highly rated hospital receive less </a:t>
            </a:r>
            <a:r>
              <a:rPr lang="en-US" dirty="0" smtClean="0"/>
              <a:t>Medicare </a:t>
            </a:r>
            <a:r>
              <a:rPr lang="en-US" dirty="0"/>
              <a:t>reimbursement as measured by MSPB relative to the national average for similar hospitals.</a:t>
            </a:r>
          </a:p>
        </p:txBody>
      </p:sp>
    </p:spTree>
    <p:extLst>
      <p:ext uri="{BB962C8B-B14F-4D97-AF65-F5344CB8AC3E}">
        <p14:creationId xmlns:p14="http://schemas.microsoft.com/office/powerpoint/2010/main" val="17444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613160" y="-3266916"/>
            <a:ext cx="13030547" cy="8661875"/>
            <a:chOff x="0" y="801326"/>
            <a:chExt cx="8858864" cy="56732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68" y="1076632"/>
              <a:ext cx="7315200" cy="50292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855406"/>
              <a:ext cx="4144297" cy="5619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2148" y="801326"/>
              <a:ext cx="6786716" cy="261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7011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Patient </a:t>
            </a:r>
            <a:r>
              <a:rPr lang="en-US" sz="2400" b="1" dirty="0"/>
              <a:t>E</a:t>
            </a:r>
            <a:r>
              <a:rPr lang="en-US" sz="2400" b="1" dirty="0" smtClean="0"/>
              <a:t>xperience Varies by Medicare Spending per Patient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22192" y="5888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0768" y="4780740"/>
            <a:ext cx="11119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Take Home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Hospitals with </a:t>
            </a:r>
            <a:r>
              <a:rPr lang="en-US" dirty="0" smtClean="0"/>
              <a:t>“</a:t>
            </a:r>
            <a:r>
              <a:rPr lang="en-US" i="1" dirty="0" smtClean="0"/>
              <a:t>Above </a:t>
            </a:r>
            <a:r>
              <a:rPr lang="en-US" i="1" dirty="0"/>
              <a:t>the national </a:t>
            </a:r>
            <a:r>
              <a:rPr lang="en-US" i="1" dirty="0" smtClean="0"/>
              <a:t>average</a:t>
            </a:r>
            <a:r>
              <a:rPr lang="en-US" dirty="0" smtClean="0"/>
              <a:t>” </a:t>
            </a:r>
            <a:r>
              <a:rPr lang="en-US" dirty="0"/>
              <a:t>rating in patient experience have the </a:t>
            </a:r>
            <a:r>
              <a:rPr lang="en-US" dirty="0" smtClean="0"/>
              <a:t>highest </a:t>
            </a:r>
            <a:r>
              <a:rPr lang="en-US" dirty="0"/>
              <a:t>number of discharges yet the lowest number of readmissions. This trend is reflected it the hospital ERR, as well.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MSPB </a:t>
            </a:r>
            <a:r>
              <a:rPr lang="en-US" dirty="0"/>
              <a:t>inversely correlates with ratings of patient experience. This suggests that highly rated hospital receive less Medicare reimbursement as measured by MSPB relative to the national average for similar hospitals.</a:t>
            </a:r>
          </a:p>
        </p:txBody>
      </p:sp>
    </p:spTree>
    <p:extLst>
      <p:ext uri="{BB962C8B-B14F-4D97-AF65-F5344CB8AC3E}">
        <p14:creationId xmlns:p14="http://schemas.microsoft.com/office/powerpoint/2010/main" val="7663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07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Patient </a:t>
            </a:r>
            <a:r>
              <a:rPr lang="en-US" sz="2400" b="1" dirty="0"/>
              <a:t>E</a:t>
            </a:r>
            <a:r>
              <a:rPr lang="en-US" sz="2400" b="1" dirty="0" smtClean="0"/>
              <a:t>xperience Varies by Hospital Ownership and Type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74" y="748333"/>
            <a:ext cx="10424652" cy="3474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674" y="4549676"/>
            <a:ext cx="11119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Take Home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Physician run hospitals show the highest level of patient satisfaction, while proprietary hospital ownership is associated with poor patient </a:t>
            </a:r>
            <a:r>
              <a:rPr lang="en-US" dirty="0" smtClean="0"/>
              <a:t>satisfaction.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hospital type, critical access hospitals have more favorable patient experience ratings relative to acute care </a:t>
            </a:r>
            <a:r>
              <a:rPr lang="en-US" dirty="0" smtClean="0"/>
              <a:t>hospitals.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None </a:t>
            </a:r>
            <a:r>
              <a:rPr lang="en-US" dirty="0"/>
              <a:t>of the children's hospitals have patient experience ratings and will thus be not be used for machine learning predictions of patient experience. </a:t>
            </a:r>
          </a:p>
        </p:txBody>
      </p:sp>
    </p:spTree>
    <p:extLst>
      <p:ext uri="{BB962C8B-B14F-4D97-AF65-F5344CB8AC3E}">
        <p14:creationId xmlns:p14="http://schemas.microsoft.com/office/powerpoint/2010/main" val="11710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539" y="1467292"/>
            <a:ext cx="1177155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i="1" dirty="0" smtClean="0"/>
              <a:t>Can patient hospital experience be predicted using Medicare Hospital Compare Data? </a:t>
            </a:r>
          </a:p>
          <a:p>
            <a:pPr algn="ctr"/>
            <a:endParaRPr lang="en-US" sz="2600" i="1" dirty="0" smtClean="0"/>
          </a:p>
          <a:p>
            <a:pPr algn="ctr"/>
            <a:r>
              <a:rPr lang="en-US" sz="2600" i="1" dirty="0" smtClean="0"/>
              <a:t>What key hospital attributes are most effective at predicting patient experience?</a:t>
            </a:r>
            <a:endParaRPr lang="en-US" sz="2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881716" y="520248"/>
            <a:ext cx="260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Key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8549" y="3445344"/>
            <a:ext cx="182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449" y="4348144"/>
            <a:ext cx="114398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/>
              <a:t>Test various machine learning models to see how accurately one can predict patient experience.</a:t>
            </a:r>
          </a:p>
          <a:p>
            <a:pPr algn="ctr"/>
            <a:endParaRPr lang="en-US" sz="2600" i="1" dirty="0"/>
          </a:p>
          <a:p>
            <a:pPr algn="ctr"/>
            <a:r>
              <a:rPr lang="en-US" sz="2600" i="1" dirty="0" smtClean="0"/>
              <a:t>Identify the key hospital attributes responsible for </a:t>
            </a:r>
            <a:r>
              <a:rPr lang="en-US" sz="2600" i="1" dirty="0" smtClean="0"/>
              <a:t>machine learning predictive accuracy.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1152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1415</Words>
  <Application>Microsoft Macintosh PowerPoint</Application>
  <PresentationFormat>Widescreen</PresentationFormat>
  <Paragraphs>125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2017-05-22T00:43:40Z</dcterms:created>
  <dcterms:modified xsi:type="dcterms:W3CDTF">2017-05-28T18:41:56Z</dcterms:modified>
</cp:coreProperties>
</file>