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So, audience participation time - could this base approach be better?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is the basic concept - let’s review the various options of what can be applied here to keep the great unwashed out.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we get this - harsh but fair? User experience is perhaps not great when Murphy’s Law visits us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level - the app and it’s API are linked statically to the security check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Yet next level - the app and it’s API are linked dynamically to the security check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 if the API is statically linked - if the app can preload a different module it will use that one. We didn’t want to use this. by the way.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IAT patching = Import Address Table patching</a:t>
            </a:r>
            <a:br>
              <a:rPr lang="en"/>
            </a:br>
            <a:r>
              <a:rPr lang="en"/>
              <a:t>The problem here is that the currently installed systems had old hard-coded lists of application IDs, so we want to override the legacy logic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 for the audience: WAT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 for the audience: WAT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Digression needed for GetProcAddress BTW the amount of calls to Get ProcAddress is quite startling on a decent sized app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is a re-imagining based upon a true story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audience participation: who expected that?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BTW the amount of calls to Get ProcAddress is quite startling on a decent sized app.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More audience participation “lucky no-one uses `bind` anymore”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 if the API is statically linked - if the app can preload a different module it will use that one. We didn’t want to use this. by the way.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It’s more about the thought provoked by identifying the (a) solution.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"no, we don't use digital signatures" (could not get management to sign off on a $400 certificate while I was there and besides the 5 year old installs were not signed.</a:t>
            </a:r>
            <a:br>
              <a:rPr lang="en"/>
            </a:br>
            <a:r>
              <a:rPr lang="en"/>
              <a:t>Parallel runtime? - COM servers by GUID - so hard to intercept</a:t>
            </a:r>
            <a:br>
              <a:rPr lang="en"/>
            </a:b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Just to set the scene - long story short: many versions out there in the wild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application was in use by many customers, who were under changing regulatory requirements, mainly resulting in the need to make many.more iterations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Please don’t ask about the supported OS versions!</a:t>
            </a:r>
            <a:br>
              <a:rPr lang="en"/>
            </a:br>
            <a:r>
              <a:rPr lang="en"/>
              <a:t>Oh alright then - at one point we supported from NT4 to Vista / Windows 7 in one set of binary images (pause for applause, or not)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Sarbox blocked system changes for what now seems like an incredibly long lead in time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So, to get the testing tool to the end users through the normal cycle could be years. Aside: some customers had built their own home brew testing / regression / automation using the limited Object model of the provided API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the testing tool, having grown through the noble route of a skunk works project, happened to work pretty much that way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testing tool worked via accessing the API, which was thankfully quite stable but there was a security component that would block use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Initrode.Hack()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177625" y="3086100"/>
            <a:ext cx="87888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 how we shipped that patch we never anticipated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Quick Review of IniTrodeSecurity.dll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Apps link to the runtime in process, then ask it if it will run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the runtime is linked to the security component, which queries the hardware dongle and asks it if it authorised to run the passed in application ID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the security component gets a "magic question" from runtime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security component returns a “magic answer" </a:t>
            </a:r>
            <a:br>
              <a:rPr lang="en" sz="2400"/>
            </a:br>
            <a:r>
              <a:rPr lang="en" sz="2400"/>
              <a:t>All good!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Diagram of Check</a:t>
            </a:r>
          </a:p>
        </p:txBody>
      </p:sp>
      <p:sp>
        <p:nvSpPr>
          <p:cNvPr id="172" name="Shape 172"/>
          <p:cNvSpPr/>
          <p:nvPr/>
        </p:nvSpPr>
        <p:spPr>
          <a:xfrm>
            <a:off x="576975" y="1618100"/>
            <a:ext cx="1204199" cy="1204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173" name="Shape 173"/>
          <p:cNvSpPr/>
          <p:nvPr/>
        </p:nvSpPr>
        <p:spPr>
          <a:xfrm>
            <a:off x="3612450" y="1618100"/>
            <a:ext cx="1204199" cy="1204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A.dll</a:t>
            </a:r>
          </a:p>
        </p:txBody>
      </p:sp>
      <p:sp>
        <p:nvSpPr>
          <p:cNvPr id="174" name="Shape 174"/>
          <p:cNvSpPr/>
          <p:nvPr/>
        </p:nvSpPr>
        <p:spPr>
          <a:xfrm>
            <a:off x="6422150" y="1618100"/>
            <a:ext cx="1204199" cy="1204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B.dll</a:t>
            </a:r>
          </a:p>
        </p:txBody>
      </p:sp>
      <p:sp>
        <p:nvSpPr>
          <p:cNvPr id="175" name="Shape 175"/>
          <p:cNvSpPr/>
          <p:nvPr/>
        </p:nvSpPr>
        <p:spPr>
          <a:xfrm>
            <a:off x="2094712" y="1919150"/>
            <a:ext cx="1204199" cy="6020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017300" y="1919150"/>
            <a:ext cx="1204199" cy="6020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2152025" y="1544250"/>
            <a:ext cx="1089600" cy="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InitAPI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074600" y="1544250"/>
            <a:ext cx="1089600" cy="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CheckApp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Example: load time validation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068679"/>
            <a:ext cx="8229600" cy="40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https://github.com/patrickmmartin/Initrode.Hack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61565" l="0" r="0" t="0"/>
          <a:stretch/>
        </p:blipFill>
        <p:spPr>
          <a:xfrm>
            <a:off x="1515700" y="1657150"/>
            <a:ext cx="6228524" cy="31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Example: run time validation static link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068679"/>
            <a:ext cx="8229600" cy="40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https://github.com/patrickmmartin/Initrode.Hack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86375" y="1878075"/>
            <a:ext cx="6908999" cy="24050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$app_static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B Loaded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A_static Loaded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App static start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B.SecretFunction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SecretFunction: 12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Example: run time validation static link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068679"/>
            <a:ext cx="8229600" cy="40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https://github.com/patrickmmartin/Initrode.Hack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86375" y="1878075"/>
            <a:ext cx="6908999" cy="24050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$app_dynamic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App dynamic start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A_dynamic loaded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B Loaded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B.SecretFunction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SecretFunction: 12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Example: runtime pass static link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068679"/>
            <a:ext cx="8229600" cy="40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https://github.com/patrickmmartin/Initrode.Hack/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86375" y="1878075"/>
            <a:ext cx="6908999" cy="24050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$app_cheat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App_cheat start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B Loaded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... not really!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A_static Loaded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B_.SecretFunction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SecretFunction: 42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300" y="2213537"/>
            <a:ext cx="3095499" cy="251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Homing in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changes without modifying on-disk. Well, there are techniques…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Shim dlls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Detours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IAT patching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Alternate load paths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IAT patching works for all OSes we needed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Attempt #1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Find the the import for MagicQuestion() in the IAT of A.dll and overwrite with a function that lets the test app in.</a:t>
            </a:r>
            <a:br>
              <a:rPr lang="en" sz="2400"/>
            </a:br>
            <a:r>
              <a:rPr lang="en" sz="2400"/>
              <a:t>Fits all the requirements: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localised to a new drop-in app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does not impact existing runtimes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works with a range of version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Only one problem - didn’t work</a:t>
            </a:r>
            <a:br>
              <a:rPr lang="en" sz="2400"/>
            </a:b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Attempt #1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Find the the import for MagicQuestion() in the IAT of A.dll and overwrite with a function that lets the test app in.</a:t>
            </a:r>
            <a:br>
              <a:rPr lang="en" sz="2400"/>
            </a:br>
            <a:r>
              <a:rPr lang="en" sz="2400"/>
              <a:t>Fits all the requirements: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localised to a new drop-in app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does not impact existing runtimes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works with a range of version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Only one problem - didn’t work</a:t>
            </a:r>
            <a:br>
              <a:rPr lang="en" sz="2400"/>
            </a:b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025" y="155625"/>
            <a:ext cx="60960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Attempt #2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297765"/>
            <a:ext cx="8229600" cy="341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“What if we just hook GetProcAddress()”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Why that’s “just crazy talk”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And why that in fact, worked.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Rules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Names/details have been changed to protect the guilty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Audience Participation is welcome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/>
              <a:t>Although, please “no spoilers” if poss.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Finally “Please don’t judge me”</a:t>
            </a:r>
          </a:p>
          <a:p>
            <a:pPr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Correct</a:t>
            </a:r>
            <a:r>
              <a:rPr lang="en"/>
              <a:t> Diagram of Check</a:t>
            </a:r>
          </a:p>
        </p:txBody>
      </p:sp>
      <p:sp>
        <p:nvSpPr>
          <p:cNvPr id="238" name="Shape 238"/>
          <p:cNvSpPr/>
          <p:nvPr/>
        </p:nvSpPr>
        <p:spPr>
          <a:xfrm>
            <a:off x="576975" y="1618100"/>
            <a:ext cx="1204199" cy="1204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239" name="Shape 239"/>
          <p:cNvSpPr/>
          <p:nvPr/>
        </p:nvSpPr>
        <p:spPr>
          <a:xfrm>
            <a:off x="3612450" y="1618100"/>
            <a:ext cx="1204199" cy="1204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A.dll</a:t>
            </a:r>
          </a:p>
        </p:txBody>
      </p:sp>
      <p:sp>
        <p:nvSpPr>
          <p:cNvPr id="240" name="Shape 240"/>
          <p:cNvSpPr/>
          <p:nvPr/>
        </p:nvSpPr>
        <p:spPr>
          <a:xfrm>
            <a:off x="6422150" y="1618100"/>
            <a:ext cx="1204199" cy="1204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B.dll</a:t>
            </a:r>
          </a:p>
        </p:txBody>
      </p:sp>
      <p:sp>
        <p:nvSpPr>
          <p:cNvPr id="241" name="Shape 241"/>
          <p:cNvSpPr/>
          <p:nvPr/>
        </p:nvSpPr>
        <p:spPr>
          <a:xfrm>
            <a:off x="2094712" y="1919150"/>
            <a:ext cx="1204199" cy="6020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</a:t>
            </a:r>
          </a:p>
        </p:txBody>
      </p:sp>
      <p:sp>
        <p:nvSpPr>
          <p:cNvPr id="242" name="Shape 242"/>
          <p:cNvSpPr/>
          <p:nvPr/>
        </p:nvSpPr>
        <p:spPr>
          <a:xfrm>
            <a:off x="5017300" y="1919150"/>
            <a:ext cx="1204199" cy="6020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152025" y="1544250"/>
            <a:ext cx="1089600" cy="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InitAPI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074600" y="1544250"/>
            <a:ext cx="1089600" cy="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CheckApp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01" y="3684957"/>
            <a:ext cx="1285198" cy="1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Attempt #2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297765"/>
            <a:ext cx="8229600" cy="341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Process achieves this by loading the module for A.dll - replace GetProcAddress() with a hook that passes through the result (by name)</a:t>
            </a:r>
            <a:br>
              <a:rPr lang="en" sz="2400"/>
            </a:br>
            <a:r>
              <a:rPr lang="en" sz="2400"/>
              <a:t>except for our target functions, where we return substitute function pointers.</a:t>
            </a:r>
            <a:br>
              <a:rPr lang="en" sz="2400"/>
            </a:br>
            <a:r>
              <a:rPr lang="en" sz="2400"/>
              <a:t>Of course, matching in parameters and calling convention.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Example: dynamic link hooking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068679"/>
            <a:ext cx="8229600" cy="40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https://github.com/patrickmmartin/Initrode.Hack/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86375" y="1878075"/>
            <a:ext cx="6908999" cy="24050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$app_subvert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A_dynamic loaded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App subvert start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GetProcAddress hooked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B Loaded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Hooking SecretFunction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MySecretFunction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SecretFunction: 42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300" y="2213537"/>
            <a:ext cx="3095499" cy="251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 Preamble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is not a massively sophisticated fix.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It does however, “just work” with the minimum of fuss.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 (cont.)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 waddya think?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Could we have done it differently?</a:t>
            </a:r>
          </a:p>
          <a:p>
            <a:pPr rtl="0">
              <a:spcBef>
                <a:spcPts val="0"/>
              </a:spcBef>
              <a:buNone/>
            </a:pPr>
            <a:r>
              <a:rPr i="1" lang="en"/>
              <a:t>Should </a:t>
            </a:r>
            <a:r>
              <a:rPr lang="en"/>
              <a:t>we have done it differently?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Any other comments?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 (concluded)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57200" y="1297775"/>
            <a:ext cx="8229600" cy="361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That was it!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Thanks for listening.</a:t>
            </a:r>
          </a:p>
          <a:p>
            <a:pPr>
              <a:spcBef>
                <a:spcPts val="0"/>
              </a:spcBef>
              <a:buNone/>
            </a:pPr>
            <a:r>
              <a:rPr i="1" lang="en"/>
              <a:t>if !$(tough crowd) </a:t>
            </a:r>
            <a:r>
              <a:rPr lang="en"/>
              <a:t>thanks for the participating in the fun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 (concluded)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That was it!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Thanks for listening.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i="1" lang="en"/>
              <a:t>if $(tough crowd) </a:t>
            </a:r>
            <a:r>
              <a:rPr lang="en"/>
              <a:t>thanks for the constructive criticism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Feedback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221573"/>
            <a:ext cx="8229600" cy="290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Your feedback is important!</a:t>
            </a:r>
            <a:br>
              <a:rPr lang="en"/>
            </a:br>
            <a:br>
              <a:rPr lang="en"/>
            </a:br>
            <a:r>
              <a:rPr lang="en"/>
              <a:t>Please be as honest as you want</a:t>
            </a:r>
            <a:br>
              <a:rPr lang="en"/>
            </a:br>
            <a:r>
              <a:rPr lang="en"/>
              <a:t>(Using the supplied application)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411625" y="1440700"/>
            <a:ext cx="8275199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type TFeedback = [1..10];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function MyGetFeedbackScore(cookie: Integer): TFeedback;  stdcall; // important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begin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Return High(TFeedback);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end;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initialization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var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FeedbackModule : HINSTANCE;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FeedbackModule := LoadLibrary('Feedback.dll’);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HookFunction(FeebackModule, 'GetFeedbackScore', @MyGetFeedbackScore);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It was the best of times,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Initrode had a “well-loved” Windows desktop application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Had semantic versioning (maj,min,patch)</a:t>
            </a:r>
            <a:br>
              <a:rPr lang="en"/>
            </a:br>
            <a:r>
              <a:rPr lang="en"/>
              <a:t>Policy of support for current + LTS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Essentially subscription based revenues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And had a fairly modular design...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it was the worst of times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It was also the initial throes of the GFC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Suddenly “automated testing is popular”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An internal tool was re-purposed to provide a testing front end / runner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And now, we need to ship it to the customers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Know your customers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only problem with shipping to the customers is who they are.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Large outfits like insurance companies that have: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important pre-existing installations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long lead in times for testing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Sarbanes Oxley constraints on system changes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a variety of installed versions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what’s the issue?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Simply adding it to the next version could mean waiting years for the customers to upgrade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Really not an option to wait (people are trying to improve their models, and soon)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Really not an option to modify existing installations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Rolls-Royce Solution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drop-in Application sitting on top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“Just do what I want”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[More context]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there was a collection of components with a pretty stable API that had been in place for some time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Allows scripting languages / Excel to run models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Allows other apps to drive model runs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“Not so fast, pardner”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But, security had been thought of (subscription revenue, remember?)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There was a hardware dongle providing security and - via an API component - crucially authorising components to run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Quick review of security solutions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you want to prevent you app/ binary from being run. Someone needs to return non-zero from dllmain at application startup</a:t>
            </a:r>
            <a:br>
              <a:rPr lang="en"/>
            </a:br>
            <a:r>
              <a:rPr lang="en"/>
              <a:t>There are hardware solutions that will do this.</a:t>
            </a:r>
            <a:br>
              <a:rPr lang="en"/>
            </a:br>
            <a:r>
              <a:rPr lang="en"/>
              <a:t>A less strong approach is have a driver for the hardware that verifies there is a dongle present after process start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