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hyperlink" Target="https://www.google.co.uk/?q=0xC0000142" TargetMode="Externa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So, audience participation time - could this base approach be better? Well, the “encrypted binaries” approach offered by the dongle would seem to be pretty solid.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This is the basic concept - let’s review the various options of what can be applied here to keep the great unwashed out. Process loads the Engine (A) and the engine asks the Security component (B) for permission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Preventing load looks like this. </a:t>
            </a:r>
            <a:r>
              <a:rPr lang="en" u="sng">
                <a:solidFill>
                  <a:schemeClr val="hlink"/>
                </a:solidFill>
                <a:hlinkClick r:id="rId2"/>
              </a:rPr>
              <a:t>https://www.google.co.uk/?q=0xC0000142</a:t>
            </a:r>
            <a:r>
              <a:rPr lang="en"/>
              <a:t> So we get this - harsh but fair? User experience is perhaps not great when Murphy’s Law visits us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Next level - the app and it’s API are linked statically to the security check. Walking back from the lef node - the load order is actually B, A(static),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approach - the app and it’s API are linked dynamically to the security check. Walking backwards load order is Process, A, 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Even if the API is statically linked - if the app can preload a different module it will use that one. The load order is Process, B(replacement), A, B(Replacement) statisfies the B.dll link demand</a:t>
            </a:r>
            <a:br>
              <a:rPr lang="en"/>
            </a:br>
            <a:r>
              <a:rPr lang="en"/>
              <a:t> We didn’t want to use this. by the way.</a:t>
            </a:r>
            <a:br>
              <a:rPr lang="en"/>
            </a:br>
            <a:r>
              <a:rPr lang="en"/>
              <a:t>Oh and BTW - the first piece of misinformation was a few slides back - did anyone spot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IAT patching = Import Address Table patching</a:t>
            </a:r>
            <a:br>
              <a:rPr lang="en"/>
            </a:br>
            <a:r>
              <a:rPr lang="en"/>
              <a:t>The problem here is that the currently installed systems had old hard-coded lists of application IDs, so we want to override the legacy logic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Question for the audience: WAT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Question for the audience: WAT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Digression needed for GetProcAddress `dlsym` for all you young kids - used to dynamically build calls to external APIs / plugins. BTW the amount of calls to GetProcAddress is quite startling on a decent sized app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This is a re-imagining based upon a true story; the chain of events is relatively involved which makes for a good tale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So, did anyone spot the diagram was missing some points- More audience participation: who expected that?</a:t>
            </a:r>
            <a:br>
              <a:rPr lang="en"/>
            </a:br>
            <a:r>
              <a:rPr lang="en"/>
              <a:t>[BTW the misinformation is not over yet]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So we were almost there with the idea to supplant an existing function - just needed to use a different function.</a:t>
            </a:r>
            <a:br>
              <a:rPr lang="en">
                <a:solidFill>
                  <a:schemeClr val="dk1"/>
                </a:solidFill>
              </a:rPr>
            </a:br>
            <a:r>
              <a:rPr lang="en">
                <a:solidFill>
                  <a:schemeClr val="dk1"/>
                </a:solidFill>
              </a:rPr>
              <a:t>Food for though - as programmers, we had a mental block against “hook everything” - would an automated tool have any such impediment?</a:t>
            </a:r>
            <a:br>
              <a:rPr lang="en">
                <a:solidFill>
                  <a:schemeClr val="dk1"/>
                </a:solidFill>
              </a:rPr>
            </a:br>
            <a:r>
              <a:rPr lang="en">
                <a:solidFill>
                  <a:schemeClr val="dk1"/>
                </a:solidFill>
              </a:rPr>
              <a:t>BTW the amount of calls to Get ProcAddress is quite startling on a decent sized app.</a:t>
            </a:r>
            <a:br>
              <a:rPr lang="en">
                <a:solidFill>
                  <a:schemeClr val="dk1"/>
                </a:solidFill>
              </a:rPr>
            </a:br>
            <a:r>
              <a:rPr lang="en">
                <a:solidFill>
                  <a:schemeClr val="dk1"/>
                </a:solidFill>
              </a:rPr>
              <a:t>More audience participation “lucky no-one uses `bind` anymore”. Also “what’s a calling convention”?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what’s going on here? the load order here is Process, A, B   - B is looked up dynamically!  </a:t>
            </a:r>
          </a:p>
          <a:p>
            <a:pPr lvl="0" rtl="0">
              <a:spcBef>
                <a:spcPts val="0"/>
              </a:spcBef>
              <a:buNone/>
            </a:pPr>
            <a:r>
              <a:rPr lang="en"/>
              <a:t>Even if the API is statically linked - if the app can preload a different module it will use that one. We didn’t want to use this. by the way.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It’s more about the thought provoked by identifying the (a) solution.</a:t>
            </a:r>
            <a:br>
              <a:rPr lang="en"/>
            </a:br>
            <a:r>
              <a:rPr lang="en"/>
              <a:t>Did anyone spot the final piece of misinformation?</a:t>
            </a:r>
            <a:br>
              <a:rPr lang="en"/>
            </a:br>
            <a:r>
              <a:rPr lang="en"/>
              <a:t>It turns out A was dynamically looking up the function in B *on demand* - if it had done it at *dll load time* we would have need to have provided a shim dll via an altered search path.</a:t>
            </a:r>
            <a:br>
              <a:rPr lang="en"/>
            </a:br>
            <a:r>
              <a:rPr lang="en"/>
              <a:t>In fact, there is an example of this in the code samples.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what’s going on here? the load order here is Process, B(replacement), A, at load time of A the function of B is looked up dynamically and found in the replacement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Thoughts on alternatives:</a:t>
            </a:r>
          </a:p>
          <a:p>
            <a:pPr>
              <a:spcBef>
                <a:spcPts val="0"/>
              </a:spcBef>
              <a:buNone/>
            </a:pPr>
            <a:r>
              <a:rPr lang="en"/>
              <a:t>"no, we don't use digital signatures" (could not get management to sign off on a $400 certificate while I was there and besides the 5 year old installs were not signed.</a:t>
            </a:r>
            <a:br>
              <a:rPr lang="en"/>
            </a:br>
            <a:r>
              <a:rPr lang="en"/>
              <a:t>Parallel runtime installation? - COM servers by GUID - so hard to intercept</a:t>
            </a:r>
            <a:br>
              <a:rPr lang="en"/>
            </a:br>
            <a:r>
              <a:rPr lang="e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Just to set the scene - long story short: many versions out there in the wild and along comes the GFC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This application was in use by many customers, who were under changing regulatory requirements, mainly resulting in the need to make many more iterations / model points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Please don’t ask about the supported OS versions!</a:t>
            </a:r>
            <a:br>
              <a:rPr lang="en"/>
            </a:br>
            <a:r>
              <a:rPr lang="en"/>
              <a:t>Oh alright then - at one point we supported from NT4 to Vista / Windows 7 in one set of binary images (pause for applause, or not)</a:t>
            </a:r>
          </a:p>
          <a:p>
            <a:pPr>
              <a:spcBef>
                <a:spcPts val="0"/>
              </a:spcBef>
              <a:buNone/>
            </a:pPr>
            <a:r>
              <a:rPr lang="en"/>
              <a:t>Sarbox blocked system changes for what now seems like an incredibly long lead in time and hence even a new patch / application release would cause issues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So, to get the testing tool to the end users through the normal cycle could be years. Aside: some customers had indeed already built their own home brew testing / regression / automation using the limited Object Model of the provided API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So the testing tool, having grown through the noble route of a skunk works project, happened to work pretty much that way that was needed for the customers needing to test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testing tool worked via accessing the API, which was thankfully quite stable but there was a security component that would block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Windows dll loading rules and security solutions (for the time) in a nutshell. Best Security - prevent loading. Next best security - statically link. “Next best“ - load dynamically.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x="0" y="0"/>
          <a:ext cx="0" cy="0"/>
          <a:chOff x="0" y="0"/>
          <a:chExt cx="0" cy="0"/>
        </a:xfrm>
      </p:grpSpPr>
      <p:grpSp>
        <p:nvGrpSpPr>
          <p:cNvPr id="26" name="Shape 26"/>
          <p:cNvGrpSpPr/>
          <p:nvPr/>
        </p:nvGrpSpPr>
        <p:grpSpPr>
          <a:xfrm flipH="1" rot="10800000">
            <a:off x="0" y="-534"/>
            <a:ext cx="9162288" cy="3086303"/>
            <a:chOff x="-7937" y="4255637"/>
            <a:chExt cx="9144000" cy="2606675"/>
          </a:xfrm>
        </p:grpSpPr>
        <p:sp>
          <p:nvSpPr>
            <p:cNvPr id="27" name="Shape 27"/>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8" name="Shape 28"/>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9" name="Shape 29"/>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0" name="Shape 30"/>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1" name="Shape 31"/>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2" name="Shape 32"/>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3" name="Shape 33"/>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4" name="Shape 34"/>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5" name="Shape 35"/>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6" name="Shape 36"/>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7" name="Shape 37"/>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8" name="Shape 38"/>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9" name="Shape 39"/>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0" name="Shape 40"/>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1" name="Shape 41"/>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2" name="Shape 42"/>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3" name="Shape 43"/>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4" name="Shape 44"/>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5" name="Shape 45"/>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6" name="Shape 46"/>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7" name="Shape 47"/>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8" name="Shape 48"/>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9" name="Shape 49"/>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0" name="Shape 50"/>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1" name="Shape 51"/>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2" name="Shape 52"/>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3" name="Shape 53"/>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4" name="Shape 54"/>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5" name="Shape 55"/>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6" name="Shape 56"/>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7" name="Shape 57"/>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58" name="Shape 58"/>
          <p:cNvSpPr txBox="1"/>
          <p:nvPr>
            <p:ph type="ctrTitle"/>
          </p:nvPr>
        </p:nvSpPr>
        <p:spPr>
          <a:xfrm>
            <a:off x="685800" y="1739635"/>
            <a:ext cx="7772400" cy="1238099"/>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59" name="Shape 59"/>
          <p:cNvSpPr txBox="1"/>
          <p:nvPr>
            <p:ph idx="1" type="subTitle"/>
          </p:nvPr>
        </p:nvSpPr>
        <p:spPr>
          <a:xfrm>
            <a:off x="685800" y="3086100"/>
            <a:ext cx="7772400" cy="661500"/>
          </a:xfrm>
          <a:prstGeom prst="rect">
            <a:avLst/>
          </a:prstGeom>
        </p:spPr>
        <p:txBody>
          <a:bodyPr anchorCtr="0" anchor="t" bIns="91425" lIns="91425" rIns="91425" tIns="91425"/>
          <a:lstStyle>
            <a:lvl1pPr algn="ctr">
              <a:spcBef>
                <a:spcPts val="0"/>
              </a:spcBef>
              <a:buSzPct val="100000"/>
              <a:buNone/>
              <a:defRPr i="1" sz="2400"/>
            </a:lvl1pPr>
            <a:lvl2pPr algn="ctr">
              <a:spcBef>
                <a:spcPts val="0"/>
              </a:spcBef>
              <a:buNone/>
              <a:defRPr i="1"/>
            </a:lvl2pPr>
            <a:lvl3pPr algn="ctr">
              <a:spcBef>
                <a:spcPts val="0"/>
              </a:spcBef>
              <a:buNone/>
              <a:defRPr i="1"/>
            </a:lvl3pPr>
            <a:lvl4pPr algn="ctr">
              <a:spcBef>
                <a:spcPts val="0"/>
              </a:spcBef>
              <a:buSzPct val="100000"/>
              <a:buNone/>
              <a:defRPr i="1" sz="2400"/>
            </a:lvl4pPr>
            <a:lvl5pPr algn="ctr">
              <a:spcBef>
                <a:spcPts val="0"/>
              </a:spcBef>
              <a:buSzPct val="100000"/>
              <a:buNone/>
              <a:defRPr i="1" sz="2400"/>
            </a:lvl5pPr>
            <a:lvl6pPr algn="ctr">
              <a:spcBef>
                <a:spcPts val="0"/>
              </a:spcBef>
              <a:buSzPct val="100000"/>
              <a:buNone/>
              <a:defRPr i="1" sz="2400"/>
            </a:lvl6pPr>
            <a:lvl7pPr algn="ctr">
              <a:spcBef>
                <a:spcPts val="0"/>
              </a:spcBef>
              <a:buSzPct val="100000"/>
              <a:buNone/>
              <a:defRPr i="1" sz="2400"/>
            </a:lvl7pPr>
            <a:lvl8pPr algn="ctr">
              <a:spcBef>
                <a:spcPts val="0"/>
              </a:spcBef>
              <a:buSzPct val="100000"/>
              <a:buNone/>
              <a:defRPr i="1" sz="2400"/>
            </a:lvl8pPr>
            <a:lvl9pPr algn="ctr">
              <a:spcBef>
                <a:spcPts val="0"/>
              </a:spcBef>
              <a:buSzPct val="100000"/>
              <a:buNone/>
              <a:defRPr i="1" sz="2400"/>
            </a:lvl9pPr>
          </a:lstStyle>
          <a:p/>
        </p:txBody>
      </p:sp>
      <p:sp>
        <p:nvSpPr>
          <p:cNvPr id="60" name="Shape 6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1" name="Shape 61"/>
        <p:cNvGrpSpPr/>
        <p:nvPr/>
      </p:nvGrpSpPr>
      <p:grpSpPr>
        <a:xfrm>
          <a:off x="0" y="0"/>
          <a:ext cx="0" cy="0"/>
          <a:chOff x="0" y="0"/>
          <a:chExt cx="0" cy="0"/>
        </a:xfrm>
      </p:grpSpPr>
      <p:sp>
        <p:nvSpPr>
          <p:cNvPr id="62" name="Shape 62"/>
          <p:cNvSpPr txBox="1"/>
          <p:nvPr>
            <p:ph type="title"/>
          </p:nvPr>
        </p:nvSpPr>
        <p:spPr>
          <a:xfrm>
            <a:off x="457200" y="155628"/>
            <a:ext cx="8229600" cy="10445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3" name="Shape 63"/>
          <p:cNvSpPr txBox="1"/>
          <p:nvPr>
            <p:ph idx="1" type="body"/>
          </p:nvPr>
        </p:nvSpPr>
        <p:spPr>
          <a:xfrm>
            <a:off x="457200" y="1297780"/>
            <a:ext cx="8229600" cy="36279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4" name="Shape 6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5" name="Shape 65"/>
        <p:cNvGrpSpPr/>
        <p:nvPr/>
      </p:nvGrpSpPr>
      <p:grpSpPr>
        <a:xfrm>
          <a:off x="0" y="0"/>
          <a:ext cx="0" cy="0"/>
          <a:chOff x="0" y="0"/>
          <a:chExt cx="0" cy="0"/>
        </a:xfrm>
      </p:grpSpPr>
      <p:sp>
        <p:nvSpPr>
          <p:cNvPr id="66" name="Shape 66"/>
          <p:cNvSpPr txBox="1"/>
          <p:nvPr>
            <p:ph type="title"/>
          </p:nvPr>
        </p:nvSpPr>
        <p:spPr>
          <a:xfrm>
            <a:off x="457200" y="155628"/>
            <a:ext cx="8229600" cy="10445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7" name="Shape 67"/>
          <p:cNvSpPr txBox="1"/>
          <p:nvPr>
            <p:ph idx="1" type="body"/>
          </p:nvPr>
        </p:nvSpPr>
        <p:spPr>
          <a:xfrm>
            <a:off x="457200" y="1297780"/>
            <a:ext cx="4041600" cy="36279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8" name="Shape 68"/>
          <p:cNvSpPr txBox="1"/>
          <p:nvPr>
            <p:ph idx="2" type="body"/>
          </p:nvPr>
        </p:nvSpPr>
        <p:spPr>
          <a:xfrm>
            <a:off x="4645148" y="1297780"/>
            <a:ext cx="4041600" cy="36279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9" name="Shape 6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457200" y="155628"/>
            <a:ext cx="8229600" cy="10445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2" name="Shape 7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3" name="Shape 73"/>
        <p:cNvGrpSpPr/>
        <p:nvPr/>
      </p:nvGrpSpPr>
      <p:grpSpPr>
        <a:xfrm>
          <a:off x="0" y="0"/>
          <a:ext cx="0" cy="0"/>
          <a:chOff x="0" y="0"/>
          <a:chExt cx="0" cy="0"/>
        </a:xfrm>
      </p:grpSpPr>
      <p:grpSp>
        <p:nvGrpSpPr>
          <p:cNvPr id="74" name="Shape 74"/>
          <p:cNvGrpSpPr/>
          <p:nvPr/>
        </p:nvGrpSpPr>
        <p:grpSpPr>
          <a:xfrm>
            <a:off x="0" y="4082016"/>
            <a:ext cx="9162288" cy="1073168"/>
            <a:chOff x="-7937" y="4255637"/>
            <a:chExt cx="9144000" cy="2606675"/>
          </a:xfrm>
        </p:grpSpPr>
        <p:sp>
          <p:nvSpPr>
            <p:cNvPr id="75" name="Shape 75"/>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6" name="Shape 76"/>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7" name="Shape 77"/>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8" name="Shape 78"/>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9" name="Shape 79"/>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0" name="Shape 80"/>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1" name="Shape 81"/>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2" name="Shape 82"/>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3" name="Shape 83"/>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4" name="Shape 84"/>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5" name="Shape 85"/>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6" name="Shape 86"/>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7" name="Shape 87"/>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8" name="Shape 88"/>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9" name="Shape 89"/>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0" name="Shape 90"/>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1" name="Shape 91"/>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2" name="Shape 92"/>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3" name="Shape 93"/>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4" name="Shape 94"/>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5" name="Shape 95"/>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6" name="Shape 96"/>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7" name="Shape 97"/>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8" name="Shape 98"/>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9" name="Shape 99"/>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0" name="Shape 100"/>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1" name="Shape 101"/>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2" name="Shape 102"/>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3" name="Shape 103"/>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4" name="Shape 104"/>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5" name="Shape 105"/>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106" name="Shape 106"/>
          <p:cNvSpPr txBox="1"/>
          <p:nvPr>
            <p:ph idx="1" type="body"/>
          </p:nvPr>
        </p:nvSpPr>
        <p:spPr>
          <a:xfrm>
            <a:off x="457200" y="4246565"/>
            <a:ext cx="8229600" cy="679200"/>
          </a:xfrm>
          <a:prstGeom prst="rect">
            <a:avLst/>
          </a:prstGeom>
        </p:spPr>
        <p:txBody>
          <a:bodyPr anchorCtr="0" anchor="t" bIns="91425" lIns="91425" rIns="91425" tIns="91425"/>
          <a:lstStyle>
            <a:lvl1pPr algn="ctr">
              <a:spcBef>
                <a:spcPts val="0"/>
              </a:spcBef>
              <a:buClr>
                <a:schemeClr val="lt2"/>
              </a:buClr>
              <a:buSzPct val="100000"/>
              <a:buNone/>
              <a:defRPr i="1" sz="2400">
                <a:solidFill>
                  <a:schemeClr val="lt2"/>
                </a:solidFill>
              </a:defRPr>
            </a:lvl1pPr>
          </a:lstStyle>
          <a:p/>
        </p:txBody>
      </p:sp>
      <p:sp>
        <p:nvSpPr>
          <p:cNvPr id="107" name="Shape 10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4" name="Shape 4"/>
        <p:cNvGrpSpPr/>
        <p:nvPr/>
      </p:nvGrpSpPr>
      <p:grpSpPr>
        <a:xfrm>
          <a:off x="0" y="0"/>
          <a:ext cx="0" cy="0"/>
          <a:chOff x="0" y="0"/>
          <a:chExt cx="0" cy="0"/>
        </a:xfrm>
      </p:grpSpPr>
      <p:grpSp>
        <p:nvGrpSpPr>
          <p:cNvPr id="5" name="Shape 5"/>
          <p:cNvGrpSpPr/>
          <p:nvPr/>
        </p:nvGrpSpPr>
        <p:grpSpPr>
          <a:xfrm>
            <a:off x="0" y="0"/>
            <a:ext cx="9159875" cy="5148512"/>
            <a:chOff x="0" y="0"/>
            <a:chExt cx="5770" cy="4324"/>
          </a:xfrm>
        </p:grpSpPr>
        <p:sp>
          <p:nvSpPr>
            <p:cNvPr id="6" name="Shape 6"/>
            <p:cNvSpPr/>
            <p:nvPr/>
          </p:nvSpPr>
          <p:spPr>
            <a:xfrm>
              <a:off x="69" y="91"/>
              <a:ext cx="5700" cy="4199"/>
            </a:xfrm>
            <a:prstGeom prst="rect">
              <a:avLst/>
            </a:prstGeom>
            <a:noFill/>
            <a:ln>
              <a:noFill/>
            </a:ln>
          </p:spPr>
          <p:txBody>
            <a:bodyPr anchorCtr="0" anchor="t" bIns="45700" lIns="91425" rIns="91425" tIns="45700">
              <a:noAutofit/>
            </a:bodyPr>
            <a:lstStyle/>
            <a:p>
              <a:pPr>
                <a:spcBef>
                  <a:spcPts val="0"/>
                </a:spcBef>
                <a:buNone/>
              </a:pPr>
              <a:r>
                <a:t/>
              </a:r>
              <a:endParaRPr/>
            </a:p>
          </p:txBody>
        </p:sp>
        <p:sp>
          <p:nvSpPr>
            <p:cNvPr id="7" name="Shape 7"/>
            <p:cNvSpPr/>
            <p:nvPr/>
          </p:nvSpPr>
          <p:spPr>
            <a:xfrm>
              <a:off x="0" y="0"/>
              <a:ext cx="5760" cy="4324"/>
            </a:xfrm>
            <a:custGeom>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grpSp>
      <p:grpSp>
        <p:nvGrpSpPr>
          <p:cNvPr id="8" name="Shape 8"/>
          <p:cNvGrpSpPr/>
          <p:nvPr/>
        </p:nvGrpSpPr>
        <p:grpSpPr>
          <a:xfrm>
            <a:off x="3175" y="457200"/>
            <a:ext cx="8302625" cy="2840831"/>
            <a:chOff x="3175" y="609600"/>
            <a:chExt cx="8302625" cy="3787775"/>
          </a:xfrm>
        </p:grpSpPr>
        <p:sp>
          <p:nvSpPr>
            <p:cNvPr id="9" name="Shape 9"/>
            <p:cNvSpPr/>
            <p:nvPr/>
          </p:nvSpPr>
          <p:spPr>
            <a:xfrm>
              <a:off x="5470525" y="609600"/>
              <a:ext cx="654050" cy="314325"/>
            </a:xfrm>
            <a:custGeom>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0" name="Shape 10"/>
            <p:cNvSpPr/>
            <p:nvPr/>
          </p:nvSpPr>
          <p:spPr>
            <a:xfrm>
              <a:off x="5959475" y="717550"/>
              <a:ext cx="225425" cy="95250"/>
            </a:xfrm>
            <a:custGeom>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1" name="Shape 11"/>
            <p:cNvSpPr/>
            <p:nvPr/>
          </p:nvSpPr>
          <p:spPr>
            <a:xfrm>
              <a:off x="4775200" y="2952750"/>
              <a:ext cx="60325" cy="15875"/>
            </a:xfrm>
            <a:custGeom>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2" name="Shape 12"/>
            <p:cNvSpPr/>
            <p:nvPr/>
          </p:nvSpPr>
          <p:spPr>
            <a:xfrm>
              <a:off x="6705600" y="622300"/>
              <a:ext cx="1600200" cy="771525"/>
            </a:xfrm>
            <a:custGeom>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3" name="Shape 13"/>
            <p:cNvSpPr/>
            <p:nvPr/>
          </p:nvSpPr>
          <p:spPr>
            <a:xfrm>
              <a:off x="6604000" y="2200275"/>
              <a:ext cx="200025" cy="15875"/>
            </a:xfrm>
            <a:custGeom>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4" name="Shape 14"/>
            <p:cNvSpPr/>
            <p:nvPr/>
          </p:nvSpPr>
          <p:spPr>
            <a:xfrm>
              <a:off x="6530975" y="2206625"/>
              <a:ext cx="228600" cy="53975"/>
            </a:xfrm>
            <a:custGeom>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5" name="Shape 15"/>
            <p:cNvSpPr/>
            <p:nvPr/>
          </p:nvSpPr>
          <p:spPr>
            <a:xfrm>
              <a:off x="6200775" y="2482850"/>
              <a:ext cx="444500" cy="66675"/>
            </a:xfrm>
            <a:custGeom>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6" name="Shape 16"/>
            <p:cNvSpPr/>
            <p:nvPr/>
          </p:nvSpPr>
          <p:spPr>
            <a:xfrm>
              <a:off x="6610350" y="2260600"/>
              <a:ext cx="107950" cy="19050"/>
            </a:xfrm>
            <a:custGeom>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7" name="Shape 17"/>
            <p:cNvSpPr/>
            <p:nvPr/>
          </p:nvSpPr>
          <p:spPr>
            <a:xfrm>
              <a:off x="6880225" y="2025650"/>
              <a:ext cx="180975" cy="95250"/>
            </a:xfrm>
            <a:custGeom>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8" name="Shape 18"/>
            <p:cNvSpPr/>
            <p:nvPr/>
          </p:nvSpPr>
          <p:spPr>
            <a:xfrm>
              <a:off x="6581775" y="1924050"/>
              <a:ext cx="533400" cy="104775"/>
            </a:xfrm>
            <a:custGeom>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9" name="Shape 19"/>
            <p:cNvSpPr/>
            <p:nvPr/>
          </p:nvSpPr>
          <p:spPr>
            <a:xfrm>
              <a:off x="6661150" y="1730375"/>
              <a:ext cx="815975" cy="257175"/>
            </a:xfrm>
            <a:custGeom>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0" name="Shape 20"/>
            <p:cNvSpPr/>
            <p:nvPr/>
          </p:nvSpPr>
          <p:spPr>
            <a:xfrm>
              <a:off x="3733800" y="3667125"/>
              <a:ext cx="139700" cy="31750"/>
            </a:xfrm>
            <a:custGeom>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1" name="Shape 21"/>
            <p:cNvSpPr/>
            <p:nvPr/>
          </p:nvSpPr>
          <p:spPr>
            <a:xfrm>
              <a:off x="3175" y="812800"/>
              <a:ext cx="6886575" cy="3584575"/>
            </a:xfrm>
            <a:custGeom>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grpSp>
      <p:sp>
        <p:nvSpPr>
          <p:cNvPr id="22" name="Shape 22"/>
          <p:cNvSpPr txBox="1"/>
          <p:nvPr>
            <p:ph type="title"/>
          </p:nvPr>
        </p:nvSpPr>
        <p:spPr>
          <a:xfrm>
            <a:off x="457200" y="155628"/>
            <a:ext cx="8229600" cy="1044599"/>
          </a:xfrm>
          <a:prstGeom prst="rect">
            <a:avLst/>
          </a:prstGeom>
          <a:noFill/>
          <a:ln>
            <a:noFill/>
          </a:ln>
        </p:spPr>
        <p:txBody>
          <a:bodyPr anchorCtr="0" anchor="b" bIns="91425" lIns="91425" rIns="91425" tIns="91425"/>
          <a:lstStyle>
            <a:lvl1pPr>
              <a:spcBef>
                <a:spcPts val="0"/>
              </a:spcBef>
              <a:buClr>
                <a:schemeClr val="dk2"/>
              </a:buClr>
              <a:buSzPct val="100000"/>
              <a:buFont typeface="Georgia"/>
              <a:buNone/>
              <a:defRPr sz="4800">
                <a:solidFill>
                  <a:schemeClr val="dk2"/>
                </a:solidFill>
                <a:latin typeface="Georgia"/>
                <a:ea typeface="Georgia"/>
                <a:cs typeface="Georgia"/>
                <a:sym typeface="Georgia"/>
              </a:defRPr>
            </a:lvl1pPr>
            <a:lvl2pPr>
              <a:spcBef>
                <a:spcPts val="0"/>
              </a:spcBef>
              <a:buClr>
                <a:schemeClr val="dk2"/>
              </a:buClr>
              <a:buSzPct val="100000"/>
              <a:buFont typeface="Georgia"/>
              <a:buNone/>
              <a:defRPr sz="4800">
                <a:solidFill>
                  <a:schemeClr val="dk2"/>
                </a:solidFill>
                <a:latin typeface="Georgia"/>
                <a:ea typeface="Georgia"/>
                <a:cs typeface="Georgia"/>
                <a:sym typeface="Georgia"/>
              </a:defRPr>
            </a:lvl2pPr>
            <a:lvl3pPr>
              <a:spcBef>
                <a:spcPts val="0"/>
              </a:spcBef>
              <a:buClr>
                <a:schemeClr val="dk2"/>
              </a:buClr>
              <a:buSzPct val="100000"/>
              <a:buFont typeface="Georgia"/>
              <a:buNone/>
              <a:defRPr sz="4800">
                <a:solidFill>
                  <a:schemeClr val="dk2"/>
                </a:solidFill>
                <a:latin typeface="Georgia"/>
                <a:ea typeface="Georgia"/>
                <a:cs typeface="Georgia"/>
                <a:sym typeface="Georgia"/>
              </a:defRPr>
            </a:lvl3pPr>
            <a:lvl4pPr>
              <a:spcBef>
                <a:spcPts val="0"/>
              </a:spcBef>
              <a:buClr>
                <a:schemeClr val="dk2"/>
              </a:buClr>
              <a:buSzPct val="100000"/>
              <a:buFont typeface="Georgia"/>
              <a:buNone/>
              <a:defRPr sz="4800">
                <a:solidFill>
                  <a:schemeClr val="dk2"/>
                </a:solidFill>
                <a:latin typeface="Georgia"/>
                <a:ea typeface="Georgia"/>
                <a:cs typeface="Georgia"/>
                <a:sym typeface="Georgia"/>
              </a:defRPr>
            </a:lvl4pPr>
            <a:lvl5pPr>
              <a:spcBef>
                <a:spcPts val="0"/>
              </a:spcBef>
              <a:buClr>
                <a:schemeClr val="dk2"/>
              </a:buClr>
              <a:buSzPct val="100000"/>
              <a:buFont typeface="Georgia"/>
              <a:buNone/>
              <a:defRPr sz="4800">
                <a:solidFill>
                  <a:schemeClr val="dk2"/>
                </a:solidFill>
                <a:latin typeface="Georgia"/>
                <a:ea typeface="Georgia"/>
                <a:cs typeface="Georgia"/>
                <a:sym typeface="Georgia"/>
              </a:defRPr>
            </a:lvl5pPr>
            <a:lvl6pPr>
              <a:spcBef>
                <a:spcPts val="0"/>
              </a:spcBef>
              <a:buClr>
                <a:schemeClr val="dk2"/>
              </a:buClr>
              <a:buSzPct val="100000"/>
              <a:buFont typeface="Georgia"/>
              <a:buNone/>
              <a:defRPr sz="4800">
                <a:solidFill>
                  <a:schemeClr val="dk2"/>
                </a:solidFill>
                <a:latin typeface="Georgia"/>
                <a:ea typeface="Georgia"/>
                <a:cs typeface="Georgia"/>
                <a:sym typeface="Georgia"/>
              </a:defRPr>
            </a:lvl6pPr>
            <a:lvl7pPr>
              <a:spcBef>
                <a:spcPts val="0"/>
              </a:spcBef>
              <a:buClr>
                <a:schemeClr val="dk2"/>
              </a:buClr>
              <a:buSzPct val="100000"/>
              <a:buFont typeface="Georgia"/>
              <a:buNone/>
              <a:defRPr sz="4800">
                <a:solidFill>
                  <a:schemeClr val="dk2"/>
                </a:solidFill>
                <a:latin typeface="Georgia"/>
                <a:ea typeface="Georgia"/>
                <a:cs typeface="Georgia"/>
                <a:sym typeface="Georgia"/>
              </a:defRPr>
            </a:lvl7pPr>
            <a:lvl8pPr>
              <a:spcBef>
                <a:spcPts val="0"/>
              </a:spcBef>
              <a:buClr>
                <a:schemeClr val="dk2"/>
              </a:buClr>
              <a:buSzPct val="100000"/>
              <a:buFont typeface="Georgia"/>
              <a:buNone/>
              <a:defRPr sz="4800">
                <a:solidFill>
                  <a:schemeClr val="dk2"/>
                </a:solidFill>
                <a:latin typeface="Georgia"/>
                <a:ea typeface="Georgia"/>
                <a:cs typeface="Georgia"/>
                <a:sym typeface="Georgia"/>
              </a:defRPr>
            </a:lvl8pPr>
            <a:lvl9pPr>
              <a:spcBef>
                <a:spcPts val="0"/>
              </a:spcBef>
              <a:buClr>
                <a:schemeClr val="dk2"/>
              </a:buClr>
              <a:buSzPct val="100000"/>
              <a:buFont typeface="Georgia"/>
              <a:buNone/>
              <a:defRPr sz="4800">
                <a:solidFill>
                  <a:schemeClr val="dk2"/>
                </a:solidFill>
                <a:latin typeface="Georgia"/>
                <a:ea typeface="Georgia"/>
                <a:cs typeface="Georgia"/>
                <a:sym typeface="Georgia"/>
              </a:defRPr>
            </a:lvl9pPr>
          </a:lstStyle>
          <a:p/>
        </p:txBody>
      </p:sp>
      <p:sp>
        <p:nvSpPr>
          <p:cNvPr id="23" name="Shape 23"/>
          <p:cNvSpPr txBox="1"/>
          <p:nvPr>
            <p:ph idx="1" type="body"/>
          </p:nvPr>
        </p:nvSpPr>
        <p:spPr>
          <a:xfrm>
            <a:off x="457200" y="1297780"/>
            <a:ext cx="8229600" cy="3627900"/>
          </a:xfrm>
          <a:prstGeom prst="rect">
            <a:avLst/>
          </a:prstGeom>
          <a:noFill/>
          <a:ln>
            <a:noFill/>
          </a:ln>
        </p:spPr>
        <p:txBody>
          <a:bodyPr anchorCtr="0" anchor="t" bIns="91425" lIns="91425" rIns="91425" tIns="91425"/>
          <a:lstStyle>
            <a:lvl1pPr>
              <a:spcBef>
                <a:spcPts val="600"/>
              </a:spcBef>
              <a:buClr>
                <a:schemeClr val="dk2"/>
              </a:buClr>
              <a:buSzPct val="100000"/>
              <a:buFont typeface="Georgia"/>
              <a:defRPr sz="3000">
                <a:solidFill>
                  <a:schemeClr val="dk2"/>
                </a:solidFill>
                <a:latin typeface="Georgia"/>
                <a:ea typeface="Georgia"/>
                <a:cs typeface="Georgia"/>
                <a:sym typeface="Georgia"/>
              </a:defRPr>
            </a:lvl1pPr>
            <a:lvl2pPr>
              <a:spcBef>
                <a:spcPts val="480"/>
              </a:spcBef>
              <a:buClr>
                <a:schemeClr val="dk2"/>
              </a:buClr>
              <a:buSzPct val="100000"/>
              <a:buFont typeface="Georgia"/>
              <a:defRPr sz="2400">
                <a:solidFill>
                  <a:schemeClr val="dk2"/>
                </a:solidFill>
                <a:latin typeface="Georgia"/>
                <a:ea typeface="Georgia"/>
                <a:cs typeface="Georgia"/>
                <a:sym typeface="Georgia"/>
              </a:defRPr>
            </a:lvl2pPr>
            <a:lvl3pPr>
              <a:spcBef>
                <a:spcPts val="480"/>
              </a:spcBef>
              <a:buClr>
                <a:schemeClr val="dk2"/>
              </a:buClr>
              <a:buSzPct val="100000"/>
              <a:buFont typeface="Georgia"/>
              <a:defRPr sz="2400">
                <a:solidFill>
                  <a:schemeClr val="dk2"/>
                </a:solidFill>
                <a:latin typeface="Georgia"/>
                <a:ea typeface="Georgia"/>
                <a:cs typeface="Georgia"/>
                <a:sym typeface="Georgia"/>
              </a:defRPr>
            </a:lvl3pPr>
            <a:lvl4pPr>
              <a:spcBef>
                <a:spcPts val="360"/>
              </a:spcBef>
              <a:buClr>
                <a:schemeClr val="dk2"/>
              </a:buClr>
              <a:buSzPct val="100000"/>
              <a:buFont typeface="Georgia"/>
              <a:defRPr sz="1800">
                <a:solidFill>
                  <a:schemeClr val="dk2"/>
                </a:solidFill>
                <a:latin typeface="Georgia"/>
                <a:ea typeface="Georgia"/>
                <a:cs typeface="Georgia"/>
                <a:sym typeface="Georgia"/>
              </a:defRPr>
            </a:lvl4pPr>
            <a:lvl5pPr>
              <a:spcBef>
                <a:spcPts val="360"/>
              </a:spcBef>
              <a:buClr>
                <a:schemeClr val="dk2"/>
              </a:buClr>
              <a:buSzPct val="100000"/>
              <a:buFont typeface="Georgia"/>
              <a:defRPr sz="1800">
                <a:solidFill>
                  <a:schemeClr val="dk2"/>
                </a:solidFill>
                <a:latin typeface="Georgia"/>
                <a:ea typeface="Georgia"/>
                <a:cs typeface="Georgia"/>
                <a:sym typeface="Georgia"/>
              </a:defRPr>
            </a:lvl5pPr>
            <a:lvl6pPr>
              <a:spcBef>
                <a:spcPts val="360"/>
              </a:spcBef>
              <a:buClr>
                <a:schemeClr val="dk2"/>
              </a:buClr>
              <a:buSzPct val="100000"/>
              <a:buFont typeface="Georgia"/>
              <a:defRPr sz="1800">
                <a:solidFill>
                  <a:schemeClr val="dk2"/>
                </a:solidFill>
                <a:latin typeface="Georgia"/>
                <a:ea typeface="Georgia"/>
                <a:cs typeface="Georgia"/>
                <a:sym typeface="Georgia"/>
              </a:defRPr>
            </a:lvl6pPr>
            <a:lvl7pPr>
              <a:spcBef>
                <a:spcPts val="360"/>
              </a:spcBef>
              <a:buClr>
                <a:schemeClr val="dk2"/>
              </a:buClr>
              <a:buSzPct val="100000"/>
              <a:buFont typeface="Georgia"/>
              <a:defRPr sz="1800">
                <a:solidFill>
                  <a:schemeClr val="dk2"/>
                </a:solidFill>
                <a:latin typeface="Georgia"/>
                <a:ea typeface="Georgia"/>
                <a:cs typeface="Georgia"/>
                <a:sym typeface="Georgia"/>
              </a:defRPr>
            </a:lvl7pPr>
            <a:lvl8pPr>
              <a:spcBef>
                <a:spcPts val="360"/>
              </a:spcBef>
              <a:buClr>
                <a:schemeClr val="dk2"/>
              </a:buClr>
              <a:buSzPct val="100000"/>
              <a:buFont typeface="Georgia"/>
              <a:defRPr sz="1800">
                <a:solidFill>
                  <a:schemeClr val="dk2"/>
                </a:solidFill>
                <a:latin typeface="Georgia"/>
                <a:ea typeface="Georgia"/>
                <a:cs typeface="Georgia"/>
                <a:sym typeface="Georgia"/>
              </a:defRPr>
            </a:lvl8pPr>
            <a:lvl9pPr>
              <a:spcBef>
                <a:spcPts val="360"/>
              </a:spcBef>
              <a:buClr>
                <a:schemeClr val="dk2"/>
              </a:buClr>
              <a:buSzPct val="100000"/>
              <a:buFont typeface="Georgia"/>
              <a:defRPr sz="1800">
                <a:solidFill>
                  <a:schemeClr val="dk2"/>
                </a:solidFill>
                <a:latin typeface="Georgia"/>
                <a:ea typeface="Georgia"/>
                <a:cs typeface="Georgia"/>
                <a:sym typeface="Georgia"/>
              </a:defRPr>
            </a:lvl9pPr>
          </a:lstStyle>
          <a:p/>
        </p:txBody>
      </p:sp>
      <p:sp>
        <p:nvSpPr>
          <p:cNvPr id="24" name="Shape 24"/>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685800" y="1739635"/>
            <a:ext cx="7772400" cy="1238099"/>
          </a:xfrm>
          <a:prstGeom prst="rect">
            <a:avLst/>
          </a:prstGeom>
        </p:spPr>
        <p:txBody>
          <a:bodyPr anchorCtr="0" anchor="b" bIns="91425" lIns="91425" rIns="91425" tIns="91425">
            <a:noAutofit/>
          </a:bodyPr>
          <a:lstStyle/>
          <a:p>
            <a:pPr>
              <a:spcBef>
                <a:spcPts val="0"/>
              </a:spcBef>
              <a:buNone/>
            </a:pPr>
            <a:r>
              <a:rPr lang="en"/>
              <a:t>Initrode.Hack()</a:t>
            </a:r>
          </a:p>
        </p:txBody>
      </p:sp>
      <p:sp>
        <p:nvSpPr>
          <p:cNvPr id="112" name="Shape 112"/>
          <p:cNvSpPr txBox="1"/>
          <p:nvPr>
            <p:ph idx="1" type="subTitle"/>
          </p:nvPr>
        </p:nvSpPr>
        <p:spPr>
          <a:xfrm>
            <a:off x="177625" y="3086100"/>
            <a:ext cx="8788800" cy="661500"/>
          </a:xfrm>
          <a:prstGeom prst="rect">
            <a:avLst/>
          </a:prstGeom>
        </p:spPr>
        <p:txBody>
          <a:bodyPr anchorCtr="0" anchor="t" bIns="91425" lIns="91425" rIns="91425" tIns="91425">
            <a:noAutofit/>
          </a:bodyPr>
          <a:lstStyle/>
          <a:p>
            <a:pPr>
              <a:spcBef>
                <a:spcPts val="0"/>
              </a:spcBef>
              <a:buNone/>
            </a:pPr>
            <a:r>
              <a:rPr lang="en"/>
              <a:t>or how we shipped that patch we never anticipated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sz="3600"/>
              <a:t>Quick Review of IniTrodeSecurity.dll</a:t>
            </a:r>
          </a:p>
        </p:txBody>
      </p:sp>
      <p:sp>
        <p:nvSpPr>
          <p:cNvPr id="166" name="Shape 166"/>
          <p:cNvSpPr txBox="1"/>
          <p:nvPr>
            <p:ph idx="1" type="body"/>
          </p:nvPr>
        </p:nvSpPr>
        <p:spPr>
          <a:xfrm>
            <a:off x="457200" y="1297780"/>
            <a:ext cx="8229600" cy="3627900"/>
          </a:xfrm>
          <a:prstGeom prst="rect">
            <a:avLst/>
          </a:prstGeom>
        </p:spPr>
        <p:txBody>
          <a:bodyPr anchorCtr="0" anchor="t" bIns="91425" lIns="91425" rIns="91425" tIns="91425">
            <a:noAutofit/>
          </a:bodyPr>
          <a:lstStyle/>
          <a:p>
            <a:pPr lvl="0" rtl="0">
              <a:spcBef>
                <a:spcPts val="0"/>
              </a:spcBef>
              <a:buNone/>
            </a:pPr>
            <a:r>
              <a:rPr lang="en" sz="2400"/>
              <a:t>Apps link to the runtime in process, then ask it if it will run</a:t>
            </a:r>
          </a:p>
          <a:p>
            <a:pPr lvl="0" rtl="0">
              <a:spcBef>
                <a:spcPts val="0"/>
              </a:spcBef>
              <a:buNone/>
            </a:pPr>
            <a:r>
              <a:rPr lang="en" sz="2400"/>
              <a:t>the runtime is linked to the security component, which queries the hardware dongle and asks it if it authorised to run the passed in application ID</a:t>
            </a:r>
          </a:p>
          <a:p>
            <a:pPr indent="457200" lvl="0" rtl="0">
              <a:spcBef>
                <a:spcPts val="0"/>
              </a:spcBef>
              <a:buClr>
                <a:schemeClr val="dk1"/>
              </a:buClr>
              <a:buSzPct val="45833"/>
              <a:buFont typeface="Arial"/>
              <a:buNone/>
            </a:pPr>
            <a:r>
              <a:rPr lang="en" sz="2400"/>
              <a:t>the security component gets a "magic question" from runtime</a:t>
            </a:r>
          </a:p>
          <a:p>
            <a:pPr indent="457200" lvl="0" rtl="0">
              <a:spcBef>
                <a:spcPts val="0"/>
              </a:spcBef>
              <a:buClr>
                <a:schemeClr val="dk1"/>
              </a:buClr>
              <a:buSzPct val="45833"/>
              <a:buFont typeface="Arial"/>
              <a:buNone/>
            </a:pPr>
            <a:r>
              <a:rPr lang="en" sz="2400"/>
              <a:t>security component returns a “magic answer" </a:t>
            </a:r>
            <a:br>
              <a:rPr lang="en" sz="2400"/>
            </a:br>
            <a:r>
              <a:rPr lang="en" sz="2400"/>
              <a:t>All good!</a:t>
            </a:r>
          </a:p>
          <a:p>
            <a:pPr lvl="0" rtl="0">
              <a:spcBef>
                <a:spcPts val="0"/>
              </a:spcBef>
              <a:buClr>
                <a:schemeClr val="dk1"/>
              </a:buClr>
              <a:buFont typeface="Arial"/>
              <a:buNone/>
            </a:pPr>
            <a:r>
              <a:t/>
            </a:r>
            <a:endParaRPr sz="2400"/>
          </a:p>
          <a:p>
            <a:pPr lvl="0" rtl="0">
              <a:spcBef>
                <a:spcPts val="0"/>
              </a:spcBef>
              <a:buClr>
                <a:schemeClr val="dk1"/>
              </a:buClr>
              <a:buFont typeface="Arial"/>
              <a:buNone/>
            </a:pPr>
            <a:r>
              <a:t/>
            </a:r>
            <a:endParaRPr sz="2400"/>
          </a:p>
          <a:p>
            <a:pPr>
              <a:spcBef>
                <a:spcPts val="0"/>
              </a:spcBef>
              <a:buNone/>
            </a:pPr>
            <a:r>
              <a:t/>
            </a:r>
            <a:endParaRPr sz="24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Simple Diagram of Check</a:t>
            </a:r>
          </a:p>
        </p:txBody>
      </p:sp>
      <p:sp>
        <p:nvSpPr>
          <p:cNvPr id="172" name="Shape 172"/>
          <p:cNvSpPr/>
          <p:nvPr/>
        </p:nvSpPr>
        <p:spPr>
          <a:xfrm>
            <a:off x="576975" y="1618100"/>
            <a:ext cx="1204199" cy="1204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Process</a:t>
            </a:r>
          </a:p>
        </p:txBody>
      </p:sp>
      <p:sp>
        <p:nvSpPr>
          <p:cNvPr id="173" name="Shape 173"/>
          <p:cNvSpPr/>
          <p:nvPr/>
        </p:nvSpPr>
        <p:spPr>
          <a:xfrm>
            <a:off x="3612450" y="1618100"/>
            <a:ext cx="1204199" cy="1204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A.dll</a:t>
            </a:r>
          </a:p>
        </p:txBody>
      </p:sp>
      <p:sp>
        <p:nvSpPr>
          <p:cNvPr id="174" name="Shape 174"/>
          <p:cNvSpPr/>
          <p:nvPr/>
        </p:nvSpPr>
        <p:spPr>
          <a:xfrm>
            <a:off x="6422150" y="1618100"/>
            <a:ext cx="1204199" cy="1204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B.dll</a:t>
            </a:r>
          </a:p>
        </p:txBody>
      </p:sp>
      <p:sp>
        <p:nvSpPr>
          <p:cNvPr id="175" name="Shape 175"/>
          <p:cNvSpPr/>
          <p:nvPr/>
        </p:nvSpPr>
        <p:spPr>
          <a:xfrm>
            <a:off x="2094712" y="1919150"/>
            <a:ext cx="1204199" cy="6020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6" name="Shape 176"/>
          <p:cNvSpPr/>
          <p:nvPr/>
        </p:nvSpPr>
        <p:spPr>
          <a:xfrm>
            <a:off x="5017300" y="1919150"/>
            <a:ext cx="1204199" cy="6020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7" name="Shape 177"/>
          <p:cNvSpPr txBox="1"/>
          <p:nvPr/>
        </p:nvSpPr>
        <p:spPr>
          <a:xfrm>
            <a:off x="2152025" y="1544250"/>
            <a:ext cx="1089600" cy="323399"/>
          </a:xfrm>
          <a:prstGeom prst="rect">
            <a:avLst/>
          </a:prstGeom>
          <a:noFill/>
          <a:ln>
            <a:noFill/>
          </a:ln>
        </p:spPr>
        <p:txBody>
          <a:bodyPr anchorCtr="0" anchor="t" bIns="91425" lIns="91425" rIns="91425" tIns="91425">
            <a:noAutofit/>
          </a:bodyPr>
          <a:lstStyle/>
          <a:p>
            <a:pPr>
              <a:spcBef>
                <a:spcPts val="0"/>
              </a:spcBef>
              <a:buNone/>
            </a:pPr>
            <a:r>
              <a:rPr lang="en"/>
              <a:t>InitAPI</a:t>
            </a:r>
          </a:p>
        </p:txBody>
      </p:sp>
      <p:sp>
        <p:nvSpPr>
          <p:cNvPr id="178" name="Shape 178"/>
          <p:cNvSpPr txBox="1"/>
          <p:nvPr/>
        </p:nvSpPr>
        <p:spPr>
          <a:xfrm>
            <a:off x="5074600" y="1544250"/>
            <a:ext cx="1089600" cy="323399"/>
          </a:xfrm>
          <a:prstGeom prst="rect">
            <a:avLst/>
          </a:prstGeom>
          <a:noFill/>
          <a:ln>
            <a:noFill/>
          </a:ln>
        </p:spPr>
        <p:txBody>
          <a:bodyPr anchorCtr="0" anchor="t" bIns="91425" lIns="91425" rIns="91425" tIns="91425">
            <a:noAutofit/>
          </a:bodyPr>
          <a:lstStyle/>
          <a:p>
            <a:pPr lvl="0" rtl="0">
              <a:spcBef>
                <a:spcPts val="0"/>
              </a:spcBef>
              <a:buNone/>
            </a:pPr>
            <a:r>
              <a:rPr lang="en"/>
              <a:t>CheckApp</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sz="3600"/>
              <a:t>Example: load time validation</a:t>
            </a:r>
          </a:p>
        </p:txBody>
      </p:sp>
      <p:sp>
        <p:nvSpPr>
          <p:cNvPr id="184" name="Shape 184"/>
          <p:cNvSpPr txBox="1"/>
          <p:nvPr>
            <p:ph idx="1" type="body"/>
          </p:nvPr>
        </p:nvSpPr>
        <p:spPr>
          <a:xfrm>
            <a:off x="457200" y="1068679"/>
            <a:ext cx="8229600" cy="406199"/>
          </a:xfrm>
          <a:prstGeom prst="rect">
            <a:avLst/>
          </a:prstGeom>
        </p:spPr>
        <p:txBody>
          <a:bodyPr anchorCtr="0" anchor="t" bIns="91425" lIns="91425" rIns="91425" tIns="91425">
            <a:noAutofit/>
          </a:bodyPr>
          <a:lstStyle/>
          <a:p>
            <a:pPr>
              <a:spcBef>
                <a:spcPts val="0"/>
              </a:spcBef>
              <a:buNone/>
            </a:pPr>
            <a:r>
              <a:rPr lang="en" sz="2400"/>
              <a:t>https://github.com/patrickmmartin/Initrode.Hack</a:t>
            </a:r>
          </a:p>
        </p:txBody>
      </p:sp>
      <p:pic>
        <p:nvPicPr>
          <p:cNvPr id="185" name="Shape 185"/>
          <p:cNvPicPr preferRelativeResize="0"/>
          <p:nvPr/>
        </p:nvPicPr>
        <p:blipFill rotWithShape="1">
          <a:blip r:embed="rId3">
            <a:alphaModFix/>
          </a:blip>
          <a:srcRect b="61565" l="0" r="0" t="0"/>
          <a:stretch/>
        </p:blipFill>
        <p:spPr>
          <a:xfrm>
            <a:off x="1515700" y="1657150"/>
            <a:ext cx="6228524" cy="31188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sz="3600"/>
              <a:t>Example: run time validation static link</a:t>
            </a:r>
          </a:p>
        </p:txBody>
      </p:sp>
      <p:sp>
        <p:nvSpPr>
          <p:cNvPr id="191" name="Shape 191"/>
          <p:cNvSpPr txBox="1"/>
          <p:nvPr>
            <p:ph idx="1" type="body"/>
          </p:nvPr>
        </p:nvSpPr>
        <p:spPr>
          <a:xfrm>
            <a:off x="457200" y="1068679"/>
            <a:ext cx="8229600" cy="406199"/>
          </a:xfrm>
          <a:prstGeom prst="rect">
            <a:avLst/>
          </a:prstGeom>
        </p:spPr>
        <p:txBody>
          <a:bodyPr anchorCtr="0" anchor="t" bIns="91425" lIns="91425" rIns="91425" tIns="91425">
            <a:noAutofit/>
          </a:bodyPr>
          <a:lstStyle/>
          <a:p>
            <a:pPr lvl="0" rtl="0">
              <a:spcBef>
                <a:spcPts val="0"/>
              </a:spcBef>
              <a:buNone/>
            </a:pPr>
            <a:r>
              <a:rPr lang="en" sz="2400"/>
              <a:t>https://github.com/patrickmmartin/Initrode.Hack</a:t>
            </a:r>
          </a:p>
        </p:txBody>
      </p:sp>
      <p:sp>
        <p:nvSpPr>
          <p:cNvPr id="192" name="Shape 192"/>
          <p:cNvSpPr txBox="1"/>
          <p:nvPr/>
        </p:nvSpPr>
        <p:spPr>
          <a:xfrm>
            <a:off x="586375" y="1878075"/>
            <a:ext cx="6908999" cy="2405099"/>
          </a:xfrm>
          <a:prstGeom prst="rect">
            <a:avLst/>
          </a:prstGeom>
          <a:solidFill>
            <a:srgbClr val="000000"/>
          </a:solidFill>
          <a:ln>
            <a:noFill/>
          </a:ln>
        </p:spPr>
        <p:txBody>
          <a:bodyPr anchorCtr="0" anchor="t" bIns="91425" lIns="91425" rIns="91425" tIns="91425">
            <a:noAutofit/>
          </a:bodyPr>
          <a:lstStyle/>
          <a:p>
            <a:pPr lvl="0" rtl="0">
              <a:spcBef>
                <a:spcPts val="0"/>
              </a:spcBef>
              <a:buClr>
                <a:schemeClr val="dk1"/>
              </a:buClr>
              <a:buSzPct val="78571"/>
              <a:buFont typeface="Arial"/>
              <a:buNone/>
            </a:pPr>
            <a:r>
              <a:rPr lang="en">
                <a:solidFill>
                  <a:srgbClr val="B7B7B7"/>
                </a:solidFill>
              </a:rPr>
              <a:t>$app_static</a:t>
            </a:r>
          </a:p>
          <a:p>
            <a:pPr lvl="0" rtl="0">
              <a:spcBef>
                <a:spcPts val="0"/>
              </a:spcBef>
              <a:buClr>
                <a:schemeClr val="dk1"/>
              </a:buClr>
              <a:buSzPct val="78571"/>
              <a:buFont typeface="Arial"/>
              <a:buNone/>
            </a:pPr>
            <a:r>
              <a:rPr lang="en">
                <a:solidFill>
                  <a:srgbClr val="00FF00"/>
                </a:solidFill>
              </a:rPr>
              <a:t>B Loaded</a:t>
            </a:r>
          </a:p>
          <a:p>
            <a:pPr lvl="0" rtl="0">
              <a:spcBef>
                <a:spcPts val="0"/>
              </a:spcBef>
              <a:buClr>
                <a:schemeClr val="dk1"/>
              </a:buClr>
              <a:buSzPct val="78571"/>
              <a:buFont typeface="Arial"/>
              <a:buNone/>
            </a:pPr>
            <a:r>
              <a:rPr lang="en">
                <a:solidFill>
                  <a:srgbClr val="00FF00"/>
                </a:solidFill>
              </a:rPr>
              <a:t>A_static Loaded</a:t>
            </a:r>
          </a:p>
          <a:p>
            <a:pPr lvl="0" rtl="0">
              <a:spcBef>
                <a:spcPts val="0"/>
              </a:spcBef>
              <a:buClr>
                <a:schemeClr val="dk1"/>
              </a:buClr>
              <a:buSzPct val="78571"/>
              <a:buFont typeface="Arial"/>
              <a:buNone/>
            </a:pPr>
            <a:r>
              <a:rPr lang="en">
                <a:solidFill>
                  <a:srgbClr val="B7B7B7"/>
                </a:solidFill>
              </a:rPr>
              <a:t>App static start</a:t>
            </a:r>
          </a:p>
          <a:p>
            <a:pPr lvl="0" rtl="0">
              <a:spcBef>
                <a:spcPts val="0"/>
              </a:spcBef>
              <a:buClr>
                <a:schemeClr val="dk1"/>
              </a:buClr>
              <a:buSzPct val="78571"/>
              <a:buFont typeface="Arial"/>
              <a:buNone/>
            </a:pPr>
            <a:r>
              <a:rPr lang="en">
                <a:solidFill>
                  <a:srgbClr val="FF0000"/>
                </a:solidFill>
              </a:rPr>
              <a:t>B.SecretFunction</a:t>
            </a:r>
          </a:p>
          <a:p>
            <a:pPr lvl="0" rtl="0">
              <a:spcBef>
                <a:spcPts val="0"/>
              </a:spcBef>
              <a:buClr>
                <a:schemeClr val="dk1"/>
              </a:buClr>
              <a:buSzPct val="78571"/>
              <a:buFont typeface="Arial"/>
              <a:buNone/>
            </a:pPr>
            <a:r>
              <a:rPr lang="en">
                <a:solidFill>
                  <a:srgbClr val="B7B7B7"/>
                </a:solidFill>
              </a:rPr>
              <a:t>SecretFunction: 12</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sz="3600"/>
              <a:t>Example: run time validation static link</a:t>
            </a:r>
          </a:p>
        </p:txBody>
      </p:sp>
      <p:sp>
        <p:nvSpPr>
          <p:cNvPr id="198" name="Shape 198"/>
          <p:cNvSpPr txBox="1"/>
          <p:nvPr>
            <p:ph idx="1" type="body"/>
          </p:nvPr>
        </p:nvSpPr>
        <p:spPr>
          <a:xfrm>
            <a:off x="457200" y="1068679"/>
            <a:ext cx="8229600" cy="406199"/>
          </a:xfrm>
          <a:prstGeom prst="rect">
            <a:avLst/>
          </a:prstGeom>
        </p:spPr>
        <p:txBody>
          <a:bodyPr anchorCtr="0" anchor="t" bIns="91425" lIns="91425" rIns="91425" tIns="91425">
            <a:noAutofit/>
          </a:bodyPr>
          <a:lstStyle/>
          <a:p>
            <a:pPr lvl="0" rtl="0">
              <a:spcBef>
                <a:spcPts val="0"/>
              </a:spcBef>
              <a:buNone/>
            </a:pPr>
            <a:r>
              <a:rPr lang="en" sz="2400"/>
              <a:t>https://github.com/patrickmmartin/Initrode.Hack</a:t>
            </a:r>
          </a:p>
        </p:txBody>
      </p:sp>
      <p:sp>
        <p:nvSpPr>
          <p:cNvPr id="199" name="Shape 199"/>
          <p:cNvSpPr txBox="1"/>
          <p:nvPr/>
        </p:nvSpPr>
        <p:spPr>
          <a:xfrm>
            <a:off x="586375" y="1878075"/>
            <a:ext cx="6908999" cy="2405099"/>
          </a:xfrm>
          <a:prstGeom prst="rect">
            <a:avLst/>
          </a:prstGeom>
          <a:solidFill>
            <a:srgbClr val="000000"/>
          </a:solidFill>
          <a:ln>
            <a:noFill/>
          </a:ln>
        </p:spPr>
        <p:txBody>
          <a:bodyPr anchorCtr="0" anchor="t" bIns="91425" lIns="91425" rIns="91425" tIns="91425">
            <a:noAutofit/>
          </a:bodyPr>
          <a:lstStyle/>
          <a:p>
            <a:pPr lvl="0" rtl="0">
              <a:spcBef>
                <a:spcPts val="0"/>
              </a:spcBef>
              <a:buNone/>
            </a:pPr>
            <a:r>
              <a:rPr lang="en">
                <a:solidFill>
                  <a:srgbClr val="B7B7B7"/>
                </a:solidFill>
              </a:rPr>
              <a:t>$app_dynamic</a:t>
            </a:r>
          </a:p>
          <a:p>
            <a:pPr lvl="0" rtl="0">
              <a:spcBef>
                <a:spcPts val="0"/>
              </a:spcBef>
              <a:buNone/>
            </a:pPr>
            <a:r>
              <a:rPr lang="en">
                <a:solidFill>
                  <a:srgbClr val="B7B7B7"/>
                </a:solidFill>
              </a:rPr>
              <a:t>App dynamic start</a:t>
            </a:r>
          </a:p>
          <a:p>
            <a:pPr lvl="0" rtl="0">
              <a:spcBef>
                <a:spcPts val="0"/>
              </a:spcBef>
              <a:buNone/>
            </a:pPr>
            <a:r>
              <a:rPr lang="en">
                <a:solidFill>
                  <a:srgbClr val="00FF00"/>
                </a:solidFill>
              </a:rPr>
              <a:t>A_dynamic loaded</a:t>
            </a:r>
          </a:p>
          <a:p>
            <a:pPr lvl="0" rtl="0">
              <a:spcBef>
                <a:spcPts val="0"/>
              </a:spcBef>
              <a:buNone/>
            </a:pPr>
            <a:r>
              <a:rPr lang="en">
                <a:solidFill>
                  <a:srgbClr val="00FF00"/>
                </a:solidFill>
              </a:rPr>
              <a:t>B Loaded</a:t>
            </a:r>
          </a:p>
          <a:p>
            <a:pPr lvl="0" rtl="0">
              <a:spcBef>
                <a:spcPts val="0"/>
              </a:spcBef>
              <a:buNone/>
            </a:pPr>
            <a:r>
              <a:rPr lang="en">
                <a:solidFill>
                  <a:srgbClr val="FF0000"/>
                </a:solidFill>
              </a:rPr>
              <a:t>B.SecretFunction</a:t>
            </a:r>
          </a:p>
          <a:p>
            <a:pPr lvl="0" rtl="0">
              <a:spcBef>
                <a:spcPts val="0"/>
              </a:spcBef>
              <a:buNone/>
            </a:pPr>
            <a:r>
              <a:rPr lang="en">
                <a:solidFill>
                  <a:srgbClr val="B7B7B7"/>
                </a:solidFill>
              </a:rPr>
              <a:t>SecretFunction: 12</a:t>
            </a:r>
          </a:p>
          <a:p>
            <a:pPr lvl="0" rtl="0">
              <a:spcBef>
                <a:spcPts val="0"/>
              </a:spcBef>
              <a:buNone/>
            </a:pPr>
            <a:r>
              <a:t/>
            </a:r>
            <a:endParaRPr>
              <a:solidFill>
                <a:srgbClr val="B7B7B7"/>
              </a:solidFill>
            </a:endParaRPr>
          </a:p>
          <a:p>
            <a:pPr lvl="0" rt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sz="3600"/>
              <a:t>Example: runtime pass static link</a:t>
            </a:r>
          </a:p>
        </p:txBody>
      </p:sp>
      <p:sp>
        <p:nvSpPr>
          <p:cNvPr id="205" name="Shape 205"/>
          <p:cNvSpPr txBox="1"/>
          <p:nvPr>
            <p:ph idx="1" type="body"/>
          </p:nvPr>
        </p:nvSpPr>
        <p:spPr>
          <a:xfrm>
            <a:off x="457200" y="1068679"/>
            <a:ext cx="8229600" cy="406199"/>
          </a:xfrm>
          <a:prstGeom prst="rect">
            <a:avLst/>
          </a:prstGeom>
        </p:spPr>
        <p:txBody>
          <a:bodyPr anchorCtr="0" anchor="t" bIns="91425" lIns="91425" rIns="91425" tIns="91425">
            <a:noAutofit/>
          </a:bodyPr>
          <a:lstStyle/>
          <a:p>
            <a:pPr lvl="0" rtl="0">
              <a:spcBef>
                <a:spcPts val="0"/>
              </a:spcBef>
              <a:buNone/>
            </a:pPr>
            <a:r>
              <a:rPr lang="en" sz="2400"/>
              <a:t>https://github.com/patrickmmartin/Initrode.Hack/</a:t>
            </a:r>
          </a:p>
        </p:txBody>
      </p:sp>
      <p:sp>
        <p:nvSpPr>
          <p:cNvPr id="206" name="Shape 206"/>
          <p:cNvSpPr txBox="1"/>
          <p:nvPr/>
        </p:nvSpPr>
        <p:spPr>
          <a:xfrm>
            <a:off x="586375" y="1878075"/>
            <a:ext cx="6908999" cy="2405099"/>
          </a:xfrm>
          <a:prstGeom prst="rect">
            <a:avLst/>
          </a:prstGeom>
          <a:solidFill>
            <a:srgbClr val="000000"/>
          </a:solidFill>
          <a:ln>
            <a:noFill/>
          </a:ln>
        </p:spPr>
        <p:txBody>
          <a:bodyPr anchorCtr="0" anchor="t" bIns="91425" lIns="91425" rIns="91425" tIns="91425">
            <a:noAutofit/>
          </a:bodyPr>
          <a:lstStyle/>
          <a:p>
            <a:pPr lvl="0" rtl="0">
              <a:spcBef>
                <a:spcPts val="0"/>
              </a:spcBef>
              <a:buNone/>
            </a:pPr>
            <a:r>
              <a:rPr lang="en">
                <a:solidFill>
                  <a:srgbClr val="B7B7B7"/>
                </a:solidFill>
              </a:rPr>
              <a:t>$app_cheat</a:t>
            </a:r>
          </a:p>
          <a:p>
            <a:pPr lvl="0" rtl="0">
              <a:spcBef>
                <a:spcPts val="0"/>
              </a:spcBef>
              <a:buNone/>
            </a:pPr>
            <a:r>
              <a:rPr lang="en">
                <a:solidFill>
                  <a:srgbClr val="B7B7B7"/>
                </a:solidFill>
              </a:rPr>
              <a:t>App_cheat start</a:t>
            </a:r>
          </a:p>
          <a:p>
            <a:pPr lvl="0" rtl="0">
              <a:spcBef>
                <a:spcPts val="0"/>
              </a:spcBef>
              <a:buNone/>
            </a:pPr>
            <a:r>
              <a:rPr lang="en">
                <a:solidFill>
                  <a:srgbClr val="00FF00"/>
                </a:solidFill>
              </a:rPr>
              <a:t>B Loaded</a:t>
            </a:r>
          </a:p>
          <a:p>
            <a:pPr lvl="0" rtl="0">
              <a:spcBef>
                <a:spcPts val="0"/>
              </a:spcBef>
              <a:buNone/>
            </a:pPr>
            <a:r>
              <a:rPr lang="en">
                <a:solidFill>
                  <a:srgbClr val="FF0000"/>
                </a:solidFill>
              </a:rPr>
              <a:t>... not really!</a:t>
            </a:r>
          </a:p>
          <a:p>
            <a:pPr lvl="0" rtl="0">
              <a:spcBef>
                <a:spcPts val="0"/>
              </a:spcBef>
              <a:buNone/>
            </a:pPr>
            <a:r>
              <a:rPr lang="en">
                <a:solidFill>
                  <a:srgbClr val="00FF00"/>
                </a:solidFill>
              </a:rPr>
              <a:t>A_static Loaded</a:t>
            </a:r>
          </a:p>
          <a:p>
            <a:pPr lvl="0" rtl="0">
              <a:spcBef>
                <a:spcPts val="0"/>
              </a:spcBef>
              <a:buNone/>
            </a:pPr>
            <a:r>
              <a:rPr lang="en">
                <a:solidFill>
                  <a:srgbClr val="FF0000"/>
                </a:solidFill>
              </a:rPr>
              <a:t>B_.SecretFunction</a:t>
            </a:r>
          </a:p>
          <a:p>
            <a:pPr lvl="0" rtl="0">
              <a:spcBef>
                <a:spcPts val="0"/>
              </a:spcBef>
              <a:buNone/>
            </a:pPr>
            <a:r>
              <a:rPr lang="en">
                <a:solidFill>
                  <a:srgbClr val="B7B7B7"/>
                </a:solidFill>
              </a:rPr>
              <a:t>SecretFunction: 42</a:t>
            </a:r>
          </a:p>
          <a:p>
            <a:pPr lvl="0" rtl="0">
              <a:spcBef>
                <a:spcPts val="0"/>
              </a:spcBef>
              <a:buNone/>
            </a:pPr>
            <a:r>
              <a:t/>
            </a:r>
            <a:endParaRPr>
              <a:solidFill>
                <a:srgbClr val="B7B7B7"/>
              </a:solidFill>
            </a:endParaRPr>
          </a:p>
          <a:p>
            <a:pPr lvl="0" rtl="0">
              <a:spcBef>
                <a:spcPts val="0"/>
              </a:spcBef>
              <a:buNone/>
            </a:pPr>
            <a:r>
              <a:t/>
            </a:r>
            <a:endParaRPr>
              <a:solidFill>
                <a:srgbClr val="B7B7B7"/>
              </a:solidFill>
            </a:endParaRPr>
          </a:p>
          <a:p>
            <a:pPr lvl="0" rtl="0">
              <a:spcBef>
                <a:spcPts val="0"/>
              </a:spcBef>
              <a:buNone/>
            </a:pPr>
            <a:r>
              <a:t/>
            </a:r>
            <a:endParaRPr/>
          </a:p>
        </p:txBody>
      </p:sp>
      <p:pic>
        <p:nvPicPr>
          <p:cNvPr id="207" name="Shape 207"/>
          <p:cNvPicPr preferRelativeResize="0"/>
          <p:nvPr/>
        </p:nvPicPr>
        <p:blipFill>
          <a:blip r:embed="rId3">
            <a:alphaModFix/>
          </a:blip>
          <a:stretch>
            <a:fillRect/>
          </a:stretch>
        </p:blipFill>
        <p:spPr>
          <a:xfrm>
            <a:off x="5591300" y="2213537"/>
            <a:ext cx="3095499" cy="25160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Homing in</a:t>
            </a:r>
          </a:p>
        </p:txBody>
      </p:sp>
      <p:sp>
        <p:nvSpPr>
          <p:cNvPr id="213" name="Shape 213"/>
          <p:cNvSpPr txBox="1"/>
          <p:nvPr>
            <p:ph idx="1" type="body"/>
          </p:nvPr>
        </p:nvSpPr>
        <p:spPr>
          <a:xfrm>
            <a:off x="457200" y="1297780"/>
            <a:ext cx="8229600" cy="3627900"/>
          </a:xfrm>
          <a:prstGeom prst="rect">
            <a:avLst/>
          </a:prstGeom>
        </p:spPr>
        <p:txBody>
          <a:bodyPr anchorCtr="0" anchor="t" bIns="91425" lIns="91425" rIns="91425" tIns="91425">
            <a:noAutofit/>
          </a:bodyPr>
          <a:lstStyle/>
          <a:p>
            <a:pPr lvl="0" rtl="0">
              <a:spcBef>
                <a:spcPts val="0"/>
              </a:spcBef>
              <a:buNone/>
            </a:pPr>
            <a:r>
              <a:rPr lang="en"/>
              <a:t>Making changes without modifying on-disk. Well, there are techniques…</a:t>
            </a:r>
          </a:p>
          <a:p>
            <a:pPr indent="-419100" lvl="0" marL="457200" rtl="0">
              <a:spcBef>
                <a:spcPts val="0"/>
              </a:spcBef>
              <a:buClr>
                <a:schemeClr val="dk2"/>
              </a:buClr>
              <a:buSzPct val="100000"/>
              <a:buFont typeface="Arial"/>
              <a:buChar char="●"/>
            </a:pPr>
            <a:r>
              <a:rPr lang="en"/>
              <a:t>Shim dlls</a:t>
            </a:r>
          </a:p>
          <a:p>
            <a:pPr indent="-419100" lvl="0" marL="457200" rtl="0">
              <a:spcBef>
                <a:spcPts val="0"/>
              </a:spcBef>
              <a:buClr>
                <a:schemeClr val="dk2"/>
              </a:buClr>
              <a:buSzPct val="100000"/>
              <a:buFont typeface="Arial"/>
              <a:buChar char="●"/>
            </a:pPr>
            <a:r>
              <a:rPr lang="en"/>
              <a:t>Detours</a:t>
            </a:r>
          </a:p>
          <a:p>
            <a:pPr indent="-419100" lvl="0" marL="457200" rtl="0">
              <a:spcBef>
                <a:spcPts val="0"/>
              </a:spcBef>
              <a:buClr>
                <a:schemeClr val="dk2"/>
              </a:buClr>
              <a:buSzPct val="100000"/>
              <a:buFont typeface="Arial"/>
              <a:buChar char="●"/>
            </a:pPr>
            <a:r>
              <a:rPr lang="en"/>
              <a:t>IAT patching</a:t>
            </a:r>
          </a:p>
          <a:p>
            <a:pPr indent="-419100" lvl="0" marL="457200" rtl="0">
              <a:spcBef>
                <a:spcPts val="0"/>
              </a:spcBef>
              <a:buClr>
                <a:schemeClr val="dk2"/>
              </a:buClr>
              <a:buSzPct val="100000"/>
              <a:buFont typeface="Arial"/>
              <a:buChar char="●"/>
            </a:pPr>
            <a:r>
              <a:rPr lang="en"/>
              <a:t>Alternate load paths</a:t>
            </a:r>
          </a:p>
          <a:p>
            <a:pPr>
              <a:spcBef>
                <a:spcPts val="0"/>
              </a:spcBef>
              <a:buNone/>
            </a:pPr>
            <a:r>
              <a:rPr lang="en"/>
              <a:t>IAT patching works for all OSes we needed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Attempt #1</a:t>
            </a:r>
          </a:p>
        </p:txBody>
      </p:sp>
      <p:sp>
        <p:nvSpPr>
          <p:cNvPr id="219" name="Shape 219"/>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sz="2400"/>
              <a:t>Find the the import for MagicQuestion() in the IAT of A.dll and overwrite with a function that lets the test app in.</a:t>
            </a:r>
            <a:br>
              <a:rPr lang="en" sz="2400"/>
            </a:br>
            <a:r>
              <a:rPr lang="en" sz="2400"/>
              <a:t>Fits all the requirements right?:</a:t>
            </a:r>
          </a:p>
          <a:p>
            <a:pPr indent="-381000" lvl="0" marL="457200" rtl="0">
              <a:spcBef>
                <a:spcPts val="0"/>
              </a:spcBef>
              <a:buClr>
                <a:schemeClr val="dk2"/>
              </a:buClr>
              <a:buSzPct val="100000"/>
              <a:buFont typeface="Arial"/>
              <a:buChar char="●"/>
            </a:pPr>
            <a:r>
              <a:rPr lang="en" sz="2400"/>
              <a:t>localised to a new drop-in app</a:t>
            </a:r>
          </a:p>
          <a:p>
            <a:pPr indent="-381000" lvl="0" marL="457200" rtl="0">
              <a:spcBef>
                <a:spcPts val="0"/>
              </a:spcBef>
              <a:buClr>
                <a:schemeClr val="dk2"/>
              </a:buClr>
              <a:buSzPct val="100000"/>
              <a:buFont typeface="Arial"/>
              <a:buChar char="●"/>
            </a:pPr>
            <a:r>
              <a:rPr lang="en" sz="2400"/>
              <a:t>does not impact existing runtimes</a:t>
            </a:r>
          </a:p>
          <a:p>
            <a:pPr indent="-381000" lvl="0" marL="457200" rtl="0">
              <a:spcBef>
                <a:spcPts val="0"/>
              </a:spcBef>
              <a:buClr>
                <a:schemeClr val="dk2"/>
              </a:buClr>
              <a:buSzPct val="100000"/>
              <a:buFont typeface="Arial"/>
              <a:buChar char="●"/>
            </a:pPr>
            <a:r>
              <a:rPr lang="en" sz="2400"/>
              <a:t>works with a range of release versions</a:t>
            </a:r>
          </a:p>
          <a:p>
            <a:pPr rtl="0">
              <a:spcBef>
                <a:spcPts val="0"/>
              </a:spcBef>
              <a:buNone/>
            </a:pPr>
            <a:r>
              <a:t/>
            </a:r>
            <a:endParaRPr sz="2400"/>
          </a:p>
          <a:p>
            <a:pPr>
              <a:spcBef>
                <a:spcPts val="0"/>
              </a:spcBef>
              <a:buNone/>
            </a:pPr>
            <a:r>
              <a:rPr lang="en" sz="2400"/>
              <a:t>Only one problem - didn’t work</a:t>
            </a:r>
            <a:br>
              <a:rPr lang="en" sz="2400"/>
            </a:b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a:t>Attempt #1</a:t>
            </a:r>
          </a:p>
        </p:txBody>
      </p:sp>
      <p:sp>
        <p:nvSpPr>
          <p:cNvPr id="225" name="Shape 225"/>
          <p:cNvSpPr txBox="1"/>
          <p:nvPr>
            <p:ph idx="1" type="body"/>
          </p:nvPr>
        </p:nvSpPr>
        <p:spPr>
          <a:xfrm>
            <a:off x="457200" y="1297780"/>
            <a:ext cx="8229600" cy="3627900"/>
          </a:xfrm>
          <a:prstGeom prst="rect">
            <a:avLst/>
          </a:prstGeom>
        </p:spPr>
        <p:txBody>
          <a:bodyPr anchorCtr="0" anchor="t" bIns="91425" lIns="91425" rIns="91425" tIns="91425">
            <a:noAutofit/>
          </a:bodyPr>
          <a:lstStyle/>
          <a:p>
            <a:pPr lvl="0" rtl="0">
              <a:spcBef>
                <a:spcPts val="0"/>
              </a:spcBef>
              <a:buNone/>
            </a:pPr>
            <a:r>
              <a:rPr lang="en" sz="2400"/>
              <a:t>Find the the import for MagicQuestion() in the IAT of A.dll and overwrite with a function that lets the test app in.</a:t>
            </a:r>
            <a:br>
              <a:rPr lang="en" sz="2400"/>
            </a:br>
            <a:r>
              <a:rPr lang="en" sz="2400"/>
              <a:t>Fits all the requirements:</a:t>
            </a:r>
          </a:p>
          <a:p>
            <a:pPr indent="-381000" lvl="0" marL="457200" rtl="0">
              <a:spcBef>
                <a:spcPts val="0"/>
              </a:spcBef>
              <a:buClr>
                <a:schemeClr val="dk2"/>
              </a:buClr>
              <a:buSzPct val="100000"/>
              <a:buFont typeface="Arial"/>
              <a:buChar char="●"/>
            </a:pPr>
            <a:r>
              <a:rPr lang="en" sz="2400"/>
              <a:t>localised to a new drop-in app</a:t>
            </a:r>
          </a:p>
          <a:p>
            <a:pPr indent="-381000" lvl="0" marL="457200" rtl="0">
              <a:spcBef>
                <a:spcPts val="0"/>
              </a:spcBef>
              <a:buClr>
                <a:schemeClr val="dk2"/>
              </a:buClr>
              <a:buSzPct val="100000"/>
              <a:buFont typeface="Arial"/>
              <a:buChar char="●"/>
            </a:pPr>
            <a:r>
              <a:rPr lang="en" sz="2400"/>
              <a:t>does not impact existing runtimes</a:t>
            </a:r>
          </a:p>
          <a:p>
            <a:pPr indent="-381000" lvl="0" marL="457200" rtl="0">
              <a:spcBef>
                <a:spcPts val="0"/>
              </a:spcBef>
              <a:buClr>
                <a:schemeClr val="dk2"/>
              </a:buClr>
              <a:buSzPct val="100000"/>
              <a:buFont typeface="Arial"/>
              <a:buChar char="●"/>
            </a:pPr>
            <a:r>
              <a:rPr lang="en" sz="2400"/>
              <a:t>works with a range of version</a:t>
            </a:r>
          </a:p>
          <a:p>
            <a:pPr lvl="0" rtl="0">
              <a:spcBef>
                <a:spcPts val="0"/>
              </a:spcBef>
              <a:buNone/>
            </a:pPr>
            <a:r>
              <a:t/>
            </a:r>
            <a:endParaRPr sz="2400"/>
          </a:p>
          <a:p>
            <a:pPr lvl="0" rtl="0">
              <a:spcBef>
                <a:spcPts val="0"/>
              </a:spcBef>
              <a:buNone/>
            </a:pPr>
            <a:r>
              <a:rPr lang="en" sz="2400"/>
              <a:t>Only one problem - didn’t work</a:t>
            </a:r>
            <a:br>
              <a:rPr lang="en" sz="2400"/>
            </a:br>
          </a:p>
        </p:txBody>
      </p:sp>
      <p:pic>
        <p:nvPicPr>
          <p:cNvPr id="226" name="Shape 226"/>
          <p:cNvPicPr preferRelativeResize="0"/>
          <p:nvPr/>
        </p:nvPicPr>
        <p:blipFill>
          <a:blip r:embed="rId3">
            <a:alphaModFix/>
          </a:blip>
          <a:stretch>
            <a:fillRect/>
          </a:stretch>
        </p:blipFill>
        <p:spPr>
          <a:xfrm>
            <a:off x="1427025" y="155625"/>
            <a:ext cx="6096000" cy="40671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a:t>Attempt #2</a:t>
            </a:r>
          </a:p>
        </p:txBody>
      </p:sp>
      <p:sp>
        <p:nvSpPr>
          <p:cNvPr id="232" name="Shape 232"/>
          <p:cNvSpPr txBox="1"/>
          <p:nvPr>
            <p:ph idx="1" type="body"/>
          </p:nvPr>
        </p:nvSpPr>
        <p:spPr>
          <a:xfrm>
            <a:off x="457200" y="1297765"/>
            <a:ext cx="8229600" cy="34130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“What if we just hook GetProcAddress()”</a:t>
            </a:r>
          </a:p>
          <a:p>
            <a:pPr lvl="0" rtl="0">
              <a:spcBef>
                <a:spcPts val="0"/>
              </a:spcBef>
              <a:buNone/>
            </a:pPr>
            <a:r>
              <a:rPr lang="en"/>
              <a:t> Why that’s “just crazy talk”</a:t>
            </a:r>
          </a:p>
          <a:p>
            <a:pPr lvl="0" rtl="0">
              <a:spcBef>
                <a:spcPts val="0"/>
              </a:spcBef>
              <a:buNone/>
            </a:pPr>
            <a:r>
              <a:rPr lang="en"/>
              <a:t> …</a:t>
            </a:r>
          </a:p>
          <a:p>
            <a:pPr lvl="0" rtl="0">
              <a:spcBef>
                <a:spcPts val="0"/>
              </a:spcBef>
              <a:buNone/>
            </a:pPr>
            <a:r>
              <a:rPr lang="en"/>
              <a:t> And why that in fact, worked.</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2700"/>
                                        <p:tgtEl>
                                          <p:spTgt spid="232">
                                            <p:txEl>
                                              <p:pRg end="0" st="0"/>
                                            </p:txEl>
                                          </p:spTgt>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2700"/>
                                        <p:tgtEl>
                                          <p:spTgt spid="232">
                                            <p:txEl>
                                              <p:pRg end="1" st="1"/>
                                            </p:txEl>
                                          </p:spTgt>
                                        </p:tgtEl>
                                      </p:cBhvr>
                                    </p:animEffect>
                                  </p:childTnLst>
                                </p:cTn>
                              </p:par>
                            </p:childTnLst>
                          </p:cTn>
                        </p:par>
                        <p:par>
                          <p:cTn fill="hold">
                            <p:stCondLst>
                              <p:cond delay="5400"/>
                            </p:stCondLst>
                            <p:childTnLst>
                              <p:par>
                                <p:cTn fill="hold" nodeType="after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2700"/>
                                        <p:tgtEl>
                                          <p:spTgt spid="232">
                                            <p:txEl>
                                              <p:pRg end="2" st="2"/>
                                            </p:txEl>
                                          </p:spTgt>
                                        </p:tgtEl>
                                      </p:cBhvr>
                                    </p:animEffect>
                                  </p:childTnLst>
                                </p:cTn>
                              </p:par>
                            </p:childTnLst>
                          </p:cTn>
                        </p:par>
                        <p:par>
                          <p:cTn fill="hold">
                            <p:stCondLst>
                              <p:cond delay="8100"/>
                            </p:stCondLst>
                            <p:childTnLst>
                              <p:par>
                                <p:cTn fill="hold" nodeType="after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2700"/>
                                        <p:tgtEl>
                                          <p:spTgt spid="232">
                                            <p:txEl>
                                              <p:pRg end="3" st="3"/>
                                            </p:txEl>
                                          </p:spTgt>
                                        </p:tgtEl>
                                      </p:cBhvr>
                                    </p:animEffect>
                                  </p:childTnLst>
                                </p:cTn>
                              </p:par>
                            </p:childTnLst>
                          </p:cTn>
                        </p:par>
                        <p:par>
                          <p:cTn fill="hold">
                            <p:stCondLst>
                              <p:cond delay="10800"/>
                            </p:stCondLst>
                            <p:childTnLst>
                              <p:par>
                                <p:cTn fill="hold" nodeType="afterEffect" presetClass="entr" presetID="10"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Effect filter="fade" transition="in">
                                      <p:cBhvr>
                                        <p:cTn dur="2700"/>
                                        <p:tgtEl>
                                          <p:spTgt spid="232">
                                            <p:txEl>
                                              <p:pRg end="4" st="4"/>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Effect filter="fade" transition="in">
                                      <p:cBhvr>
                                        <p:cTn dur="2700"/>
                                        <p:tgtEl>
                                          <p:spTgt spid="232">
                                            <p:txEl>
                                              <p:pRg end="5" st="5"/>
                                            </p:txEl>
                                          </p:spTgt>
                                        </p:tgtEl>
                                      </p:cBhvr>
                                    </p:animEffect>
                                  </p:childTnLst>
                                </p:cTn>
                              </p:par>
                            </p:childTnLst>
                          </p:cTn>
                        </p:par>
                        <p:par>
                          <p:cTn fill="hold">
                            <p:stCondLst>
                              <p:cond delay="16200"/>
                            </p:stCondLst>
                            <p:childTnLst>
                              <p:par>
                                <p:cTn fill="hold" nodeType="afterEffect" presetClass="entr" presetID="10"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Effect filter="fade" transition="in">
                                      <p:cBhvr>
                                        <p:cTn dur="2700"/>
                                        <p:tgtEl>
                                          <p:spTgt spid="232">
                                            <p:txEl>
                                              <p:pRg end="6" st="6"/>
                                            </p:txEl>
                                          </p:spTgt>
                                        </p:tgtEl>
                                      </p:cBhvr>
                                    </p:animEffect>
                                  </p:childTnLst>
                                </p:cTn>
                              </p:par>
                            </p:childTnLst>
                          </p:cTn>
                        </p:par>
                        <p:par>
                          <p:cTn fill="hold">
                            <p:stCondLst>
                              <p:cond delay="18900"/>
                            </p:stCondLst>
                            <p:childTnLst>
                              <p:par>
                                <p:cTn fill="hold" nodeType="afterEffect" presetClass="entr" presetID="10"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Effect filter="fade" transition="in">
                                      <p:cBhvr>
                                        <p:cTn dur="2700"/>
                                        <p:tgtEl>
                                          <p:spTgt spid="232">
                                            <p:txEl>
                                              <p:pRg end="7" st="7"/>
                                            </p:txEl>
                                          </p:spTgt>
                                        </p:tgtEl>
                                      </p:cBhvr>
                                    </p:animEffect>
                                  </p:childTnLst>
                                </p:cTn>
                              </p:par>
                            </p:childTnLst>
                          </p:cTn>
                        </p:par>
                        <p:par>
                          <p:cTn fill="hold">
                            <p:stCondLst>
                              <p:cond delay="21600"/>
                            </p:stCondLst>
                            <p:childTnLst>
                              <p:par>
                                <p:cTn fill="hold" nodeType="afterEffect" presetClass="entr" presetID="10"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animEffect filter="fade" transition="in">
                                      <p:cBhvr>
                                        <p:cTn dur="2700"/>
                                        <p:tgtEl>
                                          <p:spTgt spid="23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The Rules</a:t>
            </a:r>
          </a:p>
        </p:txBody>
      </p:sp>
      <p:sp>
        <p:nvSpPr>
          <p:cNvPr id="118" name="Shape 118"/>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Names/details have been changed to protect the guilty</a:t>
            </a:r>
          </a:p>
          <a:p>
            <a:pPr rtl="0">
              <a:spcBef>
                <a:spcPts val="0"/>
              </a:spcBef>
              <a:buNone/>
            </a:pPr>
            <a:r>
              <a:rPr lang="en"/>
              <a:t>Audience Participation is welcome</a:t>
            </a:r>
          </a:p>
          <a:p>
            <a:pPr indent="0" marL="457200" rtl="0">
              <a:spcBef>
                <a:spcPts val="0"/>
              </a:spcBef>
              <a:buNone/>
            </a:pPr>
            <a:r>
              <a:rPr lang="en"/>
              <a:t>Although, please “no spoilers” if poss.</a:t>
            </a:r>
          </a:p>
          <a:p>
            <a:pPr lvl="0" rtl="0">
              <a:spcBef>
                <a:spcPts val="0"/>
              </a:spcBef>
              <a:buClr>
                <a:schemeClr val="dk1"/>
              </a:buClr>
              <a:buSzPct val="36666"/>
              <a:buFont typeface="Arial"/>
              <a:buNone/>
            </a:pPr>
            <a:r>
              <a:rPr lang="en"/>
              <a:t>Finally “Please don’t judge me”</a:t>
            </a:r>
          </a:p>
          <a:p>
            <a:pPr indent="0" mar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i="1" lang="en"/>
              <a:t>Correct</a:t>
            </a:r>
            <a:r>
              <a:rPr lang="en"/>
              <a:t> Diagram of Check</a:t>
            </a:r>
          </a:p>
        </p:txBody>
      </p:sp>
      <p:sp>
        <p:nvSpPr>
          <p:cNvPr id="238" name="Shape 238"/>
          <p:cNvSpPr/>
          <p:nvPr/>
        </p:nvSpPr>
        <p:spPr>
          <a:xfrm>
            <a:off x="576975" y="1618100"/>
            <a:ext cx="1204199" cy="1204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Process</a:t>
            </a:r>
          </a:p>
        </p:txBody>
      </p:sp>
      <p:sp>
        <p:nvSpPr>
          <p:cNvPr id="239" name="Shape 239"/>
          <p:cNvSpPr/>
          <p:nvPr/>
        </p:nvSpPr>
        <p:spPr>
          <a:xfrm>
            <a:off x="3612450" y="1618100"/>
            <a:ext cx="1204199" cy="1204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A.dll</a:t>
            </a:r>
          </a:p>
        </p:txBody>
      </p:sp>
      <p:sp>
        <p:nvSpPr>
          <p:cNvPr id="240" name="Shape 240"/>
          <p:cNvSpPr/>
          <p:nvPr/>
        </p:nvSpPr>
        <p:spPr>
          <a:xfrm>
            <a:off x="6422150" y="1618100"/>
            <a:ext cx="1204199" cy="1204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B.dll</a:t>
            </a:r>
          </a:p>
        </p:txBody>
      </p:sp>
      <p:sp>
        <p:nvSpPr>
          <p:cNvPr id="241" name="Shape 241"/>
          <p:cNvSpPr/>
          <p:nvPr/>
        </p:nvSpPr>
        <p:spPr>
          <a:xfrm>
            <a:off x="2094712" y="1919150"/>
            <a:ext cx="1204199" cy="6020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Static</a:t>
            </a:r>
          </a:p>
        </p:txBody>
      </p:sp>
      <p:sp>
        <p:nvSpPr>
          <p:cNvPr id="242" name="Shape 242"/>
          <p:cNvSpPr/>
          <p:nvPr/>
        </p:nvSpPr>
        <p:spPr>
          <a:xfrm>
            <a:off x="5017300" y="1919150"/>
            <a:ext cx="1204199" cy="6020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Dynamic</a:t>
            </a:r>
          </a:p>
        </p:txBody>
      </p:sp>
      <p:sp>
        <p:nvSpPr>
          <p:cNvPr id="243" name="Shape 243"/>
          <p:cNvSpPr txBox="1"/>
          <p:nvPr/>
        </p:nvSpPr>
        <p:spPr>
          <a:xfrm>
            <a:off x="2152025" y="1544250"/>
            <a:ext cx="1089600" cy="323399"/>
          </a:xfrm>
          <a:prstGeom prst="rect">
            <a:avLst/>
          </a:prstGeom>
          <a:noFill/>
          <a:ln>
            <a:noFill/>
          </a:ln>
        </p:spPr>
        <p:txBody>
          <a:bodyPr anchorCtr="0" anchor="t" bIns="91425" lIns="91425" rIns="91425" tIns="91425">
            <a:noAutofit/>
          </a:bodyPr>
          <a:lstStyle/>
          <a:p>
            <a:pPr lvl="0" rtl="0">
              <a:spcBef>
                <a:spcPts val="0"/>
              </a:spcBef>
              <a:buNone/>
            </a:pPr>
            <a:r>
              <a:rPr lang="en"/>
              <a:t>InitAPI</a:t>
            </a:r>
          </a:p>
        </p:txBody>
      </p:sp>
      <p:sp>
        <p:nvSpPr>
          <p:cNvPr id="244" name="Shape 244"/>
          <p:cNvSpPr txBox="1"/>
          <p:nvPr/>
        </p:nvSpPr>
        <p:spPr>
          <a:xfrm>
            <a:off x="5074600" y="1544250"/>
            <a:ext cx="1089600" cy="323399"/>
          </a:xfrm>
          <a:prstGeom prst="rect">
            <a:avLst/>
          </a:prstGeom>
          <a:noFill/>
          <a:ln>
            <a:noFill/>
          </a:ln>
        </p:spPr>
        <p:txBody>
          <a:bodyPr anchorCtr="0" anchor="t" bIns="91425" lIns="91425" rIns="91425" tIns="91425">
            <a:noAutofit/>
          </a:bodyPr>
          <a:lstStyle/>
          <a:p>
            <a:pPr lvl="0" rtl="0">
              <a:spcBef>
                <a:spcPts val="0"/>
              </a:spcBef>
              <a:buNone/>
            </a:pPr>
            <a:r>
              <a:rPr lang="en"/>
              <a:t>CheckApp</a:t>
            </a:r>
          </a:p>
        </p:txBody>
      </p:sp>
      <p:pic>
        <p:nvPicPr>
          <p:cNvPr id="245" name="Shape 245"/>
          <p:cNvPicPr preferRelativeResize="0"/>
          <p:nvPr/>
        </p:nvPicPr>
        <p:blipFill>
          <a:blip r:embed="rId3">
            <a:alphaModFix/>
          </a:blip>
          <a:stretch>
            <a:fillRect/>
          </a:stretch>
        </p:blipFill>
        <p:spPr>
          <a:xfrm>
            <a:off x="7401601" y="3684957"/>
            <a:ext cx="1285198" cy="10446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Attempt #2</a:t>
            </a:r>
          </a:p>
        </p:txBody>
      </p:sp>
      <p:sp>
        <p:nvSpPr>
          <p:cNvPr id="251" name="Shape 251"/>
          <p:cNvSpPr txBox="1"/>
          <p:nvPr>
            <p:ph idx="1" type="body"/>
          </p:nvPr>
        </p:nvSpPr>
        <p:spPr>
          <a:xfrm>
            <a:off x="457200" y="1297765"/>
            <a:ext cx="8229600" cy="3413099"/>
          </a:xfrm>
          <a:prstGeom prst="rect">
            <a:avLst/>
          </a:prstGeom>
        </p:spPr>
        <p:txBody>
          <a:bodyPr anchorCtr="0" anchor="t" bIns="91425" lIns="91425" rIns="91425" tIns="91425">
            <a:noAutofit/>
          </a:bodyPr>
          <a:lstStyle/>
          <a:p>
            <a:pPr rtl="0">
              <a:spcBef>
                <a:spcPts val="0"/>
              </a:spcBef>
              <a:buNone/>
            </a:pPr>
            <a:r>
              <a:rPr lang="en" sz="2400"/>
              <a:t>Process achieves this by loading the module for A.dll - replace GetProcAddress() with a hook that passes through the result (by name)</a:t>
            </a:r>
            <a:br>
              <a:rPr lang="en" sz="2400"/>
            </a:br>
            <a:r>
              <a:rPr lang="en" sz="2400"/>
              <a:t>except for our target functions, where we return substitute function pointers.</a:t>
            </a:r>
            <a:br>
              <a:rPr lang="en" sz="2400"/>
            </a:br>
            <a:r>
              <a:rPr lang="en" sz="2400"/>
              <a:t>Of course, matching in parameters and calling convention.</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sz="3600"/>
              <a:t>Example: dynamic link hooking</a:t>
            </a:r>
          </a:p>
        </p:txBody>
      </p:sp>
      <p:sp>
        <p:nvSpPr>
          <p:cNvPr id="257" name="Shape 257"/>
          <p:cNvSpPr txBox="1"/>
          <p:nvPr>
            <p:ph idx="1" type="body"/>
          </p:nvPr>
        </p:nvSpPr>
        <p:spPr>
          <a:xfrm>
            <a:off x="457200" y="1068679"/>
            <a:ext cx="8229600" cy="406199"/>
          </a:xfrm>
          <a:prstGeom prst="rect">
            <a:avLst/>
          </a:prstGeom>
        </p:spPr>
        <p:txBody>
          <a:bodyPr anchorCtr="0" anchor="t" bIns="91425" lIns="91425" rIns="91425" tIns="91425">
            <a:noAutofit/>
          </a:bodyPr>
          <a:lstStyle/>
          <a:p>
            <a:pPr lvl="0" rtl="0">
              <a:spcBef>
                <a:spcPts val="0"/>
              </a:spcBef>
              <a:buNone/>
            </a:pPr>
            <a:r>
              <a:rPr lang="en" sz="2400"/>
              <a:t>https://github.com/patrickmmartin/Initrode.Hack/</a:t>
            </a:r>
          </a:p>
        </p:txBody>
      </p:sp>
      <p:sp>
        <p:nvSpPr>
          <p:cNvPr id="258" name="Shape 258"/>
          <p:cNvSpPr txBox="1"/>
          <p:nvPr/>
        </p:nvSpPr>
        <p:spPr>
          <a:xfrm>
            <a:off x="586375" y="1878075"/>
            <a:ext cx="6908999" cy="2405099"/>
          </a:xfrm>
          <a:prstGeom prst="rect">
            <a:avLst/>
          </a:prstGeom>
          <a:solidFill>
            <a:srgbClr val="000000"/>
          </a:solidFill>
          <a:ln>
            <a:noFill/>
          </a:ln>
        </p:spPr>
        <p:txBody>
          <a:bodyPr anchorCtr="0" anchor="t" bIns="91425" lIns="91425" rIns="91425" tIns="91425">
            <a:noAutofit/>
          </a:bodyPr>
          <a:lstStyle/>
          <a:p>
            <a:pPr lvl="0" rtl="0">
              <a:spcBef>
                <a:spcPts val="0"/>
              </a:spcBef>
              <a:buNone/>
            </a:pPr>
            <a:r>
              <a:rPr lang="en">
                <a:solidFill>
                  <a:srgbClr val="B7B7B7"/>
                </a:solidFill>
              </a:rPr>
              <a:t>$app_subvert</a:t>
            </a:r>
          </a:p>
          <a:p>
            <a:pPr lvl="0" rtl="0">
              <a:spcBef>
                <a:spcPts val="0"/>
              </a:spcBef>
              <a:buClr>
                <a:schemeClr val="dk1"/>
              </a:buClr>
              <a:buSzPct val="78571"/>
              <a:buFont typeface="Arial"/>
              <a:buNone/>
            </a:pPr>
            <a:r>
              <a:rPr lang="en">
                <a:solidFill>
                  <a:srgbClr val="00FF00"/>
                </a:solidFill>
              </a:rPr>
              <a:t>A_dynamic loaded</a:t>
            </a:r>
          </a:p>
          <a:p>
            <a:pPr lvl="0" rtl="0">
              <a:spcBef>
                <a:spcPts val="0"/>
              </a:spcBef>
              <a:buClr>
                <a:schemeClr val="dk1"/>
              </a:buClr>
              <a:buSzPct val="78571"/>
              <a:buFont typeface="Arial"/>
              <a:buNone/>
            </a:pPr>
            <a:r>
              <a:rPr lang="en">
                <a:solidFill>
                  <a:srgbClr val="B7B7B7"/>
                </a:solidFill>
              </a:rPr>
              <a:t>App subvert start</a:t>
            </a:r>
          </a:p>
          <a:p>
            <a:pPr lvl="0" rtl="0">
              <a:spcBef>
                <a:spcPts val="0"/>
              </a:spcBef>
              <a:buClr>
                <a:schemeClr val="dk1"/>
              </a:buClr>
              <a:buSzPct val="78571"/>
              <a:buFont typeface="Arial"/>
              <a:buNone/>
            </a:pPr>
            <a:r>
              <a:rPr lang="en">
                <a:solidFill>
                  <a:srgbClr val="B7B7B7"/>
                </a:solidFill>
              </a:rPr>
              <a:t>GetProcAddress hooked</a:t>
            </a:r>
          </a:p>
          <a:p>
            <a:pPr lvl="0" rtl="0">
              <a:spcBef>
                <a:spcPts val="0"/>
              </a:spcBef>
              <a:buClr>
                <a:schemeClr val="dk1"/>
              </a:buClr>
              <a:buSzPct val="78571"/>
              <a:buFont typeface="Arial"/>
              <a:buNone/>
            </a:pPr>
            <a:r>
              <a:rPr lang="en">
                <a:solidFill>
                  <a:srgbClr val="00FF00"/>
                </a:solidFill>
              </a:rPr>
              <a:t>B Loaded</a:t>
            </a:r>
          </a:p>
          <a:p>
            <a:pPr lvl="0" rtl="0">
              <a:spcBef>
                <a:spcPts val="0"/>
              </a:spcBef>
              <a:buClr>
                <a:schemeClr val="dk1"/>
              </a:buClr>
              <a:buSzPct val="78571"/>
              <a:buFont typeface="Arial"/>
              <a:buNone/>
            </a:pPr>
            <a:r>
              <a:rPr lang="en">
                <a:solidFill>
                  <a:srgbClr val="FF0000"/>
                </a:solidFill>
              </a:rPr>
              <a:t>Hooking SecretFunction</a:t>
            </a:r>
          </a:p>
          <a:p>
            <a:pPr lvl="0" rtl="0">
              <a:spcBef>
                <a:spcPts val="0"/>
              </a:spcBef>
              <a:buClr>
                <a:schemeClr val="dk1"/>
              </a:buClr>
              <a:buSzPct val="78571"/>
              <a:buFont typeface="Arial"/>
              <a:buNone/>
            </a:pPr>
            <a:r>
              <a:rPr lang="en">
                <a:solidFill>
                  <a:srgbClr val="FF0000"/>
                </a:solidFill>
              </a:rPr>
              <a:t>MySecretFunction</a:t>
            </a:r>
          </a:p>
          <a:p>
            <a:pPr lvl="0" rtl="0">
              <a:spcBef>
                <a:spcPts val="0"/>
              </a:spcBef>
              <a:buClr>
                <a:schemeClr val="dk1"/>
              </a:buClr>
              <a:buSzPct val="78571"/>
              <a:buFont typeface="Arial"/>
              <a:buNone/>
            </a:pPr>
            <a:r>
              <a:rPr lang="en">
                <a:solidFill>
                  <a:srgbClr val="B7B7B7"/>
                </a:solidFill>
              </a:rPr>
              <a:t>SecretFunction: 42</a:t>
            </a:r>
          </a:p>
          <a:p>
            <a:pPr lvl="0" rtl="0">
              <a:spcBef>
                <a:spcPts val="0"/>
              </a:spcBef>
              <a:buClr>
                <a:schemeClr val="dk1"/>
              </a:buClr>
              <a:buFont typeface="Arial"/>
              <a:buNone/>
            </a:pPr>
            <a:r>
              <a:t/>
            </a:r>
            <a:endParaRPr>
              <a:solidFill>
                <a:srgbClr val="B7B7B7"/>
              </a:solidFill>
            </a:endParaRPr>
          </a:p>
          <a:p>
            <a:pPr lvl="0" rtl="0">
              <a:spcBef>
                <a:spcPts val="0"/>
              </a:spcBef>
              <a:buNone/>
            </a:pPr>
            <a:r>
              <a:t/>
            </a:r>
            <a:endParaRPr>
              <a:solidFill>
                <a:srgbClr val="B7B7B7"/>
              </a:solidFill>
            </a:endParaRPr>
          </a:p>
          <a:p>
            <a:pPr lvl="0" rtl="0">
              <a:spcBef>
                <a:spcPts val="0"/>
              </a:spcBef>
              <a:buNone/>
            </a:pPr>
            <a:r>
              <a:t/>
            </a:r>
            <a:endParaRPr>
              <a:solidFill>
                <a:srgbClr val="B7B7B7"/>
              </a:solidFill>
            </a:endParaRPr>
          </a:p>
          <a:p>
            <a:pPr lvl="0" rtl="0">
              <a:spcBef>
                <a:spcPts val="0"/>
              </a:spcBef>
              <a:buNone/>
            </a:pPr>
            <a:r>
              <a:t/>
            </a:r>
            <a:endParaRPr/>
          </a:p>
        </p:txBody>
      </p:sp>
      <p:pic>
        <p:nvPicPr>
          <p:cNvPr id="259" name="Shape 259"/>
          <p:cNvPicPr preferRelativeResize="0"/>
          <p:nvPr/>
        </p:nvPicPr>
        <p:blipFill>
          <a:blip r:embed="rId3">
            <a:alphaModFix/>
          </a:blip>
          <a:stretch>
            <a:fillRect/>
          </a:stretch>
        </p:blipFill>
        <p:spPr>
          <a:xfrm>
            <a:off x="5591300" y="2213537"/>
            <a:ext cx="3095499" cy="25160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Conclusions Preamble</a:t>
            </a:r>
          </a:p>
        </p:txBody>
      </p:sp>
      <p:sp>
        <p:nvSpPr>
          <p:cNvPr id="265" name="Shape 265"/>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This is not a massively sophisticated fix.</a:t>
            </a:r>
          </a:p>
          <a:p>
            <a:pPr rtl="0">
              <a:spcBef>
                <a:spcPts val="0"/>
              </a:spcBef>
              <a:buNone/>
            </a:pPr>
            <a:r>
              <a:rPr lang="en"/>
              <a:t>It does however, “just work” with the minimum of fuss.</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sz="3600"/>
              <a:t>Example: altered search path</a:t>
            </a:r>
          </a:p>
        </p:txBody>
      </p:sp>
      <p:sp>
        <p:nvSpPr>
          <p:cNvPr id="271" name="Shape 271"/>
          <p:cNvSpPr txBox="1"/>
          <p:nvPr>
            <p:ph idx="1" type="body"/>
          </p:nvPr>
        </p:nvSpPr>
        <p:spPr>
          <a:xfrm>
            <a:off x="457200" y="1068679"/>
            <a:ext cx="8229600" cy="406199"/>
          </a:xfrm>
          <a:prstGeom prst="rect">
            <a:avLst/>
          </a:prstGeom>
        </p:spPr>
        <p:txBody>
          <a:bodyPr anchorCtr="0" anchor="t" bIns="91425" lIns="91425" rIns="91425" tIns="91425">
            <a:noAutofit/>
          </a:bodyPr>
          <a:lstStyle/>
          <a:p>
            <a:pPr lvl="0" rtl="0">
              <a:spcBef>
                <a:spcPts val="0"/>
              </a:spcBef>
              <a:buNone/>
            </a:pPr>
            <a:r>
              <a:rPr lang="en" sz="2400"/>
              <a:t>https://github.com/patrickmmartin/Initrode.Hack/</a:t>
            </a:r>
          </a:p>
        </p:txBody>
      </p:sp>
      <p:sp>
        <p:nvSpPr>
          <p:cNvPr id="272" name="Shape 272"/>
          <p:cNvSpPr txBox="1"/>
          <p:nvPr/>
        </p:nvSpPr>
        <p:spPr>
          <a:xfrm>
            <a:off x="586375" y="1878075"/>
            <a:ext cx="6908999" cy="2405099"/>
          </a:xfrm>
          <a:prstGeom prst="rect">
            <a:avLst/>
          </a:prstGeom>
          <a:solidFill>
            <a:srgbClr val="000000"/>
          </a:solidFill>
          <a:ln>
            <a:noFill/>
          </a:ln>
        </p:spPr>
        <p:txBody>
          <a:bodyPr anchorCtr="0" anchor="t" bIns="91425" lIns="91425" rIns="91425" tIns="91425">
            <a:noAutofit/>
          </a:bodyPr>
          <a:lstStyle/>
          <a:p>
            <a:pPr lvl="0" rtl="0">
              <a:spcBef>
                <a:spcPts val="0"/>
              </a:spcBef>
              <a:buNone/>
            </a:pPr>
            <a:r>
              <a:rPr lang="en">
                <a:solidFill>
                  <a:srgbClr val="B7B7B7"/>
                </a:solidFill>
              </a:rPr>
              <a:t>$app_subvert2</a:t>
            </a:r>
          </a:p>
          <a:p>
            <a:pPr lvl="0" rtl="0">
              <a:spcBef>
                <a:spcPts val="0"/>
              </a:spcBef>
              <a:buClr>
                <a:schemeClr val="dk1"/>
              </a:buClr>
              <a:buSzPct val="78571"/>
              <a:buFont typeface="Arial"/>
              <a:buNone/>
            </a:pPr>
            <a:r>
              <a:rPr lang="en">
                <a:solidFill>
                  <a:srgbClr val="00FF00"/>
                </a:solidFill>
              </a:rPr>
              <a:t>App_subvert2 start</a:t>
            </a:r>
          </a:p>
          <a:p>
            <a:pPr lvl="0" rtl="0">
              <a:spcBef>
                <a:spcPts val="0"/>
              </a:spcBef>
              <a:buClr>
                <a:schemeClr val="dk1"/>
              </a:buClr>
              <a:buSzPct val="78571"/>
              <a:buFont typeface="Arial"/>
              <a:buNone/>
            </a:pPr>
            <a:r>
              <a:rPr lang="en">
                <a:solidFill>
                  <a:srgbClr val="00FF00"/>
                </a:solidFill>
              </a:rPr>
              <a:t>B Loaded</a:t>
            </a:r>
          </a:p>
          <a:p>
            <a:pPr lvl="0" rtl="0">
              <a:spcBef>
                <a:spcPts val="0"/>
              </a:spcBef>
              <a:buClr>
                <a:schemeClr val="dk1"/>
              </a:buClr>
              <a:buSzPct val="78571"/>
              <a:buFont typeface="Arial"/>
              <a:buNone/>
            </a:pPr>
            <a:r>
              <a:rPr lang="en">
                <a:solidFill>
                  <a:srgbClr val="FF0000"/>
                </a:solidFill>
              </a:rPr>
              <a:t>... not really!</a:t>
            </a:r>
          </a:p>
          <a:p>
            <a:pPr lvl="0" rtl="0">
              <a:spcBef>
                <a:spcPts val="0"/>
              </a:spcBef>
              <a:buClr>
                <a:schemeClr val="dk1"/>
              </a:buClr>
              <a:buSzPct val="78571"/>
              <a:buFont typeface="Arial"/>
              <a:buNone/>
            </a:pPr>
            <a:r>
              <a:rPr lang="en">
                <a:solidFill>
                  <a:srgbClr val="00FF00"/>
                </a:solidFill>
              </a:rPr>
              <a:t>A_tough loaded</a:t>
            </a:r>
          </a:p>
          <a:p>
            <a:pPr lvl="0" rtl="0">
              <a:spcBef>
                <a:spcPts val="0"/>
              </a:spcBef>
              <a:buClr>
                <a:schemeClr val="dk1"/>
              </a:buClr>
              <a:buSzPct val="78571"/>
              <a:buFont typeface="Arial"/>
              <a:buNone/>
            </a:pPr>
            <a:r>
              <a:rPr lang="en">
                <a:solidFill>
                  <a:srgbClr val="00FF00"/>
                </a:solidFill>
              </a:rPr>
              <a:t>Locating SecretFunction</a:t>
            </a:r>
          </a:p>
          <a:p>
            <a:pPr lvl="0" rtl="0">
              <a:spcBef>
                <a:spcPts val="0"/>
              </a:spcBef>
              <a:buClr>
                <a:schemeClr val="dk1"/>
              </a:buClr>
              <a:buSzPct val="78571"/>
              <a:buFont typeface="Arial"/>
              <a:buNone/>
            </a:pPr>
            <a:r>
              <a:rPr lang="en">
                <a:solidFill>
                  <a:srgbClr val="FF0000"/>
                </a:solidFill>
              </a:rPr>
              <a:t>B_.SecretFunction</a:t>
            </a:r>
          </a:p>
          <a:p>
            <a:pPr lvl="0" rtl="0">
              <a:spcBef>
                <a:spcPts val="0"/>
              </a:spcBef>
              <a:buClr>
                <a:schemeClr val="dk1"/>
              </a:buClr>
              <a:buSzPct val="78571"/>
              <a:buFont typeface="Arial"/>
              <a:buNone/>
            </a:pPr>
            <a:r>
              <a:rPr lang="en">
                <a:solidFill>
                  <a:srgbClr val="B7B7B7"/>
                </a:solidFill>
              </a:rPr>
              <a:t>SecretFunction: 42</a:t>
            </a:r>
          </a:p>
          <a:p>
            <a:pPr lvl="0" rtl="0">
              <a:spcBef>
                <a:spcPts val="0"/>
              </a:spcBef>
              <a:buClr>
                <a:schemeClr val="dk1"/>
              </a:buClr>
              <a:buFont typeface="Arial"/>
              <a:buNone/>
            </a:pPr>
            <a:r>
              <a:t/>
            </a:r>
            <a:endParaRPr>
              <a:solidFill>
                <a:srgbClr val="00FF00"/>
              </a:solidFill>
            </a:endParaRPr>
          </a:p>
          <a:p>
            <a:pPr lvl="0" rtl="0">
              <a:spcBef>
                <a:spcPts val="0"/>
              </a:spcBef>
              <a:buClr>
                <a:schemeClr val="dk1"/>
              </a:buClr>
              <a:buFont typeface="Arial"/>
              <a:buNone/>
            </a:pPr>
            <a:r>
              <a:t/>
            </a:r>
            <a:endParaRPr>
              <a:solidFill>
                <a:srgbClr val="B7B7B7"/>
              </a:solidFill>
            </a:endParaRPr>
          </a:p>
          <a:p>
            <a:pPr lvl="0" rtl="0">
              <a:spcBef>
                <a:spcPts val="0"/>
              </a:spcBef>
              <a:buNone/>
            </a:pPr>
            <a:r>
              <a:t/>
            </a:r>
            <a:endParaRPr>
              <a:solidFill>
                <a:srgbClr val="B7B7B7"/>
              </a:solidFill>
            </a:endParaRPr>
          </a:p>
          <a:p>
            <a:pPr lvl="0" rtl="0">
              <a:spcBef>
                <a:spcPts val="0"/>
              </a:spcBef>
              <a:buNone/>
            </a:pPr>
            <a:r>
              <a:t/>
            </a:r>
            <a:endParaRPr>
              <a:solidFill>
                <a:srgbClr val="B7B7B7"/>
              </a:solidFill>
            </a:endParaRPr>
          </a:p>
          <a:p>
            <a:pPr lvl="0" rtl="0">
              <a:spcBef>
                <a:spcPts val="0"/>
              </a:spcBef>
              <a:buNone/>
            </a:pPr>
            <a:r>
              <a:t/>
            </a:r>
            <a:endParaRPr/>
          </a:p>
        </p:txBody>
      </p:sp>
      <p:pic>
        <p:nvPicPr>
          <p:cNvPr id="273" name="Shape 273"/>
          <p:cNvPicPr preferRelativeResize="0"/>
          <p:nvPr/>
        </p:nvPicPr>
        <p:blipFill>
          <a:blip r:embed="rId3">
            <a:alphaModFix/>
          </a:blip>
          <a:stretch>
            <a:fillRect/>
          </a:stretch>
        </p:blipFill>
        <p:spPr>
          <a:xfrm>
            <a:off x="5591300" y="2213537"/>
            <a:ext cx="3095499" cy="25160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Conclusion (cont.)</a:t>
            </a:r>
          </a:p>
        </p:txBody>
      </p:sp>
      <p:sp>
        <p:nvSpPr>
          <p:cNvPr id="279" name="Shape 279"/>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So waddya think?</a:t>
            </a:r>
          </a:p>
          <a:p>
            <a:pPr rtl="0">
              <a:spcBef>
                <a:spcPts val="0"/>
              </a:spcBef>
              <a:buNone/>
            </a:pPr>
            <a:r>
              <a:rPr lang="en"/>
              <a:t>Could we have done it differently?</a:t>
            </a:r>
          </a:p>
          <a:p>
            <a:pPr rtl="0">
              <a:spcBef>
                <a:spcPts val="0"/>
              </a:spcBef>
              <a:buNone/>
            </a:pPr>
            <a:r>
              <a:rPr i="1" lang="en"/>
              <a:t>Should </a:t>
            </a:r>
            <a:r>
              <a:rPr lang="en"/>
              <a:t>we have done it differently?</a:t>
            </a:r>
          </a:p>
          <a:p>
            <a:pPr rtl="0">
              <a:spcBef>
                <a:spcPts val="0"/>
              </a:spcBef>
              <a:buNone/>
            </a:pPr>
            <a:r>
              <a:rPr lang="en"/>
              <a:t>Any other comments?</a:t>
            </a:r>
          </a:p>
          <a:p>
            <a:pPr>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Conclusion (concluded)</a:t>
            </a:r>
          </a:p>
        </p:txBody>
      </p:sp>
      <p:sp>
        <p:nvSpPr>
          <p:cNvPr id="285" name="Shape 285"/>
          <p:cNvSpPr txBox="1"/>
          <p:nvPr>
            <p:ph idx="1" type="body"/>
          </p:nvPr>
        </p:nvSpPr>
        <p:spPr>
          <a:xfrm>
            <a:off x="457200" y="1297775"/>
            <a:ext cx="8229600" cy="3612300"/>
          </a:xfrm>
          <a:prstGeom prst="rect">
            <a:avLst/>
          </a:prstGeom>
        </p:spPr>
        <p:txBody>
          <a:bodyPr anchorCtr="0" anchor="t" bIns="91425" lIns="91425" rIns="91425" tIns="91425">
            <a:noAutofit/>
          </a:bodyPr>
          <a:lstStyle/>
          <a:p>
            <a:pPr rtl="0">
              <a:spcBef>
                <a:spcPts val="0"/>
              </a:spcBef>
              <a:buNone/>
            </a:pPr>
            <a:r>
              <a:rPr lang="en"/>
              <a:t>That was it!</a:t>
            </a:r>
          </a:p>
          <a:p>
            <a:pPr rtl="0">
              <a:spcBef>
                <a:spcPts val="0"/>
              </a:spcBef>
              <a:buNone/>
            </a:pPr>
            <a:r>
              <a:rPr lang="en"/>
              <a:t>Thanks for listening.</a:t>
            </a:r>
          </a:p>
          <a:p>
            <a:pPr>
              <a:spcBef>
                <a:spcPts val="0"/>
              </a:spcBef>
              <a:buNone/>
            </a:pPr>
            <a:r>
              <a:rPr i="1" lang="en"/>
              <a:t>if !$(tough crowd) </a:t>
            </a:r>
            <a:r>
              <a:rPr lang="en"/>
              <a:t>thanks for the participating in the fun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Conclusion (concluded)</a:t>
            </a:r>
          </a:p>
        </p:txBody>
      </p:sp>
      <p:sp>
        <p:nvSpPr>
          <p:cNvPr id="291" name="Shape 291"/>
          <p:cNvSpPr txBox="1"/>
          <p:nvPr>
            <p:ph idx="1" type="body"/>
          </p:nvPr>
        </p:nvSpPr>
        <p:spPr>
          <a:xfrm>
            <a:off x="457200" y="1297780"/>
            <a:ext cx="8229600" cy="36279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That was it!</a:t>
            </a:r>
          </a:p>
          <a:p>
            <a:pPr lvl="0" rtl="0">
              <a:spcBef>
                <a:spcPts val="0"/>
              </a:spcBef>
              <a:buClr>
                <a:schemeClr val="dk1"/>
              </a:buClr>
              <a:buSzPct val="36666"/>
              <a:buFont typeface="Arial"/>
              <a:buNone/>
            </a:pPr>
            <a:r>
              <a:rPr lang="en"/>
              <a:t>Thanks for listening.</a:t>
            </a:r>
          </a:p>
          <a:p>
            <a:pPr lvl="0" rtl="0">
              <a:spcBef>
                <a:spcPts val="0"/>
              </a:spcBef>
              <a:buClr>
                <a:schemeClr val="dk1"/>
              </a:buClr>
              <a:buSzPct val="36666"/>
              <a:buFont typeface="Arial"/>
              <a:buNone/>
            </a:pPr>
            <a:r>
              <a:rPr i="1" lang="en"/>
              <a:t>if $(tough crowd) </a:t>
            </a:r>
            <a:r>
              <a:rPr lang="en"/>
              <a:t>thanks for the constructive criticism</a:t>
            </a:r>
          </a:p>
          <a:p>
            <a:pPr>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Feedback</a:t>
            </a:r>
          </a:p>
        </p:txBody>
      </p:sp>
      <p:sp>
        <p:nvSpPr>
          <p:cNvPr id="297" name="Shape 297"/>
          <p:cNvSpPr txBox="1"/>
          <p:nvPr>
            <p:ph idx="1" type="body"/>
          </p:nvPr>
        </p:nvSpPr>
        <p:spPr>
          <a:xfrm>
            <a:off x="457200" y="1221573"/>
            <a:ext cx="8229600" cy="2906700"/>
          </a:xfrm>
          <a:prstGeom prst="rect">
            <a:avLst/>
          </a:prstGeom>
        </p:spPr>
        <p:txBody>
          <a:bodyPr anchorCtr="0" anchor="t" bIns="91425" lIns="91425" rIns="91425" tIns="91425">
            <a:noAutofit/>
          </a:bodyPr>
          <a:lstStyle/>
          <a:p>
            <a:pPr>
              <a:spcBef>
                <a:spcPts val="0"/>
              </a:spcBef>
              <a:buNone/>
            </a:pPr>
            <a:r>
              <a:rPr lang="en"/>
              <a:t>Your feedback is important!</a:t>
            </a:r>
            <a:br>
              <a:rPr lang="en"/>
            </a:br>
            <a:br>
              <a:rPr lang="en"/>
            </a:br>
            <a:r>
              <a:rPr lang="en"/>
              <a:t>Please be as honest as you want</a:t>
            </a:r>
            <a:br>
              <a:rPr lang="en"/>
            </a:br>
            <a:r>
              <a:rPr lang="en"/>
              <a:t>(Using the supplied application)</a:t>
            </a:r>
          </a:p>
        </p:txBody>
      </p:sp>
      <p:sp>
        <p:nvSpPr>
          <p:cNvPr id="298" name="Shape 298"/>
          <p:cNvSpPr txBox="1"/>
          <p:nvPr/>
        </p:nvSpPr>
        <p:spPr>
          <a:xfrm>
            <a:off x="411625" y="1440700"/>
            <a:ext cx="8275199" cy="3352200"/>
          </a:xfrm>
          <a:prstGeom prst="rect">
            <a:avLst/>
          </a:prstGeom>
          <a:noFill/>
          <a:ln>
            <a:noFill/>
          </a:ln>
        </p:spPr>
        <p:txBody>
          <a:bodyPr anchorCtr="0" anchor="t" bIns="91425" lIns="91425" rIns="91425" tIns="91425">
            <a:noAutofit/>
          </a:bodyPr>
          <a:lstStyle/>
          <a:p>
            <a:pPr lvl="0" rtl="0">
              <a:spcBef>
                <a:spcPts val="0"/>
              </a:spcBef>
              <a:buClr>
                <a:schemeClr val="dk1"/>
              </a:buClr>
              <a:buSzPct val="78571"/>
              <a:buFont typeface="Arial"/>
              <a:buNone/>
            </a:pPr>
            <a:r>
              <a:rPr lang="en"/>
              <a:t>type TFeedback = [1..10];</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function MyGetFeedbackScore(cookie: Integer): TFeedback;  stdcall; // important</a:t>
            </a:r>
          </a:p>
          <a:p>
            <a:pPr lvl="0" rtl="0">
              <a:spcBef>
                <a:spcPts val="0"/>
              </a:spcBef>
              <a:buClr>
                <a:schemeClr val="dk1"/>
              </a:buClr>
              <a:buSzPct val="78571"/>
              <a:buFont typeface="Arial"/>
              <a:buNone/>
            </a:pPr>
            <a:r>
              <a:rPr lang="en"/>
              <a:t>begin</a:t>
            </a:r>
          </a:p>
          <a:p>
            <a:pPr lvl="0" rtl="0">
              <a:spcBef>
                <a:spcPts val="0"/>
              </a:spcBef>
              <a:buClr>
                <a:schemeClr val="dk1"/>
              </a:buClr>
              <a:buSzPct val="78571"/>
              <a:buFont typeface="Arial"/>
              <a:buNone/>
            </a:pPr>
            <a:r>
              <a:rPr lang="en"/>
              <a:t>  Return High(TFeedback);</a:t>
            </a:r>
          </a:p>
          <a:p>
            <a:pPr lvl="0" rtl="0">
              <a:spcBef>
                <a:spcPts val="0"/>
              </a:spcBef>
              <a:buClr>
                <a:schemeClr val="dk1"/>
              </a:buClr>
              <a:buSzPct val="78571"/>
              <a:buFont typeface="Arial"/>
              <a:buNone/>
            </a:pPr>
            <a:r>
              <a:rPr lang="en"/>
              <a:t>end;</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initialization</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var</a:t>
            </a:r>
          </a:p>
          <a:p>
            <a:pPr lvl="0" rtl="0">
              <a:spcBef>
                <a:spcPts val="0"/>
              </a:spcBef>
              <a:buClr>
                <a:schemeClr val="dk1"/>
              </a:buClr>
              <a:buSzPct val="78571"/>
              <a:buFont typeface="Arial"/>
              <a:buNone/>
            </a:pPr>
            <a:r>
              <a:rPr lang="en"/>
              <a:t>  FeedbackModule : HINSTANCE;</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FeedbackModule := LoadLibrary('Feedback.dll’);</a:t>
            </a:r>
          </a:p>
          <a:p>
            <a:pPr lvl="0" rtl="0">
              <a:spcBef>
                <a:spcPts val="0"/>
              </a:spcBef>
              <a:buClr>
                <a:schemeClr val="dk1"/>
              </a:buClr>
              <a:buFont typeface="Arial"/>
              <a:buNone/>
            </a:pPr>
            <a:r>
              <a:t/>
            </a:r>
            <a:endParaRPr/>
          </a:p>
          <a:p>
            <a:pPr>
              <a:spcBef>
                <a:spcPts val="0"/>
              </a:spcBef>
              <a:buNone/>
            </a:pPr>
            <a:r>
              <a:rPr lang="en"/>
              <a:t>HookFunction(FeebackModule, 'GetFeedbackScore', @MyGetFeedbackScore);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2500"/>
                                        <p:tgtEl>
                                          <p:spTgt spid="297">
                                            <p:txEl>
                                              <p:pRg end="0" st="0"/>
                                            </p:txEl>
                                          </p:spTgt>
                                        </p:tgtEl>
                                      </p:cBhvr>
                                    </p:animEffect>
                                    <p:set>
                                      <p:cBhvr>
                                        <p:cTn dur="1" fill="hold">
                                          <p:stCondLst>
                                            <p:cond delay="2500"/>
                                          </p:stCondLst>
                                        </p:cTn>
                                        <p:tgtEl>
                                          <p:spTgt spid="297">
                                            <p:txEl>
                                              <p:pRg end="0" st="0"/>
                                            </p:txEl>
                                          </p:spTgt>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1000"/>
                                        <p:tgtEl>
                                          <p:spTgt spid="298">
                                            <p:txEl>
                                              <p:pRg end="1" st="1"/>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1000"/>
                                        <p:tgtEl>
                                          <p:spTgt spid="298">
                                            <p:txEl>
                                              <p:pRg end="2" st="2"/>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1000"/>
                                        <p:tgtEl>
                                          <p:spTgt spid="298">
                                            <p:txEl>
                                              <p:pRg end="3" st="3"/>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1000"/>
                                        <p:tgtEl>
                                          <p:spTgt spid="298">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1000"/>
                                        <p:tgtEl>
                                          <p:spTgt spid="298">
                                            <p:txEl>
                                              <p:pRg end="5" st="5"/>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animEffect filter="fade" transition="in">
                                      <p:cBhvr>
                                        <p:cTn dur="1000"/>
                                        <p:tgtEl>
                                          <p:spTgt spid="298">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298">
                                            <p:txEl>
                                              <p:pRg end="7" st="7"/>
                                            </p:txEl>
                                          </p:spTgt>
                                        </p:tgtEl>
                                        <p:attrNameLst>
                                          <p:attrName>style.visibility</p:attrName>
                                        </p:attrNameLst>
                                      </p:cBhvr>
                                      <p:to>
                                        <p:strVal val="visible"/>
                                      </p:to>
                                    </p:set>
                                    <p:animEffect filter="fade" transition="in">
                                      <p:cBhvr>
                                        <p:cTn dur="1000"/>
                                        <p:tgtEl>
                                          <p:spTgt spid="298">
                                            <p:txEl>
                                              <p:pRg end="7" st="7"/>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98">
                                            <p:txEl>
                                              <p:pRg end="8" st="8"/>
                                            </p:txEl>
                                          </p:spTgt>
                                        </p:tgtEl>
                                        <p:attrNameLst>
                                          <p:attrName>style.visibility</p:attrName>
                                        </p:attrNameLst>
                                      </p:cBhvr>
                                      <p:to>
                                        <p:strVal val="visible"/>
                                      </p:to>
                                    </p:set>
                                    <p:animEffect filter="fade" transition="in">
                                      <p:cBhvr>
                                        <p:cTn dur="1000"/>
                                        <p:tgtEl>
                                          <p:spTgt spid="298">
                                            <p:txEl>
                                              <p:pRg end="8" st="8"/>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298">
                                            <p:txEl>
                                              <p:pRg end="9" st="9"/>
                                            </p:txEl>
                                          </p:spTgt>
                                        </p:tgtEl>
                                        <p:attrNameLst>
                                          <p:attrName>style.visibility</p:attrName>
                                        </p:attrNameLst>
                                      </p:cBhvr>
                                      <p:to>
                                        <p:strVal val="visible"/>
                                      </p:to>
                                    </p:set>
                                    <p:animEffect filter="fade" transition="in">
                                      <p:cBhvr>
                                        <p:cTn dur="1000"/>
                                        <p:tgtEl>
                                          <p:spTgt spid="298">
                                            <p:txEl>
                                              <p:pRg end="9" st="9"/>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298">
                                            <p:txEl>
                                              <p:pRg end="10" st="10"/>
                                            </p:txEl>
                                          </p:spTgt>
                                        </p:tgtEl>
                                        <p:attrNameLst>
                                          <p:attrName>style.visibility</p:attrName>
                                        </p:attrNameLst>
                                      </p:cBhvr>
                                      <p:to>
                                        <p:strVal val="visible"/>
                                      </p:to>
                                    </p:set>
                                    <p:animEffect filter="fade" transition="in">
                                      <p:cBhvr>
                                        <p:cTn dur="1000"/>
                                        <p:tgtEl>
                                          <p:spTgt spid="298">
                                            <p:txEl>
                                              <p:pRg end="10" st="10"/>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298">
                                            <p:txEl>
                                              <p:pRg end="11" st="11"/>
                                            </p:txEl>
                                          </p:spTgt>
                                        </p:tgtEl>
                                        <p:attrNameLst>
                                          <p:attrName>style.visibility</p:attrName>
                                        </p:attrNameLst>
                                      </p:cBhvr>
                                      <p:to>
                                        <p:strVal val="visible"/>
                                      </p:to>
                                    </p:set>
                                    <p:animEffect filter="fade" transition="in">
                                      <p:cBhvr>
                                        <p:cTn dur="1000"/>
                                        <p:tgtEl>
                                          <p:spTgt spid="298">
                                            <p:txEl>
                                              <p:pRg end="11" st="11"/>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298">
                                            <p:txEl>
                                              <p:pRg end="12" st="12"/>
                                            </p:txEl>
                                          </p:spTgt>
                                        </p:tgtEl>
                                        <p:attrNameLst>
                                          <p:attrName>style.visibility</p:attrName>
                                        </p:attrNameLst>
                                      </p:cBhvr>
                                      <p:to>
                                        <p:strVal val="visible"/>
                                      </p:to>
                                    </p:set>
                                    <p:animEffect filter="fade" transition="in">
                                      <p:cBhvr>
                                        <p:cTn dur="1000"/>
                                        <p:tgtEl>
                                          <p:spTgt spid="298">
                                            <p:txEl>
                                              <p:pRg end="12" st="12"/>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298">
                                            <p:txEl>
                                              <p:pRg end="13" st="13"/>
                                            </p:txEl>
                                          </p:spTgt>
                                        </p:tgtEl>
                                        <p:attrNameLst>
                                          <p:attrName>style.visibility</p:attrName>
                                        </p:attrNameLst>
                                      </p:cBhvr>
                                      <p:to>
                                        <p:strVal val="visible"/>
                                      </p:to>
                                    </p:set>
                                    <p:animEffect filter="fade" transition="in">
                                      <p:cBhvr>
                                        <p:cTn dur="1000"/>
                                        <p:tgtEl>
                                          <p:spTgt spid="298">
                                            <p:txEl>
                                              <p:pRg end="13" st="13"/>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298">
                                            <p:txEl>
                                              <p:pRg end="14" st="14"/>
                                            </p:txEl>
                                          </p:spTgt>
                                        </p:tgtEl>
                                        <p:attrNameLst>
                                          <p:attrName>style.visibility</p:attrName>
                                        </p:attrNameLst>
                                      </p:cBhvr>
                                      <p:to>
                                        <p:strVal val="visible"/>
                                      </p:to>
                                    </p:set>
                                    <p:animEffect filter="fade" transition="in">
                                      <p:cBhvr>
                                        <p:cTn dur="1000"/>
                                        <p:tgtEl>
                                          <p:spTgt spid="298">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It was the best of times,</a:t>
            </a:r>
          </a:p>
        </p:txBody>
      </p:sp>
      <p:sp>
        <p:nvSpPr>
          <p:cNvPr id="124" name="Shape 124"/>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Initrode had a “well-loved” Windows desktop application</a:t>
            </a:r>
          </a:p>
          <a:p>
            <a:pPr rtl="0">
              <a:spcBef>
                <a:spcPts val="0"/>
              </a:spcBef>
              <a:buNone/>
            </a:pPr>
            <a:r>
              <a:rPr lang="en"/>
              <a:t>Had semantic versioning (maj,min,patch)</a:t>
            </a:r>
            <a:br>
              <a:rPr lang="en"/>
            </a:br>
            <a:r>
              <a:rPr lang="en"/>
              <a:t>Policy of support for current + LTS</a:t>
            </a:r>
          </a:p>
          <a:p>
            <a:pPr rtl="0">
              <a:spcBef>
                <a:spcPts val="0"/>
              </a:spcBef>
              <a:buNone/>
            </a:pPr>
            <a:r>
              <a:rPr lang="en"/>
              <a:t>Essentially subscription based revenues</a:t>
            </a:r>
          </a:p>
          <a:p>
            <a:pPr>
              <a:spcBef>
                <a:spcPts val="0"/>
              </a:spcBef>
              <a:buNone/>
            </a:pPr>
            <a:r>
              <a:rPr lang="en"/>
              <a:t>And had a fairly modular design...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 it was the worst of times</a:t>
            </a:r>
          </a:p>
        </p:txBody>
      </p:sp>
      <p:sp>
        <p:nvSpPr>
          <p:cNvPr id="130" name="Shape 130"/>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It was also the initial throes of the GFC</a:t>
            </a:r>
          </a:p>
          <a:p>
            <a:pPr rtl="0">
              <a:spcBef>
                <a:spcPts val="0"/>
              </a:spcBef>
              <a:buNone/>
            </a:pPr>
            <a:r>
              <a:rPr lang="en"/>
              <a:t>Suddenly “automated testing is popular”</a:t>
            </a:r>
          </a:p>
          <a:p>
            <a:pPr rtl="0">
              <a:spcBef>
                <a:spcPts val="0"/>
              </a:spcBef>
              <a:buNone/>
            </a:pPr>
            <a:r>
              <a:rPr lang="en"/>
              <a:t>An internal tool was re-purposed to provide a testing front end / runner</a:t>
            </a:r>
          </a:p>
          <a:p>
            <a:pPr>
              <a:spcBef>
                <a:spcPts val="0"/>
              </a:spcBef>
              <a:buNone/>
            </a:pPr>
            <a:r>
              <a:rPr lang="en"/>
              <a:t>And now, we need to ship it to the customers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Know your customers</a:t>
            </a:r>
          </a:p>
        </p:txBody>
      </p:sp>
      <p:sp>
        <p:nvSpPr>
          <p:cNvPr id="136" name="Shape 136"/>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The only problem with shipping to the customers is who they are.</a:t>
            </a:r>
          </a:p>
          <a:p>
            <a:pPr rtl="0">
              <a:spcBef>
                <a:spcPts val="0"/>
              </a:spcBef>
              <a:buNone/>
            </a:pPr>
            <a:r>
              <a:rPr lang="en" sz="2400"/>
              <a:t>Large outfits like insurance companies that have:</a:t>
            </a:r>
          </a:p>
          <a:p>
            <a:pPr indent="-381000" lvl="0" marL="457200" rtl="0">
              <a:spcBef>
                <a:spcPts val="0"/>
              </a:spcBef>
              <a:buClr>
                <a:schemeClr val="dk2"/>
              </a:buClr>
              <a:buSzPct val="100000"/>
              <a:buFont typeface="Arial"/>
              <a:buChar char="●"/>
            </a:pPr>
            <a:r>
              <a:rPr lang="en" sz="2400"/>
              <a:t>important pre-existing installations</a:t>
            </a:r>
          </a:p>
          <a:p>
            <a:pPr indent="-381000" lvl="0" marL="457200" rtl="0">
              <a:spcBef>
                <a:spcPts val="0"/>
              </a:spcBef>
              <a:buClr>
                <a:schemeClr val="dk2"/>
              </a:buClr>
              <a:buSzPct val="100000"/>
              <a:buFont typeface="Arial"/>
              <a:buChar char="●"/>
            </a:pPr>
            <a:r>
              <a:rPr lang="en" sz="2400"/>
              <a:t>long lead in times for testing</a:t>
            </a:r>
          </a:p>
          <a:p>
            <a:pPr indent="-381000" lvl="0" marL="457200" rtl="0">
              <a:spcBef>
                <a:spcPts val="0"/>
              </a:spcBef>
              <a:buClr>
                <a:schemeClr val="dk2"/>
              </a:buClr>
              <a:buSzPct val="100000"/>
              <a:buFont typeface="Arial"/>
              <a:buChar char="●"/>
            </a:pPr>
            <a:r>
              <a:rPr lang="en" sz="2400"/>
              <a:t>Sarbanes Oxley constraints on system changes</a:t>
            </a:r>
          </a:p>
          <a:p>
            <a:pPr indent="-381000" lvl="0" marL="457200" rtl="0">
              <a:spcBef>
                <a:spcPts val="0"/>
              </a:spcBef>
              <a:buClr>
                <a:schemeClr val="dk2"/>
              </a:buClr>
              <a:buSzPct val="100000"/>
              <a:buFont typeface="Arial"/>
              <a:buChar char="●"/>
            </a:pPr>
            <a:r>
              <a:rPr lang="en" sz="2400"/>
              <a:t>a variety of installed versions</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So what’s the issue?</a:t>
            </a:r>
          </a:p>
        </p:txBody>
      </p:sp>
      <p:sp>
        <p:nvSpPr>
          <p:cNvPr id="142" name="Shape 142"/>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Simply adding it to the next version could mean waiting years for the customers to upgrade</a:t>
            </a:r>
          </a:p>
          <a:p>
            <a:pPr rtl="0">
              <a:spcBef>
                <a:spcPts val="0"/>
              </a:spcBef>
              <a:buNone/>
            </a:pPr>
            <a:r>
              <a:rPr lang="en"/>
              <a:t>Really not an option to wait (people are trying to improve their models, and soon)</a:t>
            </a:r>
          </a:p>
          <a:p>
            <a:pPr>
              <a:spcBef>
                <a:spcPts val="0"/>
              </a:spcBef>
              <a:buNone/>
            </a:pPr>
            <a:r>
              <a:rPr lang="en"/>
              <a:t>Really not an option to modify existing installations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The Rolls-Royce Solution</a:t>
            </a:r>
          </a:p>
        </p:txBody>
      </p:sp>
      <p:sp>
        <p:nvSpPr>
          <p:cNvPr id="148" name="Shape 148"/>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A drop-in Application sitting on top</a:t>
            </a:r>
          </a:p>
          <a:p>
            <a:pPr rtl="0">
              <a:spcBef>
                <a:spcPts val="0"/>
              </a:spcBef>
              <a:buNone/>
            </a:pPr>
            <a:r>
              <a:rPr lang="en"/>
              <a:t>“Just do what I want”</a:t>
            </a:r>
          </a:p>
          <a:p>
            <a:pPr rtl="0">
              <a:spcBef>
                <a:spcPts val="0"/>
              </a:spcBef>
              <a:buNone/>
            </a:pPr>
            <a:r>
              <a:rPr lang="en" sz="2400"/>
              <a:t>[More context]</a:t>
            </a:r>
          </a:p>
          <a:p>
            <a:pPr indent="-381000" lvl="0" marL="457200" rtl="0">
              <a:spcBef>
                <a:spcPts val="0"/>
              </a:spcBef>
              <a:buClr>
                <a:schemeClr val="dk2"/>
              </a:buClr>
              <a:buSzPct val="100000"/>
              <a:buFont typeface="Arial"/>
              <a:buChar char="●"/>
            </a:pPr>
            <a:r>
              <a:rPr lang="en" sz="2400"/>
              <a:t>there was a collection of components with a pretty stable API that had been in place for some time</a:t>
            </a:r>
          </a:p>
          <a:p>
            <a:pPr indent="-381000" lvl="0" marL="457200" rtl="0">
              <a:spcBef>
                <a:spcPts val="0"/>
              </a:spcBef>
              <a:buClr>
                <a:schemeClr val="dk2"/>
              </a:buClr>
              <a:buSzPct val="100000"/>
              <a:buFont typeface="Arial"/>
              <a:buChar char="●"/>
            </a:pPr>
            <a:r>
              <a:rPr lang="en" sz="2400"/>
              <a:t>Allows scripting languages / Excel to run models</a:t>
            </a:r>
          </a:p>
          <a:p>
            <a:pPr indent="-381000" lvl="0" marL="457200" rtl="0">
              <a:spcBef>
                <a:spcPts val="0"/>
              </a:spcBef>
              <a:buClr>
                <a:schemeClr val="dk2"/>
              </a:buClr>
              <a:buSzPct val="100000"/>
              <a:buFont typeface="Arial"/>
              <a:buChar char="●"/>
            </a:pPr>
            <a:r>
              <a:rPr lang="en" sz="2400"/>
              <a:t>Allows other apps to drive model runs</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a:t>“Not so fast, pardner”</a:t>
            </a:r>
          </a:p>
        </p:txBody>
      </p:sp>
      <p:sp>
        <p:nvSpPr>
          <p:cNvPr id="154" name="Shape 154"/>
          <p:cNvSpPr txBox="1"/>
          <p:nvPr>
            <p:ph idx="1" type="body"/>
          </p:nvPr>
        </p:nvSpPr>
        <p:spPr>
          <a:xfrm>
            <a:off x="457200" y="1297780"/>
            <a:ext cx="8229600" cy="3627900"/>
          </a:xfrm>
          <a:prstGeom prst="rect">
            <a:avLst/>
          </a:prstGeom>
        </p:spPr>
        <p:txBody>
          <a:bodyPr anchorCtr="0" anchor="t" bIns="91425" lIns="91425" rIns="91425" tIns="91425">
            <a:noAutofit/>
          </a:bodyPr>
          <a:lstStyle/>
          <a:p>
            <a:pPr rtl="0">
              <a:spcBef>
                <a:spcPts val="0"/>
              </a:spcBef>
              <a:buNone/>
            </a:pPr>
            <a:r>
              <a:rPr lang="en"/>
              <a:t>But, security had been thought of (subscription revenue, remember?)</a:t>
            </a:r>
          </a:p>
          <a:p>
            <a:pPr>
              <a:spcBef>
                <a:spcPts val="0"/>
              </a:spcBef>
              <a:buNone/>
            </a:pPr>
            <a:r>
              <a:rPr lang="en"/>
              <a:t>There was a hardware dongle providing security and - via an API component - crucially authorising components to run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155628"/>
            <a:ext cx="8229600" cy="1044599"/>
          </a:xfrm>
          <a:prstGeom prst="rect">
            <a:avLst/>
          </a:prstGeom>
        </p:spPr>
        <p:txBody>
          <a:bodyPr anchorCtr="0" anchor="b" bIns="91425" lIns="91425" rIns="91425" tIns="91425">
            <a:noAutofit/>
          </a:bodyPr>
          <a:lstStyle/>
          <a:p>
            <a:pPr>
              <a:spcBef>
                <a:spcPts val="0"/>
              </a:spcBef>
              <a:buNone/>
            </a:pPr>
            <a:r>
              <a:rPr lang="en" sz="3600"/>
              <a:t>Quick review of security solutions</a:t>
            </a:r>
          </a:p>
        </p:txBody>
      </p:sp>
      <p:sp>
        <p:nvSpPr>
          <p:cNvPr id="160" name="Shape 160"/>
          <p:cNvSpPr txBox="1"/>
          <p:nvPr>
            <p:ph idx="1" type="body"/>
          </p:nvPr>
        </p:nvSpPr>
        <p:spPr>
          <a:xfrm>
            <a:off x="457200" y="1297780"/>
            <a:ext cx="8229600" cy="3627900"/>
          </a:xfrm>
          <a:prstGeom prst="rect">
            <a:avLst/>
          </a:prstGeom>
        </p:spPr>
        <p:txBody>
          <a:bodyPr anchorCtr="0" anchor="t" bIns="91425" lIns="91425" rIns="91425" tIns="91425">
            <a:noAutofit/>
          </a:bodyPr>
          <a:lstStyle/>
          <a:p>
            <a:pPr>
              <a:spcBef>
                <a:spcPts val="0"/>
              </a:spcBef>
              <a:buNone/>
            </a:pPr>
            <a:r>
              <a:rPr lang="en"/>
              <a:t>If you want to prevent your app/ binary from being run. Someone needs to return non-zero from dllmain at application startup</a:t>
            </a:r>
            <a:br>
              <a:rPr lang="en"/>
            </a:br>
            <a:r>
              <a:rPr lang="en"/>
              <a:t>There are hardware solutions that will do this.</a:t>
            </a:r>
            <a:br>
              <a:rPr lang="en"/>
            </a:br>
            <a:r>
              <a:rPr lang="en"/>
              <a:t>A less strong approach is have a driver for the hardware that verifies there is a dongle present after process start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