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9"/>
  </p:sldMasterIdLst>
  <p:notesMasterIdLst>
    <p:notesMasterId r:id="rId33"/>
  </p:notesMasterIdLst>
  <p:handoutMasterIdLst>
    <p:handoutMasterId r:id="rId34"/>
  </p:handoutMasterIdLst>
  <p:sldIdLst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88523" autoAdjust="0"/>
  </p:normalViewPr>
  <p:slideViewPr>
    <p:cSldViewPr snapToGrid="0" showGuides="1">
      <p:cViewPr varScale="1">
        <p:scale>
          <a:sx n="74" d="100"/>
          <a:sy n="74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10/09/2020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1CC8B5-6021-48EA-94A7-DC422762C02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10.09.2020</a:t>
            </a:fld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70D64-CAB2-4377-BBE4-BF3F1E1695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256876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51767518-1CE7-41A4-BFFB-87B37085F98F}"/>
              </a:ext>
            </a:extLst>
          </p:cNvPr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85750" y="1581150"/>
            <a:ext cx="4968000" cy="4057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6650" y="1581150"/>
            <a:ext cx="4968000" cy="4057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A477B73-8382-426E-A758-F1E0522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10.09.2020</a:t>
            </a:fld>
            <a:endParaRPr lang="da-D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3A12-DF65-4012-8F2A-1C291F21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965915987" name="image" descr="{&quot;templafy&quot;:{&quot;id&quot;:&quot;ad5426bc-8525-41b8-bfb4-655d032ed90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51767518-1CE7-41A4-BFFB-87B37085F98F}"/>
              </a:ext>
            </a:extLst>
          </p:cNvPr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006" y="1638000"/>
            <a:ext cx="4948214" cy="400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A477B73-8382-426E-A758-F1E0522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10.09.2020</a:t>
            </a:fld>
            <a:endParaRPr lang="da-D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3A12-DF65-4012-8F2A-1C291F21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97C2B81-9FBD-4F91-A99D-E2E62F84A4C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2156" y="0"/>
            <a:ext cx="6099844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2FF6B-86ED-4E48-824E-5C54567C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587675"/>
            <a:ext cx="4964156" cy="82664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pic>
        <p:nvPicPr>
          <p:cNvPr id="1321195817" name="image" descr="{&quot;templafy&quot;:{&quot;id&quot;:&quot;06a06f0c-b7b1-4a23-a67e-127490b177e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27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3C85D69A-3DAB-4609-83C0-DDCB0E05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10.09.2020</a:t>
            </a:fld>
            <a:endParaRPr lang="da-DK" dirty="0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30866FD-D493-4E40-BE0E-88A5E4806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/>
            </a:lvl1pPr>
          </a:lstStyle>
          <a:p>
            <a:r>
              <a:rPr lang="da-DK" dirty="0"/>
              <a:t>.</a:t>
            </a:r>
            <a:r>
              <a:rPr lang="da-DK" dirty="0">
                <a:noFill/>
              </a:rPr>
              <a:t>0	0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A84C5-6E9A-4A39-81D2-A4766FF30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3C8616D9-8604-4CE0-9290-25D835D3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10.09.2020</a:t>
            </a:fld>
            <a:endParaRPr lang="da-DK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BFED87F5-692B-43A2-B999-E599CDD79F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/>
            </a:lvl1pPr>
          </a:lstStyle>
          <a:p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 hidden="1">
            <a:extLst>
              <a:ext uri="{FF2B5EF4-FFF2-40B4-BE49-F238E27FC236}">
                <a16:creationId xmlns:a16="http://schemas.microsoft.com/office/drawing/2014/main" id="{204BEF62-0A0C-428F-9593-4784936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154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79D3425-F8FB-4DAF-8A9B-B6B63F152AA9}" type="datetime3">
              <a:rPr lang="da-DK" smtClean="0"/>
              <a:t>10.09.2020</a:t>
            </a:fld>
            <a:endParaRPr lang="da-DK" dirty="0"/>
          </a:p>
        </p:txBody>
      </p:sp>
      <p:sp>
        <p:nvSpPr>
          <p:cNvPr id="4" name="Pladsholder til sidefod 3" hidden="1">
            <a:extLst>
              <a:ext uri="{FF2B5EF4-FFF2-40B4-BE49-F238E27FC236}">
                <a16:creationId xmlns:a16="http://schemas.microsoft.com/office/drawing/2014/main" id="{5A2DACD1-A298-4D19-866E-68CF70D6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154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4" hidden="1">
            <a:extLst>
              <a:ext uri="{FF2B5EF4-FFF2-40B4-BE49-F238E27FC236}">
                <a16:creationId xmlns:a16="http://schemas.microsoft.com/office/drawing/2014/main" id="{84BE3378-177E-45B6-8A07-1A8ABC3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154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562121C-7E79-4645-BB1B-1D3855B383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5750" y="1416050"/>
            <a:ext cx="2280360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TIP: 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bullet knappen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bullet knappen for at sætte korrekt bullet på igen.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et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slide layouts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</p:txBody>
      </p:sp>
      <p:pic>
        <p:nvPicPr>
          <p:cNvPr id="7" name="1 Forøg formindsk">
            <a:extLst>
              <a:ext uri="{FF2B5EF4-FFF2-40B4-BE49-F238E27FC236}">
                <a16:creationId xmlns:a16="http://schemas.microsoft.com/office/drawing/2014/main" id="{82A640AB-9083-4E25-B69C-5615DDD51E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6547" y="2531466"/>
            <a:ext cx="549328" cy="285228"/>
          </a:xfrm>
          <a:prstGeom prst="rect">
            <a:avLst/>
          </a:prstGeom>
        </p:spPr>
      </p:pic>
      <p:pic>
        <p:nvPicPr>
          <p:cNvPr id="8" name="2 Ny slide">
            <a:extLst>
              <a:ext uri="{FF2B5EF4-FFF2-40B4-BE49-F238E27FC236}">
                <a16:creationId xmlns:a16="http://schemas.microsoft.com/office/drawing/2014/main" id="{C9EFBCCE-8D49-4A73-8762-63E5870B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460466" y="4104614"/>
            <a:ext cx="363713" cy="647461"/>
          </a:xfrm>
          <a:prstGeom prst="rect">
            <a:avLst/>
          </a:prstGeom>
        </p:spPr>
      </p:pic>
      <p:pic>
        <p:nvPicPr>
          <p:cNvPr id="9" name="3 Layout">
            <a:extLst>
              <a:ext uri="{FF2B5EF4-FFF2-40B4-BE49-F238E27FC236}">
                <a16:creationId xmlns:a16="http://schemas.microsoft.com/office/drawing/2014/main" id="{00995F18-330D-4742-AD80-E856C91E0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475931" y="4980245"/>
            <a:ext cx="593368" cy="192211"/>
          </a:xfrm>
          <a:prstGeom prst="rect">
            <a:avLst/>
          </a:prstGeom>
        </p:spPr>
      </p:pic>
      <p:pic>
        <p:nvPicPr>
          <p:cNvPr id="11" name="4 Nulstil">
            <a:extLst>
              <a:ext uri="{FF2B5EF4-FFF2-40B4-BE49-F238E27FC236}">
                <a16:creationId xmlns:a16="http://schemas.microsoft.com/office/drawing/2014/main" id="{2324BBF6-4E28-4408-B9EF-E9ED5897F2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1362" y="4554277"/>
            <a:ext cx="547241" cy="197798"/>
          </a:xfrm>
          <a:prstGeom prst="rect">
            <a:avLst/>
          </a:prstGeom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86940190-31B3-4285-B172-A74BDBF7A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94529" y="1416050"/>
            <a:ext cx="2786833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Indsæt firma billede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den blå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Templafy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drop ned menuen, vælg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900" b="0" i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Templafy vinduet i højre side af skærmen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Browse efter andre billeder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Tools-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knappen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 findes under firma fanen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browse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efter et billede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B0E7C24-B1F4-440B-ABFD-7BE7799C986C}"/>
              </a:ext>
            </a:extLst>
          </p:cNvPr>
          <p:cNvGrpSpPr/>
          <p:nvPr userDrawn="1"/>
        </p:nvGrpSpPr>
        <p:grpSpPr>
          <a:xfrm>
            <a:off x="6981362" y="1440585"/>
            <a:ext cx="676669" cy="997704"/>
            <a:chOff x="6442771" y="2574072"/>
            <a:chExt cx="676669" cy="997704"/>
          </a:xfrm>
        </p:grpSpPr>
        <p:pic>
          <p:nvPicPr>
            <p:cNvPr id="20" name="Billede 19">
              <a:extLst>
                <a:ext uri="{FF2B5EF4-FFF2-40B4-BE49-F238E27FC236}">
                  <a16:creationId xmlns:a16="http://schemas.microsoft.com/office/drawing/2014/main" id="{97D49D67-0656-4D65-BDC8-19DC3FA20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21" name="Billede 20">
              <a:extLst>
                <a:ext uri="{FF2B5EF4-FFF2-40B4-BE49-F238E27FC236}">
                  <a16:creationId xmlns:a16="http://schemas.microsoft.com/office/drawing/2014/main" id="{0BC3FA04-2488-4F3A-A6FA-54AB316150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23" name="Text Box 3">
            <a:extLst>
              <a:ext uri="{FF2B5EF4-FFF2-40B4-BE49-F238E27FC236}">
                <a16:creationId xmlns:a16="http://schemas.microsoft.com/office/drawing/2014/main" id="{16A5B6A0-03E8-41F0-86AC-378C5C3FB6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2583" y="1416050"/>
            <a:ext cx="256625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 eller hvilken som helst anden pladsholder, klik på pladsholderens kant.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Shift nede og klik på pladsholderen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indsætter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nyt, kan billedet lægge sig foran tekst og grafik. Hvis dette sker, højreklik på billedet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</p:txBody>
      </p:sp>
      <p:pic>
        <p:nvPicPr>
          <p:cNvPr id="24" name="6 Beskær">
            <a:extLst>
              <a:ext uri="{FF2B5EF4-FFF2-40B4-BE49-F238E27FC236}">
                <a16:creationId xmlns:a16="http://schemas.microsoft.com/office/drawing/2014/main" id="{73BFC9C5-9F8B-479D-9F8C-258E445B716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896525" y="1595200"/>
            <a:ext cx="337400" cy="321707"/>
          </a:xfrm>
          <a:prstGeom prst="rect">
            <a:avLst/>
          </a:prstGeom>
        </p:spPr>
      </p:pic>
      <p:pic>
        <p:nvPicPr>
          <p:cNvPr id="25" name="7 Skalér billede">
            <a:extLst>
              <a:ext uri="{FF2B5EF4-FFF2-40B4-BE49-F238E27FC236}">
                <a16:creationId xmlns:a16="http://schemas.microsoft.com/office/drawing/2014/main" id="{BC0CFA26-138E-416A-95E9-B8BD373116B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896525" y="2438289"/>
            <a:ext cx="359695" cy="335309"/>
          </a:xfrm>
          <a:prstGeom prst="rect">
            <a:avLst/>
          </a:prstGeom>
        </p:spPr>
      </p:pic>
      <p:sp>
        <p:nvSpPr>
          <p:cNvPr id="26" name="Fast overskrift">
            <a:extLst>
              <a:ext uri="{FF2B5EF4-FFF2-40B4-BE49-F238E27FC236}">
                <a16:creationId xmlns:a16="http://schemas.microsoft.com/office/drawing/2014/main" id="{70228264-0252-44FF-B3C8-4CBFA6043ED3}"/>
              </a:ext>
            </a:extLst>
          </p:cNvPr>
          <p:cNvSpPr txBox="1"/>
          <p:nvPr userDrawn="1"/>
        </p:nvSpPr>
        <p:spPr>
          <a:xfrm>
            <a:off x="285750" y="341583"/>
            <a:ext cx="10752137" cy="4909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3000"/>
              </a:lnSpc>
            </a:pPr>
            <a:r>
              <a:rPr lang="da-DK" sz="3200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</p:spTree>
    <p:extLst>
      <p:ext uri="{BB962C8B-B14F-4D97-AF65-F5344CB8AC3E}">
        <p14:creationId xmlns:p14="http://schemas.microsoft.com/office/powerpoint/2010/main" val="13800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027D26-F3F7-4988-855F-0F502F5993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2" name="Date Placeholder 7">
            <a:extLst>
              <a:ext uri="{FF2B5EF4-FFF2-40B4-BE49-F238E27FC236}">
                <a16:creationId xmlns:a16="http://schemas.microsoft.com/office/drawing/2014/main" id="{6AF3DE80-6B65-463B-943D-1E72AAF4227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10.09.2020</a:t>
            </a:fld>
            <a:endParaRPr lang="da-DK" dirty="0"/>
          </a:p>
        </p:txBody>
      </p:sp>
      <p:pic>
        <p:nvPicPr>
          <p:cNvPr id="1314880493" name="image" descr="{&quot;templafy&quot;:{&quot;id&quot;:&quot;7f8a7aba-894c-4e14-bd61-15305b22169c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1043382362" name="image" descr="{&quot;templafy&quot;:{&quot;id&quot;:&quot;d15875c5-e779-40ec-afb2-909f89826113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91C62D-3F94-43C6-8CAB-B792F769A1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206396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Gul m.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-1" y="0"/>
            <a:ext cx="7197749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7749" y="0"/>
            <a:ext cx="4994251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25CE80-2CC4-453F-9E5D-D1CF0859E3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58292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37581D82-3815-457C-92E8-06D7A637843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10.09.2020</a:t>
            </a:fld>
            <a:endParaRPr lang="da-DK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C4AA6-D2C8-4A8C-8428-39A60869D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3525" y="3067050"/>
            <a:ext cx="58292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76947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Hvid m. bille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-1" y="6210000"/>
            <a:ext cx="12192001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7749" y="0"/>
            <a:ext cx="4994251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A0A48B-204D-46D9-AC98-0537003F65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58292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60941E6E-6BAC-4A15-B058-9CE7C058951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10.09.2020</a:t>
            </a:fld>
            <a:endParaRPr lang="da-DK" dirty="0"/>
          </a:p>
        </p:txBody>
      </p:sp>
      <p:pic>
        <p:nvPicPr>
          <p:cNvPr id="1010732522" name="image" descr="{&quot;templafy&quot;:{&quot;id&quot;:&quot;f8ee9d32-135d-478f-85aa-881d8a161c8d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1651801418" name="image" descr="{&quot;templafy&quot;:{&quot;id&quot;:&quot;82858860-4f0e-4ff9-a1be-10c3bcb19ad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91E0C3-38FB-4A05-9222-21D4D9452A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3525" y="3067050"/>
            <a:ext cx="5829298" cy="64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425869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Hvid m. bille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-1" y="6210000"/>
            <a:ext cx="12192001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7200" y="0"/>
            <a:ext cx="6094800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B8A14-B94C-4D55-914C-31401F50A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81914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202F7DC4-E8A0-4835-8785-592C4B4C4ED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10.09.2020</a:t>
            </a:fld>
            <a:endParaRPr lang="da-DK" dirty="0"/>
          </a:p>
        </p:txBody>
      </p:sp>
      <p:pic>
        <p:nvPicPr>
          <p:cNvPr id="1469626464" name="image" descr="{&quot;templafy&quot;:{&quot;id&quot;:&quot;769c5e2d-a347-404c-a321-e845b05793f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1779369733" name="image" descr="{&quot;templafy&quot;:{&quot;id&quot;:&quot;2a9cb8f4-33b4-4c3e-81a6-99b0674e0bb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82C070D-E54D-451D-AC67-7D5871CB71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3525" y="3067050"/>
            <a:ext cx="5299075" cy="64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40869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8" name="Date Placeholder 7">
            <a:extLst>
              <a:ext uri="{FF2B5EF4-FFF2-40B4-BE49-F238E27FC236}">
                <a16:creationId xmlns:a16="http://schemas.microsoft.com/office/drawing/2014/main" id="{565F3085-71F3-4B75-8FE8-1A523EC793A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3797116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10.09.2020</a:t>
            </a:fld>
            <a:endParaRPr lang="da-DK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8C3779-B922-43C9-BAC8-A296D850F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1966913"/>
          </a:xfrm>
        </p:spPr>
        <p:txBody>
          <a:bodyPr anchor="t"/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pic>
        <p:nvPicPr>
          <p:cNvPr id="484244793" name="image" descr="{&quot;templafy&quot;:{&quot;id&quot;:&quot;61505b59-06e2-4f61-abe2-3a5f25b4f47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299820149" name="image" descr="{&quot;templafy&quot;:{&quot;id&quot;:&quot;6df291f5-2296-442a-b481-5e8a8ef50ff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E982690-DA76-48A9-A83F-C7E000823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76220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7C5EC0EC-D4A2-4423-B8B5-1B952DD89C2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3797116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10.09.2020</a:t>
            </a:fld>
            <a:endParaRPr lang="da-DK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D3F337-32ED-4DDF-B913-8F63A712BD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1966913"/>
          </a:xfrm>
        </p:spPr>
        <p:txBody>
          <a:bodyPr anchor="t"/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B6DB25-D463-42D6-8A4D-7C69279657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15494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2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2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394D93EB-3F52-436F-905E-95EFD60EE8A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3797116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10.09.2020</a:t>
            </a:fld>
            <a:endParaRPr lang="da-DK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81B418-FF97-4B37-87DF-5E58B94907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1966913"/>
          </a:xfrm>
        </p:spPr>
        <p:txBody>
          <a:bodyPr anchor="t"/>
          <a:lstStyle>
            <a:lvl1pPr algn="l">
              <a:defRPr sz="5000">
                <a:solidFill>
                  <a:schemeClr val="tx2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74F0A0-3F56-4720-B25D-E0AFED7B7F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332539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BA499C47-91C5-429D-94BE-0B7C66BCED70}"/>
              </a:ext>
            </a:extLst>
          </p:cNvPr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/>
              <a:t>Klik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9AB3D-58F3-4ABA-A926-43393A00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10.09.2020</a:t>
            </a:fld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F277CF-B83C-45A4-B764-7F715288A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85847848" name="image" descr="{&quot;templafy&quot;:{&quot;id&quot;:&quot;43e22cd8-d5c4-49ed-b84b-77de6830f93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00" y="587675"/>
            <a:ext cx="11611900" cy="826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961999"/>
            <a:ext cx="11612364" cy="36748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075" y="6419522"/>
            <a:ext cx="245270" cy="18027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6A7B15E4-8FF3-49BC-992D-C353F6D18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2AB5-BE87-4C18-AC0C-7680F362E3E2}" type="datetime3">
              <a:rPr lang="da-DK" smtClean="0"/>
              <a:t>10.09.2020</a:t>
            </a:fld>
            <a:endParaRPr lang="da-DK" dirty="0"/>
          </a:p>
        </p:txBody>
      </p:sp>
      <p:pic>
        <p:nvPicPr>
          <p:cNvPr id="711314596" name="image" descr="{&quot;templafy&quot;:{&quot;id&quot;:&quot;50b385d1-44c5-4066-8ba1-5c6e6e2a158b&quot;}}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451857270" name="image" descr="{&quot;templafy&quot;:{&quot;id&quot;:&quot;3b2d320a-e80a-4332-9638-b9730d9035a0&quot;}}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21" r:id="rId9"/>
    <p:sldLayoutId id="2147483652" r:id="rId10"/>
    <p:sldLayoutId id="2147483735" r:id="rId11"/>
    <p:sldLayoutId id="2147483654" r:id="rId12"/>
    <p:sldLayoutId id="2147483655" r:id="rId13"/>
    <p:sldLayoutId id="2147483727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lphaLcPeriod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8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7496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892" userDrawn="1">
          <p15:clr>
            <a:srgbClr val="F26B43"/>
          </p15:clr>
        </p15:guide>
        <p15:guide id="7" orient="horz" pos="1235" userDrawn="1">
          <p15:clr>
            <a:srgbClr val="F26B43"/>
          </p15:clr>
        </p15:guide>
        <p15:guide id="8" orient="horz" pos="35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A1AB8-800B-41D6-B531-8AE2611BE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Introduktion til test</a:t>
            </a:r>
            <a:br>
              <a:rPr lang="da-DK" dirty="0"/>
            </a:b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Grundlæggende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begreber</a:t>
            </a:r>
            <a:endParaRPr lang="da-DK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33ED8-1B47-4327-8F05-73E798EC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A4C535-EC1E-4F9C-B11D-8F58AA1F94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/>
              <a:t>Systemudvikling, 1. semester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7987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Definitioner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Test Case</a:t>
            </a:r>
          </a:p>
          <a:p>
            <a:r>
              <a:rPr lang="da-DK" sz="2400" dirty="0"/>
              <a:t>A test case is a definition of input </a:t>
            </a:r>
            <a:r>
              <a:rPr lang="da-DK" sz="2400" dirty="0" err="1"/>
              <a:t>values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and </a:t>
            </a:r>
            <a:r>
              <a:rPr lang="da-DK" sz="2400" dirty="0" err="1"/>
              <a:t>expected</a:t>
            </a:r>
            <a:r>
              <a:rPr lang="da-DK" sz="2400" dirty="0"/>
              <a:t> output </a:t>
            </a:r>
            <a:r>
              <a:rPr lang="da-DK" sz="2400" dirty="0" err="1"/>
              <a:t>values</a:t>
            </a:r>
            <a:r>
              <a:rPr lang="da-DK" sz="2400" dirty="0"/>
              <a:t> for a unit under test.</a:t>
            </a:r>
          </a:p>
          <a:p>
            <a:endParaRPr lang="da-DK" sz="1800" dirty="0"/>
          </a:p>
          <a:p>
            <a:r>
              <a:rPr lang="da-DK" sz="2400" dirty="0"/>
              <a:t>Ét konkret og afgrænset scenarie</a:t>
            </a:r>
          </a:p>
          <a:p>
            <a:pPr lvl="1"/>
            <a:r>
              <a:rPr lang="da-DK" sz="1800" dirty="0"/>
              <a:t>Specifikt input og output</a:t>
            </a:r>
          </a:p>
          <a:p>
            <a:r>
              <a:rPr lang="da-DK" sz="2400" dirty="0"/>
              <a:t>Input inkluderer alt omkring opsætningen af det givne scenarie</a:t>
            </a:r>
          </a:p>
          <a:p>
            <a:r>
              <a:rPr lang="da-DK" sz="2400" dirty="0"/>
              <a:t>Output inkluderer observerbare ændringer i systemet</a:t>
            </a:r>
          </a:p>
          <a:p>
            <a:pPr lvl="1"/>
            <a:r>
              <a:rPr lang="da-DK" sz="1800" dirty="0"/>
              <a:t>Inklusiv vigtige egenskaber som ønskes bevaret uændrede</a:t>
            </a:r>
          </a:p>
        </p:txBody>
      </p:sp>
      <p:pic>
        <p:nvPicPr>
          <p:cNvPr id="2050" name="Picture 2" descr="https://nus-cs2103-ay1819s1.github.io/cs2103-website/book/testing/introduction/what/images/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38" y="1226527"/>
            <a:ext cx="4378036" cy="24439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27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Eksempel: </a:t>
            </a:r>
            <a:r>
              <a:rPr lang="da-DK" dirty="0" err="1"/>
              <a:t>Iteration</a:t>
            </a:r>
            <a:r>
              <a:rPr lang="da-DK" dirty="0"/>
              <a:t>-opgave 4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88000" y="1961999"/>
            <a:ext cx="3017299" cy="3674871"/>
          </a:xfrm>
        </p:spPr>
        <p:txBody>
          <a:bodyPr/>
          <a:lstStyle/>
          <a:p>
            <a:pPr marL="0" indent="0">
              <a:buNone/>
            </a:pPr>
            <a:r>
              <a:rPr lang="da-DK" sz="2400" dirty="0"/>
              <a:t>Test case</a:t>
            </a:r>
          </a:p>
          <a:p>
            <a:pPr marL="457200" lvl="1" indent="0">
              <a:buNone/>
            </a:pPr>
            <a:r>
              <a:rPr lang="da-DK" sz="2400" dirty="0"/>
              <a:t>Input</a:t>
            </a:r>
          </a:p>
          <a:p>
            <a:pPr marL="457200" lvl="1" indent="0">
              <a:buNone/>
            </a:pPr>
            <a:r>
              <a:rPr lang="da-DK" sz="2400" dirty="0"/>
              <a:t>	n = 5</a:t>
            </a:r>
          </a:p>
          <a:p>
            <a:pPr marL="457200" lvl="1" indent="0">
              <a:buNone/>
            </a:pPr>
            <a:r>
              <a:rPr lang="da-DK" sz="2400" dirty="0"/>
              <a:t>Output</a:t>
            </a:r>
          </a:p>
          <a:p>
            <a:pPr marL="457200" lvl="1" indent="0">
              <a:buNone/>
            </a:pPr>
            <a:r>
              <a:rPr lang="da-DK" sz="2400" dirty="0"/>
              <a:t>	fakultet = 120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53" y="1558237"/>
            <a:ext cx="7481947" cy="154130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96" y="3671961"/>
            <a:ext cx="4311872" cy="215911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tregbilledforklaring 1 (fremhævningsstreg) 6"/>
          <p:cNvSpPr/>
          <p:nvPr/>
        </p:nvSpPr>
        <p:spPr>
          <a:xfrm>
            <a:off x="9224137" y="5229100"/>
            <a:ext cx="1566576" cy="720437"/>
          </a:xfrm>
          <a:prstGeom prst="accentCallout1">
            <a:avLst>
              <a:gd name="adj1" fmla="val 18750"/>
              <a:gd name="adj2" fmla="val -8333"/>
              <a:gd name="adj3" fmla="val -38050"/>
              <a:gd name="adj4" fmla="val -8568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noProof="0" dirty="0"/>
              <a:t>”Løsningen” </a:t>
            </a:r>
            <a:br>
              <a:rPr lang="da-DK" sz="2000" noProof="0" dirty="0"/>
            </a:br>
            <a:r>
              <a:rPr lang="da-DK" sz="2000" noProof="0" dirty="0"/>
              <a:t>i </a:t>
            </a:r>
            <a:r>
              <a:rPr lang="da-DK" sz="2000" noProof="0" dirty="0" err="1"/>
              <a:t>IntelliJ</a:t>
            </a:r>
            <a:endParaRPr lang="da-DK" sz="2000" noProof="0" dirty="0"/>
          </a:p>
        </p:txBody>
      </p:sp>
      <p:sp>
        <p:nvSpPr>
          <p:cNvPr id="8" name="Stregbilledforklaring 1 (fremhævningsstreg) 7"/>
          <p:cNvSpPr/>
          <p:nvPr/>
        </p:nvSpPr>
        <p:spPr>
          <a:xfrm>
            <a:off x="10153885" y="3629929"/>
            <a:ext cx="1590326" cy="720437"/>
          </a:xfrm>
          <a:prstGeom prst="accentCallout1">
            <a:avLst>
              <a:gd name="adj1" fmla="val 18750"/>
              <a:gd name="adj2" fmla="val -8333"/>
              <a:gd name="adj3" fmla="val -72666"/>
              <a:gd name="adj4" fmla="val -12249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noProof="0" dirty="0"/>
              <a:t>Opgaven </a:t>
            </a:r>
            <a:br>
              <a:rPr lang="da-DK" sz="2000" noProof="0" dirty="0"/>
            </a:br>
            <a:r>
              <a:rPr lang="da-DK" sz="2000" noProof="0" dirty="0"/>
              <a:t>fra </a:t>
            </a:r>
            <a:r>
              <a:rPr lang="da-DK" sz="2000" noProof="0" dirty="0" err="1"/>
              <a:t>DocJava</a:t>
            </a:r>
            <a:endParaRPr lang="da-DK" sz="2000" noProof="0" dirty="0"/>
          </a:p>
        </p:txBody>
      </p:sp>
    </p:spTree>
    <p:extLst>
      <p:ext uri="{BB962C8B-B14F-4D97-AF65-F5344CB8AC3E}">
        <p14:creationId xmlns:p14="http://schemas.microsoft.com/office/powerpoint/2010/main" val="4256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Definitioner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Test Suite</a:t>
            </a:r>
          </a:p>
          <a:p>
            <a:r>
              <a:rPr lang="da-DK" sz="2400" dirty="0"/>
              <a:t>A test suite is a set of test cases.</a:t>
            </a:r>
          </a:p>
          <a:p>
            <a:endParaRPr lang="da-DK" sz="1800" dirty="0"/>
          </a:p>
          <a:p>
            <a:r>
              <a:rPr lang="da-DK" sz="2400" dirty="0"/>
              <a:t>Samler relaterede test cases </a:t>
            </a:r>
            <a:br>
              <a:rPr lang="da-DK" sz="2400" dirty="0"/>
            </a:br>
            <a:r>
              <a:rPr lang="da-DK" sz="2400" dirty="0"/>
              <a:t>som til sammen udgør en dækkende test</a:t>
            </a:r>
          </a:p>
          <a:p>
            <a:r>
              <a:rPr lang="da-DK" sz="2400" dirty="0"/>
              <a:t>Opstilles typisk tabulært i skemaform for at give overblik</a:t>
            </a:r>
          </a:p>
        </p:txBody>
      </p:sp>
    </p:spTree>
    <p:extLst>
      <p:ext uri="{BB962C8B-B14F-4D97-AF65-F5344CB8AC3E}">
        <p14:creationId xmlns:p14="http://schemas.microsoft.com/office/powerpoint/2010/main" val="301266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Eksempel: </a:t>
            </a:r>
            <a:r>
              <a:rPr lang="da-DK" dirty="0" err="1"/>
              <a:t>Iteration</a:t>
            </a:r>
            <a:r>
              <a:rPr lang="da-DK" dirty="0"/>
              <a:t>-opgave 4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da-DK" sz="2400" dirty="0"/>
              <a:t>Test suite</a:t>
            </a:r>
          </a:p>
        </p:txBody>
      </p:sp>
      <p:graphicFrame>
        <p:nvGraphicFramePr>
          <p:cNvPr id="4" name="Pladsholder til indhold 3"/>
          <p:cNvGraphicFramePr>
            <a:graphicFrameLocks/>
          </p:cNvGraphicFramePr>
          <p:nvPr/>
        </p:nvGraphicFramePr>
        <p:xfrm>
          <a:off x="1981200" y="2348880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n</a:t>
                      </a:r>
                      <a:r>
                        <a:rPr lang="da-DK" baseline="0" dirty="0"/>
                        <a:t> = </a:t>
                      </a:r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fakultet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n</a:t>
                      </a:r>
                      <a:r>
                        <a:rPr lang="da-DK" baseline="0" dirty="0"/>
                        <a:t> = </a:t>
                      </a:r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fakultet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n</a:t>
                      </a:r>
                      <a:r>
                        <a:rPr lang="da-DK" baseline="0" dirty="0"/>
                        <a:t> = </a:t>
                      </a:r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fakultet = 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n</a:t>
                      </a:r>
                      <a:r>
                        <a:rPr lang="da-DK" baseline="0" dirty="0"/>
                        <a:t> = -5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Fejl!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37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Definitioner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Unit under Test</a:t>
            </a:r>
          </a:p>
          <a:p>
            <a:r>
              <a:rPr lang="da-DK" sz="2400" dirty="0"/>
              <a:t>A unit under test is </a:t>
            </a:r>
            <a:r>
              <a:rPr lang="da-DK" sz="2400" dirty="0" err="1"/>
              <a:t>some</a:t>
            </a:r>
            <a:r>
              <a:rPr lang="da-DK" sz="2400" dirty="0"/>
              <a:t> part of a system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consider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a </a:t>
            </a:r>
            <a:r>
              <a:rPr lang="da-DK" sz="2400" dirty="0" err="1"/>
              <a:t>whole</a:t>
            </a:r>
            <a:r>
              <a:rPr lang="da-DK" sz="2400" dirty="0"/>
              <a:t>.</a:t>
            </a:r>
          </a:p>
          <a:p>
            <a:endParaRPr lang="da-DK" sz="2400" dirty="0"/>
          </a:p>
          <a:p>
            <a:r>
              <a:rPr lang="da-DK" sz="2400" dirty="0"/>
              <a:t>Afhængig af testens omfang kan ”unit” dække over forskellige størrelser helt fra et helt system og ned til et fragment af en metode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39538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Definitioner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87999" y="1961999"/>
            <a:ext cx="6730317" cy="3674871"/>
          </a:xfrm>
        </p:spPr>
        <p:txBody>
          <a:bodyPr/>
          <a:lstStyle/>
          <a:p>
            <a:pPr marL="0" indent="0">
              <a:buNone/>
            </a:pPr>
            <a:r>
              <a:rPr lang="da-DK" sz="2400" dirty="0"/>
              <a:t>Manual </a:t>
            </a:r>
            <a:r>
              <a:rPr lang="da-DK" sz="2400" dirty="0" err="1"/>
              <a:t>Testing</a:t>
            </a:r>
            <a:endParaRPr lang="da-DK" sz="2400" dirty="0"/>
          </a:p>
          <a:p>
            <a:r>
              <a:rPr lang="da-DK" sz="2400" dirty="0"/>
              <a:t>Manual </a:t>
            </a:r>
            <a:r>
              <a:rPr lang="da-DK" sz="2400" dirty="0" err="1"/>
              <a:t>testing</a:t>
            </a:r>
            <a:r>
              <a:rPr lang="da-DK" sz="2400" dirty="0"/>
              <a:t> is a </a:t>
            </a:r>
            <a:r>
              <a:rPr lang="da-DK" sz="2400" dirty="0" err="1"/>
              <a:t>process</a:t>
            </a:r>
            <a:r>
              <a:rPr lang="da-DK" sz="2400" dirty="0"/>
              <a:t> in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suites of test cases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executed</a:t>
            </a:r>
            <a:r>
              <a:rPr lang="da-DK" sz="2400" dirty="0"/>
              <a:t> and </a:t>
            </a:r>
            <a:r>
              <a:rPr lang="da-DK" sz="2400" dirty="0" err="1"/>
              <a:t>verified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/>
              <a:t>manually</a:t>
            </a:r>
            <a:r>
              <a:rPr lang="da-DK" sz="2400" dirty="0"/>
              <a:t> by </a:t>
            </a:r>
            <a:r>
              <a:rPr lang="da-DK" sz="2400" dirty="0" err="1"/>
              <a:t>humans</a:t>
            </a:r>
            <a:r>
              <a:rPr lang="da-DK" sz="2400" dirty="0"/>
              <a:t>.</a:t>
            </a:r>
          </a:p>
          <a:p>
            <a:endParaRPr lang="da-DK" sz="2400" dirty="0"/>
          </a:p>
          <a:p>
            <a:r>
              <a:rPr lang="da-DK" sz="2400" dirty="0"/>
              <a:t>Meget tidskrævende</a:t>
            </a:r>
          </a:p>
          <a:p>
            <a:r>
              <a:rPr lang="da-DK" sz="2400" dirty="0"/>
              <a:t>Nødvendigt i nogle situationer, </a:t>
            </a:r>
            <a:br>
              <a:rPr lang="da-DK" sz="2400" dirty="0"/>
            </a:br>
            <a:r>
              <a:rPr lang="da-DK" sz="2400" dirty="0"/>
              <a:t>fx ved brugertest</a:t>
            </a:r>
          </a:p>
        </p:txBody>
      </p:sp>
      <p:pic>
        <p:nvPicPr>
          <p:cNvPr id="3074" name="Picture 2" descr="https://i1.wp.com/testautomationresources.com/wp-content/uploads/2018/01/Manual-Workflows-e1516095606304.png?resize=584%2C258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29" y="3485923"/>
            <a:ext cx="5562600" cy="245745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2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Definitioner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Regression </a:t>
            </a:r>
            <a:r>
              <a:rPr lang="da-DK" sz="2400" dirty="0" err="1"/>
              <a:t>Testing</a:t>
            </a:r>
            <a:endParaRPr lang="da-DK" sz="2400" dirty="0"/>
          </a:p>
          <a:p>
            <a:r>
              <a:rPr lang="da-DK" sz="2400" dirty="0"/>
              <a:t>Regression </a:t>
            </a:r>
            <a:r>
              <a:rPr lang="da-DK" sz="2400" dirty="0" err="1"/>
              <a:t>testing</a:t>
            </a:r>
            <a:r>
              <a:rPr lang="da-DK" sz="2400" dirty="0"/>
              <a:t> is </a:t>
            </a:r>
            <a:br>
              <a:rPr lang="da-DK" sz="2400" dirty="0"/>
            </a:br>
            <a:r>
              <a:rPr lang="da-DK" sz="2400" dirty="0"/>
              <a:t>the </a:t>
            </a:r>
            <a:r>
              <a:rPr lang="da-DK" sz="2400" dirty="0" err="1"/>
              <a:t>repeated</a:t>
            </a:r>
            <a:r>
              <a:rPr lang="da-DK" sz="2400" dirty="0"/>
              <a:t> </a:t>
            </a:r>
            <a:r>
              <a:rPr lang="da-DK" sz="2400" dirty="0" err="1"/>
              <a:t>execution</a:t>
            </a:r>
            <a:r>
              <a:rPr lang="da-DK" sz="2400" dirty="0"/>
              <a:t> of test suites </a:t>
            </a:r>
            <a:br>
              <a:rPr lang="da-DK" sz="2400" dirty="0"/>
            </a:br>
            <a:r>
              <a:rPr lang="da-DK" sz="2400" dirty="0"/>
              <a:t>to </a:t>
            </a:r>
            <a:r>
              <a:rPr lang="da-DK" sz="2400" dirty="0" err="1"/>
              <a:t>ensure</a:t>
            </a:r>
            <a:r>
              <a:rPr lang="da-DK" sz="2400" dirty="0"/>
              <a:t> </a:t>
            </a:r>
            <a:r>
              <a:rPr lang="da-DK" sz="2400" dirty="0" err="1"/>
              <a:t>they</a:t>
            </a:r>
            <a:r>
              <a:rPr lang="da-DK" sz="2400" dirty="0"/>
              <a:t> still </a:t>
            </a:r>
            <a:r>
              <a:rPr lang="da-DK" sz="2400" dirty="0" err="1"/>
              <a:t>pass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and the system </a:t>
            </a:r>
            <a:r>
              <a:rPr lang="da-DK" sz="2400" dirty="0" err="1"/>
              <a:t>does</a:t>
            </a:r>
            <a:r>
              <a:rPr lang="da-DK" sz="2400" dirty="0"/>
              <a:t> not </a:t>
            </a:r>
            <a:r>
              <a:rPr lang="da-DK" sz="2400" dirty="0" err="1"/>
              <a:t>fail</a:t>
            </a:r>
            <a:r>
              <a:rPr lang="da-DK" sz="2400" dirty="0"/>
              <a:t> </a:t>
            </a:r>
            <a:r>
              <a:rPr lang="da-DK" sz="2400" dirty="0" err="1"/>
              <a:t>after</a:t>
            </a:r>
            <a:r>
              <a:rPr lang="da-DK" sz="2400" dirty="0"/>
              <a:t> a </a:t>
            </a:r>
            <a:r>
              <a:rPr lang="da-DK" sz="2400" dirty="0" err="1"/>
              <a:t>modification</a:t>
            </a:r>
            <a:r>
              <a:rPr lang="da-DK" sz="2400" dirty="0"/>
              <a:t>.</a:t>
            </a:r>
          </a:p>
          <a:p>
            <a:endParaRPr lang="da-DK" sz="2400" dirty="0"/>
          </a:p>
          <a:p>
            <a:r>
              <a:rPr lang="da-DK" sz="2400" dirty="0"/>
              <a:t>Hvordan tror I det ser ud med motivationen for udførslen af regressionstest </a:t>
            </a:r>
            <a:br>
              <a:rPr lang="da-DK" sz="2400" dirty="0"/>
            </a:br>
            <a:r>
              <a:rPr lang="da-DK" sz="2400" dirty="0"/>
              <a:t>hvis alle tests er manuelle?</a:t>
            </a:r>
            <a:endParaRPr lang="da-DK" sz="2000" dirty="0"/>
          </a:p>
        </p:txBody>
      </p:sp>
      <p:pic>
        <p:nvPicPr>
          <p:cNvPr id="4098" name="Picture 2" descr="https://miro.medium.com/max/872/1*Fn6B71HJIk4ids1ihXTRL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04" y="366002"/>
            <a:ext cx="3162300" cy="351472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78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Definitioner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Automated </a:t>
            </a:r>
            <a:r>
              <a:rPr lang="da-DK" sz="2400" dirty="0" err="1"/>
              <a:t>Testing</a:t>
            </a:r>
            <a:endParaRPr lang="da-DK" sz="2400" dirty="0"/>
          </a:p>
          <a:p>
            <a:r>
              <a:rPr lang="da-DK" sz="2400" dirty="0"/>
              <a:t>Automated </a:t>
            </a:r>
            <a:r>
              <a:rPr lang="da-DK" sz="2400" dirty="0" err="1"/>
              <a:t>testing</a:t>
            </a:r>
            <a:r>
              <a:rPr lang="da-DK" sz="2400" dirty="0"/>
              <a:t> is a </a:t>
            </a:r>
            <a:r>
              <a:rPr lang="da-DK" sz="2400" dirty="0" err="1"/>
              <a:t>process</a:t>
            </a:r>
            <a:r>
              <a:rPr lang="da-DK" sz="2400" dirty="0"/>
              <a:t> in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test suites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executed</a:t>
            </a:r>
            <a:r>
              <a:rPr lang="da-DK" sz="2400" dirty="0"/>
              <a:t> and </a:t>
            </a:r>
            <a:r>
              <a:rPr lang="da-DK" sz="2400" dirty="0" err="1"/>
              <a:t>verified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/>
              <a:t>automatically</a:t>
            </a:r>
            <a:r>
              <a:rPr lang="da-DK" sz="2400" dirty="0"/>
              <a:t> by computer programs.</a:t>
            </a:r>
          </a:p>
          <a:p>
            <a:endParaRPr lang="da-DK" sz="2400" dirty="0"/>
          </a:p>
          <a:p>
            <a:r>
              <a:rPr lang="da-DK" sz="2400" dirty="0"/>
              <a:t>Målet er altid at automatisere test så meget som muligt</a:t>
            </a:r>
          </a:p>
          <a:p>
            <a:r>
              <a:rPr lang="da-DK" sz="2400" dirty="0"/>
              <a:t>Hvad kan begrænse motivationen for udførsel af regressionstest </a:t>
            </a:r>
            <a:br>
              <a:rPr lang="da-DK" sz="2400" dirty="0"/>
            </a:br>
            <a:r>
              <a:rPr lang="da-DK" sz="2400" dirty="0"/>
              <a:t>hvis alle test udføres automatisk?</a:t>
            </a:r>
          </a:p>
        </p:txBody>
      </p:sp>
      <p:pic>
        <p:nvPicPr>
          <p:cNvPr id="5122" name="Picture 2" descr="https://testsigma.com/blog/wp-content/uploads/2018/01/ai-driven-automation-testing-testsigma-1200x67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83" y="513677"/>
            <a:ext cx="5283736" cy="297210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62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Definitioner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88000" y="1961999"/>
            <a:ext cx="6140509" cy="3674871"/>
          </a:xfrm>
        </p:spPr>
        <p:txBody>
          <a:bodyPr/>
          <a:lstStyle/>
          <a:p>
            <a:pPr marL="0" indent="0">
              <a:buNone/>
            </a:pPr>
            <a:r>
              <a:rPr lang="da-DK" sz="2400" dirty="0" err="1"/>
              <a:t>Production</a:t>
            </a:r>
            <a:r>
              <a:rPr lang="da-DK" sz="2400" dirty="0"/>
              <a:t> Code</a:t>
            </a:r>
          </a:p>
          <a:p>
            <a:r>
              <a:rPr lang="da-DK" sz="2400" dirty="0"/>
              <a:t>The </a:t>
            </a:r>
            <a:r>
              <a:rPr lang="da-DK" sz="2400" dirty="0" err="1"/>
              <a:t>production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is the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/>
              <a:t>defines</a:t>
            </a:r>
            <a:r>
              <a:rPr lang="da-DK" sz="2400" dirty="0"/>
              <a:t> the </a:t>
            </a:r>
            <a:r>
              <a:rPr lang="da-DK" sz="2400" dirty="0" err="1"/>
              <a:t>behaviour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/>
              <a:t>implementing</a:t>
            </a:r>
            <a:r>
              <a:rPr lang="da-DK" sz="2400" dirty="0"/>
              <a:t> the </a:t>
            </a:r>
            <a:r>
              <a:rPr lang="da-DK" sz="2400" dirty="0" err="1"/>
              <a:t>software’s</a:t>
            </a:r>
            <a:r>
              <a:rPr lang="da-DK" sz="2400" dirty="0"/>
              <a:t> </a:t>
            </a:r>
            <a:r>
              <a:rPr lang="da-DK" sz="2400" dirty="0" err="1"/>
              <a:t>requirements</a:t>
            </a:r>
            <a:r>
              <a:rPr lang="da-DK" sz="2400" dirty="0"/>
              <a:t>.</a:t>
            </a:r>
          </a:p>
          <a:p>
            <a:endParaRPr lang="da-DK" sz="2400" dirty="0"/>
          </a:p>
          <a:p>
            <a:endParaRPr lang="da-DK" sz="3200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981" y="1121796"/>
            <a:ext cx="3899100" cy="196225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tregbilledforklaring 1 (fremhævningsstreg) 4"/>
          <p:cNvSpPr/>
          <p:nvPr/>
        </p:nvSpPr>
        <p:spPr>
          <a:xfrm>
            <a:off x="10288958" y="2881076"/>
            <a:ext cx="1566576" cy="720437"/>
          </a:xfrm>
          <a:prstGeom prst="accentCallout1">
            <a:avLst>
              <a:gd name="adj1" fmla="val 18750"/>
              <a:gd name="adj2" fmla="val -8333"/>
              <a:gd name="adj3" fmla="val -100687"/>
              <a:gd name="adj4" fmla="val -7381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noProof="0" dirty="0"/>
              <a:t>”Løsningen” </a:t>
            </a:r>
            <a:br>
              <a:rPr lang="da-DK" sz="2000" noProof="0" dirty="0"/>
            </a:br>
            <a:r>
              <a:rPr lang="da-DK" sz="2000" noProof="0" dirty="0"/>
              <a:t>i </a:t>
            </a:r>
            <a:r>
              <a:rPr lang="da-DK" sz="2000" noProof="0" dirty="0" err="1"/>
              <a:t>IntelliJ</a:t>
            </a:r>
            <a:endParaRPr lang="da-DK" sz="2000" noProof="0" dirty="0"/>
          </a:p>
        </p:txBody>
      </p:sp>
    </p:spTree>
    <p:extLst>
      <p:ext uri="{BB962C8B-B14F-4D97-AF65-F5344CB8AC3E}">
        <p14:creationId xmlns:p14="http://schemas.microsoft.com/office/powerpoint/2010/main" val="343498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Definitioner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Test Code</a:t>
            </a:r>
          </a:p>
          <a:p>
            <a:r>
              <a:rPr lang="da-DK" sz="2400" dirty="0"/>
              <a:t>The test </a:t>
            </a:r>
            <a:r>
              <a:rPr lang="da-DK" sz="2400" dirty="0" err="1"/>
              <a:t>code</a:t>
            </a:r>
            <a:r>
              <a:rPr lang="da-DK" sz="2400" dirty="0"/>
              <a:t> is the source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defines</a:t>
            </a:r>
            <a:r>
              <a:rPr lang="da-DK" sz="2400" dirty="0"/>
              <a:t> test cases for the </a:t>
            </a:r>
            <a:r>
              <a:rPr lang="da-DK" sz="2400" dirty="0" err="1"/>
              <a:t>production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.</a:t>
            </a:r>
          </a:p>
          <a:p>
            <a:endParaRPr lang="da-DK" sz="2400" dirty="0"/>
          </a:p>
          <a:p>
            <a:r>
              <a:rPr lang="da-DK" sz="2400" dirty="0"/>
              <a:t>Det er vigtigt at vi ikke mikser produktionskode og testkode</a:t>
            </a:r>
          </a:p>
          <a:p>
            <a:pPr lvl="1"/>
            <a:r>
              <a:rPr lang="da-DK" sz="2000" dirty="0"/>
              <a:t>Testkoden er </a:t>
            </a:r>
            <a:r>
              <a:rPr lang="da-DK" sz="2000" u="sng" dirty="0"/>
              <a:t>afhængig</a:t>
            </a:r>
            <a:r>
              <a:rPr lang="da-DK" sz="2000" dirty="0"/>
              <a:t> af produktionskoden</a:t>
            </a:r>
          </a:p>
          <a:p>
            <a:pPr lvl="1"/>
            <a:r>
              <a:rPr lang="da-DK" sz="2000" dirty="0"/>
              <a:t>Produktionskoden er </a:t>
            </a:r>
            <a:r>
              <a:rPr lang="da-DK" sz="2000" u="sng" dirty="0"/>
              <a:t>uafhængig</a:t>
            </a:r>
            <a:r>
              <a:rPr lang="da-DK" sz="2000" dirty="0"/>
              <a:t> af testkoden</a:t>
            </a:r>
          </a:p>
          <a:p>
            <a:r>
              <a:rPr lang="da-DK" sz="2400" dirty="0"/>
              <a:t>Placeres så vidt muligt separat fra produktionskoden</a:t>
            </a:r>
          </a:p>
          <a:p>
            <a:r>
              <a:rPr lang="da-DK" sz="2400" dirty="0"/>
              <a:t>Kaldes nogle gange for et ”test </a:t>
            </a:r>
            <a:r>
              <a:rPr lang="da-DK" sz="2400" dirty="0" err="1"/>
              <a:t>harness</a:t>
            </a:r>
            <a:r>
              <a:rPr lang="da-DK" sz="2400" dirty="0"/>
              <a:t>”</a:t>
            </a:r>
            <a:endParaRPr lang="da-DK" sz="2000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59" y="4807542"/>
            <a:ext cx="3791145" cy="103510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tregbilledforklaring 1 (fremhævningsstreg) 4"/>
          <p:cNvSpPr/>
          <p:nvPr/>
        </p:nvSpPr>
        <p:spPr>
          <a:xfrm>
            <a:off x="10265208" y="3700473"/>
            <a:ext cx="1566576" cy="720437"/>
          </a:xfrm>
          <a:prstGeom prst="accentCallout1">
            <a:avLst>
              <a:gd name="adj1" fmla="val 18750"/>
              <a:gd name="adj2" fmla="val -8333"/>
              <a:gd name="adj3" fmla="val 152609"/>
              <a:gd name="adj4" fmla="val -10893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noProof="0" dirty="0"/>
              <a:t>”Løsningen” </a:t>
            </a:r>
            <a:br>
              <a:rPr lang="da-DK" sz="2000" noProof="0" dirty="0"/>
            </a:br>
            <a:r>
              <a:rPr lang="da-DK" sz="2000" noProof="0" dirty="0"/>
              <a:t>i </a:t>
            </a:r>
            <a:r>
              <a:rPr lang="da-DK" sz="2000" noProof="0" dirty="0" err="1"/>
              <a:t>IntelliJ</a:t>
            </a:r>
            <a:endParaRPr lang="da-DK" sz="2000" noProof="0" dirty="0"/>
          </a:p>
        </p:txBody>
      </p:sp>
    </p:spTree>
    <p:extLst>
      <p:ext uri="{BB962C8B-B14F-4D97-AF65-F5344CB8AC3E}">
        <p14:creationId xmlns:p14="http://schemas.microsoft.com/office/powerpoint/2010/main" val="185286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Læringsmål fra studieordningen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981200" y="1600200"/>
            <a:ext cx="7859216" cy="4572000"/>
          </a:xfrm>
        </p:spPr>
        <p:txBody>
          <a:bodyPr/>
          <a:lstStyle/>
          <a:p>
            <a:pPr marL="0" indent="0">
              <a:buNone/>
            </a:pPr>
            <a:r>
              <a:rPr lang="da-DK" sz="2800" dirty="0"/>
              <a:t>Den studerende</a:t>
            </a:r>
          </a:p>
          <a:p>
            <a:pPr lvl="0"/>
            <a:r>
              <a:rPr lang="da-DK" sz="2800" dirty="0"/>
              <a:t>har viden om kriterier for programkvalitet</a:t>
            </a:r>
          </a:p>
          <a:p>
            <a:r>
              <a:rPr lang="da-DK" sz="2800" dirty="0"/>
              <a:t>kan anvende moderne teknikker og værktøjer til afvikling af test og kvalitetssikring</a:t>
            </a:r>
          </a:p>
          <a:p>
            <a:endParaRPr lang="da-DK" sz="2800" dirty="0"/>
          </a:p>
          <a:p>
            <a:r>
              <a:rPr lang="da-DK" sz="2800" dirty="0"/>
              <a:t>har viden om kvalitetskriteriers betydning for systemudviklingsprocessen og systemets endelige udformning</a:t>
            </a:r>
          </a:p>
          <a:p>
            <a:r>
              <a:rPr lang="da-DK" sz="2800" dirty="0"/>
              <a:t>kan kvalitetssikre produkt og proces</a:t>
            </a:r>
          </a:p>
        </p:txBody>
      </p:sp>
      <p:sp>
        <p:nvSpPr>
          <p:cNvPr id="4" name="Højre klammeparentes 3"/>
          <p:cNvSpPr/>
          <p:nvPr/>
        </p:nvSpPr>
        <p:spPr>
          <a:xfrm>
            <a:off x="9768408" y="2060848"/>
            <a:ext cx="216024" cy="1584176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 rot="5400000">
            <a:off x="8908958" y="266827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Programmering</a:t>
            </a:r>
          </a:p>
        </p:txBody>
      </p:sp>
      <p:sp>
        <p:nvSpPr>
          <p:cNvPr id="6" name="Højre klammeparentes 5"/>
          <p:cNvSpPr/>
          <p:nvPr/>
        </p:nvSpPr>
        <p:spPr>
          <a:xfrm>
            <a:off x="9768408" y="4077072"/>
            <a:ext cx="216024" cy="1901316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 rot="5400000">
            <a:off x="8908958" y="4843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Systemudvikling</a:t>
            </a:r>
          </a:p>
        </p:txBody>
      </p:sp>
    </p:spTree>
    <p:extLst>
      <p:ext uri="{BB962C8B-B14F-4D97-AF65-F5344CB8AC3E}">
        <p14:creationId xmlns:p14="http://schemas.microsoft.com/office/powerpoint/2010/main" val="870065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Opgaver…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Opstil test cases for udvalgte øvelser fra </a:t>
            </a:r>
            <a:r>
              <a:rPr lang="da-DK" sz="2400" dirty="0" err="1"/>
              <a:t>DocJava</a:t>
            </a:r>
            <a:r>
              <a:rPr lang="da-DK" sz="2400" dirty="0"/>
              <a:t>-kapitlerne:</a:t>
            </a:r>
          </a:p>
          <a:p>
            <a:pPr lvl="1"/>
            <a:r>
              <a:rPr lang="da-DK" sz="2400" dirty="0"/>
              <a:t>Selektion: 1, 2, 3, 4, 5, 6, 7, 8</a:t>
            </a:r>
          </a:p>
          <a:p>
            <a:pPr lvl="1"/>
            <a:r>
              <a:rPr lang="da-DK" sz="2400" dirty="0" err="1"/>
              <a:t>Iteration</a:t>
            </a:r>
            <a:r>
              <a:rPr lang="da-DK" sz="2400" dirty="0"/>
              <a:t>: 1, 4, 7, 8, 9, 11, 14, 15, 18, 19, 22, 26, 27, 28, 30, 31, 33, 38, 39, 42</a:t>
            </a:r>
          </a:p>
          <a:p>
            <a:pPr lvl="1"/>
            <a:r>
              <a:rPr lang="da-DK" sz="2400" dirty="0"/>
              <a:t>Metoder: 3, 8, 9, 10, 11, 12, 13.1, 14, 15, 16, 17.1, 17.2, 18, 19, 20.1</a:t>
            </a:r>
          </a:p>
          <a:p>
            <a:r>
              <a:rPr lang="da-DK" sz="2400" dirty="0"/>
              <a:t>Afvikl test cases manuelt</a:t>
            </a:r>
          </a:p>
          <a:p>
            <a:pPr lvl="1"/>
            <a:r>
              <a:rPr lang="da-DK" sz="2400" dirty="0"/>
              <a:t>Tjek at jeres løsning virker korrekt</a:t>
            </a:r>
          </a:p>
          <a:p>
            <a:r>
              <a:rPr lang="da-DK" sz="2400" dirty="0"/>
              <a:t>Automatiser afviklingen</a:t>
            </a:r>
          </a:p>
          <a:p>
            <a:pPr lvl="1"/>
            <a:r>
              <a:rPr lang="da-DK" sz="2400" dirty="0"/>
              <a:t>Kræver at programfragmenterne fra øvelserne i </a:t>
            </a:r>
            <a:r>
              <a:rPr lang="da-DK" sz="2400" dirty="0" err="1"/>
              <a:t>iteration</a:t>
            </a:r>
            <a:r>
              <a:rPr lang="da-DK" sz="2400" dirty="0"/>
              <a:t> bliver pakket ind i metoder</a:t>
            </a:r>
          </a:p>
          <a:p>
            <a:pPr lvl="1"/>
            <a:r>
              <a:rPr lang="da-DK" sz="2400" dirty="0"/>
              <a:t>Separerer testkode fra produktionskode!</a:t>
            </a:r>
          </a:p>
        </p:txBody>
      </p:sp>
    </p:spTree>
    <p:extLst>
      <p:ext uri="{BB962C8B-B14F-4D97-AF65-F5344CB8AC3E}">
        <p14:creationId xmlns:p14="http://schemas.microsoft.com/office/powerpoint/2010/main" val="2791950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Testparadigmer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Hvad er et paradigme?</a:t>
            </a:r>
          </a:p>
          <a:p>
            <a:pPr lvl="1"/>
            <a:r>
              <a:rPr lang="da-DK" sz="2400" dirty="0"/>
              <a:t>Definition fra Wikipedia:</a:t>
            </a:r>
            <a:br>
              <a:rPr lang="da-DK" sz="2400" dirty="0"/>
            </a:br>
            <a:r>
              <a:rPr lang="en-US" sz="2400" i="1" dirty="0"/>
              <a:t>In science and epistemology (the theory of knowledge), a paradigm /ˈ</a:t>
            </a:r>
            <a:r>
              <a:rPr lang="en-US" sz="2400" i="1" dirty="0" err="1"/>
              <a:t>pærədaɪm</a:t>
            </a:r>
            <a:r>
              <a:rPr lang="en-US" sz="2400" i="1" dirty="0"/>
              <a:t>/ is a distinct concept or thought pattern.</a:t>
            </a:r>
          </a:p>
          <a:p>
            <a:r>
              <a:rPr lang="da-DK" sz="2400" dirty="0"/>
              <a:t>Testparadigmer giver forskellige tilgange til at løse testopgaven på tilstrækkelig vis</a:t>
            </a:r>
          </a:p>
        </p:txBody>
      </p:sp>
    </p:spTree>
    <p:extLst>
      <p:ext uri="{BB962C8B-B14F-4D97-AF65-F5344CB8AC3E}">
        <p14:creationId xmlns:p14="http://schemas.microsoft.com/office/powerpoint/2010/main" val="91001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Testparadigmer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 err="1"/>
              <a:t>Whitebox</a:t>
            </a:r>
            <a:r>
              <a:rPr lang="da-DK" sz="2400" dirty="0"/>
              <a:t>-test</a:t>
            </a:r>
          </a:p>
          <a:p>
            <a:pPr lvl="1"/>
            <a:r>
              <a:rPr lang="da-DK" sz="2400" dirty="0" err="1"/>
              <a:t>A.k.a</a:t>
            </a:r>
            <a:r>
              <a:rPr lang="da-DK" sz="2400" dirty="0"/>
              <a:t>. </a:t>
            </a:r>
            <a:r>
              <a:rPr lang="da-DK" sz="2400" dirty="0" err="1"/>
              <a:t>structural</a:t>
            </a:r>
            <a:r>
              <a:rPr lang="da-DK" sz="2400" dirty="0"/>
              <a:t> </a:t>
            </a:r>
            <a:r>
              <a:rPr lang="da-DK" sz="2400" dirty="0" err="1"/>
              <a:t>testing</a:t>
            </a:r>
            <a:endParaRPr lang="da-DK" sz="2400" dirty="0"/>
          </a:p>
          <a:p>
            <a:pPr lvl="1"/>
            <a:r>
              <a:rPr lang="da-DK" sz="2400" dirty="0"/>
              <a:t>Betragter testenheden som et åbent system</a:t>
            </a:r>
          </a:p>
          <a:p>
            <a:pPr lvl="2"/>
            <a:r>
              <a:rPr lang="da-DK" sz="2000" dirty="0"/>
              <a:t>Testdesign kan tidligst påbegyndes </a:t>
            </a:r>
            <a:br>
              <a:rPr lang="da-DK" sz="2000" dirty="0"/>
            </a:br>
            <a:r>
              <a:rPr lang="da-DK" sz="2000" dirty="0"/>
              <a:t>når testenheden er under konstruktion</a:t>
            </a:r>
          </a:p>
          <a:p>
            <a:pPr lvl="1"/>
            <a:r>
              <a:rPr lang="da-DK" sz="2400" dirty="0"/>
              <a:t>Testenheden er tilstrækkeligt testet når hver enkeltdel er testet mindst én gang</a:t>
            </a:r>
          </a:p>
          <a:p>
            <a:pPr lvl="2"/>
            <a:r>
              <a:rPr lang="da-DK" sz="2000" dirty="0"/>
              <a:t>Enkeltdel kan defineres forskelligt:</a:t>
            </a:r>
            <a:br>
              <a:rPr lang="da-DK" sz="2000" dirty="0"/>
            </a:br>
            <a:r>
              <a:rPr lang="da-DK" sz="2000" dirty="0" err="1"/>
              <a:t>Function</a:t>
            </a:r>
            <a:r>
              <a:rPr lang="da-DK" sz="2000" dirty="0"/>
              <a:t> (= metode i Java), Statement, </a:t>
            </a:r>
            <a:r>
              <a:rPr lang="da-DK" sz="2000" dirty="0" err="1"/>
              <a:t>Branch</a:t>
            </a:r>
            <a:r>
              <a:rPr lang="da-DK" sz="2000" dirty="0"/>
              <a:t>, Path, eller </a:t>
            </a:r>
            <a:r>
              <a:rPr lang="da-DK" sz="2000" dirty="0" err="1"/>
              <a:t>Condition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55665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Testparadigmer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 err="1"/>
              <a:t>Blackbox</a:t>
            </a:r>
            <a:r>
              <a:rPr lang="da-DK" sz="2400" dirty="0"/>
              <a:t>-test</a:t>
            </a:r>
          </a:p>
          <a:p>
            <a:pPr lvl="1"/>
            <a:r>
              <a:rPr lang="da-DK" sz="2400" dirty="0" err="1"/>
              <a:t>A.k.a</a:t>
            </a:r>
            <a:r>
              <a:rPr lang="da-DK" sz="2400" dirty="0"/>
              <a:t>. </a:t>
            </a:r>
            <a:r>
              <a:rPr lang="da-DK" sz="2400" dirty="0" err="1"/>
              <a:t>functional</a:t>
            </a:r>
            <a:r>
              <a:rPr lang="da-DK" sz="2400" dirty="0"/>
              <a:t> </a:t>
            </a:r>
            <a:r>
              <a:rPr lang="da-DK" sz="2400" dirty="0" err="1"/>
              <a:t>testing</a:t>
            </a:r>
            <a:endParaRPr lang="da-DK" sz="2400" dirty="0"/>
          </a:p>
          <a:p>
            <a:pPr lvl="1"/>
            <a:r>
              <a:rPr lang="da-DK" sz="2400" dirty="0"/>
              <a:t>Betragter testenheden som et lukket system</a:t>
            </a:r>
          </a:p>
          <a:p>
            <a:pPr lvl="2"/>
            <a:r>
              <a:rPr lang="da-DK" sz="2000" dirty="0"/>
              <a:t>Testdesign kan påbegyndes </a:t>
            </a:r>
            <a:br>
              <a:rPr lang="da-DK" sz="2000" dirty="0"/>
            </a:br>
            <a:r>
              <a:rPr lang="da-DK" sz="2000" dirty="0"/>
              <a:t>så snart kravene til testenheden er beskrevet</a:t>
            </a:r>
          </a:p>
          <a:p>
            <a:pPr lvl="1"/>
            <a:r>
              <a:rPr lang="da-DK" sz="2400" dirty="0"/>
              <a:t>Testenheden er tilstrækkeligt testet når hver delfunktion er testet mindst én gang</a:t>
            </a:r>
          </a:p>
          <a:p>
            <a:pPr lvl="2"/>
            <a:r>
              <a:rPr lang="da-DK" sz="2000" dirty="0"/>
              <a:t>Delfunktion kan fx være et scenarie i en </a:t>
            </a:r>
            <a:r>
              <a:rPr lang="da-DK" sz="2000" dirty="0" err="1"/>
              <a:t>use</a:t>
            </a:r>
            <a:r>
              <a:rPr lang="da-DK" sz="2000" dirty="0"/>
              <a:t> case eller en kombination af input som forventes behandlet på en særegen måde</a:t>
            </a:r>
          </a:p>
          <a:p>
            <a:pPr lvl="3"/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28323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Formål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Sikring af kvalitet i software</a:t>
            </a:r>
          </a:p>
          <a:p>
            <a:pPr lvl="1"/>
            <a:r>
              <a:rPr lang="da-DK" sz="2400" dirty="0"/>
              <a:t>Et første kig på grundlæggende teknikker</a:t>
            </a:r>
          </a:p>
          <a:p>
            <a:pPr lvl="1"/>
            <a:r>
              <a:rPr lang="da-DK" sz="2400" dirty="0"/>
              <a:t>Fokus på kontrol af løsningens korrekthed</a:t>
            </a:r>
          </a:p>
          <a:p>
            <a:pPr lvl="1"/>
            <a:endParaRPr lang="da-DK" sz="2400" dirty="0"/>
          </a:p>
          <a:p>
            <a:r>
              <a:rPr lang="da-DK" sz="2400" dirty="0"/>
              <a:t>Alternativt perspektiv på problemstillingen</a:t>
            </a:r>
          </a:p>
          <a:p>
            <a:pPr lvl="1"/>
            <a:r>
              <a:rPr lang="da-DK" sz="2400" dirty="0"/>
              <a:t>Kan bidrage til bedre forståelse af opgaven</a:t>
            </a:r>
          </a:p>
          <a:p>
            <a:pPr lvl="1"/>
            <a:r>
              <a:rPr lang="da-DK" sz="2400" dirty="0"/>
              <a:t>Kan forebygge at vi ”overløser” opgaven</a:t>
            </a:r>
          </a:p>
        </p:txBody>
      </p:sp>
    </p:spTree>
    <p:extLst>
      <p:ext uri="{BB962C8B-B14F-4D97-AF65-F5344CB8AC3E}">
        <p14:creationId xmlns:p14="http://schemas.microsoft.com/office/powerpoint/2010/main" val="83260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Læringsmål for temaet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Den studerende</a:t>
            </a:r>
          </a:p>
          <a:p>
            <a:r>
              <a:rPr lang="da-DK" sz="2400" dirty="0"/>
              <a:t>har viden om basale testbegreber</a:t>
            </a:r>
          </a:p>
          <a:p>
            <a:r>
              <a:rPr lang="da-DK" sz="2400" dirty="0"/>
              <a:t>kan udarbejde test cases for simple problemstillinger</a:t>
            </a:r>
          </a:p>
          <a:p>
            <a:r>
              <a:rPr lang="da-DK" sz="2400" dirty="0"/>
              <a:t>kan implementere og afvikle test cases</a:t>
            </a:r>
          </a:p>
          <a:p>
            <a:endParaRPr lang="da-DK" sz="2400" dirty="0"/>
          </a:p>
          <a:p>
            <a:r>
              <a:rPr lang="da-DK" sz="2400" dirty="0"/>
              <a:t>har basal viden om mekanismer i test </a:t>
            </a:r>
            <a:r>
              <a:rPr lang="da-DK" sz="2400" dirty="0" err="1"/>
              <a:t>frameworks</a:t>
            </a:r>
            <a:endParaRPr lang="da-DK" sz="2400" dirty="0"/>
          </a:p>
          <a:p>
            <a:r>
              <a:rPr lang="da-DK" sz="2400" dirty="0"/>
              <a:t>kan konstruere simple mekanismer til et test </a:t>
            </a:r>
            <a:r>
              <a:rPr lang="da-DK" sz="2400" dirty="0" err="1"/>
              <a:t>framework</a:t>
            </a:r>
            <a:endParaRPr lang="da-DK" sz="2400" dirty="0"/>
          </a:p>
          <a:p>
            <a:r>
              <a:rPr lang="da-DK" sz="2400" dirty="0"/>
              <a:t>kan anvende simple mekanismer fra et test </a:t>
            </a:r>
            <a:r>
              <a:rPr lang="da-DK" sz="2400" dirty="0" err="1"/>
              <a:t>framework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87109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test er nødvendigt…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Virker programmet?</a:t>
            </a:r>
          </a:p>
          <a:p>
            <a:pPr marL="0" indent="0" algn="r">
              <a:buNone/>
            </a:pPr>
            <a:r>
              <a:rPr lang="da-DK" sz="2400" i="1" dirty="0"/>
              <a:t>Ja, det kører bare!</a:t>
            </a:r>
          </a:p>
          <a:p>
            <a:pPr marL="0" indent="0" algn="r">
              <a:buNone/>
            </a:pPr>
            <a:r>
              <a:rPr lang="da-DK" sz="2800" i="1" dirty="0"/>
              <a:t>(… og jeg er pavestolt!)</a:t>
            </a:r>
          </a:p>
          <a:p>
            <a:pPr marL="0" indent="0">
              <a:buNone/>
            </a:pPr>
            <a:r>
              <a:rPr lang="da-DK" sz="2400" dirty="0"/>
              <a:t>Kan det udføre denne funktionsvariant?</a:t>
            </a:r>
          </a:p>
          <a:p>
            <a:pPr marL="0" indent="0" algn="r">
              <a:buNone/>
            </a:pPr>
            <a:r>
              <a:rPr lang="da-DK" sz="2400" i="1" dirty="0"/>
              <a:t>Det burde det kunne!</a:t>
            </a:r>
          </a:p>
          <a:p>
            <a:pPr marL="0" indent="0" algn="r">
              <a:buNone/>
            </a:pPr>
            <a:r>
              <a:rPr lang="da-DK" sz="2800" i="1" dirty="0"/>
              <a:t>(… men jeg har ikke lige prøvet det endnu)</a:t>
            </a:r>
          </a:p>
          <a:p>
            <a:pPr marL="0" indent="0">
              <a:buNone/>
            </a:pPr>
            <a:r>
              <a:rPr lang="da-DK" sz="2400" dirty="0"/>
              <a:t>Og denne her? I alle undertilfælde?</a:t>
            </a:r>
          </a:p>
          <a:p>
            <a:pPr marL="0" indent="0" algn="r">
              <a:buNone/>
            </a:pPr>
            <a:r>
              <a:rPr lang="da-DK" sz="2400" i="1" dirty="0" err="1"/>
              <a:t>Jaaa</a:t>
            </a:r>
            <a:r>
              <a:rPr lang="da-DK" sz="2400" i="1" dirty="0"/>
              <a:t>, det tror jeg…</a:t>
            </a:r>
          </a:p>
          <a:p>
            <a:pPr marL="0" indent="0" algn="r">
              <a:buNone/>
            </a:pPr>
            <a:r>
              <a:rPr lang="da-DK" sz="2800" i="1" dirty="0"/>
              <a:t>(… jeg håber at en af de andre udviklere implementerede det)</a:t>
            </a:r>
          </a:p>
        </p:txBody>
      </p:sp>
    </p:spTree>
    <p:extLst>
      <p:ext uri="{BB962C8B-B14F-4D97-AF65-F5344CB8AC3E}">
        <p14:creationId xmlns:p14="http://schemas.microsoft.com/office/powerpoint/2010/main" val="162196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Værdien af test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Kan identificere fejl i koden (</a:t>
            </a:r>
            <a:r>
              <a:rPr lang="da-DK" sz="2400" dirty="0" err="1"/>
              <a:t>defects</a:t>
            </a:r>
            <a:r>
              <a:rPr lang="da-DK" sz="2400" dirty="0"/>
              <a:t>) </a:t>
            </a:r>
            <a:br>
              <a:rPr lang="da-DK" sz="2400" dirty="0"/>
            </a:br>
            <a:r>
              <a:rPr lang="da-DK" sz="2400" dirty="0"/>
              <a:t>inden de resulterer i fejl under brug (</a:t>
            </a:r>
            <a:r>
              <a:rPr lang="da-DK" sz="2400" dirty="0" err="1"/>
              <a:t>failures</a:t>
            </a:r>
            <a:r>
              <a:rPr lang="da-DK" sz="2400" dirty="0"/>
              <a:t>)</a:t>
            </a:r>
          </a:p>
          <a:p>
            <a:pPr lvl="1"/>
            <a:r>
              <a:rPr lang="da-DK" sz="2400" dirty="0"/>
              <a:t>Fejl er billigere at rette jo tidligere de opdages</a:t>
            </a:r>
          </a:p>
          <a:p>
            <a:pPr lvl="1"/>
            <a:r>
              <a:rPr lang="da-DK" sz="2400" dirty="0"/>
              <a:t>Fejl under brug har desuden </a:t>
            </a:r>
            <a:br>
              <a:rPr lang="da-DK" sz="2400" dirty="0"/>
            </a:br>
            <a:r>
              <a:rPr lang="da-DK" sz="2400" dirty="0"/>
              <a:t>en skjult omkostning i form af tab af image</a:t>
            </a:r>
          </a:p>
          <a:p>
            <a:r>
              <a:rPr lang="da-DK" sz="2400" dirty="0"/>
              <a:t>Giver feedback til udvikleren og </a:t>
            </a:r>
            <a:br>
              <a:rPr lang="da-DK" sz="2400" dirty="0"/>
            </a:br>
            <a:r>
              <a:rPr lang="da-DK" sz="2400" dirty="0"/>
              <a:t>indgyder tillid til det udviklede</a:t>
            </a:r>
          </a:p>
          <a:p>
            <a:r>
              <a:rPr lang="da-DK" sz="2400" dirty="0"/>
              <a:t>Kan reducere feature/</a:t>
            </a:r>
            <a:r>
              <a:rPr lang="da-DK" sz="2400" dirty="0" err="1"/>
              <a:t>scope</a:t>
            </a:r>
            <a:r>
              <a:rPr lang="da-DK" sz="2400" dirty="0"/>
              <a:t> </a:t>
            </a:r>
            <a:r>
              <a:rPr lang="da-DK" sz="2400" dirty="0" err="1"/>
              <a:t>creep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23962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Definitioner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 err="1"/>
              <a:t>Testing</a:t>
            </a:r>
            <a:endParaRPr lang="da-DK" sz="2400" dirty="0"/>
          </a:p>
          <a:p>
            <a:r>
              <a:rPr lang="da-DK" sz="2400" dirty="0" err="1"/>
              <a:t>Testing</a:t>
            </a:r>
            <a:r>
              <a:rPr lang="da-DK" sz="2400" dirty="0"/>
              <a:t> is the </a:t>
            </a:r>
            <a:r>
              <a:rPr lang="da-DK" sz="2400" dirty="0" err="1"/>
              <a:t>process</a:t>
            </a:r>
            <a:r>
              <a:rPr lang="da-DK" sz="2400" dirty="0"/>
              <a:t> of </a:t>
            </a:r>
            <a:r>
              <a:rPr lang="da-DK" sz="2400" dirty="0" err="1"/>
              <a:t>executing</a:t>
            </a:r>
            <a:r>
              <a:rPr lang="da-DK" sz="2400" dirty="0"/>
              <a:t> software in </a:t>
            </a:r>
            <a:r>
              <a:rPr lang="da-DK" sz="2400" dirty="0" err="1"/>
              <a:t>order</a:t>
            </a:r>
            <a:r>
              <a:rPr lang="da-DK" sz="2400" dirty="0"/>
              <a:t> to find </a:t>
            </a:r>
            <a:r>
              <a:rPr lang="da-DK" sz="2400" dirty="0" err="1"/>
              <a:t>failures</a:t>
            </a:r>
            <a:r>
              <a:rPr lang="da-DK" sz="2400" dirty="0"/>
              <a:t>.</a:t>
            </a:r>
          </a:p>
          <a:p>
            <a:endParaRPr lang="da-DK" sz="2400" dirty="0"/>
          </a:p>
          <a:p>
            <a:r>
              <a:rPr lang="da-DK" sz="2400" dirty="0"/>
              <a:t>Vi kan ikke med test påvise at et program er fejlfrit</a:t>
            </a:r>
          </a:p>
          <a:p>
            <a:r>
              <a:rPr lang="da-DK" sz="2400" dirty="0"/>
              <a:t>Det er urealistisk at teste udtømmende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28151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Definitioner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88000" y="1961999"/>
            <a:ext cx="5412156" cy="3674871"/>
          </a:xfrm>
        </p:spPr>
        <p:txBody>
          <a:bodyPr/>
          <a:lstStyle/>
          <a:p>
            <a:pPr marL="0" indent="0">
              <a:buNone/>
            </a:pPr>
            <a:r>
              <a:rPr lang="da-DK" sz="2400" dirty="0" err="1"/>
              <a:t>Failure</a:t>
            </a:r>
            <a:endParaRPr lang="da-DK" sz="2400" dirty="0"/>
          </a:p>
          <a:p>
            <a:r>
              <a:rPr lang="da-DK" sz="2400" dirty="0"/>
              <a:t>A </a:t>
            </a:r>
            <a:r>
              <a:rPr lang="da-DK" sz="2400" dirty="0" err="1"/>
              <a:t>failure</a:t>
            </a:r>
            <a:r>
              <a:rPr lang="da-DK" sz="2400" dirty="0"/>
              <a:t> is a situation in </a:t>
            </a:r>
            <a:r>
              <a:rPr lang="da-DK" sz="2400" dirty="0" err="1"/>
              <a:t>which</a:t>
            </a:r>
            <a:r>
              <a:rPr lang="da-DK" sz="2400" dirty="0"/>
              <a:t> the </a:t>
            </a:r>
            <a:r>
              <a:rPr lang="da-DK" sz="2400" dirty="0" err="1"/>
              <a:t>behaviour</a:t>
            </a:r>
            <a:r>
              <a:rPr lang="da-DK" sz="2400" dirty="0"/>
              <a:t> of the </a:t>
            </a:r>
            <a:r>
              <a:rPr lang="da-DK" sz="2400" dirty="0" err="1"/>
              <a:t>executing</a:t>
            </a:r>
            <a:r>
              <a:rPr lang="da-DK" sz="2400" dirty="0"/>
              <a:t> software </a:t>
            </a:r>
            <a:r>
              <a:rPr lang="da-DK" sz="2400" dirty="0" err="1"/>
              <a:t>deviates</a:t>
            </a:r>
            <a:r>
              <a:rPr lang="da-DK" sz="2400" dirty="0"/>
              <a:t> from </a:t>
            </a:r>
            <a:r>
              <a:rPr lang="da-DK" sz="2400" dirty="0" err="1"/>
              <a:t>what</a:t>
            </a:r>
            <a:r>
              <a:rPr lang="da-DK" sz="2400" dirty="0"/>
              <a:t> is </a:t>
            </a:r>
            <a:r>
              <a:rPr lang="da-DK" sz="2400" dirty="0" err="1"/>
              <a:t>expected</a:t>
            </a:r>
            <a:r>
              <a:rPr lang="da-DK" sz="2400" dirty="0"/>
              <a:t>.</a:t>
            </a:r>
          </a:p>
          <a:p>
            <a:endParaRPr lang="da-DK" sz="2400" dirty="0"/>
          </a:p>
          <a:p>
            <a:r>
              <a:rPr lang="da-DK" sz="2400" dirty="0"/>
              <a:t>Det kan være udfordrende at reproducere fejl observeret under brug på baggrund af brugerobservationer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83" y="2675956"/>
            <a:ext cx="5263848" cy="296091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9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Definitioner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88000" y="1961999"/>
            <a:ext cx="6306764" cy="3845035"/>
          </a:xfrm>
        </p:spPr>
        <p:txBody>
          <a:bodyPr/>
          <a:lstStyle/>
          <a:p>
            <a:pPr marL="0" indent="0">
              <a:buNone/>
            </a:pPr>
            <a:r>
              <a:rPr lang="da-DK" sz="2400" dirty="0" err="1"/>
              <a:t>Defect</a:t>
            </a:r>
            <a:endParaRPr lang="da-DK" sz="2400" dirty="0"/>
          </a:p>
          <a:p>
            <a:r>
              <a:rPr lang="da-DK" sz="2400" dirty="0"/>
              <a:t>A </a:t>
            </a:r>
            <a:r>
              <a:rPr lang="da-DK" sz="2400" dirty="0" err="1"/>
              <a:t>defect</a:t>
            </a:r>
            <a:r>
              <a:rPr lang="da-DK" sz="2400" dirty="0"/>
              <a:t> is the </a:t>
            </a:r>
            <a:r>
              <a:rPr lang="da-DK" sz="2400" dirty="0" err="1"/>
              <a:t>algorithmic</a:t>
            </a:r>
            <a:r>
              <a:rPr lang="da-DK" sz="2400" dirty="0"/>
              <a:t> </a:t>
            </a:r>
            <a:r>
              <a:rPr lang="da-DK" sz="2400" dirty="0" err="1"/>
              <a:t>cause</a:t>
            </a:r>
            <a:r>
              <a:rPr lang="da-DK" sz="2400" dirty="0"/>
              <a:t> of a </a:t>
            </a:r>
            <a:r>
              <a:rPr lang="da-DK" sz="2400" dirty="0" err="1"/>
              <a:t>failure</a:t>
            </a:r>
            <a:r>
              <a:rPr lang="da-DK" sz="2400" dirty="0"/>
              <a:t>: </a:t>
            </a:r>
            <a:r>
              <a:rPr lang="da-DK" sz="2400" dirty="0" err="1"/>
              <a:t>Some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logic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is </a:t>
            </a:r>
            <a:r>
              <a:rPr lang="da-DK" sz="2400" dirty="0" err="1"/>
              <a:t>incorrectly</a:t>
            </a:r>
            <a:r>
              <a:rPr lang="da-DK" sz="2400" dirty="0"/>
              <a:t> </a:t>
            </a:r>
            <a:r>
              <a:rPr lang="da-DK" sz="2400" dirty="0" err="1"/>
              <a:t>implemented</a:t>
            </a:r>
            <a:r>
              <a:rPr lang="da-DK" sz="2400" dirty="0"/>
              <a:t>.</a:t>
            </a:r>
          </a:p>
          <a:p>
            <a:endParaRPr lang="da-DK" sz="2400" dirty="0"/>
          </a:p>
          <a:p>
            <a:r>
              <a:rPr lang="da-DK" sz="2400" dirty="0"/>
              <a:t>Alle kodefejl er en mulighed for at lære noget man har misforstået!</a:t>
            </a:r>
          </a:p>
          <a:p>
            <a:pPr lvl="1"/>
            <a:r>
              <a:rPr lang="da-DK" sz="1800" dirty="0"/>
              <a:t>Misforståede kodeteknikker</a:t>
            </a:r>
          </a:p>
          <a:p>
            <a:pPr lvl="1"/>
            <a:r>
              <a:rPr lang="da-DK" sz="1800" dirty="0"/>
              <a:t>Misforståede krav</a:t>
            </a:r>
          </a:p>
          <a:p>
            <a:pPr lvl="1"/>
            <a:r>
              <a:rPr lang="da-DK" sz="1800" dirty="0"/>
              <a:t>Forbedring af arbejdsrutiner</a:t>
            </a:r>
          </a:p>
        </p:txBody>
      </p:sp>
      <p:pic>
        <p:nvPicPr>
          <p:cNvPr id="1026" name="Picture 2" descr="http://www.leadingagile.com/wp-content/uploads/2014/05/Depositphotos_9888389_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268" y="2328714"/>
            <a:ext cx="4295775" cy="321945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3037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Zealand">
      <a:dk1>
        <a:sysClr val="windowText" lastClr="000000"/>
      </a:dk1>
      <a:lt1>
        <a:sysClr val="window" lastClr="FFFFFF"/>
      </a:lt1>
      <a:dk2>
        <a:srgbClr val="FFF387"/>
      </a:dk2>
      <a:lt2>
        <a:srgbClr val="EBEBEB"/>
      </a:lt2>
      <a:accent1>
        <a:srgbClr val="FFF387"/>
      </a:accent1>
      <a:accent2>
        <a:srgbClr val="FFF9C3"/>
      </a:accent2>
      <a:accent3>
        <a:srgbClr val="404040"/>
      </a:accent3>
      <a:accent4>
        <a:srgbClr val="6C6C6C"/>
      </a:accent4>
      <a:accent5>
        <a:srgbClr val="A6A6A6"/>
      </a:accent5>
      <a:accent6>
        <a:srgbClr val="CFCFCF"/>
      </a:accent6>
      <a:hlink>
        <a:srgbClr val="0000FF"/>
      </a:hlink>
      <a:folHlink>
        <a:srgbClr val="800080"/>
      </a:folHlink>
    </a:clrScheme>
    <a:fontScheme name="Zeala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Zealand.potx" id="{1EBD9D8F-51EC-41A2-9B3C-16CD61C27282}" vid="{F306AF44-9223-4065-9897-6981FF7FCC8F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Zealand">
    <a:dk1>
      <a:sysClr val="windowText" lastClr="000000"/>
    </a:dk1>
    <a:lt1>
      <a:sysClr val="window" lastClr="FFFFFF"/>
    </a:lt1>
    <a:dk2>
      <a:srgbClr val="FFF387"/>
    </a:dk2>
    <a:lt2>
      <a:srgbClr val="EBEBEB"/>
    </a:lt2>
    <a:accent1>
      <a:srgbClr val="FFF387"/>
    </a:accent1>
    <a:accent2>
      <a:srgbClr val="FFF9C3"/>
    </a:accent2>
    <a:accent3>
      <a:srgbClr val="404040"/>
    </a:accent3>
    <a:accent4>
      <a:srgbClr val="6C6C6C"/>
    </a:accent4>
    <a:accent5>
      <a:srgbClr val="A6A6A6"/>
    </a:accent5>
    <a:accent6>
      <a:srgbClr val="CFCFCF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elementsMetadata":[],"documentContentValidatorConfiguration":{"enableDocumentContentValidator":false,"documentContentValidatorVersion":0},"slideId":"636831562458041946","enableDocumentContentUpdater":true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elementsMetadata":[],"documentContentValidatorConfiguration":{"enableDocumentContentValidator":false,"documentContentValidatorVersion":0},"slideId":"636831562457260691","enableDocumentContentUpdater":true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FormConfiguration><![CDATA[{"formFields":[],"formDataEntries":[]}]]></TemplafyFormConfiguration>
</file>

<file path=customXml/item7.xml><?xml version="1.0" encoding="utf-8"?>
<TemplafyTemplateConfiguration><![CDATA[{"elementsMetadata":[{"type":"shape","id":"50b385d1-44c5-4066-8ba1-5c6e6e2a158b","elementConfiguration":{"binding":"UserProfile.LogoInsertion.LogoName","inheritDimensions":"inheritNone","height":"{{UserProfile.LogoInsertion.PpLogoHeight}}","disableUpdates":false,"type":"image"}},{"type":"shape","id":"3b2d320a-e80a-4332-9638-b9730d9035a0","elementConfiguration":{"binding":"UserProfile.LogoInsertion.Tagline_{{DocumentLanguage}}","inheritDimensions":"inheritNone","height":"{{UserProfile.LogoInsertion.PpTaglineHeight}}","disableUpdates":false,"type":"image"}},{"type":"shape","id":"7f8a7aba-894c-4e14-bd61-15305b22169c","elementConfiguration":{"binding":"UserProfile.LogoInsertion.LogoName","inheritDimensions":"inheritNone","height":"{{UserProfile.LogoInsertion.PpLogoHeight}}","disableUpdates":false,"type":"image"}},{"type":"shape","id":"d15875c5-e779-40ec-afb2-909f89826113","elementConfiguration":{"binding":"UserProfile.LogoInsertion.Tagline_{{DocumentLanguage}}","inheritDimensions":"inheritNone","height":"{{UserProfile.LogoInsertion.PpTaglineHeight}}","disableUpdates":false,"type":"image"}},{"type":"shape","id":"61505b59-06e2-4f61-abe2-3a5f25b4f47b","elementConfiguration":{"binding":"UserProfile.LogoInsertion.LogoName","inheritDimensions":"inheritNone","height":"{{UserProfile.LogoInsertion.PpLogoHeight}}","disableUpdates":false,"type":"image"}},{"type":"shape","id":"6df291f5-2296-442a-b481-5e8a8ef50ff0","elementConfiguration":{"binding":"UserProfile.LogoInsertion.Tagline_{{DocumentLanguage}}","inheritDimensions":"inheritNone","height":"{{UserProfile.LogoInsertion.PpTaglineHeight}}","disableUpdates":false,"type":"image"}},{"type":"shape","id":"06a06f0c-b7b1-4a23-a67e-127490b177e8","elementConfiguration":{"binding":"UserProfile.LogoInsertion.LogoName","inheritDimensions":"inheritNone","height":"{{UserProfile.LogoInsertion.PpLogoHeight}}","disableUpdates":false,"type":"image"}},{"type":"shape","id":"769c5e2d-a347-404c-a321-e845b05793f6","elementConfiguration":{"binding":"UserProfile.LogoInsertion.LogoName","inheritDimensions":"inheritNone","height":"{{UserProfile.LogoInsertion.PpLogoHeight}}","disableUpdates":false,"type":"image"}},{"type":"shape","id":"2a9cb8f4-33b4-4c3e-81a6-99b0674e0bbd","elementConfiguration":{"binding":"UserProfile.LogoInsertion.Tagline_{{DocumentLanguage}}","inheritDimensions":"inheritNone","height":"{{UserProfile.LogoInsertion.PpTaglineHeight}}","disableUpdates":false,"type":"image"}},{"type":"shape","id":"ad5426bc-8525-41b8-bfb4-655d032ed902","elementConfiguration":{"binding":"UserProfile.LogoInsertion.LogoName","inheritDimensions":"inheritNone","height":"{{UserProfile.LogoInsertion.PpLogoHeight}}","disableUpdates":false,"type":"image"}},{"type":"shape","id":"f8ee9d32-135d-478f-85aa-881d8a161c8d","elementConfiguration":{"binding":"UserProfile.LogoInsertion.LogoName","inheritDimensions":"inheritNone","height":"{{UserProfile.LogoInsertion.PpLogoHeight}}","disableUpdates":false,"type":"image"}},{"type":"shape","id":"82858860-4f0e-4ff9-a1be-10c3bcb19add","elementConfiguration":{"binding":"UserProfile.LogoInsertion.Tagline_{{DocumentLanguage}}","inheritDimensions":"inheritNone","height":"{{UserProfile.LogoInsertion.PpTaglineHeight}}","disableUpdates":false,"type":"image"}},{"type":"shape","id":"43e22cd8-d5c4-49ed-b84b-77de6830f932","elementConfiguration":{"binding":"UserProfile.LogoInsertion.LogoName","inheritDimensions":"inheritNone","height":"{{UserProfile.LogoInsertion.PpLogoHeight}}","disableUpdates":false,"type":"image"}}],"transformationConfigurations":[],"templateName":"Zealand","templateDescription":"","enableDocumentContentUpdater":true,"version":"1.2"}]]></TemplafyTemplate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83156245820440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FFBCC4CA-840A-488D-96DC-6873ECFF7D59}">
  <ds:schemaRefs/>
</ds:datastoreItem>
</file>

<file path=customXml/itemProps2.xml><?xml version="1.0" encoding="utf-8"?>
<ds:datastoreItem xmlns:ds="http://schemas.openxmlformats.org/officeDocument/2006/customXml" ds:itemID="{5B4ABD57-B559-4026-AAAF-E3062CEAD74F}">
  <ds:schemaRefs/>
</ds:datastoreItem>
</file>

<file path=customXml/itemProps3.xml><?xml version="1.0" encoding="utf-8"?>
<ds:datastoreItem xmlns:ds="http://schemas.openxmlformats.org/officeDocument/2006/customXml" ds:itemID="{EA953B15-40EC-4002-97E6-7AB35AACF25D}">
  <ds:schemaRefs/>
</ds:datastoreItem>
</file>

<file path=customXml/itemProps4.xml><?xml version="1.0" encoding="utf-8"?>
<ds:datastoreItem xmlns:ds="http://schemas.openxmlformats.org/officeDocument/2006/customXml" ds:itemID="{A42E3C4F-C14E-4384-8FA2-B132D831292C}">
  <ds:schemaRefs/>
</ds:datastoreItem>
</file>

<file path=customXml/itemProps5.xml><?xml version="1.0" encoding="utf-8"?>
<ds:datastoreItem xmlns:ds="http://schemas.openxmlformats.org/officeDocument/2006/customXml" ds:itemID="{15C9247C-FDBD-48BE-8DAC-8A2E652212C0}">
  <ds:schemaRefs/>
</ds:datastoreItem>
</file>

<file path=customXml/itemProps6.xml><?xml version="1.0" encoding="utf-8"?>
<ds:datastoreItem xmlns:ds="http://schemas.openxmlformats.org/officeDocument/2006/customXml" ds:itemID="{C6E3399A-2BB6-4211-979B-CE4D450B7698}">
  <ds:schemaRefs/>
</ds:datastoreItem>
</file>

<file path=customXml/itemProps7.xml><?xml version="1.0" encoding="utf-8"?>
<ds:datastoreItem xmlns:ds="http://schemas.openxmlformats.org/officeDocument/2006/customXml" ds:itemID="{ED29C588-5F38-4EC0-9F5C-9C2879B9564A}">
  <ds:schemaRefs/>
</ds:datastoreItem>
</file>

<file path=customXml/itemProps8.xml><?xml version="1.0" encoding="utf-8"?>
<ds:datastoreItem xmlns:ds="http://schemas.openxmlformats.org/officeDocument/2006/customXml" ds:itemID="{5B9159E1-6152-48AA-B285-7C741BBFBD9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1081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Blank</vt:lpstr>
      <vt:lpstr>Introduktion til test Grundlæggende begreber</vt:lpstr>
      <vt:lpstr>Læringsmål fra studieordningen</vt:lpstr>
      <vt:lpstr>Formål</vt:lpstr>
      <vt:lpstr>Læringsmål for temaet</vt:lpstr>
      <vt:lpstr>Hvorfor test er nødvendigt…</vt:lpstr>
      <vt:lpstr>Værdien af test</vt:lpstr>
      <vt:lpstr>Definitioner</vt:lpstr>
      <vt:lpstr>Definitioner</vt:lpstr>
      <vt:lpstr>Definitioner</vt:lpstr>
      <vt:lpstr>Definitioner</vt:lpstr>
      <vt:lpstr>Eksempel: Iteration-opgave 4</vt:lpstr>
      <vt:lpstr>Definitioner</vt:lpstr>
      <vt:lpstr>Eksempel: Iteration-opgave 4</vt:lpstr>
      <vt:lpstr>Definitioner</vt:lpstr>
      <vt:lpstr>Definitioner</vt:lpstr>
      <vt:lpstr>Definitioner</vt:lpstr>
      <vt:lpstr>Definitioner</vt:lpstr>
      <vt:lpstr>Definitioner</vt:lpstr>
      <vt:lpstr>Definitioner</vt:lpstr>
      <vt:lpstr>Opgaver…</vt:lpstr>
      <vt:lpstr>Testparadigmer</vt:lpstr>
      <vt:lpstr>Testparadigmer</vt:lpstr>
      <vt:lpstr>Testparadigmer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2019-09-10T06:36:18Z</dcterms:created>
  <dcterms:modified xsi:type="dcterms:W3CDTF">2020-09-10T13:12:50Z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enantId">
    <vt:lpwstr>zealand</vt:lpwstr>
  </property>
  <property fmtid="{D5CDD505-2E9C-101B-9397-08002B2CF9AE}" pid="4" name="TemplafyTemplateId">
    <vt:lpwstr>636827918144084939</vt:lpwstr>
  </property>
  <property fmtid="{D5CDD505-2E9C-101B-9397-08002B2CF9AE}" pid="5" name="TemplafyUserProfileId">
    <vt:lpwstr>636845299883000048</vt:lpwstr>
  </property>
  <property fmtid="{D5CDD505-2E9C-101B-9397-08002B2CF9AE}" pid="6" name="TemplafyLanguageCode">
    <vt:lpwstr>da-DK</vt:lpwstr>
  </property>
</Properties>
</file>