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9"/>
  </p:sldMasterIdLst>
  <p:notesMasterIdLst>
    <p:notesMasterId r:id="rId25"/>
  </p:notesMasterIdLst>
  <p:handoutMasterIdLst>
    <p:handoutMasterId r:id="rId26"/>
  </p:handoutMasterIdLst>
  <p:sldIdLst>
    <p:sldId id="261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8523" autoAdjust="0"/>
  </p:normalViewPr>
  <p:slideViewPr>
    <p:cSldViewPr snapToGrid="0" showGuides="1">
      <p:cViewPr>
        <p:scale>
          <a:sx n="166" d="100"/>
          <a:sy n="166" d="100"/>
        </p:scale>
        <p:origin x="-4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1CC8B5-6021-48EA-94A7-DC422762C02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0D64-CAB2-4377-BBE4-BF3F1E169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5687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85750" y="1581150"/>
            <a:ext cx="4968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6650" y="1581150"/>
            <a:ext cx="4968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22.10.2019</a:t>
            </a:fld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965915987" name="image" descr="{&quot;templafy&quot;:{&quot;id&quot;:&quot;ad5426bc-8525-41b8-bfb4-655d032ed902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006" y="1638000"/>
            <a:ext cx="4948214" cy="400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22.10.2019</a:t>
            </a:fld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7C2B81-9FBD-4F91-A99D-E2E62F84A4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2156" y="0"/>
            <a:ext cx="6099844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2FF6B-86ED-4E48-824E-5C54567C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587675"/>
            <a:ext cx="4964156" cy="82664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1321195817" name="image" descr="{&quot;templafy&quot;:{&quot;id&quot;:&quot;06a06f0c-b7b1-4a23-a67e-127490b177e8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3C85D69A-3DAB-4609-83C0-DDCB0E05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22.10.2019</a:t>
            </a:fld>
            <a:endParaRPr lang="da-DK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30866FD-D493-4E40-BE0E-88A5E4806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r>
              <a:rPr lang="da-DK" dirty="0"/>
              <a:t>.</a:t>
            </a:r>
            <a:r>
              <a:rPr lang="da-DK" dirty="0">
                <a:noFill/>
              </a:rPr>
              <a:t>0	0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A84C5-6E9A-4A39-81D2-A4766FF3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3C8616D9-8604-4CE0-9290-25D835D3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22.10.2019</a:t>
            </a:fld>
            <a:endParaRPr lang="da-DK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FED87F5-692B-43A2-B999-E599CDD79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id="{204BEF62-0A0C-428F-9593-478493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9D3425-F8FB-4DAF-8A9B-B6B63F152AA9}" type="datetime3">
              <a:rPr lang="da-DK" smtClean="0"/>
              <a:t>22.10.2019</a:t>
            </a:fld>
            <a:endParaRPr lang="da-DK" dirty="0"/>
          </a:p>
        </p:txBody>
      </p:sp>
      <p:sp>
        <p:nvSpPr>
          <p:cNvPr id="4" name="Pladsholder til sidefod 3" hidden="1">
            <a:extLst>
              <a:ext uri="{FF2B5EF4-FFF2-40B4-BE49-F238E27FC236}">
                <a16:creationId xmlns:a16="http://schemas.microsoft.com/office/drawing/2014/main" id="{5A2DACD1-A298-4D19-866E-68CF70D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:a16="http://schemas.microsoft.com/office/drawing/2014/main" id="{84BE3378-177E-45B6-8A07-1A8ABC3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154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62121C-7E79-4645-BB1B-1D3855B383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750" y="1416050"/>
            <a:ext cx="228036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korrekt bullet på igen.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</p:txBody>
      </p:sp>
      <p:pic>
        <p:nvPicPr>
          <p:cNvPr id="7" name="1 Forøg formindsk">
            <a:extLst>
              <a:ext uri="{FF2B5EF4-FFF2-40B4-BE49-F238E27FC236}">
                <a16:creationId xmlns:a16="http://schemas.microsoft.com/office/drawing/2014/main" id="{82A640AB-9083-4E25-B69C-5615DDD51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6547" y="2531466"/>
            <a:ext cx="549328" cy="285228"/>
          </a:xfrm>
          <a:prstGeom prst="rect">
            <a:avLst/>
          </a:prstGeom>
        </p:spPr>
      </p:pic>
      <p:pic>
        <p:nvPicPr>
          <p:cNvPr id="8" name="2 Ny slide">
            <a:extLst>
              <a:ext uri="{FF2B5EF4-FFF2-40B4-BE49-F238E27FC236}">
                <a16:creationId xmlns:a16="http://schemas.microsoft.com/office/drawing/2014/main" id="{C9EFBCCE-8D49-4A73-8762-63E5870B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460466" y="4104614"/>
            <a:ext cx="363713" cy="647461"/>
          </a:xfrm>
          <a:prstGeom prst="rect">
            <a:avLst/>
          </a:prstGeom>
        </p:spPr>
      </p:pic>
      <p:pic>
        <p:nvPicPr>
          <p:cNvPr id="9" name="3 Layout">
            <a:extLst>
              <a:ext uri="{FF2B5EF4-FFF2-40B4-BE49-F238E27FC236}">
                <a16:creationId xmlns:a16="http://schemas.microsoft.com/office/drawing/2014/main" id="{00995F18-330D-4742-AD80-E856C91E0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475931" y="4980245"/>
            <a:ext cx="593368" cy="192211"/>
          </a:xfrm>
          <a:prstGeom prst="rect">
            <a:avLst/>
          </a:prstGeom>
        </p:spPr>
      </p:pic>
      <p:pic>
        <p:nvPicPr>
          <p:cNvPr id="11" name="4 Nulstil">
            <a:extLst>
              <a:ext uri="{FF2B5EF4-FFF2-40B4-BE49-F238E27FC236}">
                <a16:creationId xmlns:a16="http://schemas.microsoft.com/office/drawing/2014/main" id="{2324BBF6-4E28-4408-B9EF-E9ED5897F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1362" y="4554277"/>
            <a:ext cx="547241" cy="197798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94529" y="1416050"/>
            <a:ext cx="2786833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Indsæt firma billede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den blå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drop ned menuen, vælg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Templafy vinduet i højre side af skærmen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Browse efter andre billeder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browse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efter 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 userDrawn="1"/>
        </p:nvGrpSpPr>
        <p:grpSpPr>
          <a:xfrm>
            <a:off x="6981362" y="1440585"/>
            <a:ext cx="676669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583" y="1416050"/>
            <a:ext cx="256625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 eller hvilken som helst anden pladsholder, klik på pladsholderens kant.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Shift nede og klik på pladsholderen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indsætter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nyt, kan billedet lægge sig foran tekst og grafik. Hvis dette sker, højreklik på billedet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</p:txBody>
      </p:sp>
      <p:pic>
        <p:nvPicPr>
          <p:cNvPr id="24" name="6 Beskær">
            <a:extLst>
              <a:ext uri="{FF2B5EF4-FFF2-40B4-BE49-F238E27FC236}">
                <a16:creationId xmlns:a16="http://schemas.microsoft.com/office/drawing/2014/main" id="{73BFC9C5-9F8B-479D-9F8C-258E445B716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96525" y="1595200"/>
            <a:ext cx="337400" cy="321707"/>
          </a:xfrm>
          <a:prstGeom prst="rect">
            <a:avLst/>
          </a:prstGeom>
        </p:spPr>
      </p:pic>
      <p:pic>
        <p:nvPicPr>
          <p:cNvPr id="25" name="7 Skalér billede">
            <a:extLst>
              <a:ext uri="{FF2B5EF4-FFF2-40B4-BE49-F238E27FC236}">
                <a16:creationId xmlns:a16="http://schemas.microsoft.com/office/drawing/2014/main" id="{BC0CFA26-138E-416A-95E9-B8BD373116B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96525" y="2438289"/>
            <a:ext cx="359695" cy="335309"/>
          </a:xfrm>
          <a:prstGeom prst="rect">
            <a:avLst/>
          </a:prstGeom>
        </p:spPr>
      </p:pic>
      <p:sp>
        <p:nvSpPr>
          <p:cNvPr id="26" name="Fast overskrift">
            <a:extLst>
              <a:ext uri="{FF2B5EF4-FFF2-40B4-BE49-F238E27FC236}">
                <a16:creationId xmlns:a16="http://schemas.microsoft.com/office/drawing/2014/main" id="{70228264-0252-44FF-B3C8-4CBFA6043ED3}"/>
              </a:ext>
            </a:extLst>
          </p:cNvPr>
          <p:cNvSpPr txBox="1"/>
          <p:nvPr userDrawn="1"/>
        </p:nvSpPr>
        <p:spPr>
          <a:xfrm>
            <a:off x="285750" y="341583"/>
            <a:ext cx="10752137" cy="490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da-DK" sz="3200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</p:spTree>
    <p:extLst>
      <p:ext uri="{BB962C8B-B14F-4D97-AF65-F5344CB8AC3E}">
        <p14:creationId xmlns:p14="http://schemas.microsoft.com/office/powerpoint/2010/main" val="13800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027D26-F3F7-4988-855F-0F502F5993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2" name="Date Placeholder 7">
            <a:extLst>
              <a:ext uri="{FF2B5EF4-FFF2-40B4-BE49-F238E27FC236}">
                <a16:creationId xmlns:a16="http://schemas.microsoft.com/office/drawing/2014/main" id="{6AF3DE80-6B65-463B-943D-1E72AAF422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pic>
        <p:nvPicPr>
          <p:cNvPr id="1314880493" name="image" descr="{&quot;templafy&quot;:{&quot;id&quot;:&quot;7f8a7aba-894c-4e14-bd61-15305b22169c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043382362" name="image" descr="{&quot;templafy&quot;:{&quot;id&quot;:&quot;d15875c5-e779-40ec-afb2-909f89826113&quot;}}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91C62D-3F94-43C6-8CAB-B792F769A1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06396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ul m.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-1" y="0"/>
            <a:ext cx="7197749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7749" y="0"/>
            <a:ext cx="4994251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25CE80-2CC4-453F-9E5D-D1CF0859E3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58292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37581D82-3815-457C-92E8-06D7A637843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C4AA6-D2C8-4A8C-8428-39A60869D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8292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76947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 m. bille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-1" y="6210000"/>
            <a:ext cx="12192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7749" y="0"/>
            <a:ext cx="4994251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A0A48B-204D-46D9-AC98-0537003F65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58292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60941E6E-6BAC-4A15-B058-9CE7C058951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pic>
        <p:nvPicPr>
          <p:cNvPr id="1010732522" name="image" descr="{&quot;templafy&quot;:{&quot;id&quot;:&quot;f8ee9d32-135d-478f-85aa-881d8a161c8d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651801418" name="image" descr="{&quot;templafy&quot;:{&quot;id&quot;:&quot;82858860-4f0e-4ff9-a1be-10c3bcb19add&quot;}}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91E0C3-38FB-4A05-9222-21D4D9452A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829298" cy="6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2586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 m.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-1" y="6210000"/>
            <a:ext cx="12192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7200" y="0"/>
            <a:ext cx="60948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B8A14-B94C-4D55-914C-31401F50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81914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202F7DC4-E8A0-4835-8785-592C4B4C4ED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pic>
        <p:nvPicPr>
          <p:cNvPr id="1469626464" name="image" descr="{&quot;templafy&quot;:{&quot;id&quot;:&quot;769c5e2d-a347-404c-a321-e845b05793f6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779369733" name="image" descr="{&quot;templafy&quot;:{&quot;id&quot;:&quot;2a9cb8f4-33b4-4c3e-81a6-99b0674e0bbd&quot;}}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2C070D-E54D-451D-AC67-7D5871CB71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299075" cy="6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086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565F3085-71F3-4B75-8FE8-1A523EC793A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8C3779-B922-43C9-BAC8-A296D850F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484244793" name="image" descr="{&quot;templafy&quot;:{&quot;id&quot;:&quot;61505b59-06e2-4f61-abe2-3a5f25b4f47b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299820149" name="image" descr="{&quot;templafy&quot;:{&quot;id&quot;:&quot;6df291f5-2296-442a-b481-5e8a8ef50ff0&quot;}}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E982690-DA76-48A9-A83F-C7E000823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76220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7C5EC0EC-D4A2-4423-B8B5-1B952DD89C2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D3F337-32ED-4DDF-B913-8F63A712BD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B6DB25-D463-42D6-8A4D-7C69279657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15494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2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394D93EB-3F52-436F-905E-95EFD60EE8A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22.10.2019</a:t>
            </a:fld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81B418-FF97-4B37-87DF-5E58B94907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74F0A0-3F56-4720-B25D-E0AFED7B7F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33253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BA499C47-91C5-429D-94BE-0B7C66BCED70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9AB3D-58F3-4ABA-A926-43393A00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22.10.2019</a:t>
            </a:fld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F277CF-B83C-45A4-B764-7F715288A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85847848" name="image" descr="{&quot;templafy&quot;:{&quot;id&quot;:&quot;43e22cd8-d5c4-49ed-b84b-77de6830f932&quot;}}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587675"/>
            <a:ext cx="11611900" cy="826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961999"/>
            <a:ext cx="11612364" cy="3674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075" y="6419522"/>
            <a:ext cx="245270" cy="18027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6A7B15E4-8FF3-49BC-992D-C353F6D1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2AB5-BE87-4C18-AC0C-7680F362E3E2}" type="datetime3">
              <a:rPr lang="da-DK" smtClean="0"/>
              <a:t>22.10.2019</a:t>
            </a:fld>
            <a:endParaRPr lang="da-DK" dirty="0"/>
          </a:p>
        </p:txBody>
      </p:sp>
      <p:pic>
        <p:nvPicPr>
          <p:cNvPr id="711314596" name="image" descr="{&quot;templafy&quot;:{&quot;id&quot;:&quot;50b385d1-44c5-4066-8ba1-5c6e6e2a158b&quot;}}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451857270" name="image" descr="{&quot;templafy&quot;:{&quot;id&quot;:&quot;3b2d320a-e80a-4332-9638-b9730d9035a0&quot;}}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21" r:id="rId9"/>
    <p:sldLayoutId id="2147483652" r:id="rId10"/>
    <p:sldLayoutId id="2147483735" r:id="rId11"/>
    <p:sldLayoutId id="2147483654" r:id="rId12"/>
    <p:sldLayoutId id="2147483655" r:id="rId13"/>
    <p:sldLayoutId id="2147483727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lphaLcPeriod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8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496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892" userDrawn="1">
          <p15:clr>
            <a:srgbClr val="F26B43"/>
          </p15:clr>
        </p15:guide>
        <p15:guide id="7" orient="horz" pos="1235" userDrawn="1">
          <p15:clr>
            <a:srgbClr val="F26B43"/>
          </p15:clr>
        </p15:guide>
        <p15:guide id="8" orient="horz" pos="35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A1AB8-800B-41D6-B531-8AE2611B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Risikoanalyse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a-DK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33ED8-1B47-4327-8F05-73E798E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A4C535-EC1E-4F9C-B11D-8F58AA1F94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Systemudvikling, 1. </a:t>
            </a:r>
            <a:r>
              <a:rPr lang="da-DK" dirty="0" smtClean="0"/>
              <a:t>semester</a:t>
            </a:r>
            <a:endParaRPr lang="da-DK" dirty="0" smtClean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798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Risikoimødegåelse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Imødegåelsesforanstaltninger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Bør</a:t>
            </a:r>
            <a:r>
              <a:rPr lang="en-US" sz="2401" dirty="0"/>
              <a:t> </a:t>
            </a:r>
            <a:r>
              <a:rPr lang="en-US" sz="2401" dirty="0" err="1"/>
              <a:t>være</a:t>
            </a:r>
            <a:r>
              <a:rPr lang="en-US" sz="2401" dirty="0"/>
              <a:t> </a:t>
            </a:r>
            <a:r>
              <a:rPr lang="en-US" sz="2401" dirty="0" err="1"/>
              <a:t>operationelle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 err="1"/>
              <a:t>så</a:t>
            </a:r>
            <a:r>
              <a:rPr lang="en-US" sz="2401" dirty="0"/>
              <a:t> </a:t>
            </a:r>
            <a:r>
              <a:rPr lang="en-US" sz="2401" dirty="0" err="1"/>
              <a:t>ingen</a:t>
            </a:r>
            <a:r>
              <a:rPr lang="en-US" sz="2401" dirty="0"/>
              <a:t> </a:t>
            </a:r>
            <a:r>
              <a:rPr lang="en-US" sz="2401" dirty="0" err="1"/>
              <a:t>er</a:t>
            </a:r>
            <a:r>
              <a:rPr lang="en-US" sz="2401" dirty="0"/>
              <a:t> </a:t>
            </a:r>
            <a:r>
              <a:rPr lang="en-US" sz="2401" dirty="0" err="1"/>
              <a:t>i</a:t>
            </a:r>
            <a:r>
              <a:rPr lang="en-US" sz="2401" dirty="0"/>
              <a:t> </a:t>
            </a:r>
            <a:r>
              <a:rPr lang="en-US" sz="2401" dirty="0" err="1"/>
              <a:t>tvivl</a:t>
            </a:r>
            <a:r>
              <a:rPr lang="en-US" sz="2401" dirty="0"/>
              <a:t> om </a:t>
            </a:r>
            <a:r>
              <a:rPr lang="en-US" sz="2401" dirty="0" err="1"/>
              <a:t>hvad</a:t>
            </a:r>
            <a:r>
              <a:rPr lang="en-US" sz="2401" dirty="0"/>
              <a:t> der </a:t>
            </a:r>
            <a:r>
              <a:rPr lang="en-US" sz="2401" dirty="0" err="1"/>
              <a:t>skal</a:t>
            </a:r>
            <a:r>
              <a:rPr lang="en-US" sz="2401" dirty="0"/>
              <a:t> </a:t>
            </a:r>
            <a:r>
              <a:rPr lang="en-US" sz="2401" dirty="0" err="1"/>
              <a:t>gøres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Skal</a:t>
            </a:r>
            <a:r>
              <a:rPr lang="en-US" sz="2401" dirty="0"/>
              <a:t> </a:t>
            </a:r>
            <a:r>
              <a:rPr lang="en-US" sz="2401" dirty="0" err="1"/>
              <a:t>være</a:t>
            </a:r>
            <a:r>
              <a:rPr lang="en-US" sz="2401" dirty="0"/>
              <a:t> </a:t>
            </a:r>
            <a:r>
              <a:rPr lang="en-US" sz="2401" dirty="0" err="1"/>
              <a:t>realistiske</a:t>
            </a:r>
            <a:r>
              <a:rPr lang="en-US" sz="2401" dirty="0"/>
              <a:t/>
            </a:r>
            <a:br>
              <a:rPr lang="en-US" sz="2401" dirty="0"/>
            </a:br>
            <a:r>
              <a:rPr lang="en-US" sz="2401" dirty="0" err="1"/>
              <a:t>og</a:t>
            </a:r>
            <a:r>
              <a:rPr lang="en-US" sz="2401" dirty="0"/>
              <a:t> </a:t>
            </a:r>
            <a:r>
              <a:rPr lang="en-US" sz="2401" dirty="0" err="1"/>
              <a:t>helst</a:t>
            </a:r>
            <a:r>
              <a:rPr lang="en-US" sz="2401" dirty="0"/>
              <a:t> </a:t>
            </a:r>
            <a:r>
              <a:rPr lang="en-US" sz="2401" dirty="0" err="1"/>
              <a:t>uden</a:t>
            </a:r>
            <a:r>
              <a:rPr lang="en-US" sz="2401" dirty="0"/>
              <a:t> </a:t>
            </a:r>
            <a:r>
              <a:rPr lang="en-US" sz="2401" dirty="0" err="1"/>
              <a:t>ekstra</a:t>
            </a:r>
            <a:r>
              <a:rPr lang="en-US" sz="2401" dirty="0"/>
              <a:t> </a:t>
            </a:r>
            <a:r>
              <a:rPr lang="en-US" sz="2401" dirty="0" err="1"/>
              <a:t>risiko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Revurder</a:t>
            </a:r>
            <a:r>
              <a:rPr lang="en-US" sz="2401" dirty="0"/>
              <a:t> </a:t>
            </a:r>
            <a:r>
              <a:rPr lang="en-US" sz="2401" dirty="0" err="1"/>
              <a:t>sandsynlighed</a:t>
            </a:r>
            <a:r>
              <a:rPr lang="en-US" sz="2401" dirty="0"/>
              <a:t> </a:t>
            </a:r>
            <a:r>
              <a:rPr lang="en-US" sz="2401" dirty="0" err="1"/>
              <a:t>og</a:t>
            </a:r>
            <a:r>
              <a:rPr lang="en-US" sz="2401" dirty="0"/>
              <a:t> </a:t>
            </a:r>
            <a:r>
              <a:rPr lang="en-US" sz="2401" dirty="0" err="1"/>
              <a:t>konsekvens</a:t>
            </a:r>
            <a:r>
              <a:rPr lang="en-US" sz="2401" dirty="0"/>
              <a:t> </a:t>
            </a:r>
            <a:br>
              <a:rPr lang="en-US" sz="2401" dirty="0"/>
            </a:br>
            <a:r>
              <a:rPr lang="en-US" sz="2401" dirty="0" err="1"/>
              <a:t>ud</a:t>
            </a:r>
            <a:r>
              <a:rPr lang="en-US" sz="2401" dirty="0"/>
              <a:t> </a:t>
            </a:r>
            <a:r>
              <a:rPr lang="en-US" sz="2401" dirty="0" err="1"/>
              <a:t>fra</a:t>
            </a:r>
            <a:r>
              <a:rPr lang="en-US" sz="2401" dirty="0"/>
              <a:t> </a:t>
            </a:r>
            <a:r>
              <a:rPr lang="en-US" sz="2401" dirty="0" err="1"/>
              <a:t>foranstaltningerne</a:t>
            </a:r>
            <a:r>
              <a:rPr lang="en-US" sz="2401" dirty="0"/>
              <a:t> </a:t>
            </a:r>
            <a:br>
              <a:rPr lang="en-US" sz="2401" dirty="0"/>
            </a:br>
            <a:r>
              <a:rPr lang="en-US" sz="2401" dirty="0"/>
              <a:t>for at </a:t>
            </a:r>
            <a:r>
              <a:rPr lang="en-US" sz="2401" dirty="0" err="1"/>
              <a:t>kontrollere</a:t>
            </a:r>
            <a:r>
              <a:rPr lang="en-US" sz="2401" dirty="0"/>
              <a:t> om de </a:t>
            </a:r>
            <a:r>
              <a:rPr lang="en-US" sz="2401" dirty="0" err="1"/>
              <a:t>vil</a:t>
            </a:r>
            <a:r>
              <a:rPr lang="en-US" sz="2401" dirty="0"/>
              <a:t> </a:t>
            </a:r>
            <a:r>
              <a:rPr lang="en-US" sz="2401" dirty="0" err="1"/>
              <a:t>virke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15875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956729" cy="4517756"/>
          </a:xfrm>
          <a:ln>
            <a:solidFill>
              <a:srgbClr val="1F5CA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Tabelopstilling:</a:t>
            </a:r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r>
              <a:rPr lang="da-DK" sz="2401" dirty="0"/>
              <a:t>Med lidt tekst:</a:t>
            </a:r>
          </a:p>
          <a:p>
            <a:pPr marL="252010" indent="0">
              <a:buNone/>
            </a:pPr>
            <a:r>
              <a:rPr lang="da-DK" sz="2401" b="1" dirty="0">
                <a:solidFill>
                  <a:schemeClr val="tx2">
                    <a:lumMod val="50000"/>
                  </a:schemeClr>
                </a:solidFill>
              </a:rPr>
              <a:t>Imødegåelsesstrategi</a:t>
            </a:r>
          </a:p>
          <a:p>
            <a:pPr marL="252010" indent="0">
              <a:buNone/>
            </a:pPr>
            <a:r>
              <a:rPr lang="da-DK" sz="2000" dirty="0">
                <a:solidFill>
                  <a:schemeClr val="tx2">
                    <a:lumMod val="50000"/>
                  </a:schemeClr>
                </a:solidFill>
              </a:rPr>
              <a:t>”Højeste risiko”</a:t>
            </a: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Indfør ny procedure …</a:t>
            </a:r>
          </a:p>
          <a:p>
            <a:pPr marL="252010" indent="0">
              <a:buNone/>
            </a:pPr>
            <a:endParaRPr lang="da-DK" dirty="0">
              <a:solidFill>
                <a:schemeClr val="tx2">
                  <a:lumMod val="50000"/>
                </a:schemeClr>
              </a:solidFill>
            </a:endParaRP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79835"/>
              </p:ext>
            </p:extLst>
          </p:nvPr>
        </p:nvGraphicFramePr>
        <p:xfrm>
          <a:off x="2279576" y="2138680"/>
          <a:ext cx="8344512" cy="17868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0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530"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Risiko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Sandsynlighed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Konsekvens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Prioritet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Revideret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andsynlighed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Revideret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konsekvens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Højeste risiko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75 %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400.000 kr.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300.000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40 %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400.000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…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…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…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…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64"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Laveste risiko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50 %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10.000 kr.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5.000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2279576" y="2492896"/>
            <a:ext cx="720080" cy="1440160"/>
          </a:xfrm>
          <a:prstGeom prst="ellipse">
            <a:avLst/>
          </a:prstGeom>
          <a:noFill/>
          <a:ln>
            <a:solidFill>
              <a:srgbClr val="1F5C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15"/>
          </a:p>
        </p:txBody>
      </p:sp>
      <p:sp>
        <p:nvSpPr>
          <p:cNvPr id="8" name="Stregbilledforklaring 1 7"/>
          <p:cNvSpPr/>
          <p:nvPr/>
        </p:nvSpPr>
        <p:spPr>
          <a:xfrm>
            <a:off x="5663952" y="4077072"/>
            <a:ext cx="1944216" cy="1008112"/>
          </a:xfrm>
          <a:prstGeom prst="borderCallout1">
            <a:avLst>
              <a:gd name="adj1" fmla="val 18750"/>
              <a:gd name="adj2" fmla="val -8333"/>
              <a:gd name="adj3" fmla="val -26774"/>
              <a:gd name="adj4" fmla="val -134833"/>
            </a:avLst>
          </a:prstGeom>
          <a:noFill/>
          <a:ln>
            <a:solidFill>
              <a:srgbClr val="1F5C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15" dirty="0">
              <a:solidFill>
                <a:schemeClr val="tx1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663952" y="4257963"/>
            <a:ext cx="1944216" cy="620170"/>
          </a:xfrm>
          <a:prstGeom prst="rect">
            <a:avLst/>
          </a:prstGeom>
          <a:noFill/>
          <a:ln>
            <a:solidFill>
              <a:srgbClr val="1F5CA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1715" dirty="0"/>
              <a:t>Rangeret efter prioritet/risikotal</a:t>
            </a:r>
            <a:endParaRPr lang="da-DK" sz="1715" dirty="0"/>
          </a:p>
        </p:txBody>
      </p:sp>
      <p:sp>
        <p:nvSpPr>
          <p:cNvPr id="10" name="Ellipse 9"/>
          <p:cNvSpPr/>
          <p:nvPr/>
        </p:nvSpPr>
        <p:spPr>
          <a:xfrm>
            <a:off x="6528048" y="1988840"/>
            <a:ext cx="936104" cy="576064"/>
          </a:xfrm>
          <a:prstGeom prst="ellipse">
            <a:avLst/>
          </a:prstGeom>
          <a:noFill/>
          <a:ln>
            <a:solidFill>
              <a:srgbClr val="1F5C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15"/>
          </a:p>
        </p:txBody>
      </p:sp>
      <p:sp>
        <p:nvSpPr>
          <p:cNvPr id="11" name="Stregbilledforklaring 1 10"/>
          <p:cNvSpPr/>
          <p:nvPr/>
        </p:nvSpPr>
        <p:spPr>
          <a:xfrm>
            <a:off x="8184232" y="3933056"/>
            <a:ext cx="1944216" cy="1008112"/>
          </a:xfrm>
          <a:prstGeom prst="borderCallout1">
            <a:avLst>
              <a:gd name="adj1" fmla="val 18750"/>
              <a:gd name="adj2" fmla="val -8333"/>
              <a:gd name="adj3" fmla="val -128406"/>
              <a:gd name="adj4" fmla="val -43036"/>
            </a:avLst>
          </a:prstGeom>
          <a:noFill/>
          <a:ln>
            <a:solidFill>
              <a:srgbClr val="1F5C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15" dirty="0">
              <a:solidFill>
                <a:schemeClr val="tx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8184232" y="4005064"/>
            <a:ext cx="1944216" cy="884088"/>
          </a:xfrm>
          <a:prstGeom prst="rect">
            <a:avLst/>
          </a:prstGeom>
          <a:noFill/>
          <a:ln>
            <a:solidFill>
              <a:srgbClr val="1F5CA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1715" dirty="0"/>
              <a:t>Sandsynlighed</a:t>
            </a:r>
          </a:p>
          <a:p>
            <a:pPr algn="ctr"/>
            <a:r>
              <a:rPr lang="da-DK" sz="1715" dirty="0"/>
              <a:t>x</a:t>
            </a:r>
          </a:p>
          <a:p>
            <a:pPr algn="ctr"/>
            <a:r>
              <a:rPr lang="da-DK" sz="1715" dirty="0"/>
              <a:t>Konsekvens</a:t>
            </a:r>
            <a:endParaRPr lang="da-DK" sz="1715" dirty="0"/>
          </a:p>
        </p:txBody>
      </p:sp>
    </p:spTree>
    <p:extLst>
      <p:ext uri="{BB962C8B-B14F-4D97-AF65-F5344CB8AC3E}">
        <p14:creationId xmlns:p14="http://schemas.microsoft.com/office/powerpoint/2010/main" val="19808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314705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Anti-eksempel: Gennemførsel af DMU</a:t>
            </a:r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 smtClean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1100" dirty="0"/>
          </a:p>
          <a:p>
            <a:pPr marL="252010" indent="0">
              <a:buNone/>
            </a:pPr>
            <a:r>
              <a:rPr lang="da-DK" sz="2401" b="1" dirty="0">
                <a:solidFill>
                  <a:schemeClr val="tx2">
                    <a:lumMod val="50000"/>
                  </a:schemeClr>
                </a:solidFill>
              </a:rPr>
              <a:t>Imødegåelsesstrategi</a:t>
            </a:r>
          </a:p>
          <a:p>
            <a:pPr marL="252010" indent="0">
              <a:buNone/>
            </a:pPr>
            <a:r>
              <a:rPr lang="da-DK" sz="2000" dirty="0">
                <a:solidFill>
                  <a:schemeClr val="tx2">
                    <a:lumMod val="50000"/>
                  </a:schemeClr>
                </a:solidFill>
              </a:rPr>
              <a:t>Dårlig økonomi</a:t>
            </a: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Find et arbejde.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54910"/>
              </p:ext>
            </p:extLst>
          </p:nvPr>
        </p:nvGraphicFramePr>
        <p:xfrm>
          <a:off x="2279575" y="2138680"/>
          <a:ext cx="8728095" cy="972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745"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Risiko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Sandsynlighed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Konsekvens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Prioritet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Revideret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andsynlighed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Revideret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konsekvens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8"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Dårlig økonomi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2/5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Frafald (4/4)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8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0/5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Ringere karakter (4/4)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57" y="1473943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Bedre eksempel: Gennemførsel af DMU</a:t>
            </a:r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1800" dirty="0" smtClean="0"/>
          </a:p>
          <a:p>
            <a:pPr marL="0" indent="0">
              <a:buNone/>
            </a:pPr>
            <a:endParaRPr lang="da-DK" sz="1800" dirty="0"/>
          </a:p>
          <a:p>
            <a:pPr marL="252010" indent="0">
              <a:buNone/>
            </a:pPr>
            <a:r>
              <a:rPr lang="da-DK" sz="2401" b="1" dirty="0">
                <a:solidFill>
                  <a:schemeClr val="tx2">
                    <a:lumMod val="50000"/>
                  </a:schemeClr>
                </a:solidFill>
              </a:rPr>
              <a:t>Risikobeskrivelser</a:t>
            </a:r>
          </a:p>
          <a:p>
            <a:pPr marL="252010" indent="0">
              <a:buNone/>
            </a:pPr>
            <a:r>
              <a:rPr lang="da-DK" sz="2000" dirty="0">
                <a:solidFill>
                  <a:schemeClr val="tx2">
                    <a:lumMod val="50000"/>
                  </a:schemeClr>
                </a:solidFill>
              </a:rPr>
              <a:t>Rådighedsbeløb for lille</a:t>
            </a: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Indtræffer hvis rådighedsbeløbet er mindre end behovet og opsparingen er opbrugt.</a:t>
            </a:r>
          </a:p>
          <a:p>
            <a:pPr marL="252010" indent="0">
              <a:buNone/>
            </a:pPr>
            <a:endParaRPr lang="da-DK" sz="700" dirty="0">
              <a:solidFill>
                <a:schemeClr val="tx2">
                  <a:lumMod val="50000"/>
                </a:schemeClr>
              </a:solidFill>
            </a:endParaRPr>
          </a:p>
          <a:p>
            <a:pPr marL="252010" indent="0">
              <a:buNone/>
            </a:pPr>
            <a:r>
              <a:rPr lang="da-DK" sz="2401" b="1" dirty="0">
                <a:solidFill>
                  <a:schemeClr val="tx2">
                    <a:lumMod val="50000"/>
                  </a:schemeClr>
                </a:solidFill>
              </a:rPr>
              <a:t>Imødegåelsesstrategi</a:t>
            </a:r>
          </a:p>
          <a:p>
            <a:pPr marL="252010" indent="0">
              <a:buNone/>
            </a:pPr>
            <a:r>
              <a:rPr lang="da-DK" sz="2000" dirty="0">
                <a:solidFill>
                  <a:schemeClr val="tx2">
                    <a:lumMod val="50000"/>
                  </a:schemeClr>
                </a:solidFill>
              </a:rPr>
              <a:t>Rådighedsbeløb for lille</a:t>
            </a: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Søg om forhåndsgodkendelse af studielån allerede nu.</a:t>
            </a: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Risiko overvåges ved månedlig revidering af husholdningsbudget for de næste 3 mdr.</a:t>
            </a:r>
          </a:p>
          <a:p>
            <a:pPr marL="252010" indent="0">
              <a:buNone/>
            </a:pPr>
            <a:r>
              <a:rPr lang="da-DK" dirty="0">
                <a:solidFill>
                  <a:schemeClr val="tx2">
                    <a:lumMod val="50000"/>
                  </a:schemeClr>
                </a:solidFill>
              </a:rPr>
              <a:t>Hvis risikoen forudses at indtræffe igangsættes foranstaltninger til forbedring af rådighedsbeløbet, herunder aktivering af forhåndsgodkendt studielån.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32184"/>
              </p:ext>
            </p:extLst>
          </p:nvPr>
        </p:nvGraphicFramePr>
        <p:xfrm>
          <a:off x="2287172" y="2138680"/>
          <a:ext cx="8735365" cy="1047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2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349"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Risiko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Sandsynlighed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Konsekvens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Prioritet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Revideret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andsynlighed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Revideret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konsekvens</a:t>
                      </a:r>
                      <a:endParaRPr lang="da-DK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64"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Rådighedsbeløb</a:t>
                      </a:r>
                      <a:r>
                        <a:rPr lang="da-DK" sz="1400" baseline="0" dirty="0" smtClean="0"/>
                        <a:t> for lille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2/5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Frafald (4/4)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8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1/5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400" dirty="0" smtClean="0"/>
                        <a:t>Ingen</a:t>
                      </a:r>
                      <a:r>
                        <a:rPr lang="da-DK" sz="1400" baseline="0" dirty="0" smtClean="0"/>
                        <a:t> ift. studiet (4/4)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2063552" y="3175000"/>
            <a:ext cx="3240360" cy="576064"/>
          </a:xfrm>
          <a:prstGeom prst="ellipse">
            <a:avLst/>
          </a:prstGeom>
          <a:noFill/>
          <a:ln>
            <a:solidFill>
              <a:srgbClr val="1F5C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15"/>
          </a:p>
        </p:txBody>
      </p:sp>
      <p:sp>
        <p:nvSpPr>
          <p:cNvPr id="7" name="Stregbilledforklaring 1 6"/>
          <p:cNvSpPr/>
          <p:nvPr/>
        </p:nvSpPr>
        <p:spPr>
          <a:xfrm>
            <a:off x="7968208" y="3068960"/>
            <a:ext cx="2160240" cy="1008112"/>
          </a:xfrm>
          <a:prstGeom prst="borderCallout1">
            <a:avLst>
              <a:gd name="adj1" fmla="val 18750"/>
              <a:gd name="adj2" fmla="val -8333"/>
              <a:gd name="adj3" fmla="val 36610"/>
              <a:gd name="adj4" fmla="val -114434"/>
            </a:avLst>
          </a:prstGeom>
          <a:noFill/>
          <a:ln>
            <a:solidFill>
              <a:srgbClr val="1F5C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15" dirty="0">
              <a:solidFill>
                <a:schemeClr val="tx1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7968208" y="3140968"/>
            <a:ext cx="2160240" cy="884088"/>
          </a:xfrm>
          <a:prstGeom prst="rect">
            <a:avLst/>
          </a:prstGeom>
          <a:noFill/>
          <a:ln>
            <a:solidFill>
              <a:srgbClr val="1F5CA6"/>
            </a:solidFill>
          </a:ln>
        </p:spPr>
        <p:txBody>
          <a:bodyPr wrap="square" rtlCol="0">
            <a:spAutoFit/>
          </a:bodyPr>
          <a:lstStyle/>
          <a:p>
            <a:r>
              <a:rPr lang="da-DK" sz="1715" dirty="0"/>
              <a:t>Måske pænere end lange beskrivelser i tabeller</a:t>
            </a:r>
            <a:endParaRPr lang="da-DK" sz="1715" dirty="0"/>
          </a:p>
        </p:txBody>
      </p:sp>
    </p:spTree>
    <p:extLst>
      <p:ext uri="{BB962C8B-B14F-4D97-AF65-F5344CB8AC3E}">
        <p14:creationId xmlns:p14="http://schemas.microsoft.com/office/powerpoint/2010/main" val="15902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Gode eksempler på risikoer ved gennemførsel af DMU</a:t>
            </a:r>
          </a:p>
          <a:p>
            <a:r>
              <a:rPr lang="en-US" sz="2000" dirty="0"/>
              <a:t>Tab </a:t>
            </a:r>
            <a:r>
              <a:rPr lang="en-US" sz="2000" dirty="0" err="1"/>
              <a:t>af</a:t>
            </a:r>
            <a:r>
              <a:rPr lang="en-US" sz="2000" dirty="0"/>
              <a:t> data (</a:t>
            </a:r>
            <a:r>
              <a:rPr lang="en-US" sz="2000" dirty="0" err="1"/>
              <a:t>studiedokumenter</a:t>
            </a:r>
            <a:r>
              <a:rPr lang="en-US" sz="2000" dirty="0"/>
              <a:t>)</a:t>
            </a:r>
          </a:p>
          <a:p>
            <a:r>
              <a:rPr lang="en-US" sz="2000" dirty="0"/>
              <a:t>Tab </a:t>
            </a:r>
            <a:r>
              <a:rPr lang="en-US" sz="2000" dirty="0" err="1"/>
              <a:t>af</a:t>
            </a:r>
            <a:r>
              <a:rPr lang="en-US" sz="2000" dirty="0"/>
              <a:t> data (</a:t>
            </a:r>
            <a:r>
              <a:rPr lang="en-US" sz="2000" dirty="0" err="1"/>
              <a:t>programindstillinger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Mangel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motivation </a:t>
            </a:r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konkret</a:t>
            </a:r>
            <a:r>
              <a:rPr lang="en-US" sz="2000" dirty="0"/>
              <a:t> </a:t>
            </a:r>
            <a:r>
              <a:rPr lang="en-US" sz="2000" dirty="0" err="1"/>
              <a:t>tema</a:t>
            </a:r>
            <a:r>
              <a:rPr lang="en-US" sz="2000" dirty="0"/>
              <a:t> (del </a:t>
            </a:r>
            <a:r>
              <a:rPr lang="en-US" sz="2000" dirty="0" err="1"/>
              <a:t>af</a:t>
            </a:r>
            <a:r>
              <a:rPr lang="en-US" sz="2000" dirty="0"/>
              <a:t> fag)</a:t>
            </a:r>
          </a:p>
          <a:p>
            <a:r>
              <a:rPr lang="en-US" sz="2000" dirty="0" err="1"/>
              <a:t>Mangel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motivation </a:t>
            </a:r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konkret</a:t>
            </a:r>
            <a:r>
              <a:rPr lang="en-US" sz="2000" dirty="0"/>
              <a:t> fag</a:t>
            </a:r>
          </a:p>
          <a:p>
            <a:r>
              <a:rPr lang="en-US" sz="2000" dirty="0" err="1"/>
              <a:t>Generelt</a:t>
            </a:r>
            <a:r>
              <a:rPr lang="en-US" sz="2000" dirty="0"/>
              <a:t> tab </a:t>
            </a:r>
            <a:r>
              <a:rPr lang="en-US" sz="2000" dirty="0" err="1"/>
              <a:t>af</a:t>
            </a:r>
            <a:r>
              <a:rPr lang="en-US" sz="2000" dirty="0"/>
              <a:t> motivation </a:t>
            </a:r>
            <a:r>
              <a:rPr lang="en-US" sz="2000" dirty="0" err="1"/>
              <a:t>i</a:t>
            </a:r>
            <a:r>
              <a:rPr lang="en-US" sz="2000" dirty="0"/>
              <a:t> mere end 1 </a:t>
            </a:r>
            <a:r>
              <a:rPr lang="en-US" sz="2000" dirty="0" err="1"/>
              <a:t>uge</a:t>
            </a:r>
            <a:endParaRPr lang="en-US" sz="2000" dirty="0"/>
          </a:p>
          <a:p>
            <a:r>
              <a:rPr lang="en-US" sz="2000" dirty="0" err="1"/>
              <a:t>Generelt</a:t>
            </a:r>
            <a:r>
              <a:rPr lang="en-US" sz="2000" dirty="0"/>
              <a:t> tab </a:t>
            </a:r>
            <a:r>
              <a:rPr lang="en-US" sz="2000" dirty="0" err="1"/>
              <a:t>af</a:t>
            </a:r>
            <a:r>
              <a:rPr lang="en-US" sz="2000" dirty="0"/>
              <a:t> motivation </a:t>
            </a:r>
            <a:r>
              <a:rPr lang="en-US" sz="2000" dirty="0" err="1"/>
              <a:t>i</a:t>
            </a:r>
            <a:r>
              <a:rPr lang="en-US" sz="2000" dirty="0"/>
              <a:t> mere end 1 </a:t>
            </a:r>
            <a:r>
              <a:rPr lang="en-US" sz="2000" dirty="0" err="1"/>
              <a:t>måned</a:t>
            </a:r>
            <a:endParaRPr lang="en-US" sz="2000" dirty="0"/>
          </a:p>
          <a:p>
            <a:r>
              <a:rPr lang="en-US" sz="2000" dirty="0" err="1"/>
              <a:t>Sammenhængende</a:t>
            </a:r>
            <a:r>
              <a:rPr lang="en-US" sz="2000" dirty="0"/>
              <a:t> </a:t>
            </a:r>
            <a:r>
              <a:rPr lang="en-US" sz="2000" dirty="0" err="1"/>
              <a:t>sygdom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mere end 1 </a:t>
            </a:r>
            <a:r>
              <a:rPr lang="en-US" sz="2000" dirty="0" err="1"/>
              <a:t>uge</a:t>
            </a:r>
            <a:endParaRPr lang="en-US" sz="2000" dirty="0"/>
          </a:p>
          <a:p>
            <a:r>
              <a:rPr lang="en-US" sz="2000" dirty="0" err="1"/>
              <a:t>Mindst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måneds</a:t>
            </a:r>
            <a:r>
              <a:rPr lang="en-US" sz="2000" dirty="0"/>
              <a:t> </a:t>
            </a:r>
            <a:r>
              <a:rPr lang="en-US" sz="2000" dirty="0" err="1"/>
              <a:t>sygdom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løbet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1 semester</a:t>
            </a:r>
          </a:p>
          <a:p>
            <a:r>
              <a:rPr lang="en-US" sz="2000" dirty="0" err="1"/>
              <a:t>Rådighedsbeløb</a:t>
            </a:r>
            <a:r>
              <a:rPr lang="en-US" sz="2000" dirty="0"/>
              <a:t> for </a:t>
            </a:r>
            <a:r>
              <a:rPr lang="en-US" sz="2000" dirty="0" err="1"/>
              <a:t>lille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73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Flere gode eksempler</a:t>
            </a:r>
          </a:p>
          <a:p>
            <a:r>
              <a:rPr lang="en-US" sz="2000" dirty="0" err="1"/>
              <a:t>Fremmøde</a:t>
            </a:r>
            <a:r>
              <a:rPr lang="en-US" sz="2000" dirty="0"/>
              <a:t> </a:t>
            </a:r>
            <a:r>
              <a:rPr lang="en-US" sz="2000" dirty="0" err="1"/>
              <a:t>forhindret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transportproblemer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mere end 2 </a:t>
            </a:r>
            <a:r>
              <a:rPr lang="en-US" sz="2000" dirty="0" err="1"/>
              <a:t>dage</a:t>
            </a:r>
            <a:endParaRPr lang="en-US" sz="2000" dirty="0"/>
          </a:p>
          <a:p>
            <a:r>
              <a:rPr lang="en-US" sz="2000" dirty="0" err="1"/>
              <a:t>Fremmøde</a:t>
            </a:r>
            <a:r>
              <a:rPr lang="en-US" sz="2000" dirty="0"/>
              <a:t> </a:t>
            </a:r>
            <a:r>
              <a:rPr lang="en-US" sz="2000" dirty="0" err="1"/>
              <a:t>forhindret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transportproblemer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mere end 1 </a:t>
            </a:r>
            <a:r>
              <a:rPr lang="en-US" sz="2000" dirty="0" err="1"/>
              <a:t>uge</a:t>
            </a:r>
            <a:endParaRPr lang="en-US" sz="2000" dirty="0"/>
          </a:p>
          <a:p>
            <a:r>
              <a:rPr lang="en-US" sz="2000" dirty="0" err="1"/>
              <a:t>Familieproblemer</a:t>
            </a:r>
            <a:r>
              <a:rPr lang="en-US" sz="2000" dirty="0"/>
              <a:t> </a:t>
            </a:r>
            <a:r>
              <a:rPr lang="en-US" sz="2000" dirty="0" err="1"/>
              <a:t>fjerner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studiet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mere end 1 </a:t>
            </a:r>
            <a:r>
              <a:rPr lang="en-US" sz="2000" dirty="0" err="1"/>
              <a:t>uge</a:t>
            </a:r>
            <a:endParaRPr lang="en-US" sz="2000" dirty="0"/>
          </a:p>
          <a:p>
            <a:r>
              <a:rPr lang="en-US" sz="2000" dirty="0" err="1"/>
              <a:t>Fagligt</a:t>
            </a:r>
            <a:r>
              <a:rPr lang="en-US" sz="2000" dirty="0"/>
              <a:t> </a:t>
            </a:r>
            <a:r>
              <a:rPr lang="en-US" sz="2000" dirty="0" err="1"/>
              <a:t>bagefter</a:t>
            </a:r>
            <a:r>
              <a:rPr lang="en-US" sz="2000" dirty="0"/>
              <a:t> (</a:t>
            </a:r>
            <a:r>
              <a:rPr lang="en-US" sz="2000" dirty="0" err="1"/>
              <a:t>vedvarende</a:t>
            </a:r>
            <a:r>
              <a:rPr lang="en-US" sz="2000" dirty="0"/>
              <a:t>/</a:t>
            </a:r>
            <a:r>
              <a:rPr lang="en-US" sz="2000" dirty="0" err="1"/>
              <a:t>stigende</a:t>
            </a:r>
            <a:r>
              <a:rPr lang="en-US" sz="2000" dirty="0"/>
              <a:t>) </a:t>
            </a:r>
            <a:r>
              <a:rPr lang="en-US" sz="2000" dirty="0" err="1"/>
              <a:t>i</a:t>
            </a:r>
            <a:r>
              <a:rPr lang="en-US" sz="2000" dirty="0"/>
              <a:t> et </a:t>
            </a:r>
            <a:r>
              <a:rPr lang="en-US" sz="2000" dirty="0" err="1"/>
              <a:t>konkret</a:t>
            </a:r>
            <a:r>
              <a:rPr lang="en-US" sz="2000" dirty="0"/>
              <a:t> fag</a:t>
            </a:r>
          </a:p>
          <a:p>
            <a:r>
              <a:rPr lang="en-US" sz="2000" dirty="0" err="1"/>
              <a:t>Fagligt</a:t>
            </a:r>
            <a:r>
              <a:rPr lang="en-US" sz="2000" dirty="0"/>
              <a:t> </a:t>
            </a:r>
            <a:r>
              <a:rPr lang="en-US" sz="2000" dirty="0" err="1"/>
              <a:t>bagefter</a:t>
            </a:r>
            <a:r>
              <a:rPr lang="en-US" sz="2000" dirty="0"/>
              <a:t> (</a:t>
            </a:r>
            <a:r>
              <a:rPr lang="en-US" sz="2000" dirty="0" err="1"/>
              <a:t>vedvarende</a:t>
            </a:r>
            <a:r>
              <a:rPr lang="en-US" sz="2000" dirty="0"/>
              <a:t>/</a:t>
            </a:r>
            <a:r>
              <a:rPr lang="en-US" sz="2000" dirty="0" err="1"/>
              <a:t>stigende</a:t>
            </a:r>
            <a:r>
              <a:rPr lang="en-US" sz="2000" dirty="0"/>
              <a:t>)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tværs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flere</a:t>
            </a:r>
            <a:r>
              <a:rPr lang="en-US" sz="2000" dirty="0"/>
              <a:t> fag</a:t>
            </a:r>
          </a:p>
          <a:p>
            <a:r>
              <a:rPr lang="en-US" sz="2000" dirty="0"/>
              <a:t>Tab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funktionel</a:t>
            </a:r>
            <a:r>
              <a:rPr lang="en-US" sz="2000" dirty="0"/>
              <a:t> computer </a:t>
            </a:r>
            <a:r>
              <a:rPr lang="en-US" sz="2000" dirty="0" err="1"/>
              <a:t>i</a:t>
            </a:r>
            <a:r>
              <a:rPr lang="en-US" sz="2000" dirty="0"/>
              <a:t> mere end 2 </a:t>
            </a:r>
            <a:r>
              <a:rPr lang="en-US" sz="2000" dirty="0" err="1"/>
              <a:t>dage</a:t>
            </a:r>
            <a:endParaRPr lang="en-US" sz="2000" dirty="0"/>
          </a:p>
          <a:p>
            <a:r>
              <a:rPr lang="en-US" sz="2000" dirty="0"/>
              <a:t>Tab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funktionel</a:t>
            </a:r>
            <a:r>
              <a:rPr lang="en-US" sz="2000" dirty="0"/>
              <a:t> computer </a:t>
            </a:r>
            <a:r>
              <a:rPr lang="en-US" sz="2000" dirty="0" err="1"/>
              <a:t>i</a:t>
            </a:r>
            <a:r>
              <a:rPr lang="en-US" sz="2000" dirty="0"/>
              <a:t> mere end 1 </a:t>
            </a:r>
            <a:r>
              <a:rPr lang="en-US" sz="2000" dirty="0" err="1"/>
              <a:t>uge</a:t>
            </a:r>
            <a:endParaRPr lang="en-US" sz="2000" dirty="0"/>
          </a:p>
          <a:p>
            <a:r>
              <a:rPr lang="en-US" sz="2000" dirty="0" err="1"/>
              <a:t>Gruppekonflikt</a:t>
            </a:r>
            <a:r>
              <a:rPr lang="en-US" sz="2000" dirty="0"/>
              <a:t> </a:t>
            </a:r>
            <a:r>
              <a:rPr lang="en-US" sz="2000" dirty="0" err="1"/>
              <a:t>ifm</a:t>
            </a:r>
            <a:r>
              <a:rPr lang="en-US" sz="2000" dirty="0"/>
              <a:t>. </a:t>
            </a:r>
            <a:r>
              <a:rPr lang="en-US" sz="2000" dirty="0" err="1"/>
              <a:t>eksamensprojekt</a:t>
            </a:r>
            <a:endParaRPr lang="en-US" sz="2000" dirty="0"/>
          </a:p>
          <a:p>
            <a:r>
              <a:rPr lang="en-US" sz="2000" dirty="0" err="1"/>
              <a:t>Forkert</a:t>
            </a:r>
            <a:r>
              <a:rPr lang="en-US" sz="2000" dirty="0"/>
              <a:t> </a:t>
            </a:r>
            <a:r>
              <a:rPr lang="en-US" sz="2000" dirty="0" err="1"/>
              <a:t>studievalg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1" b="1" dirty="0"/>
              <a:t>Definition</a:t>
            </a:r>
          </a:p>
          <a:p>
            <a:pPr marL="0" indent="0">
              <a:buNone/>
            </a:pPr>
            <a:r>
              <a:rPr lang="en-US" sz="2401" dirty="0"/>
              <a:t>Risk is an uncertain event or condition that, </a:t>
            </a:r>
            <a:br>
              <a:rPr lang="en-US" sz="2401" dirty="0"/>
            </a:br>
            <a:r>
              <a:rPr lang="en-US" sz="2401" dirty="0"/>
              <a:t>if it occurs, </a:t>
            </a:r>
            <a:br>
              <a:rPr lang="en-US" sz="2401" dirty="0"/>
            </a:br>
            <a:r>
              <a:rPr lang="en-US" sz="2401" dirty="0"/>
              <a:t>has an effect on at least one project objective.</a:t>
            </a:r>
          </a:p>
          <a:p>
            <a:pPr marL="0" indent="0" algn="r">
              <a:buNone/>
            </a:pPr>
            <a:r>
              <a:rPr lang="en-US" i="1" dirty="0" err="1"/>
              <a:t>Stjålet</a:t>
            </a:r>
            <a:r>
              <a:rPr lang="en-US" i="1" dirty="0"/>
              <a:t> </a:t>
            </a:r>
            <a:r>
              <a:rPr lang="en-US" i="1" dirty="0" err="1"/>
              <a:t>fra</a:t>
            </a:r>
            <a:r>
              <a:rPr lang="en-US" i="1" dirty="0"/>
              <a:t> Wikipedia</a:t>
            </a:r>
            <a:endParaRPr lang="da-DK" i="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>
              <a:buNone/>
            </a:pPr>
            <a:endParaRPr lang="da-DK" sz="2401" dirty="0"/>
          </a:p>
          <a:p>
            <a:pPr marL="0" indent="0" algn="r">
              <a:buNone/>
            </a:pPr>
            <a:r>
              <a:rPr lang="da-DK" sz="2401" i="1" dirty="0">
                <a:solidFill>
                  <a:schemeClr val="tx2">
                    <a:lumMod val="50000"/>
                  </a:schemeClr>
                </a:solidFill>
              </a:rPr>
              <a:t>Hvad er formålet med risikoanalyser?</a:t>
            </a:r>
          </a:p>
        </p:txBody>
      </p:sp>
    </p:spTree>
    <p:extLst>
      <p:ext uri="{BB962C8B-B14F-4D97-AF65-F5344CB8AC3E}">
        <p14:creationId xmlns:p14="http://schemas.microsoft.com/office/powerpoint/2010/main" val="22545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Risikovurdering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Identifikation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Medtag</a:t>
            </a:r>
            <a:r>
              <a:rPr lang="en-US" sz="2401" dirty="0"/>
              <a:t> kun </a:t>
            </a:r>
            <a:r>
              <a:rPr lang="en-US" sz="2401" dirty="0" err="1"/>
              <a:t>relevante</a:t>
            </a:r>
            <a:r>
              <a:rPr lang="en-US" sz="2401" dirty="0"/>
              <a:t> </a:t>
            </a:r>
            <a:r>
              <a:rPr lang="en-US" sz="2401" dirty="0" err="1"/>
              <a:t>risikoer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 err="1"/>
              <a:t>fordi</a:t>
            </a:r>
            <a:r>
              <a:rPr lang="en-US" sz="2401" dirty="0"/>
              <a:t> de </a:t>
            </a:r>
            <a:r>
              <a:rPr lang="en-US" sz="2401" dirty="0" err="1"/>
              <a:t>øvrige</a:t>
            </a:r>
            <a:r>
              <a:rPr lang="en-US" sz="2401" dirty="0"/>
              <a:t> </a:t>
            </a:r>
            <a:r>
              <a:rPr lang="en-US" sz="2401" dirty="0" err="1"/>
              <a:t>forstyrrer</a:t>
            </a:r>
            <a:r>
              <a:rPr lang="en-US" sz="2401" dirty="0"/>
              <a:t> </a:t>
            </a:r>
            <a:r>
              <a:rPr lang="en-US" sz="2401" dirty="0" err="1"/>
              <a:t>analysen</a:t>
            </a:r>
            <a:endParaRPr lang="en-US" sz="2401" dirty="0"/>
          </a:p>
          <a:p>
            <a:pPr lvl="1">
              <a:spcAft>
                <a:spcPts val="1200"/>
              </a:spcAft>
            </a:pPr>
            <a:r>
              <a:rPr lang="en-US" sz="2000" dirty="0" err="1"/>
              <a:t>Irrelevante</a:t>
            </a:r>
            <a:r>
              <a:rPr lang="en-US" sz="2000" dirty="0"/>
              <a:t> </a:t>
            </a:r>
            <a:r>
              <a:rPr lang="en-US" sz="2000" dirty="0" err="1"/>
              <a:t>risikoer</a:t>
            </a:r>
            <a:r>
              <a:rPr lang="en-US" sz="2000" dirty="0"/>
              <a:t> ligger </a:t>
            </a:r>
            <a:r>
              <a:rPr lang="en-US" sz="2000" dirty="0" err="1"/>
              <a:t>typisk</a:t>
            </a:r>
            <a:r>
              <a:rPr lang="en-US" sz="2000" dirty="0"/>
              <a:t> </a:t>
            </a:r>
            <a:r>
              <a:rPr lang="en-US" sz="2000" dirty="0" err="1"/>
              <a:t>uden</a:t>
            </a:r>
            <a:r>
              <a:rPr lang="en-US" sz="2000" dirty="0"/>
              <a:t> for </a:t>
            </a:r>
            <a:r>
              <a:rPr lang="en-US" sz="2000" dirty="0" err="1"/>
              <a:t>vores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ændrer</a:t>
            </a:r>
            <a:r>
              <a:rPr lang="en-US" sz="2000" dirty="0"/>
              <a:t> </a:t>
            </a:r>
            <a:r>
              <a:rPr lang="en-US" sz="2000" dirty="0" err="1"/>
              <a:t>verdensbilledet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401" dirty="0" err="1"/>
              <a:t>Risikoer</a:t>
            </a:r>
            <a:r>
              <a:rPr lang="en-US" sz="2401" dirty="0"/>
              <a:t> </a:t>
            </a:r>
            <a:r>
              <a:rPr lang="en-US" sz="2401" dirty="0" err="1"/>
              <a:t>skal</a:t>
            </a:r>
            <a:r>
              <a:rPr lang="en-US" sz="2401" dirty="0"/>
              <a:t> </a:t>
            </a:r>
            <a:r>
              <a:rPr lang="en-US" sz="2401" dirty="0" err="1"/>
              <a:t>være</a:t>
            </a:r>
            <a:r>
              <a:rPr lang="en-US" sz="2401" dirty="0"/>
              <a:t> </a:t>
            </a:r>
            <a:r>
              <a:rPr lang="en-US" sz="2401" dirty="0" err="1"/>
              <a:t>afgørelige</a:t>
            </a:r>
            <a:endParaRPr lang="en-US" sz="2401" dirty="0"/>
          </a:p>
          <a:p>
            <a:pPr lvl="1">
              <a:spcAft>
                <a:spcPts val="1200"/>
              </a:spcAft>
            </a:pPr>
            <a:r>
              <a:rPr lang="en-US" sz="2000" dirty="0"/>
              <a:t>Find </a:t>
            </a:r>
            <a:r>
              <a:rPr lang="en-US" sz="2000" dirty="0" err="1"/>
              <a:t>kritiske</a:t>
            </a:r>
            <a:r>
              <a:rPr lang="en-US" sz="2000" dirty="0"/>
              <a:t> </a:t>
            </a:r>
            <a:r>
              <a:rPr lang="en-US" sz="2000" dirty="0" err="1"/>
              <a:t>grænser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skriv</a:t>
            </a:r>
            <a:r>
              <a:rPr lang="en-US" sz="2000" dirty="0"/>
              <a:t> </a:t>
            </a:r>
            <a:r>
              <a:rPr lang="en-US" sz="2000" dirty="0" err="1"/>
              <a:t>dem</a:t>
            </a:r>
            <a:r>
              <a:rPr lang="en-US" sz="2000" dirty="0"/>
              <a:t> </a:t>
            </a:r>
            <a:r>
              <a:rPr lang="en-US" sz="2000" dirty="0" err="1"/>
              <a:t>ind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risikoanalysen</a:t>
            </a: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være</a:t>
            </a:r>
            <a:r>
              <a:rPr lang="en-US" sz="2000" dirty="0"/>
              <a:t> </a:t>
            </a:r>
            <a:r>
              <a:rPr lang="en-US" sz="2000" dirty="0" err="1"/>
              <a:t>svært</a:t>
            </a:r>
            <a:r>
              <a:rPr lang="en-US" sz="2000" dirty="0"/>
              <a:t> at </a:t>
            </a:r>
            <a:r>
              <a:rPr lang="en-US" sz="2000" dirty="0" err="1"/>
              <a:t>identificere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første</a:t>
            </a:r>
            <a:r>
              <a:rPr lang="en-US" sz="2000" dirty="0"/>
              <a:t> </a:t>
            </a:r>
            <a:r>
              <a:rPr lang="en-US" sz="2000" dirty="0" err="1"/>
              <a:t>forsøg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Risikovurdering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Sandsynlighed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Kan</a:t>
            </a:r>
            <a:r>
              <a:rPr lang="en-US" sz="2401" dirty="0"/>
              <a:t> </a:t>
            </a:r>
            <a:r>
              <a:rPr lang="en-US" sz="2401" dirty="0" err="1"/>
              <a:t>angives</a:t>
            </a:r>
            <a:r>
              <a:rPr lang="en-US" sz="2401" dirty="0"/>
              <a:t> </a:t>
            </a:r>
            <a:r>
              <a:rPr lang="en-US" sz="2401" dirty="0" err="1"/>
              <a:t>i</a:t>
            </a:r>
            <a:r>
              <a:rPr lang="en-US" sz="2401" dirty="0"/>
              <a:t> </a:t>
            </a:r>
            <a:r>
              <a:rPr lang="en-US" sz="2401" dirty="0" err="1"/>
              <a:t>procent</a:t>
            </a:r>
            <a:r>
              <a:rPr lang="en-US" sz="2401" dirty="0"/>
              <a:t> </a:t>
            </a:r>
            <a:r>
              <a:rPr lang="en-US" sz="2401" dirty="0" err="1"/>
              <a:t>eller</a:t>
            </a:r>
            <a:r>
              <a:rPr lang="en-US" sz="2401" dirty="0"/>
              <a:t> </a:t>
            </a:r>
            <a:r>
              <a:rPr lang="en-US" sz="2401" dirty="0" err="1"/>
              <a:t>simplere</a:t>
            </a:r>
            <a:r>
              <a:rPr lang="en-US" sz="2401" dirty="0"/>
              <a:t> </a:t>
            </a:r>
            <a:r>
              <a:rPr lang="en-US" sz="2401" dirty="0" err="1"/>
              <a:t>skalaer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 err="1"/>
              <a:t>fx</a:t>
            </a:r>
            <a:r>
              <a:rPr lang="en-US" sz="2401" dirty="0"/>
              <a:t> </a:t>
            </a:r>
            <a:r>
              <a:rPr lang="en-US" sz="2401" dirty="0" err="1"/>
              <a:t>Høj</a:t>
            </a:r>
            <a:r>
              <a:rPr lang="en-US" sz="2401" dirty="0"/>
              <a:t>, Medium, </a:t>
            </a:r>
            <a:r>
              <a:rPr lang="en-US" sz="2401" dirty="0" err="1"/>
              <a:t>Lav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Anvendelse</a:t>
            </a:r>
            <a:r>
              <a:rPr lang="en-US" sz="2401" dirty="0"/>
              <a:t> </a:t>
            </a:r>
            <a:r>
              <a:rPr lang="en-US" sz="2401" dirty="0" err="1"/>
              <a:t>af</a:t>
            </a:r>
            <a:r>
              <a:rPr lang="en-US" sz="2401" dirty="0"/>
              <a:t> </a:t>
            </a:r>
            <a:r>
              <a:rPr lang="en-US" sz="2401" dirty="0" err="1"/>
              <a:t>procent</a:t>
            </a:r>
            <a:r>
              <a:rPr lang="en-US" sz="2401" dirty="0"/>
              <a:t> </a:t>
            </a:r>
            <a:br>
              <a:rPr lang="en-US" sz="2401" dirty="0"/>
            </a:br>
            <a:r>
              <a:rPr lang="en-US" sz="2401" dirty="0" err="1"/>
              <a:t>kan</a:t>
            </a:r>
            <a:r>
              <a:rPr lang="en-US" sz="2401" dirty="0"/>
              <a:t> gives et </a:t>
            </a:r>
            <a:r>
              <a:rPr lang="en-US" sz="2401" dirty="0" err="1"/>
              <a:t>falsk</a:t>
            </a:r>
            <a:r>
              <a:rPr lang="en-US" sz="2401" dirty="0"/>
              <a:t> </a:t>
            </a:r>
            <a:r>
              <a:rPr lang="en-US" sz="2401" dirty="0" err="1"/>
              <a:t>indtryk</a:t>
            </a:r>
            <a:r>
              <a:rPr lang="en-US" sz="2401" dirty="0"/>
              <a:t> </a:t>
            </a:r>
            <a:r>
              <a:rPr lang="en-US" sz="2401" dirty="0" err="1"/>
              <a:t>af</a:t>
            </a:r>
            <a:r>
              <a:rPr lang="en-US" sz="2401" dirty="0"/>
              <a:t> </a:t>
            </a:r>
            <a:r>
              <a:rPr lang="en-US" sz="2401" dirty="0" err="1"/>
              <a:t>præcision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Generelt</a:t>
            </a:r>
            <a:r>
              <a:rPr lang="en-US" sz="2401" dirty="0"/>
              <a:t> </a:t>
            </a:r>
            <a:r>
              <a:rPr lang="en-US" sz="2401" dirty="0" err="1"/>
              <a:t>opfattes</a:t>
            </a:r>
            <a:r>
              <a:rPr lang="en-US" sz="2401" dirty="0"/>
              <a:t> 80+ % </a:t>
            </a:r>
            <a:r>
              <a:rPr lang="en-US" sz="2401" dirty="0" err="1"/>
              <a:t>som</a:t>
            </a:r>
            <a:r>
              <a:rPr lang="en-US" sz="2401" dirty="0"/>
              <a:t> </a:t>
            </a:r>
            <a:r>
              <a:rPr lang="en-US" sz="2401" dirty="0" err="1"/>
              <a:t>værende</a:t>
            </a:r>
            <a:r>
              <a:rPr lang="en-US" sz="2401" dirty="0"/>
              <a:t> </a:t>
            </a:r>
            <a:r>
              <a:rPr lang="en-US" sz="2401" dirty="0" err="1"/>
              <a:t>sikker</a:t>
            </a:r>
            <a:r>
              <a:rPr lang="en-US" sz="2401" dirty="0"/>
              <a:t> </a:t>
            </a:r>
            <a:br>
              <a:rPr lang="en-US" sz="2401" dirty="0"/>
            </a:br>
            <a:r>
              <a:rPr lang="en-US" sz="2401" dirty="0" err="1"/>
              <a:t>og</a:t>
            </a:r>
            <a:r>
              <a:rPr lang="en-US" sz="2401" dirty="0"/>
              <a:t> </a:t>
            </a:r>
            <a:r>
              <a:rPr lang="en-US" sz="2401" dirty="0" err="1"/>
              <a:t>risikoen</a:t>
            </a:r>
            <a:r>
              <a:rPr lang="en-US" sz="2401" dirty="0"/>
              <a:t> </a:t>
            </a:r>
            <a:r>
              <a:rPr lang="en-US" sz="2401" dirty="0" err="1"/>
              <a:t>bør</a:t>
            </a:r>
            <a:r>
              <a:rPr lang="en-US" sz="2401" dirty="0"/>
              <a:t> </a:t>
            </a:r>
            <a:r>
              <a:rPr lang="en-US" sz="2401" dirty="0" err="1"/>
              <a:t>derfor</a:t>
            </a:r>
            <a:r>
              <a:rPr lang="en-US" sz="2401" dirty="0"/>
              <a:t> </a:t>
            </a:r>
            <a:r>
              <a:rPr lang="en-US" sz="2401" dirty="0" err="1"/>
              <a:t>snarere</a:t>
            </a:r>
            <a:r>
              <a:rPr lang="en-US" sz="2401" dirty="0"/>
              <a:t> </a:t>
            </a:r>
            <a:r>
              <a:rPr lang="en-US" sz="2401" dirty="0" err="1"/>
              <a:t>opfattes</a:t>
            </a:r>
            <a:r>
              <a:rPr lang="en-US" sz="2401" dirty="0"/>
              <a:t> </a:t>
            </a:r>
            <a:r>
              <a:rPr lang="en-US" sz="2401" dirty="0" err="1"/>
              <a:t>som</a:t>
            </a:r>
            <a:r>
              <a:rPr lang="en-US" sz="2401" dirty="0"/>
              <a:t> et </a:t>
            </a:r>
            <a:r>
              <a:rPr lang="en-US" sz="2401" dirty="0" err="1"/>
              <a:t>vilkår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606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Risikovurdering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Konsekvens (alvor)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Kan</a:t>
            </a:r>
            <a:r>
              <a:rPr lang="en-US" sz="2401" dirty="0"/>
              <a:t> </a:t>
            </a:r>
            <a:r>
              <a:rPr lang="en-US" sz="2401" dirty="0" err="1"/>
              <a:t>angives</a:t>
            </a:r>
            <a:r>
              <a:rPr lang="en-US" sz="2401" dirty="0"/>
              <a:t> </a:t>
            </a:r>
            <a:r>
              <a:rPr lang="en-US" sz="2401" dirty="0" err="1"/>
              <a:t>absolut</a:t>
            </a:r>
            <a:r>
              <a:rPr lang="en-US" sz="2401" dirty="0"/>
              <a:t>, </a:t>
            </a:r>
            <a:r>
              <a:rPr lang="en-US" sz="2401" dirty="0" err="1"/>
              <a:t>fx</a:t>
            </a:r>
            <a:r>
              <a:rPr lang="en-US" sz="2401" dirty="0"/>
              <a:t> </a:t>
            </a:r>
            <a:r>
              <a:rPr lang="en-US" sz="2401" dirty="0" err="1"/>
              <a:t>i</a:t>
            </a:r>
            <a:r>
              <a:rPr lang="en-US" sz="2401" dirty="0"/>
              <a:t> kroner, </a:t>
            </a:r>
            <a:r>
              <a:rPr lang="en-US" sz="2401" dirty="0" err="1"/>
              <a:t>hvis</a:t>
            </a:r>
            <a:r>
              <a:rPr lang="en-US" sz="2401" dirty="0"/>
              <a:t> </a:t>
            </a:r>
            <a:r>
              <a:rPr lang="en-US" sz="2401" dirty="0" err="1"/>
              <a:t>det</a:t>
            </a:r>
            <a:r>
              <a:rPr lang="en-US" sz="2401" dirty="0"/>
              <a:t> </a:t>
            </a:r>
            <a:r>
              <a:rPr lang="en-US" sz="2401" dirty="0" err="1"/>
              <a:t>er</a:t>
            </a:r>
            <a:r>
              <a:rPr lang="en-US" sz="2401" dirty="0"/>
              <a:t> </a:t>
            </a:r>
            <a:r>
              <a:rPr lang="en-US" sz="2401" dirty="0" err="1"/>
              <a:t>muligt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Simplere</a:t>
            </a:r>
            <a:r>
              <a:rPr lang="en-US" sz="2401" dirty="0"/>
              <a:t> </a:t>
            </a:r>
            <a:r>
              <a:rPr lang="en-US" sz="2401" dirty="0" err="1"/>
              <a:t>skalaer</a:t>
            </a:r>
            <a:r>
              <a:rPr lang="en-US" sz="2401" dirty="0"/>
              <a:t> </a:t>
            </a:r>
            <a:r>
              <a:rPr lang="en-US" sz="2401" dirty="0" err="1"/>
              <a:t>kan</a:t>
            </a:r>
            <a:r>
              <a:rPr lang="en-US" sz="2401" dirty="0"/>
              <a:t> </a:t>
            </a:r>
            <a:r>
              <a:rPr lang="en-US" sz="2401" dirty="0" err="1"/>
              <a:t>anvendes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/>
              <a:t>men de </a:t>
            </a:r>
            <a:r>
              <a:rPr lang="en-US" sz="2401" dirty="0" err="1"/>
              <a:t>følger</a:t>
            </a:r>
            <a:r>
              <a:rPr lang="en-US" sz="2401" dirty="0"/>
              <a:t> </a:t>
            </a:r>
            <a:r>
              <a:rPr lang="en-US" sz="2401" dirty="0" err="1"/>
              <a:t>reglen</a:t>
            </a:r>
            <a:r>
              <a:rPr lang="en-US" sz="2401" dirty="0"/>
              <a:t> om “</a:t>
            </a:r>
            <a:r>
              <a:rPr lang="en-US" sz="2401" dirty="0" err="1"/>
              <a:t>højt</a:t>
            </a:r>
            <a:r>
              <a:rPr lang="en-US" sz="2401" dirty="0"/>
              <a:t> </a:t>
            </a:r>
            <a:r>
              <a:rPr lang="en-US" sz="2401" dirty="0" err="1"/>
              <a:t>tal</a:t>
            </a:r>
            <a:r>
              <a:rPr lang="en-US" sz="2401" dirty="0"/>
              <a:t> = </a:t>
            </a:r>
            <a:r>
              <a:rPr lang="en-US" sz="2401" dirty="0" err="1"/>
              <a:t>stor</a:t>
            </a:r>
            <a:r>
              <a:rPr lang="en-US" sz="2401" dirty="0"/>
              <a:t> </a:t>
            </a:r>
            <a:r>
              <a:rPr lang="en-US" sz="2401" dirty="0" err="1"/>
              <a:t>konsekvens</a:t>
            </a:r>
            <a:r>
              <a:rPr lang="en-US" sz="2401" dirty="0"/>
              <a:t>”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Tænk</a:t>
            </a:r>
            <a:r>
              <a:rPr lang="en-US" sz="2401" dirty="0"/>
              <a:t> </a:t>
            </a:r>
            <a:r>
              <a:rPr lang="en-US" sz="2401" dirty="0" err="1"/>
              <a:t>gerne</a:t>
            </a:r>
            <a:r>
              <a:rPr lang="en-US" sz="2401" dirty="0"/>
              <a:t> </a:t>
            </a:r>
            <a:r>
              <a:rPr lang="en-US" sz="2401" dirty="0" err="1"/>
              <a:t>på</a:t>
            </a:r>
            <a:r>
              <a:rPr lang="en-US" sz="2401" dirty="0"/>
              <a:t> </a:t>
            </a:r>
            <a:r>
              <a:rPr lang="en-US" sz="2401" dirty="0" err="1"/>
              <a:t>risikoens</a:t>
            </a:r>
            <a:r>
              <a:rPr lang="en-US" sz="2401" dirty="0"/>
              <a:t> </a:t>
            </a:r>
            <a:r>
              <a:rPr lang="en-US" sz="2401" dirty="0" err="1"/>
              <a:t>omkostninger</a:t>
            </a:r>
            <a:r>
              <a:rPr lang="en-US" sz="2401" dirty="0"/>
              <a:t> </a:t>
            </a:r>
            <a:r>
              <a:rPr lang="en-US" sz="2401" dirty="0" err="1"/>
              <a:t>ift</a:t>
            </a:r>
            <a:r>
              <a:rPr lang="en-US" sz="2401" dirty="0"/>
              <a:t>. </a:t>
            </a:r>
            <a:r>
              <a:rPr lang="en-US" sz="2401" dirty="0" err="1"/>
              <a:t>samlet</a:t>
            </a:r>
            <a:r>
              <a:rPr lang="en-US" sz="2401" dirty="0"/>
              <a:t> </a:t>
            </a:r>
            <a:r>
              <a:rPr lang="en-US" sz="2401" dirty="0" err="1"/>
              <a:t>projekt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Vurder</a:t>
            </a:r>
            <a:r>
              <a:rPr lang="en-US" sz="2401" dirty="0"/>
              <a:t> om </a:t>
            </a:r>
            <a:r>
              <a:rPr lang="en-US" sz="2401" dirty="0" err="1"/>
              <a:t>skalaen</a:t>
            </a:r>
            <a:r>
              <a:rPr lang="en-US" sz="2401" dirty="0"/>
              <a:t> </a:t>
            </a:r>
            <a:r>
              <a:rPr lang="en-US" sz="2401" dirty="0" err="1"/>
              <a:t>hjælper</a:t>
            </a:r>
            <a:r>
              <a:rPr lang="en-US" sz="2401" dirty="0"/>
              <a:t> med at </a:t>
            </a:r>
            <a:r>
              <a:rPr lang="en-US" sz="2401" dirty="0" err="1"/>
              <a:t>vurdere</a:t>
            </a:r>
            <a:r>
              <a:rPr lang="en-US" sz="2401" dirty="0"/>
              <a:t> </a:t>
            </a:r>
            <a:r>
              <a:rPr lang="en-US" sz="2401" dirty="0" err="1"/>
              <a:t>risikoerne</a:t>
            </a:r>
            <a:endParaRPr lang="en-US" sz="2401" dirty="0"/>
          </a:p>
          <a:p>
            <a:pPr marL="0" indent="0">
              <a:buNone/>
            </a:pPr>
            <a:endParaRPr lang="en-US" sz="2401" dirty="0"/>
          </a:p>
          <a:p>
            <a:pPr marL="0" indent="0" algn="r">
              <a:buNone/>
            </a:pPr>
            <a:r>
              <a:rPr lang="en-US" sz="2401" i="1" dirty="0" err="1">
                <a:solidFill>
                  <a:schemeClr val="tx2">
                    <a:lumMod val="50000"/>
                  </a:schemeClr>
                </a:solidFill>
              </a:rPr>
              <a:t>Hvilken</a:t>
            </a:r>
            <a:r>
              <a:rPr lang="en-US" sz="2401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1" i="1" dirty="0" err="1">
                <a:solidFill>
                  <a:schemeClr val="tx2">
                    <a:lumMod val="50000"/>
                  </a:schemeClr>
                </a:solidFill>
              </a:rPr>
              <a:t>risiko</a:t>
            </a:r>
            <a:r>
              <a:rPr lang="en-US" sz="2401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1" i="1" dirty="0" err="1">
                <a:solidFill>
                  <a:schemeClr val="tx2">
                    <a:lumMod val="50000"/>
                  </a:schemeClr>
                </a:solidFill>
              </a:rPr>
              <a:t>er</a:t>
            </a:r>
            <a:r>
              <a:rPr lang="en-US" sz="2401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1" i="1" dirty="0" err="1">
                <a:solidFill>
                  <a:schemeClr val="tx2">
                    <a:lumMod val="50000"/>
                  </a:schemeClr>
                </a:solidFill>
              </a:rPr>
              <a:t>vigtigst</a:t>
            </a:r>
            <a:r>
              <a:rPr lang="en-US" sz="2401" i="1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2401" i="1" dirty="0" err="1">
                <a:solidFill>
                  <a:schemeClr val="tx2">
                    <a:lumMod val="50000"/>
                  </a:schemeClr>
                </a:solidFill>
              </a:rPr>
              <a:t>håndtere</a:t>
            </a:r>
            <a:r>
              <a:rPr lang="en-US" sz="2401" i="1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 marL="0" indent="0" algn="r"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SS = Medium (40 %),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Alvor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Lav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(10.000 kr.),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Risikotal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= Medium-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Lav</a:t>
            </a:r>
            <a:endParaRPr lang="en-US" sz="2000" i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SS =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Lav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(20 %),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Alvor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= Medium (100.000 kr.),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Risikotal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= Medium-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Lav</a:t>
            </a:r>
            <a:endParaRPr lang="en-US" sz="20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Risikovurdering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Prioritet (risikotal, </a:t>
            </a:r>
            <a:r>
              <a:rPr lang="da-DK" sz="2401" b="1" dirty="0" err="1"/>
              <a:t>exposure</a:t>
            </a:r>
            <a:r>
              <a:rPr lang="da-DK" sz="2401" b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Vægtning</a:t>
            </a:r>
            <a:r>
              <a:rPr lang="en-US" sz="2401" dirty="0"/>
              <a:t> </a:t>
            </a:r>
            <a:r>
              <a:rPr lang="en-US" sz="2401" dirty="0" err="1"/>
              <a:t>af</a:t>
            </a:r>
            <a:r>
              <a:rPr lang="en-US" sz="2401" dirty="0"/>
              <a:t> </a:t>
            </a:r>
            <a:r>
              <a:rPr lang="en-US" sz="2401" dirty="0" err="1"/>
              <a:t>konsekvens</a:t>
            </a:r>
            <a:r>
              <a:rPr lang="en-US" sz="2401" dirty="0"/>
              <a:t> </a:t>
            </a:r>
            <a:r>
              <a:rPr lang="en-US" sz="2401" dirty="0" err="1"/>
              <a:t>ift</a:t>
            </a:r>
            <a:r>
              <a:rPr lang="en-US" sz="2401" dirty="0"/>
              <a:t>. </a:t>
            </a:r>
            <a:r>
              <a:rPr lang="en-US" sz="2401" dirty="0" err="1"/>
              <a:t>sandsynlighed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 err="1"/>
              <a:t>findes</a:t>
            </a:r>
            <a:r>
              <a:rPr lang="en-US" sz="2401" dirty="0"/>
              <a:t> </a:t>
            </a:r>
            <a:r>
              <a:rPr lang="en-US" sz="2401" dirty="0" err="1"/>
              <a:t>ved</a:t>
            </a:r>
            <a:r>
              <a:rPr lang="en-US" sz="2401" dirty="0"/>
              <a:t> </a:t>
            </a:r>
            <a:r>
              <a:rPr lang="en-US" sz="2401" dirty="0" err="1"/>
              <a:t>multiplicering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Hjælper</a:t>
            </a:r>
            <a:r>
              <a:rPr lang="en-US" sz="2401" dirty="0"/>
              <a:t> med at </a:t>
            </a:r>
            <a:r>
              <a:rPr lang="en-US" sz="2401" dirty="0" err="1"/>
              <a:t>udvælge</a:t>
            </a:r>
            <a:r>
              <a:rPr lang="en-US" sz="2401" dirty="0"/>
              <a:t> </a:t>
            </a:r>
            <a:r>
              <a:rPr lang="en-US" sz="2401" dirty="0" err="1"/>
              <a:t>hvilke</a:t>
            </a:r>
            <a:r>
              <a:rPr lang="en-US" sz="2401" dirty="0"/>
              <a:t> </a:t>
            </a:r>
            <a:r>
              <a:rPr lang="en-US" sz="2401" dirty="0" err="1"/>
              <a:t>risikoer</a:t>
            </a:r>
            <a:r>
              <a:rPr lang="en-US" sz="2401" dirty="0"/>
              <a:t> vi </a:t>
            </a:r>
            <a:r>
              <a:rPr lang="en-US" sz="2401" dirty="0" err="1"/>
              <a:t>vil</a:t>
            </a:r>
            <a:r>
              <a:rPr lang="en-US" sz="2401" dirty="0"/>
              <a:t> </a:t>
            </a:r>
            <a:r>
              <a:rPr lang="en-US" sz="2401" dirty="0" err="1"/>
              <a:t>håndtere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 err="1"/>
              <a:t>fx</a:t>
            </a:r>
            <a:r>
              <a:rPr lang="en-US" sz="2401" dirty="0"/>
              <a:t> top-20 % (men kun </a:t>
            </a:r>
            <a:r>
              <a:rPr lang="en-US" sz="2401" dirty="0" err="1"/>
              <a:t>hvis</a:t>
            </a:r>
            <a:r>
              <a:rPr lang="en-US" sz="2401" dirty="0"/>
              <a:t> listen </a:t>
            </a:r>
            <a:r>
              <a:rPr lang="en-US" sz="2401" dirty="0" err="1"/>
              <a:t>er</a:t>
            </a:r>
            <a:r>
              <a:rPr lang="en-US" sz="2401" dirty="0"/>
              <a:t> </a:t>
            </a:r>
            <a:r>
              <a:rPr lang="en-US" sz="2401" dirty="0" err="1"/>
              <a:t>lang</a:t>
            </a:r>
            <a:r>
              <a:rPr lang="en-US" sz="2401" dirty="0"/>
              <a:t>, </a:t>
            </a:r>
            <a:r>
              <a:rPr lang="en-US" sz="2401" dirty="0" err="1"/>
              <a:t>ellers</a:t>
            </a:r>
            <a:r>
              <a:rPr lang="en-US" sz="2401" dirty="0"/>
              <a:t> </a:t>
            </a:r>
            <a:r>
              <a:rPr lang="en-US" sz="2401" dirty="0" err="1"/>
              <a:t>flere</a:t>
            </a:r>
            <a:r>
              <a:rPr lang="en-US" sz="240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Risikotallet</a:t>
            </a:r>
            <a:r>
              <a:rPr lang="en-US" sz="2401" dirty="0"/>
              <a:t> </a:t>
            </a:r>
            <a:r>
              <a:rPr lang="en-US" sz="2401" dirty="0" err="1"/>
              <a:t>erstatter</a:t>
            </a:r>
            <a:r>
              <a:rPr lang="en-US" sz="2401" dirty="0"/>
              <a:t> </a:t>
            </a:r>
            <a:r>
              <a:rPr lang="en-US" sz="2401" dirty="0" err="1"/>
              <a:t>ikke</a:t>
            </a:r>
            <a:r>
              <a:rPr lang="en-US" sz="2401" dirty="0"/>
              <a:t> </a:t>
            </a:r>
            <a:r>
              <a:rPr lang="en-US" sz="2401" dirty="0" err="1"/>
              <a:t>sund</a:t>
            </a:r>
            <a:r>
              <a:rPr lang="en-US" sz="2401" dirty="0"/>
              <a:t> </a:t>
            </a:r>
            <a:r>
              <a:rPr lang="en-US" sz="2401" dirty="0" err="1"/>
              <a:t>fornuft</a:t>
            </a:r>
            <a:r>
              <a:rPr lang="en-US" sz="2401" dirty="0"/>
              <a:t>, </a:t>
            </a:r>
            <a:br>
              <a:rPr lang="en-US" sz="2401" dirty="0"/>
            </a:br>
            <a:r>
              <a:rPr lang="en-US" sz="2401" dirty="0" err="1"/>
              <a:t>så</a:t>
            </a:r>
            <a:r>
              <a:rPr lang="en-US" sz="2401" dirty="0"/>
              <a:t> vi </a:t>
            </a:r>
            <a:r>
              <a:rPr lang="en-US" sz="2401" dirty="0" err="1"/>
              <a:t>vil</a:t>
            </a:r>
            <a:r>
              <a:rPr lang="en-US" sz="2401" dirty="0"/>
              <a:t> </a:t>
            </a:r>
            <a:r>
              <a:rPr lang="en-US" sz="2401" dirty="0" err="1"/>
              <a:t>også</a:t>
            </a:r>
            <a:r>
              <a:rPr lang="en-US" sz="2401" dirty="0"/>
              <a:t> </a:t>
            </a:r>
            <a:r>
              <a:rPr lang="en-US" sz="2401" dirty="0" err="1"/>
              <a:t>betragte</a:t>
            </a:r>
            <a:r>
              <a:rPr lang="en-US" sz="2401" dirty="0"/>
              <a:t> </a:t>
            </a:r>
            <a:r>
              <a:rPr lang="en-US" sz="2401" dirty="0" err="1"/>
              <a:t>risikoer</a:t>
            </a:r>
            <a:r>
              <a:rPr lang="en-US" sz="2401" dirty="0"/>
              <a:t> med </a:t>
            </a:r>
            <a:r>
              <a:rPr lang="en-US" sz="2401" dirty="0" err="1"/>
              <a:t>meget</a:t>
            </a:r>
            <a:r>
              <a:rPr lang="en-US" sz="2401" dirty="0"/>
              <a:t> </a:t>
            </a:r>
            <a:r>
              <a:rPr lang="en-US" sz="2401" dirty="0" err="1"/>
              <a:t>høj</a:t>
            </a:r>
            <a:r>
              <a:rPr lang="en-US" sz="2401" dirty="0"/>
              <a:t> </a:t>
            </a:r>
            <a:r>
              <a:rPr lang="en-US" sz="2401" dirty="0" err="1"/>
              <a:t>sandsynlighed</a:t>
            </a:r>
            <a:r>
              <a:rPr lang="en-US" sz="2401" dirty="0"/>
              <a:t> </a:t>
            </a:r>
            <a:r>
              <a:rPr lang="en-US" sz="2401" dirty="0" err="1"/>
              <a:t>eller</a:t>
            </a:r>
            <a:r>
              <a:rPr lang="en-US" sz="2401" dirty="0"/>
              <a:t> </a:t>
            </a:r>
            <a:r>
              <a:rPr lang="en-US" sz="2401" dirty="0" err="1"/>
              <a:t>konsekvens</a:t>
            </a:r>
            <a:r>
              <a:rPr lang="en-US" sz="2401" dirty="0"/>
              <a:t> </a:t>
            </a:r>
            <a:r>
              <a:rPr lang="en-US" sz="2401" dirty="0" err="1"/>
              <a:t>selv</a:t>
            </a:r>
            <a:r>
              <a:rPr lang="en-US" sz="2401" dirty="0"/>
              <a:t> om </a:t>
            </a:r>
            <a:r>
              <a:rPr lang="en-US" sz="2401" dirty="0" err="1"/>
              <a:t>deres</a:t>
            </a:r>
            <a:r>
              <a:rPr lang="en-US" sz="2401" dirty="0"/>
              <a:t> </a:t>
            </a:r>
            <a:r>
              <a:rPr lang="en-US" sz="2401" dirty="0" err="1"/>
              <a:t>risikotal</a:t>
            </a:r>
            <a:r>
              <a:rPr lang="en-US" sz="2401" dirty="0"/>
              <a:t> </a:t>
            </a:r>
            <a:r>
              <a:rPr lang="en-US" sz="2401" dirty="0" err="1"/>
              <a:t>ikke</a:t>
            </a:r>
            <a:r>
              <a:rPr lang="en-US" sz="2401" dirty="0"/>
              <a:t> </a:t>
            </a:r>
            <a:r>
              <a:rPr lang="en-US" sz="2401" dirty="0" err="1"/>
              <a:t>placerer</a:t>
            </a:r>
            <a:r>
              <a:rPr lang="en-US" sz="2401" dirty="0"/>
              <a:t> </a:t>
            </a:r>
            <a:r>
              <a:rPr lang="en-US" sz="2401" dirty="0" err="1"/>
              <a:t>dem</a:t>
            </a:r>
            <a:r>
              <a:rPr lang="en-US" sz="2401" dirty="0"/>
              <a:t> </a:t>
            </a:r>
            <a:r>
              <a:rPr lang="en-US" sz="2401" dirty="0" err="1"/>
              <a:t>i</a:t>
            </a:r>
            <a:r>
              <a:rPr lang="en-US" sz="2401" dirty="0"/>
              <a:t> </a:t>
            </a:r>
            <a:r>
              <a:rPr lang="en-US" sz="2401" dirty="0" err="1"/>
              <a:t>toppen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1221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Risikoimødegåelse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Reaktiv risikostyring</a:t>
            </a:r>
          </a:p>
          <a:p>
            <a:r>
              <a:rPr lang="en-US" sz="2401" dirty="0" err="1"/>
              <a:t>Afvent</a:t>
            </a:r>
            <a:r>
              <a:rPr lang="en-US" sz="2401" dirty="0"/>
              <a:t> at </a:t>
            </a:r>
            <a:r>
              <a:rPr lang="en-US" sz="2401" dirty="0" err="1"/>
              <a:t>risikoen</a:t>
            </a:r>
            <a:r>
              <a:rPr lang="en-US" sz="2401" dirty="0"/>
              <a:t> </a:t>
            </a:r>
            <a:r>
              <a:rPr lang="en-US" sz="2401" dirty="0" err="1"/>
              <a:t>realiseres</a:t>
            </a:r>
            <a:endParaRPr lang="en-US" sz="2401" dirty="0"/>
          </a:p>
          <a:p>
            <a:r>
              <a:rPr lang="en-US" sz="2401" dirty="0" err="1"/>
              <a:t>Problematisk</a:t>
            </a:r>
            <a:r>
              <a:rPr lang="en-US" sz="2401" dirty="0"/>
              <a:t> </a:t>
            </a:r>
            <a:r>
              <a:rPr lang="en-US" sz="2401" dirty="0" err="1"/>
              <a:t>hvis</a:t>
            </a:r>
            <a:r>
              <a:rPr lang="en-US" sz="2401" dirty="0"/>
              <a:t> </a:t>
            </a:r>
            <a:r>
              <a:rPr lang="en-US" sz="2401" dirty="0" err="1"/>
              <a:t>reaktionstiden</a:t>
            </a:r>
            <a:r>
              <a:rPr lang="en-US" sz="2401" dirty="0"/>
              <a:t> </a:t>
            </a:r>
            <a:br>
              <a:rPr lang="en-US" sz="2401" dirty="0"/>
            </a:br>
            <a:r>
              <a:rPr lang="en-US" sz="2401" dirty="0" err="1"/>
              <a:t>er</a:t>
            </a:r>
            <a:r>
              <a:rPr lang="en-US" sz="2401" dirty="0"/>
              <a:t> </a:t>
            </a:r>
            <a:r>
              <a:rPr lang="en-US" sz="2401" dirty="0" err="1"/>
              <a:t>længere</a:t>
            </a:r>
            <a:r>
              <a:rPr lang="en-US" sz="2401" dirty="0"/>
              <a:t> end </a:t>
            </a:r>
            <a:r>
              <a:rPr lang="en-US" sz="2401" dirty="0" err="1"/>
              <a:t>varslingstiden</a:t>
            </a:r>
            <a:endParaRPr lang="en-US" sz="2401" dirty="0"/>
          </a:p>
        </p:txBody>
      </p:sp>
      <p:grpSp>
        <p:nvGrpSpPr>
          <p:cNvPr id="26" name="Gruppe 25"/>
          <p:cNvGrpSpPr/>
          <p:nvPr/>
        </p:nvGrpSpPr>
        <p:grpSpPr>
          <a:xfrm>
            <a:off x="2229173" y="3348126"/>
            <a:ext cx="8229600" cy="2688382"/>
            <a:chOff x="457200" y="3770454"/>
            <a:chExt cx="8229600" cy="2688381"/>
          </a:xfrm>
        </p:grpSpPr>
        <p:cxnSp>
          <p:nvCxnSpPr>
            <p:cNvPr id="5" name="Lige pilforbindelse 4"/>
            <p:cNvCxnSpPr/>
            <p:nvPr/>
          </p:nvCxnSpPr>
          <p:spPr>
            <a:xfrm>
              <a:off x="457200" y="5157192"/>
              <a:ext cx="8229600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kstfelt 5"/>
            <p:cNvSpPr txBox="1"/>
            <p:nvPr/>
          </p:nvSpPr>
          <p:spPr>
            <a:xfrm>
              <a:off x="506852" y="4355812"/>
              <a:ext cx="3111750" cy="35625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1715" dirty="0"/>
                <a:t>Risikoens realisering opdages</a:t>
              </a:r>
              <a:endParaRPr lang="da-DK" sz="1715" dirty="0"/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1042933" y="5517232"/>
              <a:ext cx="3029997" cy="35625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1715" dirty="0"/>
                <a:t>Foranstaltninger iværksættes</a:t>
              </a:r>
              <a:endParaRPr lang="da-DK" sz="1715" dirty="0"/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4407175" y="4353226"/>
              <a:ext cx="2181238" cy="35625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1715" dirty="0"/>
                <a:t>Risikoen tager effekt</a:t>
              </a:r>
              <a:endParaRPr lang="da-DK" sz="1715" dirty="0"/>
            </a:p>
          </p:txBody>
        </p:sp>
        <p:sp>
          <p:nvSpPr>
            <p:cNvPr id="9" name="Tekstfelt 8"/>
            <p:cNvSpPr txBox="1"/>
            <p:nvPr/>
          </p:nvSpPr>
          <p:spPr>
            <a:xfrm>
              <a:off x="5002476" y="5517232"/>
              <a:ext cx="2925033" cy="35625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1715" dirty="0"/>
                <a:t>Foranstaltninger tager effekt</a:t>
              </a:r>
              <a:endParaRPr lang="da-DK" sz="1715" dirty="0"/>
            </a:p>
          </p:txBody>
        </p:sp>
        <p:cxnSp>
          <p:nvCxnSpPr>
            <p:cNvPr id="11" name="Lige pilforbindelse 10"/>
            <p:cNvCxnSpPr/>
            <p:nvPr/>
          </p:nvCxnSpPr>
          <p:spPr>
            <a:xfrm>
              <a:off x="2062728" y="4725144"/>
              <a:ext cx="0" cy="36004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Lige pilforbindelse 11"/>
            <p:cNvCxnSpPr/>
            <p:nvPr/>
          </p:nvCxnSpPr>
          <p:spPr>
            <a:xfrm>
              <a:off x="5497795" y="4725144"/>
              <a:ext cx="0" cy="36004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ge pilforbindelse 13"/>
            <p:cNvCxnSpPr/>
            <p:nvPr/>
          </p:nvCxnSpPr>
          <p:spPr>
            <a:xfrm flipV="1">
              <a:off x="2557931" y="5229201"/>
              <a:ext cx="1" cy="297323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Lige pilforbindelse 15"/>
            <p:cNvCxnSpPr/>
            <p:nvPr/>
          </p:nvCxnSpPr>
          <p:spPr>
            <a:xfrm flipV="1">
              <a:off x="6464992" y="5229201"/>
              <a:ext cx="0" cy="297323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Venstre klammeparentes 16"/>
            <p:cNvSpPr/>
            <p:nvPr/>
          </p:nvSpPr>
          <p:spPr>
            <a:xfrm rot="5400000">
              <a:off x="3672248" y="2530266"/>
              <a:ext cx="216025" cy="3435067"/>
            </a:xfrm>
            <a:prstGeom prst="leftBrac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sz="1715"/>
            </a:p>
          </p:txBody>
        </p:sp>
        <p:sp>
          <p:nvSpPr>
            <p:cNvPr id="22" name="Venstre klammeparentes 21"/>
            <p:cNvSpPr/>
            <p:nvPr/>
          </p:nvSpPr>
          <p:spPr>
            <a:xfrm rot="16200000">
              <a:off x="4155850" y="3793441"/>
              <a:ext cx="216022" cy="4402264"/>
            </a:xfrm>
            <a:prstGeom prst="leftBrac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sz="1715"/>
            </a:p>
          </p:txBody>
        </p:sp>
        <p:sp>
          <p:nvSpPr>
            <p:cNvPr id="23" name="Tekstfelt 22"/>
            <p:cNvSpPr txBox="1"/>
            <p:nvPr/>
          </p:nvSpPr>
          <p:spPr>
            <a:xfrm>
              <a:off x="3815601" y="6102584"/>
              <a:ext cx="1391728" cy="35625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1715" dirty="0"/>
                <a:t>Reaktionstid</a:t>
              </a:r>
              <a:endParaRPr lang="da-DK" sz="1715" dirty="0"/>
            </a:p>
          </p:txBody>
        </p:sp>
        <p:sp>
          <p:nvSpPr>
            <p:cNvPr id="24" name="Tekstfelt 23"/>
            <p:cNvSpPr txBox="1"/>
            <p:nvPr/>
          </p:nvSpPr>
          <p:spPr>
            <a:xfrm>
              <a:off x="3128641" y="3770454"/>
              <a:ext cx="1303242" cy="35625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1715" dirty="0"/>
                <a:t>Varslingstid</a:t>
              </a:r>
              <a:endParaRPr lang="da-DK" sz="1715" dirty="0"/>
            </a:p>
          </p:txBody>
        </p:sp>
        <p:sp>
          <p:nvSpPr>
            <p:cNvPr id="25" name="Tekstfelt 24"/>
            <p:cNvSpPr txBox="1"/>
            <p:nvPr/>
          </p:nvSpPr>
          <p:spPr>
            <a:xfrm>
              <a:off x="8255271" y="4849415"/>
              <a:ext cx="431529" cy="307777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da-DK" sz="1400" i="1" dirty="0"/>
                <a:t>Tid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Risikoimødegåelse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Proaktiv risikostyring</a:t>
            </a:r>
          </a:p>
          <a:p>
            <a:pPr>
              <a:spcAft>
                <a:spcPts val="1200"/>
              </a:spcAft>
            </a:pPr>
            <a:r>
              <a:rPr lang="en-US" sz="2401" dirty="0"/>
              <a:t>Accepter </a:t>
            </a:r>
            <a:r>
              <a:rPr lang="en-US" sz="2401" dirty="0" err="1"/>
              <a:t>risikoen</a:t>
            </a:r>
            <a:r>
              <a:rPr lang="en-US" sz="2401" dirty="0"/>
              <a:t> (retention), </a:t>
            </a:r>
            <a:br>
              <a:rPr lang="en-US" sz="2401" dirty="0"/>
            </a:br>
            <a:r>
              <a:rPr lang="en-US" sz="2401" dirty="0" err="1"/>
              <a:t>ved</a:t>
            </a:r>
            <a:r>
              <a:rPr lang="en-US" sz="2401" dirty="0"/>
              <a:t> </a:t>
            </a:r>
            <a:r>
              <a:rPr lang="en-US" sz="2401" dirty="0" err="1"/>
              <a:t>ikke</a:t>
            </a:r>
            <a:r>
              <a:rPr lang="en-US" sz="2401" dirty="0"/>
              <a:t> at </a:t>
            </a:r>
            <a:r>
              <a:rPr lang="en-US" sz="2401" dirty="0" err="1"/>
              <a:t>foretage</a:t>
            </a:r>
            <a:r>
              <a:rPr lang="en-US" sz="2401" dirty="0"/>
              <a:t> sig </a:t>
            </a:r>
            <a:r>
              <a:rPr lang="en-US" sz="2401" dirty="0" err="1"/>
              <a:t>noget</a:t>
            </a:r>
            <a:r>
              <a:rPr lang="en-US" sz="2401" dirty="0"/>
              <a:t> </a:t>
            </a:r>
            <a:r>
              <a:rPr lang="en-US" sz="2401" dirty="0" err="1"/>
              <a:t>ift</a:t>
            </a:r>
            <a:r>
              <a:rPr lang="en-US" sz="2401" dirty="0"/>
              <a:t>. </a:t>
            </a:r>
            <a:r>
              <a:rPr lang="en-US" sz="2401" dirty="0" err="1"/>
              <a:t>risikoen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Undgå</a:t>
            </a:r>
            <a:r>
              <a:rPr lang="en-US" sz="2401" dirty="0"/>
              <a:t> </a:t>
            </a:r>
            <a:r>
              <a:rPr lang="en-US" sz="2401" dirty="0" err="1"/>
              <a:t>risikoen</a:t>
            </a:r>
            <a:r>
              <a:rPr lang="en-US" sz="2401" dirty="0"/>
              <a:t> (avoidance), </a:t>
            </a:r>
            <a:br>
              <a:rPr lang="en-US" sz="2401" dirty="0"/>
            </a:br>
            <a:r>
              <a:rPr lang="en-US" sz="2401" dirty="0" err="1"/>
              <a:t>ved</a:t>
            </a:r>
            <a:r>
              <a:rPr lang="en-US" sz="2401" dirty="0"/>
              <a:t> </a:t>
            </a:r>
            <a:r>
              <a:rPr lang="en-US" sz="2401" dirty="0" err="1"/>
              <a:t>helt</a:t>
            </a:r>
            <a:r>
              <a:rPr lang="en-US" sz="2401" dirty="0"/>
              <a:t> at </a:t>
            </a:r>
            <a:r>
              <a:rPr lang="en-US" sz="2401" dirty="0" err="1"/>
              <a:t>undgå</a:t>
            </a:r>
            <a:r>
              <a:rPr lang="en-US" sz="2401" dirty="0"/>
              <a:t> den handling </a:t>
            </a:r>
            <a:r>
              <a:rPr lang="en-US" sz="2401" dirty="0" err="1"/>
              <a:t>som</a:t>
            </a:r>
            <a:r>
              <a:rPr lang="en-US" sz="2401" dirty="0"/>
              <a:t> </a:t>
            </a:r>
            <a:r>
              <a:rPr lang="en-US" sz="2401" dirty="0" err="1"/>
              <a:t>risikoen</a:t>
            </a:r>
            <a:r>
              <a:rPr lang="en-US" sz="2401" dirty="0"/>
              <a:t> </a:t>
            </a:r>
            <a:r>
              <a:rPr lang="en-US" sz="2401" dirty="0" err="1"/>
              <a:t>hører</a:t>
            </a:r>
            <a:r>
              <a:rPr lang="en-US" sz="2401" dirty="0"/>
              <a:t> </a:t>
            </a:r>
            <a:r>
              <a:rPr lang="en-US" sz="2401" dirty="0" err="1"/>
              <a:t>til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Overfør</a:t>
            </a:r>
            <a:r>
              <a:rPr lang="en-US" sz="2401" dirty="0"/>
              <a:t> </a:t>
            </a:r>
            <a:r>
              <a:rPr lang="en-US" sz="2401" dirty="0" err="1"/>
              <a:t>risikoen</a:t>
            </a:r>
            <a:r>
              <a:rPr lang="en-US" sz="2401" dirty="0"/>
              <a:t> </a:t>
            </a:r>
            <a:r>
              <a:rPr lang="en-US" sz="2401" dirty="0" err="1"/>
              <a:t>til</a:t>
            </a:r>
            <a:r>
              <a:rPr lang="en-US" sz="2401" dirty="0"/>
              <a:t> </a:t>
            </a:r>
            <a:r>
              <a:rPr lang="en-US" sz="2401" dirty="0" err="1"/>
              <a:t>andre</a:t>
            </a:r>
            <a:r>
              <a:rPr lang="en-US" sz="2401" dirty="0"/>
              <a:t> (transfer), </a:t>
            </a:r>
            <a:br>
              <a:rPr lang="en-US" sz="2401" dirty="0"/>
            </a:br>
            <a:r>
              <a:rPr lang="en-US" sz="2401" dirty="0" err="1"/>
              <a:t>fx</a:t>
            </a:r>
            <a:r>
              <a:rPr lang="en-US" sz="2401" dirty="0"/>
              <a:t> </a:t>
            </a:r>
            <a:r>
              <a:rPr lang="en-US" sz="2401" dirty="0" err="1"/>
              <a:t>ved</a:t>
            </a:r>
            <a:r>
              <a:rPr lang="en-US" sz="2401" dirty="0"/>
              <a:t> </a:t>
            </a:r>
            <a:r>
              <a:rPr lang="en-US" sz="2401" dirty="0" err="1"/>
              <a:t>kontrakt</a:t>
            </a:r>
            <a:r>
              <a:rPr lang="en-US" sz="2401" dirty="0"/>
              <a:t> </a:t>
            </a:r>
            <a:r>
              <a:rPr lang="en-US" sz="2401" dirty="0" err="1"/>
              <a:t>eller</a:t>
            </a:r>
            <a:r>
              <a:rPr lang="en-US" sz="2401" dirty="0"/>
              <a:t> </a:t>
            </a:r>
            <a:r>
              <a:rPr lang="en-US" sz="2401" dirty="0" err="1"/>
              <a:t>forsikring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154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Risikoimødegåelse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401" b="1" dirty="0"/>
              <a:t>Proaktiv risikostyring</a:t>
            </a:r>
          </a:p>
          <a:p>
            <a:pPr>
              <a:spcAft>
                <a:spcPts val="1200"/>
              </a:spcAft>
            </a:pPr>
            <a:r>
              <a:rPr lang="en-US" sz="2401" dirty="0" err="1"/>
              <a:t>Overvåg</a:t>
            </a:r>
            <a:r>
              <a:rPr lang="en-US" sz="2401" dirty="0"/>
              <a:t> </a:t>
            </a:r>
            <a:r>
              <a:rPr lang="en-US" sz="2401" dirty="0" err="1"/>
              <a:t>risikoen</a:t>
            </a:r>
            <a:r>
              <a:rPr lang="en-US" sz="2401" dirty="0"/>
              <a:t> (monitoring), </a:t>
            </a:r>
            <a:br>
              <a:rPr lang="en-US" sz="2401" dirty="0"/>
            </a:br>
            <a:r>
              <a:rPr lang="en-US" sz="2401" dirty="0" err="1"/>
              <a:t>ved</a:t>
            </a:r>
            <a:r>
              <a:rPr lang="en-US" sz="2401" dirty="0"/>
              <a:t> at </a:t>
            </a:r>
            <a:r>
              <a:rPr lang="en-US" sz="2401" dirty="0" err="1"/>
              <a:t>iværksætte</a:t>
            </a:r>
            <a:r>
              <a:rPr lang="en-US" sz="2401" dirty="0"/>
              <a:t> </a:t>
            </a:r>
            <a:r>
              <a:rPr lang="en-US" sz="2401" dirty="0" err="1"/>
              <a:t>konkrete</a:t>
            </a:r>
            <a:r>
              <a:rPr lang="en-US" sz="2401" dirty="0"/>
              <a:t> </a:t>
            </a:r>
            <a:r>
              <a:rPr lang="en-US" sz="2401" dirty="0" err="1"/>
              <a:t>procedurer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Begræns</a:t>
            </a:r>
            <a:r>
              <a:rPr lang="en-US" sz="2401" dirty="0"/>
              <a:t> </a:t>
            </a:r>
            <a:r>
              <a:rPr lang="en-US" sz="2401" dirty="0" err="1"/>
              <a:t>sandsynligheden</a:t>
            </a:r>
            <a:r>
              <a:rPr lang="en-US" sz="2401" dirty="0"/>
              <a:t> (mitigation), </a:t>
            </a:r>
            <a:br>
              <a:rPr lang="en-US" sz="2401" dirty="0"/>
            </a:br>
            <a:r>
              <a:rPr lang="en-US" sz="2401" dirty="0" err="1"/>
              <a:t>fx</a:t>
            </a:r>
            <a:r>
              <a:rPr lang="en-US" sz="2401" dirty="0"/>
              <a:t> </a:t>
            </a:r>
            <a:r>
              <a:rPr lang="en-US" sz="2401" dirty="0" err="1"/>
              <a:t>ved</a:t>
            </a:r>
            <a:r>
              <a:rPr lang="en-US" sz="2401" dirty="0"/>
              <a:t> </a:t>
            </a:r>
            <a:r>
              <a:rPr lang="en-US" sz="2401" dirty="0" err="1"/>
              <a:t>iværksætte</a:t>
            </a:r>
            <a:r>
              <a:rPr lang="en-US" sz="2401" dirty="0"/>
              <a:t> </a:t>
            </a:r>
            <a:r>
              <a:rPr lang="en-US" sz="2401" dirty="0" err="1"/>
              <a:t>forebyggende</a:t>
            </a:r>
            <a:r>
              <a:rPr lang="en-US" sz="2401" dirty="0"/>
              <a:t> </a:t>
            </a:r>
            <a:r>
              <a:rPr lang="en-US" sz="2401" dirty="0" err="1"/>
              <a:t>aktiviteter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Begræns</a:t>
            </a:r>
            <a:r>
              <a:rPr lang="en-US" sz="2401" dirty="0"/>
              <a:t> </a:t>
            </a:r>
            <a:r>
              <a:rPr lang="en-US" sz="2401" dirty="0" err="1"/>
              <a:t>konsekvensen</a:t>
            </a:r>
            <a:r>
              <a:rPr lang="en-US" sz="2401" dirty="0"/>
              <a:t> (mitigation), </a:t>
            </a:r>
            <a:br>
              <a:rPr lang="en-US" sz="2401" dirty="0"/>
            </a:br>
            <a:r>
              <a:rPr lang="en-US" sz="2401" dirty="0" err="1"/>
              <a:t>fx</a:t>
            </a:r>
            <a:r>
              <a:rPr lang="en-US" sz="2401" dirty="0"/>
              <a:t> </a:t>
            </a:r>
            <a:r>
              <a:rPr lang="en-US" sz="2401" dirty="0" err="1"/>
              <a:t>ved</a:t>
            </a:r>
            <a:r>
              <a:rPr lang="en-US" sz="2401" dirty="0"/>
              <a:t> at </a:t>
            </a:r>
            <a:r>
              <a:rPr lang="en-US" sz="2401" dirty="0" err="1"/>
              <a:t>iværksætte</a:t>
            </a:r>
            <a:r>
              <a:rPr lang="en-US" sz="2401" dirty="0"/>
              <a:t> </a:t>
            </a:r>
            <a:r>
              <a:rPr lang="en-US" sz="2401" dirty="0" err="1"/>
              <a:t>afbødende</a:t>
            </a:r>
            <a:r>
              <a:rPr lang="en-US" sz="2401" dirty="0"/>
              <a:t> </a:t>
            </a:r>
            <a:r>
              <a:rPr lang="en-US" sz="2401" dirty="0" err="1"/>
              <a:t>aktiviteter</a:t>
            </a:r>
            <a:endParaRPr lang="en-US" sz="2401" dirty="0"/>
          </a:p>
          <a:p>
            <a:pPr>
              <a:spcAft>
                <a:spcPts val="1200"/>
              </a:spcAft>
            </a:pPr>
            <a:r>
              <a:rPr lang="en-US" sz="2401" dirty="0" err="1"/>
              <a:t>Planlæg</a:t>
            </a:r>
            <a:r>
              <a:rPr lang="en-US" sz="2401" dirty="0"/>
              <a:t> </a:t>
            </a:r>
            <a:r>
              <a:rPr lang="en-US" sz="2401" dirty="0" err="1"/>
              <a:t>risikoen</a:t>
            </a:r>
            <a:r>
              <a:rPr lang="en-US" sz="2401" dirty="0"/>
              <a:t> (management), </a:t>
            </a:r>
            <a:br>
              <a:rPr lang="en-US" sz="2401" dirty="0"/>
            </a:br>
            <a:r>
              <a:rPr lang="en-US" sz="2401" dirty="0" err="1"/>
              <a:t>ved</a:t>
            </a:r>
            <a:r>
              <a:rPr lang="en-US" sz="2401" dirty="0"/>
              <a:t> at </a:t>
            </a:r>
            <a:r>
              <a:rPr lang="en-US" sz="2401" dirty="0" err="1"/>
              <a:t>medtage</a:t>
            </a:r>
            <a:r>
              <a:rPr lang="en-US" sz="2401" dirty="0"/>
              <a:t> den </a:t>
            </a:r>
            <a:r>
              <a:rPr lang="en-US" sz="2401" dirty="0" err="1"/>
              <a:t>i</a:t>
            </a:r>
            <a:r>
              <a:rPr lang="en-US" sz="2401" dirty="0"/>
              <a:t> </a:t>
            </a:r>
            <a:r>
              <a:rPr lang="en-US" sz="2401" dirty="0" err="1"/>
              <a:t>planlægning</a:t>
            </a:r>
            <a:r>
              <a:rPr lang="en-US" sz="2401" dirty="0"/>
              <a:t> </a:t>
            </a:r>
            <a:r>
              <a:rPr lang="en-US" sz="2401" dirty="0" err="1"/>
              <a:t>på</a:t>
            </a:r>
            <a:r>
              <a:rPr lang="en-US" sz="2401" dirty="0"/>
              <a:t> </a:t>
            </a:r>
            <a:r>
              <a:rPr lang="en-US" sz="2401" dirty="0" err="1"/>
              <a:t>linje</a:t>
            </a:r>
            <a:r>
              <a:rPr lang="en-US" sz="2401" dirty="0"/>
              <a:t> med alt </a:t>
            </a:r>
            <a:r>
              <a:rPr lang="en-US" sz="2401" dirty="0" err="1"/>
              <a:t>andet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32786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Zealand">
      <a:dk1>
        <a:sysClr val="windowText" lastClr="000000"/>
      </a:dk1>
      <a:lt1>
        <a:sysClr val="window" lastClr="FFFFFF"/>
      </a:lt1>
      <a:dk2>
        <a:srgbClr val="FFF387"/>
      </a:dk2>
      <a:lt2>
        <a:srgbClr val="EBEBEB"/>
      </a:lt2>
      <a:accent1>
        <a:srgbClr val="FFF387"/>
      </a:accent1>
      <a:accent2>
        <a:srgbClr val="FFF9C3"/>
      </a:accent2>
      <a:accent3>
        <a:srgbClr val="404040"/>
      </a:accent3>
      <a:accent4>
        <a:srgbClr val="6C6C6C"/>
      </a:accent4>
      <a:accent5>
        <a:srgbClr val="A6A6A6"/>
      </a:accent5>
      <a:accent6>
        <a:srgbClr val="CFCFCF"/>
      </a:accent6>
      <a:hlink>
        <a:srgbClr val="0000FF"/>
      </a:hlink>
      <a:folHlink>
        <a:srgbClr val="800080"/>
      </a:folHlink>
    </a:clrScheme>
    <a:fontScheme name="Zeal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Zealand.potx" id="{1EBD9D8F-51EC-41A2-9B3C-16CD61C27282}" vid="{F306AF44-9223-4065-9897-6981FF7FCC8F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50b385d1-44c5-4066-8ba1-5c6e6e2a158b","elementConfiguration":{"binding":"UserProfile.LogoInsertion.LogoName","inheritDimensions":"inheritNone","height":"{{UserProfile.LogoInsertion.PpLogoHeight}}","disableUpdates":false,"type":"image"}},{"type":"shape","id":"3b2d320a-e80a-4332-9638-b9730d9035a0","elementConfiguration":{"binding":"UserProfile.LogoInsertion.Tagline_{{DocumentLanguage}}","inheritDimensions":"inheritNone","height":"{{UserProfile.LogoInsertion.PpTaglineHeight}}","disableUpdates":false,"type":"image"}},{"type":"shape","id":"7f8a7aba-894c-4e14-bd61-15305b22169c","elementConfiguration":{"binding":"UserProfile.LogoInsertion.LogoName","inheritDimensions":"inheritNone","height":"{{UserProfile.LogoInsertion.PpLogoHeight}}","disableUpdates":false,"type":"image"}},{"type":"shape","id":"d15875c5-e779-40ec-afb2-909f89826113","elementConfiguration":{"binding":"UserProfile.LogoInsertion.Tagline_{{DocumentLanguage}}","inheritDimensions":"inheritNone","height":"{{UserProfile.LogoInsertion.PpTaglineHeight}}","disableUpdates":false,"type":"image"}},{"type":"shape","id":"61505b59-06e2-4f61-abe2-3a5f25b4f47b","elementConfiguration":{"binding":"UserProfile.LogoInsertion.LogoName","inheritDimensions":"inheritNone","height":"{{UserProfile.LogoInsertion.PpLogoHeight}}","disableUpdates":false,"type":"image"}},{"type":"shape","id":"6df291f5-2296-442a-b481-5e8a8ef50ff0","elementConfiguration":{"binding":"UserProfile.LogoInsertion.Tagline_{{DocumentLanguage}}","inheritDimensions":"inheritNone","height":"{{UserProfile.LogoInsertion.PpTaglineHeight}}","disableUpdates":false,"type":"image"}},{"type":"shape","id":"06a06f0c-b7b1-4a23-a67e-127490b177e8","elementConfiguration":{"binding":"UserProfile.LogoInsertion.LogoName","inheritDimensions":"inheritNone","height":"{{UserProfile.LogoInsertion.PpLogoHeight}}","disableUpdates":false,"type":"image"}},{"type":"shape","id":"769c5e2d-a347-404c-a321-e845b05793f6","elementConfiguration":{"binding":"UserProfile.LogoInsertion.LogoName","inheritDimensions":"inheritNone","height":"{{UserProfile.LogoInsertion.PpLogoHeight}}","disableUpdates":false,"type":"image"}},{"type":"shape","id":"2a9cb8f4-33b4-4c3e-81a6-99b0674e0bbd","elementConfiguration":{"binding":"UserProfile.LogoInsertion.Tagline_{{DocumentLanguage}}","inheritDimensions":"inheritNone","height":"{{UserProfile.LogoInsertion.PpTaglineHeight}}","disableUpdates":false,"type":"image"}},{"type":"shape","id":"ad5426bc-8525-41b8-bfb4-655d032ed902","elementConfiguration":{"binding":"UserProfile.LogoInsertion.LogoName","inheritDimensions":"inheritNone","height":"{{UserProfile.LogoInsertion.PpLogoHeight}}","disableUpdates":false,"type":"image"}},{"type":"shape","id":"f8ee9d32-135d-478f-85aa-881d8a161c8d","elementConfiguration":{"binding":"UserProfile.LogoInsertion.LogoName","inheritDimensions":"inheritNone","height":"{{UserProfile.LogoInsertion.PpLogoHeight}}","disableUpdates":false,"type":"image"}},{"type":"shape","id":"82858860-4f0e-4ff9-a1be-10c3bcb19add","elementConfiguration":{"binding":"UserProfile.LogoInsertion.Tagline_{{DocumentLanguage}}","inheritDimensions":"inheritNone","height":"{{UserProfile.LogoInsertion.PpTaglineHeight}}","disableUpdates":false,"type":"image"}},{"type":"shape","id":"43e22cd8-d5c4-49ed-b84b-77de6830f932","elementConfiguration":{"binding":"UserProfile.LogoInsertion.LogoName","inheritDimensions":"inheritNone","height":"{{UserProfile.LogoInsertion.PpLogoHeight}}","disableUpdates":false,"type":"image"}}],"transformationConfigurations":[],"templateName":"Zealand","templateDescription":"","enableDocumentContentUpdater":true,"version":"1.2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831562458041946","enableDocumentContentUpdater":true,"version":"1.2"}]]></TemplafySlideTemplate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831562458204404","enableDocumentContentUpdater":true,"version":"1.2"}]]></TemplafySlideTemplateConfiguration>
</file>

<file path=customXml/item6.xml><?xml version="1.0" encoding="utf-8"?>
<TemplafyFormConfiguration><![CDATA[{"formFields":[],"formDataEntries":[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8315624572606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FFBCC4CA-840A-488D-96DC-6873ECFF7D59}">
  <ds:schemaRefs/>
</ds:datastoreItem>
</file>

<file path=customXml/itemProps2.xml><?xml version="1.0" encoding="utf-8"?>
<ds:datastoreItem xmlns:ds="http://schemas.openxmlformats.org/officeDocument/2006/customXml" ds:itemID="{ED29C588-5F38-4EC0-9F5C-9C2879B9564A}">
  <ds:schemaRefs/>
</ds:datastoreItem>
</file>

<file path=customXml/itemProps3.xml><?xml version="1.0" encoding="utf-8"?>
<ds:datastoreItem xmlns:ds="http://schemas.openxmlformats.org/officeDocument/2006/customXml" ds:itemID="{EA953B15-40EC-4002-97E6-7AB35AACF25D}">
  <ds:schemaRefs/>
</ds:datastoreItem>
</file>

<file path=customXml/itemProps4.xml><?xml version="1.0" encoding="utf-8"?>
<ds:datastoreItem xmlns:ds="http://schemas.openxmlformats.org/officeDocument/2006/customXml" ds:itemID="{5B4ABD57-B559-4026-AAAF-E3062CEAD74F}">
  <ds:schemaRefs/>
</ds:datastoreItem>
</file>

<file path=customXml/itemProps5.xml><?xml version="1.0" encoding="utf-8"?>
<ds:datastoreItem xmlns:ds="http://schemas.openxmlformats.org/officeDocument/2006/customXml" ds:itemID="{5B9159E1-6152-48AA-B285-7C741BBFBD99}">
  <ds:schemaRefs/>
</ds:datastoreItem>
</file>

<file path=customXml/itemProps6.xml><?xml version="1.0" encoding="utf-8"?>
<ds:datastoreItem xmlns:ds="http://schemas.openxmlformats.org/officeDocument/2006/customXml" ds:itemID="{C6E3399A-2BB6-4211-979B-CE4D450B7698}">
  <ds:schemaRefs/>
</ds:datastoreItem>
</file>

<file path=customXml/itemProps7.xml><?xml version="1.0" encoding="utf-8"?>
<ds:datastoreItem xmlns:ds="http://schemas.openxmlformats.org/officeDocument/2006/customXml" ds:itemID="{15C9247C-FDBD-48BE-8DAC-8A2E652212C0}">
  <ds:schemaRefs/>
</ds:datastoreItem>
</file>

<file path=customXml/itemProps8.xml><?xml version="1.0" encoding="utf-8"?>
<ds:datastoreItem xmlns:ds="http://schemas.openxmlformats.org/officeDocument/2006/customXml" ds:itemID="{A42E3C4F-C14E-4384-8FA2-B132D831292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zUnit</Template>
  <TotalTime>0</TotalTime>
  <Words>452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7" baseType="lpstr">
      <vt:lpstr>Arial</vt:lpstr>
      <vt:lpstr>Blank</vt:lpstr>
      <vt:lpstr>Risikoanalyse  </vt:lpstr>
      <vt:lpstr>Risiko</vt:lpstr>
      <vt:lpstr>Risikovurdering</vt:lpstr>
      <vt:lpstr>Risikovurdering</vt:lpstr>
      <vt:lpstr>Risikovurdering</vt:lpstr>
      <vt:lpstr>Risikovurdering</vt:lpstr>
      <vt:lpstr>Risikoimødegåelse</vt:lpstr>
      <vt:lpstr>Risikoimødegåelse</vt:lpstr>
      <vt:lpstr>Risikoimødegåelse</vt:lpstr>
      <vt:lpstr>Risikoimødegåelse</vt:lpstr>
      <vt:lpstr>Risikoanalyse</vt:lpstr>
      <vt:lpstr>Risikoanalyse</vt:lpstr>
      <vt:lpstr>Risikoanalyse</vt:lpstr>
      <vt:lpstr>Eksempler</vt:lpstr>
      <vt:lpstr>Eksempler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2019-10-22T05:26:02Z</dcterms:created>
  <dcterms:modified xsi:type="dcterms:W3CDTF">2019-10-22T05:39:09Z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enantId">
    <vt:lpwstr>zealand</vt:lpwstr>
  </property>
  <property fmtid="{D5CDD505-2E9C-101B-9397-08002B2CF9AE}" pid="4" name="TemplafyTemplateId">
    <vt:lpwstr>636827918144084939</vt:lpwstr>
  </property>
  <property fmtid="{D5CDD505-2E9C-101B-9397-08002B2CF9AE}" pid="5" name="TemplafyUserProfileId">
    <vt:lpwstr>636845299883000048</vt:lpwstr>
  </property>
  <property fmtid="{D5CDD505-2E9C-101B-9397-08002B2CF9AE}" pid="6" name="TemplafyLanguageCode">
    <vt:lpwstr>da-DK</vt:lpwstr>
  </property>
</Properties>
</file>