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custDataLst>
    <p:tags r:id="rId8"/>
  </p:custDataLst>
  <p:defaultTextStyle>
    <a:defPPr>
      <a:defRPr lang="en-GB"/>
    </a:defPPr>
    <a:lvl1pPr algn="ctr" rtl="0" eaLnBrk="0" fontAlgn="base" hangingPunct="0">
      <a:spcBef>
        <a:spcPct val="0"/>
      </a:spcBef>
      <a:spcAft>
        <a:spcPct val="0"/>
      </a:spcAft>
      <a:defRPr sz="2400" kern="1200">
        <a:solidFill>
          <a:srgbClr val="000000"/>
        </a:solidFill>
        <a:latin typeface="Lucida Sans" pitchFamily="34" charset="0"/>
        <a:ea typeface="ＭＳ Ｐゴシック" pitchFamily="16" charset="-128"/>
        <a:cs typeface="Arial" charset="0"/>
      </a:defRPr>
    </a:lvl1pPr>
    <a:lvl2pPr marL="457200" algn="ctr" rtl="0" eaLnBrk="0" fontAlgn="base" hangingPunct="0">
      <a:spcBef>
        <a:spcPct val="0"/>
      </a:spcBef>
      <a:spcAft>
        <a:spcPct val="0"/>
      </a:spcAft>
      <a:defRPr sz="2400" kern="1200">
        <a:solidFill>
          <a:srgbClr val="000000"/>
        </a:solidFill>
        <a:latin typeface="Lucida Sans" pitchFamily="34" charset="0"/>
        <a:ea typeface="ＭＳ Ｐゴシック" pitchFamily="16" charset="-128"/>
        <a:cs typeface="Arial" charset="0"/>
      </a:defRPr>
    </a:lvl2pPr>
    <a:lvl3pPr marL="914400" algn="ctr" rtl="0" eaLnBrk="0" fontAlgn="base" hangingPunct="0">
      <a:spcBef>
        <a:spcPct val="0"/>
      </a:spcBef>
      <a:spcAft>
        <a:spcPct val="0"/>
      </a:spcAft>
      <a:defRPr sz="2400" kern="1200">
        <a:solidFill>
          <a:srgbClr val="000000"/>
        </a:solidFill>
        <a:latin typeface="Lucida Sans" pitchFamily="34" charset="0"/>
        <a:ea typeface="ＭＳ Ｐゴシック" pitchFamily="16" charset="-128"/>
        <a:cs typeface="Arial" charset="0"/>
      </a:defRPr>
    </a:lvl3pPr>
    <a:lvl4pPr marL="1371600" algn="ctr" rtl="0" eaLnBrk="0" fontAlgn="base" hangingPunct="0">
      <a:spcBef>
        <a:spcPct val="0"/>
      </a:spcBef>
      <a:spcAft>
        <a:spcPct val="0"/>
      </a:spcAft>
      <a:defRPr sz="2400" kern="1200">
        <a:solidFill>
          <a:srgbClr val="000000"/>
        </a:solidFill>
        <a:latin typeface="Lucida Sans" pitchFamily="34" charset="0"/>
        <a:ea typeface="ＭＳ Ｐゴシック" pitchFamily="16" charset="-128"/>
        <a:cs typeface="Arial" charset="0"/>
      </a:defRPr>
    </a:lvl4pPr>
    <a:lvl5pPr marL="1828800" algn="ctr" rtl="0" eaLnBrk="0" fontAlgn="base" hangingPunct="0">
      <a:spcBef>
        <a:spcPct val="0"/>
      </a:spcBef>
      <a:spcAft>
        <a:spcPct val="0"/>
      </a:spcAft>
      <a:defRPr sz="2400" kern="1200">
        <a:solidFill>
          <a:srgbClr val="000000"/>
        </a:solidFill>
        <a:latin typeface="Lucida Sans" pitchFamily="34" charset="0"/>
        <a:ea typeface="ＭＳ Ｐゴシック" pitchFamily="16" charset="-128"/>
        <a:cs typeface="Arial" charset="0"/>
      </a:defRPr>
    </a:lvl5pPr>
    <a:lvl6pPr marL="2286000" algn="l" defTabSz="914400" rtl="0" eaLnBrk="1" latinLnBrk="0" hangingPunct="1">
      <a:defRPr sz="2400" kern="1200">
        <a:solidFill>
          <a:srgbClr val="000000"/>
        </a:solidFill>
        <a:latin typeface="Lucida Sans" pitchFamily="34" charset="0"/>
        <a:ea typeface="ＭＳ Ｐゴシック" pitchFamily="16" charset="-128"/>
        <a:cs typeface="Arial" charset="0"/>
      </a:defRPr>
    </a:lvl6pPr>
    <a:lvl7pPr marL="2743200" algn="l" defTabSz="914400" rtl="0" eaLnBrk="1" latinLnBrk="0" hangingPunct="1">
      <a:defRPr sz="2400" kern="1200">
        <a:solidFill>
          <a:srgbClr val="000000"/>
        </a:solidFill>
        <a:latin typeface="Lucida Sans" pitchFamily="34" charset="0"/>
        <a:ea typeface="ＭＳ Ｐゴシック" pitchFamily="16" charset="-128"/>
        <a:cs typeface="Arial" charset="0"/>
      </a:defRPr>
    </a:lvl7pPr>
    <a:lvl8pPr marL="3200400" algn="l" defTabSz="914400" rtl="0" eaLnBrk="1" latinLnBrk="0" hangingPunct="1">
      <a:defRPr sz="2400" kern="1200">
        <a:solidFill>
          <a:srgbClr val="000000"/>
        </a:solidFill>
        <a:latin typeface="Lucida Sans" pitchFamily="34" charset="0"/>
        <a:ea typeface="ＭＳ Ｐゴシック" pitchFamily="16" charset="-128"/>
        <a:cs typeface="Arial" charset="0"/>
      </a:defRPr>
    </a:lvl8pPr>
    <a:lvl9pPr marL="3657600" algn="l" defTabSz="914400" rtl="0" eaLnBrk="1" latinLnBrk="0" hangingPunct="1">
      <a:defRPr sz="2400" kern="1200">
        <a:solidFill>
          <a:srgbClr val="000000"/>
        </a:solidFill>
        <a:latin typeface="Lucida Sans" pitchFamily="34" charset="0"/>
        <a:ea typeface="ＭＳ Ｐゴシック" pitchFamily="16" charset="-128"/>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D5CA"/>
    <a:srgbClr val="FCEECC"/>
    <a:srgbClr val="000000"/>
    <a:srgbClr val="EAEBEC"/>
    <a:srgbClr val="BFC4C5"/>
    <a:srgbClr val="F2F1ED"/>
    <a:srgbClr val="E5E3DB"/>
    <a:srgbClr val="D4D8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84615" autoAdjust="0"/>
  </p:normalViewPr>
  <p:slideViewPr>
    <p:cSldViewPr>
      <p:cViewPr varScale="1">
        <p:scale>
          <a:sx n="86" d="100"/>
          <a:sy n="86" d="100"/>
        </p:scale>
        <p:origin x="-1038" y="-90"/>
      </p:cViewPr>
      <p:guideLst>
        <p:guide orient="horz" pos="799"/>
        <p:guide orient="horz" pos="4088"/>
        <p:guide orient="horz" pos="1071"/>
        <p:guide orient="horz" pos="2840"/>
        <p:guide pos="2880"/>
        <p:guide pos="226"/>
        <p:guide pos="5534"/>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latin typeface="Arial" charset="0"/>
              </a:defRPr>
            </a:lvl1pPr>
          </a:lstStyle>
          <a:p>
            <a:endParaRPr lang="en-GB" altLang="en-US"/>
          </a:p>
        </p:txBody>
      </p:sp>
      <p:sp>
        <p:nvSpPr>
          <p:cNvPr id="112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defRPr>
            </a:lvl1pPr>
          </a:lstStyle>
          <a:p>
            <a:endParaRPr lang="en-GB" altLang="en-US"/>
          </a:p>
        </p:txBody>
      </p:sp>
      <p:sp>
        <p:nvSpPr>
          <p:cNvPr id="1126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latin typeface="Arial" charset="0"/>
              </a:defRPr>
            </a:lvl1pPr>
          </a:lstStyle>
          <a:p>
            <a:endParaRPr lang="en-GB" altLang="en-US"/>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latin typeface="Arial" charset="0"/>
              </a:defRPr>
            </a:lvl1pPr>
          </a:lstStyle>
          <a:p>
            <a:fld id="{857166CA-6CF6-492A-A65C-716428AEDE79}" type="slidenum">
              <a:rPr lang="en-GB" altLang="en-US"/>
              <a:pPr/>
              <a:t>‹#›</a:t>
            </a:fld>
            <a:endParaRPr lang="en-GB" altLang="en-US"/>
          </a:p>
        </p:txBody>
      </p:sp>
    </p:spTree>
    <p:extLst>
      <p:ext uri="{BB962C8B-B14F-4D97-AF65-F5344CB8AC3E}">
        <p14:creationId xmlns:p14="http://schemas.microsoft.com/office/powerpoint/2010/main" val="38806807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Good morning/afternoon, my name is Patrick Naish and my research project has been an investigation of the feasibility and worth of</a:t>
            </a:r>
            <a:r>
              <a:rPr lang="en-GB" baseline="0" dirty="0" smtClean="0"/>
              <a:t> migrating legacy systems.</a:t>
            </a:r>
            <a:endParaRPr lang="en-GB" dirty="0"/>
          </a:p>
        </p:txBody>
      </p:sp>
      <p:sp>
        <p:nvSpPr>
          <p:cNvPr id="4" name="Slide Number Placeholder 3"/>
          <p:cNvSpPr>
            <a:spLocks noGrp="1"/>
          </p:cNvSpPr>
          <p:nvPr>
            <p:ph type="sldNum" sz="quarter" idx="10"/>
          </p:nvPr>
        </p:nvSpPr>
        <p:spPr/>
        <p:txBody>
          <a:bodyPr/>
          <a:lstStyle/>
          <a:p>
            <a:fld id="{857166CA-6CF6-492A-A65C-716428AEDE79}" type="slidenum">
              <a:rPr lang="en-GB" altLang="en-US" smtClean="0"/>
              <a:pPr/>
              <a:t>1</a:t>
            </a:fld>
            <a:endParaRPr lang="en-GB" altLang="en-US"/>
          </a:p>
        </p:txBody>
      </p:sp>
    </p:spTree>
    <p:extLst>
      <p:ext uri="{BB962C8B-B14F-4D97-AF65-F5344CB8AC3E}">
        <p14:creationId xmlns:p14="http://schemas.microsoft.com/office/powerpoint/2010/main" val="599047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But why do we need to migrate legacy systems? The fact is that nearly</a:t>
            </a:r>
            <a:r>
              <a:rPr lang="en-GB" baseline="0" dirty="0" smtClean="0"/>
              <a:t> all major computing infrastructure still relies on legacy systems, such as those running on mainframes. Roughly 200 billion lines of COBOL were still in use 6 years ago, and this is not likely to change soon. However, as the knowledge required to maintain these systems is somewhat specialised (particularly in the modern day where computer scientists are not being taught languages such as COBOL and PL/I, but rather Java, Python and so on), these systems are rapidly becoming unmaintainable. Unfortunately, it’s simply not cost effective for all businesses to simply replace their entire system. They need tools and techniques to approach modernisation in a way that best suits their organisation.</a:t>
            </a:r>
            <a:endParaRPr lang="en-GB" dirty="0"/>
          </a:p>
        </p:txBody>
      </p:sp>
      <p:sp>
        <p:nvSpPr>
          <p:cNvPr id="4" name="Slide Number Placeholder 3"/>
          <p:cNvSpPr>
            <a:spLocks noGrp="1"/>
          </p:cNvSpPr>
          <p:nvPr>
            <p:ph type="sldNum" sz="quarter" idx="10"/>
          </p:nvPr>
        </p:nvSpPr>
        <p:spPr/>
        <p:txBody>
          <a:bodyPr/>
          <a:lstStyle/>
          <a:p>
            <a:fld id="{857166CA-6CF6-492A-A65C-716428AEDE79}" type="slidenum">
              <a:rPr lang="en-GB" altLang="en-US" smtClean="0"/>
              <a:pPr/>
              <a:t>2</a:t>
            </a:fld>
            <a:endParaRPr lang="en-GB" altLang="en-US"/>
          </a:p>
        </p:txBody>
      </p:sp>
    </p:spTree>
    <p:extLst>
      <p:ext uri="{BB962C8B-B14F-4D97-AF65-F5344CB8AC3E}">
        <p14:creationId xmlns:p14="http://schemas.microsoft.com/office/powerpoint/2010/main" val="1845067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a:t>
            </a:r>
            <a:r>
              <a:rPr lang="en-GB" baseline="0" dirty="0" smtClean="0"/>
              <a:t> broadly, four approaches to system modernisation: replacement, where systems are either entirely rewritten or replaced with off-the-shelf products;  reengineering, where systems are reverse-engineered to support modern functionality; wrapping, where components are given an interface so they can be accessed as services; and migration, where the system is transitioned into a new environment. This last one may also contain elements of the other three.</a:t>
            </a:r>
          </a:p>
          <a:p>
            <a:r>
              <a:rPr lang="en-GB" baseline="0" dirty="0" smtClean="0"/>
              <a:t>Tools such as </a:t>
            </a:r>
            <a:r>
              <a:rPr lang="en-GB" baseline="0" dirty="0" err="1" smtClean="0"/>
              <a:t>COBAudit</a:t>
            </a:r>
            <a:r>
              <a:rPr lang="en-GB" baseline="0" dirty="0" smtClean="0"/>
              <a:t> exist to analyse the structure of programs to select good candidates for reuse, which can then be put through tools such as </a:t>
            </a:r>
            <a:r>
              <a:rPr lang="en-GB" baseline="0" dirty="0" err="1" smtClean="0"/>
              <a:t>COBStrip</a:t>
            </a:r>
            <a:r>
              <a:rPr lang="en-GB" baseline="0" dirty="0" smtClean="0"/>
              <a:t> to separate out useful functions and give them an interface to other systems.</a:t>
            </a:r>
          </a:p>
          <a:p>
            <a:r>
              <a:rPr lang="en-GB" baseline="0" dirty="0" smtClean="0"/>
              <a:t>Techniques such as SMART and </a:t>
            </a:r>
            <a:r>
              <a:rPr lang="en-GB" baseline="0" dirty="0" err="1" smtClean="0"/>
              <a:t>CelLEST</a:t>
            </a:r>
            <a:r>
              <a:rPr lang="en-GB" baseline="0" dirty="0" smtClean="0"/>
              <a:t> exist to deal with the processes around these tools, providing more of the software-engineering elements such as user interaction modelling and target environment analysis. These can give a business a fuller picture of how the system fits into their operations.</a:t>
            </a:r>
            <a:endParaRPr lang="en-GB" dirty="0"/>
          </a:p>
        </p:txBody>
      </p:sp>
      <p:sp>
        <p:nvSpPr>
          <p:cNvPr id="4" name="Slide Number Placeholder 3"/>
          <p:cNvSpPr>
            <a:spLocks noGrp="1"/>
          </p:cNvSpPr>
          <p:nvPr>
            <p:ph type="sldNum" sz="quarter" idx="10"/>
          </p:nvPr>
        </p:nvSpPr>
        <p:spPr/>
        <p:txBody>
          <a:bodyPr/>
          <a:lstStyle/>
          <a:p>
            <a:fld id="{857166CA-6CF6-492A-A65C-716428AEDE79}" type="slidenum">
              <a:rPr lang="en-GB" altLang="en-US" smtClean="0"/>
              <a:pPr/>
              <a:t>3</a:t>
            </a:fld>
            <a:endParaRPr lang="en-GB" altLang="en-US"/>
          </a:p>
        </p:txBody>
      </p:sp>
    </p:spTree>
    <p:extLst>
      <p:ext uri="{BB962C8B-B14F-4D97-AF65-F5344CB8AC3E}">
        <p14:creationId xmlns:p14="http://schemas.microsoft.com/office/powerpoint/2010/main" val="3437604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issues in the field are that,</a:t>
            </a:r>
            <a:r>
              <a:rPr lang="en-GB" baseline="0" dirty="0" smtClean="0"/>
              <a:t> while modernisation efforts should strive to be as economical and efficient as possible, this is often difficult for a business to predict and assess. Therefore, tools and techniques for this overarching analysis are essential if businesses want to be able to modernise in a practical manner. Lacking these, a business may invest too heavily in an approach that is too overcomplicated for their situation, or conversely does not adequately address their needs. This risk can prevent necessary modernisation, and ultimately lead to problems with </a:t>
            </a:r>
            <a:r>
              <a:rPr lang="en-GB" baseline="0" smtClean="0"/>
              <a:t>sudden, unexpected </a:t>
            </a:r>
            <a:r>
              <a:rPr lang="en-GB" baseline="0" dirty="0" smtClean="0"/>
              <a:t>obsolescence in future. If the field focuses on addressing these areas, it should improve the state of large-scale systems in general.</a:t>
            </a:r>
            <a:endParaRPr lang="en-GB" dirty="0"/>
          </a:p>
        </p:txBody>
      </p:sp>
      <p:sp>
        <p:nvSpPr>
          <p:cNvPr id="4" name="Slide Number Placeholder 3"/>
          <p:cNvSpPr>
            <a:spLocks noGrp="1"/>
          </p:cNvSpPr>
          <p:nvPr>
            <p:ph type="sldNum" sz="quarter" idx="10"/>
          </p:nvPr>
        </p:nvSpPr>
        <p:spPr/>
        <p:txBody>
          <a:bodyPr/>
          <a:lstStyle/>
          <a:p>
            <a:fld id="{857166CA-6CF6-492A-A65C-716428AEDE79}" type="slidenum">
              <a:rPr lang="en-GB" altLang="en-US" smtClean="0"/>
              <a:pPr/>
              <a:t>4</a:t>
            </a:fld>
            <a:endParaRPr lang="en-GB" altLang="en-US"/>
          </a:p>
        </p:txBody>
      </p:sp>
    </p:spTree>
    <p:extLst>
      <p:ext uri="{BB962C8B-B14F-4D97-AF65-F5344CB8AC3E}">
        <p14:creationId xmlns:p14="http://schemas.microsoft.com/office/powerpoint/2010/main" val="269042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57166CA-6CF6-492A-A65C-716428AEDE79}" type="slidenum">
              <a:rPr lang="en-GB" altLang="en-US" smtClean="0"/>
              <a:pPr/>
              <a:t>5</a:t>
            </a:fld>
            <a:endParaRPr lang="en-GB" altLang="en-US"/>
          </a:p>
        </p:txBody>
      </p:sp>
    </p:spTree>
    <p:extLst>
      <p:ext uri="{BB962C8B-B14F-4D97-AF65-F5344CB8AC3E}">
        <p14:creationId xmlns:p14="http://schemas.microsoft.com/office/powerpoint/2010/main" val="2825994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4" name="Rectangle 4"/>
          <p:cNvSpPr>
            <a:spLocks noGrp="1" noChangeArrowheads="1"/>
          </p:cNvSpPr>
          <p:nvPr>
            <p:ph type="ctrTitle"/>
          </p:nvPr>
        </p:nvSpPr>
        <p:spPr>
          <a:xfrm>
            <a:off x="358775" y="1700213"/>
            <a:ext cx="8426450" cy="1873250"/>
          </a:xfrm>
        </p:spPr>
        <p:txBody>
          <a:bodyPr anchor="t"/>
          <a:lstStyle>
            <a:lvl1pPr>
              <a:lnSpc>
                <a:spcPct val="90000"/>
              </a:lnSpc>
              <a:defRPr sz="6000" b="0">
                <a:solidFill>
                  <a:schemeClr val="tx1"/>
                </a:solidFill>
              </a:defRPr>
            </a:lvl1pPr>
          </a:lstStyle>
          <a:p>
            <a:pPr lvl="0"/>
            <a:r>
              <a:rPr lang="en-GB" altLang="en-US" noProof="0" smtClean="0"/>
              <a:t>Click to edit Master title style</a:t>
            </a:r>
          </a:p>
        </p:txBody>
      </p:sp>
      <p:sp>
        <p:nvSpPr>
          <p:cNvPr id="5125" name="Rectangle 5"/>
          <p:cNvSpPr>
            <a:spLocks noGrp="1" noChangeArrowheads="1"/>
          </p:cNvSpPr>
          <p:nvPr>
            <p:ph type="subTitle" idx="1"/>
          </p:nvPr>
        </p:nvSpPr>
        <p:spPr>
          <a:xfrm>
            <a:off x="358775" y="4508500"/>
            <a:ext cx="8426450" cy="1981200"/>
          </a:xfrm>
        </p:spPr>
        <p:txBody>
          <a:bodyPr/>
          <a:lstStyle>
            <a:lvl1pPr marL="0" indent="0">
              <a:lnSpc>
                <a:spcPct val="90000"/>
              </a:lnSpc>
              <a:spcBef>
                <a:spcPct val="0"/>
              </a:spcBef>
              <a:spcAft>
                <a:spcPct val="45000"/>
              </a:spcAft>
              <a:buFont typeface="Wingdings" pitchFamily="2" charset="2"/>
              <a:buNone/>
              <a:defRPr sz="3600">
                <a:solidFill>
                  <a:schemeClr val="tx2"/>
                </a:solidFill>
              </a:defRPr>
            </a:lvl1pPr>
          </a:lstStyle>
          <a:p>
            <a:pPr lvl="0"/>
            <a:r>
              <a:rPr lang="en-GB" altLang="en-US" noProof="0" smtClean="0"/>
              <a:t>Click to edit Master subtitle style</a:t>
            </a:r>
          </a:p>
        </p:txBody>
      </p:sp>
      <p:grpSp>
        <p:nvGrpSpPr>
          <p:cNvPr id="29351" name="Group 1703"/>
          <p:cNvGrpSpPr>
            <a:grpSpLocks/>
          </p:cNvGrpSpPr>
          <p:nvPr userDrawn="1"/>
        </p:nvGrpSpPr>
        <p:grpSpPr bwMode="auto">
          <a:xfrm>
            <a:off x="6051550" y="368300"/>
            <a:ext cx="2697163" cy="585788"/>
            <a:chOff x="1610" y="2863"/>
            <a:chExt cx="3221" cy="699"/>
          </a:xfrm>
        </p:grpSpPr>
        <p:sp>
          <p:nvSpPr>
            <p:cNvPr id="29352" name="Freeform 1704"/>
            <p:cNvSpPr>
              <a:spLocks/>
            </p:cNvSpPr>
            <p:nvPr/>
          </p:nvSpPr>
          <p:spPr bwMode="auto">
            <a:xfrm>
              <a:off x="1610" y="2971"/>
              <a:ext cx="264" cy="449"/>
            </a:xfrm>
            <a:custGeom>
              <a:avLst/>
              <a:gdLst>
                <a:gd name="T0" fmla="*/ 142 w 264"/>
                <a:gd name="T1" fmla="*/ 179 h 449"/>
                <a:gd name="T2" fmla="*/ 210 w 264"/>
                <a:gd name="T3" fmla="*/ 216 h 449"/>
                <a:gd name="T4" fmla="*/ 247 w 264"/>
                <a:gd name="T5" fmla="*/ 253 h 449"/>
                <a:gd name="T6" fmla="*/ 256 w 264"/>
                <a:gd name="T7" fmla="*/ 267 h 449"/>
                <a:gd name="T8" fmla="*/ 264 w 264"/>
                <a:gd name="T9" fmla="*/ 298 h 449"/>
                <a:gd name="T10" fmla="*/ 264 w 264"/>
                <a:gd name="T11" fmla="*/ 318 h 449"/>
                <a:gd name="T12" fmla="*/ 253 w 264"/>
                <a:gd name="T13" fmla="*/ 369 h 449"/>
                <a:gd name="T14" fmla="*/ 222 w 264"/>
                <a:gd name="T15" fmla="*/ 412 h 449"/>
                <a:gd name="T16" fmla="*/ 199 w 264"/>
                <a:gd name="T17" fmla="*/ 429 h 449"/>
                <a:gd name="T18" fmla="*/ 148 w 264"/>
                <a:gd name="T19" fmla="*/ 446 h 449"/>
                <a:gd name="T20" fmla="*/ 122 w 264"/>
                <a:gd name="T21" fmla="*/ 449 h 449"/>
                <a:gd name="T22" fmla="*/ 60 w 264"/>
                <a:gd name="T23" fmla="*/ 440 h 449"/>
                <a:gd name="T24" fmla="*/ 34 w 264"/>
                <a:gd name="T25" fmla="*/ 429 h 449"/>
                <a:gd name="T26" fmla="*/ 0 w 264"/>
                <a:gd name="T27" fmla="*/ 318 h 449"/>
                <a:gd name="T28" fmla="*/ 9 w 264"/>
                <a:gd name="T29" fmla="*/ 338 h 449"/>
                <a:gd name="T30" fmla="*/ 28 w 264"/>
                <a:gd name="T31" fmla="*/ 375 h 449"/>
                <a:gd name="T32" fmla="*/ 43 w 264"/>
                <a:gd name="T33" fmla="*/ 392 h 449"/>
                <a:gd name="T34" fmla="*/ 74 w 264"/>
                <a:gd name="T35" fmla="*/ 415 h 449"/>
                <a:gd name="T36" fmla="*/ 116 w 264"/>
                <a:gd name="T37" fmla="*/ 423 h 449"/>
                <a:gd name="T38" fmla="*/ 139 w 264"/>
                <a:gd name="T39" fmla="*/ 421 h 449"/>
                <a:gd name="T40" fmla="*/ 173 w 264"/>
                <a:gd name="T41" fmla="*/ 406 h 449"/>
                <a:gd name="T42" fmla="*/ 185 w 264"/>
                <a:gd name="T43" fmla="*/ 395 h 449"/>
                <a:gd name="T44" fmla="*/ 199 w 264"/>
                <a:gd name="T45" fmla="*/ 367 h 449"/>
                <a:gd name="T46" fmla="*/ 205 w 264"/>
                <a:gd name="T47" fmla="*/ 335 h 449"/>
                <a:gd name="T48" fmla="*/ 205 w 264"/>
                <a:gd name="T49" fmla="*/ 318 h 449"/>
                <a:gd name="T50" fmla="*/ 193 w 264"/>
                <a:gd name="T51" fmla="*/ 290 h 449"/>
                <a:gd name="T52" fmla="*/ 185 w 264"/>
                <a:gd name="T53" fmla="*/ 278 h 449"/>
                <a:gd name="T54" fmla="*/ 97 w 264"/>
                <a:gd name="T55" fmla="*/ 230 h 449"/>
                <a:gd name="T56" fmla="*/ 74 w 264"/>
                <a:gd name="T57" fmla="*/ 219 h 449"/>
                <a:gd name="T58" fmla="*/ 37 w 264"/>
                <a:gd name="T59" fmla="*/ 193 h 449"/>
                <a:gd name="T60" fmla="*/ 26 w 264"/>
                <a:gd name="T61" fmla="*/ 179 h 449"/>
                <a:gd name="T62" fmla="*/ 9 w 264"/>
                <a:gd name="T63" fmla="*/ 148 h 449"/>
                <a:gd name="T64" fmla="*/ 3 w 264"/>
                <a:gd name="T65" fmla="*/ 114 h 449"/>
                <a:gd name="T66" fmla="*/ 6 w 264"/>
                <a:gd name="T67" fmla="*/ 88 h 449"/>
                <a:gd name="T68" fmla="*/ 26 w 264"/>
                <a:gd name="T69" fmla="*/ 45 h 449"/>
                <a:gd name="T70" fmla="*/ 43 w 264"/>
                <a:gd name="T71" fmla="*/ 28 h 449"/>
                <a:gd name="T72" fmla="*/ 85 w 264"/>
                <a:gd name="T73" fmla="*/ 6 h 449"/>
                <a:gd name="T74" fmla="*/ 136 w 264"/>
                <a:gd name="T75" fmla="*/ 0 h 449"/>
                <a:gd name="T76" fmla="*/ 162 w 264"/>
                <a:gd name="T77" fmla="*/ 0 h 449"/>
                <a:gd name="T78" fmla="*/ 207 w 264"/>
                <a:gd name="T79" fmla="*/ 14 h 449"/>
                <a:gd name="T80" fmla="*/ 230 w 264"/>
                <a:gd name="T81" fmla="*/ 108 h 449"/>
                <a:gd name="T82" fmla="*/ 227 w 264"/>
                <a:gd name="T83" fmla="*/ 94 h 449"/>
                <a:gd name="T84" fmla="*/ 207 w 264"/>
                <a:gd name="T85" fmla="*/ 65 h 449"/>
                <a:gd name="T86" fmla="*/ 196 w 264"/>
                <a:gd name="T87" fmla="*/ 51 h 449"/>
                <a:gd name="T88" fmla="*/ 165 w 264"/>
                <a:gd name="T89" fmla="*/ 31 h 449"/>
                <a:gd name="T90" fmla="*/ 128 w 264"/>
                <a:gd name="T91" fmla="*/ 26 h 449"/>
                <a:gd name="T92" fmla="*/ 108 w 264"/>
                <a:gd name="T93" fmla="*/ 26 h 449"/>
                <a:gd name="T94" fmla="*/ 82 w 264"/>
                <a:gd name="T95" fmla="*/ 37 h 449"/>
                <a:gd name="T96" fmla="*/ 71 w 264"/>
                <a:gd name="T97" fmla="*/ 48 h 449"/>
                <a:gd name="T98" fmla="*/ 60 w 264"/>
                <a:gd name="T99" fmla="*/ 68 h 449"/>
                <a:gd name="T100" fmla="*/ 54 w 264"/>
                <a:gd name="T101" fmla="*/ 94 h 449"/>
                <a:gd name="T102" fmla="*/ 57 w 264"/>
                <a:gd name="T103" fmla="*/ 108 h 449"/>
                <a:gd name="T104" fmla="*/ 65 w 264"/>
                <a:gd name="T105" fmla="*/ 128 h 449"/>
                <a:gd name="T106" fmla="*/ 71 w 264"/>
                <a:gd name="T107" fmla="*/ 139 h 449"/>
                <a:gd name="T108" fmla="*/ 142 w 264"/>
                <a:gd name="T109" fmla="*/ 179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4" h="449">
                  <a:moveTo>
                    <a:pt x="142" y="179"/>
                  </a:moveTo>
                  <a:lnTo>
                    <a:pt x="142" y="179"/>
                  </a:lnTo>
                  <a:lnTo>
                    <a:pt x="210" y="216"/>
                  </a:lnTo>
                  <a:lnTo>
                    <a:pt x="210" y="216"/>
                  </a:lnTo>
                  <a:lnTo>
                    <a:pt x="230" y="233"/>
                  </a:lnTo>
                  <a:lnTo>
                    <a:pt x="247" y="253"/>
                  </a:lnTo>
                  <a:lnTo>
                    <a:pt x="247" y="253"/>
                  </a:lnTo>
                  <a:lnTo>
                    <a:pt x="256" y="267"/>
                  </a:lnTo>
                  <a:lnTo>
                    <a:pt x="261" y="281"/>
                  </a:lnTo>
                  <a:lnTo>
                    <a:pt x="264" y="298"/>
                  </a:lnTo>
                  <a:lnTo>
                    <a:pt x="264" y="318"/>
                  </a:lnTo>
                  <a:lnTo>
                    <a:pt x="264" y="318"/>
                  </a:lnTo>
                  <a:lnTo>
                    <a:pt x="261" y="347"/>
                  </a:lnTo>
                  <a:lnTo>
                    <a:pt x="253" y="369"/>
                  </a:lnTo>
                  <a:lnTo>
                    <a:pt x="239" y="392"/>
                  </a:lnTo>
                  <a:lnTo>
                    <a:pt x="222" y="412"/>
                  </a:lnTo>
                  <a:lnTo>
                    <a:pt x="222" y="412"/>
                  </a:lnTo>
                  <a:lnTo>
                    <a:pt x="199" y="429"/>
                  </a:lnTo>
                  <a:lnTo>
                    <a:pt x="173" y="440"/>
                  </a:lnTo>
                  <a:lnTo>
                    <a:pt x="148" y="446"/>
                  </a:lnTo>
                  <a:lnTo>
                    <a:pt x="122" y="449"/>
                  </a:lnTo>
                  <a:lnTo>
                    <a:pt x="122" y="449"/>
                  </a:lnTo>
                  <a:lnTo>
                    <a:pt x="88" y="446"/>
                  </a:lnTo>
                  <a:lnTo>
                    <a:pt x="60" y="440"/>
                  </a:lnTo>
                  <a:lnTo>
                    <a:pt x="60" y="440"/>
                  </a:lnTo>
                  <a:lnTo>
                    <a:pt x="34" y="429"/>
                  </a:lnTo>
                  <a:lnTo>
                    <a:pt x="3" y="415"/>
                  </a:lnTo>
                  <a:lnTo>
                    <a:pt x="0" y="318"/>
                  </a:lnTo>
                  <a:lnTo>
                    <a:pt x="0" y="318"/>
                  </a:lnTo>
                  <a:lnTo>
                    <a:pt x="9" y="338"/>
                  </a:lnTo>
                  <a:lnTo>
                    <a:pt x="17" y="358"/>
                  </a:lnTo>
                  <a:lnTo>
                    <a:pt x="28" y="375"/>
                  </a:lnTo>
                  <a:lnTo>
                    <a:pt x="43" y="392"/>
                  </a:lnTo>
                  <a:lnTo>
                    <a:pt x="43" y="392"/>
                  </a:lnTo>
                  <a:lnTo>
                    <a:pt x="57" y="406"/>
                  </a:lnTo>
                  <a:lnTo>
                    <a:pt x="74" y="415"/>
                  </a:lnTo>
                  <a:lnTo>
                    <a:pt x="94" y="421"/>
                  </a:lnTo>
                  <a:lnTo>
                    <a:pt x="116" y="423"/>
                  </a:lnTo>
                  <a:lnTo>
                    <a:pt x="116" y="423"/>
                  </a:lnTo>
                  <a:lnTo>
                    <a:pt x="139" y="421"/>
                  </a:lnTo>
                  <a:lnTo>
                    <a:pt x="156" y="415"/>
                  </a:lnTo>
                  <a:lnTo>
                    <a:pt x="173" y="406"/>
                  </a:lnTo>
                  <a:lnTo>
                    <a:pt x="185" y="395"/>
                  </a:lnTo>
                  <a:lnTo>
                    <a:pt x="185" y="395"/>
                  </a:lnTo>
                  <a:lnTo>
                    <a:pt x="193" y="381"/>
                  </a:lnTo>
                  <a:lnTo>
                    <a:pt x="199" y="367"/>
                  </a:lnTo>
                  <a:lnTo>
                    <a:pt x="205" y="352"/>
                  </a:lnTo>
                  <a:lnTo>
                    <a:pt x="205" y="335"/>
                  </a:lnTo>
                  <a:lnTo>
                    <a:pt x="205" y="335"/>
                  </a:lnTo>
                  <a:lnTo>
                    <a:pt x="205" y="318"/>
                  </a:lnTo>
                  <a:lnTo>
                    <a:pt x="199" y="301"/>
                  </a:lnTo>
                  <a:lnTo>
                    <a:pt x="193" y="290"/>
                  </a:lnTo>
                  <a:lnTo>
                    <a:pt x="185" y="278"/>
                  </a:lnTo>
                  <a:lnTo>
                    <a:pt x="185" y="278"/>
                  </a:lnTo>
                  <a:lnTo>
                    <a:pt x="153" y="259"/>
                  </a:lnTo>
                  <a:lnTo>
                    <a:pt x="97" y="230"/>
                  </a:lnTo>
                  <a:lnTo>
                    <a:pt x="97" y="230"/>
                  </a:lnTo>
                  <a:lnTo>
                    <a:pt x="74" y="219"/>
                  </a:lnTo>
                  <a:lnTo>
                    <a:pt x="54" y="205"/>
                  </a:lnTo>
                  <a:lnTo>
                    <a:pt x="37" y="193"/>
                  </a:lnTo>
                  <a:lnTo>
                    <a:pt x="26" y="179"/>
                  </a:lnTo>
                  <a:lnTo>
                    <a:pt x="26" y="179"/>
                  </a:lnTo>
                  <a:lnTo>
                    <a:pt x="14" y="165"/>
                  </a:lnTo>
                  <a:lnTo>
                    <a:pt x="9" y="148"/>
                  </a:lnTo>
                  <a:lnTo>
                    <a:pt x="3" y="131"/>
                  </a:lnTo>
                  <a:lnTo>
                    <a:pt x="3" y="114"/>
                  </a:lnTo>
                  <a:lnTo>
                    <a:pt x="3" y="114"/>
                  </a:lnTo>
                  <a:lnTo>
                    <a:pt x="6" y="88"/>
                  </a:lnTo>
                  <a:lnTo>
                    <a:pt x="11" y="65"/>
                  </a:lnTo>
                  <a:lnTo>
                    <a:pt x="26" y="45"/>
                  </a:lnTo>
                  <a:lnTo>
                    <a:pt x="43" y="28"/>
                  </a:lnTo>
                  <a:lnTo>
                    <a:pt x="43" y="28"/>
                  </a:lnTo>
                  <a:lnTo>
                    <a:pt x="65" y="17"/>
                  </a:lnTo>
                  <a:lnTo>
                    <a:pt x="85" y="6"/>
                  </a:lnTo>
                  <a:lnTo>
                    <a:pt x="111" y="0"/>
                  </a:lnTo>
                  <a:lnTo>
                    <a:pt x="136" y="0"/>
                  </a:lnTo>
                  <a:lnTo>
                    <a:pt x="136" y="0"/>
                  </a:lnTo>
                  <a:lnTo>
                    <a:pt x="162" y="0"/>
                  </a:lnTo>
                  <a:lnTo>
                    <a:pt x="185" y="6"/>
                  </a:lnTo>
                  <a:lnTo>
                    <a:pt x="207" y="14"/>
                  </a:lnTo>
                  <a:lnTo>
                    <a:pt x="227" y="23"/>
                  </a:lnTo>
                  <a:lnTo>
                    <a:pt x="230" y="108"/>
                  </a:lnTo>
                  <a:lnTo>
                    <a:pt x="230" y="108"/>
                  </a:lnTo>
                  <a:lnTo>
                    <a:pt x="227" y="94"/>
                  </a:lnTo>
                  <a:lnTo>
                    <a:pt x="219" y="80"/>
                  </a:lnTo>
                  <a:lnTo>
                    <a:pt x="207" y="65"/>
                  </a:lnTo>
                  <a:lnTo>
                    <a:pt x="196" y="51"/>
                  </a:lnTo>
                  <a:lnTo>
                    <a:pt x="196" y="51"/>
                  </a:lnTo>
                  <a:lnTo>
                    <a:pt x="182" y="40"/>
                  </a:lnTo>
                  <a:lnTo>
                    <a:pt x="165" y="31"/>
                  </a:lnTo>
                  <a:lnTo>
                    <a:pt x="148" y="28"/>
                  </a:lnTo>
                  <a:lnTo>
                    <a:pt x="128" y="26"/>
                  </a:lnTo>
                  <a:lnTo>
                    <a:pt x="128" y="26"/>
                  </a:lnTo>
                  <a:lnTo>
                    <a:pt x="108" y="26"/>
                  </a:lnTo>
                  <a:lnTo>
                    <a:pt x="94" y="31"/>
                  </a:lnTo>
                  <a:lnTo>
                    <a:pt x="82" y="37"/>
                  </a:lnTo>
                  <a:lnTo>
                    <a:pt x="71" y="48"/>
                  </a:lnTo>
                  <a:lnTo>
                    <a:pt x="71" y="48"/>
                  </a:lnTo>
                  <a:lnTo>
                    <a:pt x="65" y="57"/>
                  </a:lnTo>
                  <a:lnTo>
                    <a:pt x="60" y="68"/>
                  </a:lnTo>
                  <a:lnTo>
                    <a:pt x="57" y="82"/>
                  </a:lnTo>
                  <a:lnTo>
                    <a:pt x="54" y="94"/>
                  </a:lnTo>
                  <a:lnTo>
                    <a:pt x="54" y="94"/>
                  </a:lnTo>
                  <a:lnTo>
                    <a:pt x="57" y="108"/>
                  </a:lnTo>
                  <a:lnTo>
                    <a:pt x="60" y="119"/>
                  </a:lnTo>
                  <a:lnTo>
                    <a:pt x="65" y="128"/>
                  </a:lnTo>
                  <a:lnTo>
                    <a:pt x="71" y="139"/>
                  </a:lnTo>
                  <a:lnTo>
                    <a:pt x="71" y="139"/>
                  </a:lnTo>
                  <a:lnTo>
                    <a:pt x="99" y="156"/>
                  </a:lnTo>
                  <a:lnTo>
                    <a:pt x="142" y="179"/>
                  </a:lnTo>
                  <a:lnTo>
                    <a:pt x="142" y="17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53" name="Freeform 1705"/>
            <p:cNvSpPr>
              <a:spLocks noEditPoints="1"/>
            </p:cNvSpPr>
            <p:nvPr/>
          </p:nvSpPr>
          <p:spPr bwMode="auto">
            <a:xfrm>
              <a:off x="1900" y="3110"/>
              <a:ext cx="281" cy="310"/>
            </a:xfrm>
            <a:custGeom>
              <a:avLst/>
              <a:gdLst>
                <a:gd name="T0" fmla="*/ 142 w 281"/>
                <a:gd name="T1" fmla="*/ 0 h 310"/>
                <a:gd name="T2" fmla="*/ 184 w 281"/>
                <a:gd name="T3" fmla="*/ 6 h 310"/>
                <a:gd name="T4" fmla="*/ 218 w 281"/>
                <a:gd name="T5" fmla="*/ 23 h 310"/>
                <a:gd name="T6" fmla="*/ 235 w 281"/>
                <a:gd name="T7" fmla="*/ 34 h 310"/>
                <a:gd name="T8" fmla="*/ 258 w 281"/>
                <a:gd name="T9" fmla="*/ 63 h 310"/>
                <a:gd name="T10" fmla="*/ 267 w 281"/>
                <a:gd name="T11" fmla="*/ 80 h 310"/>
                <a:gd name="T12" fmla="*/ 278 w 281"/>
                <a:gd name="T13" fmla="*/ 117 h 310"/>
                <a:gd name="T14" fmla="*/ 281 w 281"/>
                <a:gd name="T15" fmla="*/ 156 h 310"/>
                <a:gd name="T16" fmla="*/ 281 w 281"/>
                <a:gd name="T17" fmla="*/ 174 h 310"/>
                <a:gd name="T18" fmla="*/ 272 w 281"/>
                <a:gd name="T19" fmla="*/ 210 h 310"/>
                <a:gd name="T20" fmla="*/ 264 w 281"/>
                <a:gd name="T21" fmla="*/ 230 h 310"/>
                <a:gd name="T22" fmla="*/ 241 w 281"/>
                <a:gd name="T23" fmla="*/ 262 h 310"/>
                <a:gd name="T24" fmla="*/ 213 w 281"/>
                <a:gd name="T25" fmla="*/ 290 h 310"/>
                <a:gd name="T26" fmla="*/ 196 w 281"/>
                <a:gd name="T27" fmla="*/ 299 h 310"/>
                <a:gd name="T28" fmla="*/ 159 w 281"/>
                <a:gd name="T29" fmla="*/ 310 h 310"/>
                <a:gd name="T30" fmla="*/ 139 w 281"/>
                <a:gd name="T31" fmla="*/ 310 h 310"/>
                <a:gd name="T32" fmla="*/ 93 w 281"/>
                <a:gd name="T33" fmla="*/ 304 h 310"/>
                <a:gd name="T34" fmla="*/ 65 w 281"/>
                <a:gd name="T35" fmla="*/ 293 h 310"/>
                <a:gd name="T36" fmla="*/ 45 w 281"/>
                <a:gd name="T37" fmla="*/ 273 h 310"/>
                <a:gd name="T38" fmla="*/ 34 w 281"/>
                <a:gd name="T39" fmla="*/ 264 h 310"/>
                <a:gd name="T40" fmla="*/ 8 w 281"/>
                <a:gd name="T41" fmla="*/ 213 h 310"/>
                <a:gd name="T42" fmla="*/ 0 w 281"/>
                <a:gd name="T43" fmla="*/ 156 h 310"/>
                <a:gd name="T44" fmla="*/ 0 w 281"/>
                <a:gd name="T45" fmla="*/ 137 h 310"/>
                <a:gd name="T46" fmla="*/ 8 w 281"/>
                <a:gd name="T47" fmla="*/ 100 h 310"/>
                <a:gd name="T48" fmla="*/ 17 w 281"/>
                <a:gd name="T49" fmla="*/ 80 h 310"/>
                <a:gd name="T50" fmla="*/ 37 w 281"/>
                <a:gd name="T51" fmla="*/ 49 h 310"/>
                <a:gd name="T52" fmla="*/ 68 w 281"/>
                <a:gd name="T53" fmla="*/ 23 h 310"/>
                <a:gd name="T54" fmla="*/ 82 w 281"/>
                <a:gd name="T55" fmla="*/ 12 h 310"/>
                <a:gd name="T56" fmla="*/ 122 w 281"/>
                <a:gd name="T57" fmla="*/ 0 h 310"/>
                <a:gd name="T58" fmla="*/ 142 w 281"/>
                <a:gd name="T59" fmla="*/ 0 h 310"/>
                <a:gd name="T60" fmla="*/ 136 w 281"/>
                <a:gd name="T61" fmla="*/ 23 h 310"/>
                <a:gd name="T62" fmla="*/ 99 w 281"/>
                <a:gd name="T63" fmla="*/ 34 h 310"/>
                <a:gd name="T64" fmla="*/ 76 w 281"/>
                <a:gd name="T65" fmla="*/ 66 h 310"/>
                <a:gd name="T66" fmla="*/ 68 w 281"/>
                <a:gd name="T67" fmla="*/ 85 h 310"/>
                <a:gd name="T68" fmla="*/ 57 w 281"/>
                <a:gd name="T69" fmla="*/ 131 h 310"/>
                <a:gd name="T70" fmla="*/ 57 w 281"/>
                <a:gd name="T71" fmla="*/ 159 h 310"/>
                <a:gd name="T72" fmla="*/ 65 w 281"/>
                <a:gd name="T73" fmla="*/ 210 h 310"/>
                <a:gd name="T74" fmla="*/ 82 w 281"/>
                <a:gd name="T75" fmla="*/ 250 h 310"/>
                <a:gd name="T76" fmla="*/ 96 w 281"/>
                <a:gd name="T77" fmla="*/ 267 h 310"/>
                <a:gd name="T78" fmla="*/ 128 w 281"/>
                <a:gd name="T79" fmla="*/ 284 h 310"/>
                <a:gd name="T80" fmla="*/ 145 w 281"/>
                <a:gd name="T81" fmla="*/ 284 h 310"/>
                <a:gd name="T82" fmla="*/ 179 w 281"/>
                <a:gd name="T83" fmla="*/ 273 h 310"/>
                <a:gd name="T84" fmla="*/ 204 w 281"/>
                <a:gd name="T85" fmla="*/ 245 h 310"/>
                <a:gd name="T86" fmla="*/ 213 w 281"/>
                <a:gd name="T87" fmla="*/ 225 h 310"/>
                <a:gd name="T88" fmla="*/ 224 w 281"/>
                <a:gd name="T89" fmla="*/ 179 h 310"/>
                <a:gd name="T90" fmla="*/ 224 w 281"/>
                <a:gd name="T91" fmla="*/ 151 h 310"/>
                <a:gd name="T92" fmla="*/ 210 w 281"/>
                <a:gd name="T93" fmla="*/ 85 h 310"/>
                <a:gd name="T94" fmla="*/ 199 w 281"/>
                <a:gd name="T95" fmla="*/ 60 h 310"/>
                <a:gd name="T96" fmla="*/ 182 w 281"/>
                <a:gd name="T97" fmla="*/ 40 h 310"/>
                <a:gd name="T98" fmla="*/ 162 w 281"/>
                <a:gd name="T99" fmla="*/ 29 h 310"/>
                <a:gd name="T100" fmla="*/ 136 w 281"/>
                <a:gd name="T101" fmla="*/ 23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1" h="310">
                  <a:moveTo>
                    <a:pt x="142" y="0"/>
                  </a:moveTo>
                  <a:lnTo>
                    <a:pt x="142" y="0"/>
                  </a:lnTo>
                  <a:lnTo>
                    <a:pt x="164" y="0"/>
                  </a:lnTo>
                  <a:lnTo>
                    <a:pt x="184" y="6"/>
                  </a:lnTo>
                  <a:lnTo>
                    <a:pt x="201" y="12"/>
                  </a:lnTo>
                  <a:lnTo>
                    <a:pt x="218" y="23"/>
                  </a:lnTo>
                  <a:lnTo>
                    <a:pt x="218" y="23"/>
                  </a:lnTo>
                  <a:lnTo>
                    <a:pt x="235" y="34"/>
                  </a:lnTo>
                  <a:lnTo>
                    <a:pt x="247" y="49"/>
                  </a:lnTo>
                  <a:lnTo>
                    <a:pt x="258" y="63"/>
                  </a:lnTo>
                  <a:lnTo>
                    <a:pt x="267" y="80"/>
                  </a:lnTo>
                  <a:lnTo>
                    <a:pt x="267" y="80"/>
                  </a:lnTo>
                  <a:lnTo>
                    <a:pt x="272" y="100"/>
                  </a:lnTo>
                  <a:lnTo>
                    <a:pt x="278" y="117"/>
                  </a:lnTo>
                  <a:lnTo>
                    <a:pt x="281" y="137"/>
                  </a:lnTo>
                  <a:lnTo>
                    <a:pt x="281" y="156"/>
                  </a:lnTo>
                  <a:lnTo>
                    <a:pt x="281" y="156"/>
                  </a:lnTo>
                  <a:lnTo>
                    <a:pt x="281" y="174"/>
                  </a:lnTo>
                  <a:lnTo>
                    <a:pt x="278" y="193"/>
                  </a:lnTo>
                  <a:lnTo>
                    <a:pt x="272" y="210"/>
                  </a:lnTo>
                  <a:lnTo>
                    <a:pt x="264" y="230"/>
                  </a:lnTo>
                  <a:lnTo>
                    <a:pt x="264" y="230"/>
                  </a:lnTo>
                  <a:lnTo>
                    <a:pt x="253" y="247"/>
                  </a:lnTo>
                  <a:lnTo>
                    <a:pt x="241" y="262"/>
                  </a:lnTo>
                  <a:lnTo>
                    <a:pt x="230" y="276"/>
                  </a:lnTo>
                  <a:lnTo>
                    <a:pt x="213" y="290"/>
                  </a:lnTo>
                  <a:lnTo>
                    <a:pt x="213" y="290"/>
                  </a:lnTo>
                  <a:lnTo>
                    <a:pt x="196" y="299"/>
                  </a:lnTo>
                  <a:lnTo>
                    <a:pt x="179" y="304"/>
                  </a:lnTo>
                  <a:lnTo>
                    <a:pt x="159" y="310"/>
                  </a:lnTo>
                  <a:lnTo>
                    <a:pt x="139" y="310"/>
                  </a:lnTo>
                  <a:lnTo>
                    <a:pt x="139" y="310"/>
                  </a:lnTo>
                  <a:lnTo>
                    <a:pt x="108" y="307"/>
                  </a:lnTo>
                  <a:lnTo>
                    <a:pt x="93" y="304"/>
                  </a:lnTo>
                  <a:lnTo>
                    <a:pt x="79" y="299"/>
                  </a:lnTo>
                  <a:lnTo>
                    <a:pt x="65" y="293"/>
                  </a:lnTo>
                  <a:lnTo>
                    <a:pt x="54" y="284"/>
                  </a:lnTo>
                  <a:lnTo>
                    <a:pt x="45" y="273"/>
                  </a:lnTo>
                  <a:lnTo>
                    <a:pt x="34" y="264"/>
                  </a:lnTo>
                  <a:lnTo>
                    <a:pt x="34" y="264"/>
                  </a:lnTo>
                  <a:lnTo>
                    <a:pt x="20" y="239"/>
                  </a:lnTo>
                  <a:lnTo>
                    <a:pt x="8" y="213"/>
                  </a:lnTo>
                  <a:lnTo>
                    <a:pt x="0" y="185"/>
                  </a:lnTo>
                  <a:lnTo>
                    <a:pt x="0" y="156"/>
                  </a:lnTo>
                  <a:lnTo>
                    <a:pt x="0" y="156"/>
                  </a:lnTo>
                  <a:lnTo>
                    <a:pt x="0" y="137"/>
                  </a:lnTo>
                  <a:lnTo>
                    <a:pt x="3" y="117"/>
                  </a:lnTo>
                  <a:lnTo>
                    <a:pt x="8" y="100"/>
                  </a:lnTo>
                  <a:lnTo>
                    <a:pt x="17" y="80"/>
                  </a:lnTo>
                  <a:lnTo>
                    <a:pt x="17" y="80"/>
                  </a:lnTo>
                  <a:lnTo>
                    <a:pt x="25" y="63"/>
                  </a:lnTo>
                  <a:lnTo>
                    <a:pt x="37" y="49"/>
                  </a:lnTo>
                  <a:lnTo>
                    <a:pt x="51" y="34"/>
                  </a:lnTo>
                  <a:lnTo>
                    <a:pt x="68" y="23"/>
                  </a:lnTo>
                  <a:lnTo>
                    <a:pt x="68" y="23"/>
                  </a:lnTo>
                  <a:lnTo>
                    <a:pt x="82" y="12"/>
                  </a:lnTo>
                  <a:lnTo>
                    <a:pt x="102" y="6"/>
                  </a:lnTo>
                  <a:lnTo>
                    <a:pt x="122" y="0"/>
                  </a:lnTo>
                  <a:lnTo>
                    <a:pt x="142" y="0"/>
                  </a:lnTo>
                  <a:lnTo>
                    <a:pt x="142" y="0"/>
                  </a:lnTo>
                  <a:close/>
                  <a:moveTo>
                    <a:pt x="136" y="23"/>
                  </a:moveTo>
                  <a:lnTo>
                    <a:pt x="136" y="23"/>
                  </a:lnTo>
                  <a:lnTo>
                    <a:pt x="116" y="26"/>
                  </a:lnTo>
                  <a:lnTo>
                    <a:pt x="99" y="34"/>
                  </a:lnTo>
                  <a:lnTo>
                    <a:pt x="88" y="49"/>
                  </a:lnTo>
                  <a:lnTo>
                    <a:pt x="76" y="66"/>
                  </a:lnTo>
                  <a:lnTo>
                    <a:pt x="76" y="66"/>
                  </a:lnTo>
                  <a:lnTo>
                    <a:pt x="68" y="85"/>
                  </a:lnTo>
                  <a:lnTo>
                    <a:pt x="62" y="108"/>
                  </a:lnTo>
                  <a:lnTo>
                    <a:pt x="57" y="131"/>
                  </a:lnTo>
                  <a:lnTo>
                    <a:pt x="57" y="159"/>
                  </a:lnTo>
                  <a:lnTo>
                    <a:pt x="57" y="159"/>
                  </a:lnTo>
                  <a:lnTo>
                    <a:pt x="59" y="185"/>
                  </a:lnTo>
                  <a:lnTo>
                    <a:pt x="65" y="210"/>
                  </a:lnTo>
                  <a:lnTo>
                    <a:pt x="74" y="230"/>
                  </a:lnTo>
                  <a:lnTo>
                    <a:pt x="82" y="250"/>
                  </a:lnTo>
                  <a:lnTo>
                    <a:pt x="82" y="250"/>
                  </a:lnTo>
                  <a:lnTo>
                    <a:pt x="96" y="267"/>
                  </a:lnTo>
                  <a:lnTo>
                    <a:pt x="110" y="279"/>
                  </a:lnTo>
                  <a:lnTo>
                    <a:pt x="128" y="284"/>
                  </a:lnTo>
                  <a:lnTo>
                    <a:pt x="145" y="284"/>
                  </a:lnTo>
                  <a:lnTo>
                    <a:pt x="145" y="284"/>
                  </a:lnTo>
                  <a:lnTo>
                    <a:pt x="164" y="282"/>
                  </a:lnTo>
                  <a:lnTo>
                    <a:pt x="179" y="273"/>
                  </a:lnTo>
                  <a:lnTo>
                    <a:pt x="193" y="262"/>
                  </a:lnTo>
                  <a:lnTo>
                    <a:pt x="204" y="245"/>
                  </a:lnTo>
                  <a:lnTo>
                    <a:pt x="204" y="245"/>
                  </a:lnTo>
                  <a:lnTo>
                    <a:pt x="213" y="225"/>
                  </a:lnTo>
                  <a:lnTo>
                    <a:pt x="218" y="202"/>
                  </a:lnTo>
                  <a:lnTo>
                    <a:pt x="224" y="179"/>
                  </a:lnTo>
                  <a:lnTo>
                    <a:pt x="224" y="151"/>
                  </a:lnTo>
                  <a:lnTo>
                    <a:pt x="224" y="151"/>
                  </a:lnTo>
                  <a:lnTo>
                    <a:pt x="218" y="117"/>
                  </a:lnTo>
                  <a:lnTo>
                    <a:pt x="210" y="85"/>
                  </a:lnTo>
                  <a:lnTo>
                    <a:pt x="210" y="85"/>
                  </a:lnTo>
                  <a:lnTo>
                    <a:pt x="199" y="60"/>
                  </a:lnTo>
                  <a:lnTo>
                    <a:pt x="182" y="40"/>
                  </a:lnTo>
                  <a:lnTo>
                    <a:pt x="182" y="40"/>
                  </a:lnTo>
                  <a:lnTo>
                    <a:pt x="173" y="31"/>
                  </a:lnTo>
                  <a:lnTo>
                    <a:pt x="162" y="29"/>
                  </a:lnTo>
                  <a:lnTo>
                    <a:pt x="150" y="23"/>
                  </a:lnTo>
                  <a:lnTo>
                    <a:pt x="136" y="23"/>
                  </a:lnTo>
                  <a:lnTo>
                    <a:pt x="136" y="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54" name="Freeform 1706"/>
            <p:cNvSpPr>
              <a:spLocks/>
            </p:cNvSpPr>
            <p:nvPr/>
          </p:nvSpPr>
          <p:spPr bwMode="auto">
            <a:xfrm>
              <a:off x="2493" y="3059"/>
              <a:ext cx="182" cy="361"/>
            </a:xfrm>
            <a:custGeom>
              <a:avLst/>
              <a:gdLst>
                <a:gd name="T0" fmla="*/ 86 w 182"/>
                <a:gd name="T1" fmla="*/ 0 h 361"/>
                <a:gd name="T2" fmla="*/ 86 w 182"/>
                <a:gd name="T3" fmla="*/ 60 h 361"/>
                <a:gd name="T4" fmla="*/ 174 w 182"/>
                <a:gd name="T5" fmla="*/ 60 h 361"/>
                <a:gd name="T6" fmla="*/ 151 w 182"/>
                <a:gd name="T7" fmla="*/ 85 h 361"/>
                <a:gd name="T8" fmla="*/ 83 w 182"/>
                <a:gd name="T9" fmla="*/ 85 h 361"/>
                <a:gd name="T10" fmla="*/ 83 w 182"/>
                <a:gd name="T11" fmla="*/ 267 h 361"/>
                <a:gd name="T12" fmla="*/ 83 w 182"/>
                <a:gd name="T13" fmla="*/ 267 h 361"/>
                <a:gd name="T14" fmla="*/ 83 w 182"/>
                <a:gd name="T15" fmla="*/ 284 h 361"/>
                <a:gd name="T16" fmla="*/ 86 w 182"/>
                <a:gd name="T17" fmla="*/ 296 h 361"/>
                <a:gd name="T18" fmla="*/ 91 w 182"/>
                <a:gd name="T19" fmla="*/ 307 h 361"/>
                <a:gd name="T20" fmla="*/ 97 w 182"/>
                <a:gd name="T21" fmla="*/ 318 h 361"/>
                <a:gd name="T22" fmla="*/ 105 w 182"/>
                <a:gd name="T23" fmla="*/ 324 h 361"/>
                <a:gd name="T24" fmla="*/ 117 w 182"/>
                <a:gd name="T25" fmla="*/ 330 h 361"/>
                <a:gd name="T26" fmla="*/ 128 w 182"/>
                <a:gd name="T27" fmla="*/ 333 h 361"/>
                <a:gd name="T28" fmla="*/ 142 w 182"/>
                <a:gd name="T29" fmla="*/ 335 h 361"/>
                <a:gd name="T30" fmla="*/ 142 w 182"/>
                <a:gd name="T31" fmla="*/ 335 h 361"/>
                <a:gd name="T32" fmla="*/ 157 w 182"/>
                <a:gd name="T33" fmla="*/ 333 h 361"/>
                <a:gd name="T34" fmla="*/ 165 w 182"/>
                <a:gd name="T35" fmla="*/ 330 h 361"/>
                <a:gd name="T36" fmla="*/ 165 w 182"/>
                <a:gd name="T37" fmla="*/ 330 h 361"/>
                <a:gd name="T38" fmla="*/ 182 w 182"/>
                <a:gd name="T39" fmla="*/ 318 h 361"/>
                <a:gd name="T40" fmla="*/ 182 w 182"/>
                <a:gd name="T41" fmla="*/ 318 h 361"/>
                <a:gd name="T42" fmla="*/ 182 w 182"/>
                <a:gd name="T43" fmla="*/ 324 h 361"/>
                <a:gd name="T44" fmla="*/ 179 w 182"/>
                <a:gd name="T45" fmla="*/ 333 h 361"/>
                <a:gd name="T46" fmla="*/ 162 w 182"/>
                <a:gd name="T47" fmla="*/ 347 h 361"/>
                <a:gd name="T48" fmla="*/ 162 w 182"/>
                <a:gd name="T49" fmla="*/ 347 h 361"/>
                <a:gd name="T50" fmla="*/ 154 w 182"/>
                <a:gd name="T51" fmla="*/ 352 h 361"/>
                <a:gd name="T52" fmla="*/ 142 w 182"/>
                <a:gd name="T53" fmla="*/ 358 h 361"/>
                <a:gd name="T54" fmla="*/ 131 w 182"/>
                <a:gd name="T55" fmla="*/ 361 h 361"/>
                <a:gd name="T56" fmla="*/ 117 w 182"/>
                <a:gd name="T57" fmla="*/ 361 h 361"/>
                <a:gd name="T58" fmla="*/ 117 w 182"/>
                <a:gd name="T59" fmla="*/ 361 h 361"/>
                <a:gd name="T60" fmla="*/ 100 w 182"/>
                <a:gd name="T61" fmla="*/ 361 h 361"/>
                <a:gd name="T62" fmla="*/ 83 w 182"/>
                <a:gd name="T63" fmla="*/ 355 h 361"/>
                <a:gd name="T64" fmla="*/ 66 w 182"/>
                <a:gd name="T65" fmla="*/ 347 h 361"/>
                <a:gd name="T66" fmla="*/ 54 w 182"/>
                <a:gd name="T67" fmla="*/ 335 h 361"/>
                <a:gd name="T68" fmla="*/ 54 w 182"/>
                <a:gd name="T69" fmla="*/ 335 h 361"/>
                <a:gd name="T70" fmla="*/ 43 w 182"/>
                <a:gd name="T71" fmla="*/ 324 h 361"/>
                <a:gd name="T72" fmla="*/ 34 w 182"/>
                <a:gd name="T73" fmla="*/ 307 h 361"/>
                <a:gd name="T74" fmla="*/ 29 w 182"/>
                <a:gd name="T75" fmla="*/ 290 h 361"/>
                <a:gd name="T76" fmla="*/ 29 w 182"/>
                <a:gd name="T77" fmla="*/ 267 h 361"/>
                <a:gd name="T78" fmla="*/ 29 w 182"/>
                <a:gd name="T79" fmla="*/ 85 h 361"/>
                <a:gd name="T80" fmla="*/ 0 w 182"/>
                <a:gd name="T81" fmla="*/ 85 h 361"/>
                <a:gd name="T82" fmla="*/ 86 w 182"/>
                <a:gd name="T83" fmla="*/ 0 h 361"/>
                <a:gd name="T84" fmla="*/ 86 w 182"/>
                <a:gd name="T85"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2" h="361">
                  <a:moveTo>
                    <a:pt x="86" y="0"/>
                  </a:moveTo>
                  <a:lnTo>
                    <a:pt x="86" y="60"/>
                  </a:lnTo>
                  <a:lnTo>
                    <a:pt x="174" y="60"/>
                  </a:lnTo>
                  <a:lnTo>
                    <a:pt x="151" y="85"/>
                  </a:lnTo>
                  <a:lnTo>
                    <a:pt x="83" y="85"/>
                  </a:lnTo>
                  <a:lnTo>
                    <a:pt x="83" y="267"/>
                  </a:lnTo>
                  <a:lnTo>
                    <a:pt x="83" y="267"/>
                  </a:lnTo>
                  <a:lnTo>
                    <a:pt x="83" y="284"/>
                  </a:lnTo>
                  <a:lnTo>
                    <a:pt x="86" y="296"/>
                  </a:lnTo>
                  <a:lnTo>
                    <a:pt x="91" y="307"/>
                  </a:lnTo>
                  <a:lnTo>
                    <a:pt x="97" y="318"/>
                  </a:lnTo>
                  <a:lnTo>
                    <a:pt x="105" y="324"/>
                  </a:lnTo>
                  <a:lnTo>
                    <a:pt x="117" y="330"/>
                  </a:lnTo>
                  <a:lnTo>
                    <a:pt x="128" y="333"/>
                  </a:lnTo>
                  <a:lnTo>
                    <a:pt x="142" y="335"/>
                  </a:lnTo>
                  <a:lnTo>
                    <a:pt x="142" y="335"/>
                  </a:lnTo>
                  <a:lnTo>
                    <a:pt x="157" y="333"/>
                  </a:lnTo>
                  <a:lnTo>
                    <a:pt x="165" y="330"/>
                  </a:lnTo>
                  <a:lnTo>
                    <a:pt x="165" y="330"/>
                  </a:lnTo>
                  <a:lnTo>
                    <a:pt x="182" y="318"/>
                  </a:lnTo>
                  <a:lnTo>
                    <a:pt x="182" y="318"/>
                  </a:lnTo>
                  <a:lnTo>
                    <a:pt x="182" y="324"/>
                  </a:lnTo>
                  <a:lnTo>
                    <a:pt x="179" y="333"/>
                  </a:lnTo>
                  <a:lnTo>
                    <a:pt x="162" y="347"/>
                  </a:lnTo>
                  <a:lnTo>
                    <a:pt x="162" y="347"/>
                  </a:lnTo>
                  <a:lnTo>
                    <a:pt x="154" y="352"/>
                  </a:lnTo>
                  <a:lnTo>
                    <a:pt x="142" y="358"/>
                  </a:lnTo>
                  <a:lnTo>
                    <a:pt x="131" y="361"/>
                  </a:lnTo>
                  <a:lnTo>
                    <a:pt x="117" y="361"/>
                  </a:lnTo>
                  <a:lnTo>
                    <a:pt x="117" y="361"/>
                  </a:lnTo>
                  <a:lnTo>
                    <a:pt x="100" y="361"/>
                  </a:lnTo>
                  <a:lnTo>
                    <a:pt x="83" y="355"/>
                  </a:lnTo>
                  <a:lnTo>
                    <a:pt x="66" y="347"/>
                  </a:lnTo>
                  <a:lnTo>
                    <a:pt x="54" y="335"/>
                  </a:lnTo>
                  <a:lnTo>
                    <a:pt x="54" y="335"/>
                  </a:lnTo>
                  <a:lnTo>
                    <a:pt x="43" y="324"/>
                  </a:lnTo>
                  <a:lnTo>
                    <a:pt x="34" y="307"/>
                  </a:lnTo>
                  <a:lnTo>
                    <a:pt x="29" y="290"/>
                  </a:lnTo>
                  <a:lnTo>
                    <a:pt x="29" y="267"/>
                  </a:lnTo>
                  <a:lnTo>
                    <a:pt x="29" y="85"/>
                  </a:lnTo>
                  <a:lnTo>
                    <a:pt x="0" y="85"/>
                  </a:lnTo>
                  <a:lnTo>
                    <a:pt x="86" y="0"/>
                  </a:lnTo>
                  <a:lnTo>
                    <a:pt x="86"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55" name="Freeform 1707"/>
            <p:cNvSpPr>
              <a:spLocks/>
            </p:cNvSpPr>
            <p:nvPr/>
          </p:nvSpPr>
          <p:spPr bwMode="auto">
            <a:xfrm>
              <a:off x="2695" y="2971"/>
              <a:ext cx="290" cy="443"/>
            </a:xfrm>
            <a:custGeom>
              <a:avLst/>
              <a:gdLst>
                <a:gd name="T0" fmla="*/ 176 w 290"/>
                <a:gd name="T1" fmla="*/ 139 h 443"/>
                <a:gd name="T2" fmla="*/ 213 w 290"/>
                <a:gd name="T3" fmla="*/ 145 h 443"/>
                <a:gd name="T4" fmla="*/ 244 w 290"/>
                <a:gd name="T5" fmla="*/ 162 h 443"/>
                <a:gd name="T6" fmla="*/ 256 w 290"/>
                <a:gd name="T7" fmla="*/ 176 h 443"/>
                <a:gd name="T8" fmla="*/ 270 w 290"/>
                <a:gd name="T9" fmla="*/ 207 h 443"/>
                <a:gd name="T10" fmla="*/ 273 w 290"/>
                <a:gd name="T11" fmla="*/ 421 h 443"/>
                <a:gd name="T12" fmla="*/ 273 w 290"/>
                <a:gd name="T13" fmla="*/ 429 h 443"/>
                <a:gd name="T14" fmla="*/ 276 w 290"/>
                <a:gd name="T15" fmla="*/ 435 h 443"/>
                <a:gd name="T16" fmla="*/ 199 w 290"/>
                <a:gd name="T17" fmla="*/ 443 h 443"/>
                <a:gd name="T18" fmla="*/ 207 w 290"/>
                <a:gd name="T19" fmla="*/ 438 h 443"/>
                <a:gd name="T20" fmla="*/ 216 w 290"/>
                <a:gd name="T21" fmla="*/ 426 h 443"/>
                <a:gd name="T22" fmla="*/ 216 w 290"/>
                <a:gd name="T23" fmla="*/ 250 h 443"/>
                <a:gd name="T24" fmla="*/ 216 w 290"/>
                <a:gd name="T25" fmla="*/ 233 h 443"/>
                <a:gd name="T26" fmla="*/ 207 w 290"/>
                <a:gd name="T27" fmla="*/ 207 h 443"/>
                <a:gd name="T28" fmla="*/ 202 w 290"/>
                <a:gd name="T29" fmla="*/ 196 h 443"/>
                <a:gd name="T30" fmla="*/ 179 w 290"/>
                <a:gd name="T31" fmla="*/ 182 h 443"/>
                <a:gd name="T32" fmla="*/ 148 w 290"/>
                <a:gd name="T33" fmla="*/ 176 h 443"/>
                <a:gd name="T34" fmla="*/ 128 w 290"/>
                <a:gd name="T35" fmla="*/ 179 h 443"/>
                <a:gd name="T36" fmla="*/ 108 w 290"/>
                <a:gd name="T37" fmla="*/ 188 h 443"/>
                <a:gd name="T38" fmla="*/ 77 w 290"/>
                <a:gd name="T39" fmla="*/ 210 h 443"/>
                <a:gd name="T40" fmla="*/ 77 w 290"/>
                <a:gd name="T41" fmla="*/ 421 h 443"/>
                <a:gd name="T42" fmla="*/ 82 w 290"/>
                <a:gd name="T43" fmla="*/ 432 h 443"/>
                <a:gd name="T44" fmla="*/ 88 w 290"/>
                <a:gd name="T45" fmla="*/ 438 h 443"/>
                <a:gd name="T46" fmla="*/ 6 w 290"/>
                <a:gd name="T47" fmla="*/ 443 h 443"/>
                <a:gd name="T48" fmla="*/ 11 w 290"/>
                <a:gd name="T49" fmla="*/ 438 h 443"/>
                <a:gd name="T50" fmla="*/ 20 w 290"/>
                <a:gd name="T51" fmla="*/ 426 h 443"/>
                <a:gd name="T52" fmla="*/ 20 w 290"/>
                <a:gd name="T53" fmla="*/ 40 h 443"/>
                <a:gd name="T54" fmla="*/ 20 w 290"/>
                <a:gd name="T55" fmla="*/ 31 h 443"/>
                <a:gd name="T56" fmla="*/ 17 w 290"/>
                <a:gd name="T57" fmla="*/ 23 h 443"/>
                <a:gd name="T58" fmla="*/ 77 w 290"/>
                <a:gd name="T59" fmla="*/ 0 h 443"/>
                <a:gd name="T60" fmla="*/ 77 w 290"/>
                <a:gd name="T61" fmla="*/ 185 h 443"/>
                <a:gd name="T62" fmla="*/ 128 w 290"/>
                <a:gd name="T63" fmla="*/ 151 h 443"/>
                <a:gd name="T64" fmla="*/ 176 w 290"/>
                <a:gd name="T65" fmla="*/ 139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443">
                  <a:moveTo>
                    <a:pt x="176" y="139"/>
                  </a:moveTo>
                  <a:lnTo>
                    <a:pt x="176" y="139"/>
                  </a:lnTo>
                  <a:lnTo>
                    <a:pt x="193" y="139"/>
                  </a:lnTo>
                  <a:lnTo>
                    <a:pt x="213" y="145"/>
                  </a:lnTo>
                  <a:lnTo>
                    <a:pt x="230" y="153"/>
                  </a:lnTo>
                  <a:lnTo>
                    <a:pt x="244" y="162"/>
                  </a:lnTo>
                  <a:lnTo>
                    <a:pt x="244" y="162"/>
                  </a:lnTo>
                  <a:lnTo>
                    <a:pt x="256" y="176"/>
                  </a:lnTo>
                  <a:lnTo>
                    <a:pt x="264" y="190"/>
                  </a:lnTo>
                  <a:lnTo>
                    <a:pt x="270" y="207"/>
                  </a:lnTo>
                  <a:lnTo>
                    <a:pt x="273" y="227"/>
                  </a:lnTo>
                  <a:lnTo>
                    <a:pt x="273" y="421"/>
                  </a:lnTo>
                  <a:lnTo>
                    <a:pt x="273" y="421"/>
                  </a:lnTo>
                  <a:lnTo>
                    <a:pt x="273" y="429"/>
                  </a:lnTo>
                  <a:lnTo>
                    <a:pt x="276" y="435"/>
                  </a:lnTo>
                  <a:lnTo>
                    <a:pt x="276" y="435"/>
                  </a:lnTo>
                  <a:lnTo>
                    <a:pt x="290" y="443"/>
                  </a:lnTo>
                  <a:lnTo>
                    <a:pt x="199" y="443"/>
                  </a:lnTo>
                  <a:lnTo>
                    <a:pt x="199" y="443"/>
                  </a:lnTo>
                  <a:lnTo>
                    <a:pt x="207" y="438"/>
                  </a:lnTo>
                  <a:lnTo>
                    <a:pt x="213" y="432"/>
                  </a:lnTo>
                  <a:lnTo>
                    <a:pt x="216" y="426"/>
                  </a:lnTo>
                  <a:lnTo>
                    <a:pt x="216" y="421"/>
                  </a:lnTo>
                  <a:lnTo>
                    <a:pt x="216" y="250"/>
                  </a:lnTo>
                  <a:lnTo>
                    <a:pt x="216" y="250"/>
                  </a:lnTo>
                  <a:lnTo>
                    <a:pt x="216" y="233"/>
                  </a:lnTo>
                  <a:lnTo>
                    <a:pt x="213" y="219"/>
                  </a:lnTo>
                  <a:lnTo>
                    <a:pt x="207" y="207"/>
                  </a:lnTo>
                  <a:lnTo>
                    <a:pt x="202" y="196"/>
                  </a:lnTo>
                  <a:lnTo>
                    <a:pt x="202" y="196"/>
                  </a:lnTo>
                  <a:lnTo>
                    <a:pt x="190" y="188"/>
                  </a:lnTo>
                  <a:lnTo>
                    <a:pt x="179" y="182"/>
                  </a:lnTo>
                  <a:lnTo>
                    <a:pt x="165" y="179"/>
                  </a:lnTo>
                  <a:lnTo>
                    <a:pt x="148" y="176"/>
                  </a:lnTo>
                  <a:lnTo>
                    <a:pt x="148" y="176"/>
                  </a:lnTo>
                  <a:lnTo>
                    <a:pt x="128" y="179"/>
                  </a:lnTo>
                  <a:lnTo>
                    <a:pt x="108" y="188"/>
                  </a:lnTo>
                  <a:lnTo>
                    <a:pt x="108" y="188"/>
                  </a:lnTo>
                  <a:lnTo>
                    <a:pt x="91" y="196"/>
                  </a:lnTo>
                  <a:lnTo>
                    <a:pt x="77" y="210"/>
                  </a:lnTo>
                  <a:lnTo>
                    <a:pt x="77" y="421"/>
                  </a:lnTo>
                  <a:lnTo>
                    <a:pt x="77" y="421"/>
                  </a:lnTo>
                  <a:lnTo>
                    <a:pt x="80" y="426"/>
                  </a:lnTo>
                  <a:lnTo>
                    <a:pt x="82" y="432"/>
                  </a:lnTo>
                  <a:lnTo>
                    <a:pt x="82" y="432"/>
                  </a:lnTo>
                  <a:lnTo>
                    <a:pt x="88" y="438"/>
                  </a:lnTo>
                  <a:lnTo>
                    <a:pt x="97" y="443"/>
                  </a:lnTo>
                  <a:lnTo>
                    <a:pt x="6" y="443"/>
                  </a:lnTo>
                  <a:lnTo>
                    <a:pt x="6" y="443"/>
                  </a:lnTo>
                  <a:lnTo>
                    <a:pt x="11" y="438"/>
                  </a:lnTo>
                  <a:lnTo>
                    <a:pt x="17" y="432"/>
                  </a:lnTo>
                  <a:lnTo>
                    <a:pt x="20" y="426"/>
                  </a:lnTo>
                  <a:lnTo>
                    <a:pt x="20" y="421"/>
                  </a:lnTo>
                  <a:lnTo>
                    <a:pt x="20" y="40"/>
                  </a:lnTo>
                  <a:lnTo>
                    <a:pt x="20" y="40"/>
                  </a:lnTo>
                  <a:lnTo>
                    <a:pt x="20" y="31"/>
                  </a:lnTo>
                  <a:lnTo>
                    <a:pt x="17" y="23"/>
                  </a:lnTo>
                  <a:lnTo>
                    <a:pt x="17" y="23"/>
                  </a:lnTo>
                  <a:lnTo>
                    <a:pt x="0" y="14"/>
                  </a:lnTo>
                  <a:lnTo>
                    <a:pt x="77" y="0"/>
                  </a:lnTo>
                  <a:lnTo>
                    <a:pt x="77" y="185"/>
                  </a:lnTo>
                  <a:lnTo>
                    <a:pt x="77" y="185"/>
                  </a:lnTo>
                  <a:lnTo>
                    <a:pt x="102" y="165"/>
                  </a:lnTo>
                  <a:lnTo>
                    <a:pt x="128" y="151"/>
                  </a:lnTo>
                  <a:lnTo>
                    <a:pt x="153" y="142"/>
                  </a:lnTo>
                  <a:lnTo>
                    <a:pt x="176" y="139"/>
                  </a:lnTo>
                  <a:lnTo>
                    <a:pt x="176" y="13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56" name="Freeform 1708"/>
            <p:cNvSpPr>
              <a:spLocks/>
            </p:cNvSpPr>
            <p:nvPr/>
          </p:nvSpPr>
          <p:spPr bwMode="auto">
            <a:xfrm>
              <a:off x="3274" y="3110"/>
              <a:ext cx="475" cy="304"/>
            </a:xfrm>
            <a:custGeom>
              <a:avLst/>
              <a:gdLst>
                <a:gd name="T0" fmla="*/ 364 w 475"/>
                <a:gd name="T1" fmla="*/ 0 h 304"/>
                <a:gd name="T2" fmla="*/ 398 w 475"/>
                <a:gd name="T3" fmla="*/ 6 h 304"/>
                <a:gd name="T4" fmla="*/ 429 w 475"/>
                <a:gd name="T5" fmla="*/ 23 h 304"/>
                <a:gd name="T6" fmla="*/ 444 w 475"/>
                <a:gd name="T7" fmla="*/ 37 h 304"/>
                <a:gd name="T8" fmla="*/ 458 w 475"/>
                <a:gd name="T9" fmla="*/ 68 h 304"/>
                <a:gd name="T10" fmla="*/ 458 w 475"/>
                <a:gd name="T11" fmla="*/ 282 h 304"/>
                <a:gd name="T12" fmla="*/ 461 w 475"/>
                <a:gd name="T13" fmla="*/ 287 h 304"/>
                <a:gd name="T14" fmla="*/ 463 w 475"/>
                <a:gd name="T15" fmla="*/ 293 h 304"/>
                <a:gd name="T16" fmla="*/ 387 w 475"/>
                <a:gd name="T17" fmla="*/ 304 h 304"/>
                <a:gd name="T18" fmla="*/ 392 w 475"/>
                <a:gd name="T19" fmla="*/ 299 h 304"/>
                <a:gd name="T20" fmla="*/ 404 w 475"/>
                <a:gd name="T21" fmla="*/ 287 h 304"/>
                <a:gd name="T22" fmla="*/ 404 w 475"/>
                <a:gd name="T23" fmla="*/ 108 h 304"/>
                <a:gd name="T24" fmla="*/ 404 w 475"/>
                <a:gd name="T25" fmla="*/ 91 h 304"/>
                <a:gd name="T26" fmla="*/ 395 w 475"/>
                <a:gd name="T27" fmla="*/ 66 h 304"/>
                <a:gd name="T28" fmla="*/ 387 w 475"/>
                <a:gd name="T29" fmla="*/ 57 h 304"/>
                <a:gd name="T30" fmla="*/ 367 w 475"/>
                <a:gd name="T31" fmla="*/ 43 h 304"/>
                <a:gd name="T32" fmla="*/ 336 w 475"/>
                <a:gd name="T33" fmla="*/ 37 h 304"/>
                <a:gd name="T34" fmla="*/ 316 w 475"/>
                <a:gd name="T35" fmla="*/ 40 h 304"/>
                <a:gd name="T36" fmla="*/ 282 w 475"/>
                <a:gd name="T37" fmla="*/ 60 h 304"/>
                <a:gd name="T38" fmla="*/ 267 w 475"/>
                <a:gd name="T39" fmla="*/ 77 h 304"/>
                <a:gd name="T40" fmla="*/ 267 w 475"/>
                <a:gd name="T41" fmla="*/ 282 h 304"/>
                <a:gd name="T42" fmla="*/ 270 w 475"/>
                <a:gd name="T43" fmla="*/ 287 h 304"/>
                <a:gd name="T44" fmla="*/ 273 w 475"/>
                <a:gd name="T45" fmla="*/ 293 h 304"/>
                <a:gd name="T46" fmla="*/ 194 w 475"/>
                <a:gd name="T47" fmla="*/ 304 h 304"/>
                <a:gd name="T48" fmla="*/ 202 w 475"/>
                <a:gd name="T49" fmla="*/ 299 h 304"/>
                <a:gd name="T50" fmla="*/ 211 w 475"/>
                <a:gd name="T51" fmla="*/ 287 h 304"/>
                <a:gd name="T52" fmla="*/ 211 w 475"/>
                <a:gd name="T53" fmla="*/ 105 h 304"/>
                <a:gd name="T54" fmla="*/ 211 w 475"/>
                <a:gd name="T55" fmla="*/ 88 h 304"/>
                <a:gd name="T56" fmla="*/ 202 w 475"/>
                <a:gd name="T57" fmla="*/ 63 h 304"/>
                <a:gd name="T58" fmla="*/ 185 w 475"/>
                <a:gd name="T59" fmla="*/ 46 h 304"/>
                <a:gd name="T60" fmla="*/ 160 w 475"/>
                <a:gd name="T61" fmla="*/ 37 h 304"/>
                <a:gd name="T62" fmla="*/ 145 w 475"/>
                <a:gd name="T63" fmla="*/ 37 h 304"/>
                <a:gd name="T64" fmla="*/ 108 w 475"/>
                <a:gd name="T65" fmla="*/ 46 h 304"/>
                <a:gd name="T66" fmla="*/ 80 w 475"/>
                <a:gd name="T67" fmla="*/ 68 h 304"/>
                <a:gd name="T68" fmla="*/ 80 w 475"/>
                <a:gd name="T69" fmla="*/ 282 h 304"/>
                <a:gd name="T70" fmla="*/ 83 w 475"/>
                <a:gd name="T71" fmla="*/ 293 h 304"/>
                <a:gd name="T72" fmla="*/ 97 w 475"/>
                <a:gd name="T73" fmla="*/ 304 h 304"/>
                <a:gd name="T74" fmla="*/ 6 w 475"/>
                <a:gd name="T75" fmla="*/ 304 h 304"/>
                <a:gd name="T76" fmla="*/ 20 w 475"/>
                <a:gd name="T77" fmla="*/ 293 h 304"/>
                <a:gd name="T78" fmla="*/ 23 w 475"/>
                <a:gd name="T79" fmla="*/ 282 h 304"/>
                <a:gd name="T80" fmla="*/ 23 w 475"/>
                <a:gd name="T81" fmla="*/ 40 h 304"/>
                <a:gd name="T82" fmla="*/ 18 w 475"/>
                <a:gd name="T83" fmla="*/ 23 h 304"/>
                <a:gd name="T84" fmla="*/ 9 w 475"/>
                <a:gd name="T85" fmla="*/ 17 h 304"/>
                <a:gd name="T86" fmla="*/ 80 w 475"/>
                <a:gd name="T87" fmla="*/ 0 h 304"/>
                <a:gd name="T88" fmla="*/ 80 w 475"/>
                <a:gd name="T89" fmla="*/ 43 h 304"/>
                <a:gd name="T90" fmla="*/ 123 w 475"/>
                <a:gd name="T91" fmla="*/ 14 h 304"/>
                <a:gd name="T92" fmla="*/ 134 w 475"/>
                <a:gd name="T93" fmla="*/ 9 h 304"/>
                <a:gd name="T94" fmla="*/ 160 w 475"/>
                <a:gd name="T95" fmla="*/ 0 h 304"/>
                <a:gd name="T96" fmla="*/ 174 w 475"/>
                <a:gd name="T97" fmla="*/ 0 h 304"/>
                <a:gd name="T98" fmla="*/ 202 w 475"/>
                <a:gd name="T99" fmla="*/ 3 h 304"/>
                <a:gd name="T100" fmla="*/ 228 w 475"/>
                <a:gd name="T101" fmla="*/ 14 h 304"/>
                <a:gd name="T102" fmla="*/ 239 w 475"/>
                <a:gd name="T103" fmla="*/ 23 h 304"/>
                <a:gd name="T104" fmla="*/ 256 w 475"/>
                <a:gd name="T105" fmla="*/ 43 h 304"/>
                <a:gd name="T106" fmla="*/ 262 w 475"/>
                <a:gd name="T107" fmla="*/ 57 h 304"/>
                <a:gd name="T108" fmla="*/ 307 w 475"/>
                <a:gd name="T109" fmla="*/ 17 h 304"/>
                <a:gd name="T110" fmla="*/ 321 w 475"/>
                <a:gd name="T111" fmla="*/ 9 h 304"/>
                <a:gd name="T112" fmla="*/ 350 w 475"/>
                <a:gd name="T113" fmla="*/ 0 h 304"/>
                <a:gd name="T114" fmla="*/ 364 w 475"/>
                <a:gd name="T115"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75" h="304">
                  <a:moveTo>
                    <a:pt x="364" y="0"/>
                  </a:moveTo>
                  <a:lnTo>
                    <a:pt x="364" y="0"/>
                  </a:lnTo>
                  <a:lnTo>
                    <a:pt x="381" y="0"/>
                  </a:lnTo>
                  <a:lnTo>
                    <a:pt x="398" y="6"/>
                  </a:lnTo>
                  <a:lnTo>
                    <a:pt x="415" y="14"/>
                  </a:lnTo>
                  <a:lnTo>
                    <a:pt x="429" y="23"/>
                  </a:lnTo>
                  <a:lnTo>
                    <a:pt x="429" y="23"/>
                  </a:lnTo>
                  <a:lnTo>
                    <a:pt x="444" y="37"/>
                  </a:lnTo>
                  <a:lnTo>
                    <a:pt x="452" y="51"/>
                  </a:lnTo>
                  <a:lnTo>
                    <a:pt x="458" y="68"/>
                  </a:lnTo>
                  <a:lnTo>
                    <a:pt x="458" y="88"/>
                  </a:lnTo>
                  <a:lnTo>
                    <a:pt x="458" y="282"/>
                  </a:lnTo>
                  <a:lnTo>
                    <a:pt x="458" y="282"/>
                  </a:lnTo>
                  <a:lnTo>
                    <a:pt x="461" y="287"/>
                  </a:lnTo>
                  <a:lnTo>
                    <a:pt x="463" y="293"/>
                  </a:lnTo>
                  <a:lnTo>
                    <a:pt x="463" y="293"/>
                  </a:lnTo>
                  <a:lnTo>
                    <a:pt x="475" y="304"/>
                  </a:lnTo>
                  <a:lnTo>
                    <a:pt x="387" y="304"/>
                  </a:lnTo>
                  <a:lnTo>
                    <a:pt x="387" y="304"/>
                  </a:lnTo>
                  <a:lnTo>
                    <a:pt x="392" y="299"/>
                  </a:lnTo>
                  <a:lnTo>
                    <a:pt x="398" y="293"/>
                  </a:lnTo>
                  <a:lnTo>
                    <a:pt x="404" y="287"/>
                  </a:lnTo>
                  <a:lnTo>
                    <a:pt x="404" y="282"/>
                  </a:lnTo>
                  <a:lnTo>
                    <a:pt x="404" y="108"/>
                  </a:lnTo>
                  <a:lnTo>
                    <a:pt x="404" y="108"/>
                  </a:lnTo>
                  <a:lnTo>
                    <a:pt x="404" y="91"/>
                  </a:lnTo>
                  <a:lnTo>
                    <a:pt x="401" y="80"/>
                  </a:lnTo>
                  <a:lnTo>
                    <a:pt x="395" y="66"/>
                  </a:lnTo>
                  <a:lnTo>
                    <a:pt x="387" y="57"/>
                  </a:lnTo>
                  <a:lnTo>
                    <a:pt x="387" y="57"/>
                  </a:lnTo>
                  <a:lnTo>
                    <a:pt x="378" y="49"/>
                  </a:lnTo>
                  <a:lnTo>
                    <a:pt x="367" y="43"/>
                  </a:lnTo>
                  <a:lnTo>
                    <a:pt x="353" y="37"/>
                  </a:lnTo>
                  <a:lnTo>
                    <a:pt x="336" y="37"/>
                  </a:lnTo>
                  <a:lnTo>
                    <a:pt x="336" y="37"/>
                  </a:lnTo>
                  <a:lnTo>
                    <a:pt x="316" y="40"/>
                  </a:lnTo>
                  <a:lnTo>
                    <a:pt x="299" y="46"/>
                  </a:lnTo>
                  <a:lnTo>
                    <a:pt x="282" y="60"/>
                  </a:lnTo>
                  <a:lnTo>
                    <a:pt x="267" y="77"/>
                  </a:lnTo>
                  <a:lnTo>
                    <a:pt x="267" y="77"/>
                  </a:lnTo>
                  <a:lnTo>
                    <a:pt x="267" y="85"/>
                  </a:lnTo>
                  <a:lnTo>
                    <a:pt x="267" y="282"/>
                  </a:lnTo>
                  <a:lnTo>
                    <a:pt x="267" y="282"/>
                  </a:lnTo>
                  <a:lnTo>
                    <a:pt x="270" y="287"/>
                  </a:lnTo>
                  <a:lnTo>
                    <a:pt x="273" y="293"/>
                  </a:lnTo>
                  <a:lnTo>
                    <a:pt x="273" y="293"/>
                  </a:lnTo>
                  <a:lnTo>
                    <a:pt x="285" y="304"/>
                  </a:lnTo>
                  <a:lnTo>
                    <a:pt x="194" y="304"/>
                  </a:lnTo>
                  <a:lnTo>
                    <a:pt x="194" y="304"/>
                  </a:lnTo>
                  <a:lnTo>
                    <a:pt x="202" y="299"/>
                  </a:lnTo>
                  <a:lnTo>
                    <a:pt x="208" y="293"/>
                  </a:lnTo>
                  <a:lnTo>
                    <a:pt x="211" y="287"/>
                  </a:lnTo>
                  <a:lnTo>
                    <a:pt x="211" y="282"/>
                  </a:lnTo>
                  <a:lnTo>
                    <a:pt x="211" y="105"/>
                  </a:lnTo>
                  <a:lnTo>
                    <a:pt x="211" y="105"/>
                  </a:lnTo>
                  <a:lnTo>
                    <a:pt x="211" y="88"/>
                  </a:lnTo>
                  <a:lnTo>
                    <a:pt x="208" y="74"/>
                  </a:lnTo>
                  <a:lnTo>
                    <a:pt x="202" y="63"/>
                  </a:lnTo>
                  <a:lnTo>
                    <a:pt x="194" y="54"/>
                  </a:lnTo>
                  <a:lnTo>
                    <a:pt x="185" y="46"/>
                  </a:lnTo>
                  <a:lnTo>
                    <a:pt x="174" y="40"/>
                  </a:lnTo>
                  <a:lnTo>
                    <a:pt x="160" y="37"/>
                  </a:lnTo>
                  <a:lnTo>
                    <a:pt x="145" y="37"/>
                  </a:lnTo>
                  <a:lnTo>
                    <a:pt x="145" y="37"/>
                  </a:lnTo>
                  <a:lnTo>
                    <a:pt x="125" y="40"/>
                  </a:lnTo>
                  <a:lnTo>
                    <a:pt x="108" y="46"/>
                  </a:lnTo>
                  <a:lnTo>
                    <a:pt x="94" y="54"/>
                  </a:lnTo>
                  <a:lnTo>
                    <a:pt x="80" y="68"/>
                  </a:lnTo>
                  <a:lnTo>
                    <a:pt x="80" y="282"/>
                  </a:lnTo>
                  <a:lnTo>
                    <a:pt x="80" y="282"/>
                  </a:lnTo>
                  <a:lnTo>
                    <a:pt x="80" y="287"/>
                  </a:lnTo>
                  <a:lnTo>
                    <a:pt x="83" y="293"/>
                  </a:lnTo>
                  <a:lnTo>
                    <a:pt x="83" y="293"/>
                  </a:lnTo>
                  <a:lnTo>
                    <a:pt x="97" y="304"/>
                  </a:lnTo>
                  <a:lnTo>
                    <a:pt x="6" y="304"/>
                  </a:lnTo>
                  <a:lnTo>
                    <a:pt x="6" y="304"/>
                  </a:lnTo>
                  <a:lnTo>
                    <a:pt x="15" y="299"/>
                  </a:lnTo>
                  <a:lnTo>
                    <a:pt x="20" y="293"/>
                  </a:lnTo>
                  <a:lnTo>
                    <a:pt x="23" y="287"/>
                  </a:lnTo>
                  <a:lnTo>
                    <a:pt x="23" y="282"/>
                  </a:lnTo>
                  <a:lnTo>
                    <a:pt x="23" y="40"/>
                  </a:lnTo>
                  <a:lnTo>
                    <a:pt x="23" y="40"/>
                  </a:lnTo>
                  <a:lnTo>
                    <a:pt x="23" y="31"/>
                  </a:lnTo>
                  <a:lnTo>
                    <a:pt x="18" y="23"/>
                  </a:lnTo>
                  <a:lnTo>
                    <a:pt x="18" y="23"/>
                  </a:lnTo>
                  <a:lnTo>
                    <a:pt x="9" y="17"/>
                  </a:lnTo>
                  <a:lnTo>
                    <a:pt x="0" y="14"/>
                  </a:lnTo>
                  <a:lnTo>
                    <a:pt x="80" y="0"/>
                  </a:lnTo>
                  <a:lnTo>
                    <a:pt x="80" y="43"/>
                  </a:lnTo>
                  <a:lnTo>
                    <a:pt x="80" y="43"/>
                  </a:lnTo>
                  <a:lnTo>
                    <a:pt x="100" y="29"/>
                  </a:lnTo>
                  <a:lnTo>
                    <a:pt x="123" y="14"/>
                  </a:lnTo>
                  <a:lnTo>
                    <a:pt x="123" y="14"/>
                  </a:lnTo>
                  <a:lnTo>
                    <a:pt x="134" y="9"/>
                  </a:lnTo>
                  <a:lnTo>
                    <a:pt x="145" y="3"/>
                  </a:lnTo>
                  <a:lnTo>
                    <a:pt x="160" y="0"/>
                  </a:lnTo>
                  <a:lnTo>
                    <a:pt x="174" y="0"/>
                  </a:lnTo>
                  <a:lnTo>
                    <a:pt x="174" y="0"/>
                  </a:lnTo>
                  <a:lnTo>
                    <a:pt x="188" y="0"/>
                  </a:lnTo>
                  <a:lnTo>
                    <a:pt x="202" y="3"/>
                  </a:lnTo>
                  <a:lnTo>
                    <a:pt x="213" y="9"/>
                  </a:lnTo>
                  <a:lnTo>
                    <a:pt x="228" y="14"/>
                  </a:lnTo>
                  <a:lnTo>
                    <a:pt x="228" y="14"/>
                  </a:lnTo>
                  <a:lnTo>
                    <a:pt x="239" y="23"/>
                  </a:lnTo>
                  <a:lnTo>
                    <a:pt x="248" y="31"/>
                  </a:lnTo>
                  <a:lnTo>
                    <a:pt x="256" y="43"/>
                  </a:lnTo>
                  <a:lnTo>
                    <a:pt x="262" y="57"/>
                  </a:lnTo>
                  <a:lnTo>
                    <a:pt x="262" y="57"/>
                  </a:lnTo>
                  <a:lnTo>
                    <a:pt x="282" y="34"/>
                  </a:lnTo>
                  <a:lnTo>
                    <a:pt x="307" y="17"/>
                  </a:lnTo>
                  <a:lnTo>
                    <a:pt x="307" y="17"/>
                  </a:lnTo>
                  <a:lnTo>
                    <a:pt x="321" y="9"/>
                  </a:lnTo>
                  <a:lnTo>
                    <a:pt x="336" y="3"/>
                  </a:lnTo>
                  <a:lnTo>
                    <a:pt x="350" y="0"/>
                  </a:lnTo>
                  <a:lnTo>
                    <a:pt x="364" y="0"/>
                  </a:lnTo>
                  <a:lnTo>
                    <a:pt x="36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57" name="Freeform 1709"/>
            <p:cNvSpPr>
              <a:spLocks/>
            </p:cNvSpPr>
            <p:nvPr/>
          </p:nvSpPr>
          <p:spPr bwMode="auto">
            <a:xfrm>
              <a:off x="4070" y="3059"/>
              <a:ext cx="184" cy="361"/>
            </a:xfrm>
            <a:custGeom>
              <a:avLst/>
              <a:gdLst>
                <a:gd name="T0" fmla="*/ 85 w 184"/>
                <a:gd name="T1" fmla="*/ 0 h 361"/>
                <a:gd name="T2" fmla="*/ 85 w 184"/>
                <a:gd name="T3" fmla="*/ 60 h 361"/>
                <a:gd name="T4" fmla="*/ 173 w 184"/>
                <a:gd name="T5" fmla="*/ 60 h 361"/>
                <a:gd name="T6" fmla="*/ 150 w 184"/>
                <a:gd name="T7" fmla="*/ 85 h 361"/>
                <a:gd name="T8" fmla="*/ 82 w 184"/>
                <a:gd name="T9" fmla="*/ 85 h 361"/>
                <a:gd name="T10" fmla="*/ 82 w 184"/>
                <a:gd name="T11" fmla="*/ 267 h 361"/>
                <a:gd name="T12" fmla="*/ 82 w 184"/>
                <a:gd name="T13" fmla="*/ 267 h 361"/>
                <a:gd name="T14" fmla="*/ 85 w 184"/>
                <a:gd name="T15" fmla="*/ 284 h 361"/>
                <a:gd name="T16" fmla="*/ 88 w 184"/>
                <a:gd name="T17" fmla="*/ 296 h 361"/>
                <a:gd name="T18" fmla="*/ 91 w 184"/>
                <a:gd name="T19" fmla="*/ 307 h 361"/>
                <a:gd name="T20" fmla="*/ 99 w 184"/>
                <a:gd name="T21" fmla="*/ 318 h 361"/>
                <a:gd name="T22" fmla="*/ 105 w 184"/>
                <a:gd name="T23" fmla="*/ 324 h 361"/>
                <a:gd name="T24" fmla="*/ 116 w 184"/>
                <a:gd name="T25" fmla="*/ 330 h 361"/>
                <a:gd name="T26" fmla="*/ 128 w 184"/>
                <a:gd name="T27" fmla="*/ 333 h 361"/>
                <a:gd name="T28" fmla="*/ 142 w 184"/>
                <a:gd name="T29" fmla="*/ 335 h 361"/>
                <a:gd name="T30" fmla="*/ 142 w 184"/>
                <a:gd name="T31" fmla="*/ 335 h 361"/>
                <a:gd name="T32" fmla="*/ 156 w 184"/>
                <a:gd name="T33" fmla="*/ 333 h 361"/>
                <a:gd name="T34" fmla="*/ 165 w 184"/>
                <a:gd name="T35" fmla="*/ 330 h 361"/>
                <a:gd name="T36" fmla="*/ 165 w 184"/>
                <a:gd name="T37" fmla="*/ 330 h 361"/>
                <a:gd name="T38" fmla="*/ 184 w 184"/>
                <a:gd name="T39" fmla="*/ 318 h 361"/>
                <a:gd name="T40" fmla="*/ 184 w 184"/>
                <a:gd name="T41" fmla="*/ 318 h 361"/>
                <a:gd name="T42" fmla="*/ 182 w 184"/>
                <a:gd name="T43" fmla="*/ 324 h 361"/>
                <a:gd name="T44" fmla="*/ 179 w 184"/>
                <a:gd name="T45" fmla="*/ 333 h 361"/>
                <a:gd name="T46" fmla="*/ 162 w 184"/>
                <a:gd name="T47" fmla="*/ 347 h 361"/>
                <a:gd name="T48" fmla="*/ 162 w 184"/>
                <a:gd name="T49" fmla="*/ 347 h 361"/>
                <a:gd name="T50" fmla="*/ 153 w 184"/>
                <a:gd name="T51" fmla="*/ 352 h 361"/>
                <a:gd name="T52" fmla="*/ 142 w 184"/>
                <a:gd name="T53" fmla="*/ 358 h 361"/>
                <a:gd name="T54" fmla="*/ 130 w 184"/>
                <a:gd name="T55" fmla="*/ 361 h 361"/>
                <a:gd name="T56" fmla="*/ 119 w 184"/>
                <a:gd name="T57" fmla="*/ 361 h 361"/>
                <a:gd name="T58" fmla="*/ 119 w 184"/>
                <a:gd name="T59" fmla="*/ 361 h 361"/>
                <a:gd name="T60" fmla="*/ 99 w 184"/>
                <a:gd name="T61" fmla="*/ 361 h 361"/>
                <a:gd name="T62" fmla="*/ 82 w 184"/>
                <a:gd name="T63" fmla="*/ 355 h 361"/>
                <a:gd name="T64" fmla="*/ 65 w 184"/>
                <a:gd name="T65" fmla="*/ 347 h 361"/>
                <a:gd name="T66" fmla="*/ 54 w 184"/>
                <a:gd name="T67" fmla="*/ 335 h 361"/>
                <a:gd name="T68" fmla="*/ 54 w 184"/>
                <a:gd name="T69" fmla="*/ 335 h 361"/>
                <a:gd name="T70" fmla="*/ 42 w 184"/>
                <a:gd name="T71" fmla="*/ 324 h 361"/>
                <a:gd name="T72" fmla="*/ 34 w 184"/>
                <a:gd name="T73" fmla="*/ 307 h 361"/>
                <a:gd name="T74" fmla="*/ 31 w 184"/>
                <a:gd name="T75" fmla="*/ 290 h 361"/>
                <a:gd name="T76" fmla="*/ 28 w 184"/>
                <a:gd name="T77" fmla="*/ 267 h 361"/>
                <a:gd name="T78" fmla="*/ 28 w 184"/>
                <a:gd name="T79" fmla="*/ 85 h 361"/>
                <a:gd name="T80" fmla="*/ 0 w 184"/>
                <a:gd name="T81" fmla="*/ 85 h 361"/>
                <a:gd name="T82" fmla="*/ 85 w 184"/>
                <a:gd name="T83" fmla="*/ 0 h 361"/>
                <a:gd name="T84" fmla="*/ 85 w 184"/>
                <a:gd name="T85"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4" h="361">
                  <a:moveTo>
                    <a:pt x="85" y="0"/>
                  </a:moveTo>
                  <a:lnTo>
                    <a:pt x="85" y="60"/>
                  </a:lnTo>
                  <a:lnTo>
                    <a:pt x="173" y="60"/>
                  </a:lnTo>
                  <a:lnTo>
                    <a:pt x="150" y="85"/>
                  </a:lnTo>
                  <a:lnTo>
                    <a:pt x="82" y="85"/>
                  </a:lnTo>
                  <a:lnTo>
                    <a:pt x="82" y="267"/>
                  </a:lnTo>
                  <a:lnTo>
                    <a:pt x="82" y="267"/>
                  </a:lnTo>
                  <a:lnTo>
                    <a:pt x="85" y="284"/>
                  </a:lnTo>
                  <a:lnTo>
                    <a:pt x="88" y="296"/>
                  </a:lnTo>
                  <a:lnTo>
                    <a:pt x="91" y="307"/>
                  </a:lnTo>
                  <a:lnTo>
                    <a:pt x="99" y="318"/>
                  </a:lnTo>
                  <a:lnTo>
                    <a:pt x="105" y="324"/>
                  </a:lnTo>
                  <a:lnTo>
                    <a:pt x="116" y="330"/>
                  </a:lnTo>
                  <a:lnTo>
                    <a:pt x="128" y="333"/>
                  </a:lnTo>
                  <a:lnTo>
                    <a:pt x="142" y="335"/>
                  </a:lnTo>
                  <a:lnTo>
                    <a:pt x="142" y="335"/>
                  </a:lnTo>
                  <a:lnTo>
                    <a:pt x="156" y="333"/>
                  </a:lnTo>
                  <a:lnTo>
                    <a:pt x="165" y="330"/>
                  </a:lnTo>
                  <a:lnTo>
                    <a:pt x="165" y="330"/>
                  </a:lnTo>
                  <a:lnTo>
                    <a:pt x="184" y="318"/>
                  </a:lnTo>
                  <a:lnTo>
                    <a:pt x="184" y="318"/>
                  </a:lnTo>
                  <a:lnTo>
                    <a:pt x="182" y="324"/>
                  </a:lnTo>
                  <a:lnTo>
                    <a:pt x="179" y="333"/>
                  </a:lnTo>
                  <a:lnTo>
                    <a:pt x="162" y="347"/>
                  </a:lnTo>
                  <a:lnTo>
                    <a:pt x="162" y="347"/>
                  </a:lnTo>
                  <a:lnTo>
                    <a:pt x="153" y="352"/>
                  </a:lnTo>
                  <a:lnTo>
                    <a:pt x="142" y="358"/>
                  </a:lnTo>
                  <a:lnTo>
                    <a:pt x="130" y="361"/>
                  </a:lnTo>
                  <a:lnTo>
                    <a:pt x="119" y="361"/>
                  </a:lnTo>
                  <a:lnTo>
                    <a:pt x="119" y="361"/>
                  </a:lnTo>
                  <a:lnTo>
                    <a:pt x="99" y="361"/>
                  </a:lnTo>
                  <a:lnTo>
                    <a:pt x="82" y="355"/>
                  </a:lnTo>
                  <a:lnTo>
                    <a:pt x="65" y="347"/>
                  </a:lnTo>
                  <a:lnTo>
                    <a:pt x="54" y="335"/>
                  </a:lnTo>
                  <a:lnTo>
                    <a:pt x="54" y="335"/>
                  </a:lnTo>
                  <a:lnTo>
                    <a:pt x="42" y="324"/>
                  </a:lnTo>
                  <a:lnTo>
                    <a:pt x="34" y="307"/>
                  </a:lnTo>
                  <a:lnTo>
                    <a:pt x="31" y="290"/>
                  </a:lnTo>
                  <a:lnTo>
                    <a:pt x="28" y="267"/>
                  </a:lnTo>
                  <a:lnTo>
                    <a:pt x="28" y="85"/>
                  </a:lnTo>
                  <a:lnTo>
                    <a:pt x="0" y="85"/>
                  </a:lnTo>
                  <a:lnTo>
                    <a:pt x="85" y="0"/>
                  </a:lnTo>
                  <a:lnTo>
                    <a:pt x="8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58" name="Freeform 1710"/>
            <p:cNvSpPr>
              <a:spLocks noEditPoints="1"/>
            </p:cNvSpPr>
            <p:nvPr/>
          </p:nvSpPr>
          <p:spPr bwMode="auto">
            <a:xfrm>
              <a:off x="4252" y="3110"/>
              <a:ext cx="284" cy="310"/>
            </a:xfrm>
            <a:custGeom>
              <a:avLst/>
              <a:gdLst>
                <a:gd name="T0" fmla="*/ 144 w 284"/>
                <a:gd name="T1" fmla="*/ 0 h 310"/>
                <a:gd name="T2" fmla="*/ 184 w 284"/>
                <a:gd name="T3" fmla="*/ 6 h 310"/>
                <a:gd name="T4" fmla="*/ 221 w 284"/>
                <a:gd name="T5" fmla="*/ 23 h 310"/>
                <a:gd name="T6" fmla="*/ 235 w 284"/>
                <a:gd name="T7" fmla="*/ 34 h 310"/>
                <a:gd name="T8" fmla="*/ 261 w 284"/>
                <a:gd name="T9" fmla="*/ 63 h 310"/>
                <a:gd name="T10" fmla="*/ 269 w 284"/>
                <a:gd name="T11" fmla="*/ 80 h 310"/>
                <a:gd name="T12" fmla="*/ 281 w 284"/>
                <a:gd name="T13" fmla="*/ 117 h 310"/>
                <a:gd name="T14" fmla="*/ 284 w 284"/>
                <a:gd name="T15" fmla="*/ 156 h 310"/>
                <a:gd name="T16" fmla="*/ 284 w 284"/>
                <a:gd name="T17" fmla="*/ 174 h 310"/>
                <a:gd name="T18" fmla="*/ 272 w 284"/>
                <a:gd name="T19" fmla="*/ 210 h 310"/>
                <a:gd name="T20" fmla="*/ 267 w 284"/>
                <a:gd name="T21" fmla="*/ 230 h 310"/>
                <a:gd name="T22" fmla="*/ 244 w 284"/>
                <a:gd name="T23" fmla="*/ 262 h 310"/>
                <a:gd name="T24" fmla="*/ 215 w 284"/>
                <a:gd name="T25" fmla="*/ 290 h 310"/>
                <a:gd name="T26" fmla="*/ 198 w 284"/>
                <a:gd name="T27" fmla="*/ 299 h 310"/>
                <a:gd name="T28" fmla="*/ 161 w 284"/>
                <a:gd name="T29" fmla="*/ 310 h 310"/>
                <a:gd name="T30" fmla="*/ 142 w 284"/>
                <a:gd name="T31" fmla="*/ 310 h 310"/>
                <a:gd name="T32" fmla="*/ 93 w 284"/>
                <a:gd name="T33" fmla="*/ 304 h 310"/>
                <a:gd name="T34" fmla="*/ 68 w 284"/>
                <a:gd name="T35" fmla="*/ 293 h 310"/>
                <a:gd name="T36" fmla="*/ 45 w 284"/>
                <a:gd name="T37" fmla="*/ 273 h 310"/>
                <a:gd name="T38" fmla="*/ 36 w 284"/>
                <a:gd name="T39" fmla="*/ 264 h 310"/>
                <a:gd name="T40" fmla="*/ 11 w 284"/>
                <a:gd name="T41" fmla="*/ 213 h 310"/>
                <a:gd name="T42" fmla="*/ 0 w 284"/>
                <a:gd name="T43" fmla="*/ 156 h 310"/>
                <a:gd name="T44" fmla="*/ 2 w 284"/>
                <a:gd name="T45" fmla="*/ 137 h 310"/>
                <a:gd name="T46" fmla="*/ 11 w 284"/>
                <a:gd name="T47" fmla="*/ 100 h 310"/>
                <a:gd name="T48" fmla="*/ 19 w 284"/>
                <a:gd name="T49" fmla="*/ 80 h 310"/>
                <a:gd name="T50" fmla="*/ 39 w 284"/>
                <a:gd name="T51" fmla="*/ 49 h 310"/>
                <a:gd name="T52" fmla="*/ 68 w 284"/>
                <a:gd name="T53" fmla="*/ 23 h 310"/>
                <a:gd name="T54" fmla="*/ 85 w 284"/>
                <a:gd name="T55" fmla="*/ 12 h 310"/>
                <a:gd name="T56" fmla="*/ 122 w 284"/>
                <a:gd name="T57" fmla="*/ 0 h 310"/>
                <a:gd name="T58" fmla="*/ 144 w 284"/>
                <a:gd name="T59" fmla="*/ 0 h 310"/>
                <a:gd name="T60" fmla="*/ 139 w 284"/>
                <a:gd name="T61" fmla="*/ 23 h 310"/>
                <a:gd name="T62" fmla="*/ 102 w 284"/>
                <a:gd name="T63" fmla="*/ 34 h 310"/>
                <a:gd name="T64" fmla="*/ 76 w 284"/>
                <a:gd name="T65" fmla="*/ 66 h 310"/>
                <a:gd name="T66" fmla="*/ 68 w 284"/>
                <a:gd name="T67" fmla="*/ 85 h 310"/>
                <a:gd name="T68" fmla="*/ 59 w 284"/>
                <a:gd name="T69" fmla="*/ 131 h 310"/>
                <a:gd name="T70" fmla="*/ 59 w 284"/>
                <a:gd name="T71" fmla="*/ 159 h 310"/>
                <a:gd name="T72" fmla="*/ 68 w 284"/>
                <a:gd name="T73" fmla="*/ 210 h 310"/>
                <a:gd name="T74" fmla="*/ 85 w 284"/>
                <a:gd name="T75" fmla="*/ 250 h 310"/>
                <a:gd name="T76" fmla="*/ 96 w 284"/>
                <a:gd name="T77" fmla="*/ 267 h 310"/>
                <a:gd name="T78" fmla="*/ 127 w 284"/>
                <a:gd name="T79" fmla="*/ 284 h 310"/>
                <a:gd name="T80" fmla="*/ 147 w 284"/>
                <a:gd name="T81" fmla="*/ 284 h 310"/>
                <a:gd name="T82" fmla="*/ 181 w 284"/>
                <a:gd name="T83" fmla="*/ 273 h 310"/>
                <a:gd name="T84" fmla="*/ 207 w 284"/>
                <a:gd name="T85" fmla="*/ 245 h 310"/>
                <a:gd name="T86" fmla="*/ 215 w 284"/>
                <a:gd name="T87" fmla="*/ 225 h 310"/>
                <a:gd name="T88" fmla="*/ 224 w 284"/>
                <a:gd name="T89" fmla="*/ 179 h 310"/>
                <a:gd name="T90" fmla="*/ 224 w 284"/>
                <a:gd name="T91" fmla="*/ 151 h 310"/>
                <a:gd name="T92" fmla="*/ 213 w 284"/>
                <a:gd name="T93" fmla="*/ 85 h 310"/>
                <a:gd name="T94" fmla="*/ 201 w 284"/>
                <a:gd name="T95" fmla="*/ 60 h 310"/>
                <a:gd name="T96" fmla="*/ 184 w 284"/>
                <a:gd name="T97" fmla="*/ 40 h 310"/>
                <a:gd name="T98" fmla="*/ 164 w 284"/>
                <a:gd name="T99" fmla="*/ 29 h 310"/>
                <a:gd name="T100" fmla="*/ 139 w 284"/>
                <a:gd name="T101" fmla="*/ 23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310">
                  <a:moveTo>
                    <a:pt x="144" y="0"/>
                  </a:moveTo>
                  <a:lnTo>
                    <a:pt x="144" y="0"/>
                  </a:lnTo>
                  <a:lnTo>
                    <a:pt x="164" y="0"/>
                  </a:lnTo>
                  <a:lnTo>
                    <a:pt x="184" y="6"/>
                  </a:lnTo>
                  <a:lnTo>
                    <a:pt x="204" y="12"/>
                  </a:lnTo>
                  <a:lnTo>
                    <a:pt x="221" y="23"/>
                  </a:lnTo>
                  <a:lnTo>
                    <a:pt x="221" y="23"/>
                  </a:lnTo>
                  <a:lnTo>
                    <a:pt x="235" y="34"/>
                  </a:lnTo>
                  <a:lnTo>
                    <a:pt x="250" y="49"/>
                  </a:lnTo>
                  <a:lnTo>
                    <a:pt x="261" y="63"/>
                  </a:lnTo>
                  <a:lnTo>
                    <a:pt x="269" y="80"/>
                  </a:lnTo>
                  <a:lnTo>
                    <a:pt x="269" y="80"/>
                  </a:lnTo>
                  <a:lnTo>
                    <a:pt x="275" y="100"/>
                  </a:lnTo>
                  <a:lnTo>
                    <a:pt x="281" y="117"/>
                  </a:lnTo>
                  <a:lnTo>
                    <a:pt x="284" y="137"/>
                  </a:lnTo>
                  <a:lnTo>
                    <a:pt x="284" y="156"/>
                  </a:lnTo>
                  <a:lnTo>
                    <a:pt x="284" y="156"/>
                  </a:lnTo>
                  <a:lnTo>
                    <a:pt x="284" y="174"/>
                  </a:lnTo>
                  <a:lnTo>
                    <a:pt x="278" y="193"/>
                  </a:lnTo>
                  <a:lnTo>
                    <a:pt x="272" y="210"/>
                  </a:lnTo>
                  <a:lnTo>
                    <a:pt x="267" y="230"/>
                  </a:lnTo>
                  <a:lnTo>
                    <a:pt x="267" y="230"/>
                  </a:lnTo>
                  <a:lnTo>
                    <a:pt x="255" y="247"/>
                  </a:lnTo>
                  <a:lnTo>
                    <a:pt x="244" y="262"/>
                  </a:lnTo>
                  <a:lnTo>
                    <a:pt x="230" y="276"/>
                  </a:lnTo>
                  <a:lnTo>
                    <a:pt x="215" y="290"/>
                  </a:lnTo>
                  <a:lnTo>
                    <a:pt x="215" y="290"/>
                  </a:lnTo>
                  <a:lnTo>
                    <a:pt x="198" y="299"/>
                  </a:lnTo>
                  <a:lnTo>
                    <a:pt x="181" y="304"/>
                  </a:lnTo>
                  <a:lnTo>
                    <a:pt x="161" y="310"/>
                  </a:lnTo>
                  <a:lnTo>
                    <a:pt x="142" y="310"/>
                  </a:lnTo>
                  <a:lnTo>
                    <a:pt x="142" y="310"/>
                  </a:lnTo>
                  <a:lnTo>
                    <a:pt x="110" y="307"/>
                  </a:lnTo>
                  <a:lnTo>
                    <a:pt x="93" y="304"/>
                  </a:lnTo>
                  <a:lnTo>
                    <a:pt x="82" y="299"/>
                  </a:lnTo>
                  <a:lnTo>
                    <a:pt x="68" y="293"/>
                  </a:lnTo>
                  <a:lnTo>
                    <a:pt x="56" y="284"/>
                  </a:lnTo>
                  <a:lnTo>
                    <a:pt x="45" y="273"/>
                  </a:lnTo>
                  <a:lnTo>
                    <a:pt x="36" y="264"/>
                  </a:lnTo>
                  <a:lnTo>
                    <a:pt x="36" y="264"/>
                  </a:lnTo>
                  <a:lnTo>
                    <a:pt x="19" y="239"/>
                  </a:lnTo>
                  <a:lnTo>
                    <a:pt x="11" y="213"/>
                  </a:lnTo>
                  <a:lnTo>
                    <a:pt x="2" y="185"/>
                  </a:lnTo>
                  <a:lnTo>
                    <a:pt x="0" y="156"/>
                  </a:lnTo>
                  <a:lnTo>
                    <a:pt x="0" y="156"/>
                  </a:lnTo>
                  <a:lnTo>
                    <a:pt x="2" y="137"/>
                  </a:lnTo>
                  <a:lnTo>
                    <a:pt x="5" y="117"/>
                  </a:lnTo>
                  <a:lnTo>
                    <a:pt x="11" y="100"/>
                  </a:lnTo>
                  <a:lnTo>
                    <a:pt x="19" y="80"/>
                  </a:lnTo>
                  <a:lnTo>
                    <a:pt x="19" y="80"/>
                  </a:lnTo>
                  <a:lnTo>
                    <a:pt x="28" y="63"/>
                  </a:lnTo>
                  <a:lnTo>
                    <a:pt x="39" y="49"/>
                  </a:lnTo>
                  <a:lnTo>
                    <a:pt x="54" y="34"/>
                  </a:lnTo>
                  <a:lnTo>
                    <a:pt x="68" y="23"/>
                  </a:lnTo>
                  <a:lnTo>
                    <a:pt x="68" y="23"/>
                  </a:lnTo>
                  <a:lnTo>
                    <a:pt x="85" y="12"/>
                  </a:lnTo>
                  <a:lnTo>
                    <a:pt x="105" y="6"/>
                  </a:lnTo>
                  <a:lnTo>
                    <a:pt x="122" y="0"/>
                  </a:lnTo>
                  <a:lnTo>
                    <a:pt x="144" y="0"/>
                  </a:lnTo>
                  <a:lnTo>
                    <a:pt x="144" y="0"/>
                  </a:lnTo>
                  <a:close/>
                  <a:moveTo>
                    <a:pt x="139" y="23"/>
                  </a:moveTo>
                  <a:lnTo>
                    <a:pt x="139" y="23"/>
                  </a:lnTo>
                  <a:lnTo>
                    <a:pt x="119" y="26"/>
                  </a:lnTo>
                  <a:lnTo>
                    <a:pt x="102" y="34"/>
                  </a:lnTo>
                  <a:lnTo>
                    <a:pt x="88" y="49"/>
                  </a:lnTo>
                  <a:lnTo>
                    <a:pt x="76" y="66"/>
                  </a:lnTo>
                  <a:lnTo>
                    <a:pt x="76" y="66"/>
                  </a:lnTo>
                  <a:lnTo>
                    <a:pt x="68" y="85"/>
                  </a:lnTo>
                  <a:lnTo>
                    <a:pt x="62" y="108"/>
                  </a:lnTo>
                  <a:lnTo>
                    <a:pt x="59" y="131"/>
                  </a:lnTo>
                  <a:lnTo>
                    <a:pt x="59" y="159"/>
                  </a:lnTo>
                  <a:lnTo>
                    <a:pt x="59" y="159"/>
                  </a:lnTo>
                  <a:lnTo>
                    <a:pt x="62" y="185"/>
                  </a:lnTo>
                  <a:lnTo>
                    <a:pt x="68" y="210"/>
                  </a:lnTo>
                  <a:lnTo>
                    <a:pt x="73" y="230"/>
                  </a:lnTo>
                  <a:lnTo>
                    <a:pt x="85" y="250"/>
                  </a:lnTo>
                  <a:lnTo>
                    <a:pt x="85" y="250"/>
                  </a:lnTo>
                  <a:lnTo>
                    <a:pt x="96" y="267"/>
                  </a:lnTo>
                  <a:lnTo>
                    <a:pt x="113" y="279"/>
                  </a:lnTo>
                  <a:lnTo>
                    <a:pt x="127" y="284"/>
                  </a:lnTo>
                  <a:lnTo>
                    <a:pt x="147" y="284"/>
                  </a:lnTo>
                  <a:lnTo>
                    <a:pt x="147" y="284"/>
                  </a:lnTo>
                  <a:lnTo>
                    <a:pt x="164" y="282"/>
                  </a:lnTo>
                  <a:lnTo>
                    <a:pt x="181" y="273"/>
                  </a:lnTo>
                  <a:lnTo>
                    <a:pt x="196" y="262"/>
                  </a:lnTo>
                  <a:lnTo>
                    <a:pt x="207" y="245"/>
                  </a:lnTo>
                  <a:lnTo>
                    <a:pt x="207" y="245"/>
                  </a:lnTo>
                  <a:lnTo>
                    <a:pt x="215" y="225"/>
                  </a:lnTo>
                  <a:lnTo>
                    <a:pt x="221" y="202"/>
                  </a:lnTo>
                  <a:lnTo>
                    <a:pt x="224" y="179"/>
                  </a:lnTo>
                  <a:lnTo>
                    <a:pt x="224" y="151"/>
                  </a:lnTo>
                  <a:lnTo>
                    <a:pt x="224" y="151"/>
                  </a:lnTo>
                  <a:lnTo>
                    <a:pt x="221" y="117"/>
                  </a:lnTo>
                  <a:lnTo>
                    <a:pt x="213" y="85"/>
                  </a:lnTo>
                  <a:lnTo>
                    <a:pt x="213" y="85"/>
                  </a:lnTo>
                  <a:lnTo>
                    <a:pt x="201" y="60"/>
                  </a:lnTo>
                  <a:lnTo>
                    <a:pt x="184" y="40"/>
                  </a:lnTo>
                  <a:lnTo>
                    <a:pt x="184" y="40"/>
                  </a:lnTo>
                  <a:lnTo>
                    <a:pt x="176" y="31"/>
                  </a:lnTo>
                  <a:lnTo>
                    <a:pt x="164" y="29"/>
                  </a:lnTo>
                  <a:lnTo>
                    <a:pt x="150" y="23"/>
                  </a:lnTo>
                  <a:lnTo>
                    <a:pt x="139" y="23"/>
                  </a:lnTo>
                  <a:lnTo>
                    <a:pt x="139" y="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59" name="Freeform 1711"/>
            <p:cNvSpPr>
              <a:spLocks/>
            </p:cNvSpPr>
            <p:nvPr/>
          </p:nvSpPr>
          <p:spPr bwMode="auto">
            <a:xfrm>
              <a:off x="4547" y="3110"/>
              <a:ext cx="284" cy="304"/>
            </a:xfrm>
            <a:custGeom>
              <a:avLst/>
              <a:gdLst>
                <a:gd name="T0" fmla="*/ 170 w 284"/>
                <a:gd name="T1" fmla="*/ 0 h 304"/>
                <a:gd name="T2" fmla="*/ 219 w 284"/>
                <a:gd name="T3" fmla="*/ 12 h 304"/>
                <a:gd name="T4" fmla="*/ 239 w 284"/>
                <a:gd name="T5" fmla="*/ 23 h 304"/>
                <a:gd name="T6" fmla="*/ 253 w 284"/>
                <a:gd name="T7" fmla="*/ 43 h 304"/>
                <a:gd name="T8" fmla="*/ 264 w 284"/>
                <a:gd name="T9" fmla="*/ 63 h 304"/>
                <a:gd name="T10" fmla="*/ 267 w 284"/>
                <a:gd name="T11" fmla="*/ 88 h 304"/>
                <a:gd name="T12" fmla="*/ 267 w 284"/>
                <a:gd name="T13" fmla="*/ 282 h 304"/>
                <a:gd name="T14" fmla="*/ 270 w 284"/>
                <a:gd name="T15" fmla="*/ 293 h 304"/>
                <a:gd name="T16" fmla="*/ 284 w 284"/>
                <a:gd name="T17" fmla="*/ 304 h 304"/>
                <a:gd name="T18" fmla="*/ 196 w 284"/>
                <a:gd name="T19" fmla="*/ 304 h 304"/>
                <a:gd name="T20" fmla="*/ 207 w 284"/>
                <a:gd name="T21" fmla="*/ 293 h 304"/>
                <a:gd name="T22" fmla="*/ 213 w 284"/>
                <a:gd name="T23" fmla="*/ 282 h 304"/>
                <a:gd name="T24" fmla="*/ 213 w 284"/>
                <a:gd name="T25" fmla="*/ 111 h 304"/>
                <a:gd name="T26" fmla="*/ 207 w 284"/>
                <a:gd name="T27" fmla="*/ 80 h 304"/>
                <a:gd name="T28" fmla="*/ 196 w 284"/>
                <a:gd name="T29" fmla="*/ 57 h 304"/>
                <a:gd name="T30" fmla="*/ 173 w 284"/>
                <a:gd name="T31" fmla="*/ 43 h 304"/>
                <a:gd name="T32" fmla="*/ 145 w 284"/>
                <a:gd name="T33" fmla="*/ 37 h 304"/>
                <a:gd name="T34" fmla="*/ 125 w 284"/>
                <a:gd name="T35" fmla="*/ 40 h 304"/>
                <a:gd name="T36" fmla="*/ 108 w 284"/>
                <a:gd name="T37" fmla="*/ 49 h 304"/>
                <a:gd name="T38" fmla="*/ 79 w 284"/>
                <a:gd name="T39" fmla="*/ 71 h 304"/>
                <a:gd name="T40" fmla="*/ 79 w 284"/>
                <a:gd name="T41" fmla="*/ 282 h 304"/>
                <a:gd name="T42" fmla="*/ 82 w 284"/>
                <a:gd name="T43" fmla="*/ 293 h 304"/>
                <a:gd name="T44" fmla="*/ 97 w 284"/>
                <a:gd name="T45" fmla="*/ 304 h 304"/>
                <a:gd name="T46" fmla="*/ 6 w 284"/>
                <a:gd name="T47" fmla="*/ 304 h 304"/>
                <a:gd name="T48" fmla="*/ 17 w 284"/>
                <a:gd name="T49" fmla="*/ 293 h 304"/>
                <a:gd name="T50" fmla="*/ 23 w 284"/>
                <a:gd name="T51" fmla="*/ 282 h 304"/>
                <a:gd name="T52" fmla="*/ 23 w 284"/>
                <a:gd name="T53" fmla="*/ 40 h 304"/>
                <a:gd name="T54" fmla="*/ 17 w 284"/>
                <a:gd name="T55" fmla="*/ 26 h 304"/>
                <a:gd name="T56" fmla="*/ 0 w 284"/>
                <a:gd name="T57" fmla="*/ 14 h 304"/>
                <a:gd name="T58" fmla="*/ 79 w 284"/>
                <a:gd name="T59" fmla="*/ 46 h 304"/>
                <a:gd name="T60" fmla="*/ 97 w 284"/>
                <a:gd name="T61" fmla="*/ 29 h 304"/>
                <a:gd name="T62" fmla="*/ 119 w 284"/>
                <a:gd name="T63" fmla="*/ 14 h 304"/>
                <a:gd name="T64" fmla="*/ 145 w 284"/>
                <a:gd name="T65" fmla="*/ 3 h 304"/>
                <a:gd name="T66" fmla="*/ 170 w 284"/>
                <a:gd name="T67"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4" h="304">
                  <a:moveTo>
                    <a:pt x="170" y="0"/>
                  </a:moveTo>
                  <a:lnTo>
                    <a:pt x="170" y="0"/>
                  </a:lnTo>
                  <a:lnTo>
                    <a:pt x="196" y="3"/>
                  </a:lnTo>
                  <a:lnTo>
                    <a:pt x="219" y="12"/>
                  </a:lnTo>
                  <a:lnTo>
                    <a:pt x="219" y="12"/>
                  </a:lnTo>
                  <a:lnTo>
                    <a:pt x="239" y="23"/>
                  </a:lnTo>
                  <a:lnTo>
                    <a:pt x="253" y="43"/>
                  </a:lnTo>
                  <a:lnTo>
                    <a:pt x="253" y="43"/>
                  </a:lnTo>
                  <a:lnTo>
                    <a:pt x="258" y="51"/>
                  </a:lnTo>
                  <a:lnTo>
                    <a:pt x="264" y="63"/>
                  </a:lnTo>
                  <a:lnTo>
                    <a:pt x="267" y="77"/>
                  </a:lnTo>
                  <a:lnTo>
                    <a:pt x="267" y="88"/>
                  </a:lnTo>
                  <a:lnTo>
                    <a:pt x="267" y="282"/>
                  </a:lnTo>
                  <a:lnTo>
                    <a:pt x="267" y="282"/>
                  </a:lnTo>
                  <a:lnTo>
                    <a:pt x="267" y="287"/>
                  </a:lnTo>
                  <a:lnTo>
                    <a:pt x="270" y="293"/>
                  </a:lnTo>
                  <a:lnTo>
                    <a:pt x="270" y="293"/>
                  </a:lnTo>
                  <a:lnTo>
                    <a:pt x="284" y="304"/>
                  </a:lnTo>
                  <a:lnTo>
                    <a:pt x="196" y="304"/>
                  </a:lnTo>
                  <a:lnTo>
                    <a:pt x="196" y="304"/>
                  </a:lnTo>
                  <a:lnTo>
                    <a:pt x="202" y="301"/>
                  </a:lnTo>
                  <a:lnTo>
                    <a:pt x="207" y="293"/>
                  </a:lnTo>
                  <a:lnTo>
                    <a:pt x="210" y="287"/>
                  </a:lnTo>
                  <a:lnTo>
                    <a:pt x="213" y="282"/>
                  </a:lnTo>
                  <a:lnTo>
                    <a:pt x="213" y="111"/>
                  </a:lnTo>
                  <a:lnTo>
                    <a:pt x="213" y="111"/>
                  </a:lnTo>
                  <a:lnTo>
                    <a:pt x="210" y="94"/>
                  </a:lnTo>
                  <a:lnTo>
                    <a:pt x="207" y="80"/>
                  </a:lnTo>
                  <a:lnTo>
                    <a:pt x="202" y="66"/>
                  </a:lnTo>
                  <a:lnTo>
                    <a:pt x="196" y="57"/>
                  </a:lnTo>
                  <a:lnTo>
                    <a:pt x="185" y="49"/>
                  </a:lnTo>
                  <a:lnTo>
                    <a:pt x="173" y="43"/>
                  </a:lnTo>
                  <a:lnTo>
                    <a:pt x="159" y="40"/>
                  </a:lnTo>
                  <a:lnTo>
                    <a:pt x="145" y="37"/>
                  </a:lnTo>
                  <a:lnTo>
                    <a:pt x="145" y="37"/>
                  </a:lnTo>
                  <a:lnTo>
                    <a:pt x="125" y="40"/>
                  </a:lnTo>
                  <a:lnTo>
                    <a:pt x="108" y="49"/>
                  </a:lnTo>
                  <a:lnTo>
                    <a:pt x="108" y="49"/>
                  </a:lnTo>
                  <a:lnTo>
                    <a:pt x="91" y="57"/>
                  </a:lnTo>
                  <a:lnTo>
                    <a:pt x="79" y="71"/>
                  </a:lnTo>
                  <a:lnTo>
                    <a:pt x="79" y="282"/>
                  </a:lnTo>
                  <a:lnTo>
                    <a:pt x="79" y="282"/>
                  </a:lnTo>
                  <a:lnTo>
                    <a:pt x="79" y="287"/>
                  </a:lnTo>
                  <a:lnTo>
                    <a:pt x="82" y="293"/>
                  </a:lnTo>
                  <a:lnTo>
                    <a:pt x="82" y="293"/>
                  </a:lnTo>
                  <a:lnTo>
                    <a:pt x="97" y="304"/>
                  </a:lnTo>
                  <a:lnTo>
                    <a:pt x="6" y="304"/>
                  </a:lnTo>
                  <a:lnTo>
                    <a:pt x="6" y="304"/>
                  </a:lnTo>
                  <a:lnTo>
                    <a:pt x="14" y="301"/>
                  </a:lnTo>
                  <a:lnTo>
                    <a:pt x="17" y="293"/>
                  </a:lnTo>
                  <a:lnTo>
                    <a:pt x="20" y="287"/>
                  </a:lnTo>
                  <a:lnTo>
                    <a:pt x="23" y="282"/>
                  </a:lnTo>
                  <a:lnTo>
                    <a:pt x="23" y="40"/>
                  </a:lnTo>
                  <a:lnTo>
                    <a:pt x="23" y="40"/>
                  </a:lnTo>
                  <a:lnTo>
                    <a:pt x="20" y="31"/>
                  </a:lnTo>
                  <a:lnTo>
                    <a:pt x="17" y="26"/>
                  </a:lnTo>
                  <a:lnTo>
                    <a:pt x="11" y="20"/>
                  </a:lnTo>
                  <a:lnTo>
                    <a:pt x="0" y="14"/>
                  </a:lnTo>
                  <a:lnTo>
                    <a:pt x="79" y="0"/>
                  </a:lnTo>
                  <a:lnTo>
                    <a:pt x="79" y="46"/>
                  </a:lnTo>
                  <a:lnTo>
                    <a:pt x="79" y="46"/>
                  </a:lnTo>
                  <a:lnTo>
                    <a:pt x="97" y="29"/>
                  </a:lnTo>
                  <a:lnTo>
                    <a:pt x="119" y="14"/>
                  </a:lnTo>
                  <a:lnTo>
                    <a:pt x="119" y="14"/>
                  </a:lnTo>
                  <a:lnTo>
                    <a:pt x="133" y="9"/>
                  </a:lnTo>
                  <a:lnTo>
                    <a:pt x="145" y="3"/>
                  </a:lnTo>
                  <a:lnTo>
                    <a:pt x="159" y="0"/>
                  </a:lnTo>
                  <a:lnTo>
                    <a:pt x="170" y="0"/>
                  </a:lnTo>
                  <a:lnTo>
                    <a:pt x="17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60" name="Freeform 1712"/>
            <p:cNvSpPr>
              <a:spLocks/>
            </p:cNvSpPr>
            <p:nvPr/>
          </p:nvSpPr>
          <p:spPr bwMode="auto">
            <a:xfrm>
              <a:off x="3763" y="3110"/>
              <a:ext cx="293" cy="452"/>
            </a:xfrm>
            <a:custGeom>
              <a:avLst/>
              <a:gdLst>
                <a:gd name="T0" fmla="*/ 281 w 293"/>
                <a:gd name="T1" fmla="*/ 85 h 452"/>
                <a:gd name="T2" fmla="*/ 250 w 293"/>
                <a:gd name="T3" fmla="*/ 37 h 452"/>
                <a:gd name="T4" fmla="*/ 230 w 293"/>
                <a:gd name="T5" fmla="*/ 20 h 452"/>
                <a:gd name="T6" fmla="*/ 210 w 293"/>
                <a:gd name="T7" fmla="*/ 9 h 452"/>
                <a:gd name="T8" fmla="*/ 165 w 293"/>
                <a:gd name="T9" fmla="*/ 0 h 452"/>
                <a:gd name="T10" fmla="*/ 139 w 293"/>
                <a:gd name="T11" fmla="*/ 3 h 452"/>
                <a:gd name="T12" fmla="*/ 114 w 293"/>
                <a:gd name="T13" fmla="*/ 12 h 452"/>
                <a:gd name="T14" fmla="*/ 77 w 293"/>
                <a:gd name="T15" fmla="*/ 40 h 452"/>
                <a:gd name="T16" fmla="*/ 0 w 293"/>
                <a:gd name="T17" fmla="*/ 17 h 452"/>
                <a:gd name="T18" fmla="*/ 9 w 293"/>
                <a:gd name="T19" fmla="*/ 20 h 452"/>
                <a:gd name="T20" fmla="*/ 20 w 293"/>
                <a:gd name="T21" fmla="*/ 34 h 452"/>
                <a:gd name="T22" fmla="*/ 23 w 293"/>
                <a:gd name="T23" fmla="*/ 426 h 452"/>
                <a:gd name="T24" fmla="*/ 20 w 293"/>
                <a:gd name="T25" fmla="*/ 435 h 452"/>
                <a:gd name="T26" fmla="*/ 11 w 293"/>
                <a:gd name="T27" fmla="*/ 449 h 452"/>
                <a:gd name="T28" fmla="*/ 94 w 293"/>
                <a:gd name="T29" fmla="*/ 452 h 452"/>
                <a:gd name="T30" fmla="*/ 88 w 293"/>
                <a:gd name="T31" fmla="*/ 449 h 452"/>
                <a:gd name="T32" fmla="*/ 80 w 293"/>
                <a:gd name="T33" fmla="*/ 435 h 452"/>
                <a:gd name="T34" fmla="*/ 77 w 293"/>
                <a:gd name="T35" fmla="*/ 68 h 452"/>
                <a:gd name="T36" fmla="*/ 91 w 293"/>
                <a:gd name="T37" fmla="*/ 54 h 452"/>
                <a:gd name="T38" fmla="*/ 105 w 293"/>
                <a:gd name="T39" fmla="*/ 46 h 452"/>
                <a:gd name="T40" fmla="*/ 142 w 293"/>
                <a:gd name="T41" fmla="*/ 34 h 452"/>
                <a:gd name="T42" fmla="*/ 159 w 293"/>
                <a:gd name="T43" fmla="*/ 37 h 452"/>
                <a:gd name="T44" fmla="*/ 190 w 293"/>
                <a:gd name="T45" fmla="*/ 51 h 452"/>
                <a:gd name="T46" fmla="*/ 205 w 293"/>
                <a:gd name="T47" fmla="*/ 63 h 452"/>
                <a:gd name="T48" fmla="*/ 224 w 293"/>
                <a:gd name="T49" fmla="*/ 100 h 452"/>
                <a:gd name="T50" fmla="*/ 230 w 293"/>
                <a:gd name="T51" fmla="*/ 156 h 452"/>
                <a:gd name="T52" fmla="*/ 230 w 293"/>
                <a:gd name="T53" fmla="*/ 185 h 452"/>
                <a:gd name="T54" fmla="*/ 216 w 293"/>
                <a:gd name="T55" fmla="*/ 233 h 452"/>
                <a:gd name="T56" fmla="*/ 205 w 293"/>
                <a:gd name="T57" fmla="*/ 250 h 452"/>
                <a:gd name="T58" fmla="*/ 176 w 293"/>
                <a:gd name="T59" fmla="*/ 276 h 452"/>
                <a:gd name="T60" fmla="*/ 136 w 293"/>
                <a:gd name="T61" fmla="*/ 284 h 452"/>
                <a:gd name="T62" fmla="*/ 122 w 293"/>
                <a:gd name="T63" fmla="*/ 284 h 452"/>
                <a:gd name="T64" fmla="*/ 99 w 293"/>
                <a:gd name="T65" fmla="*/ 276 h 452"/>
                <a:gd name="T66" fmla="*/ 102 w 293"/>
                <a:gd name="T67" fmla="*/ 304 h 452"/>
                <a:gd name="T68" fmla="*/ 122 w 293"/>
                <a:gd name="T69" fmla="*/ 310 h 452"/>
                <a:gd name="T70" fmla="*/ 145 w 293"/>
                <a:gd name="T71" fmla="*/ 310 h 452"/>
                <a:gd name="T72" fmla="*/ 190 w 293"/>
                <a:gd name="T73" fmla="*/ 304 h 452"/>
                <a:gd name="T74" fmla="*/ 219 w 293"/>
                <a:gd name="T75" fmla="*/ 290 h 452"/>
                <a:gd name="T76" fmla="*/ 241 w 293"/>
                <a:gd name="T77" fmla="*/ 273 h 452"/>
                <a:gd name="T78" fmla="*/ 253 w 293"/>
                <a:gd name="T79" fmla="*/ 262 h 452"/>
                <a:gd name="T80" fmla="*/ 281 w 293"/>
                <a:gd name="T81" fmla="*/ 210 h 452"/>
                <a:gd name="T82" fmla="*/ 293 w 293"/>
                <a:gd name="T83" fmla="*/ 154 h 452"/>
                <a:gd name="T84" fmla="*/ 290 w 293"/>
                <a:gd name="T85" fmla="*/ 117 h 452"/>
                <a:gd name="T86" fmla="*/ 281 w 293"/>
                <a:gd name="T87" fmla="*/ 85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3" h="452">
                  <a:moveTo>
                    <a:pt x="281" y="85"/>
                  </a:moveTo>
                  <a:lnTo>
                    <a:pt x="281" y="85"/>
                  </a:lnTo>
                  <a:lnTo>
                    <a:pt x="267" y="57"/>
                  </a:lnTo>
                  <a:lnTo>
                    <a:pt x="250" y="37"/>
                  </a:lnTo>
                  <a:lnTo>
                    <a:pt x="250" y="37"/>
                  </a:lnTo>
                  <a:lnTo>
                    <a:pt x="230" y="20"/>
                  </a:lnTo>
                  <a:lnTo>
                    <a:pt x="210" y="9"/>
                  </a:lnTo>
                  <a:lnTo>
                    <a:pt x="210" y="9"/>
                  </a:lnTo>
                  <a:lnTo>
                    <a:pt x="187" y="3"/>
                  </a:lnTo>
                  <a:lnTo>
                    <a:pt x="165" y="0"/>
                  </a:lnTo>
                  <a:lnTo>
                    <a:pt x="165" y="0"/>
                  </a:lnTo>
                  <a:lnTo>
                    <a:pt x="139" y="3"/>
                  </a:lnTo>
                  <a:lnTo>
                    <a:pt x="114" y="12"/>
                  </a:lnTo>
                  <a:lnTo>
                    <a:pt x="114" y="12"/>
                  </a:lnTo>
                  <a:lnTo>
                    <a:pt x="94" y="26"/>
                  </a:lnTo>
                  <a:lnTo>
                    <a:pt x="77" y="40"/>
                  </a:lnTo>
                  <a:lnTo>
                    <a:pt x="77" y="0"/>
                  </a:lnTo>
                  <a:lnTo>
                    <a:pt x="0" y="17"/>
                  </a:lnTo>
                  <a:lnTo>
                    <a:pt x="0" y="17"/>
                  </a:lnTo>
                  <a:lnTo>
                    <a:pt x="9" y="20"/>
                  </a:lnTo>
                  <a:lnTo>
                    <a:pt x="17" y="26"/>
                  </a:lnTo>
                  <a:lnTo>
                    <a:pt x="20" y="34"/>
                  </a:lnTo>
                  <a:lnTo>
                    <a:pt x="23" y="43"/>
                  </a:lnTo>
                  <a:lnTo>
                    <a:pt x="23" y="426"/>
                  </a:lnTo>
                  <a:lnTo>
                    <a:pt x="23" y="426"/>
                  </a:lnTo>
                  <a:lnTo>
                    <a:pt x="20" y="435"/>
                  </a:lnTo>
                  <a:lnTo>
                    <a:pt x="17" y="443"/>
                  </a:lnTo>
                  <a:lnTo>
                    <a:pt x="11" y="449"/>
                  </a:lnTo>
                  <a:lnTo>
                    <a:pt x="6" y="452"/>
                  </a:lnTo>
                  <a:lnTo>
                    <a:pt x="94" y="452"/>
                  </a:lnTo>
                  <a:lnTo>
                    <a:pt x="94" y="452"/>
                  </a:lnTo>
                  <a:lnTo>
                    <a:pt x="88" y="449"/>
                  </a:lnTo>
                  <a:lnTo>
                    <a:pt x="82" y="443"/>
                  </a:lnTo>
                  <a:lnTo>
                    <a:pt x="80" y="435"/>
                  </a:lnTo>
                  <a:lnTo>
                    <a:pt x="77" y="426"/>
                  </a:lnTo>
                  <a:lnTo>
                    <a:pt x="77" y="68"/>
                  </a:lnTo>
                  <a:lnTo>
                    <a:pt x="77" y="68"/>
                  </a:lnTo>
                  <a:lnTo>
                    <a:pt x="91" y="54"/>
                  </a:lnTo>
                  <a:lnTo>
                    <a:pt x="105" y="46"/>
                  </a:lnTo>
                  <a:lnTo>
                    <a:pt x="105" y="46"/>
                  </a:lnTo>
                  <a:lnTo>
                    <a:pt x="122" y="37"/>
                  </a:lnTo>
                  <a:lnTo>
                    <a:pt x="142" y="34"/>
                  </a:lnTo>
                  <a:lnTo>
                    <a:pt x="142" y="34"/>
                  </a:lnTo>
                  <a:lnTo>
                    <a:pt x="159" y="37"/>
                  </a:lnTo>
                  <a:lnTo>
                    <a:pt x="173" y="43"/>
                  </a:lnTo>
                  <a:lnTo>
                    <a:pt x="190" y="51"/>
                  </a:lnTo>
                  <a:lnTo>
                    <a:pt x="205" y="63"/>
                  </a:lnTo>
                  <a:lnTo>
                    <a:pt x="205" y="63"/>
                  </a:lnTo>
                  <a:lnTo>
                    <a:pt x="216" y="80"/>
                  </a:lnTo>
                  <a:lnTo>
                    <a:pt x="224" y="100"/>
                  </a:lnTo>
                  <a:lnTo>
                    <a:pt x="230" y="125"/>
                  </a:lnTo>
                  <a:lnTo>
                    <a:pt x="230" y="156"/>
                  </a:lnTo>
                  <a:lnTo>
                    <a:pt x="230" y="156"/>
                  </a:lnTo>
                  <a:lnTo>
                    <a:pt x="230" y="185"/>
                  </a:lnTo>
                  <a:lnTo>
                    <a:pt x="224" y="210"/>
                  </a:lnTo>
                  <a:lnTo>
                    <a:pt x="216" y="233"/>
                  </a:lnTo>
                  <a:lnTo>
                    <a:pt x="205" y="250"/>
                  </a:lnTo>
                  <a:lnTo>
                    <a:pt x="205" y="250"/>
                  </a:lnTo>
                  <a:lnTo>
                    <a:pt x="190" y="267"/>
                  </a:lnTo>
                  <a:lnTo>
                    <a:pt x="176" y="276"/>
                  </a:lnTo>
                  <a:lnTo>
                    <a:pt x="156" y="284"/>
                  </a:lnTo>
                  <a:lnTo>
                    <a:pt x="136" y="284"/>
                  </a:lnTo>
                  <a:lnTo>
                    <a:pt x="136" y="284"/>
                  </a:lnTo>
                  <a:lnTo>
                    <a:pt x="122" y="284"/>
                  </a:lnTo>
                  <a:lnTo>
                    <a:pt x="111" y="282"/>
                  </a:lnTo>
                  <a:lnTo>
                    <a:pt x="99" y="276"/>
                  </a:lnTo>
                  <a:lnTo>
                    <a:pt x="88" y="264"/>
                  </a:lnTo>
                  <a:lnTo>
                    <a:pt x="102" y="304"/>
                  </a:lnTo>
                  <a:lnTo>
                    <a:pt x="102" y="304"/>
                  </a:lnTo>
                  <a:lnTo>
                    <a:pt x="122" y="310"/>
                  </a:lnTo>
                  <a:lnTo>
                    <a:pt x="145" y="310"/>
                  </a:lnTo>
                  <a:lnTo>
                    <a:pt x="145" y="310"/>
                  </a:lnTo>
                  <a:lnTo>
                    <a:pt x="176" y="307"/>
                  </a:lnTo>
                  <a:lnTo>
                    <a:pt x="190" y="304"/>
                  </a:lnTo>
                  <a:lnTo>
                    <a:pt x="205" y="299"/>
                  </a:lnTo>
                  <a:lnTo>
                    <a:pt x="219" y="290"/>
                  </a:lnTo>
                  <a:lnTo>
                    <a:pt x="230" y="284"/>
                  </a:lnTo>
                  <a:lnTo>
                    <a:pt x="241" y="273"/>
                  </a:lnTo>
                  <a:lnTo>
                    <a:pt x="253" y="262"/>
                  </a:lnTo>
                  <a:lnTo>
                    <a:pt x="253" y="262"/>
                  </a:lnTo>
                  <a:lnTo>
                    <a:pt x="270" y="236"/>
                  </a:lnTo>
                  <a:lnTo>
                    <a:pt x="281" y="210"/>
                  </a:lnTo>
                  <a:lnTo>
                    <a:pt x="290" y="182"/>
                  </a:lnTo>
                  <a:lnTo>
                    <a:pt x="293" y="154"/>
                  </a:lnTo>
                  <a:lnTo>
                    <a:pt x="293" y="154"/>
                  </a:lnTo>
                  <a:lnTo>
                    <a:pt x="290" y="117"/>
                  </a:lnTo>
                  <a:lnTo>
                    <a:pt x="281" y="85"/>
                  </a:lnTo>
                  <a:lnTo>
                    <a:pt x="281" y="8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61" name="Freeform 1713"/>
            <p:cNvSpPr>
              <a:spLocks/>
            </p:cNvSpPr>
            <p:nvPr/>
          </p:nvSpPr>
          <p:spPr bwMode="auto">
            <a:xfrm>
              <a:off x="2192" y="3110"/>
              <a:ext cx="208" cy="310"/>
            </a:xfrm>
            <a:custGeom>
              <a:avLst/>
              <a:gdLst>
                <a:gd name="T0" fmla="*/ 182 w 208"/>
                <a:gd name="T1" fmla="*/ 264 h 310"/>
                <a:gd name="T2" fmla="*/ 182 w 208"/>
                <a:gd name="T3" fmla="*/ 264 h 310"/>
                <a:gd name="T4" fmla="*/ 165 w 208"/>
                <a:gd name="T5" fmla="*/ 270 h 310"/>
                <a:gd name="T6" fmla="*/ 145 w 208"/>
                <a:gd name="T7" fmla="*/ 273 h 310"/>
                <a:gd name="T8" fmla="*/ 145 w 208"/>
                <a:gd name="T9" fmla="*/ 273 h 310"/>
                <a:gd name="T10" fmla="*/ 131 w 208"/>
                <a:gd name="T11" fmla="*/ 273 h 310"/>
                <a:gd name="T12" fmla="*/ 120 w 208"/>
                <a:gd name="T13" fmla="*/ 267 h 310"/>
                <a:gd name="T14" fmla="*/ 108 w 208"/>
                <a:gd name="T15" fmla="*/ 262 h 310"/>
                <a:gd name="T16" fmla="*/ 100 w 208"/>
                <a:gd name="T17" fmla="*/ 250 h 310"/>
                <a:gd name="T18" fmla="*/ 100 w 208"/>
                <a:gd name="T19" fmla="*/ 250 h 310"/>
                <a:gd name="T20" fmla="*/ 91 w 208"/>
                <a:gd name="T21" fmla="*/ 239 h 310"/>
                <a:gd name="T22" fmla="*/ 83 w 208"/>
                <a:gd name="T23" fmla="*/ 225 h 310"/>
                <a:gd name="T24" fmla="*/ 80 w 208"/>
                <a:gd name="T25" fmla="*/ 208 h 310"/>
                <a:gd name="T26" fmla="*/ 80 w 208"/>
                <a:gd name="T27" fmla="*/ 191 h 310"/>
                <a:gd name="T28" fmla="*/ 80 w 208"/>
                <a:gd name="T29" fmla="*/ 0 h 310"/>
                <a:gd name="T30" fmla="*/ 0 w 208"/>
                <a:gd name="T31" fmla="*/ 14 h 310"/>
                <a:gd name="T32" fmla="*/ 0 w 208"/>
                <a:gd name="T33" fmla="*/ 14 h 310"/>
                <a:gd name="T34" fmla="*/ 12 w 208"/>
                <a:gd name="T35" fmla="*/ 20 h 310"/>
                <a:gd name="T36" fmla="*/ 17 w 208"/>
                <a:gd name="T37" fmla="*/ 26 h 310"/>
                <a:gd name="T38" fmla="*/ 23 w 208"/>
                <a:gd name="T39" fmla="*/ 31 h 310"/>
                <a:gd name="T40" fmla="*/ 23 w 208"/>
                <a:gd name="T41" fmla="*/ 40 h 310"/>
                <a:gd name="T42" fmla="*/ 23 w 208"/>
                <a:gd name="T43" fmla="*/ 191 h 310"/>
                <a:gd name="T44" fmla="*/ 23 w 208"/>
                <a:gd name="T45" fmla="*/ 191 h 310"/>
                <a:gd name="T46" fmla="*/ 26 w 208"/>
                <a:gd name="T47" fmla="*/ 219 h 310"/>
                <a:gd name="T48" fmla="*/ 32 w 208"/>
                <a:gd name="T49" fmla="*/ 245 h 310"/>
                <a:gd name="T50" fmla="*/ 40 w 208"/>
                <a:gd name="T51" fmla="*/ 264 h 310"/>
                <a:gd name="T52" fmla="*/ 54 w 208"/>
                <a:gd name="T53" fmla="*/ 282 h 310"/>
                <a:gd name="T54" fmla="*/ 54 w 208"/>
                <a:gd name="T55" fmla="*/ 282 h 310"/>
                <a:gd name="T56" fmla="*/ 71 w 208"/>
                <a:gd name="T57" fmla="*/ 296 h 310"/>
                <a:gd name="T58" fmla="*/ 85 w 208"/>
                <a:gd name="T59" fmla="*/ 304 h 310"/>
                <a:gd name="T60" fmla="*/ 103 w 208"/>
                <a:gd name="T61" fmla="*/ 310 h 310"/>
                <a:gd name="T62" fmla="*/ 122 w 208"/>
                <a:gd name="T63" fmla="*/ 310 h 310"/>
                <a:gd name="T64" fmla="*/ 122 w 208"/>
                <a:gd name="T65" fmla="*/ 310 h 310"/>
                <a:gd name="T66" fmla="*/ 142 w 208"/>
                <a:gd name="T67" fmla="*/ 310 h 310"/>
                <a:gd name="T68" fmla="*/ 162 w 208"/>
                <a:gd name="T69" fmla="*/ 304 h 310"/>
                <a:gd name="T70" fmla="*/ 179 w 208"/>
                <a:gd name="T71" fmla="*/ 296 h 310"/>
                <a:gd name="T72" fmla="*/ 196 w 208"/>
                <a:gd name="T73" fmla="*/ 282 h 310"/>
                <a:gd name="T74" fmla="*/ 208 w 208"/>
                <a:gd name="T75" fmla="*/ 245 h 310"/>
                <a:gd name="T76" fmla="*/ 208 w 208"/>
                <a:gd name="T77" fmla="*/ 245 h 310"/>
                <a:gd name="T78" fmla="*/ 196 w 208"/>
                <a:gd name="T79" fmla="*/ 256 h 310"/>
                <a:gd name="T80" fmla="*/ 182 w 208"/>
                <a:gd name="T81" fmla="*/ 264 h 310"/>
                <a:gd name="T82" fmla="*/ 182 w 208"/>
                <a:gd name="T83" fmla="*/ 26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8" h="310">
                  <a:moveTo>
                    <a:pt x="182" y="264"/>
                  </a:moveTo>
                  <a:lnTo>
                    <a:pt x="182" y="264"/>
                  </a:lnTo>
                  <a:lnTo>
                    <a:pt x="165" y="270"/>
                  </a:lnTo>
                  <a:lnTo>
                    <a:pt x="145" y="273"/>
                  </a:lnTo>
                  <a:lnTo>
                    <a:pt x="145" y="273"/>
                  </a:lnTo>
                  <a:lnTo>
                    <a:pt x="131" y="273"/>
                  </a:lnTo>
                  <a:lnTo>
                    <a:pt x="120" y="267"/>
                  </a:lnTo>
                  <a:lnTo>
                    <a:pt x="108" y="262"/>
                  </a:lnTo>
                  <a:lnTo>
                    <a:pt x="100" y="250"/>
                  </a:lnTo>
                  <a:lnTo>
                    <a:pt x="100" y="250"/>
                  </a:lnTo>
                  <a:lnTo>
                    <a:pt x="91" y="239"/>
                  </a:lnTo>
                  <a:lnTo>
                    <a:pt x="83" y="225"/>
                  </a:lnTo>
                  <a:lnTo>
                    <a:pt x="80" y="208"/>
                  </a:lnTo>
                  <a:lnTo>
                    <a:pt x="80" y="191"/>
                  </a:lnTo>
                  <a:lnTo>
                    <a:pt x="80" y="0"/>
                  </a:lnTo>
                  <a:lnTo>
                    <a:pt x="0" y="14"/>
                  </a:lnTo>
                  <a:lnTo>
                    <a:pt x="0" y="14"/>
                  </a:lnTo>
                  <a:lnTo>
                    <a:pt x="12" y="20"/>
                  </a:lnTo>
                  <a:lnTo>
                    <a:pt x="17" y="26"/>
                  </a:lnTo>
                  <a:lnTo>
                    <a:pt x="23" y="31"/>
                  </a:lnTo>
                  <a:lnTo>
                    <a:pt x="23" y="40"/>
                  </a:lnTo>
                  <a:lnTo>
                    <a:pt x="23" y="191"/>
                  </a:lnTo>
                  <a:lnTo>
                    <a:pt x="23" y="191"/>
                  </a:lnTo>
                  <a:lnTo>
                    <a:pt x="26" y="219"/>
                  </a:lnTo>
                  <a:lnTo>
                    <a:pt x="32" y="245"/>
                  </a:lnTo>
                  <a:lnTo>
                    <a:pt x="40" y="264"/>
                  </a:lnTo>
                  <a:lnTo>
                    <a:pt x="54" y="282"/>
                  </a:lnTo>
                  <a:lnTo>
                    <a:pt x="54" y="282"/>
                  </a:lnTo>
                  <a:lnTo>
                    <a:pt x="71" y="296"/>
                  </a:lnTo>
                  <a:lnTo>
                    <a:pt x="85" y="304"/>
                  </a:lnTo>
                  <a:lnTo>
                    <a:pt x="103" y="310"/>
                  </a:lnTo>
                  <a:lnTo>
                    <a:pt x="122" y="310"/>
                  </a:lnTo>
                  <a:lnTo>
                    <a:pt x="122" y="310"/>
                  </a:lnTo>
                  <a:lnTo>
                    <a:pt x="142" y="310"/>
                  </a:lnTo>
                  <a:lnTo>
                    <a:pt x="162" y="304"/>
                  </a:lnTo>
                  <a:lnTo>
                    <a:pt x="179" y="296"/>
                  </a:lnTo>
                  <a:lnTo>
                    <a:pt x="196" y="282"/>
                  </a:lnTo>
                  <a:lnTo>
                    <a:pt x="208" y="245"/>
                  </a:lnTo>
                  <a:lnTo>
                    <a:pt x="208" y="245"/>
                  </a:lnTo>
                  <a:lnTo>
                    <a:pt x="196" y="256"/>
                  </a:lnTo>
                  <a:lnTo>
                    <a:pt x="182" y="264"/>
                  </a:lnTo>
                  <a:lnTo>
                    <a:pt x="182" y="2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62" name="Freeform 1714"/>
            <p:cNvSpPr>
              <a:spLocks/>
            </p:cNvSpPr>
            <p:nvPr/>
          </p:nvSpPr>
          <p:spPr bwMode="auto">
            <a:xfrm>
              <a:off x="2383" y="3110"/>
              <a:ext cx="105" cy="310"/>
            </a:xfrm>
            <a:custGeom>
              <a:avLst/>
              <a:gdLst>
                <a:gd name="T0" fmla="*/ 79 w 105"/>
                <a:gd name="T1" fmla="*/ 253 h 310"/>
                <a:gd name="T2" fmla="*/ 79 w 105"/>
                <a:gd name="T3" fmla="*/ 0 h 310"/>
                <a:gd name="T4" fmla="*/ 0 w 105"/>
                <a:gd name="T5" fmla="*/ 14 h 310"/>
                <a:gd name="T6" fmla="*/ 0 w 105"/>
                <a:gd name="T7" fmla="*/ 14 h 310"/>
                <a:gd name="T8" fmla="*/ 11 w 105"/>
                <a:gd name="T9" fmla="*/ 17 h 310"/>
                <a:gd name="T10" fmla="*/ 17 w 105"/>
                <a:gd name="T11" fmla="*/ 23 h 310"/>
                <a:gd name="T12" fmla="*/ 17 w 105"/>
                <a:gd name="T13" fmla="*/ 23 h 310"/>
                <a:gd name="T14" fmla="*/ 22 w 105"/>
                <a:gd name="T15" fmla="*/ 31 h 310"/>
                <a:gd name="T16" fmla="*/ 22 w 105"/>
                <a:gd name="T17" fmla="*/ 40 h 310"/>
                <a:gd name="T18" fmla="*/ 22 w 105"/>
                <a:gd name="T19" fmla="*/ 239 h 310"/>
                <a:gd name="T20" fmla="*/ 25 w 105"/>
                <a:gd name="T21" fmla="*/ 264 h 310"/>
                <a:gd name="T22" fmla="*/ 25 w 105"/>
                <a:gd name="T23" fmla="*/ 264 h 310"/>
                <a:gd name="T24" fmla="*/ 25 w 105"/>
                <a:gd name="T25" fmla="*/ 264 h 310"/>
                <a:gd name="T26" fmla="*/ 25 w 105"/>
                <a:gd name="T27" fmla="*/ 264 h 310"/>
                <a:gd name="T28" fmla="*/ 25 w 105"/>
                <a:gd name="T29" fmla="*/ 282 h 310"/>
                <a:gd name="T30" fmla="*/ 31 w 105"/>
                <a:gd name="T31" fmla="*/ 293 h 310"/>
                <a:gd name="T32" fmla="*/ 31 w 105"/>
                <a:gd name="T33" fmla="*/ 293 h 310"/>
                <a:gd name="T34" fmla="*/ 37 w 105"/>
                <a:gd name="T35" fmla="*/ 301 h 310"/>
                <a:gd name="T36" fmla="*/ 48 w 105"/>
                <a:gd name="T37" fmla="*/ 310 h 310"/>
                <a:gd name="T38" fmla="*/ 105 w 105"/>
                <a:gd name="T39" fmla="*/ 290 h 310"/>
                <a:gd name="T40" fmla="*/ 105 w 105"/>
                <a:gd name="T41" fmla="*/ 290 h 310"/>
                <a:gd name="T42" fmla="*/ 93 w 105"/>
                <a:gd name="T43" fmla="*/ 287 h 310"/>
                <a:gd name="T44" fmla="*/ 85 w 105"/>
                <a:gd name="T45" fmla="*/ 279 h 310"/>
                <a:gd name="T46" fmla="*/ 79 w 105"/>
                <a:gd name="T47" fmla="*/ 267 h 310"/>
                <a:gd name="T48" fmla="*/ 79 w 105"/>
                <a:gd name="T49" fmla="*/ 253 h 310"/>
                <a:gd name="T50" fmla="*/ 79 w 105"/>
                <a:gd name="T51" fmla="*/ 253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310">
                  <a:moveTo>
                    <a:pt x="79" y="253"/>
                  </a:moveTo>
                  <a:lnTo>
                    <a:pt x="79" y="0"/>
                  </a:lnTo>
                  <a:lnTo>
                    <a:pt x="0" y="14"/>
                  </a:lnTo>
                  <a:lnTo>
                    <a:pt x="0" y="14"/>
                  </a:lnTo>
                  <a:lnTo>
                    <a:pt x="11" y="17"/>
                  </a:lnTo>
                  <a:lnTo>
                    <a:pt x="17" y="23"/>
                  </a:lnTo>
                  <a:lnTo>
                    <a:pt x="17" y="23"/>
                  </a:lnTo>
                  <a:lnTo>
                    <a:pt x="22" y="31"/>
                  </a:lnTo>
                  <a:lnTo>
                    <a:pt x="22" y="40"/>
                  </a:lnTo>
                  <a:lnTo>
                    <a:pt x="22" y="239"/>
                  </a:lnTo>
                  <a:lnTo>
                    <a:pt x="25" y="264"/>
                  </a:lnTo>
                  <a:lnTo>
                    <a:pt x="25" y="264"/>
                  </a:lnTo>
                  <a:lnTo>
                    <a:pt x="25" y="264"/>
                  </a:lnTo>
                  <a:lnTo>
                    <a:pt x="25" y="264"/>
                  </a:lnTo>
                  <a:lnTo>
                    <a:pt x="25" y="282"/>
                  </a:lnTo>
                  <a:lnTo>
                    <a:pt x="31" y="293"/>
                  </a:lnTo>
                  <a:lnTo>
                    <a:pt x="31" y="293"/>
                  </a:lnTo>
                  <a:lnTo>
                    <a:pt x="37" y="301"/>
                  </a:lnTo>
                  <a:lnTo>
                    <a:pt x="48" y="310"/>
                  </a:lnTo>
                  <a:lnTo>
                    <a:pt x="105" y="290"/>
                  </a:lnTo>
                  <a:lnTo>
                    <a:pt x="105" y="290"/>
                  </a:lnTo>
                  <a:lnTo>
                    <a:pt x="93" y="287"/>
                  </a:lnTo>
                  <a:lnTo>
                    <a:pt x="85" y="279"/>
                  </a:lnTo>
                  <a:lnTo>
                    <a:pt x="79" y="267"/>
                  </a:lnTo>
                  <a:lnTo>
                    <a:pt x="79" y="253"/>
                  </a:lnTo>
                  <a:lnTo>
                    <a:pt x="79" y="25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63" name="Freeform 1715"/>
            <p:cNvSpPr>
              <a:spLocks/>
            </p:cNvSpPr>
            <p:nvPr/>
          </p:nvSpPr>
          <p:spPr bwMode="auto">
            <a:xfrm>
              <a:off x="3010" y="3110"/>
              <a:ext cx="250" cy="310"/>
            </a:xfrm>
            <a:custGeom>
              <a:avLst/>
              <a:gdLst>
                <a:gd name="T0" fmla="*/ 233 w 250"/>
                <a:gd name="T1" fmla="*/ 279 h 310"/>
                <a:gd name="T2" fmla="*/ 230 w 250"/>
                <a:gd name="T3" fmla="*/ 259 h 310"/>
                <a:gd name="T4" fmla="*/ 230 w 250"/>
                <a:gd name="T5" fmla="*/ 85 h 310"/>
                <a:gd name="T6" fmla="*/ 222 w 250"/>
                <a:gd name="T7" fmla="*/ 46 h 310"/>
                <a:gd name="T8" fmla="*/ 199 w 250"/>
                <a:gd name="T9" fmla="*/ 17 h 310"/>
                <a:gd name="T10" fmla="*/ 185 w 250"/>
                <a:gd name="T11" fmla="*/ 12 h 310"/>
                <a:gd name="T12" fmla="*/ 148 w 250"/>
                <a:gd name="T13" fmla="*/ 0 h 310"/>
                <a:gd name="T14" fmla="*/ 128 w 250"/>
                <a:gd name="T15" fmla="*/ 0 h 310"/>
                <a:gd name="T16" fmla="*/ 77 w 250"/>
                <a:gd name="T17" fmla="*/ 9 h 310"/>
                <a:gd name="T18" fmla="*/ 29 w 250"/>
                <a:gd name="T19" fmla="*/ 31 h 310"/>
                <a:gd name="T20" fmla="*/ 29 w 250"/>
                <a:gd name="T21" fmla="*/ 111 h 310"/>
                <a:gd name="T22" fmla="*/ 43 w 250"/>
                <a:gd name="T23" fmla="*/ 74 h 310"/>
                <a:gd name="T24" fmla="*/ 63 w 250"/>
                <a:gd name="T25" fmla="*/ 49 h 310"/>
                <a:gd name="T26" fmla="*/ 74 w 250"/>
                <a:gd name="T27" fmla="*/ 37 h 310"/>
                <a:gd name="T28" fmla="*/ 105 w 250"/>
                <a:gd name="T29" fmla="*/ 26 h 310"/>
                <a:gd name="T30" fmla="*/ 122 w 250"/>
                <a:gd name="T31" fmla="*/ 23 h 310"/>
                <a:gd name="T32" fmla="*/ 145 w 250"/>
                <a:gd name="T33" fmla="*/ 29 h 310"/>
                <a:gd name="T34" fmla="*/ 162 w 250"/>
                <a:gd name="T35" fmla="*/ 40 h 310"/>
                <a:gd name="T36" fmla="*/ 171 w 250"/>
                <a:gd name="T37" fmla="*/ 49 h 310"/>
                <a:gd name="T38" fmla="*/ 176 w 250"/>
                <a:gd name="T39" fmla="*/ 68 h 310"/>
                <a:gd name="T40" fmla="*/ 176 w 250"/>
                <a:gd name="T41" fmla="*/ 80 h 310"/>
                <a:gd name="T42" fmla="*/ 174 w 250"/>
                <a:gd name="T43" fmla="*/ 108 h 310"/>
                <a:gd name="T44" fmla="*/ 165 w 250"/>
                <a:gd name="T45" fmla="*/ 117 h 310"/>
                <a:gd name="T46" fmla="*/ 151 w 250"/>
                <a:gd name="T47" fmla="*/ 122 h 310"/>
                <a:gd name="T48" fmla="*/ 97 w 250"/>
                <a:gd name="T49" fmla="*/ 139 h 310"/>
                <a:gd name="T50" fmla="*/ 43 w 250"/>
                <a:gd name="T51" fmla="*/ 159 h 310"/>
                <a:gd name="T52" fmla="*/ 23 w 250"/>
                <a:gd name="T53" fmla="*/ 174 h 310"/>
                <a:gd name="T54" fmla="*/ 3 w 250"/>
                <a:gd name="T55" fmla="*/ 210 h 310"/>
                <a:gd name="T56" fmla="*/ 0 w 250"/>
                <a:gd name="T57" fmla="*/ 233 h 310"/>
                <a:gd name="T58" fmla="*/ 6 w 250"/>
                <a:gd name="T59" fmla="*/ 259 h 310"/>
                <a:gd name="T60" fmla="*/ 20 w 250"/>
                <a:gd name="T61" fmla="*/ 284 h 310"/>
                <a:gd name="T62" fmla="*/ 32 w 250"/>
                <a:gd name="T63" fmla="*/ 296 h 310"/>
                <a:gd name="T64" fmla="*/ 60 w 250"/>
                <a:gd name="T65" fmla="*/ 310 h 310"/>
                <a:gd name="T66" fmla="*/ 77 w 250"/>
                <a:gd name="T67" fmla="*/ 310 h 310"/>
                <a:gd name="T68" fmla="*/ 120 w 250"/>
                <a:gd name="T69" fmla="*/ 304 h 310"/>
                <a:gd name="T70" fmla="*/ 159 w 250"/>
                <a:gd name="T71" fmla="*/ 279 h 310"/>
                <a:gd name="T72" fmla="*/ 171 w 250"/>
                <a:gd name="T73" fmla="*/ 247 h 310"/>
                <a:gd name="T74" fmla="*/ 139 w 250"/>
                <a:gd name="T75" fmla="*/ 267 h 310"/>
                <a:gd name="T76" fmla="*/ 103 w 250"/>
                <a:gd name="T77" fmla="*/ 273 h 310"/>
                <a:gd name="T78" fmla="*/ 94 w 250"/>
                <a:gd name="T79" fmla="*/ 273 h 310"/>
                <a:gd name="T80" fmla="*/ 74 w 250"/>
                <a:gd name="T81" fmla="*/ 267 h 310"/>
                <a:gd name="T82" fmla="*/ 68 w 250"/>
                <a:gd name="T83" fmla="*/ 259 h 310"/>
                <a:gd name="T84" fmla="*/ 57 w 250"/>
                <a:gd name="T85" fmla="*/ 242 h 310"/>
                <a:gd name="T86" fmla="*/ 54 w 250"/>
                <a:gd name="T87" fmla="*/ 222 h 310"/>
                <a:gd name="T88" fmla="*/ 54 w 250"/>
                <a:gd name="T89" fmla="*/ 210 h 310"/>
                <a:gd name="T90" fmla="*/ 63 w 250"/>
                <a:gd name="T91" fmla="*/ 193 h 310"/>
                <a:gd name="T92" fmla="*/ 68 w 250"/>
                <a:gd name="T93" fmla="*/ 185 h 310"/>
                <a:gd name="T94" fmla="*/ 108 w 250"/>
                <a:gd name="T95" fmla="*/ 162 h 310"/>
                <a:gd name="T96" fmla="*/ 154 w 250"/>
                <a:gd name="T97" fmla="*/ 148 h 310"/>
                <a:gd name="T98" fmla="*/ 176 w 250"/>
                <a:gd name="T99" fmla="*/ 242 h 310"/>
                <a:gd name="T100" fmla="*/ 176 w 250"/>
                <a:gd name="T101" fmla="*/ 262 h 310"/>
                <a:gd name="T102" fmla="*/ 179 w 250"/>
                <a:gd name="T103" fmla="*/ 282 h 310"/>
                <a:gd name="T104" fmla="*/ 182 w 250"/>
                <a:gd name="T105" fmla="*/ 293 h 310"/>
                <a:gd name="T106" fmla="*/ 199 w 250"/>
                <a:gd name="T107" fmla="*/ 310 h 310"/>
                <a:gd name="T108" fmla="*/ 250 w 250"/>
                <a:gd name="T109" fmla="*/ 290 h 310"/>
                <a:gd name="T110" fmla="*/ 233 w 250"/>
                <a:gd name="T111" fmla="*/ 279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0" h="310">
                  <a:moveTo>
                    <a:pt x="233" y="279"/>
                  </a:moveTo>
                  <a:lnTo>
                    <a:pt x="233" y="279"/>
                  </a:lnTo>
                  <a:lnTo>
                    <a:pt x="230" y="273"/>
                  </a:lnTo>
                  <a:lnTo>
                    <a:pt x="230" y="259"/>
                  </a:lnTo>
                  <a:lnTo>
                    <a:pt x="230" y="85"/>
                  </a:lnTo>
                  <a:lnTo>
                    <a:pt x="230" y="85"/>
                  </a:lnTo>
                  <a:lnTo>
                    <a:pt x="228" y="63"/>
                  </a:lnTo>
                  <a:lnTo>
                    <a:pt x="222" y="46"/>
                  </a:lnTo>
                  <a:lnTo>
                    <a:pt x="213" y="29"/>
                  </a:lnTo>
                  <a:lnTo>
                    <a:pt x="199" y="17"/>
                  </a:lnTo>
                  <a:lnTo>
                    <a:pt x="199" y="17"/>
                  </a:lnTo>
                  <a:lnTo>
                    <a:pt x="185" y="12"/>
                  </a:lnTo>
                  <a:lnTo>
                    <a:pt x="168" y="6"/>
                  </a:lnTo>
                  <a:lnTo>
                    <a:pt x="148" y="0"/>
                  </a:lnTo>
                  <a:lnTo>
                    <a:pt x="128" y="0"/>
                  </a:lnTo>
                  <a:lnTo>
                    <a:pt x="128" y="0"/>
                  </a:lnTo>
                  <a:lnTo>
                    <a:pt x="103" y="3"/>
                  </a:lnTo>
                  <a:lnTo>
                    <a:pt x="77" y="9"/>
                  </a:lnTo>
                  <a:lnTo>
                    <a:pt x="51" y="17"/>
                  </a:lnTo>
                  <a:lnTo>
                    <a:pt x="29" y="31"/>
                  </a:lnTo>
                  <a:lnTo>
                    <a:pt x="29" y="111"/>
                  </a:lnTo>
                  <a:lnTo>
                    <a:pt x="29" y="111"/>
                  </a:lnTo>
                  <a:lnTo>
                    <a:pt x="37" y="91"/>
                  </a:lnTo>
                  <a:lnTo>
                    <a:pt x="43" y="74"/>
                  </a:lnTo>
                  <a:lnTo>
                    <a:pt x="54" y="60"/>
                  </a:lnTo>
                  <a:lnTo>
                    <a:pt x="63" y="49"/>
                  </a:lnTo>
                  <a:lnTo>
                    <a:pt x="63" y="49"/>
                  </a:lnTo>
                  <a:lnTo>
                    <a:pt x="74" y="37"/>
                  </a:lnTo>
                  <a:lnTo>
                    <a:pt x="88" y="31"/>
                  </a:lnTo>
                  <a:lnTo>
                    <a:pt x="105" y="26"/>
                  </a:lnTo>
                  <a:lnTo>
                    <a:pt x="122" y="23"/>
                  </a:lnTo>
                  <a:lnTo>
                    <a:pt x="122" y="23"/>
                  </a:lnTo>
                  <a:lnTo>
                    <a:pt x="134" y="26"/>
                  </a:lnTo>
                  <a:lnTo>
                    <a:pt x="145" y="29"/>
                  </a:lnTo>
                  <a:lnTo>
                    <a:pt x="157" y="34"/>
                  </a:lnTo>
                  <a:lnTo>
                    <a:pt x="162" y="40"/>
                  </a:lnTo>
                  <a:lnTo>
                    <a:pt x="162" y="40"/>
                  </a:lnTo>
                  <a:lnTo>
                    <a:pt x="171" y="49"/>
                  </a:lnTo>
                  <a:lnTo>
                    <a:pt x="174" y="60"/>
                  </a:lnTo>
                  <a:lnTo>
                    <a:pt x="176" y="68"/>
                  </a:lnTo>
                  <a:lnTo>
                    <a:pt x="176" y="80"/>
                  </a:lnTo>
                  <a:lnTo>
                    <a:pt x="176" y="80"/>
                  </a:lnTo>
                  <a:lnTo>
                    <a:pt x="176" y="100"/>
                  </a:lnTo>
                  <a:lnTo>
                    <a:pt x="174" y="108"/>
                  </a:lnTo>
                  <a:lnTo>
                    <a:pt x="174" y="108"/>
                  </a:lnTo>
                  <a:lnTo>
                    <a:pt x="165" y="117"/>
                  </a:lnTo>
                  <a:lnTo>
                    <a:pt x="151" y="122"/>
                  </a:lnTo>
                  <a:lnTo>
                    <a:pt x="151" y="122"/>
                  </a:lnTo>
                  <a:lnTo>
                    <a:pt x="97" y="139"/>
                  </a:lnTo>
                  <a:lnTo>
                    <a:pt x="97" y="139"/>
                  </a:lnTo>
                  <a:lnTo>
                    <a:pt x="63" y="151"/>
                  </a:lnTo>
                  <a:lnTo>
                    <a:pt x="43" y="159"/>
                  </a:lnTo>
                  <a:lnTo>
                    <a:pt x="43" y="159"/>
                  </a:lnTo>
                  <a:lnTo>
                    <a:pt x="23" y="174"/>
                  </a:lnTo>
                  <a:lnTo>
                    <a:pt x="12" y="191"/>
                  </a:lnTo>
                  <a:lnTo>
                    <a:pt x="3" y="210"/>
                  </a:lnTo>
                  <a:lnTo>
                    <a:pt x="0" y="233"/>
                  </a:lnTo>
                  <a:lnTo>
                    <a:pt x="0" y="233"/>
                  </a:lnTo>
                  <a:lnTo>
                    <a:pt x="0" y="245"/>
                  </a:lnTo>
                  <a:lnTo>
                    <a:pt x="6" y="259"/>
                  </a:lnTo>
                  <a:lnTo>
                    <a:pt x="12" y="270"/>
                  </a:lnTo>
                  <a:lnTo>
                    <a:pt x="20" y="284"/>
                  </a:lnTo>
                  <a:lnTo>
                    <a:pt x="20" y="284"/>
                  </a:lnTo>
                  <a:lnTo>
                    <a:pt x="32" y="296"/>
                  </a:lnTo>
                  <a:lnTo>
                    <a:pt x="43" y="304"/>
                  </a:lnTo>
                  <a:lnTo>
                    <a:pt x="60" y="310"/>
                  </a:lnTo>
                  <a:lnTo>
                    <a:pt x="77" y="310"/>
                  </a:lnTo>
                  <a:lnTo>
                    <a:pt x="77" y="310"/>
                  </a:lnTo>
                  <a:lnTo>
                    <a:pt x="100" y="310"/>
                  </a:lnTo>
                  <a:lnTo>
                    <a:pt x="120" y="304"/>
                  </a:lnTo>
                  <a:lnTo>
                    <a:pt x="139" y="293"/>
                  </a:lnTo>
                  <a:lnTo>
                    <a:pt x="159" y="279"/>
                  </a:lnTo>
                  <a:lnTo>
                    <a:pt x="171" y="247"/>
                  </a:lnTo>
                  <a:lnTo>
                    <a:pt x="171" y="247"/>
                  </a:lnTo>
                  <a:lnTo>
                    <a:pt x="157" y="259"/>
                  </a:lnTo>
                  <a:lnTo>
                    <a:pt x="139" y="267"/>
                  </a:lnTo>
                  <a:lnTo>
                    <a:pt x="122" y="273"/>
                  </a:lnTo>
                  <a:lnTo>
                    <a:pt x="103" y="273"/>
                  </a:lnTo>
                  <a:lnTo>
                    <a:pt x="103" y="273"/>
                  </a:lnTo>
                  <a:lnTo>
                    <a:pt x="94" y="273"/>
                  </a:lnTo>
                  <a:lnTo>
                    <a:pt x="83" y="270"/>
                  </a:lnTo>
                  <a:lnTo>
                    <a:pt x="74" y="267"/>
                  </a:lnTo>
                  <a:lnTo>
                    <a:pt x="68" y="259"/>
                  </a:lnTo>
                  <a:lnTo>
                    <a:pt x="68" y="259"/>
                  </a:lnTo>
                  <a:lnTo>
                    <a:pt x="63" y="253"/>
                  </a:lnTo>
                  <a:lnTo>
                    <a:pt x="57" y="242"/>
                  </a:lnTo>
                  <a:lnTo>
                    <a:pt x="54" y="233"/>
                  </a:lnTo>
                  <a:lnTo>
                    <a:pt x="54" y="222"/>
                  </a:lnTo>
                  <a:lnTo>
                    <a:pt x="54" y="222"/>
                  </a:lnTo>
                  <a:lnTo>
                    <a:pt x="54" y="210"/>
                  </a:lnTo>
                  <a:lnTo>
                    <a:pt x="57" y="202"/>
                  </a:lnTo>
                  <a:lnTo>
                    <a:pt x="63" y="193"/>
                  </a:lnTo>
                  <a:lnTo>
                    <a:pt x="68" y="185"/>
                  </a:lnTo>
                  <a:lnTo>
                    <a:pt x="68" y="185"/>
                  </a:lnTo>
                  <a:lnTo>
                    <a:pt x="86" y="174"/>
                  </a:lnTo>
                  <a:lnTo>
                    <a:pt x="108" y="162"/>
                  </a:lnTo>
                  <a:lnTo>
                    <a:pt x="108" y="162"/>
                  </a:lnTo>
                  <a:lnTo>
                    <a:pt x="154" y="148"/>
                  </a:lnTo>
                  <a:lnTo>
                    <a:pt x="176" y="137"/>
                  </a:lnTo>
                  <a:lnTo>
                    <a:pt x="176" y="242"/>
                  </a:lnTo>
                  <a:lnTo>
                    <a:pt x="176" y="242"/>
                  </a:lnTo>
                  <a:lnTo>
                    <a:pt x="176" y="262"/>
                  </a:lnTo>
                  <a:lnTo>
                    <a:pt x="176" y="262"/>
                  </a:lnTo>
                  <a:lnTo>
                    <a:pt x="179" y="282"/>
                  </a:lnTo>
                  <a:lnTo>
                    <a:pt x="182" y="293"/>
                  </a:lnTo>
                  <a:lnTo>
                    <a:pt x="182" y="293"/>
                  </a:lnTo>
                  <a:lnTo>
                    <a:pt x="191" y="301"/>
                  </a:lnTo>
                  <a:lnTo>
                    <a:pt x="199" y="310"/>
                  </a:lnTo>
                  <a:lnTo>
                    <a:pt x="250" y="290"/>
                  </a:lnTo>
                  <a:lnTo>
                    <a:pt x="250" y="290"/>
                  </a:lnTo>
                  <a:lnTo>
                    <a:pt x="239" y="284"/>
                  </a:lnTo>
                  <a:lnTo>
                    <a:pt x="233" y="279"/>
                  </a:lnTo>
                  <a:lnTo>
                    <a:pt x="233" y="27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64" name="Freeform 1716"/>
            <p:cNvSpPr>
              <a:spLocks/>
            </p:cNvSpPr>
            <p:nvPr/>
          </p:nvSpPr>
          <p:spPr bwMode="auto">
            <a:xfrm>
              <a:off x="2871" y="2866"/>
              <a:ext cx="136" cy="170"/>
            </a:xfrm>
            <a:custGeom>
              <a:avLst/>
              <a:gdLst>
                <a:gd name="T0" fmla="*/ 31 w 136"/>
                <a:gd name="T1" fmla="*/ 11 h 170"/>
                <a:gd name="T2" fmla="*/ 31 w 136"/>
                <a:gd name="T3" fmla="*/ 116 h 170"/>
                <a:gd name="T4" fmla="*/ 31 w 136"/>
                <a:gd name="T5" fmla="*/ 116 h 170"/>
                <a:gd name="T6" fmla="*/ 34 w 136"/>
                <a:gd name="T7" fmla="*/ 131 h 170"/>
                <a:gd name="T8" fmla="*/ 40 w 136"/>
                <a:gd name="T9" fmla="*/ 142 h 170"/>
                <a:gd name="T10" fmla="*/ 46 w 136"/>
                <a:gd name="T11" fmla="*/ 150 h 170"/>
                <a:gd name="T12" fmla="*/ 51 w 136"/>
                <a:gd name="T13" fmla="*/ 153 h 170"/>
                <a:gd name="T14" fmla="*/ 63 w 136"/>
                <a:gd name="T15" fmla="*/ 156 h 170"/>
                <a:gd name="T16" fmla="*/ 74 w 136"/>
                <a:gd name="T17" fmla="*/ 159 h 170"/>
                <a:gd name="T18" fmla="*/ 74 w 136"/>
                <a:gd name="T19" fmla="*/ 159 h 170"/>
                <a:gd name="T20" fmla="*/ 85 w 136"/>
                <a:gd name="T21" fmla="*/ 159 h 170"/>
                <a:gd name="T22" fmla="*/ 94 w 136"/>
                <a:gd name="T23" fmla="*/ 156 h 170"/>
                <a:gd name="T24" fmla="*/ 102 w 136"/>
                <a:gd name="T25" fmla="*/ 150 h 170"/>
                <a:gd name="T26" fmla="*/ 108 w 136"/>
                <a:gd name="T27" fmla="*/ 145 h 170"/>
                <a:gd name="T28" fmla="*/ 111 w 136"/>
                <a:gd name="T29" fmla="*/ 139 h 170"/>
                <a:gd name="T30" fmla="*/ 114 w 136"/>
                <a:gd name="T31" fmla="*/ 131 h 170"/>
                <a:gd name="T32" fmla="*/ 117 w 136"/>
                <a:gd name="T33" fmla="*/ 116 h 170"/>
                <a:gd name="T34" fmla="*/ 117 w 136"/>
                <a:gd name="T35" fmla="*/ 11 h 170"/>
                <a:gd name="T36" fmla="*/ 117 w 136"/>
                <a:gd name="T37" fmla="*/ 11 h 170"/>
                <a:gd name="T38" fmla="*/ 114 w 136"/>
                <a:gd name="T39" fmla="*/ 3 h 170"/>
                <a:gd name="T40" fmla="*/ 108 w 136"/>
                <a:gd name="T41" fmla="*/ 0 h 170"/>
                <a:gd name="T42" fmla="*/ 136 w 136"/>
                <a:gd name="T43" fmla="*/ 0 h 170"/>
                <a:gd name="T44" fmla="*/ 136 w 136"/>
                <a:gd name="T45" fmla="*/ 0 h 170"/>
                <a:gd name="T46" fmla="*/ 131 w 136"/>
                <a:gd name="T47" fmla="*/ 3 h 170"/>
                <a:gd name="T48" fmla="*/ 131 w 136"/>
                <a:gd name="T49" fmla="*/ 11 h 170"/>
                <a:gd name="T50" fmla="*/ 128 w 136"/>
                <a:gd name="T51" fmla="*/ 114 h 170"/>
                <a:gd name="T52" fmla="*/ 128 w 136"/>
                <a:gd name="T53" fmla="*/ 114 h 170"/>
                <a:gd name="T54" fmla="*/ 128 w 136"/>
                <a:gd name="T55" fmla="*/ 128 h 170"/>
                <a:gd name="T56" fmla="*/ 125 w 136"/>
                <a:gd name="T57" fmla="*/ 139 h 170"/>
                <a:gd name="T58" fmla="*/ 119 w 136"/>
                <a:gd name="T59" fmla="*/ 150 h 170"/>
                <a:gd name="T60" fmla="*/ 111 w 136"/>
                <a:gd name="T61" fmla="*/ 156 h 170"/>
                <a:gd name="T62" fmla="*/ 102 w 136"/>
                <a:gd name="T63" fmla="*/ 162 h 170"/>
                <a:gd name="T64" fmla="*/ 94 w 136"/>
                <a:gd name="T65" fmla="*/ 167 h 170"/>
                <a:gd name="T66" fmla="*/ 71 w 136"/>
                <a:gd name="T67" fmla="*/ 170 h 170"/>
                <a:gd name="T68" fmla="*/ 71 w 136"/>
                <a:gd name="T69" fmla="*/ 170 h 170"/>
                <a:gd name="T70" fmla="*/ 51 w 136"/>
                <a:gd name="T71" fmla="*/ 167 h 170"/>
                <a:gd name="T72" fmla="*/ 40 w 136"/>
                <a:gd name="T73" fmla="*/ 165 h 170"/>
                <a:gd name="T74" fmla="*/ 31 w 136"/>
                <a:gd name="T75" fmla="*/ 159 h 170"/>
                <a:gd name="T76" fmla="*/ 20 w 136"/>
                <a:gd name="T77" fmla="*/ 150 h 170"/>
                <a:gd name="T78" fmla="*/ 14 w 136"/>
                <a:gd name="T79" fmla="*/ 142 h 170"/>
                <a:gd name="T80" fmla="*/ 9 w 136"/>
                <a:gd name="T81" fmla="*/ 128 h 170"/>
                <a:gd name="T82" fmla="*/ 9 w 136"/>
                <a:gd name="T83" fmla="*/ 114 h 170"/>
                <a:gd name="T84" fmla="*/ 9 w 136"/>
                <a:gd name="T85" fmla="*/ 11 h 170"/>
                <a:gd name="T86" fmla="*/ 9 w 136"/>
                <a:gd name="T87" fmla="*/ 11 h 170"/>
                <a:gd name="T88" fmla="*/ 6 w 136"/>
                <a:gd name="T89" fmla="*/ 3 h 170"/>
                <a:gd name="T90" fmla="*/ 0 w 136"/>
                <a:gd name="T91" fmla="*/ 0 h 170"/>
                <a:gd name="T92" fmla="*/ 40 w 136"/>
                <a:gd name="T93" fmla="*/ 0 h 170"/>
                <a:gd name="T94" fmla="*/ 40 w 136"/>
                <a:gd name="T95" fmla="*/ 0 h 170"/>
                <a:gd name="T96" fmla="*/ 34 w 136"/>
                <a:gd name="T97" fmla="*/ 3 h 170"/>
                <a:gd name="T98" fmla="*/ 31 w 136"/>
                <a:gd name="T99" fmla="*/ 11 h 170"/>
                <a:gd name="T100" fmla="*/ 31 w 136"/>
                <a:gd name="T101" fmla="*/ 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6" h="170">
                  <a:moveTo>
                    <a:pt x="31" y="11"/>
                  </a:moveTo>
                  <a:lnTo>
                    <a:pt x="31" y="116"/>
                  </a:lnTo>
                  <a:lnTo>
                    <a:pt x="31" y="116"/>
                  </a:lnTo>
                  <a:lnTo>
                    <a:pt x="34" y="131"/>
                  </a:lnTo>
                  <a:lnTo>
                    <a:pt x="40" y="142"/>
                  </a:lnTo>
                  <a:lnTo>
                    <a:pt x="46" y="150"/>
                  </a:lnTo>
                  <a:lnTo>
                    <a:pt x="51" y="153"/>
                  </a:lnTo>
                  <a:lnTo>
                    <a:pt x="63" y="156"/>
                  </a:lnTo>
                  <a:lnTo>
                    <a:pt x="74" y="159"/>
                  </a:lnTo>
                  <a:lnTo>
                    <a:pt x="74" y="159"/>
                  </a:lnTo>
                  <a:lnTo>
                    <a:pt x="85" y="159"/>
                  </a:lnTo>
                  <a:lnTo>
                    <a:pt x="94" y="156"/>
                  </a:lnTo>
                  <a:lnTo>
                    <a:pt x="102" y="150"/>
                  </a:lnTo>
                  <a:lnTo>
                    <a:pt x="108" y="145"/>
                  </a:lnTo>
                  <a:lnTo>
                    <a:pt x="111" y="139"/>
                  </a:lnTo>
                  <a:lnTo>
                    <a:pt x="114" y="131"/>
                  </a:lnTo>
                  <a:lnTo>
                    <a:pt x="117" y="116"/>
                  </a:lnTo>
                  <a:lnTo>
                    <a:pt x="117" y="11"/>
                  </a:lnTo>
                  <a:lnTo>
                    <a:pt x="117" y="11"/>
                  </a:lnTo>
                  <a:lnTo>
                    <a:pt x="114" y="3"/>
                  </a:lnTo>
                  <a:lnTo>
                    <a:pt x="108" y="0"/>
                  </a:lnTo>
                  <a:lnTo>
                    <a:pt x="136" y="0"/>
                  </a:lnTo>
                  <a:lnTo>
                    <a:pt x="136" y="0"/>
                  </a:lnTo>
                  <a:lnTo>
                    <a:pt x="131" y="3"/>
                  </a:lnTo>
                  <a:lnTo>
                    <a:pt x="131" y="11"/>
                  </a:lnTo>
                  <a:lnTo>
                    <a:pt x="128" y="114"/>
                  </a:lnTo>
                  <a:lnTo>
                    <a:pt x="128" y="114"/>
                  </a:lnTo>
                  <a:lnTo>
                    <a:pt x="128" y="128"/>
                  </a:lnTo>
                  <a:lnTo>
                    <a:pt x="125" y="139"/>
                  </a:lnTo>
                  <a:lnTo>
                    <a:pt x="119" y="150"/>
                  </a:lnTo>
                  <a:lnTo>
                    <a:pt x="111" y="156"/>
                  </a:lnTo>
                  <a:lnTo>
                    <a:pt x="102" y="162"/>
                  </a:lnTo>
                  <a:lnTo>
                    <a:pt x="94" y="167"/>
                  </a:lnTo>
                  <a:lnTo>
                    <a:pt x="71" y="170"/>
                  </a:lnTo>
                  <a:lnTo>
                    <a:pt x="71" y="170"/>
                  </a:lnTo>
                  <a:lnTo>
                    <a:pt x="51" y="167"/>
                  </a:lnTo>
                  <a:lnTo>
                    <a:pt x="40" y="165"/>
                  </a:lnTo>
                  <a:lnTo>
                    <a:pt x="31" y="159"/>
                  </a:lnTo>
                  <a:lnTo>
                    <a:pt x="20" y="150"/>
                  </a:lnTo>
                  <a:lnTo>
                    <a:pt x="14" y="142"/>
                  </a:lnTo>
                  <a:lnTo>
                    <a:pt x="9" y="128"/>
                  </a:lnTo>
                  <a:lnTo>
                    <a:pt x="9" y="114"/>
                  </a:lnTo>
                  <a:lnTo>
                    <a:pt x="9" y="11"/>
                  </a:lnTo>
                  <a:lnTo>
                    <a:pt x="9" y="11"/>
                  </a:lnTo>
                  <a:lnTo>
                    <a:pt x="6" y="3"/>
                  </a:lnTo>
                  <a:lnTo>
                    <a:pt x="0" y="0"/>
                  </a:lnTo>
                  <a:lnTo>
                    <a:pt x="40" y="0"/>
                  </a:lnTo>
                  <a:lnTo>
                    <a:pt x="40" y="0"/>
                  </a:lnTo>
                  <a:lnTo>
                    <a:pt x="34" y="3"/>
                  </a:lnTo>
                  <a:lnTo>
                    <a:pt x="31" y="11"/>
                  </a:lnTo>
                  <a:lnTo>
                    <a:pt x="31" y="1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65" name="Freeform 1717"/>
            <p:cNvSpPr>
              <a:spLocks/>
            </p:cNvSpPr>
            <p:nvPr/>
          </p:nvSpPr>
          <p:spPr bwMode="auto">
            <a:xfrm>
              <a:off x="3022" y="2866"/>
              <a:ext cx="153" cy="173"/>
            </a:xfrm>
            <a:custGeom>
              <a:avLst/>
              <a:gdLst>
                <a:gd name="T0" fmla="*/ 133 w 153"/>
                <a:gd name="T1" fmla="*/ 11 h 173"/>
                <a:gd name="T2" fmla="*/ 133 w 153"/>
                <a:gd name="T3" fmla="*/ 11 h 173"/>
                <a:gd name="T4" fmla="*/ 133 w 153"/>
                <a:gd name="T5" fmla="*/ 3 h 173"/>
                <a:gd name="T6" fmla="*/ 127 w 153"/>
                <a:gd name="T7" fmla="*/ 0 h 173"/>
                <a:gd name="T8" fmla="*/ 153 w 153"/>
                <a:gd name="T9" fmla="*/ 0 h 173"/>
                <a:gd name="T10" fmla="*/ 153 w 153"/>
                <a:gd name="T11" fmla="*/ 0 h 173"/>
                <a:gd name="T12" fmla="*/ 147 w 153"/>
                <a:gd name="T13" fmla="*/ 3 h 173"/>
                <a:gd name="T14" fmla="*/ 147 w 153"/>
                <a:gd name="T15" fmla="*/ 11 h 173"/>
                <a:gd name="T16" fmla="*/ 147 w 153"/>
                <a:gd name="T17" fmla="*/ 173 h 173"/>
                <a:gd name="T18" fmla="*/ 147 w 153"/>
                <a:gd name="T19" fmla="*/ 173 h 173"/>
                <a:gd name="T20" fmla="*/ 88 w 153"/>
                <a:gd name="T21" fmla="*/ 99 h 173"/>
                <a:gd name="T22" fmla="*/ 28 w 153"/>
                <a:gd name="T23" fmla="*/ 25 h 173"/>
                <a:gd name="T24" fmla="*/ 28 w 153"/>
                <a:gd name="T25" fmla="*/ 156 h 173"/>
                <a:gd name="T26" fmla="*/ 28 w 153"/>
                <a:gd name="T27" fmla="*/ 156 h 173"/>
                <a:gd name="T28" fmla="*/ 31 w 153"/>
                <a:gd name="T29" fmla="*/ 165 h 173"/>
                <a:gd name="T30" fmla="*/ 34 w 153"/>
                <a:gd name="T31" fmla="*/ 167 h 173"/>
                <a:gd name="T32" fmla="*/ 8 w 153"/>
                <a:gd name="T33" fmla="*/ 167 h 173"/>
                <a:gd name="T34" fmla="*/ 8 w 153"/>
                <a:gd name="T35" fmla="*/ 167 h 173"/>
                <a:gd name="T36" fmla="*/ 14 w 153"/>
                <a:gd name="T37" fmla="*/ 165 h 173"/>
                <a:gd name="T38" fmla="*/ 14 w 153"/>
                <a:gd name="T39" fmla="*/ 156 h 173"/>
                <a:gd name="T40" fmla="*/ 14 w 153"/>
                <a:gd name="T41" fmla="*/ 20 h 173"/>
                <a:gd name="T42" fmla="*/ 14 w 153"/>
                <a:gd name="T43" fmla="*/ 20 h 173"/>
                <a:gd name="T44" fmla="*/ 14 w 153"/>
                <a:gd name="T45" fmla="*/ 14 h 173"/>
                <a:gd name="T46" fmla="*/ 11 w 153"/>
                <a:gd name="T47" fmla="*/ 8 h 173"/>
                <a:gd name="T48" fmla="*/ 11 w 153"/>
                <a:gd name="T49" fmla="*/ 8 h 173"/>
                <a:gd name="T50" fmla="*/ 8 w 153"/>
                <a:gd name="T51" fmla="*/ 3 h 173"/>
                <a:gd name="T52" fmla="*/ 0 w 153"/>
                <a:gd name="T53" fmla="*/ 0 h 173"/>
                <a:gd name="T54" fmla="*/ 37 w 153"/>
                <a:gd name="T55" fmla="*/ 0 h 173"/>
                <a:gd name="T56" fmla="*/ 133 w 153"/>
                <a:gd name="T57" fmla="*/ 119 h 173"/>
                <a:gd name="T58" fmla="*/ 133 w 153"/>
                <a:gd name="T59" fmla="*/ 11 h 173"/>
                <a:gd name="T60" fmla="*/ 133 w 153"/>
                <a:gd name="T61" fmla="*/ 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3" h="173">
                  <a:moveTo>
                    <a:pt x="133" y="11"/>
                  </a:moveTo>
                  <a:lnTo>
                    <a:pt x="133" y="11"/>
                  </a:lnTo>
                  <a:lnTo>
                    <a:pt x="133" y="3"/>
                  </a:lnTo>
                  <a:lnTo>
                    <a:pt x="127" y="0"/>
                  </a:lnTo>
                  <a:lnTo>
                    <a:pt x="153" y="0"/>
                  </a:lnTo>
                  <a:lnTo>
                    <a:pt x="153" y="0"/>
                  </a:lnTo>
                  <a:lnTo>
                    <a:pt x="147" y="3"/>
                  </a:lnTo>
                  <a:lnTo>
                    <a:pt x="147" y="11"/>
                  </a:lnTo>
                  <a:lnTo>
                    <a:pt x="147" y="173"/>
                  </a:lnTo>
                  <a:lnTo>
                    <a:pt x="147" y="173"/>
                  </a:lnTo>
                  <a:lnTo>
                    <a:pt x="88" y="99"/>
                  </a:lnTo>
                  <a:lnTo>
                    <a:pt x="28" y="25"/>
                  </a:lnTo>
                  <a:lnTo>
                    <a:pt x="28" y="156"/>
                  </a:lnTo>
                  <a:lnTo>
                    <a:pt x="28" y="156"/>
                  </a:lnTo>
                  <a:lnTo>
                    <a:pt x="31" y="165"/>
                  </a:lnTo>
                  <a:lnTo>
                    <a:pt x="34" y="167"/>
                  </a:lnTo>
                  <a:lnTo>
                    <a:pt x="8" y="167"/>
                  </a:lnTo>
                  <a:lnTo>
                    <a:pt x="8" y="167"/>
                  </a:lnTo>
                  <a:lnTo>
                    <a:pt x="14" y="165"/>
                  </a:lnTo>
                  <a:lnTo>
                    <a:pt x="14" y="156"/>
                  </a:lnTo>
                  <a:lnTo>
                    <a:pt x="14" y="20"/>
                  </a:lnTo>
                  <a:lnTo>
                    <a:pt x="14" y="20"/>
                  </a:lnTo>
                  <a:lnTo>
                    <a:pt x="14" y="14"/>
                  </a:lnTo>
                  <a:lnTo>
                    <a:pt x="11" y="8"/>
                  </a:lnTo>
                  <a:lnTo>
                    <a:pt x="11" y="8"/>
                  </a:lnTo>
                  <a:lnTo>
                    <a:pt x="8" y="3"/>
                  </a:lnTo>
                  <a:lnTo>
                    <a:pt x="0" y="0"/>
                  </a:lnTo>
                  <a:lnTo>
                    <a:pt x="37" y="0"/>
                  </a:lnTo>
                  <a:lnTo>
                    <a:pt x="133" y="119"/>
                  </a:lnTo>
                  <a:lnTo>
                    <a:pt x="133" y="11"/>
                  </a:lnTo>
                  <a:lnTo>
                    <a:pt x="133" y="1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66" name="Freeform 1718"/>
            <p:cNvSpPr>
              <a:spLocks/>
            </p:cNvSpPr>
            <p:nvPr/>
          </p:nvSpPr>
          <p:spPr bwMode="auto">
            <a:xfrm>
              <a:off x="3201" y="2866"/>
              <a:ext cx="37" cy="167"/>
            </a:xfrm>
            <a:custGeom>
              <a:avLst/>
              <a:gdLst>
                <a:gd name="T0" fmla="*/ 37 w 37"/>
                <a:gd name="T1" fmla="*/ 0 h 167"/>
                <a:gd name="T2" fmla="*/ 37 w 37"/>
                <a:gd name="T3" fmla="*/ 0 h 167"/>
                <a:gd name="T4" fmla="*/ 31 w 37"/>
                <a:gd name="T5" fmla="*/ 3 h 167"/>
                <a:gd name="T6" fmla="*/ 28 w 37"/>
                <a:gd name="T7" fmla="*/ 11 h 167"/>
                <a:gd name="T8" fmla="*/ 28 w 37"/>
                <a:gd name="T9" fmla="*/ 156 h 167"/>
                <a:gd name="T10" fmla="*/ 28 w 37"/>
                <a:gd name="T11" fmla="*/ 156 h 167"/>
                <a:gd name="T12" fmla="*/ 31 w 37"/>
                <a:gd name="T13" fmla="*/ 165 h 167"/>
                <a:gd name="T14" fmla="*/ 37 w 37"/>
                <a:gd name="T15" fmla="*/ 167 h 167"/>
                <a:gd name="T16" fmla="*/ 0 w 37"/>
                <a:gd name="T17" fmla="*/ 167 h 167"/>
                <a:gd name="T18" fmla="*/ 0 w 37"/>
                <a:gd name="T19" fmla="*/ 167 h 167"/>
                <a:gd name="T20" fmla="*/ 2 w 37"/>
                <a:gd name="T21" fmla="*/ 165 h 167"/>
                <a:gd name="T22" fmla="*/ 5 w 37"/>
                <a:gd name="T23" fmla="*/ 156 h 167"/>
                <a:gd name="T24" fmla="*/ 5 w 37"/>
                <a:gd name="T25" fmla="*/ 11 h 167"/>
                <a:gd name="T26" fmla="*/ 5 w 37"/>
                <a:gd name="T27" fmla="*/ 11 h 167"/>
                <a:gd name="T28" fmla="*/ 2 w 37"/>
                <a:gd name="T29" fmla="*/ 3 h 167"/>
                <a:gd name="T30" fmla="*/ 0 w 37"/>
                <a:gd name="T31" fmla="*/ 0 h 167"/>
                <a:gd name="T32" fmla="*/ 37 w 37"/>
                <a:gd name="T33" fmla="*/ 0 h 167"/>
                <a:gd name="T34" fmla="*/ 37 w 37"/>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167">
                  <a:moveTo>
                    <a:pt x="37" y="0"/>
                  </a:moveTo>
                  <a:lnTo>
                    <a:pt x="37" y="0"/>
                  </a:lnTo>
                  <a:lnTo>
                    <a:pt x="31" y="3"/>
                  </a:lnTo>
                  <a:lnTo>
                    <a:pt x="28" y="11"/>
                  </a:lnTo>
                  <a:lnTo>
                    <a:pt x="28" y="156"/>
                  </a:lnTo>
                  <a:lnTo>
                    <a:pt x="28" y="156"/>
                  </a:lnTo>
                  <a:lnTo>
                    <a:pt x="31" y="165"/>
                  </a:lnTo>
                  <a:lnTo>
                    <a:pt x="37" y="167"/>
                  </a:lnTo>
                  <a:lnTo>
                    <a:pt x="0" y="167"/>
                  </a:lnTo>
                  <a:lnTo>
                    <a:pt x="0" y="167"/>
                  </a:lnTo>
                  <a:lnTo>
                    <a:pt x="2" y="165"/>
                  </a:lnTo>
                  <a:lnTo>
                    <a:pt x="5" y="156"/>
                  </a:lnTo>
                  <a:lnTo>
                    <a:pt x="5" y="11"/>
                  </a:lnTo>
                  <a:lnTo>
                    <a:pt x="5" y="11"/>
                  </a:lnTo>
                  <a:lnTo>
                    <a:pt x="2" y="3"/>
                  </a:lnTo>
                  <a:lnTo>
                    <a:pt x="0" y="0"/>
                  </a:lnTo>
                  <a:lnTo>
                    <a:pt x="37" y="0"/>
                  </a:lnTo>
                  <a:lnTo>
                    <a:pt x="37"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67" name="Freeform 1719"/>
            <p:cNvSpPr>
              <a:spLocks/>
            </p:cNvSpPr>
            <p:nvPr/>
          </p:nvSpPr>
          <p:spPr bwMode="auto">
            <a:xfrm>
              <a:off x="3249" y="2866"/>
              <a:ext cx="153" cy="173"/>
            </a:xfrm>
            <a:custGeom>
              <a:avLst/>
              <a:gdLst>
                <a:gd name="T0" fmla="*/ 131 w 153"/>
                <a:gd name="T1" fmla="*/ 11 h 173"/>
                <a:gd name="T2" fmla="*/ 131 w 153"/>
                <a:gd name="T3" fmla="*/ 11 h 173"/>
                <a:gd name="T4" fmla="*/ 131 w 153"/>
                <a:gd name="T5" fmla="*/ 3 h 173"/>
                <a:gd name="T6" fmla="*/ 125 w 153"/>
                <a:gd name="T7" fmla="*/ 0 h 173"/>
                <a:gd name="T8" fmla="*/ 153 w 153"/>
                <a:gd name="T9" fmla="*/ 0 h 173"/>
                <a:gd name="T10" fmla="*/ 153 w 153"/>
                <a:gd name="T11" fmla="*/ 0 h 173"/>
                <a:gd name="T12" fmla="*/ 148 w 153"/>
                <a:gd name="T13" fmla="*/ 6 h 173"/>
                <a:gd name="T14" fmla="*/ 142 w 153"/>
                <a:gd name="T15" fmla="*/ 11 h 173"/>
                <a:gd name="T16" fmla="*/ 142 w 153"/>
                <a:gd name="T17" fmla="*/ 11 h 173"/>
                <a:gd name="T18" fmla="*/ 82 w 153"/>
                <a:gd name="T19" fmla="*/ 173 h 173"/>
                <a:gd name="T20" fmla="*/ 82 w 153"/>
                <a:gd name="T21" fmla="*/ 173 h 173"/>
                <a:gd name="T22" fmla="*/ 14 w 153"/>
                <a:gd name="T23" fmla="*/ 11 h 173"/>
                <a:gd name="T24" fmla="*/ 14 w 153"/>
                <a:gd name="T25" fmla="*/ 11 h 173"/>
                <a:gd name="T26" fmla="*/ 8 w 153"/>
                <a:gd name="T27" fmla="*/ 6 h 173"/>
                <a:gd name="T28" fmla="*/ 0 w 153"/>
                <a:gd name="T29" fmla="*/ 0 h 173"/>
                <a:gd name="T30" fmla="*/ 45 w 153"/>
                <a:gd name="T31" fmla="*/ 0 h 173"/>
                <a:gd name="T32" fmla="*/ 45 w 153"/>
                <a:gd name="T33" fmla="*/ 0 h 173"/>
                <a:gd name="T34" fmla="*/ 43 w 153"/>
                <a:gd name="T35" fmla="*/ 3 h 173"/>
                <a:gd name="T36" fmla="*/ 40 w 153"/>
                <a:gd name="T37" fmla="*/ 6 h 173"/>
                <a:gd name="T38" fmla="*/ 43 w 153"/>
                <a:gd name="T39" fmla="*/ 14 h 173"/>
                <a:gd name="T40" fmla="*/ 43 w 153"/>
                <a:gd name="T41" fmla="*/ 14 h 173"/>
                <a:gd name="T42" fmla="*/ 85 w 153"/>
                <a:gd name="T43" fmla="*/ 128 h 173"/>
                <a:gd name="T44" fmla="*/ 85 w 153"/>
                <a:gd name="T45" fmla="*/ 128 h 173"/>
                <a:gd name="T46" fmla="*/ 131 w 153"/>
                <a:gd name="T47" fmla="*/ 11 h 173"/>
                <a:gd name="T48" fmla="*/ 131 w 153"/>
                <a:gd name="T49" fmla="*/ 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3" h="173">
                  <a:moveTo>
                    <a:pt x="131" y="11"/>
                  </a:moveTo>
                  <a:lnTo>
                    <a:pt x="131" y="11"/>
                  </a:lnTo>
                  <a:lnTo>
                    <a:pt x="131" y="3"/>
                  </a:lnTo>
                  <a:lnTo>
                    <a:pt x="125" y="0"/>
                  </a:lnTo>
                  <a:lnTo>
                    <a:pt x="153" y="0"/>
                  </a:lnTo>
                  <a:lnTo>
                    <a:pt x="153" y="0"/>
                  </a:lnTo>
                  <a:lnTo>
                    <a:pt x="148" y="6"/>
                  </a:lnTo>
                  <a:lnTo>
                    <a:pt x="142" y="11"/>
                  </a:lnTo>
                  <a:lnTo>
                    <a:pt x="142" y="11"/>
                  </a:lnTo>
                  <a:lnTo>
                    <a:pt x="82" y="173"/>
                  </a:lnTo>
                  <a:lnTo>
                    <a:pt x="82" y="173"/>
                  </a:lnTo>
                  <a:lnTo>
                    <a:pt x="14" y="11"/>
                  </a:lnTo>
                  <a:lnTo>
                    <a:pt x="14" y="11"/>
                  </a:lnTo>
                  <a:lnTo>
                    <a:pt x="8" y="6"/>
                  </a:lnTo>
                  <a:lnTo>
                    <a:pt x="0" y="0"/>
                  </a:lnTo>
                  <a:lnTo>
                    <a:pt x="45" y="0"/>
                  </a:lnTo>
                  <a:lnTo>
                    <a:pt x="45" y="0"/>
                  </a:lnTo>
                  <a:lnTo>
                    <a:pt x="43" y="3"/>
                  </a:lnTo>
                  <a:lnTo>
                    <a:pt x="40" y="6"/>
                  </a:lnTo>
                  <a:lnTo>
                    <a:pt x="43" y="14"/>
                  </a:lnTo>
                  <a:lnTo>
                    <a:pt x="43" y="14"/>
                  </a:lnTo>
                  <a:lnTo>
                    <a:pt x="85" y="128"/>
                  </a:lnTo>
                  <a:lnTo>
                    <a:pt x="85" y="128"/>
                  </a:lnTo>
                  <a:lnTo>
                    <a:pt x="131" y="11"/>
                  </a:lnTo>
                  <a:lnTo>
                    <a:pt x="131" y="1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68" name="Freeform 1720"/>
            <p:cNvSpPr>
              <a:spLocks/>
            </p:cNvSpPr>
            <p:nvPr/>
          </p:nvSpPr>
          <p:spPr bwMode="auto">
            <a:xfrm>
              <a:off x="3411" y="2866"/>
              <a:ext cx="105" cy="167"/>
            </a:xfrm>
            <a:custGeom>
              <a:avLst/>
              <a:gdLst>
                <a:gd name="T0" fmla="*/ 94 w 105"/>
                <a:gd name="T1" fmla="*/ 23 h 167"/>
                <a:gd name="T2" fmla="*/ 94 w 105"/>
                <a:gd name="T3" fmla="*/ 23 h 167"/>
                <a:gd name="T4" fmla="*/ 85 w 105"/>
                <a:gd name="T5" fmla="*/ 14 h 167"/>
                <a:gd name="T6" fmla="*/ 74 w 105"/>
                <a:gd name="T7" fmla="*/ 11 h 167"/>
                <a:gd name="T8" fmla="*/ 74 w 105"/>
                <a:gd name="T9" fmla="*/ 11 h 167"/>
                <a:gd name="T10" fmla="*/ 31 w 105"/>
                <a:gd name="T11" fmla="*/ 11 h 167"/>
                <a:gd name="T12" fmla="*/ 31 w 105"/>
                <a:gd name="T13" fmla="*/ 68 h 167"/>
                <a:gd name="T14" fmla="*/ 71 w 105"/>
                <a:gd name="T15" fmla="*/ 68 h 167"/>
                <a:gd name="T16" fmla="*/ 71 w 105"/>
                <a:gd name="T17" fmla="*/ 68 h 167"/>
                <a:gd name="T18" fmla="*/ 76 w 105"/>
                <a:gd name="T19" fmla="*/ 65 h 167"/>
                <a:gd name="T20" fmla="*/ 79 w 105"/>
                <a:gd name="T21" fmla="*/ 62 h 167"/>
                <a:gd name="T22" fmla="*/ 79 w 105"/>
                <a:gd name="T23" fmla="*/ 88 h 167"/>
                <a:gd name="T24" fmla="*/ 79 w 105"/>
                <a:gd name="T25" fmla="*/ 88 h 167"/>
                <a:gd name="T26" fmla="*/ 76 w 105"/>
                <a:gd name="T27" fmla="*/ 82 h 167"/>
                <a:gd name="T28" fmla="*/ 71 w 105"/>
                <a:gd name="T29" fmla="*/ 82 h 167"/>
                <a:gd name="T30" fmla="*/ 31 w 105"/>
                <a:gd name="T31" fmla="*/ 82 h 167"/>
                <a:gd name="T32" fmla="*/ 31 w 105"/>
                <a:gd name="T33" fmla="*/ 153 h 167"/>
                <a:gd name="T34" fmla="*/ 31 w 105"/>
                <a:gd name="T35" fmla="*/ 153 h 167"/>
                <a:gd name="T36" fmla="*/ 59 w 105"/>
                <a:gd name="T37" fmla="*/ 156 h 167"/>
                <a:gd name="T38" fmla="*/ 59 w 105"/>
                <a:gd name="T39" fmla="*/ 156 h 167"/>
                <a:gd name="T40" fmla="*/ 76 w 105"/>
                <a:gd name="T41" fmla="*/ 156 h 167"/>
                <a:gd name="T42" fmla="*/ 88 w 105"/>
                <a:gd name="T43" fmla="*/ 153 h 167"/>
                <a:gd name="T44" fmla="*/ 96 w 105"/>
                <a:gd name="T45" fmla="*/ 148 h 167"/>
                <a:gd name="T46" fmla="*/ 105 w 105"/>
                <a:gd name="T47" fmla="*/ 139 h 167"/>
                <a:gd name="T48" fmla="*/ 99 w 105"/>
                <a:gd name="T49" fmla="*/ 167 h 167"/>
                <a:gd name="T50" fmla="*/ 0 w 105"/>
                <a:gd name="T51" fmla="*/ 167 h 167"/>
                <a:gd name="T52" fmla="*/ 0 w 105"/>
                <a:gd name="T53" fmla="*/ 167 h 167"/>
                <a:gd name="T54" fmla="*/ 5 w 105"/>
                <a:gd name="T55" fmla="*/ 165 h 167"/>
                <a:gd name="T56" fmla="*/ 8 w 105"/>
                <a:gd name="T57" fmla="*/ 156 h 167"/>
                <a:gd name="T58" fmla="*/ 8 w 105"/>
                <a:gd name="T59" fmla="*/ 11 h 167"/>
                <a:gd name="T60" fmla="*/ 8 w 105"/>
                <a:gd name="T61" fmla="*/ 11 h 167"/>
                <a:gd name="T62" fmla="*/ 5 w 105"/>
                <a:gd name="T63" fmla="*/ 3 h 167"/>
                <a:gd name="T64" fmla="*/ 0 w 105"/>
                <a:gd name="T65" fmla="*/ 0 h 167"/>
                <a:gd name="T66" fmla="*/ 94 w 105"/>
                <a:gd name="T67" fmla="*/ 0 h 167"/>
                <a:gd name="T68" fmla="*/ 94 w 105"/>
                <a:gd name="T69" fmla="*/ 23 h 167"/>
                <a:gd name="T70" fmla="*/ 94 w 105"/>
                <a:gd name="T71" fmla="*/ 2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5" h="167">
                  <a:moveTo>
                    <a:pt x="94" y="23"/>
                  </a:moveTo>
                  <a:lnTo>
                    <a:pt x="94" y="23"/>
                  </a:lnTo>
                  <a:lnTo>
                    <a:pt x="85" y="14"/>
                  </a:lnTo>
                  <a:lnTo>
                    <a:pt x="74" y="11"/>
                  </a:lnTo>
                  <a:lnTo>
                    <a:pt x="74" y="11"/>
                  </a:lnTo>
                  <a:lnTo>
                    <a:pt x="31" y="11"/>
                  </a:lnTo>
                  <a:lnTo>
                    <a:pt x="31" y="68"/>
                  </a:lnTo>
                  <a:lnTo>
                    <a:pt x="71" y="68"/>
                  </a:lnTo>
                  <a:lnTo>
                    <a:pt x="71" y="68"/>
                  </a:lnTo>
                  <a:lnTo>
                    <a:pt x="76" y="65"/>
                  </a:lnTo>
                  <a:lnTo>
                    <a:pt x="79" y="62"/>
                  </a:lnTo>
                  <a:lnTo>
                    <a:pt x="79" y="88"/>
                  </a:lnTo>
                  <a:lnTo>
                    <a:pt x="79" y="88"/>
                  </a:lnTo>
                  <a:lnTo>
                    <a:pt x="76" y="82"/>
                  </a:lnTo>
                  <a:lnTo>
                    <a:pt x="71" y="82"/>
                  </a:lnTo>
                  <a:lnTo>
                    <a:pt x="31" y="82"/>
                  </a:lnTo>
                  <a:lnTo>
                    <a:pt x="31" y="153"/>
                  </a:lnTo>
                  <a:lnTo>
                    <a:pt x="31" y="153"/>
                  </a:lnTo>
                  <a:lnTo>
                    <a:pt x="59" y="156"/>
                  </a:lnTo>
                  <a:lnTo>
                    <a:pt x="59" y="156"/>
                  </a:lnTo>
                  <a:lnTo>
                    <a:pt x="76" y="156"/>
                  </a:lnTo>
                  <a:lnTo>
                    <a:pt x="88" y="153"/>
                  </a:lnTo>
                  <a:lnTo>
                    <a:pt x="96" y="148"/>
                  </a:lnTo>
                  <a:lnTo>
                    <a:pt x="105" y="139"/>
                  </a:lnTo>
                  <a:lnTo>
                    <a:pt x="99" y="167"/>
                  </a:lnTo>
                  <a:lnTo>
                    <a:pt x="0" y="167"/>
                  </a:lnTo>
                  <a:lnTo>
                    <a:pt x="0" y="167"/>
                  </a:lnTo>
                  <a:lnTo>
                    <a:pt x="5" y="165"/>
                  </a:lnTo>
                  <a:lnTo>
                    <a:pt x="8" y="156"/>
                  </a:lnTo>
                  <a:lnTo>
                    <a:pt x="8" y="11"/>
                  </a:lnTo>
                  <a:lnTo>
                    <a:pt x="8" y="11"/>
                  </a:lnTo>
                  <a:lnTo>
                    <a:pt x="5" y="3"/>
                  </a:lnTo>
                  <a:lnTo>
                    <a:pt x="0" y="0"/>
                  </a:lnTo>
                  <a:lnTo>
                    <a:pt x="94" y="0"/>
                  </a:lnTo>
                  <a:lnTo>
                    <a:pt x="94" y="23"/>
                  </a:lnTo>
                  <a:lnTo>
                    <a:pt x="94" y="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69" name="Freeform 1721"/>
            <p:cNvSpPr>
              <a:spLocks noEditPoints="1"/>
            </p:cNvSpPr>
            <p:nvPr/>
          </p:nvSpPr>
          <p:spPr bwMode="auto">
            <a:xfrm>
              <a:off x="3527" y="2866"/>
              <a:ext cx="145" cy="167"/>
            </a:xfrm>
            <a:custGeom>
              <a:avLst/>
              <a:gdLst>
                <a:gd name="T0" fmla="*/ 68 w 145"/>
                <a:gd name="T1" fmla="*/ 82 h 167"/>
                <a:gd name="T2" fmla="*/ 85 w 145"/>
                <a:gd name="T3" fmla="*/ 91 h 167"/>
                <a:gd name="T4" fmla="*/ 94 w 145"/>
                <a:gd name="T5" fmla="*/ 102 h 167"/>
                <a:gd name="T6" fmla="*/ 120 w 145"/>
                <a:gd name="T7" fmla="*/ 145 h 167"/>
                <a:gd name="T8" fmla="*/ 131 w 145"/>
                <a:gd name="T9" fmla="*/ 159 h 167"/>
                <a:gd name="T10" fmla="*/ 145 w 145"/>
                <a:gd name="T11" fmla="*/ 167 h 167"/>
                <a:gd name="T12" fmla="*/ 120 w 145"/>
                <a:gd name="T13" fmla="*/ 167 h 167"/>
                <a:gd name="T14" fmla="*/ 108 w 145"/>
                <a:gd name="T15" fmla="*/ 165 h 167"/>
                <a:gd name="T16" fmla="*/ 100 w 145"/>
                <a:gd name="T17" fmla="*/ 156 h 167"/>
                <a:gd name="T18" fmla="*/ 71 w 145"/>
                <a:gd name="T19" fmla="*/ 111 h 167"/>
                <a:gd name="T20" fmla="*/ 54 w 145"/>
                <a:gd name="T21" fmla="*/ 91 h 167"/>
                <a:gd name="T22" fmla="*/ 46 w 145"/>
                <a:gd name="T23" fmla="*/ 91 h 167"/>
                <a:gd name="T24" fmla="*/ 32 w 145"/>
                <a:gd name="T25" fmla="*/ 156 h 167"/>
                <a:gd name="T26" fmla="*/ 34 w 145"/>
                <a:gd name="T27" fmla="*/ 165 h 167"/>
                <a:gd name="T28" fmla="*/ 0 w 145"/>
                <a:gd name="T29" fmla="*/ 167 h 167"/>
                <a:gd name="T30" fmla="*/ 6 w 145"/>
                <a:gd name="T31" fmla="*/ 165 h 167"/>
                <a:gd name="T32" fmla="*/ 9 w 145"/>
                <a:gd name="T33" fmla="*/ 11 h 167"/>
                <a:gd name="T34" fmla="*/ 6 w 145"/>
                <a:gd name="T35" fmla="*/ 3 h 167"/>
                <a:gd name="T36" fmla="*/ 49 w 145"/>
                <a:gd name="T37" fmla="*/ 0 h 167"/>
                <a:gd name="T38" fmla="*/ 66 w 145"/>
                <a:gd name="T39" fmla="*/ 0 h 167"/>
                <a:gd name="T40" fmla="*/ 88 w 145"/>
                <a:gd name="T41" fmla="*/ 8 h 167"/>
                <a:gd name="T42" fmla="*/ 103 w 145"/>
                <a:gd name="T43" fmla="*/ 20 h 167"/>
                <a:gd name="T44" fmla="*/ 108 w 145"/>
                <a:gd name="T45" fmla="*/ 40 h 167"/>
                <a:gd name="T46" fmla="*/ 108 w 145"/>
                <a:gd name="T47" fmla="*/ 51 h 167"/>
                <a:gd name="T48" fmla="*/ 100 w 145"/>
                <a:gd name="T49" fmla="*/ 65 h 167"/>
                <a:gd name="T50" fmla="*/ 83 w 145"/>
                <a:gd name="T51" fmla="*/ 79 h 167"/>
                <a:gd name="T52" fmla="*/ 68 w 145"/>
                <a:gd name="T53" fmla="*/ 82 h 167"/>
                <a:gd name="T54" fmla="*/ 32 w 145"/>
                <a:gd name="T55" fmla="*/ 77 h 167"/>
                <a:gd name="T56" fmla="*/ 46 w 145"/>
                <a:gd name="T57" fmla="*/ 77 h 167"/>
                <a:gd name="T58" fmla="*/ 60 w 145"/>
                <a:gd name="T59" fmla="*/ 77 h 167"/>
                <a:gd name="T60" fmla="*/ 77 w 145"/>
                <a:gd name="T61" fmla="*/ 65 h 167"/>
                <a:gd name="T62" fmla="*/ 83 w 145"/>
                <a:gd name="T63" fmla="*/ 51 h 167"/>
                <a:gd name="T64" fmla="*/ 83 w 145"/>
                <a:gd name="T65" fmla="*/ 42 h 167"/>
                <a:gd name="T66" fmla="*/ 77 w 145"/>
                <a:gd name="T67" fmla="*/ 20 h 167"/>
                <a:gd name="T68" fmla="*/ 60 w 145"/>
                <a:gd name="T69" fmla="*/ 11 h 167"/>
                <a:gd name="T70" fmla="*/ 49 w 145"/>
                <a:gd name="T71" fmla="*/ 8 h 167"/>
                <a:gd name="T72" fmla="*/ 32 w 145"/>
                <a:gd name="T73" fmla="*/ 1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5" h="167">
                  <a:moveTo>
                    <a:pt x="68" y="82"/>
                  </a:moveTo>
                  <a:lnTo>
                    <a:pt x="68" y="82"/>
                  </a:lnTo>
                  <a:lnTo>
                    <a:pt x="77" y="85"/>
                  </a:lnTo>
                  <a:lnTo>
                    <a:pt x="85" y="91"/>
                  </a:lnTo>
                  <a:lnTo>
                    <a:pt x="94" y="102"/>
                  </a:lnTo>
                  <a:lnTo>
                    <a:pt x="94" y="102"/>
                  </a:lnTo>
                  <a:lnTo>
                    <a:pt x="108" y="125"/>
                  </a:lnTo>
                  <a:lnTo>
                    <a:pt x="120" y="145"/>
                  </a:lnTo>
                  <a:lnTo>
                    <a:pt x="131" y="159"/>
                  </a:lnTo>
                  <a:lnTo>
                    <a:pt x="131" y="159"/>
                  </a:lnTo>
                  <a:lnTo>
                    <a:pt x="139" y="165"/>
                  </a:lnTo>
                  <a:lnTo>
                    <a:pt x="145" y="167"/>
                  </a:lnTo>
                  <a:lnTo>
                    <a:pt x="120" y="167"/>
                  </a:lnTo>
                  <a:lnTo>
                    <a:pt x="120" y="167"/>
                  </a:lnTo>
                  <a:lnTo>
                    <a:pt x="114" y="167"/>
                  </a:lnTo>
                  <a:lnTo>
                    <a:pt x="108" y="165"/>
                  </a:lnTo>
                  <a:lnTo>
                    <a:pt x="100" y="156"/>
                  </a:lnTo>
                  <a:lnTo>
                    <a:pt x="100" y="156"/>
                  </a:lnTo>
                  <a:lnTo>
                    <a:pt x="71" y="111"/>
                  </a:lnTo>
                  <a:lnTo>
                    <a:pt x="71" y="111"/>
                  </a:lnTo>
                  <a:lnTo>
                    <a:pt x="60" y="96"/>
                  </a:lnTo>
                  <a:lnTo>
                    <a:pt x="54" y="91"/>
                  </a:lnTo>
                  <a:lnTo>
                    <a:pt x="46" y="91"/>
                  </a:lnTo>
                  <a:lnTo>
                    <a:pt x="46" y="91"/>
                  </a:lnTo>
                  <a:lnTo>
                    <a:pt x="32" y="91"/>
                  </a:lnTo>
                  <a:lnTo>
                    <a:pt x="32" y="156"/>
                  </a:lnTo>
                  <a:lnTo>
                    <a:pt x="32" y="156"/>
                  </a:lnTo>
                  <a:lnTo>
                    <a:pt x="34" y="165"/>
                  </a:lnTo>
                  <a:lnTo>
                    <a:pt x="37" y="167"/>
                  </a:lnTo>
                  <a:lnTo>
                    <a:pt x="0" y="167"/>
                  </a:lnTo>
                  <a:lnTo>
                    <a:pt x="0" y="167"/>
                  </a:lnTo>
                  <a:lnTo>
                    <a:pt x="6" y="165"/>
                  </a:lnTo>
                  <a:lnTo>
                    <a:pt x="9" y="156"/>
                  </a:lnTo>
                  <a:lnTo>
                    <a:pt x="9" y="11"/>
                  </a:lnTo>
                  <a:lnTo>
                    <a:pt x="9" y="11"/>
                  </a:lnTo>
                  <a:lnTo>
                    <a:pt x="6" y="3"/>
                  </a:lnTo>
                  <a:lnTo>
                    <a:pt x="0" y="0"/>
                  </a:lnTo>
                  <a:lnTo>
                    <a:pt x="49" y="0"/>
                  </a:lnTo>
                  <a:lnTo>
                    <a:pt x="49" y="0"/>
                  </a:lnTo>
                  <a:lnTo>
                    <a:pt x="66" y="0"/>
                  </a:lnTo>
                  <a:lnTo>
                    <a:pt x="77" y="3"/>
                  </a:lnTo>
                  <a:lnTo>
                    <a:pt x="88" y="8"/>
                  </a:lnTo>
                  <a:lnTo>
                    <a:pt x="97" y="14"/>
                  </a:lnTo>
                  <a:lnTo>
                    <a:pt x="103" y="20"/>
                  </a:lnTo>
                  <a:lnTo>
                    <a:pt x="105" y="28"/>
                  </a:lnTo>
                  <a:lnTo>
                    <a:pt x="108" y="40"/>
                  </a:lnTo>
                  <a:lnTo>
                    <a:pt x="108" y="40"/>
                  </a:lnTo>
                  <a:lnTo>
                    <a:pt x="108" y="51"/>
                  </a:lnTo>
                  <a:lnTo>
                    <a:pt x="105" y="60"/>
                  </a:lnTo>
                  <a:lnTo>
                    <a:pt x="100" y="65"/>
                  </a:lnTo>
                  <a:lnTo>
                    <a:pt x="94" y="71"/>
                  </a:lnTo>
                  <a:lnTo>
                    <a:pt x="83" y="79"/>
                  </a:lnTo>
                  <a:lnTo>
                    <a:pt x="68" y="82"/>
                  </a:lnTo>
                  <a:lnTo>
                    <a:pt x="68" y="82"/>
                  </a:lnTo>
                  <a:close/>
                  <a:moveTo>
                    <a:pt x="32" y="11"/>
                  </a:moveTo>
                  <a:lnTo>
                    <a:pt x="32" y="77"/>
                  </a:lnTo>
                  <a:lnTo>
                    <a:pt x="32" y="77"/>
                  </a:lnTo>
                  <a:lnTo>
                    <a:pt x="46" y="77"/>
                  </a:lnTo>
                  <a:lnTo>
                    <a:pt x="46" y="77"/>
                  </a:lnTo>
                  <a:lnTo>
                    <a:pt x="60" y="77"/>
                  </a:lnTo>
                  <a:lnTo>
                    <a:pt x="71" y="68"/>
                  </a:lnTo>
                  <a:lnTo>
                    <a:pt x="77" y="65"/>
                  </a:lnTo>
                  <a:lnTo>
                    <a:pt x="80" y="57"/>
                  </a:lnTo>
                  <a:lnTo>
                    <a:pt x="83" y="51"/>
                  </a:lnTo>
                  <a:lnTo>
                    <a:pt x="83" y="42"/>
                  </a:lnTo>
                  <a:lnTo>
                    <a:pt x="83" y="42"/>
                  </a:lnTo>
                  <a:lnTo>
                    <a:pt x="83" y="31"/>
                  </a:lnTo>
                  <a:lnTo>
                    <a:pt x="77" y="20"/>
                  </a:lnTo>
                  <a:lnTo>
                    <a:pt x="66" y="11"/>
                  </a:lnTo>
                  <a:lnTo>
                    <a:pt x="60" y="11"/>
                  </a:lnTo>
                  <a:lnTo>
                    <a:pt x="49" y="8"/>
                  </a:lnTo>
                  <a:lnTo>
                    <a:pt x="49" y="8"/>
                  </a:lnTo>
                  <a:lnTo>
                    <a:pt x="32" y="11"/>
                  </a:lnTo>
                  <a:lnTo>
                    <a:pt x="32" y="1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70" name="Freeform 1722"/>
            <p:cNvSpPr>
              <a:spLocks/>
            </p:cNvSpPr>
            <p:nvPr/>
          </p:nvSpPr>
          <p:spPr bwMode="auto">
            <a:xfrm>
              <a:off x="3672" y="2863"/>
              <a:ext cx="102" cy="173"/>
            </a:xfrm>
            <a:custGeom>
              <a:avLst/>
              <a:gdLst>
                <a:gd name="T0" fmla="*/ 102 w 102"/>
                <a:gd name="T1" fmla="*/ 122 h 173"/>
                <a:gd name="T2" fmla="*/ 97 w 102"/>
                <a:gd name="T3" fmla="*/ 142 h 173"/>
                <a:gd name="T4" fmla="*/ 85 w 102"/>
                <a:gd name="T5" fmla="*/ 159 h 173"/>
                <a:gd name="T6" fmla="*/ 68 w 102"/>
                <a:gd name="T7" fmla="*/ 170 h 173"/>
                <a:gd name="T8" fmla="*/ 48 w 102"/>
                <a:gd name="T9" fmla="*/ 173 h 173"/>
                <a:gd name="T10" fmla="*/ 34 w 102"/>
                <a:gd name="T11" fmla="*/ 170 h 173"/>
                <a:gd name="T12" fmla="*/ 3 w 102"/>
                <a:gd name="T13" fmla="*/ 159 h 173"/>
                <a:gd name="T14" fmla="*/ 0 w 102"/>
                <a:gd name="T15" fmla="*/ 122 h 173"/>
                <a:gd name="T16" fmla="*/ 14 w 102"/>
                <a:gd name="T17" fmla="*/ 148 h 173"/>
                <a:gd name="T18" fmla="*/ 37 w 102"/>
                <a:gd name="T19" fmla="*/ 162 h 173"/>
                <a:gd name="T20" fmla="*/ 46 w 102"/>
                <a:gd name="T21" fmla="*/ 162 h 173"/>
                <a:gd name="T22" fmla="*/ 63 w 102"/>
                <a:gd name="T23" fmla="*/ 159 h 173"/>
                <a:gd name="T24" fmla="*/ 74 w 102"/>
                <a:gd name="T25" fmla="*/ 151 h 173"/>
                <a:gd name="T26" fmla="*/ 80 w 102"/>
                <a:gd name="T27" fmla="*/ 131 h 173"/>
                <a:gd name="T28" fmla="*/ 80 w 102"/>
                <a:gd name="T29" fmla="*/ 122 h 173"/>
                <a:gd name="T30" fmla="*/ 68 w 102"/>
                <a:gd name="T31" fmla="*/ 105 h 173"/>
                <a:gd name="T32" fmla="*/ 37 w 102"/>
                <a:gd name="T33" fmla="*/ 88 h 173"/>
                <a:gd name="T34" fmla="*/ 23 w 102"/>
                <a:gd name="T35" fmla="*/ 80 h 173"/>
                <a:gd name="T36" fmla="*/ 3 w 102"/>
                <a:gd name="T37" fmla="*/ 57 h 173"/>
                <a:gd name="T38" fmla="*/ 3 w 102"/>
                <a:gd name="T39" fmla="*/ 43 h 173"/>
                <a:gd name="T40" fmla="*/ 6 w 102"/>
                <a:gd name="T41" fmla="*/ 26 h 173"/>
                <a:gd name="T42" fmla="*/ 20 w 102"/>
                <a:gd name="T43" fmla="*/ 11 h 173"/>
                <a:gd name="T44" fmla="*/ 54 w 102"/>
                <a:gd name="T45" fmla="*/ 0 h 173"/>
                <a:gd name="T46" fmla="*/ 71 w 102"/>
                <a:gd name="T47" fmla="*/ 3 h 173"/>
                <a:gd name="T48" fmla="*/ 88 w 102"/>
                <a:gd name="T49" fmla="*/ 9 h 173"/>
                <a:gd name="T50" fmla="*/ 91 w 102"/>
                <a:gd name="T51" fmla="*/ 43 h 173"/>
                <a:gd name="T52" fmla="*/ 77 w 102"/>
                <a:gd name="T53" fmla="*/ 23 h 173"/>
                <a:gd name="T54" fmla="*/ 57 w 102"/>
                <a:gd name="T55" fmla="*/ 11 h 173"/>
                <a:gd name="T56" fmla="*/ 48 w 102"/>
                <a:gd name="T57" fmla="*/ 11 h 173"/>
                <a:gd name="T58" fmla="*/ 29 w 102"/>
                <a:gd name="T59" fmla="*/ 20 h 173"/>
                <a:gd name="T60" fmla="*/ 23 w 102"/>
                <a:gd name="T61" fmla="*/ 37 h 173"/>
                <a:gd name="T62" fmla="*/ 23 w 102"/>
                <a:gd name="T63" fmla="*/ 45 h 173"/>
                <a:gd name="T64" fmla="*/ 40 w 102"/>
                <a:gd name="T65" fmla="*/ 63 h 173"/>
                <a:gd name="T66" fmla="*/ 57 w 102"/>
                <a:gd name="T67" fmla="*/ 68 h 173"/>
                <a:gd name="T68" fmla="*/ 88 w 102"/>
                <a:gd name="T69" fmla="*/ 88 h 173"/>
                <a:gd name="T70" fmla="*/ 100 w 102"/>
                <a:gd name="T71" fmla="*/ 102 h 173"/>
                <a:gd name="T72" fmla="*/ 102 w 102"/>
                <a:gd name="T73" fmla="*/ 12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73">
                  <a:moveTo>
                    <a:pt x="102" y="122"/>
                  </a:moveTo>
                  <a:lnTo>
                    <a:pt x="102" y="122"/>
                  </a:lnTo>
                  <a:lnTo>
                    <a:pt x="102" y="134"/>
                  </a:lnTo>
                  <a:lnTo>
                    <a:pt x="97" y="142"/>
                  </a:lnTo>
                  <a:lnTo>
                    <a:pt x="91" y="151"/>
                  </a:lnTo>
                  <a:lnTo>
                    <a:pt x="85" y="159"/>
                  </a:lnTo>
                  <a:lnTo>
                    <a:pt x="77" y="165"/>
                  </a:lnTo>
                  <a:lnTo>
                    <a:pt x="68" y="170"/>
                  </a:lnTo>
                  <a:lnTo>
                    <a:pt x="57" y="173"/>
                  </a:lnTo>
                  <a:lnTo>
                    <a:pt x="48" y="173"/>
                  </a:lnTo>
                  <a:lnTo>
                    <a:pt x="48" y="173"/>
                  </a:lnTo>
                  <a:lnTo>
                    <a:pt x="34" y="170"/>
                  </a:lnTo>
                  <a:lnTo>
                    <a:pt x="20" y="168"/>
                  </a:lnTo>
                  <a:lnTo>
                    <a:pt x="3" y="159"/>
                  </a:lnTo>
                  <a:lnTo>
                    <a:pt x="0" y="122"/>
                  </a:lnTo>
                  <a:lnTo>
                    <a:pt x="0" y="122"/>
                  </a:lnTo>
                  <a:lnTo>
                    <a:pt x="6" y="136"/>
                  </a:lnTo>
                  <a:lnTo>
                    <a:pt x="14" y="148"/>
                  </a:lnTo>
                  <a:lnTo>
                    <a:pt x="29" y="159"/>
                  </a:lnTo>
                  <a:lnTo>
                    <a:pt x="37" y="162"/>
                  </a:lnTo>
                  <a:lnTo>
                    <a:pt x="46" y="162"/>
                  </a:lnTo>
                  <a:lnTo>
                    <a:pt x="46" y="162"/>
                  </a:lnTo>
                  <a:lnTo>
                    <a:pt x="54" y="162"/>
                  </a:lnTo>
                  <a:lnTo>
                    <a:pt x="63" y="159"/>
                  </a:lnTo>
                  <a:lnTo>
                    <a:pt x="68" y="156"/>
                  </a:lnTo>
                  <a:lnTo>
                    <a:pt x="74" y="151"/>
                  </a:lnTo>
                  <a:lnTo>
                    <a:pt x="80" y="139"/>
                  </a:lnTo>
                  <a:lnTo>
                    <a:pt x="80" y="131"/>
                  </a:lnTo>
                  <a:lnTo>
                    <a:pt x="80" y="131"/>
                  </a:lnTo>
                  <a:lnTo>
                    <a:pt x="80" y="122"/>
                  </a:lnTo>
                  <a:lnTo>
                    <a:pt x="77" y="114"/>
                  </a:lnTo>
                  <a:lnTo>
                    <a:pt x="68" y="105"/>
                  </a:lnTo>
                  <a:lnTo>
                    <a:pt x="54" y="97"/>
                  </a:lnTo>
                  <a:lnTo>
                    <a:pt x="37" y="88"/>
                  </a:lnTo>
                  <a:lnTo>
                    <a:pt x="37" y="88"/>
                  </a:lnTo>
                  <a:lnTo>
                    <a:pt x="23" y="80"/>
                  </a:lnTo>
                  <a:lnTo>
                    <a:pt x="11" y="68"/>
                  </a:lnTo>
                  <a:lnTo>
                    <a:pt x="3" y="57"/>
                  </a:lnTo>
                  <a:lnTo>
                    <a:pt x="3" y="43"/>
                  </a:lnTo>
                  <a:lnTo>
                    <a:pt x="3" y="43"/>
                  </a:lnTo>
                  <a:lnTo>
                    <a:pt x="3" y="34"/>
                  </a:lnTo>
                  <a:lnTo>
                    <a:pt x="6" y="26"/>
                  </a:lnTo>
                  <a:lnTo>
                    <a:pt x="11" y="17"/>
                  </a:lnTo>
                  <a:lnTo>
                    <a:pt x="20" y="11"/>
                  </a:lnTo>
                  <a:lnTo>
                    <a:pt x="34" y="3"/>
                  </a:lnTo>
                  <a:lnTo>
                    <a:pt x="54" y="0"/>
                  </a:lnTo>
                  <a:lnTo>
                    <a:pt x="54" y="0"/>
                  </a:lnTo>
                  <a:lnTo>
                    <a:pt x="71" y="3"/>
                  </a:lnTo>
                  <a:lnTo>
                    <a:pt x="80" y="6"/>
                  </a:lnTo>
                  <a:lnTo>
                    <a:pt x="88" y="9"/>
                  </a:lnTo>
                  <a:lnTo>
                    <a:pt x="91" y="43"/>
                  </a:lnTo>
                  <a:lnTo>
                    <a:pt x="91" y="43"/>
                  </a:lnTo>
                  <a:lnTo>
                    <a:pt x="85" y="31"/>
                  </a:lnTo>
                  <a:lnTo>
                    <a:pt x="77" y="23"/>
                  </a:lnTo>
                  <a:lnTo>
                    <a:pt x="65" y="14"/>
                  </a:lnTo>
                  <a:lnTo>
                    <a:pt x="57" y="11"/>
                  </a:lnTo>
                  <a:lnTo>
                    <a:pt x="48" y="11"/>
                  </a:lnTo>
                  <a:lnTo>
                    <a:pt x="48" y="11"/>
                  </a:lnTo>
                  <a:lnTo>
                    <a:pt x="37" y="11"/>
                  </a:lnTo>
                  <a:lnTo>
                    <a:pt x="29" y="20"/>
                  </a:lnTo>
                  <a:lnTo>
                    <a:pt x="23" y="28"/>
                  </a:lnTo>
                  <a:lnTo>
                    <a:pt x="23" y="37"/>
                  </a:lnTo>
                  <a:lnTo>
                    <a:pt x="23" y="37"/>
                  </a:lnTo>
                  <a:lnTo>
                    <a:pt x="23" y="45"/>
                  </a:lnTo>
                  <a:lnTo>
                    <a:pt x="31" y="54"/>
                  </a:lnTo>
                  <a:lnTo>
                    <a:pt x="40" y="63"/>
                  </a:lnTo>
                  <a:lnTo>
                    <a:pt x="57" y="68"/>
                  </a:lnTo>
                  <a:lnTo>
                    <a:pt x="57" y="68"/>
                  </a:lnTo>
                  <a:lnTo>
                    <a:pt x="74" y="77"/>
                  </a:lnTo>
                  <a:lnTo>
                    <a:pt x="88" y="88"/>
                  </a:lnTo>
                  <a:lnTo>
                    <a:pt x="94" y="94"/>
                  </a:lnTo>
                  <a:lnTo>
                    <a:pt x="100" y="102"/>
                  </a:lnTo>
                  <a:lnTo>
                    <a:pt x="102" y="111"/>
                  </a:lnTo>
                  <a:lnTo>
                    <a:pt x="102" y="122"/>
                  </a:lnTo>
                  <a:lnTo>
                    <a:pt x="102" y="12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71" name="Freeform 1723"/>
            <p:cNvSpPr>
              <a:spLocks/>
            </p:cNvSpPr>
            <p:nvPr/>
          </p:nvSpPr>
          <p:spPr bwMode="auto">
            <a:xfrm>
              <a:off x="3791" y="2866"/>
              <a:ext cx="37" cy="167"/>
            </a:xfrm>
            <a:custGeom>
              <a:avLst/>
              <a:gdLst>
                <a:gd name="T0" fmla="*/ 37 w 37"/>
                <a:gd name="T1" fmla="*/ 0 h 167"/>
                <a:gd name="T2" fmla="*/ 37 w 37"/>
                <a:gd name="T3" fmla="*/ 0 h 167"/>
                <a:gd name="T4" fmla="*/ 32 w 37"/>
                <a:gd name="T5" fmla="*/ 3 h 167"/>
                <a:gd name="T6" fmla="*/ 29 w 37"/>
                <a:gd name="T7" fmla="*/ 11 h 167"/>
                <a:gd name="T8" fmla="*/ 29 w 37"/>
                <a:gd name="T9" fmla="*/ 156 h 167"/>
                <a:gd name="T10" fmla="*/ 29 w 37"/>
                <a:gd name="T11" fmla="*/ 156 h 167"/>
                <a:gd name="T12" fmla="*/ 32 w 37"/>
                <a:gd name="T13" fmla="*/ 165 h 167"/>
                <a:gd name="T14" fmla="*/ 37 w 37"/>
                <a:gd name="T15" fmla="*/ 167 h 167"/>
                <a:gd name="T16" fmla="*/ 0 w 37"/>
                <a:gd name="T17" fmla="*/ 167 h 167"/>
                <a:gd name="T18" fmla="*/ 0 w 37"/>
                <a:gd name="T19" fmla="*/ 167 h 167"/>
                <a:gd name="T20" fmla="*/ 3 w 37"/>
                <a:gd name="T21" fmla="*/ 165 h 167"/>
                <a:gd name="T22" fmla="*/ 6 w 37"/>
                <a:gd name="T23" fmla="*/ 156 h 167"/>
                <a:gd name="T24" fmla="*/ 6 w 37"/>
                <a:gd name="T25" fmla="*/ 11 h 167"/>
                <a:gd name="T26" fmla="*/ 6 w 37"/>
                <a:gd name="T27" fmla="*/ 11 h 167"/>
                <a:gd name="T28" fmla="*/ 3 w 37"/>
                <a:gd name="T29" fmla="*/ 3 h 167"/>
                <a:gd name="T30" fmla="*/ 0 w 37"/>
                <a:gd name="T31" fmla="*/ 0 h 167"/>
                <a:gd name="T32" fmla="*/ 37 w 37"/>
                <a:gd name="T33" fmla="*/ 0 h 167"/>
                <a:gd name="T34" fmla="*/ 37 w 37"/>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167">
                  <a:moveTo>
                    <a:pt x="37" y="0"/>
                  </a:moveTo>
                  <a:lnTo>
                    <a:pt x="37" y="0"/>
                  </a:lnTo>
                  <a:lnTo>
                    <a:pt x="32" y="3"/>
                  </a:lnTo>
                  <a:lnTo>
                    <a:pt x="29" y="11"/>
                  </a:lnTo>
                  <a:lnTo>
                    <a:pt x="29" y="156"/>
                  </a:lnTo>
                  <a:lnTo>
                    <a:pt x="29" y="156"/>
                  </a:lnTo>
                  <a:lnTo>
                    <a:pt x="32" y="165"/>
                  </a:lnTo>
                  <a:lnTo>
                    <a:pt x="37" y="167"/>
                  </a:lnTo>
                  <a:lnTo>
                    <a:pt x="0" y="167"/>
                  </a:lnTo>
                  <a:lnTo>
                    <a:pt x="0" y="167"/>
                  </a:lnTo>
                  <a:lnTo>
                    <a:pt x="3" y="165"/>
                  </a:lnTo>
                  <a:lnTo>
                    <a:pt x="6" y="156"/>
                  </a:lnTo>
                  <a:lnTo>
                    <a:pt x="6" y="11"/>
                  </a:lnTo>
                  <a:lnTo>
                    <a:pt x="6" y="11"/>
                  </a:lnTo>
                  <a:lnTo>
                    <a:pt x="3" y="3"/>
                  </a:lnTo>
                  <a:lnTo>
                    <a:pt x="0" y="0"/>
                  </a:lnTo>
                  <a:lnTo>
                    <a:pt x="37" y="0"/>
                  </a:lnTo>
                  <a:lnTo>
                    <a:pt x="37"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72" name="Freeform 1724"/>
            <p:cNvSpPr>
              <a:spLocks/>
            </p:cNvSpPr>
            <p:nvPr/>
          </p:nvSpPr>
          <p:spPr bwMode="auto">
            <a:xfrm>
              <a:off x="3840" y="2866"/>
              <a:ext cx="130" cy="167"/>
            </a:xfrm>
            <a:custGeom>
              <a:avLst/>
              <a:gdLst>
                <a:gd name="T0" fmla="*/ 79 w 130"/>
                <a:gd name="T1" fmla="*/ 11 h 167"/>
                <a:gd name="T2" fmla="*/ 79 w 130"/>
                <a:gd name="T3" fmla="*/ 156 h 167"/>
                <a:gd name="T4" fmla="*/ 79 w 130"/>
                <a:gd name="T5" fmla="*/ 156 h 167"/>
                <a:gd name="T6" fmla="*/ 79 w 130"/>
                <a:gd name="T7" fmla="*/ 165 h 167"/>
                <a:gd name="T8" fmla="*/ 85 w 130"/>
                <a:gd name="T9" fmla="*/ 167 h 167"/>
                <a:gd name="T10" fmla="*/ 48 w 130"/>
                <a:gd name="T11" fmla="*/ 167 h 167"/>
                <a:gd name="T12" fmla="*/ 48 w 130"/>
                <a:gd name="T13" fmla="*/ 167 h 167"/>
                <a:gd name="T14" fmla="*/ 54 w 130"/>
                <a:gd name="T15" fmla="*/ 165 h 167"/>
                <a:gd name="T16" fmla="*/ 54 w 130"/>
                <a:gd name="T17" fmla="*/ 156 h 167"/>
                <a:gd name="T18" fmla="*/ 54 w 130"/>
                <a:gd name="T19" fmla="*/ 11 h 167"/>
                <a:gd name="T20" fmla="*/ 54 w 130"/>
                <a:gd name="T21" fmla="*/ 11 h 167"/>
                <a:gd name="T22" fmla="*/ 14 w 130"/>
                <a:gd name="T23" fmla="*/ 14 h 167"/>
                <a:gd name="T24" fmla="*/ 14 w 130"/>
                <a:gd name="T25" fmla="*/ 14 h 167"/>
                <a:gd name="T26" fmla="*/ 11 w 130"/>
                <a:gd name="T27" fmla="*/ 14 h 167"/>
                <a:gd name="T28" fmla="*/ 5 w 130"/>
                <a:gd name="T29" fmla="*/ 17 h 167"/>
                <a:gd name="T30" fmla="*/ 0 w 130"/>
                <a:gd name="T31" fmla="*/ 23 h 167"/>
                <a:gd name="T32" fmla="*/ 0 w 130"/>
                <a:gd name="T33" fmla="*/ 0 h 167"/>
                <a:gd name="T34" fmla="*/ 130 w 130"/>
                <a:gd name="T35" fmla="*/ 0 h 167"/>
                <a:gd name="T36" fmla="*/ 130 w 130"/>
                <a:gd name="T37" fmla="*/ 23 h 167"/>
                <a:gd name="T38" fmla="*/ 130 w 130"/>
                <a:gd name="T39" fmla="*/ 23 h 167"/>
                <a:gd name="T40" fmla="*/ 128 w 130"/>
                <a:gd name="T41" fmla="*/ 17 h 167"/>
                <a:gd name="T42" fmla="*/ 119 w 130"/>
                <a:gd name="T43" fmla="*/ 14 h 167"/>
                <a:gd name="T44" fmla="*/ 119 w 130"/>
                <a:gd name="T45" fmla="*/ 14 h 167"/>
                <a:gd name="T46" fmla="*/ 79 w 130"/>
                <a:gd name="T47" fmla="*/ 11 h 167"/>
                <a:gd name="T48" fmla="*/ 79 w 130"/>
                <a:gd name="T49" fmla="*/ 1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0" h="167">
                  <a:moveTo>
                    <a:pt x="79" y="11"/>
                  </a:moveTo>
                  <a:lnTo>
                    <a:pt x="79" y="156"/>
                  </a:lnTo>
                  <a:lnTo>
                    <a:pt x="79" y="156"/>
                  </a:lnTo>
                  <a:lnTo>
                    <a:pt x="79" y="165"/>
                  </a:lnTo>
                  <a:lnTo>
                    <a:pt x="85" y="167"/>
                  </a:lnTo>
                  <a:lnTo>
                    <a:pt x="48" y="167"/>
                  </a:lnTo>
                  <a:lnTo>
                    <a:pt x="48" y="167"/>
                  </a:lnTo>
                  <a:lnTo>
                    <a:pt x="54" y="165"/>
                  </a:lnTo>
                  <a:lnTo>
                    <a:pt x="54" y="156"/>
                  </a:lnTo>
                  <a:lnTo>
                    <a:pt x="54" y="11"/>
                  </a:lnTo>
                  <a:lnTo>
                    <a:pt x="54" y="11"/>
                  </a:lnTo>
                  <a:lnTo>
                    <a:pt x="14" y="14"/>
                  </a:lnTo>
                  <a:lnTo>
                    <a:pt x="14" y="14"/>
                  </a:lnTo>
                  <a:lnTo>
                    <a:pt x="11" y="14"/>
                  </a:lnTo>
                  <a:lnTo>
                    <a:pt x="5" y="17"/>
                  </a:lnTo>
                  <a:lnTo>
                    <a:pt x="0" y="23"/>
                  </a:lnTo>
                  <a:lnTo>
                    <a:pt x="0" y="0"/>
                  </a:lnTo>
                  <a:lnTo>
                    <a:pt x="130" y="0"/>
                  </a:lnTo>
                  <a:lnTo>
                    <a:pt x="130" y="23"/>
                  </a:lnTo>
                  <a:lnTo>
                    <a:pt x="130" y="23"/>
                  </a:lnTo>
                  <a:lnTo>
                    <a:pt x="128" y="17"/>
                  </a:lnTo>
                  <a:lnTo>
                    <a:pt x="119" y="14"/>
                  </a:lnTo>
                  <a:lnTo>
                    <a:pt x="119" y="14"/>
                  </a:lnTo>
                  <a:lnTo>
                    <a:pt x="79" y="11"/>
                  </a:lnTo>
                  <a:lnTo>
                    <a:pt x="79" y="1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73" name="Freeform 1725"/>
            <p:cNvSpPr>
              <a:spLocks/>
            </p:cNvSpPr>
            <p:nvPr/>
          </p:nvSpPr>
          <p:spPr bwMode="auto">
            <a:xfrm>
              <a:off x="3976" y="2866"/>
              <a:ext cx="142" cy="167"/>
            </a:xfrm>
            <a:custGeom>
              <a:avLst/>
              <a:gdLst>
                <a:gd name="T0" fmla="*/ 142 w 142"/>
                <a:gd name="T1" fmla="*/ 0 h 167"/>
                <a:gd name="T2" fmla="*/ 142 w 142"/>
                <a:gd name="T3" fmla="*/ 0 h 167"/>
                <a:gd name="T4" fmla="*/ 131 w 142"/>
                <a:gd name="T5" fmla="*/ 6 h 167"/>
                <a:gd name="T6" fmla="*/ 125 w 142"/>
                <a:gd name="T7" fmla="*/ 14 h 167"/>
                <a:gd name="T8" fmla="*/ 85 w 142"/>
                <a:gd name="T9" fmla="*/ 88 h 167"/>
                <a:gd name="T10" fmla="*/ 85 w 142"/>
                <a:gd name="T11" fmla="*/ 156 h 167"/>
                <a:gd name="T12" fmla="*/ 85 w 142"/>
                <a:gd name="T13" fmla="*/ 156 h 167"/>
                <a:gd name="T14" fmla="*/ 88 w 142"/>
                <a:gd name="T15" fmla="*/ 165 h 167"/>
                <a:gd name="T16" fmla="*/ 97 w 142"/>
                <a:gd name="T17" fmla="*/ 167 h 167"/>
                <a:gd name="T18" fmla="*/ 54 w 142"/>
                <a:gd name="T19" fmla="*/ 167 h 167"/>
                <a:gd name="T20" fmla="*/ 54 w 142"/>
                <a:gd name="T21" fmla="*/ 167 h 167"/>
                <a:gd name="T22" fmla="*/ 60 w 142"/>
                <a:gd name="T23" fmla="*/ 165 h 167"/>
                <a:gd name="T24" fmla="*/ 63 w 142"/>
                <a:gd name="T25" fmla="*/ 162 h 167"/>
                <a:gd name="T26" fmla="*/ 63 w 142"/>
                <a:gd name="T27" fmla="*/ 156 h 167"/>
                <a:gd name="T28" fmla="*/ 63 w 142"/>
                <a:gd name="T29" fmla="*/ 88 h 167"/>
                <a:gd name="T30" fmla="*/ 14 w 142"/>
                <a:gd name="T31" fmla="*/ 11 h 167"/>
                <a:gd name="T32" fmla="*/ 14 w 142"/>
                <a:gd name="T33" fmla="*/ 11 h 167"/>
                <a:gd name="T34" fmla="*/ 9 w 142"/>
                <a:gd name="T35" fmla="*/ 6 h 167"/>
                <a:gd name="T36" fmla="*/ 0 w 142"/>
                <a:gd name="T37" fmla="*/ 0 h 167"/>
                <a:gd name="T38" fmla="*/ 48 w 142"/>
                <a:gd name="T39" fmla="*/ 0 h 167"/>
                <a:gd name="T40" fmla="*/ 48 w 142"/>
                <a:gd name="T41" fmla="*/ 0 h 167"/>
                <a:gd name="T42" fmla="*/ 45 w 142"/>
                <a:gd name="T43" fmla="*/ 0 h 167"/>
                <a:gd name="T44" fmla="*/ 43 w 142"/>
                <a:gd name="T45" fmla="*/ 3 h 167"/>
                <a:gd name="T46" fmla="*/ 43 w 142"/>
                <a:gd name="T47" fmla="*/ 8 h 167"/>
                <a:gd name="T48" fmla="*/ 45 w 142"/>
                <a:gd name="T49" fmla="*/ 14 h 167"/>
                <a:gd name="T50" fmla="*/ 80 w 142"/>
                <a:gd name="T51" fmla="*/ 77 h 167"/>
                <a:gd name="T52" fmla="*/ 114 w 142"/>
                <a:gd name="T53" fmla="*/ 11 h 167"/>
                <a:gd name="T54" fmla="*/ 114 w 142"/>
                <a:gd name="T55" fmla="*/ 11 h 167"/>
                <a:gd name="T56" fmla="*/ 114 w 142"/>
                <a:gd name="T57" fmla="*/ 6 h 167"/>
                <a:gd name="T58" fmla="*/ 114 w 142"/>
                <a:gd name="T59" fmla="*/ 3 h 167"/>
                <a:gd name="T60" fmla="*/ 108 w 142"/>
                <a:gd name="T61" fmla="*/ 0 h 167"/>
                <a:gd name="T62" fmla="*/ 142 w 142"/>
                <a:gd name="T63" fmla="*/ 0 h 167"/>
                <a:gd name="T64" fmla="*/ 142 w 142"/>
                <a:gd name="T6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2" h="167">
                  <a:moveTo>
                    <a:pt x="142" y="0"/>
                  </a:moveTo>
                  <a:lnTo>
                    <a:pt x="142" y="0"/>
                  </a:lnTo>
                  <a:lnTo>
                    <a:pt x="131" y="6"/>
                  </a:lnTo>
                  <a:lnTo>
                    <a:pt x="125" y="14"/>
                  </a:lnTo>
                  <a:lnTo>
                    <a:pt x="85" y="88"/>
                  </a:lnTo>
                  <a:lnTo>
                    <a:pt x="85" y="156"/>
                  </a:lnTo>
                  <a:lnTo>
                    <a:pt x="85" y="156"/>
                  </a:lnTo>
                  <a:lnTo>
                    <a:pt x="88" y="165"/>
                  </a:lnTo>
                  <a:lnTo>
                    <a:pt x="97" y="167"/>
                  </a:lnTo>
                  <a:lnTo>
                    <a:pt x="54" y="167"/>
                  </a:lnTo>
                  <a:lnTo>
                    <a:pt x="54" y="167"/>
                  </a:lnTo>
                  <a:lnTo>
                    <a:pt x="60" y="165"/>
                  </a:lnTo>
                  <a:lnTo>
                    <a:pt x="63" y="162"/>
                  </a:lnTo>
                  <a:lnTo>
                    <a:pt x="63" y="156"/>
                  </a:lnTo>
                  <a:lnTo>
                    <a:pt x="63" y="88"/>
                  </a:lnTo>
                  <a:lnTo>
                    <a:pt x="14" y="11"/>
                  </a:lnTo>
                  <a:lnTo>
                    <a:pt x="14" y="11"/>
                  </a:lnTo>
                  <a:lnTo>
                    <a:pt x="9" y="6"/>
                  </a:lnTo>
                  <a:lnTo>
                    <a:pt x="0" y="0"/>
                  </a:lnTo>
                  <a:lnTo>
                    <a:pt x="48" y="0"/>
                  </a:lnTo>
                  <a:lnTo>
                    <a:pt x="48" y="0"/>
                  </a:lnTo>
                  <a:lnTo>
                    <a:pt x="45" y="0"/>
                  </a:lnTo>
                  <a:lnTo>
                    <a:pt x="43" y="3"/>
                  </a:lnTo>
                  <a:lnTo>
                    <a:pt x="43" y="8"/>
                  </a:lnTo>
                  <a:lnTo>
                    <a:pt x="45" y="14"/>
                  </a:lnTo>
                  <a:lnTo>
                    <a:pt x="80" y="77"/>
                  </a:lnTo>
                  <a:lnTo>
                    <a:pt x="114" y="11"/>
                  </a:lnTo>
                  <a:lnTo>
                    <a:pt x="114" y="11"/>
                  </a:lnTo>
                  <a:lnTo>
                    <a:pt x="114" y="6"/>
                  </a:lnTo>
                  <a:lnTo>
                    <a:pt x="114" y="3"/>
                  </a:lnTo>
                  <a:lnTo>
                    <a:pt x="108" y="0"/>
                  </a:lnTo>
                  <a:lnTo>
                    <a:pt x="142" y="0"/>
                  </a:lnTo>
                  <a:lnTo>
                    <a:pt x="142"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74" name="Freeform 1726"/>
            <p:cNvSpPr>
              <a:spLocks noEditPoints="1"/>
            </p:cNvSpPr>
            <p:nvPr/>
          </p:nvSpPr>
          <p:spPr bwMode="auto">
            <a:xfrm>
              <a:off x="4192" y="2863"/>
              <a:ext cx="156" cy="173"/>
            </a:xfrm>
            <a:custGeom>
              <a:avLst/>
              <a:gdLst>
                <a:gd name="T0" fmla="*/ 77 w 156"/>
                <a:gd name="T1" fmla="*/ 173 h 173"/>
                <a:gd name="T2" fmla="*/ 48 w 156"/>
                <a:gd name="T3" fmla="*/ 165 h 173"/>
                <a:gd name="T4" fmla="*/ 23 w 156"/>
                <a:gd name="T5" fmla="*/ 148 h 173"/>
                <a:gd name="T6" fmla="*/ 6 w 156"/>
                <a:gd name="T7" fmla="*/ 119 h 173"/>
                <a:gd name="T8" fmla="*/ 0 w 156"/>
                <a:gd name="T9" fmla="*/ 85 h 173"/>
                <a:gd name="T10" fmla="*/ 3 w 156"/>
                <a:gd name="T11" fmla="*/ 68 h 173"/>
                <a:gd name="T12" fmla="*/ 14 w 156"/>
                <a:gd name="T13" fmla="*/ 40 h 173"/>
                <a:gd name="T14" fmla="*/ 34 w 156"/>
                <a:gd name="T15" fmla="*/ 14 h 173"/>
                <a:gd name="T16" fmla="*/ 62 w 156"/>
                <a:gd name="T17" fmla="*/ 3 h 173"/>
                <a:gd name="T18" fmla="*/ 82 w 156"/>
                <a:gd name="T19" fmla="*/ 0 h 173"/>
                <a:gd name="T20" fmla="*/ 108 w 156"/>
                <a:gd name="T21" fmla="*/ 6 h 173"/>
                <a:gd name="T22" fmla="*/ 133 w 156"/>
                <a:gd name="T23" fmla="*/ 23 h 173"/>
                <a:gd name="T24" fmla="*/ 150 w 156"/>
                <a:gd name="T25" fmla="*/ 51 h 173"/>
                <a:gd name="T26" fmla="*/ 156 w 156"/>
                <a:gd name="T27" fmla="*/ 88 h 173"/>
                <a:gd name="T28" fmla="*/ 156 w 156"/>
                <a:gd name="T29" fmla="*/ 108 h 173"/>
                <a:gd name="T30" fmla="*/ 142 w 156"/>
                <a:gd name="T31" fmla="*/ 139 h 173"/>
                <a:gd name="T32" fmla="*/ 119 w 156"/>
                <a:gd name="T33" fmla="*/ 162 h 173"/>
                <a:gd name="T34" fmla="*/ 91 w 156"/>
                <a:gd name="T35" fmla="*/ 173 h 173"/>
                <a:gd name="T36" fmla="*/ 77 w 156"/>
                <a:gd name="T37" fmla="*/ 173 h 173"/>
                <a:gd name="T38" fmla="*/ 25 w 156"/>
                <a:gd name="T39" fmla="*/ 82 h 173"/>
                <a:gd name="T40" fmla="*/ 31 w 156"/>
                <a:gd name="T41" fmla="*/ 119 h 173"/>
                <a:gd name="T42" fmla="*/ 43 w 156"/>
                <a:gd name="T43" fmla="*/ 142 h 173"/>
                <a:gd name="T44" fmla="*/ 60 w 156"/>
                <a:gd name="T45" fmla="*/ 156 h 173"/>
                <a:gd name="T46" fmla="*/ 79 w 156"/>
                <a:gd name="T47" fmla="*/ 162 h 173"/>
                <a:gd name="T48" fmla="*/ 91 w 156"/>
                <a:gd name="T49" fmla="*/ 159 h 173"/>
                <a:gd name="T50" fmla="*/ 111 w 156"/>
                <a:gd name="T51" fmla="*/ 151 h 173"/>
                <a:gd name="T52" fmla="*/ 122 w 156"/>
                <a:gd name="T53" fmla="*/ 131 h 173"/>
                <a:gd name="T54" fmla="*/ 131 w 156"/>
                <a:gd name="T55" fmla="*/ 105 h 173"/>
                <a:gd name="T56" fmla="*/ 131 w 156"/>
                <a:gd name="T57" fmla="*/ 88 h 173"/>
                <a:gd name="T58" fmla="*/ 128 w 156"/>
                <a:gd name="T59" fmla="*/ 57 h 173"/>
                <a:gd name="T60" fmla="*/ 116 w 156"/>
                <a:gd name="T61" fmla="*/ 31 h 173"/>
                <a:gd name="T62" fmla="*/ 102 w 156"/>
                <a:gd name="T63" fmla="*/ 17 h 173"/>
                <a:gd name="T64" fmla="*/ 79 w 156"/>
                <a:gd name="T65" fmla="*/ 11 h 173"/>
                <a:gd name="T66" fmla="*/ 68 w 156"/>
                <a:gd name="T67" fmla="*/ 11 h 173"/>
                <a:gd name="T68" fmla="*/ 48 w 156"/>
                <a:gd name="T69" fmla="*/ 23 h 173"/>
                <a:gd name="T70" fmla="*/ 34 w 156"/>
                <a:gd name="T71" fmla="*/ 40 h 173"/>
                <a:gd name="T72" fmla="*/ 28 w 156"/>
                <a:gd name="T73" fmla="*/ 65 h 173"/>
                <a:gd name="T74" fmla="*/ 25 w 156"/>
                <a:gd name="T75" fmla="*/ 8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6" h="173">
                  <a:moveTo>
                    <a:pt x="77" y="173"/>
                  </a:moveTo>
                  <a:lnTo>
                    <a:pt x="77" y="173"/>
                  </a:lnTo>
                  <a:lnTo>
                    <a:pt x="62" y="170"/>
                  </a:lnTo>
                  <a:lnTo>
                    <a:pt x="48" y="165"/>
                  </a:lnTo>
                  <a:lnTo>
                    <a:pt x="34" y="159"/>
                  </a:lnTo>
                  <a:lnTo>
                    <a:pt x="23" y="148"/>
                  </a:lnTo>
                  <a:lnTo>
                    <a:pt x="14" y="134"/>
                  </a:lnTo>
                  <a:lnTo>
                    <a:pt x="6" y="119"/>
                  </a:lnTo>
                  <a:lnTo>
                    <a:pt x="3" y="102"/>
                  </a:lnTo>
                  <a:lnTo>
                    <a:pt x="0" y="85"/>
                  </a:lnTo>
                  <a:lnTo>
                    <a:pt x="0" y="85"/>
                  </a:lnTo>
                  <a:lnTo>
                    <a:pt x="3" y="68"/>
                  </a:lnTo>
                  <a:lnTo>
                    <a:pt x="6" y="54"/>
                  </a:lnTo>
                  <a:lnTo>
                    <a:pt x="14" y="40"/>
                  </a:lnTo>
                  <a:lnTo>
                    <a:pt x="23" y="26"/>
                  </a:lnTo>
                  <a:lnTo>
                    <a:pt x="34" y="14"/>
                  </a:lnTo>
                  <a:lnTo>
                    <a:pt x="48" y="6"/>
                  </a:lnTo>
                  <a:lnTo>
                    <a:pt x="62" y="3"/>
                  </a:lnTo>
                  <a:lnTo>
                    <a:pt x="82" y="0"/>
                  </a:lnTo>
                  <a:lnTo>
                    <a:pt x="82" y="0"/>
                  </a:lnTo>
                  <a:lnTo>
                    <a:pt x="94" y="3"/>
                  </a:lnTo>
                  <a:lnTo>
                    <a:pt x="108" y="6"/>
                  </a:lnTo>
                  <a:lnTo>
                    <a:pt x="122" y="14"/>
                  </a:lnTo>
                  <a:lnTo>
                    <a:pt x="133" y="23"/>
                  </a:lnTo>
                  <a:lnTo>
                    <a:pt x="142" y="37"/>
                  </a:lnTo>
                  <a:lnTo>
                    <a:pt x="150" y="51"/>
                  </a:lnTo>
                  <a:lnTo>
                    <a:pt x="156" y="68"/>
                  </a:lnTo>
                  <a:lnTo>
                    <a:pt x="156" y="88"/>
                  </a:lnTo>
                  <a:lnTo>
                    <a:pt x="156" y="88"/>
                  </a:lnTo>
                  <a:lnTo>
                    <a:pt x="156" y="108"/>
                  </a:lnTo>
                  <a:lnTo>
                    <a:pt x="150" y="125"/>
                  </a:lnTo>
                  <a:lnTo>
                    <a:pt x="142" y="139"/>
                  </a:lnTo>
                  <a:lnTo>
                    <a:pt x="131" y="153"/>
                  </a:lnTo>
                  <a:lnTo>
                    <a:pt x="119" y="162"/>
                  </a:lnTo>
                  <a:lnTo>
                    <a:pt x="105" y="168"/>
                  </a:lnTo>
                  <a:lnTo>
                    <a:pt x="91" y="173"/>
                  </a:lnTo>
                  <a:lnTo>
                    <a:pt x="77" y="173"/>
                  </a:lnTo>
                  <a:lnTo>
                    <a:pt x="77" y="173"/>
                  </a:lnTo>
                  <a:close/>
                  <a:moveTo>
                    <a:pt x="25" y="82"/>
                  </a:moveTo>
                  <a:lnTo>
                    <a:pt x="25" y="82"/>
                  </a:lnTo>
                  <a:lnTo>
                    <a:pt x="28" y="102"/>
                  </a:lnTo>
                  <a:lnTo>
                    <a:pt x="31" y="119"/>
                  </a:lnTo>
                  <a:lnTo>
                    <a:pt x="37" y="131"/>
                  </a:lnTo>
                  <a:lnTo>
                    <a:pt x="43" y="142"/>
                  </a:lnTo>
                  <a:lnTo>
                    <a:pt x="51" y="151"/>
                  </a:lnTo>
                  <a:lnTo>
                    <a:pt x="60" y="156"/>
                  </a:lnTo>
                  <a:lnTo>
                    <a:pt x="71" y="159"/>
                  </a:lnTo>
                  <a:lnTo>
                    <a:pt x="79" y="162"/>
                  </a:lnTo>
                  <a:lnTo>
                    <a:pt x="79" y="162"/>
                  </a:lnTo>
                  <a:lnTo>
                    <a:pt x="91" y="159"/>
                  </a:lnTo>
                  <a:lnTo>
                    <a:pt x="102" y="156"/>
                  </a:lnTo>
                  <a:lnTo>
                    <a:pt x="111" y="151"/>
                  </a:lnTo>
                  <a:lnTo>
                    <a:pt x="116" y="142"/>
                  </a:lnTo>
                  <a:lnTo>
                    <a:pt x="122" y="131"/>
                  </a:lnTo>
                  <a:lnTo>
                    <a:pt x="128" y="119"/>
                  </a:lnTo>
                  <a:lnTo>
                    <a:pt x="131" y="105"/>
                  </a:lnTo>
                  <a:lnTo>
                    <a:pt x="131" y="88"/>
                  </a:lnTo>
                  <a:lnTo>
                    <a:pt x="131" y="88"/>
                  </a:lnTo>
                  <a:lnTo>
                    <a:pt x="131" y="71"/>
                  </a:lnTo>
                  <a:lnTo>
                    <a:pt x="128" y="57"/>
                  </a:lnTo>
                  <a:lnTo>
                    <a:pt x="122" y="43"/>
                  </a:lnTo>
                  <a:lnTo>
                    <a:pt x="116" y="31"/>
                  </a:lnTo>
                  <a:lnTo>
                    <a:pt x="111" y="23"/>
                  </a:lnTo>
                  <a:lnTo>
                    <a:pt x="102" y="17"/>
                  </a:lnTo>
                  <a:lnTo>
                    <a:pt x="91" y="11"/>
                  </a:lnTo>
                  <a:lnTo>
                    <a:pt x="79" y="11"/>
                  </a:lnTo>
                  <a:lnTo>
                    <a:pt x="79" y="11"/>
                  </a:lnTo>
                  <a:lnTo>
                    <a:pt x="68" y="11"/>
                  </a:lnTo>
                  <a:lnTo>
                    <a:pt x="57" y="14"/>
                  </a:lnTo>
                  <a:lnTo>
                    <a:pt x="48" y="23"/>
                  </a:lnTo>
                  <a:lnTo>
                    <a:pt x="40" y="28"/>
                  </a:lnTo>
                  <a:lnTo>
                    <a:pt x="34" y="40"/>
                  </a:lnTo>
                  <a:lnTo>
                    <a:pt x="31" y="51"/>
                  </a:lnTo>
                  <a:lnTo>
                    <a:pt x="28" y="65"/>
                  </a:lnTo>
                  <a:lnTo>
                    <a:pt x="25" y="82"/>
                  </a:lnTo>
                  <a:lnTo>
                    <a:pt x="25" y="8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375" name="Freeform 1727"/>
            <p:cNvSpPr>
              <a:spLocks/>
            </p:cNvSpPr>
            <p:nvPr/>
          </p:nvSpPr>
          <p:spPr bwMode="auto">
            <a:xfrm>
              <a:off x="4365" y="2866"/>
              <a:ext cx="100" cy="167"/>
            </a:xfrm>
            <a:custGeom>
              <a:avLst/>
              <a:gdLst>
                <a:gd name="T0" fmla="*/ 37 w 100"/>
                <a:gd name="T1" fmla="*/ 167 h 167"/>
                <a:gd name="T2" fmla="*/ 0 w 100"/>
                <a:gd name="T3" fmla="*/ 167 h 167"/>
                <a:gd name="T4" fmla="*/ 0 w 100"/>
                <a:gd name="T5" fmla="*/ 167 h 167"/>
                <a:gd name="T6" fmla="*/ 6 w 100"/>
                <a:gd name="T7" fmla="*/ 165 h 167"/>
                <a:gd name="T8" fmla="*/ 6 w 100"/>
                <a:gd name="T9" fmla="*/ 156 h 167"/>
                <a:gd name="T10" fmla="*/ 6 w 100"/>
                <a:gd name="T11" fmla="*/ 11 h 167"/>
                <a:gd name="T12" fmla="*/ 6 w 100"/>
                <a:gd name="T13" fmla="*/ 11 h 167"/>
                <a:gd name="T14" fmla="*/ 6 w 100"/>
                <a:gd name="T15" fmla="*/ 3 h 167"/>
                <a:gd name="T16" fmla="*/ 0 w 100"/>
                <a:gd name="T17" fmla="*/ 0 h 167"/>
                <a:gd name="T18" fmla="*/ 100 w 100"/>
                <a:gd name="T19" fmla="*/ 0 h 167"/>
                <a:gd name="T20" fmla="*/ 100 w 100"/>
                <a:gd name="T21" fmla="*/ 23 h 167"/>
                <a:gd name="T22" fmla="*/ 100 w 100"/>
                <a:gd name="T23" fmla="*/ 23 h 167"/>
                <a:gd name="T24" fmla="*/ 91 w 100"/>
                <a:gd name="T25" fmla="*/ 14 h 167"/>
                <a:gd name="T26" fmla="*/ 77 w 100"/>
                <a:gd name="T27" fmla="*/ 11 h 167"/>
                <a:gd name="T28" fmla="*/ 77 w 100"/>
                <a:gd name="T29" fmla="*/ 11 h 167"/>
                <a:gd name="T30" fmla="*/ 31 w 100"/>
                <a:gd name="T31" fmla="*/ 11 h 167"/>
                <a:gd name="T32" fmla="*/ 31 w 100"/>
                <a:gd name="T33" fmla="*/ 68 h 167"/>
                <a:gd name="T34" fmla="*/ 71 w 100"/>
                <a:gd name="T35" fmla="*/ 68 h 167"/>
                <a:gd name="T36" fmla="*/ 71 w 100"/>
                <a:gd name="T37" fmla="*/ 68 h 167"/>
                <a:gd name="T38" fmla="*/ 77 w 100"/>
                <a:gd name="T39" fmla="*/ 65 h 167"/>
                <a:gd name="T40" fmla="*/ 80 w 100"/>
                <a:gd name="T41" fmla="*/ 62 h 167"/>
                <a:gd name="T42" fmla="*/ 80 w 100"/>
                <a:gd name="T43" fmla="*/ 88 h 167"/>
                <a:gd name="T44" fmla="*/ 80 w 100"/>
                <a:gd name="T45" fmla="*/ 88 h 167"/>
                <a:gd name="T46" fmla="*/ 77 w 100"/>
                <a:gd name="T47" fmla="*/ 82 h 167"/>
                <a:gd name="T48" fmla="*/ 71 w 100"/>
                <a:gd name="T49" fmla="*/ 82 h 167"/>
                <a:gd name="T50" fmla="*/ 31 w 100"/>
                <a:gd name="T51" fmla="*/ 82 h 167"/>
                <a:gd name="T52" fmla="*/ 31 w 100"/>
                <a:gd name="T53" fmla="*/ 156 h 167"/>
                <a:gd name="T54" fmla="*/ 31 w 100"/>
                <a:gd name="T55" fmla="*/ 156 h 167"/>
                <a:gd name="T56" fmla="*/ 31 w 100"/>
                <a:gd name="T57" fmla="*/ 165 h 167"/>
                <a:gd name="T58" fmla="*/ 37 w 100"/>
                <a:gd name="T59" fmla="*/ 167 h 167"/>
                <a:gd name="T60" fmla="*/ 37 w 100"/>
                <a:gd name="T6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67">
                  <a:moveTo>
                    <a:pt x="37" y="167"/>
                  </a:moveTo>
                  <a:lnTo>
                    <a:pt x="0" y="167"/>
                  </a:lnTo>
                  <a:lnTo>
                    <a:pt x="0" y="167"/>
                  </a:lnTo>
                  <a:lnTo>
                    <a:pt x="6" y="165"/>
                  </a:lnTo>
                  <a:lnTo>
                    <a:pt x="6" y="156"/>
                  </a:lnTo>
                  <a:lnTo>
                    <a:pt x="6" y="11"/>
                  </a:lnTo>
                  <a:lnTo>
                    <a:pt x="6" y="11"/>
                  </a:lnTo>
                  <a:lnTo>
                    <a:pt x="6" y="3"/>
                  </a:lnTo>
                  <a:lnTo>
                    <a:pt x="0" y="0"/>
                  </a:lnTo>
                  <a:lnTo>
                    <a:pt x="100" y="0"/>
                  </a:lnTo>
                  <a:lnTo>
                    <a:pt x="100" y="23"/>
                  </a:lnTo>
                  <a:lnTo>
                    <a:pt x="100" y="23"/>
                  </a:lnTo>
                  <a:lnTo>
                    <a:pt x="91" y="14"/>
                  </a:lnTo>
                  <a:lnTo>
                    <a:pt x="77" y="11"/>
                  </a:lnTo>
                  <a:lnTo>
                    <a:pt x="77" y="11"/>
                  </a:lnTo>
                  <a:lnTo>
                    <a:pt x="31" y="11"/>
                  </a:lnTo>
                  <a:lnTo>
                    <a:pt x="31" y="68"/>
                  </a:lnTo>
                  <a:lnTo>
                    <a:pt x="71" y="68"/>
                  </a:lnTo>
                  <a:lnTo>
                    <a:pt x="71" y="68"/>
                  </a:lnTo>
                  <a:lnTo>
                    <a:pt x="77" y="65"/>
                  </a:lnTo>
                  <a:lnTo>
                    <a:pt x="80" y="62"/>
                  </a:lnTo>
                  <a:lnTo>
                    <a:pt x="80" y="88"/>
                  </a:lnTo>
                  <a:lnTo>
                    <a:pt x="80" y="88"/>
                  </a:lnTo>
                  <a:lnTo>
                    <a:pt x="77" y="82"/>
                  </a:lnTo>
                  <a:lnTo>
                    <a:pt x="71" y="82"/>
                  </a:lnTo>
                  <a:lnTo>
                    <a:pt x="31" y="82"/>
                  </a:lnTo>
                  <a:lnTo>
                    <a:pt x="31" y="156"/>
                  </a:lnTo>
                  <a:lnTo>
                    <a:pt x="31" y="156"/>
                  </a:lnTo>
                  <a:lnTo>
                    <a:pt x="31" y="165"/>
                  </a:lnTo>
                  <a:lnTo>
                    <a:pt x="37" y="167"/>
                  </a:lnTo>
                  <a:lnTo>
                    <a:pt x="37" y="16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ltLang="en-US"/>
          </a:p>
        </p:txBody>
      </p:sp>
      <p:sp>
        <p:nvSpPr>
          <p:cNvPr id="5" name="Footer Placeholder 4"/>
          <p:cNvSpPr>
            <a:spLocks noGrp="1"/>
          </p:cNvSpPr>
          <p:nvPr>
            <p:ph type="ftr" sz="quarter" idx="11"/>
          </p:nvPr>
        </p:nvSpPr>
        <p:spPr/>
        <p:txBody>
          <a:bodyPr/>
          <a:lstStyle>
            <a:lvl1pPr>
              <a:defRPr/>
            </a:lvl1pPr>
          </a:lstStyle>
          <a:p>
            <a:endParaRPr lang="en-GB" altLang="en-US"/>
          </a:p>
        </p:txBody>
      </p:sp>
      <p:sp>
        <p:nvSpPr>
          <p:cNvPr id="6" name="Slide Number Placeholder 5"/>
          <p:cNvSpPr>
            <a:spLocks noGrp="1"/>
          </p:cNvSpPr>
          <p:nvPr>
            <p:ph type="sldNum" sz="quarter" idx="12"/>
          </p:nvPr>
        </p:nvSpPr>
        <p:spPr/>
        <p:txBody>
          <a:bodyPr/>
          <a:lstStyle>
            <a:lvl1pPr>
              <a:defRPr/>
            </a:lvl1pPr>
          </a:lstStyle>
          <a:p>
            <a:fld id="{1B94F08F-B856-442B-A03D-1B4CF40BB13D}" type="slidenum">
              <a:rPr lang="en-GB" altLang="en-US"/>
              <a:pPr/>
              <a:t>‹#›</a:t>
            </a:fld>
            <a:endParaRPr lang="en-GB" altLang="en-US"/>
          </a:p>
        </p:txBody>
      </p:sp>
    </p:spTree>
    <p:extLst>
      <p:ext uri="{BB962C8B-B14F-4D97-AF65-F5344CB8AC3E}">
        <p14:creationId xmlns:p14="http://schemas.microsoft.com/office/powerpoint/2010/main" val="3616992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8613" y="0"/>
            <a:ext cx="2106612" cy="62023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58775" y="0"/>
            <a:ext cx="6167438" cy="6202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ltLang="en-US"/>
          </a:p>
        </p:txBody>
      </p:sp>
      <p:sp>
        <p:nvSpPr>
          <p:cNvPr id="5" name="Footer Placeholder 4"/>
          <p:cNvSpPr>
            <a:spLocks noGrp="1"/>
          </p:cNvSpPr>
          <p:nvPr>
            <p:ph type="ftr" sz="quarter" idx="11"/>
          </p:nvPr>
        </p:nvSpPr>
        <p:spPr/>
        <p:txBody>
          <a:bodyPr/>
          <a:lstStyle>
            <a:lvl1pPr>
              <a:defRPr/>
            </a:lvl1pPr>
          </a:lstStyle>
          <a:p>
            <a:endParaRPr lang="en-GB" altLang="en-US"/>
          </a:p>
        </p:txBody>
      </p:sp>
      <p:sp>
        <p:nvSpPr>
          <p:cNvPr id="6" name="Slide Number Placeholder 5"/>
          <p:cNvSpPr>
            <a:spLocks noGrp="1"/>
          </p:cNvSpPr>
          <p:nvPr>
            <p:ph type="sldNum" sz="quarter" idx="12"/>
          </p:nvPr>
        </p:nvSpPr>
        <p:spPr/>
        <p:txBody>
          <a:bodyPr/>
          <a:lstStyle>
            <a:lvl1pPr>
              <a:defRPr/>
            </a:lvl1pPr>
          </a:lstStyle>
          <a:p>
            <a:fld id="{31264932-17FC-40BF-A233-2862ED7B9E58}" type="slidenum">
              <a:rPr lang="en-GB" altLang="en-US"/>
              <a:pPr/>
              <a:t>‹#›</a:t>
            </a:fld>
            <a:endParaRPr lang="en-GB" altLang="en-US"/>
          </a:p>
        </p:txBody>
      </p:sp>
    </p:spTree>
    <p:extLst>
      <p:ext uri="{BB962C8B-B14F-4D97-AF65-F5344CB8AC3E}">
        <p14:creationId xmlns:p14="http://schemas.microsoft.com/office/powerpoint/2010/main" val="3869461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ltLang="en-US"/>
          </a:p>
        </p:txBody>
      </p:sp>
      <p:sp>
        <p:nvSpPr>
          <p:cNvPr id="5" name="Footer Placeholder 4"/>
          <p:cNvSpPr>
            <a:spLocks noGrp="1"/>
          </p:cNvSpPr>
          <p:nvPr>
            <p:ph type="ftr" sz="quarter" idx="11"/>
          </p:nvPr>
        </p:nvSpPr>
        <p:spPr/>
        <p:txBody>
          <a:bodyPr/>
          <a:lstStyle>
            <a:lvl1pPr>
              <a:defRPr/>
            </a:lvl1pPr>
          </a:lstStyle>
          <a:p>
            <a:endParaRPr lang="en-GB" altLang="en-US"/>
          </a:p>
        </p:txBody>
      </p:sp>
      <p:sp>
        <p:nvSpPr>
          <p:cNvPr id="6" name="Slide Number Placeholder 5"/>
          <p:cNvSpPr>
            <a:spLocks noGrp="1"/>
          </p:cNvSpPr>
          <p:nvPr>
            <p:ph type="sldNum" sz="quarter" idx="12"/>
          </p:nvPr>
        </p:nvSpPr>
        <p:spPr/>
        <p:txBody>
          <a:bodyPr/>
          <a:lstStyle>
            <a:lvl1pPr>
              <a:defRPr/>
            </a:lvl1pPr>
          </a:lstStyle>
          <a:p>
            <a:fld id="{5DB1AE8D-D509-4133-BED2-57FD4CF7E9E3}" type="slidenum">
              <a:rPr lang="en-GB" altLang="en-US"/>
              <a:pPr/>
              <a:t>‹#›</a:t>
            </a:fld>
            <a:endParaRPr lang="en-GB" altLang="en-US"/>
          </a:p>
        </p:txBody>
      </p:sp>
    </p:spTree>
    <p:extLst>
      <p:ext uri="{BB962C8B-B14F-4D97-AF65-F5344CB8AC3E}">
        <p14:creationId xmlns:p14="http://schemas.microsoft.com/office/powerpoint/2010/main" val="178040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ltLang="en-US"/>
          </a:p>
        </p:txBody>
      </p:sp>
      <p:sp>
        <p:nvSpPr>
          <p:cNvPr id="5" name="Footer Placeholder 4"/>
          <p:cNvSpPr>
            <a:spLocks noGrp="1"/>
          </p:cNvSpPr>
          <p:nvPr>
            <p:ph type="ftr" sz="quarter" idx="11"/>
          </p:nvPr>
        </p:nvSpPr>
        <p:spPr/>
        <p:txBody>
          <a:bodyPr/>
          <a:lstStyle>
            <a:lvl1pPr>
              <a:defRPr/>
            </a:lvl1pPr>
          </a:lstStyle>
          <a:p>
            <a:endParaRPr lang="en-GB" altLang="en-US"/>
          </a:p>
        </p:txBody>
      </p:sp>
      <p:sp>
        <p:nvSpPr>
          <p:cNvPr id="6" name="Slide Number Placeholder 5"/>
          <p:cNvSpPr>
            <a:spLocks noGrp="1"/>
          </p:cNvSpPr>
          <p:nvPr>
            <p:ph type="sldNum" sz="quarter" idx="12"/>
          </p:nvPr>
        </p:nvSpPr>
        <p:spPr/>
        <p:txBody>
          <a:bodyPr/>
          <a:lstStyle>
            <a:lvl1pPr>
              <a:defRPr/>
            </a:lvl1pPr>
          </a:lstStyle>
          <a:p>
            <a:fld id="{DC21B13D-6FB5-4BCD-A474-70C6E8DFDD4D}" type="slidenum">
              <a:rPr lang="en-GB" altLang="en-US"/>
              <a:pPr/>
              <a:t>‹#›</a:t>
            </a:fld>
            <a:endParaRPr lang="en-GB" altLang="en-US"/>
          </a:p>
        </p:txBody>
      </p:sp>
    </p:spTree>
    <p:extLst>
      <p:ext uri="{BB962C8B-B14F-4D97-AF65-F5344CB8AC3E}">
        <p14:creationId xmlns:p14="http://schemas.microsoft.com/office/powerpoint/2010/main" val="2846491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58775" y="1700213"/>
            <a:ext cx="4137025"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700213"/>
            <a:ext cx="4137025"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ltLang="en-US"/>
          </a:p>
        </p:txBody>
      </p:sp>
      <p:sp>
        <p:nvSpPr>
          <p:cNvPr id="6" name="Footer Placeholder 5"/>
          <p:cNvSpPr>
            <a:spLocks noGrp="1"/>
          </p:cNvSpPr>
          <p:nvPr>
            <p:ph type="ftr" sz="quarter" idx="11"/>
          </p:nvPr>
        </p:nvSpPr>
        <p:spPr/>
        <p:txBody>
          <a:bodyPr/>
          <a:lstStyle>
            <a:lvl1pPr>
              <a:defRPr/>
            </a:lvl1pPr>
          </a:lstStyle>
          <a:p>
            <a:endParaRPr lang="en-GB" altLang="en-US"/>
          </a:p>
        </p:txBody>
      </p:sp>
      <p:sp>
        <p:nvSpPr>
          <p:cNvPr id="7" name="Slide Number Placeholder 6"/>
          <p:cNvSpPr>
            <a:spLocks noGrp="1"/>
          </p:cNvSpPr>
          <p:nvPr>
            <p:ph type="sldNum" sz="quarter" idx="12"/>
          </p:nvPr>
        </p:nvSpPr>
        <p:spPr/>
        <p:txBody>
          <a:bodyPr/>
          <a:lstStyle>
            <a:lvl1pPr>
              <a:defRPr/>
            </a:lvl1pPr>
          </a:lstStyle>
          <a:p>
            <a:fld id="{71EE3CD8-416B-4C8E-9B54-7FFE9E683E87}" type="slidenum">
              <a:rPr lang="en-GB" altLang="en-US"/>
              <a:pPr/>
              <a:t>‹#›</a:t>
            </a:fld>
            <a:endParaRPr lang="en-GB" altLang="en-US"/>
          </a:p>
        </p:txBody>
      </p:sp>
    </p:spTree>
    <p:extLst>
      <p:ext uri="{BB962C8B-B14F-4D97-AF65-F5344CB8AC3E}">
        <p14:creationId xmlns:p14="http://schemas.microsoft.com/office/powerpoint/2010/main" val="1677090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GB" altLang="en-US"/>
          </a:p>
        </p:txBody>
      </p:sp>
      <p:sp>
        <p:nvSpPr>
          <p:cNvPr id="8" name="Footer Placeholder 7"/>
          <p:cNvSpPr>
            <a:spLocks noGrp="1"/>
          </p:cNvSpPr>
          <p:nvPr>
            <p:ph type="ftr" sz="quarter" idx="11"/>
          </p:nvPr>
        </p:nvSpPr>
        <p:spPr/>
        <p:txBody>
          <a:bodyPr/>
          <a:lstStyle>
            <a:lvl1pPr>
              <a:defRPr/>
            </a:lvl1pPr>
          </a:lstStyle>
          <a:p>
            <a:endParaRPr lang="en-GB" altLang="en-US"/>
          </a:p>
        </p:txBody>
      </p:sp>
      <p:sp>
        <p:nvSpPr>
          <p:cNvPr id="9" name="Slide Number Placeholder 8"/>
          <p:cNvSpPr>
            <a:spLocks noGrp="1"/>
          </p:cNvSpPr>
          <p:nvPr>
            <p:ph type="sldNum" sz="quarter" idx="12"/>
          </p:nvPr>
        </p:nvSpPr>
        <p:spPr/>
        <p:txBody>
          <a:bodyPr/>
          <a:lstStyle>
            <a:lvl1pPr>
              <a:defRPr/>
            </a:lvl1pPr>
          </a:lstStyle>
          <a:p>
            <a:fld id="{7C88041A-B98E-474E-87DE-9E6BCE5D5FAB}" type="slidenum">
              <a:rPr lang="en-GB" altLang="en-US"/>
              <a:pPr/>
              <a:t>‹#›</a:t>
            </a:fld>
            <a:endParaRPr lang="en-GB" altLang="en-US"/>
          </a:p>
        </p:txBody>
      </p:sp>
    </p:spTree>
    <p:extLst>
      <p:ext uri="{BB962C8B-B14F-4D97-AF65-F5344CB8AC3E}">
        <p14:creationId xmlns:p14="http://schemas.microsoft.com/office/powerpoint/2010/main" val="512251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ltLang="en-US"/>
          </a:p>
        </p:txBody>
      </p:sp>
      <p:sp>
        <p:nvSpPr>
          <p:cNvPr id="4" name="Footer Placeholder 3"/>
          <p:cNvSpPr>
            <a:spLocks noGrp="1"/>
          </p:cNvSpPr>
          <p:nvPr>
            <p:ph type="ftr" sz="quarter" idx="11"/>
          </p:nvPr>
        </p:nvSpPr>
        <p:spPr/>
        <p:txBody>
          <a:bodyPr/>
          <a:lstStyle>
            <a:lvl1pPr>
              <a:defRPr/>
            </a:lvl1pPr>
          </a:lstStyle>
          <a:p>
            <a:endParaRPr lang="en-GB" altLang="en-US"/>
          </a:p>
        </p:txBody>
      </p:sp>
      <p:sp>
        <p:nvSpPr>
          <p:cNvPr id="5" name="Slide Number Placeholder 4"/>
          <p:cNvSpPr>
            <a:spLocks noGrp="1"/>
          </p:cNvSpPr>
          <p:nvPr>
            <p:ph type="sldNum" sz="quarter" idx="12"/>
          </p:nvPr>
        </p:nvSpPr>
        <p:spPr/>
        <p:txBody>
          <a:bodyPr/>
          <a:lstStyle>
            <a:lvl1pPr>
              <a:defRPr/>
            </a:lvl1pPr>
          </a:lstStyle>
          <a:p>
            <a:fld id="{CC5DA606-3844-4A63-9AA8-5CDC21632079}" type="slidenum">
              <a:rPr lang="en-GB" altLang="en-US"/>
              <a:pPr/>
              <a:t>‹#›</a:t>
            </a:fld>
            <a:endParaRPr lang="en-GB" altLang="en-US"/>
          </a:p>
        </p:txBody>
      </p:sp>
    </p:spTree>
    <p:extLst>
      <p:ext uri="{BB962C8B-B14F-4D97-AF65-F5344CB8AC3E}">
        <p14:creationId xmlns:p14="http://schemas.microsoft.com/office/powerpoint/2010/main" val="427541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ltLang="en-US"/>
          </a:p>
        </p:txBody>
      </p:sp>
      <p:sp>
        <p:nvSpPr>
          <p:cNvPr id="3" name="Footer Placeholder 2"/>
          <p:cNvSpPr>
            <a:spLocks noGrp="1"/>
          </p:cNvSpPr>
          <p:nvPr>
            <p:ph type="ftr" sz="quarter" idx="11"/>
          </p:nvPr>
        </p:nvSpPr>
        <p:spPr/>
        <p:txBody>
          <a:bodyPr/>
          <a:lstStyle>
            <a:lvl1pPr>
              <a:defRPr/>
            </a:lvl1pPr>
          </a:lstStyle>
          <a:p>
            <a:endParaRPr lang="en-GB" altLang="en-US"/>
          </a:p>
        </p:txBody>
      </p:sp>
      <p:sp>
        <p:nvSpPr>
          <p:cNvPr id="4" name="Slide Number Placeholder 3"/>
          <p:cNvSpPr>
            <a:spLocks noGrp="1"/>
          </p:cNvSpPr>
          <p:nvPr>
            <p:ph type="sldNum" sz="quarter" idx="12"/>
          </p:nvPr>
        </p:nvSpPr>
        <p:spPr/>
        <p:txBody>
          <a:bodyPr/>
          <a:lstStyle>
            <a:lvl1pPr>
              <a:defRPr/>
            </a:lvl1pPr>
          </a:lstStyle>
          <a:p>
            <a:fld id="{AC762F04-19DC-4ED6-BA07-69D2044491DE}" type="slidenum">
              <a:rPr lang="en-GB" altLang="en-US"/>
              <a:pPr/>
              <a:t>‹#›</a:t>
            </a:fld>
            <a:endParaRPr lang="en-GB" altLang="en-US"/>
          </a:p>
        </p:txBody>
      </p:sp>
    </p:spTree>
    <p:extLst>
      <p:ext uri="{BB962C8B-B14F-4D97-AF65-F5344CB8AC3E}">
        <p14:creationId xmlns:p14="http://schemas.microsoft.com/office/powerpoint/2010/main" val="186579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ltLang="en-US"/>
          </a:p>
        </p:txBody>
      </p:sp>
      <p:sp>
        <p:nvSpPr>
          <p:cNvPr id="6" name="Footer Placeholder 5"/>
          <p:cNvSpPr>
            <a:spLocks noGrp="1"/>
          </p:cNvSpPr>
          <p:nvPr>
            <p:ph type="ftr" sz="quarter" idx="11"/>
          </p:nvPr>
        </p:nvSpPr>
        <p:spPr/>
        <p:txBody>
          <a:bodyPr/>
          <a:lstStyle>
            <a:lvl1pPr>
              <a:defRPr/>
            </a:lvl1pPr>
          </a:lstStyle>
          <a:p>
            <a:endParaRPr lang="en-GB" altLang="en-US"/>
          </a:p>
        </p:txBody>
      </p:sp>
      <p:sp>
        <p:nvSpPr>
          <p:cNvPr id="7" name="Slide Number Placeholder 6"/>
          <p:cNvSpPr>
            <a:spLocks noGrp="1"/>
          </p:cNvSpPr>
          <p:nvPr>
            <p:ph type="sldNum" sz="quarter" idx="12"/>
          </p:nvPr>
        </p:nvSpPr>
        <p:spPr/>
        <p:txBody>
          <a:bodyPr/>
          <a:lstStyle>
            <a:lvl1pPr>
              <a:defRPr/>
            </a:lvl1pPr>
          </a:lstStyle>
          <a:p>
            <a:fld id="{2D32D7F5-5771-4797-A282-E37B655B354F}" type="slidenum">
              <a:rPr lang="en-GB" altLang="en-US"/>
              <a:pPr/>
              <a:t>‹#›</a:t>
            </a:fld>
            <a:endParaRPr lang="en-GB" altLang="en-US"/>
          </a:p>
        </p:txBody>
      </p:sp>
    </p:spTree>
    <p:extLst>
      <p:ext uri="{BB962C8B-B14F-4D97-AF65-F5344CB8AC3E}">
        <p14:creationId xmlns:p14="http://schemas.microsoft.com/office/powerpoint/2010/main" val="1539239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ltLang="en-US"/>
          </a:p>
        </p:txBody>
      </p:sp>
      <p:sp>
        <p:nvSpPr>
          <p:cNvPr id="6" name="Footer Placeholder 5"/>
          <p:cNvSpPr>
            <a:spLocks noGrp="1"/>
          </p:cNvSpPr>
          <p:nvPr>
            <p:ph type="ftr" sz="quarter" idx="11"/>
          </p:nvPr>
        </p:nvSpPr>
        <p:spPr/>
        <p:txBody>
          <a:bodyPr/>
          <a:lstStyle>
            <a:lvl1pPr>
              <a:defRPr/>
            </a:lvl1pPr>
          </a:lstStyle>
          <a:p>
            <a:endParaRPr lang="en-GB" altLang="en-US"/>
          </a:p>
        </p:txBody>
      </p:sp>
      <p:sp>
        <p:nvSpPr>
          <p:cNvPr id="7" name="Slide Number Placeholder 6"/>
          <p:cNvSpPr>
            <a:spLocks noGrp="1"/>
          </p:cNvSpPr>
          <p:nvPr>
            <p:ph type="sldNum" sz="quarter" idx="12"/>
          </p:nvPr>
        </p:nvSpPr>
        <p:spPr/>
        <p:txBody>
          <a:bodyPr/>
          <a:lstStyle>
            <a:lvl1pPr>
              <a:defRPr/>
            </a:lvl1pPr>
          </a:lstStyle>
          <a:p>
            <a:fld id="{02974CA8-A6BC-4CCB-8E2E-3F95C1693FCA}" type="slidenum">
              <a:rPr lang="en-GB" altLang="en-US"/>
              <a:pPr/>
              <a:t>‹#›</a:t>
            </a:fld>
            <a:endParaRPr lang="en-GB" altLang="en-US"/>
          </a:p>
        </p:txBody>
      </p:sp>
    </p:spTree>
    <p:extLst>
      <p:ext uri="{BB962C8B-B14F-4D97-AF65-F5344CB8AC3E}">
        <p14:creationId xmlns:p14="http://schemas.microsoft.com/office/powerpoint/2010/main" val="1318558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337D9D"/>
            </a:gs>
          </a:gsLst>
          <a:lin ang="5400000" scaled="1"/>
        </a:gradFill>
        <a:effectLst/>
      </p:bgPr>
    </p:bg>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bwMode="auto">
          <a:xfrm>
            <a:off x="358775" y="0"/>
            <a:ext cx="8426450" cy="1341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GB" altLang="en-US" smtClean="0"/>
              <a:t>Click to edit Master title style</a:t>
            </a:r>
          </a:p>
        </p:txBody>
      </p:sp>
      <p:sp>
        <p:nvSpPr>
          <p:cNvPr id="4101" name="Rectangle 5"/>
          <p:cNvSpPr>
            <a:spLocks noGrp="1" noChangeArrowheads="1"/>
          </p:cNvSpPr>
          <p:nvPr>
            <p:ph type="body" idx="1"/>
          </p:nvPr>
        </p:nvSpPr>
        <p:spPr bwMode="auto">
          <a:xfrm>
            <a:off x="358775" y="1700213"/>
            <a:ext cx="8426450" cy="450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4102" name="Rectangle 6"/>
          <p:cNvSpPr>
            <a:spLocks noGrp="1" noChangeArrowheads="1"/>
          </p:cNvSpPr>
          <p:nvPr>
            <p:ph type="dt" sz="half" idx="2"/>
          </p:nvPr>
        </p:nvSpPr>
        <p:spPr bwMode="auto">
          <a:xfrm>
            <a:off x="358775" y="6308725"/>
            <a:ext cx="190500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lvl1pPr algn="l">
              <a:defRPr sz="1400">
                <a:solidFill>
                  <a:schemeClr val="tx1"/>
                </a:solidFill>
              </a:defRPr>
            </a:lvl1pPr>
          </a:lstStyle>
          <a:p>
            <a:endParaRPr lang="en-GB" altLang="en-US"/>
          </a:p>
        </p:txBody>
      </p:sp>
      <p:sp>
        <p:nvSpPr>
          <p:cNvPr id="4103" name="Rectangle 7"/>
          <p:cNvSpPr>
            <a:spLocks noGrp="1" noChangeArrowheads="1"/>
          </p:cNvSpPr>
          <p:nvPr>
            <p:ph type="ftr" sz="quarter" idx="3"/>
          </p:nvPr>
        </p:nvSpPr>
        <p:spPr bwMode="auto">
          <a:xfrm>
            <a:off x="2268538" y="6308725"/>
            <a:ext cx="460851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lvl1pPr>
              <a:defRPr sz="1400">
                <a:solidFill>
                  <a:schemeClr val="tx1"/>
                </a:solidFill>
              </a:defRPr>
            </a:lvl1pPr>
          </a:lstStyle>
          <a:p>
            <a:endParaRPr lang="en-GB" altLang="en-US"/>
          </a:p>
        </p:txBody>
      </p:sp>
      <p:sp>
        <p:nvSpPr>
          <p:cNvPr id="4104" name="Rectangle 8"/>
          <p:cNvSpPr>
            <a:spLocks noGrp="1" noChangeArrowheads="1"/>
          </p:cNvSpPr>
          <p:nvPr>
            <p:ph type="sldNum" sz="quarter" idx="4"/>
          </p:nvPr>
        </p:nvSpPr>
        <p:spPr bwMode="auto">
          <a:xfrm>
            <a:off x="6877050" y="6308725"/>
            <a:ext cx="1908175"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lvl1pPr algn="r">
              <a:defRPr sz="1400">
                <a:solidFill>
                  <a:schemeClr val="tx1"/>
                </a:solidFill>
              </a:defRPr>
            </a:lvl1pPr>
          </a:lstStyle>
          <a:p>
            <a:fld id="{A3856227-CEB8-48D8-8B5F-C2E1F58CFEBF}" type="slidenum">
              <a:rPr lang="en-GB" altLang="en-US"/>
              <a:pPr/>
              <a:t>‹#›</a:t>
            </a:fld>
            <a:endParaRPr lang="en-GB"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ftr="0" dt="0"/>
  <p:txStyles>
    <p:titleStyle>
      <a:lvl1pPr algn="l" rtl="0" fontAlgn="base">
        <a:spcBef>
          <a:spcPct val="0"/>
        </a:spcBef>
        <a:spcAft>
          <a:spcPct val="0"/>
        </a:spcAft>
        <a:defRPr sz="3600" b="1">
          <a:solidFill>
            <a:schemeClr val="tx2"/>
          </a:solidFill>
          <a:latin typeface="+mj-lt"/>
          <a:ea typeface="+mj-ea"/>
          <a:cs typeface="+mj-cs"/>
        </a:defRPr>
      </a:lvl1pPr>
      <a:lvl2pPr algn="l" rtl="0" fontAlgn="base">
        <a:spcBef>
          <a:spcPct val="0"/>
        </a:spcBef>
        <a:spcAft>
          <a:spcPct val="0"/>
        </a:spcAft>
        <a:defRPr sz="3600" b="1">
          <a:solidFill>
            <a:schemeClr val="tx2"/>
          </a:solidFill>
          <a:latin typeface="Lucida Sans" pitchFamily="34" charset="0"/>
          <a:ea typeface="ＭＳ Ｐゴシック" pitchFamily="16" charset="-128"/>
        </a:defRPr>
      </a:lvl2pPr>
      <a:lvl3pPr algn="l" rtl="0" fontAlgn="base">
        <a:spcBef>
          <a:spcPct val="0"/>
        </a:spcBef>
        <a:spcAft>
          <a:spcPct val="0"/>
        </a:spcAft>
        <a:defRPr sz="3600" b="1">
          <a:solidFill>
            <a:schemeClr val="tx2"/>
          </a:solidFill>
          <a:latin typeface="Lucida Sans" pitchFamily="34" charset="0"/>
          <a:ea typeface="ＭＳ Ｐゴシック" pitchFamily="16" charset="-128"/>
        </a:defRPr>
      </a:lvl3pPr>
      <a:lvl4pPr algn="l" rtl="0" fontAlgn="base">
        <a:spcBef>
          <a:spcPct val="0"/>
        </a:spcBef>
        <a:spcAft>
          <a:spcPct val="0"/>
        </a:spcAft>
        <a:defRPr sz="3600" b="1">
          <a:solidFill>
            <a:schemeClr val="tx2"/>
          </a:solidFill>
          <a:latin typeface="Lucida Sans" pitchFamily="34" charset="0"/>
          <a:ea typeface="ＭＳ Ｐゴシック" pitchFamily="16" charset="-128"/>
        </a:defRPr>
      </a:lvl4pPr>
      <a:lvl5pPr algn="l" rtl="0" fontAlgn="base">
        <a:spcBef>
          <a:spcPct val="0"/>
        </a:spcBef>
        <a:spcAft>
          <a:spcPct val="0"/>
        </a:spcAft>
        <a:defRPr sz="3600" b="1">
          <a:solidFill>
            <a:schemeClr val="tx2"/>
          </a:solidFill>
          <a:latin typeface="Lucida Sans" pitchFamily="34" charset="0"/>
          <a:ea typeface="ＭＳ Ｐゴシック" pitchFamily="16" charset="-128"/>
        </a:defRPr>
      </a:lvl5pPr>
      <a:lvl6pPr marL="457200" algn="l" rtl="0" fontAlgn="base">
        <a:spcBef>
          <a:spcPct val="0"/>
        </a:spcBef>
        <a:spcAft>
          <a:spcPct val="0"/>
        </a:spcAft>
        <a:defRPr sz="3600" b="1">
          <a:solidFill>
            <a:schemeClr val="tx2"/>
          </a:solidFill>
          <a:latin typeface="Lucida Sans" pitchFamily="34" charset="0"/>
          <a:ea typeface="ＭＳ Ｐゴシック" pitchFamily="16" charset="-128"/>
        </a:defRPr>
      </a:lvl6pPr>
      <a:lvl7pPr marL="914400" algn="l" rtl="0" fontAlgn="base">
        <a:spcBef>
          <a:spcPct val="0"/>
        </a:spcBef>
        <a:spcAft>
          <a:spcPct val="0"/>
        </a:spcAft>
        <a:defRPr sz="3600" b="1">
          <a:solidFill>
            <a:schemeClr val="tx2"/>
          </a:solidFill>
          <a:latin typeface="Lucida Sans" pitchFamily="34" charset="0"/>
          <a:ea typeface="ＭＳ Ｐゴシック" pitchFamily="16" charset="-128"/>
        </a:defRPr>
      </a:lvl7pPr>
      <a:lvl8pPr marL="1371600" algn="l" rtl="0" fontAlgn="base">
        <a:spcBef>
          <a:spcPct val="0"/>
        </a:spcBef>
        <a:spcAft>
          <a:spcPct val="0"/>
        </a:spcAft>
        <a:defRPr sz="3600" b="1">
          <a:solidFill>
            <a:schemeClr val="tx2"/>
          </a:solidFill>
          <a:latin typeface="Lucida Sans" pitchFamily="34" charset="0"/>
          <a:ea typeface="ＭＳ Ｐゴシック" pitchFamily="16" charset="-128"/>
        </a:defRPr>
      </a:lvl8pPr>
      <a:lvl9pPr marL="1828800" algn="l" rtl="0" fontAlgn="base">
        <a:spcBef>
          <a:spcPct val="0"/>
        </a:spcBef>
        <a:spcAft>
          <a:spcPct val="0"/>
        </a:spcAft>
        <a:defRPr sz="3600" b="1">
          <a:solidFill>
            <a:schemeClr val="tx2"/>
          </a:solidFill>
          <a:latin typeface="Lucida Sans" pitchFamily="34" charset="0"/>
          <a:ea typeface="ＭＳ Ｐゴシック" pitchFamily="16" charset="-128"/>
        </a:defRPr>
      </a:lvl9pPr>
    </p:titleStyle>
    <p:bodyStyle>
      <a:lvl1pPr marL="271463" indent="-271463" algn="l" rtl="0" fontAlgn="base">
        <a:spcBef>
          <a:spcPct val="70000"/>
        </a:spcBef>
        <a:spcAft>
          <a:spcPct val="0"/>
        </a:spcAft>
        <a:buClr>
          <a:schemeClr val="tx2"/>
        </a:buClr>
        <a:buFont typeface="Wingdings" pitchFamily="2" charset="2"/>
        <a:buChar char="§"/>
        <a:defRPr sz="3000">
          <a:solidFill>
            <a:schemeClr val="tx1"/>
          </a:solidFill>
          <a:latin typeface="+mn-lt"/>
          <a:ea typeface="+mn-ea"/>
          <a:cs typeface="+mn-cs"/>
        </a:defRPr>
      </a:lvl1pPr>
      <a:lvl2pPr marL="809625" indent="-358775" algn="l" rtl="0" fontAlgn="base">
        <a:lnSpc>
          <a:spcPct val="90000"/>
        </a:lnSpc>
        <a:spcBef>
          <a:spcPct val="30000"/>
        </a:spcBef>
        <a:spcAft>
          <a:spcPct val="0"/>
        </a:spcAft>
        <a:buClr>
          <a:schemeClr val="tx2"/>
        </a:buClr>
        <a:buFont typeface="Arial" charset="0"/>
        <a:buChar char="–"/>
        <a:defRPr sz="2800">
          <a:solidFill>
            <a:schemeClr val="tx1"/>
          </a:solidFill>
          <a:latin typeface="+mn-lt"/>
          <a:ea typeface="+mn-ea"/>
        </a:defRPr>
      </a:lvl2pPr>
      <a:lvl3pPr marL="1257300" indent="-268288" algn="l" rtl="0" fontAlgn="base">
        <a:lnSpc>
          <a:spcPct val="90000"/>
        </a:lnSpc>
        <a:spcBef>
          <a:spcPct val="30000"/>
        </a:spcBef>
        <a:spcAft>
          <a:spcPct val="0"/>
        </a:spcAft>
        <a:buClr>
          <a:schemeClr val="tx2"/>
        </a:buClr>
        <a:buFont typeface="Symbol" pitchFamily="18" charset="2"/>
        <a:buChar char="·"/>
        <a:defRPr sz="2400">
          <a:solidFill>
            <a:schemeClr val="tx1"/>
          </a:solidFill>
          <a:latin typeface="+mn-lt"/>
          <a:ea typeface="+mn-ea"/>
        </a:defRPr>
      </a:lvl3pPr>
      <a:lvl4pPr marL="1704975" indent="-268288" algn="l" rtl="0" fontAlgn="base">
        <a:lnSpc>
          <a:spcPct val="90000"/>
        </a:lnSpc>
        <a:spcBef>
          <a:spcPct val="30000"/>
        </a:spcBef>
        <a:spcAft>
          <a:spcPct val="0"/>
        </a:spcAft>
        <a:buClr>
          <a:schemeClr val="tx2"/>
        </a:buClr>
        <a:buFont typeface="Arial" charset="0"/>
        <a:buChar char="–"/>
        <a:defRPr sz="2000">
          <a:solidFill>
            <a:schemeClr val="tx1"/>
          </a:solidFill>
          <a:latin typeface="+mn-lt"/>
          <a:ea typeface="+mn-ea"/>
        </a:defRPr>
      </a:lvl4pPr>
      <a:lvl5pPr marL="2152650" indent="-268288" algn="l" rtl="0" fontAlgn="base">
        <a:lnSpc>
          <a:spcPct val="90000"/>
        </a:lnSpc>
        <a:spcBef>
          <a:spcPct val="30000"/>
        </a:spcBef>
        <a:spcAft>
          <a:spcPct val="0"/>
        </a:spcAft>
        <a:buClr>
          <a:schemeClr val="tx2"/>
        </a:buClr>
        <a:buFont typeface="Arial" charset="0"/>
        <a:buChar char="»"/>
        <a:defRPr sz="2000">
          <a:solidFill>
            <a:schemeClr val="tx1"/>
          </a:solidFill>
          <a:latin typeface="+mn-lt"/>
          <a:ea typeface="+mn-ea"/>
        </a:defRPr>
      </a:lvl5pPr>
      <a:lvl6pPr marL="2609850" indent="-268288" algn="l" rtl="0" fontAlgn="base">
        <a:lnSpc>
          <a:spcPct val="90000"/>
        </a:lnSpc>
        <a:spcBef>
          <a:spcPct val="30000"/>
        </a:spcBef>
        <a:spcAft>
          <a:spcPct val="0"/>
        </a:spcAft>
        <a:buClr>
          <a:schemeClr val="tx2"/>
        </a:buClr>
        <a:buFont typeface="Arial" charset="0"/>
        <a:buChar char="»"/>
        <a:defRPr sz="2000">
          <a:solidFill>
            <a:schemeClr val="tx1"/>
          </a:solidFill>
          <a:latin typeface="+mn-lt"/>
          <a:ea typeface="+mn-ea"/>
        </a:defRPr>
      </a:lvl6pPr>
      <a:lvl7pPr marL="3067050" indent="-268288" algn="l" rtl="0" fontAlgn="base">
        <a:lnSpc>
          <a:spcPct val="90000"/>
        </a:lnSpc>
        <a:spcBef>
          <a:spcPct val="30000"/>
        </a:spcBef>
        <a:spcAft>
          <a:spcPct val="0"/>
        </a:spcAft>
        <a:buClr>
          <a:schemeClr val="tx2"/>
        </a:buClr>
        <a:buFont typeface="Arial" charset="0"/>
        <a:buChar char="»"/>
        <a:defRPr sz="2000">
          <a:solidFill>
            <a:schemeClr val="tx1"/>
          </a:solidFill>
          <a:latin typeface="+mn-lt"/>
          <a:ea typeface="+mn-ea"/>
        </a:defRPr>
      </a:lvl7pPr>
      <a:lvl8pPr marL="3524250" indent="-268288" algn="l" rtl="0" fontAlgn="base">
        <a:lnSpc>
          <a:spcPct val="90000"/>
        </a:lnSpc>
        <a:spcBef>
          <a:spcPct val="30000"/>
        </a:spcBef>
        <a:spcAft>
          <a:spcPct val="0"/>
        </a:spcAft>
        <a:buClr>
          <a:schemeClr val="tx2"/>
        </a:buClr>
        <a:buFont typeface="Arial" charset="0"/>
        <a:buChar char="»"/>
        <a:defRPr sz="2000">
          <a:solidFill>
            <a:schemeClr val="tx1"/>
          </a:solidFill>
          <a:latin typeface="+mn-lt"/>
          <a:ea typeface="+mn-ea"/>
        </a:defRPr>
      </a:lvl8pPr>
      <a:lvl9pPr marL="3981450" indent="-268288" algn="l" rtl="0" fontAlgn="base">
        <a:lnSpc>
          <a:spcPct val="90000"/>
        </a:lnSpc>
        <a:spcBef>
          <a:spcPct val="30000"/>
        </a:spcBef>
        <a:spcAft>
          <a:spcPct val="0"/>
        </a:spcAft>
        <a:buClr>
          <a:schemeClr val="tx2"/>
        </a:buClr>
        <a:buFont typeface="Arial" charset="0"/>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Autofit/>
          </a:bodyPr>
          <a:lstStyle/>
          <a:p>
            <a:r>
              <a:rPr lang="en-GB" altLang="en-US" sz="4800" dirty="0" smtClean="0"/>
              <a:t>Investigating the feasibility and worth of migrating legacy systems</a:t>
            </a:r>
            <a:endParaRPr lang="en-GB" altLang="en-US" sz="4800" dirty="0"/>
          </a:p>
        </p:txBody>
      </p:sp>
      <p:sp>
        <p:nvSpPr>
          <p:cNvPr id="2051" name="Rectangle 3"/>
          <p:cNvSpPr>
            <a:spLocks noGrp="1" noChangeArrowheads="1"/>
          </p:cNvSpPr>
          <p:nvPr>
            <p:ph type="subTitle" idx="1"/>
          </p:nvPr>
        </p:nvSpPr>
        <p:spPr/>
        <p:txBody>
          <a:bodyPr/>
          <a:lstStyle/>
          <a:p>
            <a:r>
              <a:rPr lang="en-GB" altLang="en-US" sz="2400" dirty="0" smtClean="0"/>
              <a:t>Candidate: Patrick Naish - pn3g10@zepler.net</a:t>
            </a:r>
          </a:p>
          <a:p>
            <a:r>
              <a:rPr lang="en-GB" altLang="en-US" sz="2400" dirty="0" smtClean="0"/>
              <a:t>Supervisor: Prof. Michael Butler - mjb@ecs.soton.ac.uk</a:t>
            </a:r>
            <a:endParaRPr lang="en-GB" altLang="en-US" sz="2400" dirty="0"/>
          </a:p>
        </p:txBody>
      </p:sp>
    </p:spTree>
    <p:custDataLst>
      <p:tags r:id="rId1"/>
    </p:custData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case for modernisation</a:t>
            </a:r>
            <a:endParaRPr lang="en-GB" dirty="0"/>
          </a:p>
        </p:txBody>
      </p:sp>
      <p:sp>
        <p:nvSpPr>
          <p:cNvPr id="3" name="Content Placeholder 2"/>
          <p:cNvSpPr>
            <a:spLocks noGrp="1"/>
          </p:cNvSpPr>
          <p:nvPr>
            <p:ph idx="1"/>
          </p:nvPr>
        </p:nvSpPr>
        <p:spPr/>
        <p:txBody>
          <a:bodyPr/>
          <a:lstStyle/>
          <a:p>
            <a:r>
              <a:rPr lang="en-GB" dirty="0" smtClean="0"/>
              <a:t>Many modern systems are underpinned by mainframes running legacy code</a:t>
            </a:r>
          </a:p>
          <a:p>
            <a:r>
              <a:rPr lang="en-GB" dirty="0" smtClean="0"/>
              <a:t>These systems are becoming harder and harder to maintain effectively</a:t>
            </a:r>
          </a:p>
          <a:p>
            <a:r>
              <a:rPr lang="en-GB" dirty="0" smtClean="0"/>
              <a:t>A lack of resources means that businesses need effective tools and techniques for modernisation</a:t>
            </a:r>
            <a:endParaRPr lang="en-GB" dirty="0"/>
          </a:p>
        </p:txBody>
      </p:sp>
      <p:sp>
        <p:nvSpPr>
          <p:cNvPr id="4" name="Slide Number Placeholder 3"/>
          <p:cNvSpPr>
            <a:spLocks noGrp="1"/>
          </p:cNvSpPr>
          <p:nvPr>
            <p:ph type="sldNum" sz="quarter" idx="12"/>
          </p:nvPr>
        </p:nvSpPr>
        <p:spPr/>
        <p:txBody>
          <a:bodyPr/>
          <a:lstStyle/>
          <a:p>
            <a:fld id="{5DB1AE8D-D509-4133-BED2-57FD4CF7E9E3}" type="slidenum">
              <a:rPr lang="en-GB" altLang="en-US" smtClean="0"/>
              <a:pPr/>
              <a:t>2</a:t>
            </a:fld>
            <a:endParaRPr lang="en-GB" altLang="en-US"/>
          </a:p>
        </p:txBody>
      </p:sp>
    </p:spTree>
    <p:extLst>
      <p:ext uri="{BB962C8B-B14F-4D97-AF65-F5344CB8AC3E}">
        <p14:creationId xmlns:p14="http://schemas.microsoft.com/office/powerpoint/2010/main" val="444324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Tools and techniques</a:t>
            </a:r>
            <a:endParaRPr lang="en-GB" dirty="0"/>
          </a:p>
        </p:txBody>
      </p:sp>
      <p:sp>
        <p:nvSpPr>
          <p:cNvPr id="3" name="Content Placeholder 2"/>
          <p:cNvSpPr>
            <a:spLocks noGrp="1"/>
          </p:cNvSpPr>
          <p:nvPr>
            <p:ph idx="1"/>
          </p:nvPr>
        </p:nvSpPr>
        <p:spPr/>
        <p:txBody>
          <a:bodyPr/>
          <a:lstStyle/>
          <a:p>
            <a:r>
              <a:rPr lang="en-GB" dirty="0" smtClean="0"/>
              <a:t>Main approaches are replacement, reengineering, wrapping and migration</a:t>
            </a:r>
          </a:p>
          <a:p>
            <a:r>
              <a:rPr lang="en-GB" dirty="0" smtClean="0"/>
              <a:t>Tools exist for analysis and modernisation</a:t>
            </a:r>
          </a:p>
          <a:p>
            <a:r>
              <a:rPr lang="en-GB" dirty="0" smtClean="0"/>
              <a:t>Techniques and processes exist for applying these tools to the main approaches</a:t>
            </a:r>
            <a:endParaRPr lang="en-GB" dirty="0"/>
          </a:p>
        </p:txBody>
      </p:sp>
      <p:sp>
        <p:nvSpPr>
          <p:cNvPr id="4" name="Slide Number Placeholder 3"/>
          <p:cNvSpPr>
            <a:spLocks noGrp="1"/>
          </p:cNvSpPr>
          <p:nvPr>
            <p:ph type="sldNum" sz="quarter" idx="12"/>
          </p:nvPr>
        </p:nvSpPr>
        <p:spPr/>
        <p:txBody>
          <a:bodyPr/>
          <a:lstStyle/>
          <a:p>
            <a:fld id="{5DB1AE8D-D509-4133-BED2-57FD4CF7E9E3}" type="slidenum">
              <a:rPr lang="en-GB" altLang="en-US" smtClean="0"/>
              <a:pPr/>
              <a:t>3</a:t>
            </a:fld>
            <a:endParaRPr lang="en-GB" altLang="en-US"/>
          </a:p>
        </p:txBody>
      </p:sp>
    </p:spTree>
    <p:extLst>
      <p:ext uri="{BB962C8B-B14F-4D97-AF65-F5344CB8AC3E}">
        <p14:creationId xmlns:p14="http://schemas.microsoft.com/office/powerpoint/2010/main" val="527506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Remaining issues and future work</a:t>
            </a:r>
            <a:endParaRPr lang="en-GB" dirty="0"/>
          </a:p>
        </p:txBody>
      </p:sp>
      <p:sp>
        <p:nvSpPr>
          <p:cNvPr id="3" name="Content Placeholder 2"/>
          <p:cNvSpPr>
            <a:spLocks noGrp="1"/>
          </p:cNvSpPr>
          <p:nvPr>
            <p:ph idx="1"/>
          </p:nvPr>
        </p:nvSpPr>
        <p:spPr/>
        <p:txBody>
          <a:bodyPr/>
          <a:lstStyle/>
          <a:p>
            <a:r>
              <a:rPr lang="en-GB" dirty="0" smtClean="0"/>
              <a:t>Modernisation should be cost-effective, improve maintainability, and automated as far as possible</a:t>
            </a:r>
          </a:p>
          <a:p>
            <a:r>
              <a:rPr lang="en-GB" dirty="0" smtClean="0"/>
              <a:t>Businesses need effective, economical means to select modernisation strategies</a:t>
            </a:r>
          </a:p>
          <a:p>
            <a:r>
              <a:rPr lang="en-GB" dirty="0" smtClean="0"/>
              <a:t>Future work in the field should focus on developing these means</a:t>
            </a:r>
            <a:endParaRPr lang="en-GB" dirty="0"/>
          </a:p>
        </p:txBody>
      </p:sp>
      <p:sp>
        <p:nvSpPr>
          <p:cNvPr id="4" name="Slide Number Placeholder 3"/>
          <p:cNvSpPr>
            <a:spLocks noGrp="1"/>
          </p:cNvSpPr>
          <p:nvPr>
            <p:ph type="sldNum" sz="quarter" idx="12"/>
          </p:nvPr>
        </p:nvSpPr>
        <p:spPr/>
        <p:txBody>
          <a:bodyPr/>
          <a:lstStyle/>
          <a:p>
            <a:fld id="{5DB1AE8D-D509-4133-BED2-57FD4CF7E9E3}" type="slidenum">
              <a:rPr lang="en-GB" altLang="en-US" smtClean="0"/>
              <a:pPr/>
              <a:t>4</a:t>
            </a:fld>
            <a:endParaRPr lang="en-GB" altLang="en-US"/>
          </a:p>
        </p:txBody>
      </p:sp>
    </p:spTree>
    <p:extLst>
      <p:ext uri="{BB962C8B-B14F-4D97-AF65-F5344CB8AC3E}">
        <p14:creationId xmlns:p14="http://schemas.microsoft.com/office/powerpoint/2010/main" val="2555248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2240868"/>
            <a:ext cx="5688632" cy="1341438"/>
          </a:xfrm>
        </p:spPr>
        <p:txBody>
          <a:bodyPr/>
          <a:lstStyle/>
          <a:p>
            <a:r>
              <a:rPr lang="en-GB" dirty="0" smtClean="0"/>
              <a:t>Thank you for listening</a:t>
            </a:r>
            <a:endParaRPr lang="en-GB" dirty="0"/>
          </a:p>
        </p:txBody>
      </p:sp>
      <p:sp>
        <p:nvSpPr>
          <p:cNvPr id="4" name="Slide Number Placeholder 3"/>
          <p:cNvSpPr>
            <a:spLocks noGrp="1"/>
          </p:cNvSpPr>
          <p:nvPr>
            <p:ph type="sldNum" sz="quarter" idx="12"/>
          </p:nvPr>
        </p:nvSpPr>
        <p:spPr/>
        <p:txBody>
          <a:bodyPr/>
          <a:lstStyle/>
          <a:p>
            <a:fld id="{5DB1AE8D-D509-4133-BED2-57FD4CF7E9E3}" type="slidenum">
              <a:rPr lang="en-GB" altLang="en-US" smtClean="0"/>
              <a:pPr/>
              <a:t>5</a:t>
            </a:fld>
            <a:endParaRPr lang="en-GB" altLang="en-US"/>
          </a:p>
        </p:txBody>
      </p:sp>
    </p:spTree>
    <p:extLst>
      <p:ext uri="{BB962C8B-B14F-4D97-AF65-F5344CB8AC3E}">
        <p14:creationId xmlns:p14="http://schemas.microsoft.com/office/powerpoint/2010/main" val="30320830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XPANDSHOWBAR" val="True"/>
  <p:tag name="ANSWERNOWTEXT" val="Answer Now"/>
  <p:tag name="RESPTABLESTYLE" val="-1"/>
  <p:tag name="ALLOWDUPLICATES" val="False"/>
  <p:tag name="AUTOADVANCE" val="False"/>
  <p:tag name="STDCHART" val="1"/>
  <p:tag name="BUBBLENAMEVISIBLE" val="True"/>
  <p:tag name="DEFAULTNUMTEAMS" val="5"/>
  <p:tag name="CUSTOMCELLBACKCOLOR2" val="-13395457"/>
  <p:tag name="DISPLAYNAME" val="True"/>
  <p:tag name="GRIDROTATIONINTERVAL" val="2"/>
  <p:tag name="POLLINGCYCLE" val="2"/>
  <p:tag name="INCLUDENONRESPONDERS" val="False"/>
  <p:tag name="ALLOWUSERFEEDBACK" val="True"/>
  <p:tag name="REALTIMEBACKUPPATH" val="(None)"/>
  <p:tag name="FIBDISPLAYKEYWORDS" val="True"/>
  <p:tag name="USESECONDARYMONITOR" val="True"/>
  <p:tag name="RESPCOUNTERSTYLE" val="-1"/>
  <p:tag name="NUMRESPONSES" val="1"/>
  <p:tag name="REVIEWONLY" val="False"/>
  <p:tag name="TEAMSINLEADERBOARD" val="5"/>
  <p:tag name="BUBBLEGROUPING" val="3"/>
  <p:tag name="CUSTOMCELLBACKCOLOR3" val="-268652"/>
  <p:tag name="DISPLAYDEVICEID" val="True"/>
  <p:tag name="GRIDPOSITION" val="1"/>
  <p:tag name="MULTIRESPDIVISOR" val="1"/>
  <p:tag name="INCORRECTPOINTVALUE" val="0"/>
  <p:tag name="CHARTSCALE" val="True"/>
  <p:tag name="TPVERSION" val="2008"/>
  <p:tag name="ANSWERNOWSTYLE" val="-1"/>
  <p:tag name="INPUTSOURCE" val="1"/>
  <p:tag name="ROTATIONINTERVAL" val="2"/>
  <p:tag name="BUBBLESIZEVISIBLE" val="True"/>
  <p:tag name="CUSTOMCELLBACKCOLOR1" val="-657956"/>
  <p:tag name="GRIDOPACITY" val="90"/>
  <p:tag name="CHARTLABELS" val="0"/>
  <p:tag name="CORRECTPOINTVALUE" val="1"/>
  <p:tag name="FIBDISPLAYRESULTS" val="True"/>
  <p:tag name="SHOWBARVISIBLE" val="True"/>
  <p:tag name="COUNTDOWNSECONDS" val="10"/>
  <p:tag name="AUTOUPDATEALIASES" val="True"/>
  <p:tag name="CUSTOMGRIDBACKCOLOR" val="-2830136"/>
  <p:tag name="DISPLAYDEVICENUMBER" val="True"/>
  <p:tag name="RESETCHARTS" val="True"/>
  <p:tag name="ZEROBASED" val="False"/>
  <p:tag name="POWERPOINTVERSION" val="11.0"/>
  <p:tag name="BACKUPSESSIONS" val="True"/>
  <p:tag name="MAXRESPONDERS" val="5"/>
  <p:tag name="USESCHEMECOLORS" val="True"/>
  <p:tag name="PARTLISTDEFAULT" val="0"/>
  <p:tag name="FIBNUMRESULTS" val="5"/>
  <p:tag name="RESPCOUNTERFORMAT" val="0"/>
  <p:tag name="BUBBLEVALUEFORMAT" val="0.0"/>
  <p:tag name="GRIDSIZE" val="{Width=800, Height=600}"/>
  <p:tag name="AUTOADJUSTPARTRANGE" val="True"/>
  <p:tag name="BACKUPMAINTENANCE" val="7"/>
  <p:tag name="CUSTOMCELLBACKCOLOR4" val="-8355712"/>
  <p:tag name="REALTIMEBACKUP" val="False"/>
  <p:tag name="CHARTVALUEFORMAT" val="0%"/>
  <p:tag name="COUNTDOWNSTYLE" val="-1"/>
  <p:tag name="INCLUDEPPT" val="True"/>
  <p:tag name="CUSTOMCELLFORECOLOR" val="-16777216"/>
  <p:tag name="PARTICIPANTSINLEADERBOARD" val="5"/>
  <p:tag name="AUTOSIZEGRID" val="True"/>
  <p:tag name="BULLETTYPE" val="3"/>
  <p:tag name="FIBINCLUDEOTHER" val="True"/>
  <p:tag name="DELIMITERS" val="3.1"/>
  <p:tag name="INCLUDESESSION" val="True"/>
  <p:tag name="ADVANCEDSETTINGSVIEW" val="True"/>
  <p:tag name="CHARTCOLORS" val="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UoSnew3">
  <a:themeElements>
    <a:clrScheme name="UoSnew3 2">
      <a:dk1>
        <a:srgbClr val="A4AEB5"/>
      </a:dk1>
      <a:lt1>
        <a:srgbClr val="FFFFFF"/>
      </a:lt1>
      <a:dk2>
        <a:srgbClr val="005C84"/>
      </a:dk2>
      <a:lt2>
        <a:srgbClr val="CCE5E9"/>
      </a:lt2>
      <a:accent1>
        <a:srgbClr val="F0AB00"/>
      </a:accent1>
      <a:accent2>
        <a:srgbClr val="0098C3"/>
      </a:accent2>
      <a:accent3>
        <a:srgbClr val="AAB5C2"/>
      </a:accent3>
      <a:accent4>
        <a:srgbClr val="DADADA"/>
      </a:accent4>
      <a:accent5>
        <a:srgbClr val="F6D2AA"/>
      </a:accent5>
      <a:accent6>
        <a:srgbClr val="0089B0"/>
      </a:accent6>
      <a:hlink>
        <a:srgbClr val="CCE5E9"/>
      </a:hlink>
      <a:folHlink>
        <a:srgbClr val="E1D9DF"/>
      </a:folHlink>
    </a:clrScheme>
    <a:fontScheme name="UoSnew3">
      <a:majorFont>
        <a:latin typeface="Lucida Sans"/>
        <a:ea typeface="ＭＳ Ｐゴシック"/>
        <a:cs typeface=""/>
      </a:majorFont>
      <a:minorFont>
        <a:latin typeface="Lucida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rgbClr val="000000"/>
            </a:solidFill>
            <a:effectLst/>
            <a:latin typeface="Lucida Sans" pitchFamily="34" charset="0"/>
            <a:ea typeface="ＭＳ Ｐゴシック" pitchFamily="16" charset="-128"/>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rgbClr val="000000"/>
            </a:solidFill>
            <a:effectLst/>
            <a:latin typeface="Lucida Sans" pitchFamily="34" charset="0"/>
            <a:ea typeface="ＭＳ Ｐゴシック" pitchFamily="16" charset="-128"/>
            <a:cs typeface="Arial" charset="0"/>
          </a:defRPr>
        </a:defPPr>
      </a:lstStyle>
    </a:lnDef>
  </a:objectDefaults>
  <a:extraClrSchemeLst>
    <a:extraClrScheme>
      <a:clrScheme name="UoSnew3 1">
        <a:dk1>
          <a:srgbClr val="A4AEB5"/>
        </a:dk1>
        <a:lt1>
          <a:srgbClr val="FFFFFF"/>
        </a:lt1>
        <a:dk2>
          <a:srgbClr val="005C84"/>
        </a:dk2>
        <a:lt2>
          <a:srgbClr val="CCE5E9"/>
        </a:lt2>
        <a:accent1>
          <a:srgbClr val="FCEECC"/>
        </a:accent1>
        <a:accent2>
          <a:srgbClr val="F8DAD0"/>
        </a:accent2>
        <a:accent3>
          <a:srgbClr val="AAB5C2"/>
        </a:accent3>
        <a:accent4>
          <a:srgbClr val="DADADA"/>
        </a:accent4>
        <a:accent5>
          <a:srgbClr val="FDF5E2"/>
        </a:accent5>
        <a:accent6>
          <a:srgbClr val="E1C5BC"/>
        </a:accent6>
        <a:hlink>
          <a:srgbClr val="CCE5E9"/>
        </a:hlink>
        <a:folHlink>
          <a:srgbClr val="E1D9DF"/>
        </a:folHlink>
      </a:clrScheme>
      <a:clrMap bg1="dk2" tx1="lt1" bg2="dk1" tx2="lt2" accent1="accent1" accent2="accent2" accent3="accent3" accent4="accent4" accent5="accent5" accent6="accent6" hlink="hlink" folHlink="folHlink"/>
    </a:extraClrScheme>
    <a:extraClrScheme>
      <a:clrScheme name="UoSnew3 2">
        <a:dk1>
          <a:srgbClr val="A4AEB5"/>
        </a:dk1>
        <a:lt1>
          <a:srgbClr val="FFFFFF"/>
        </a:lt1>
        <a:dk2>
          <a:srgbClr val="005C84"/>
        </a:dk2>
        <a:lt2>
          <a:srgbClr val="CCE5E9"/>
        </a:lt2>
        <a:accent1>
          <a:srgbClr val="F0AB00"/>
        </a:accent1>
        <a:accent2>
          <a:srgbClr val="0098C3"/>
        </a:accent2>
        <a:accent3>
          <a:srgbClr val="AAB5C2"/>
        </a:accent3>
        <a:accent4>
          <a:srgbClr val="DADADA"/>
        </a:accent4>
        <a:accent5>
          <a:srgbClr val="F6D2AA"/>
        </a:accent5>
        <a:accent6>
          <a:srgbClr val="0089B0"/>
        </a:accent6>
        <a:hlink>
          <a:srgbClr val="CCE5E9"/>
        </a:hlink>
        <a:folHlink>
          <a:srgbClr val="E1D9D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UoSnew3</Template>
  <TotalTime>611</TotalTime>
  <Words>605</Words>
  <Application>Microsoft Office PowerPoint</Application>
  <PresentationFormat>On-screen Show (4:3)</PresentationFormat>
  <Paragraphs>31</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Lucida Sans</vt:lpstr>
      <vt:lpstr>ＭＳ Ｐゴシック</vt:lpstr>
      <vt:lpstr>Wingdings</vt:lpstr>
      <vt:lpstr>Symbol</vt:lpstr>
      <vt:lpstr>UoSnew3</vt:lpstr>
      <vt:lpstr>Investigating the feasibility and worth of migrating legacy systems</vt:lpstr>
      <vt:lpstr>The case for modernisation</vt:lpstr>
      <vt:lpstr>Tools and techniques</vt:lpstr>
      <vt:lpstr>Remaining issues and future work</vt:lpstr>
      <vt:lpstr>Thank you for listening</vt:lpstr>
    </vt:vector>
  </TitlesOfParts>
  <Company>Science Learning Centre South East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ajdw</dc:creator>
  <cp:lastModifiedBy>Patrick Naish</cp:lastModifiedBy>
  <cp:revision>36</cp:revision>
  <dcterms:created xsi:type="dcterms:W3CDTF">2008-04-22T13:46:56Z</dcterms:created>
  <dcterms:modified xsi:type="dcterms:W3CDTF">2014-05-13T01:39:46Z</dcterms:modified>
</cp:coreProperties>
</file>