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0"/>
  </p:notesMasterIdLst>
  <p:sldIdLst>
    <p:sldId id="258" r:id="rId3"/>
    <p:sldId id="400" r:id="rId4"/>
    <p:sldId id="399" r:id="rId5"/>
    <p:sldId id="421" r:id="rId6"/>
    <p:sldId id="422" r:id="rId7"/>
    <p:sldId id="423" r:id="rId8"/>
    <p:sldId id="424" r:id="rId9"/>
    <p:sldId id="425" r:id="rId10"/>
    <p:sldId id="427" r:id="rId11"/>
    <p:sldId id="428" r:id="rId12"/>
    <p:sldId id="426" r:id="rId13"/>
    <p:sldId id="429" r:id="rId14"/>
    <p:sldId id="430" r:id="rId15"/>
    <p:sldId id="431" r:id="rId16"/>
    <p:sldId id="432" r:id="rId17"/>
    <p:sldId id="433" r:id="rId18"/>
    <p:sldId id="434" r:id="rId1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FBD025"/>
    <a:srgbClr val="23C2BC"/>
    <a:srgbClr val="7A7A7A"/>
    <a:srgbClr val="2C2C2C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69" autoAdjust="0"/>
  </p:normalViewPr>
  <p:slideViewPr>
    <p:cSldViewPr>
      <p:cViewPr varScale="1">
        <p:scale>
          <a:sx n="121" d="100"/>
          <a:sy n="121" d="100"/>
        </p:scale>
        <p:origin x="342" y="9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7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6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2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7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12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4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6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051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7" r:id="rId3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lnSpc>
                <a:spcPts val="7040"/>
              </a:lnSpc>
              <a:spcBef>
                <a:spcPts val="0"/>
              </a:spcBef>
              <a:defRPr/>
            </a:pPr>
            <a:r>
              <a:rPr lang="en-US" sz="7200" dirty="0" smtClean="0"/>
              <a:t>predicting healthcare utilization</a:t>
            </a:r>
            <a:endParaRPr lang="en-US" sz="7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Feature Importance (RF)</a:t>
            </a:r>
            <a:endParaRPr lang="en-US" b="1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ER Visit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Limited Physical Activity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Health Condition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Age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Patient Hospitalized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Income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Disabled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Education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BMI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Difficulty Dressing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Helvetica Neue"/>
              </a:rPr>
              <a:t>Nervous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Helvetica Neue"/>
              </a:rPr>
              <a:t>Time Walked</a:t>
            </a:r>
            <a:endParaRPr lang="en-US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37" y="0"/>
            <a:ext cx="4944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32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kern="0" dirty="0" smtClean="0"/>
              <a:t>Presenting the Question as a Binary Classification Problem</a:t>
            </a:r>
            <a:endParaRPr lang="en-US" sz="1800" b="1" kern="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kern="0" dirty="0"/>
              <a:t>In </a:t>
            </a:r>
            <a:r>
              <a:rPr lang="en-US" sz="1800" kern="0" dirty="0" smtClean="0"/>
              <a:t>this </a:t>
            </a:r>
            <a:r>
              <a:rPr lang="en-US" sz="1800" kern="0" dirty="0"/>
              <a:t>specific care management example, I am assuming that a health system can assign a care management individual to ~10% of their </a:t>
            </a:r>
            <a:r>
              <a:rPr lang="en-US" sz="1800" kern="0" dirty="0" smtClean="0"/>
              <a:t>population.  Given this, what I care about is should the person be put in the care management program (Yes or no answer)</a:t>
            </a:r>
            <a:endParaRPr lang="en-US" sz="1800" kern="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Given this, I 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care about ‘high utilizers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’, 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so I segmented the data into individuals with greater than 12 doctors visits and individuals with less than or equal to 12 doctors visits</a:t>
            </a:r>
          </a:p>
          <a:p>
            <a:pPr marL="630238" lvl="1" indent="-2286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0874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Note: 93.679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% 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of individuals had less than 12 doctors 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visits (~6.3% has more than 12 doctor’s visits)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Issues:</a:t>
            </a:r>
          </a:p>
          <a:p>
            <a:pPr marL="630238" lvl="1" indent="-2286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Accuracy versus ROC AUC?</a:t>
            </a:r>
          </a:p>
          <a:p>
            <a:pPr marL="630238" lvl="1" indent="-2286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Unbalanced classifier</a:t>
            </a:r>
            <a:endParaRPr lang="en-US" sz="1800" dirty="0" smtClean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6973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 smtClean="0"/>
              <a:t>Model </a:t>
            </a:r>
            <a:r>
              <a:rPr lang="en-US" sz="1800" b="1" kern="0" dirty="0"/>
              <a:t>Results (</a:t>
            </a:r>
            <a:r>
              <a:rPr lang="en-US" sz="1800" b="1" kern="0" dirty="0" smtClean="0"/>
              <a:t>Accuracy)</a:t>
            </a:r>
            <a:endParaRPr lang="en-US" sz="1800" b="1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0" dirty="0"/>
              <a:t>Note: </a:t>
            </a:r>
            <a:r>
              <a:rPr lang="en-US" sz="1800" kern="0" dirty="0" smtClean="0"/>
              <a:t>Dummy </a:t>
            </a:r>
            <a:r>
              <a:rPr lang="en-US" sz="1800" kern="0" dirty="0"/>
              <a:t>answer of less than </a:t>
            </a:r>
            <a:r>
              <a:rPr lang="en-US" sz="1800" kern="0" dirty="0" smtClean="0"/>
              <a:t>or equal to 12 </a:t>
            </a:r>
            <a:r>
              <a:rPr lang="en-US" sz="1800" kern="0" dirty="0"/>
              <a:t>doctors visits would result in 93.679% </a:t>
            </a:r>
            <a:r>
              <a:rPr lang="en-US" sz="1800" kern="0" dirty="0" smtClean="0"/>
              <a:t>accuracy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0" dirty="0" smtClean="0"/>
              <a:t>Note: I also looked at maximizing AUC and some class weight adjustments, led to similar results</a:t>
            </a:r>
            <a:endParaRPr lang="en-US" sz="1800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6" y="1999875"/>
            <a:ext cx="749722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78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Gradient Boosted Trees Specifics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AUC of .818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Percent </a:t>
            </a:r>
            <a:r>
              <a:rPr lang="en-US" kern="0" dirty="0"/>
              <a:t>of Total Predicted True: 0.55%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err="1" smtClean="0"/>
              <a:t>TPR</a:t>
            </a:r>
            <a:r>
              <a:rPr lang="en-US" kern="0" dirty="0" smtClean="0"/>
              <a:t> </a:t>
            </a:r>
            <a:r>
              <a:rPr lang="en-US" kern="0" dirty="0"/>
              <a:t>(Sensitivity) rate: 5.01%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Specificity </a:t>
            </a:r>
            <a:r>
              <a:rPr lang="en-US" kern="0" dirty="0"/>
              <a:t>rate: 99.75%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Accuracy </a:t>
            </a:r>
            <a:r>
              <a:rPr lang="en-US" kern="0" dirty="0"/>
              <a:t>rate: 93.86</a:t>
            </a:r>
            <a:r>
              <a:rPr lang="en-US" kern="0" dirty="0" smtClean="0"/>
              <a:t>% (test data)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8" y="2400300"/>
            <a:ext cx="4182059" cy="2819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625" y="3238500"/>
            <a:ext cx="250542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94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use case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kern="0" dirty="0" smtClean="0"/>
              <a:t>I </a:t>
            </a:r>
            <a:r>
              <a:rPr lang="en-US" kern="0" dirty="0"/>
              <a:t>want to vary the </a:t>
            </a:r>
            <a:r>
              <a:rPr lang="en-US" kern="0" dirty="0" smtClean="0"/>
              <a:t>threshold in </a:t>
            </a:r>
            <a:r>
              <a:rPr lang="en-US" kern="0" dirty="0"/>
              <a:t>order to get a higher True Positive </a:t>
            </a:r>
            <a:r>
              <a:rPr lang="en-US" kern="0" dirty="0" smtClean="0"/>
              <a:t>Rate (Sensitivity)</a:t>
            </a:r>
            <a:endParaRPr lang="en-US" kern="0" dirty="0" smtClean="0"/>
          </a:p>
          <a:p>
            <a:pPr marL="0" indent="0">
              <a:lnSpc>
                <a:spcPct val="100000"/>
              </a:lnSpc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None/>
            </a:pPr>
            <a:r>
              <a:rPr lang="en-US" kern="0" dirty="0" smtClean="0"/>
              <a:t>In the specific care management example, I am assuming that a health system can assign a care management individual to ~10% of their population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kern="0" dirty="0" smtClean="0"/>
              <a:t>If </a:t>
            </a:r>
            <a:r>
              <a:rPr lang="en-US" kern="0" dirty="0"/>
              <a:t>this is the case, at the 10% rate, I want to know what ratio of those that are actually high utilizers are predicted as high utilizers (i.e. the True Positive Rate</a:t>
            </a:r>
            <a:r>
              <a:rPr lang="en-US" kern="0" dirty="0" smtClean="0"/>
              <a:t>).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29888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Model use case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1938679"/>
            <a:ext cx="4526090" cy="3210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2857500"/>
            <a:ext cx="3048000" cy="2291907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Adjusted Threshold Results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/>
              <a:t>Percent of Total Predicted True: </a:t>
            </a:r>
            <a:r>
              <a:rPr lang="en-US" kern="0" dirty="0" smtClean="0"/>
              <a:t>10.0%</a:t>
            </a:r>
            <a:endParaRPr lang="en-US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err="1" smtClean="0"/>
              <a:t>TPR</a:t>
            </a:r>
            <a:r>
              <a:rPr lang="en-US" kern="0" dirty="0" smtClean="0"/>
              <a:t> </a:t>
            </a:r>
            <a:r>
              <a:rPr lang="en-US" kern="0" dirty="0"/>
              <a:t>(Sensitivity) rate: </a:t>
            </a:r>
            <a:r>
              <a:rPr lang="en-US" kern="0" dirty="0" smtClean="0"/>
              <a:t>43.2%</a:t>
            </a:r>
            <a:endParaRPr lang="en-US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Specificity </a:t>
            </a:r>
            <a:r>
              <a:rPr lang="en-US" kern="0" dirty="0"/>
              <a:t>rate: </a:t>
            </a:r>
            <a:r>
              <a:rPr lang="en-US" kern="0" dirty="0" smtClean="0"/>
              <a:t>92.2%</a:t>
            </a:r>
            <a:endParaRPr lang="en-US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Accuracy </a:t>
            </a:r>
            <a:r>
              <a:rPr lang="en-US" kern="0" dirty="0"/>
              <a:t>rate: </a:t>
            </a:r>
            <a:r>
              <a:rPr lang="en-US" kern="0" dirty="0" smtClean="0"/>
              <a:t>89.2%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86615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Conclusion and next steps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kern="0" dirty="0" smtClean="0"/>
              <a:t>Personal Thoughts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0" dirty="0" smtClean="0"/>
              <a:t>I </a:t>
            </a:r>
            <a:r>
              <a:rPr lang="en-US" kern="0" dirty="0"/>
              <a:t>am somewhat satisfied with the final </a:t>
            </a:r>
            <a:r>
              <a:rPr lang="en-US" kern="0" dirty="0" smtClean="0"/>
              <a:t>results – possibly applicable in real world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kern="0" dirty="0" smtClean="0"/>
              <a:t>Challenges</a:t>
            </a:r>
            <a:endParaRPr lang="en-US" b="1" kern="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0" dirty="0" smtClean="0"/>
              <a:t>Size of data made parameter tuning a lengthy process (12+ hours in a lot of cases)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0" dirty="0" smtClean="0"/>
              <a:t>Unbiased classifier issue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0" dirty="0" smtClean="0"/>
              <a:t>Number of features X number of models X parameter tuning X size of data = lots of time to test out all cases.  I did not perform much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463292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Conclusion and next steps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Next </a:t>
            </a:r>
            <a:r>
              <a:rPr lang="en-US" b="1" kern="0" dirty="0" smtClean="0"/>
              <a:t>Steps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Additional feature </a:t>
            </a:r>
            <a:r>
              <a:rPr lang="en-US" kern="0" dirty="0"/>
              <a:t>engineering besides data </a:t>
            </a:r>
            <a:r>
              <a:rPr lang="en-US" kern="0" dirty="0" smtClean="0"/>
              <a:t>cleaning (i.e. feature exclusion)</a:t>
            </a:r>
            <a:endParaRPr lang="en-US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Further adjustments </a:t>
            </a:r>
            <a:r>
              <a:rPr lang="en-US" kern="0" dirty="0" smtClean="0"/>
              <a:t>to take into account unbalanced classifier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Only </a:t>
            </a:r>
            <a:r>
              <a:rPr lang="en-US" kern="0" dirty="0" smtClean="0"/>
              <a:t>analyze features </a:t>
            </a:r>
            <a:r>
              <a:rPr lang="en-US" kern="0" dirty="0"/>
              <a:t>that a health system would have access to </a:t>
            </a:r>
            <a:endParaRPr lang="en-US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Other use </a:t>
            </a:r>
            <a:r>
              <a:rPr lang="en-US" kern="0" dirty="0"/>
              <a:t>cases for the </a:t>
            </a:r>
            <a:r>
              <a:rPr lang="en-US" kern="0" dirty="0" smtClean="0"/>
              <a:t>data (heart disease, diabetes, asthma)</a:t>
            </a:r>
            <a:endParaRPr lang="en-US" kern="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Review similar data sets (</a:t>
            </a:r>
            <a:r>
              <a:rPr lang="en-US" kern="0" dirty="0" err="1" smtClean="0"/>
              <a:t>NHIS</a:t>
            </a:r>
            <a:r>
              <a:rPr lang="en-US" kern="0" dirty="0" smtClean="0"/>
              <a:t>, </a:t>
            </a:r>
            <a:r>
              <a:rPr lang="en-US" kern="0" dirty="0" err="1" smtClean="0"/>
              <a:t>MEPS</a:t>
            </a:r>
            <a:r>
              <a:rPr lang="en-US" kern="0" dirty="0" smtClean="0"/>
              <a:t>)</a:t>
            </a:r>
          </a:p>
          <a:p>
            <a:pPr marL="574675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This is most exciting to me.  There could be real world use cases for these insights</a:t>
            </a:r>
          </a:p>
          <a:p>
            <a:pPr marL="903813" lvl="3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Initial framework for care management models</a:t>
            </a:r>
          </a:p>
          <a:p>
            <a:pPr marL="903813" lvl="3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Benchmarking datasets</a:t>
            </a:r>
            <a:endParaRPr lang="en-US" kern="0" dirty="0" smtClean="0"/>
          </a:p>
          <a:p>
            <a:pPr marL="574675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25664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028700"/>
            <a:ext cx="8534400" cy="350520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Goal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Based on </a:t>
            </a:r>
            <a:r>
              <a:rPr lang="en-US" dirty="0"/>
              <a:t>the California Health Interview Survey (CHIS) </a:t>
            </a:r>
            <a:r>
              <a:rPr lang="en-US" dirty="0" smtClean="0"/>
              <a:t>dataset, can I predict high utilizers of healthcare (those with &gt;12 doctors visits in a given year) based on the demographic (Age, Household Size, Income, etc.) and health information (Diabetes, Asthma, Heart Disease, Time Walked, BMI, etc.) provided?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Why</a:t>
            </a:r>
            <a:r>
              <a:rPr lang="en-US" b="1" dirty="0" smtClean="0"/>
              <a:t>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 smtClean="0"/>
              <a:t>utilizers of health </a:t>
            </a:r>
            <a:r>
              <a:rPr lang="en-US" dirty="0" smtClean="0"/>
              <a:t>could </a:t>
            </a:r>
            <a:r>
              <a:rPr lang="en-US" dirty="0" smtClean="0"/>
              <a:t>be placed in care management programs to improve a patient’s </a:t>
            </a:r>
            <a:r>
              <a:rPr lang="en-US" dirty="0" smtClean="0"/>
              <a:t>health/experience </a:t>
            </a:r>
            <a:r>
              <a:rPr lang="en-US" dirty="0" smtClean="0"/>
              <a:t>and reduce a health system’s cost</a:t>
            </a:r>
          </a:p>
        </p:txBody>
      </p:sp>
    </p:spTree>
    <p:extLst>
      <p:ext uri="{BB962C8B-B14F-4D97-AF65-F5344CB8AC3E}">
        <p14:creationId xmlns:p14="http://schemas.microsoft.com/office/powerpoint/2010/main" val="10517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 Overview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Source Data:</a:t>
            </a:r>
            <a:r>
              <a:rPr lang="en-US" kern="0" dirty="0" smtClean="0"/>
              <a:t> </a:t>
            </a:r>
            <a:r>
              <a:rPr lang="en-US" dirty="0" smtClean="0"/>
              <a:t>California Health Interview Survey (CHIS) </a:t>
            </a:r>
            <a:endParaRPr lang="en-US" kern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b="1" kern="0" dirty="0" smtClean="0"/>
              <a:t>Description: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C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ross-sectional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survey of California’s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population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Approximately 20k individuals are surveyed each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year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Each record represents a single individual’s responses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Over 350 data points collected on individuals</a:t>
            </a:r>
          </a:p>
          <a:p>
            <a:pPr marL="512763" lvl="1" indent="-1841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Data points cover: demographics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; general health and behaviors with specific questions around heart disease, diabetes, and asthma; mental health; health utilization; health insurance; and employment and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socioeconomic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going back to the early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2000’s; however the survey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is not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longitudinal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UCLA performs imputation so data is fairly ‘clean’</a:t>
            </a:r>
          </a:p>
        </p:txBody>
      </p:sp>
    </p:spTree>
    <p:extLst>
      <p:ext uri="{BB962C8B-B14F-4D97-AF65-F5344CB8AC3E}">
        <p14:creationId xmlns:p14="http://schemas.microsoft.com/office/powerpoint/2010/main" val="10517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 Overview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66736" y="1104901"/>
            <a:ext cx="8337552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 smtClean="0"/>
              <a:t>My Manipulation of the Data</a:t>
            </a:r>
            <a:endParaRPr lang="en-US" sz="1800" b="1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Concatenated data from 2009-2014 surveys (~130k records)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Over 350 fields of data; however, I selected ~35 that I assumed were the most pertinent to my question (mostly for data cleansing reasons) and were included in all survey years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Example fields: Age, BMI, </a:t>
            </a:r>
            <a:r>
              <a:rPr lang="en-US" sz="1800" dirty="0" err="1" smtClean="0">
                <a:solidFill>
                  <a:srgbClr val="000000"/>
                </a:solidFill>
                <a:latin typeface="Helvetica Neue"/>
              </a:rPr>
              <a:t>AstmaFLG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Helvetica Neue"/>
              </a:rPr>
              <a:t>HeartDiseaseFLG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Helvetica Neue"/>
              </a:rPr>
              <a:t>ERVisitFLG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, etc.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kern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 smtClean="0"/>
              <a:t>Caveats to the Analyses</a:t>
            </a:r>
            <a:endParaRPr lang="en-US" sz="1800" b="1" kern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Events are not timestamped so I don’t know the order of features / responses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I do not take into account CHIS weights 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of individual records to 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extrapolate the sample to the </a:t>
            </a:r>
            <a:r>
              <a:rPr lang="en-US" sz="1800" dirty="0" smtClean="0">
                <a:solidFill>
                  <a:srgbClr val="000000"/>
                </a:solidFill>
                <a:latin typeface="Helvetica Neue"/>
              </a:rPr>
              <a:t>population (adjust for sampling bias)</a:t>
            </a:r>
            <a:endParaRPr lang="en-US" sz="1800" dirty="0" smtClean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rgbClr val="000000"/>
                </a:solidFill>
                <a:latin typeface="Helvetica Neue"/>
              </a:rPr>
              <a:t>A health system might not have access to all of </a:t>
            </a:r>
            <a:r>
              <a:rPr lang="en-US" sz="1800" kern="0" dirty="0" smtClean="0">
                <a:solidFill>
                  <a:srgbClr val="000000"/>
                </a:solidFill>
                <a:latin typeface="Helvetica Neue"/>
              </a:rPr>
              <a:t>the </a:t>
            </a:r>
            <a:r>
              <a:rPr lang="en-US" sz="1800" kern="0" dirty="0" smtClean="0">
                <a:solidFill>
                  <a:srgbClr val="000000"/>
                </a:solidFill>
                <a:latin typeface="Helvetica Neue"/>
              </a:rPr>
              <a:t>data </a:t>
            </a:r>
            <a:r>
              <a:rPr lang="en-US" sz="1800" kern="0" dirty="0" smtClean="0">
                <a:solidFill>
                  <a:srgbClr val="000000"/>
                </a:solidFill>
                <a:latin typeface="Helvetica Neue"/>
              </a:rPr>
              <a:t>points when making predictions</a:t>
            </a: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290603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Exploratory analyses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961698"/>
            <a:ext cx="5818064" cy="41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0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6" y="0"/>
            <a:ext cx="7198801" cy="51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46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Exploratory analyses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" y="1485900"/>
            <a:ext cx="4397554" cy="3175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307" y="1498342"/>
            <a:ext cx="4380323" cy="31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3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Exploratory analyses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1562100"/>
            <a:ext cx="4425683" cy="3195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7" y="1560576"/>
            <a:ext cx="4439603" cy="32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Exploratory analyses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1484692"/>
            <a:ext cx="3037745" cy="3037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729" y="1484692"/>
            <a:ext cx="3035808" cy="30358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67" y="1484692"/>
            <a:ext cx="3035808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0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9492</TotalTime>
  <Pages>0</Pages>
  <Words>703</Words>
  <Characters>0</Characters>
  <Application>Microsoft Office PowerPoint</Application>
  <PresentationFormat>Custom</PresentationFormat>
  <Lines>0</Lines>
  <Paragraphs>149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Arial</vt:lpstr>
      <vt:lpstr>Calibri</vt:lpstr>
      <vt:lpstr>Gill Sans</vt:lpstr>
      <vt:lpstr>Helvetica Neue</vt:lpstr>
      <vt:lpstr>Lucida Grande</vt:lpstr>
      <vt:lpstr>News706 BT</vt:lpstr>
      <vt:lpstr>PFDinTextCompPro-Bold</vt:lpstr>
      <vt:lpstr>ヒラギノ角ゴ ProN W3</vt:lpstr>
      <vt:lpstr>ヒラギノ角ゴ ProN W6</vt:lpstr>
      <vt:lpstr>GA_Instructor_Template_Deck</vt:lpstr>
      <vt:lpstr>Agenda</vt:lpstr>
      <vt:lpstr>predicting healthcare utilization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Patrick Nelli</cp:lastModifiedBy>
  <cp:revision>619</cp:revision>
  <dcterms:modified xsi:type="dcterms:W3CDTF">2015-12-01T16:45:11Z</dcterms:modified>
</cp:coreProperties>
</file>