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49" r:id="rId2"/>
  </p:sldMasterIdLst>
  <p:notesMasterIdLst>
    <p:notesMasterId r:id="rId20"/>
  </p:notesMasterIdLst>
  <p:sldIdLst>
    <p:sldId id="258" r:id="rId3"/>
    <p:sldId id="400" r:id="rId4"/>
    <p:sldId id="399" r:id="rId5"/>
    <p:sldId id="421" r:id="rId6"/>
    <p:sldId id="422" r:id="rId7"/>
    <p:sldId id="423" r:id="rId8"/>
    <p:sldId id="424" r:id="rId9"/>
    <p:sldId id="425" r:id="rId10"/>
    <p:sldId id="427" r:id="rId11"/>
    <p:sldId id="428" r:id="rId12"/>
    <p:sldId id="426" r:id="rId13"/>
    <p:sldId id="429" r:id="rId14"/>
    <p:sldId id="430" r:id="rId15"/>
    <p:sldId id="431" r:id="rId16"/>
    <p:sldId id="432" r:id="rId17"/>
    <p:sldId id="433" r:id="rId18"/>
    <p:sldId id="434" r:id="rId19"/>
  </p:sldIdLst>
  <p:sldSz cx="9363075" cy="5257800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1pPr>
    <a:lvl2pPr marL="328613" indent="128588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2pPr>
    <a:lvl3pPr marL="657225" indent="257175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3pPr>
    <a:lvl4pPr marL="985838" indent="385763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4pPr>
    <a:lvl5pPr marL="1316038" indent="512763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5pPr>
    <a:lvl6pPr marL="22860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6pPr>
    <a:lvl7pPr marL="27432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7pPr>
    <a:lvl8pPr marL="32004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8pPr>
    <a:lvl9pPr marL="36576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279">
          <p15:clr>
            <a:srgbClr val="A4A3A4"/>
          </p15:clr>
        </p15:guide>
        <p15:guide id="2" orient="horz" pos="306">
          <p15:clr>
            <a:srgbClr val="A4A3A4"/>
          </p15:clr>
        </p15:guide>
        <p15:guide id="3" orient="horz" pos="565">
          <p15:clr>
            <a:srgbClr val="A4A3A4"/>
          </p15:clr>
        </p15:guide>
        <p15:guide id="4" orient="horz" pos="2193">
          <p15:clr>
            <a:srgbClr val="A4A3A4"/>
          </p15:clr>
        </p15:guide>
        <p15:guide id="5" orient="horz" pos="1611">
          <p15:clr>
            <a:srgbClr val="A4A3A4"/>
          </p15:clr>
        </p15:guide>
        <p15:guide id="6" pos="5607">
          <p15:clr>
            <a:srgbClr val="A4A3A4"/>
          </p15:clr>
        </p15:guide>
        <p15:guide id="7" pos="290">
          <p15:clr>
            <a:srgbClr val="A4A3A4"/>
          </p15:clr>
        </p15:guide>
        <p15:guide id="8" pos="1979">
          <p15:clr>
            <a:srgbClr val="A4A3A4"/>
          </p15:clr>
        </p15:guide>
        <p15:guide id="9" pos="3781">
          <p15:clr>
            <a:srgbClr val="A4A3A4"/>
          </p15:clr>
        </p15:guide>
        <p15:guide id="10" pos="2092">
          <p15:clr>
            <a:srgbClr val="A4A3A4"/>
          </p15:clr>
        </p15:guide>
        <p15:guide id="11" pos="389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FF0054"/>
    <a:srgbClr val="FBD025"/>
    <a:srgbClr val="23C2BC"/>
    <a:srgbClr val="7A7A7A"/>
    <a:srgbClr val="2C2C2C"/>
    <a:srgbClr val="F0F0F0"/>
    <a:srgbClr val="323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669" autoAdjust="0"/>
  </p:normalViewPr>
  <p:slideViewPr>
    <p:cSldViewPr>
      <p:cViewPr varScale="1">
        <p:scale>
          <a:sx n="121" d="100"/>
          <a:sy n="121" d="100"/>
        </p:scale>
        <p:origin x="342" y="96"/>
      </p:cViewPr>
      <p:guideLst>
        <p:guide orient="horz" pos="1279"/>
        <p:guide orient="horz" pos="306"/>
        <p:guide orient="horz" pos="565"/>
        <p:guide orient="horz" pos="2193"/>
        <p:guide orient="horz" pos="1611"/>
        <p:guide pos="5607"/>
        <p:guide pos="290"/>
        <p:guide pos="1979"/>
        <p:guide pos="3781"/>
        <p:guide pos="2092"/>
        <p:guide pos="389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92F479-4B50-F243-9713-1B12EC2B4BDB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4B5B7-85EF-4E48-AC80-2380FACD9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0278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651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472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573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7525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7692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4821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9472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0123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1361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8909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2835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8040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5468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3643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830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79438"/>
            <a:ext cx="203835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3236" y="1144089"/>
            <a:ext cx="8469243" cy="1126998"/>
          </a:xfrm>
          <a:prstGeom prst="rect">
            <a:avLst/>
          </a:prstGeom>
        </p:spPr>
        <p:txBody>
          <a:bodyPr vert="horz" lIns="0" tIns="0" rIns="0" bIns="0"/>
          <a:lstStyle>
            <a:lvl1pPr>
              <a:lnSpc>
                <a:spcPct val="70000"/>
              </a:lnSpc>
              <a:defRPr sz="11500" b="1" cap="all" spc="-200">
                <a:latin typeface="PFDinTextCompPro-Bold"/>
                <a:cs typeface="PFDinTextCompPro-Bold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1455" y="4118670"/>
            <a:ext cx="6553695" cy="609600"/>
          </a:xfrm>
          <a:prstGeom prst="rect">
            <a:avLst/>
          </a:prstGeom>
        </p:spPr>
        <p:txBody>
          <a:bodyPr vert="horz" lIns="65828" tIns="32914" rIns="65828" bIns="32914"/>
          <a:lstStyle>
            <a:lvl1pPr marL="0" indent="0" algn="l">
              <a:buNone/>
              <a:defRPr lang="en-US" sz="2800" u="none" baseline="0" smtClean="0"/>
            </a:lvl1pPr>
            <a:lvl2pPr marL="329138" indent="0" algn="ctr">
              <a:buNone/>
              <a:defRPr/>
            </a:lvl2pPr>
            <a:lvl3pPr marL="658277" indent="0" algn="ctr">
              <a:buNone/>
              <a:defRPr/>
            </a:lvl3pPr>
            <a:lvl4pPr marL="987415" indent="0" algn="ctr">
              <a:buNone/>
              <a:defRPr/>
            </a:lvl4pPr>
            <a:lvl5pPr marL="1316553" indent="0" algn="ctr">
              <a:buNone/>
              <a:defRPr/>
            </a:lvl5pPr>
            <a:lvl6pPr marL="1645691" indent="0" algn="ctr">
              <a:buNone/>
              <a:defRPr/>
            </a:lvl6pPr>
            <a:lvl7pPr marL="1974830" indent="0" algn="ctr">
              <a:buNone/>
              <a:defRPr/>
            </a:lvl7pPr>
            <a:lvl8pPr marL="2303968" indent="0" algn="ctr">
              <a:buNone/>
              <a:defRPr/>
            </a:lvl8pPr>
            <a:lvl9pPr marL="2633106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313952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Phone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54" b="9073"/>
          <a:stretch>
            <a:fillRect/>
          </a:stretch>
        </p:blipFill>
        <p:spPr bwMode="auto">
          <a:xfrm>
            <a:off x="719138" y="1049338"/>
            <a:ext cx="7586662" cy="387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1313737" y="1419408"/>
            <a:ext cx="1677751" cy="2870892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3899979" y="1784167"/>
            <a:ext cx="1629991" cy="2415208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6386666" y="1490085"/>
            <a:ext cx="1693292" cy="2815215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CDBDE2-F560-4B40-974D-A0F438C329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723457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rcis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 userDrawn="1"/>
        </p:nvCxnSpPr>
        <p:spPr bwMode="auto">
          <a:xfrm flipH="1">
            <a:off x="454025" y="2082800"/>
            <a:ext cx="2703513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Straight Connector 12"/>
          <p:cNvCxnSpPr/>
          <p:nvPr userDrawn="1"/>
        </p:nvCxnSpPr>
        <p:spPr bwMode="auto">
          <a:xfrm>
            <a:off x="3386138" y="2085975"/>
            <a:ext cx="5272087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4" name="Straight Connector 13"/>
          <p:cNvCxnSpPr/>
          <p:nvPr userDrawn="1"/>
        </p:nvCxnSpPr>
        <p:spPr bwMode="auto">
          <a:xfrm flipH="1">
            <a:off x="454025" y="3657600"/>
            <a:ext cx="2703513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9" name="Straight Connector 18"/>
          <p:cNvCxnSpPr/>
          <p:nvPr userDrawn="1"/>
        </p:nvCxnSpPr>
        <p:spPr bwMode="auto">
          <a:xfrm flipH="1">
            <a:off x="3371850" y="3651250"/>
            <a:ext cx="5272088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612" y="1491734"/>
            <a:ext cx="2688926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12" y="2158557"/>
            <a:ext cx="2688926" cy="1200150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idx="12"/>
          </p:nvPr>
        </p:nvSpPr>
        <p:spPr>
          <a:xfrm>
            <a:off x="3386137" y="1494184"/>
            <a:ext cx="5257800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Content Placeholder 3"/>
          <p:cNvSpPr>
            <a:spLocks noGrp="1"/>
          </p:cNvSpPr>
          <p:nvPr>
            <p:ph sz="half" idx="13"/>
          </p:nvPr>
        </p:nvSpPr>
        <p:spPr>
          <a:xfrm>
            <a:off x="3386137" y="2161007"/>
            <a:ext cx="1219200" cy="1111856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 i="1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0" name="Content Placeholder 3"/>
          <p:cNvSpPr>
            <a:spLocks noGrp="1"/>
          </p:cNvSpPr>
          <p:nvPr>
            <p:ph sz="half" idx="14"/>
          </p:nvPr>
        </p:nvSpPr>
        <p:spPr>
          <a:xfrm>
            <a:off x="4853747" y="2161007"/>
            <a:ext cx="3790189" cy="1111856"/>
          </a:xfrm>
          <a:prstGeom prst="rect">
            <a:avLst/>
          </a:prstGeom>
        </p:spPr>
        <p:txBody>
          <a:bodyPr vert="horz" lIns="0" tIns="32914" rIns="65828" bIns="32914"/>
          <a:lstStyle>
            <a:lvl1pPr marL="225425" indent="-225425">
              <a:lnSpc>
                <a:spcPct val="100000"/>
              </a:lnSpc>
              <a:buSzPct val="100000"/>
              <a:buFont typeface="+mj-lt"/>
              <a:buAutoNum type="arabicPeriod"/>
              <a:defRPr sz="14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idx="15"/>
          </p:nvPr>
        </p:nvSpPr>
        <p:spPr>
          <a:xfrm>
            <a:off x="468612" y="3070370"/>
            <a:ext cx="2688926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3"/>
          <p:cNvSpPr>
            <a:spLocks noGrp="1"/>
          </p:cNvSpPr>
          <p:nvPr>
            <p:ph sz="half" idx="16"/>
          </p:nvPr>
        </p:nvSpPr>
        <p:spPr>
          <a:xfrm>
            <a:off x="468612" y="3737193"/>
            <a:ext cx="2688926" cy="1406307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idx="18"/>
          </p:nvPr>
        </p:nvSpPr>
        <p:spPr>
          <a:xfrm>
            <a:off x="3386137" y="2933700"/>
            <a:ext cx="5257800" cy="61988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19"/>
          </p:nvPr>
        </p:nvSpPr>
        <p:spPr>
          <a:xfrm>
            <a:off x="3386137" y="3730063"/>
            <a:ext cx="5257800" cy="1406307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23" name="Slide Number Placehold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DC701D-38C3-2B44-A4BF-009E7CC0FE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716122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 userDrawn="1"/>
        </p:nvCxnSpPr>
        <p:spPr bwMode="auto">
          <a:xfrm flipH="1">
            <a:off x="6169025" y="2082800"/>
            <a:ext cx="2703513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0" name="Straight Connector 9"/>
          <p:cNvCxnSpPr/>
          <p:nvPr userDrawn="1"/>
        </p:nvCxnSpPr>
        <p:spPr bwMode="auto">
          <a:xfrm>
            <a:off x="476250" y="2082800"/>
            <a:ext cx="5500688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83611" y="1498728"/>
            <a:ext cx="2688926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3611" y="2156844"/>
            <a:ext cx="2688926" cy="2834256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idx="12"/>
          </p:nvPr>
        </p:nvSpPr>
        <p:spPr>
          <a:xfrm>
            <a:off x="476249" y="1498728"/>
            <a:ext cx="5500688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3"/>
          <p:cNvSpPr>
            <a:spLocks noGrp="1"/>
          </p:cNvSpPr>
          <p:nvPr>
            <p:ph sz="half" idx="16"/>
          </p:nvPr>
        </p:nvSpPr>
        <p:spPr>
          <a:xfrm>
            <a:off x="476249" y="2156844"/>
            <a:ext cx="5500688" cy="2834256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17" name="Title 1"/>
          <p:cNvSpPr>
            <a:spLocks noGrp="1"/>
          </p:cNvSpPr>
          <p:nvPr>
            <p:ph type="ctrTitle"/>
          </p:nvPr>
        </p:nvSpPr>
        <p:spPr>
          <a:xfrm>
            <a:off x="442981" y="1066788"/>
            <a:ext cx="8429555" cy="571512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18E8F9-447F-654D-803B-9DEE29FFF5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864468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611" y="1226439"/>
            <a:ext cx="4158065" cy="3470148"/>
          </a:xfrm>
          <a:prstGeom prst="rect">
            <a:avLst/>
          </a:prstGeom>
        </p:spPr>
        <p:txBody>
          <a:bodyPr vert="horz" lIns="65828" tIns="32914" rIns="65828" bIns="32914"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6400" y="1226439"/>
            <a:ext cx="4158065" cy="3470148"/>
          </a:xfrm>
          <a:prstGeom prst="rect">
            <a:avLst/>
          </a:prstGeom>
        </p:spPr>
        <p:txBody>
          <a:bodyPr vert="horz" lIns="65828" tIns="32914" rIns="65828" bIns="32914"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Box 1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262ABD-C146-AE4A-B90F-9D71F19074E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792682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Sub 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Box 1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961AC2-C84F-D04B-81D7-7DCA9165AC6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233677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3"/>
          </p:nvPr>
        </p:nvSpPr>
        <p:spPr>
          <a:xfrm>
            <a:off x="2624138" y="1333500"/>
            <a:ext cx="3733800" cy="3505200"/>
          </a:xfrm>
          <a:prstGeom prst="rect">
            <a:avLst/>
          </a:prstGeom>
        </p:spPr>
        <p:txBody>
          <a:bodyPr vert="horz"/>
          <a:lstStyle/>
          <a:p>
            <a:pPr lvl="0"/>
            <a:endParaRPr lang="en-US" noProof="0">
              <a:sym typeface="News706 BT" charset="0"/>
            </a:endParaRPr>
          </a:p>
        </p:txBody>
      </p:sp>
      <p:sp>
        <p:nvSpPr>
          <p:cNvPr id="6" name="Text Box 1"/>
          <p:cNvSpPr txBox="1">
            <a:spLocks noGrp="1" noChangeArrowheads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940B09-2C87-A043-B6A7-0D31B4E0874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565208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704C70-ACA5-F34F-A1DA-C6016D40A00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235850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8398" y="1115943"/>
            <a:ext cx="8425853" cy="2579757"/>
          </a:xfrm>
          <a:prstGeom prst="rect">
            <a:avLst/>
          </a:prstGeom>
        </p:spPr>
        <p:txBody>
          <a:bodyPr vert="horz" lIns="65828" tIns="32914" rIns="65828" bIns="32914"/>
          <a:lstStyle>
            <a:lvl1pPr>
              <a:lnSpc>
                <a:spcPct val="70000"/>
              </a:lnSpc>
              <a:defRPr sz="8800" b="1" cap="all" spc="-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611" y="3314700"/>
            <a:ext cx="8425853" cy="1793748"/>
          </a:xfrm>
          <a:prstGeom prst="rect">
            <a:avLst/>
          </a:prstGeom>
        </p:spPr>
        <p:txBody>
          <a:bodyPr vert="horz" lIns="65828" tIns="32914" rIns="65828" bIns="32914" anchor="b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371266" y="495300"/>
            <a:ext cx="6400800" cy="304800"/>
          </a:xfrm>
          <a:prstGeom prst="rect">
            <a:avLst/>
          </a:prstGeom>
        </p:spPr>
        <p:txBody>
          <a:bodyPr vert="horz"/>
          <a:lstStyle>
            <a:lvl1pPr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262938" y="458788"/>
            <a:ext cx="641350" cy="341312"/>
          </a:xfrm>
          <a:prstGeom prst="rect">
            <a:avLst/>
          </a:prstGeom>
        </p:spPr>
        <p:txBody>
          <a:bodyPr rIns="0"/>
          <a:lstStyle>
            <a:lvl1pPr algn="r">
              <a:defRPr sz="2300" b="1">
                <a:solidFill>
                  <a:schemeClr val="tx1"/>
                </a:solidFill>
                <a:latin typeface="+mj-lt"/>
              </a:defRPr>
            </a:lvl1pPr>
          </a:lstStyle>
          <a:p>
            <a:pPr>
              <a:defRPr/>
            </a:pPr>
            <a:fld id="{7D2F14C5-AF8B-6B42-A67C-58A084EA75B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714653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i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982" y="1066788"/>
            <a:ext cx="4924355" cy="1126998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 baseline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82" y="2072196"/>
            <a:ext cx="5748356" cy="1343025"/>
          </a:xfrm>
          <a:prstGeom prst="rect">
            <a:avLst/>
          </a:prstGeom>
        </p:spPr>
        <p:txBody>
          <a:bodyPr vert="horz" lIns="0" tIns="32914" rIns="65828" bIns="32914"/>
          <a:lstStyle>
            <a:lvl1pPr marL="174625" indent="-174625" algn="l">
              <a:buSzPct val="69000"/>
              <a:buFont typeface="Lucida Grande"/>
              <a:buChar char="‣"/>
              <a:defRPr baseline="0"/>
            </a:lvl1pPr>
            <a:lvl2pPr marL="329138" indent="0" algn="ctr">
              <a:buNone/>
              <a:defRPr/>
            </a:lvl2pPr>
            <a:lvl3pPr marL="658277" indent="0" algn="ctr">
              <a:buNone/>
              <a:defRPr/>
            </a:lvl3pPr>
            <a:lvl4pPr marL="987415" indent="0" algn="ctr">
              <a:buNone/>
              <a:defRPr/>
            </a:lvl4pPr>
            <a:lvl5pPr marL="1316553" indent="0" algn="ctr">
              <a:buNone/>
              <a:defRPr/>
            </a:lvl5pPr>
            <a:lvl6pPr marL="1645691" indent="0" algn="ctr">
              <a:buNone/>
              <a:defRPr/>
            </a:lvl6pPr>
            <a:lvl7pPr marL="1974830" indent="0" algn="ctr">
              <a:buNone/>
              <a:defRPr/>
            </a:lvl7pPr>
            <a:lvl8pPr marL="2303968" indent="0" algn="ctr">
              <a:buNone/>
              <a:defRPr/>
            </a:lvl8pPr>
            <a:lvl9pPr marL="2633106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6" y="495300"/>
            <a:ext cx="6400800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2"/>
          </p:nvPr>
        </p:nvSpPr>
        <p:spPr>
          <a:xfrm>
            <a:off x="6205537" y="2095500"/>
            <a:ext cx="2743200" cy="27432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6" name="Text Box 1"/>
          <p:cNvSpPr txBox="1">
            <a:spLocks noGrp="1" noChangeArrowheads="1"/>
          </p:cNvSpPr>
          <p:nvPr>
            <p:ph type="sldNum" sz="quarter" idx="13"/>
          </p:nvPr>
        </p:nvSpPr>
        <p:spPr>
          <a:xfrm>
            <a:off x="8650288" y="530225"/>
            <a:ext cx="254000" cy="3111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11C055-FFE5-AD49-B3A5-A8977414392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105138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982" y="1066788"/>
            <a:ext cx="4924355" cy="1126998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 baseline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82" y="2072196"/>
            <a:ext cx="5748356" cy="1343025"/>
          </a:xfrm>
          <a:prstGeom prst="rect">
            <a:avLst/>
          </a:prstGeom>
        </p:spPr>
        <p:txBody>
          <a:bodyPr vert="horz" lIns="0" tIns="32914" rIns="65828" bIns="32914"/>
          <a:lstStyle>
            <a:lvl1pPr marL="174625" indent="-174625" algn="l">
              <a:buSzPct val="69000"/>
              <a:buFont typeface="Lucida Grande"/>
              <a:buChar char="‣"/>
              <a:defRPr baseline="0"/>
            </a:lvl1pPr>
            <a:lvl2pPr marL="329138" indent="0" algn="ctr">
              <a:buNone/>
              <a:defRPr/>
            </a:lvl2pPr>
            <a:lvl3pPr marL="658277" indent="0" algn="ctr">
              <a:buNone/>
              <a:defRPr/>
            </a:lvl3pPr>
            <a:lvl4pPr marL="987415" indent="0" algn="ctr">
              <a:buNone/>
              <a:defRPr/>
            </a:lvl4pPr>
            <a:lvl5pPr marL="1316553" indent="0" algn="ctr">
              <a:buNone/>
              <a:defRPr/>
            </a:lvl5pPr>
            <a:lvl6pPr marL="1645691" indent="0" algn="ctr">
              <a:buNone/>
              <a:defRPr/>
            </a:lvl6pPr>
            <a:lvl7pPr marL="1974830" indent="0" algn="ctr">
              <a:buNone/>
              <a:defRPr/>
            </a:lvl7pPr>
            <a:lvl8pPr marL="2303968" indent="0" algn="ctr">
              <a:buNone/>
              <a:defRPr/>
            </a:lvl8pPr>
            <a:lvl9pPr marL="2633106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6" y="495300"/>
            <a:ext cx="6400800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2"/>
          </p:nvPr>
        </p:nvSpPr>
        <p:spPr>
          <a:xfrm>
            <a:off x="6205537" y="2095500"/>
            <a:ext cx="2743200" cy="27432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6" name="Text Box 1"/>
          <p:cNvSpPr txBox="1">
            <a:spLocks noGrp="1" noChangeArrowheads="1"/>
          </p:cNvSpPr>
          <p:nvPr>
            <p:ph type="sldNum" sz="quarter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11C055-FFE5-AD49-B3A5-A8977414392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009757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981" y="1066788"/>
            <a:ext cx="8429555" cy="1126998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454025" y="2066446"/>
            <a:ext cx="8418512" cy="3000854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Font typeface="Arial"/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 Box 1"/>
          <p:cNvSpPr txBox="1">
            <a:spLocks noGrp="1" noChangeArrowheads="1"/>
          </p:cNvSpPr>
          <p:nvPr>
            <p:ph type="sldNum" sz="quarter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34588A-CBAF-924B-A77D-DE72B91A920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346501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185737" y="190500"/>
            <a:ext cx="8991600" cy="4876800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981" y="1066788"/>
            <a:ext cx="8429555" cy="1126998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C75AE0-23F4-5347-8791-D0888DD167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432574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k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8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4750" y="1104900"/>
            <a:ext cx="4522788" cy="3665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2650614" y="1287507"/>
            <a:ext cx="4130297" cy="2332424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504265-9D4A-1740-9DB8-71F1BEF617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398603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7713" y="1111250"/>
            <a:ext cx="5259387" cy="368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2706656" y="1308224"/>
            <a:ext cx="3915024" cy="2438659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06ABFC-B8B3-914E-B6DA-1FC6B47E46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197056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2513" y="1136650"/>
            <a:ext cx="4862512" cy="380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2809224" y="1559355"/>
            <a:ext cx="3870218" cy="2909725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E904AF-C4D6-B94B-B319-23ED26598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45869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6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1"/>
          <p:cNvSpPr>
            <a:spLocks noChangeShapeType="1"/>
          </p:cNvSpPr>
          <p:nvPr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7" name="Line 2"/>
          <p:cNvSpPr>
            <a:spLocks noChangeShapeType="1"/>
          </p:cNvSpPr>
          <p:nvPr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107" r:id="rId1"/>
    <p:sldLayoutId id="2147484108" r:id="rId2"/>
    <p:sldLayoutId id="2147484117" r:id="rId3"/>
  </p:sldLayoutIdLst>
  <p:transition/>
  <p:txStyles>
    <p:titleStyle>
      <a:lvl1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+mj-lt"/>
          <a:ea typeface="+mj-ea"/>
          <a:cs typeface="+mj-cs"/>
          <a:sym typeface="PFDinTextCompPro-Bold" charset="0"/>
        </a:defRPr>
      </a:lvl1pPr>
      <a:lvl2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2pPr>
      <a:lvl3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3pPr>
      <a:lvl4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4pPr>
      <a:lvl5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5pPr>
      <a:lvl6pPr marL="329138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6pPr>
      <a:lvl7pPr marL="658277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7pPr>
      <a:lvl8pPr marL="987415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8pPr>
      <a:lvl9pPr marL="1316553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9pPr>
    </p:titleStyle>
    <p:bodyStyle>
      <a:lvl1pPr marL="342900" indent="-34290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1pPr>
      <a:lvl2pPr marL="29210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2pPr>
      <a:lvl3pPr marL="43815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3pPr>
      <a:lvl4pPr marL="58420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4pPr>
      <a:lvl5pPr marL="73025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5pPr>
      <a:lvl6pPr marL="1060557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6pPr>
      <a:lvl7pPr marL="1389695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7pPr>
      <a:lvl8pPr marL="1718833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8pPr>
      <a:lvl9pPr marL="2047972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9pPr>
    </p:bodyStyle>
    <p:otherStyle>
      <a:defPPr>
        <a:defRPr lang="en-US"/>
      </a:defPPr>
      <a:lvl1pPr marL="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913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58277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87415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16553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691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7483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0396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33106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Text Box 1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8650288" y="530225"/>
            <a:ext cx="254000" cy="31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65828" tIns="32914" rIns="0" bIns="32914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ts val="2304"/>
              </a:lnSpc>
              <a:defRPr sz="2300" b="1">
                <a:solidFill>
                  <a:schemeClr val="tx1"/>
                </a:solidFill>
                <a:latin typeface="+mj-lt"/>
                <a:ea typeface="ＭＳ Ｐゴシック" charset="0"/>
                <a:cs typeface="PFDinTextCompPro-Bold" charset="0"/>
                <a:sym typeface="PFDinTextCompPro-Bold" charset="0"/>
              </a:defRPr>
            </a:lvl1pPr>
            <a:lvl2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2pPr>
            <a:lvl3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3pPr>
            <a:lvl4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4pPr>
            <a:lvl5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9pPr>
          </a:lstStyle>
          <a:p>
            <a:pPr>
              <a:defRPr/>
            </a:pPr>
            <a:fld id="{41D72CFD-D302-374C-B1F5-8330648B667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099" name="Line 1"/>
          <p:cNvSpPr>
            <a:spLocks noChangeShapeType="1"/>
          </p:cNvSpPr>
          <p:nvPr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100" name="Line 2"/>
          <p:cNvSpPr>
            <a:spLocks noChangeShapeType="1"/>
          </p:cNvSpPr>
          <p:nvPr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01" r:id="rId1"/>
    <p:sldLayoutId id="2147484102" r:id="rId2"/>
    <p:sldLayoutId id="2147484109" r:id="rId3"/>
    <p:sldLayoutId id="2147484110" r:id="rId4"/>
    <p:sldLayoutId id="2147484111" r:id="rId5"/>
    <p:sldLayoutId id="2147484112" r:id="rId6"/>
    <p:sldLayoutId id="2147484113" r:id="rId7"/>
    <p:sldLayoutId id="2147484114" r:id="rId8"/>
    <p:sldLayoutId id="2147484115" r:id="rId9"/>
    <p:sldLayoutId id="2147484103" r:id="rId10"/>
    <p:sldLayoutId id="2147484104" r:id="rId11"/>
    <p:sldLayoutId id="2147484105" r:id="rId12"/>
    <p:sldLayoutId id="2147484106" r:id="rId13"/>
  </p:sldLayoutIdLst>
  <p:transition/>
  <p:hf hdr="0" ftr="0" dt="0"/>
  <p:txStyles>
    <p:titleStyle>
      <a:lvl1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+mj-lt"/>
          <a:ea typeface="+mj-ea"/>
          <a:cs typeface="+mj-cs"/>
          <a:sym typeface="PFDinTextCompPro-Bold" charset="0"/>
        </a:defRPr>
      </a:lvl1pPr>
      <a:lvl2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2pPr>
      <a:lvl3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3pPr>
      <a:lvl4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4pPr>
      <a:lvl5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5pPr>
      <a:lvl6pPr marL="329138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6pPr>
      <a:lvl7pPr marL="658277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7pPr>
      <a:lvl8pPr marL="987415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8pPr>
      <a:lvl9pPr marL="1316553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9pPr>
    </p:titleStyle>
    <p:bodyStyle>
      <a:lvl1pPr marL="14605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1pPr>
      <a:lvl2pPr marL="29210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2pPr>
      <a:lvl3pPr marL="43815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3pPr>
      <a:lvl4pPr marL="58420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4pPr>
      <a:lvl5pPr marL="73025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5pPr>
      <a:lvl6pPr marL="1060557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6pPr>
      <a:lvl7pPr marL="1389695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7pPr>
      <a:lvl8pPr marL="1718833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8pPr>
      <a:lvl9pPr marL="2047972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9pPr>
    </p:bodyStyle>
    <p:otherStyle>
      <a:defPPr>
        <a:defRPr lang="en-US"/>
      </a:defPPr>
      <a:lvl1pPr marL="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913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58277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87415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16553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691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7483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0396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33106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414337" y="1333500"/>
            <a:ext cx="8469313" cy="2627312"/>
          </a:xfrm>
        </p:spPr>
        <p:txBody>
          <a:bodyPr/>
          <a:lstStyle/>
          <a:p>
            <a:pPr>
              <a:lnSpc>
                <a:spcPts val="7040"/>
              </a:lnSpc>
              <a:spcBef>
                <a:spcPts val="0"/>
              </a:spcBef>
              <a:defRPr/>
            </a:pPr>
            <a:r>
              <a:rPr lang="en-US" sz="7200" dirty="0" smtClean="0"/>
              <a:t>predicting healthcare utilization</a:t>
            </a:r>
            <a:endParaRPr lang="en-US" sz="72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526832"/>
            <a:ext cx="7772400" cy="4572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MODELS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3"/>
          </p:nvPr>
        </p:nvSpPr>
        <p:spPr>
          <a:xfrm>
            <a:off x="8650288" y="565150"/>
            <a:ext cx="254000" cy="311150"/>
          </a:xfrm>
        </p:spPr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 bwMode="auto">
          <a:xfrm>
            <a:off x="414337" y="1181100"/>
            <a:ext cx="8305800" cy="358140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32914" rIns="65828" bIns="32914" numCol="1" anchor="t" anchorCtr="0" compatLnSpc="1">
            <a:prstTxWarp prst="textNoShape">
              <a:avLst/>
            </a:prstTxWarp>
          </a:bodyPr>
          <a:lstStyle/>
          <a:p>
            <a:pPr marL="0" indent="0">
              <a:lnSpc>
                <a:spcPct val="100000"/>
              </a:lnSpc>
              <a:buNone/>
            </a:pPr>
            <a:endParaRPr lang="en-US" b="1" dirty="0">
              <a:sym typeface="Gill Sans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b="1" dirty="0">
              <a:sym typeface="Gill Sans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b="1" dirty="0">
              <a:sym typeface="Gill Sans" charset="0"/>
            </a:endParaRPr>
          </a:p>
        </p:txBody>
      </p:sp>
      <p:sp>
        <p:nvSpPr>
          <p:cNvPr id="8" name="Subtitle 2"/>
          <p:cNvSpPr txBox="1">
            <a:spLocks/>
          </p:cNvSpPr>
          <p:nvPr/>
        </p:nvSpPr>
        <p:spPr bwMode="auto">
          <a:xfrm>
            <a:off x="566736" y="1104901"/>
            <a:ext cx="8337552" cy="20574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32914" rIns="65828" bIns="32914" numCol="1" anchor="t" anchorCtr="0" compatLnSpc="1">
            <a:prstTxWarp prst="textNoShape">
              <a:avLst/>
            </a:prstTxWarp>
          </a:bodyPr>
          <a:lstStyle>
            <a:lvl1pPr marL="174625" indent="-174625" algn="l" rtl="0" eaLnBrk="0" fontAlgn="base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/>
              <a:buChar char="‣"/>
              <a:defRPr sz="20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1pPr>
            <a:lvl2pPr marL="329138" indent="0" algn="ctr" rtl="0" eaLnBrk="0" fontAlgn="base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2pPr>
            <a:lvl3pPr marL="658277" indent="0" algn="ctr" rtl="0" eaLnBrk="0" fontAlgn="base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3pPr>
            <a:lvl4pPr marL="987415" indent="0" algn="ctr" rtl="0" eaLnBrk="0" fontAlgn="base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4pPr>
            <a:lvl5pPr marL="1316553" indent="0" algn="ctr" rtl="0" eaLnBrk="0" fontAlgn="base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5pPr>
            <a:lvl6pPr marL="1645691" indent="0" algn="ctr" rtl="0" fontAlgn="base">
              <a:lnSpc>
                <a:spcPts val="2448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6pPr>
            <a:lvl7pPr marL="1974830" indent="0" algn="ctr" rtl="0" fontAlgn="base">
              <a:lnSpc>
                <a:spcPts val="2448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7pPr>
            <a:lvl8pPr marL="2303968" indent="0" algn="ctr" rtl="0" fontAlgn="base">
              <a:lnSpc>
                <a:spcPts val="2448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8pPr>
            <a:lvl9pPr marL="2633106" indent="0" algn="ctr" rtl="0" fontAlgn="base">
              <a:lnSpc>
                <a:spcPts val="2448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b="1" kern="0" dirty="0" smtClean="0"/>
              <a:t>Feature Importance (RF)</a:t>
            </a:r>
            <a:endParaRPr lang="en-US" b="1" kern="0" dirty="0"/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0000"/>
                </a:solidFill>
                <a:latin typeface="Helvetica Neue"/>
              </a:rPr>
              <a:t>ER Visit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0000"/>
                </a:solidFill>
                <a:latin typeface="Helvetica Neue"/>
              </a:rPr>
              <a:t>Limited Physical Activity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0000"/>
                </a:solidFill>
                <a:latin typeface="Helvetica Neue"/>
              </a:rPr>
              <a:t>Health Condition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0000"/>
                </a:solidFill>
                <a:latin typeface="Helvetica Neue"/>
              </a:rPr>
              <a:t>Age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0000"/>
                </a:solidFill>
                <a:latin typeface="Helvetica Neue"/>
              </a:rPr>
              <a:t>Patient Hospitalized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0000"/>
                </a:solidFill>
                <a:latin typeface="Helvetica Neue"/>
              </a:rPr>
              <a:t>Income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0000"/>
                </a:solidFill>
                <a:latin typeface="Helvetica Neue"/>
              </a:rPr>
              <a:t>Disabled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0000"/>
                </a:solidFill>
                <a:latin typeface="Helvetica Neue"/>
              </a:rPr>
              <a:t>Education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0000"/>
                </a:solidFill>
                <a:latin typeface="Helvetica Neue"/>
              </a:rPr>
              <a:t>BMI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0000"/>
                </a:solidFill>
                <a:latin typeface="Helvetica Neue"/>
              </a:rPr>
              <a:t>Difficulty Dressing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kern="0" dirty="0" smtClean="0">
                <a:solidFill>
                  <a:srgbClr val="000000"/>
                </a:solidFill>
                <a:latin typeface="Helvetica Neue"/>
              </a:rPr>
              <a:t>Nervous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kern="0" dirty="0" smtClean="0">
                <a:solidFill>
                  <a:srgbClr val="000000"/>
                </a:solidFill>
                <a:latin typeface="Helvetica Neue"/>
              </a:rPr>
              <a:t>Time Walked</a:t>
            </a:r>
            <a:endParaRPr lang="en-US" kern="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3637" y="0"/>
            <a:ext cx="4944100" cy="521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3326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526832"/>
            <a:ext cx="7772400" cy="4572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MODELS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3"/>
          </p:nvPr>
        </p:nvSpPr>
        <p:spPr>
          <a:xfrm>
            <a:off x="8650288" y="565150"/>
            <a:ext cx="254000" cy="311150"/>
          </a:xfrm>
        </p:spPr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 bwMode="auto">
          <a:xfrm>
            <a:off x="414337" y="1181100"/>
            <a:ext cx="8305800" cy="358140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32914" rIns="65828" bIns="32914" numCol="1" anchor="t" anchorCtr="0" compatLnSpc="1">
            <a:prstTxWarp prst="textNoShape">
              <a:avLst/>
            </a:prstTxWarp>
          </a:bodyPr>
          <a:lstStyle/>
          <a:p>
            <a:pPr marL="0" indent="0">
              <a:lnSpc>
                <a:spcPct val="100000"/>
              </a:lnSpc>
              <a:buNone/>
            </a:pPr>
            <a:endParaRPr lang="en-US" b="1" dirty="0">
              <a:sym typeface="Gill Sans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b="1" dirty="0">
              <a:sym typeface="Gill Sans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b="1" dirty="0">
              <a:sym typeface="Gill Sans" charset="0"/>
            </a:endParaRPr>
          </a:p>
        </p:txBody>
      </p:sp>
      <p:sp>
        <p:nvSpPr>
          <p:cNvPr id="8" name="Subtitle 2"/>
          <p:cNvSpPr txBox="1">
            <a:spLocks/>
          </p:cNvSpPr>
          <p:nvPr/>
        </p:nvSpPr>
        <p:spPr bwMode="auto">
          <a:xfrm>
            <a:off x="566736" y="1104901"/>
            <a:ext cx="8337552" cy="20574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32914" rIns="65828" bIns="32914" numCol="1" anchor="t" anchorCtr="0" compatLnSpc="1">
            <a:prstTxWarp prst="textNoShape">
              <a:avLst/>
            </a:prstTxWarp>
          </a:bodyPr>
          <a:lstStyle>
            <a:lvl1pPr marL="174625" indent="-174625" algn="l" rtl="0" eaLnBrk="0" fontAlgn="base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/>
              <a:buChar char="‣"/>
              <a:defRPr sz="20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1pPr>
            <a:lvl2pPr marL="329138" indent="0" algn="ctr" rtl="0" eaLnBrk="0" fontAlgn="base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2pPr>
            <a:lvl3pPr marL="658277" indent="0" algn="ctr" rtl="0" eaLnBrk="0" fontAlgn="base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3pPr>
            <a:lvl4pPr marL="987415" indent="0" algn="ctr" rtl="0" eaLnBrk="0" fontAlgn="base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4pPr>
            <a:lvl5pPr marL="1316553" indent="0" algn="ctr" rtl="0" eaLnBrk="0" fontAlgn="base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5pPr>
            <a:lvl6pPr marL="1645691" indent="0" algn="ctr" rtl="0" fontAlgn="base">
              <a:lnSpc>
                <a:spcPts val="2448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6pPr>
            <a:lvl7pPr marL="1974830" indent="0" algn="ctr" rtl="0" fontAlgn="base">
              <a:lnSpc>
                <a:spcPts val="2448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7pPr>
            <a:lvl8pPr marL="2303968" indent="0" algn="ctr" rtl="0" fontAlgn="base">
              <a:lnSpc>
                <a:spcPts val="2448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8pPr>
            <a:lvl9pPr marL="2633106" indent="0" algn="ctr" rtl="0" fontAlgn="base">
              <a:lnSpc>
                <a:spcPts val="2448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800" b="1" kern="0" dirty="0" smtClean="0"/>
              <a:t>Presenting the Question as a Binary Classification Problem</a:t>
            </a:r>
            <a:endParaRPr lang="en-US" sz="1800" b="1" kern="0" dirty="0"/>
          </a:p>
          <a:p>
            <a:pPr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800" kern="0" dirty="0"/>
              <a:t>In </a:t>
            </a:r>
            <a:r>
              <a:rPr lang="en-US" sz="1800" kern="0" dirty="0" smtClean="0"/>
              <a:t>this </a:t>
            </a:r>
            <a:r>
              <a:rPr lang="en-US" sz="1800" kern="0" dirty="0"/>
              <a:t>specific care management example, I am assuming that a health system can assign a care management individual to ~10% of their </a:t>
            </a:r>
            <a:r>
              <a:rPr lang="en-US" sz="1800" kern="0" dirty="0" smtClean="0"/>
              <a:t>population.  Given this, what I care about is should the person be put in the care management program (Yes or no answer)</a:t>
            </a:r>
            <a:endParaRPr lang="en-US" sz="1800" kern="0" dirty="0"/>
          </a:p>
          <a:p>
            <a:pPr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rgbClr val="000000"/>
                </a:solidFill>
                <a:latin typeface="Helvetica Neue"/>
              </a:rPr>
              <a:t>Given this, I care about ‘high utilizers’, so I segmented the data into individuals with greater than 12 doctors visits and individuals with less than or equal to 12 doctors visits</a:t>
            </a:r>
          </a:p>
          <a:p>
            <a:pPr marL="630238" lvl="1" indent="-228600" algn="l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tabLst>
                <a:tab pos="1087438" algn="l"/>
              </a:tabLst>
            </a:pPr>
            <a:r>
              <a:rPr lang="en-US" sz="1800" dirty="0" smtClean="0">
                <a:solidFill>
                  <a:srgbClr val="000000"/>
                </a:solidFill>
                <a:latin typeface="Helvetica Neue"/>
              </a:rPr>
              <a:t>Note: 93.679</a:t>
            </a:r>
            <a:r>
              <a:rPr lang="en-US" sz="1800" dirty="0">
                <a:solidFill>
                  <a:srgbClr val="000000"/>
                </a:solidFill>
                <a:latin typeface="Helvetica Neue"/>
              </a:rPr>
              <a:t>% </a:t>
            </a:r>
            <a:r>
              <a:rPr lang="en-US" sz="1800" dirty="0" smtClean="0">
                <a:solidFill>
                  <a:srgbClr val="000000"/>
                </a:solidFill>
                <a:latin typeface="Helvetica Neue"/>
              </a:rPr>
              <a:t>of individuals had less than 12 doctors visits (~6.3% has more than 12 doctor’s visits)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rgbClr val="000000"/>
                </a:solidFill>
                <a:latin typeface="Helvetica Neue"/>
              </a:rPr>
              <a:t>Issues:</a:t>
            </a:r>
          </a:p>
          <a:p>
            <a:pPr marL="630238" lvl="1" indent="-228600" algn="l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rgbClr val="000000"/>
                </a:solidFill>
                <a:latin typeface="Helvetica Neue"/>
              </a:rPr>
              <a:t>Accuracy versus ROC AUC?</a:t>
            </a:r>
          </a:p>
          <a:p>
            <a:pPr marL="630238" lvl="1" indent="-228600" algn="l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rgbClr val="000000"/>
                </a:solidFill>
                <a:latin typeface="Helvetica Neue"/>
              </a:rPr>
              <a:t>Unbalanced classifier</a:t>
            </a:r>
          </a:p>
        </p:txBody>
      </p:sp>
    </p:spTree>
    <p:extLst>
      <p:ext uri="{BB962C8B-B14F-4D97-AF65-F5344CB8AC3E}">
        <p14:creationId xmlns:p14="http://schemas.microsoft.com/office/powerpoint/2010/main" val="28169731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526832"/>
            <a:ext cx="7772400" cy="4572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MODELS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3"/>
          </p:nvPr>
        </p:nvSpPr>
        <p:spPr>
          <a:xfrm>
            <a:off x="8650288" y="565150"/>
            <a:ext cx="254000" cy="311150"/>
          </a:xfrm>
        </p:spPr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 bwMode="auto">
          <a:xfrm>
            <a:off x="414337" y="1181100"/>
            <a:ext cx="8305800" cy="358140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32914" rIns="65828" bIns="32914" numCol="1" anchor="t" anchorCtr="0" compatLnSpc="1">
            <a:prstTxWarp prst="textNoShape">
              <a:avLst/>
            </a:prstTxWarp>
          </a:bodyPr>
          <a:lstStyle/>
          <a:p>
            <a:pPr marL="0" indent="0">
              <a:lnSpc>
                <a:spcPct val="100000"/>
              </a:lnSpc>
              <a:buNone/>
            </a:pPr>
            <a:endParaRPr lang="en-US" b="1" dirty="0">
              <a:sym typeface="Gill Sans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b="1" dirty="0">
              <a:sym typeface="Gill Sans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b="1" dirty="0">
              <a:sym typeface="Gill Sans" charset="0"/>
            </a:endParaRPr>
          </a:p>
        </p:txBody>
      </p:sp>
      <p:sp>
        <p:nvSpPr>
          <p:cNvPr id="8" name="Subtitle 2"/>
          <p:cNvSpPr txBox="1">
            <a:spLocks/>
          </p:cNvSpPr>
          <p:nvPr/>
        </p:nvSpPr>
        <p:spPr bwMode="auto">
          <a:xfrm>
            <a:off x="566736" y="1104901"/>
            <a:ext cx="8337552" cy="20574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32914" rIns="65828" bIns="32914" numCol="1" anchor="t" anchorCtr="0" compatLnSpc="1">
            <a:prstTxWarp prst="textNoShape">
              <a:avLst/>
            </a:prstTxWarp>
          </a:bodyPr>
          <a:lstStyle>
            <a:lvl1pPr marL="174625" indent="-174625" algn="l" rtl="0" eaLnBrk="0" fontAlgn="base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/>
              <a:buChar char="‣"/>
              <a:defRPr sz="20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1pPr>
            <a:lvl2pPr marL="329138" indent="0" algn="ctr" rtl="0" eaLnBrk="0" fontAlgn="base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2pPr>
            <a:lvl3pPr marL="658277" indent="0" algn="ctr" rtl="0" eaLnBrk="0" fontAlgn="base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3pPr>
            <a:lvl4pPr marL="987415" indent="0" algn="ctr" rtl="0" eaLnBrk="0" fontAlgn="base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4pPr>
            <a:lvl5pPr marL="1316553" indent="0" algn="ctr" rtl="0" eaLnBrk="0" fontAlgn="base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5pPr>
            <a:lvl6pPr marL="1645691" indent="0" algn="ctr" rtl="0" fontAlgn="base">
              <a:lnSpc>
                <a:spcPts val="2448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6pPr>
            <a:lvl7pPr marL="1974830" indent="0" algn="ctr" rtl="0" fontAlgn="base">
              <a:lnSpc>
                <a:spcPts val="2448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7pPr>
            <a:lvl8pPr marL="2303968" indent="0" algn="ctr" rtl="0" fontAlgn="base">
              <a:lnSpc>
                <a:spcPts val="2448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8pPr>
            <a:lvl9pPr marL="2633106" indent="0" algn="ctr" rtl="0" fontAlgn="base">
              <a:lnSpc>
                <a:spcPts val="2448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1800" b="1" kern="0" dirty="0" smtClean="0"/>
              <a:t>Model </a:t>
            </a:r>
            <a:r>
              <a:rPr lang="en-US" sz="1800" b="1" kern="0" dirty="0"/>
              <a:t>Results (</a:t>
            </a:r>
            <a:r>
              <a:rPr lang="en-US" sz="1800" b="1" kern="0" dirty="0" smtClean="0"/>
              <a:t>Accuracy)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kern="0" dirty="0"/>
              <a:t>Note: </a:t>
            </a:r>
            <a:r>
              <a:rPr lang="en-US" sz="1800" kern="0" dirty="0" smtClean="0"/>
              <a:t>Dummy </a:t>
            </a:r>
            <a:r>
              <a:rPr lang="en-US" sz="1800" kern="0" dirty="0"/>
              <a:t>answer of less than </a:t>
            </a:r>
            <a:r>
              <a:rPr lang="en-US" sz="1800" kern="0" dirty="0" smtClean="0"/>
              <a:t>or equal to 12 </a:t>
            </a:r>
            <a:r>
              <a:rPr lang="en-US" sz="1800" kern="0" dirty="0"/>
              <a:t>doctors visits would result in 93.679% </a:t>
            </a:r>
            <a:r>
              <a:rPr lang="en-US" sz="1800" kern="0" dirty="0" smtClean="0"/>
              <a:t>accuracy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1800" kern="0" dirty="0"/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1800" kern="0" dirty="0" smtClean="0"/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1800" kern="0" dirty="0"/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1800" kern="0" dirty="0" smtClean="0"/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1800" kern="0" dirty="0"/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1800" kern="0" dirty="0" smtClean="0"/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1800" kern="0" dirty="0"/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1800" kern="0" dirty="0" smtClean="0"/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1800" kern="0" dirty="0" smtClean="0"/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1800" kern="0" dirty="0"/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kern="0" dirty="0" smtClean="0"/>
              <a:t>Note: I also looked at maximizing AUC and some class weight adjustments, led to similar results</a:t>
            </a:r>
            <a:endParaRPr lang="en-US" sz="1800" kern="0" dirty="0"/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1800" b="1" kern="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626" y="1999875"/>
            <a:ext cx="7497221" cy="268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3789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526832"/>
            <a:ext cx="7772400" cy="4572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MODELS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3"/>
          </p:nvPr>
        </p:nvSpPr>
        <p:spPr>
          <a:xfrm>
            <a:off x="8650288" y="565150"/>
            <a:ext cx="254000" cy="311150"/>
          </a:xfrm>
        </p:spPr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 bwMode="auto">
          <a:xfrm>
            <a:off x="414337" y="1181100"/>
            <a:ext cx="8305800" cy="358140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32914" rIns="65828" bIns="32914" numCol="1" anchor="t" anchorCtr="0" compatLnSpc="1">
            <a:prstTxWarp prst="textNoShape">
              <a:avLst/>
            </a:prstTxWarp>
          </a:bodyPr>
          <a:lstStyle/>
          <a:p>
            <a:pPr marL="0" indent="0">
              <a:lnSpc>
                <a:spcPct val="100000"/>
              </a:lnSpc>
              <a:buNone/>
            </a:pPr>
            <a:endParaRPr lang="en-US" b="1" dirty="0">
              <a:sym typeface="Gill Sans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b="1" dirty="0">
              <a:sym typeface="Gill Sans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b="1" dirty="0">
              <a:sym typeface="Gill Sans" charset="0"/>
            </a:endParaRPr>
          </a:p>
        </p:txBody>
      </p:sp>
      <p:sp>
        <p:nvSpPr>
          <p:cNvPr id="8" name="Subtitle 2"/>
          <p:cNvSpPr txBox="1">
            <a:spLocks/>
          </p:cNvSpPr>
          <p:nvPr/>
        </p:nvSpPr>
        <p:spPr bwMode="auto">
          <a:xfrm>
            <a:off x="566736" y="1104901"/>
            <a:ext cx="8337552" cy="20574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32914" rIns="65828" bIns="32914" numCol="1" anchor="t" anchorCtr="0" compatLnSpc="1">
            <a:prstTxWarp prst="textNoShape">
              <a:avLst/>
            </a:prstTxWarp>
          </a:bodyPr>
          <a:lstStyle>
            <a:lvl1pPr marL="174625" indent="-174625" algn="l" rtl="0" eaLnBrk="0" fontAlgn="base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/>
              <a:buChar char="‣"/>
              <a:defRPr sz="20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1pPr>
            <a:lvl2pPr marL="329138" indent="0" algn="ctr" rtl="0" eaLnBrk="0" fontAlgn="base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2pPr>
            <a:lvl3pPr marL="658277" indent="0" algn="ctr" rtl="0" eaLnBrk="0" fontAlgn="base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3pPr>
            <a:lvl4pPr marL="987415" indent="0" algn="ctr" rtl="0" eaLnBrk="0" fontAlgn="base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4pPr>
            <a:lvl5pPr marL="1316553" indent="0" algn="ctr" rtl="0" eaLnBrk="0" fontAlgn="base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5pPr>
            <a:lvl6pPr marL="1645691" indent="0" algn="ctr" rtl="0" fontAlgn="base">
              <a:lnSpc>
                <a:spcPts val="2448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6pPr>
            <a:lvl7pPr marL="1974830" indent="0" algn="ctr" rtl="0" fontAlgn="base">
              <a:lnSpc>
                <a:spcPts val="2448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7pPr>
            <a:lvl8pPr marL="2303968" indent="0" algn="ctr" rtl="0" fontAlgn="base">
              <a:lnSpc>
                <a:spcPts val="2448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8pPr>
            <a:lvl9pPr marL="2633106" indent="0" algn="ctr" rtl="0" fontAlgn="base">
              <a:lnSpc>
                <a:spcPts val="2448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b="1" kern="0" dirty="0" smtClean="0"/>
              <a:t>Gradient Boosted Trees Specifics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kern="0" dirty="0" smtClean="0"/>
              <a:t>AUC of .818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kern="0" dirty="0" smtClean="0"/>
              <a:t>Percent </a:t>
            </a:r>
            <a:r>
              <a:rPr lang="en-US" kern="0" dirty="0"/>
              <a:t>of Total Predicted True: 0.55%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kern="0" dirty="0" err="1" smtClean="0"/>
              <a:t>TPR</a:t>
            </a:r>
            <a:r>
              <a:rPr lang="en-US" kern="0" dirty="0" smtClean="0"/>
              <a:t> </a:t>
            </a:r>
            <a:r>
              <a:rPr lang="en-US" kern="0" dirty="0"/>
              <a:t>(Sensitivity) rate: 5.01%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kern="0" dirty="0" smtClean="0"/>
              <a:t>Specificity </a:t>
            </a:r>
            <a:r>
              <a:rPr lang="en-US" kern="0" dirty="0"/>
              <a:t>rate: 99.75%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kern="0" dirty="0" smtClean="0"/>
              <a:t>Accuracy </a:t>
            </a:r>
            <a:r>
              <a:rPr lang="en-US" kern="0" dirty="0"/>
              <a:t>rate: 93.86</a:t>
            </a:r>
            <a:r>
              <a:rPr lang="en-US" kern="0" dirty="0" smtClean="0"/>
              <a:t>% (test data)</a:t>
            </a:r>
            <a:endParaRPr lang="en-US" kern="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6338" y="2400300"/>
            <a:ext cx="4182059" cy="281979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7625" y="3238500"/>
            <a:ext cx="2505425" cy="1781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4948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526832"/>
            <a:ext cx="7772400" cy="4572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Model use case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3"/>
          </p:nvPr>
        </p:nvSpPr>
        <p:spPr>
          <a:xfrm>
            <a:off x="8650288" y="565150"/>
            <a:ext cx="254000" cy="311150"/>
          </a:xfrm>
        </p:spPr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 bwMode="auto">
          <a:xfrm>
            <a:off x="414337" y="1181100"/>
            <a:ext cx="8305800" cy="358140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32914" rIns="65828" bIns="32914" numCol="1" anchor="t" anchorCtr="0" compatLnSpc="1">
            <a:prstTxWarp prst="textNoShape">
              <a:avLst/>
            </a:prstTxWarp>
          </a:bodyPr>
          <a:lstStyle/>
          <a:p>
            <a:pPr marL="0" indent="0">
              <a:lnSpc>
                <a:spcPct val="100000"/>
              </a:lnSpc>
              <a:buNone/>
            </a:pPr>
            <a:endParaRPr lang="en-US" b="1" dirty="0">
              <a:sym typeface="Gill Sans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b="1" dirty="0">
              <a:sym typeface="Gill Sans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b="1" dirty="0">
              <a:sym typeface="Gill Sans" charset="0"/>
            </a:endParaRPr>
          </a:p>
        </p:txBody>
      </p:sp>
      <p:sp>
        <p:nvSpPr>
          <p:cNvPr id="8" name="Subtitle 2"/>
          <p:cNvSpPr txBox="1">
            <a:spLocks/>
          </p:cNvSpPr>
          <p:nvPr/>
        </p:nvSpPr>
        <p:spPr bwMode="auto">
          <a:xfrm>
            <a:off x="566736" y="1104901"/>
            <a:ext cx="8337552" cy="20574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32914" rIns="65828" bIns="32914" numCol="1" anchor="t" anchorCtr="0" compatLnSpc="1">
            <a:prstTxWarp prst="textNoShape">
              <a:avLst/>
            </a:prstTxWarp>
          </a:bodyPr>
          <a:lstStyle>
            <a:lvl1pPr marL="174625" indent="-174625" algn="l" rtl="0" eaLnBrk="0" fontAlgn="base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/>
              <a:buChar char="‣"/>
              <a:defRPr sz="20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1pPr>
            <a:lvl2pPr marL="329138" indent="0" algn="ctr" rtl="0" eaLnBrk="0" fontAlgn="base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2pPr>
            <a:lvl3pPr marL="658277" indent="0" algn="ctr" rtl="0" eaLnBrk="0" fontAlgn="base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3pPr>
            <a:lvl4pPr marL="987415" indent="0" algn="ctr" rtl="0" eaLnBrk="0" fontAlgn="base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4pPr>
            <a:lvl5pPr marL="1316553" indent="0" algn="ctr" rtl="0" eaLnBrk="0" fontAlgn="base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5pPr>
            <a:lvl6pPr marL="1645691" indent="0" algn="ctr" rtl="0" fontAlgn="base">
              <a:lnSpc>
                <a:spcPts val="2448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6pPr>
            <a:lvl7pPr marL="1974830" indent="0" algn="ctr" rtl="0" fontAlgn="base">
              <a:lnSpc>
                <a:spcPts val="2448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7pPr>
            <a:lvl8pPr marL="2303968" indent="0" algn="ctr" rtl="0" fontAlgn="base">
              <a:lnSpc>
                <a:spcPts val="2448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8pPr>
            <a:lvl9pPr marL="2633106" indent="0" algn="ctr" rtl="0" fontAlgn="base">
              <a:lnSpc>
                <a:spcPts val="2448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kern="0" dirty="0" smtClean="0"/>
              <a:t>I </a:t>
            </a:r>
            <a:r>
              <a:rPr lang="en-US" kern="0" dirty="0"/>
              <a:t>want to vary the </a:t>
            </a:r>
            <a:r>
              <a:rPr lang="en-US" kern="0" dirty="0" smtClean="0"/>
              <a:t>threshold in </a:t>
            </a:r>
            <a:r>
              <a:rPr lang="en-US" kern="0" dirty="0"/>
              <a:t>order to get a higher True Positive </a:t>
            </a:r>
            <a:r>
              <a:rPr lang="en-US" kern="0" dirty="0" smtClean="0"/>
              <a:t>Rate (Sensitivity)</a:t>
            </a:r>
          </a:p>
          <a:p>
            <a:pPr marL="0" indent="0">
              <a:lnSpc>
                <a:spcPct val="100000"/>
              </a:lnSpc>
              <a:buNone/>
            </a:pPr>
            <a:endParaRPr lang="en-US" kern="0" dirty="0"/>
          </a:p>
          <a:p>
            <a:pPr marL="0" indent="0">
              <a:lnSpc>
                <a:spcPct val="100000"/>
              </a:lnSpc>
              <a:buNone/>
            </a:pPr>
            <a:r>
              <a:rPr lang="en-US" kern="0" dirty="0" smtClean="0"/>
              <a:t>In the specific care management example, I am assuming that a health system can assign a care management individual to ~10% of their population</a:t>
            </a:r>
          </a:p>
          <a:p>
            <a:pPr marL="0" indent="0">
              <a:lnSpc>
                <a:spcPct val="100000"/>
              </a:lnSpc>
              <a:buNone/>
            </a:pPr>
            <a:endParaRPr lang="en-US" kern="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kern="0" dirty="0" smtClean="0"/>
              <a:t>If </a:t>
            </a:r>
            <a:r>
              <a:rPr lang="en-US" kern="0" dirty="0"/>
              <a:t>this is the case, at the 10% rate, I want to know what ratio of those that are actually high utilizers are predicted as high utilizers (i.e. the True Positive Rate</a:t>
            </a:r>
            <a:r>
              <a:rPr lang="en-US" kern="0" dirty="0" smtClean="0"/>
              <a:t>).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8298881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526832"/>
            <a:ext cx="7772400" cy="4572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Model use case</a:t>
            </a:r>
            <a:endParaRPr lang="en-US" dirty="0" smtClean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3"/>
          </p:nvPr>
        </p:nvSpPr>
        <p:spPr>
          <a:xfrm>
            <a:off x="8650288" y="565150"/>
            <a:ext cx="254000" cy="311150"/>
          </a:xfrm>
        </p:spPr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 bwMode="auto">
          <a:xfrm>
            <a:off x="414337" y="1181100"/>
            <a:ext cx="8305800" cy="358140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32914" rIns="65828" bIns="32914" numCol="1" anchor="t" anchorCtr="0" compatLnSpc="1">
            <a:prstTxWarp prst="textNoShape">
              <a:avLst/>
            </a:prstTxWarp>
          </a:bodyPr>
          <a:lstStyle/>
          <a:p>
            <a:pPr marL="0" indent="0">
              <a:lnSpc>
                <a:spcPct val="100000"/>
              </a:lnSpc>
              <a:buNone/>
            </a:pPr>
            <a:endParaRPr lang="en-US" b="1" dirty="0">
              <a:sym typeface="Gill Sans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b="1" dirty="0">
              <a:sym typeface="Gill Sans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b="1" dirty="0">
              <a:sym typeface="Gill Sans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5337" y="1938679"/>
            <a:ext cx="4526090" cy="321072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7737" y="2857500"/>
            <a:ext cx="3048000" cy="2291907"/>
          </a:xfrm>
          <a:prstGeom prst="rect">
            <a:avLst/>
          </a:prstGeom>
        </p:spPr>
      </p:pic>
      <p:sp>
        <p:nvSpPr>
          <p:cNvPr id="10" name="Subtitle 2"/>
          <p:cNvSpPr txBox="1">
            <a:spLocks/>
          </p:cNvSpPr>
          <p:nvPr/>
        </p:nvSpPr>
        <p:spPr bwMode="auto">
          <a:xfrm>
            <a:off x="566736" y="1104901"/>
            <a:ext cx="8337552" cy="20574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32914" rIns="65828" bIns="32914" numCol="1" anchor="t" anchorCtr="0" compatLnSpc="1">
            <a:prstTxWarp prst="textNoShape">
              <a:avLst/>
            </a:prstTxWarp>
          </a:bodyPr>
          <a:lstStyle>
            <a:lvl1pPr marL="174625" indent="-174625" algn="l" rtl="0" eaLnBrk="0" fontAlgn="base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/>
              <a:buChar char="‣"/>
              <a:defRPr sz="20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1pPr>
            <a:lvl2pPr marL="329138" indent="0" algn="ctr" rtl="0" eaLnBrk="0" fontAlgn="base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2pPr>
            <a:lvl3pPr marL="658277" indent="0" algn="ctr" rtl="0" eaLnBrk="0" fontAlgn="base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3pPr>
            <a:lvl4pPr marL="987415" indent="0" algn="ctr" rtl="0" eaLnBrk="0" fontAlgn="base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4pPr>
            <a:lvl5pPr marL="1316553" indent="0" algn="ctr" rtl="0" eaLnBrk="0" fontAlgn="base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5pPr>
            <a:lvl6pPr marL="1645691" indent="0" algn="ctr" rtl="0" fontAlgn="base">
              <a:lnSpc>
                <a:spcPts val="2448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6pPr>
            <a:lvl7pPr marL="1974830" indent="0" algn="ctr" rtl="0" fontAlgn="base">
              <a:lnSpc>
                <a:spcPts val="2448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7pPr>
            <a:lvl8pPr marL="2303968" indent="0" algn="ctr" rtl="0" fontAlgn="base">
              <a:lnSpc>
                <a:spcPts val="2448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8pPr>
            <a:lvl9pPr marL="2633106" indent="0" algn="ctr" rtl="0" fontAlgn="base">
              <a:lnSpc>
                <a:spcPts val="2448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b="1" kern="0" dirty="0" smtClean="0"/>
              <a:t>Adjusted Threshold Results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kern="0" dirty="0"/>
              <a:t>Percent of Total Predicted True: </a:t>
            </a:r>
            <a:r>
              <a:rPr lang="en-US" kern="0" dirty="0" smtClean="0"/>
              <a:t>10.0%</a:t>
            </a:r>
            <a:endParaRPr lang="en-US" kern="0" dirty="0"/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kern="0" dirty="0" err="1" smtClean="0"/>
              <a:t>TPR</a:t>
            </a:r>
            <a:r>
              <a:rPr lang="en-US" kern="0" dirty="0" smtClean="0"/>
              <a:t> </a:t>
            </a:r>
            <a:r>
              <a:rPr lang="en-US" kern="0" dirty="0"/>
              <a:t>(Sensitivity) rate: </a:t>
            </a:r>
            <a:r>
              <a:rPr lang="en-US" kern="0" dirty="0" smtClean="0"/>
              <a:t>43.2%</a:t>
            </a:r>
            <a:endParaRPr lang="en-US" kern="0" dirty="0"/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kern="0" dirty="0" smtClean="0"/>
              <a:t>Specificity </a:t>
            </a:r>
            <a:r>
              <a:rPr lang="en-US" kern="0" dirty="0"/>
              <a:t>rate: </a:t>
            </a:r>
            <a:r>
              <a:rPr lang="en-US" kern="0" dirty="0" smtClean="0"/>
              <a:t>92.2%</a:t>
            </a:r>
            <a:endParaRPr lang="en-US" kern="0" dirty="0"/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kern="0" dirty="0" smtClean="0"/>
              <a:t>Accuracy </a:t>
            </a:r>
            <a:r>
              <a:rPr lang="en-US" kern="0" dirty="0"/>
              <a:t>rate: </a:t>
            </a:r>
            <a:r>
              <a:rPr lang="en-US" kern="0" dirty="0" smtClean="0"/>
              <a:t>89.2%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18866157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526832"/>
            <a:ext cx="7772400" cy="4572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Conclusion and next steps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3"/>
          </p:nvPr>
        </p:nvSpPr>
        <p:spPr>
          <a:xfrm>
            <a:off x="8650288" y="565150"/>
            <a:ext cx="254000" cy="311150"/>
          </a:xfrm>
        </p:spPr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 bwMode="auto">
          <a:xfrm>
            <a:off x="414337" y="1181100"/>
            <a:ext cx="8305800" cy="358140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32914" rIns="65828" bIns="32914" numCol="1" anchor="t" anchorCtr="0" compatLnSpc="1">
            <a:prstTxWarp prst="textNoShape">
              <a:avLst/>
            </a:prstTxWarp>
          </a:bodyPr>
          <a:lstStyle/>
          <a:p>
            <a:pPr marL="0" indent="0">
              <a:lnSpc>
                <a:spcPct val="100000"/>
              </a:lnSpc>
              <a:buNone/>
            </a:pPr>
            <a:endParaRPr lang="en-US" b="1" dirty="0">
              <a:sym typeface="Gill Sans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b="1" dirty="0">
              <a:sym typeface="Gill Sans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b="1" dirty="0">
              <a:sym typeface="Gill Sans" charset="0"/>
            </a:endParaRPr>
          </a:p>
        </p:txBody>
      </p:sp>
      <p:sp>
        <p:nvSpPr>
          <p:cNvPr id="10" name="Subtitle 2"/>
          <p:cNvSpPr txBox="1">
            <a:spLocks/>
          </p:cNvSpPr>
          <p:nvPr/>
        </p:nvSpPr>
        <p:spPr bwMode="auto">
          <a:xfrm>
            <a:off x="566736" y="1104901"/>
            <a:ext cx="8337552" cy="20574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32914" rIns="65828" bIns="32914" numCol="1" anchor="t" anchorCtr="0" compatLnSpc="1">
            <a:prstTxWarp prst="textNoShape">
              <a:avLst/>
            </a:prstTxWarp>
          </a:bodyPr>
          <a:lstStyle>
            <a:lvl1pPr marL="174625" indent="-174625" algn="l" rtl="0" eaLnBrk="0" fontAlgn="base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/>
              <a:buChar char="‣"/>
              <a:defRPr sz="20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1pPr>
            <a:lvl2pPr marL="329138" indent="0" algn="ctr" rtl="0" eaLnBrk="0" fontAlgn="base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2pPr>
            <a:lvl3pPr marL="658277" indent="0" algn="ctr" rtl="0" eaLnBrk="0" fontAlgn="base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3pPr>
            <a:lvl4pPr marL="987415" indent="0" algn="ctr" rtl="0" eaLnBrk="0" fontAlgn="base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4pPr>
            <a:lvl5pPr marL="1316553" indent="0" algn="ctr" rtl="0" eaLnBrk="0" fontAlgn="base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5pPr>
            <a:lvl6pPr marL="1645691" indent="0" algn="ctr" rtl="0" fontAlgn="base">
              <a:lnSpc>
                <a:spcPts val="2448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6pPr>
            <a:lvl7pPr marL="1974830" indent="0" algn="ctr" rtl="0" fontAlgn="base">
              <a:lnSpc>
                <a:spcPts val="2448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7pPr>
            <a:lvl8pPr marL="2303968" indent="0" algn="ctr" rtl="0" fontAlgn="base">
              <a:lnSpc>
                <a:spcPts val="2448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8pPr>
            <a:lvl9pPr marL="2633106" indent="0" algn="ctr" rtl="0" fontAlgn="base">
              <a:lnSpc>
                <a:spcPts val="2448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b="1" kern="0" dirty="0" smtClean="0"/>
              <a:t>Personal Thoughts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kern="0" dirty="0" smtClean="0"/>
              <a:t>I </a:t>
            </a:r>
            <a:r>
              <a:rPr lang="en-US" kern="0" dirty="0"/>
              <a:t>am somewhat satisfied with the final </a:t>
            </a:r>
            <a:r>
              <a:rPr lang="en-US" kern="0" dirty="0" smtClean="0"/>
              <a:t>results – possibly applicable in real world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b="1" kern="0" dirty="0" smtClean="0"/>
              <a:t>Challenges</a:t>
            </a:r>
            <a:endParaRPr lang="en-US" b="1" kern="0" dirty="0"/>
          </a:p>
          <a:p>
            <a:pPr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kern="0" dirty="0" smtClean="0"/>
              <a:t>Size of data made parameter tuning a lengthy process (12+ hours in a lot of cases)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kern="0" dirty="0" smtClean="0"/>
              <a:t>Unbalanced </a:t>
            </a:r>
            <a:r>
              <a:rPr lang="en-US" kern="0" dirty="0" smtClean="0"/>
              <a:t>classifier issue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kern="0" dirty="0" smtClean="0"/>
              <a:t>Number of features X number of models X parameter tuning X size of data = lots of time to test out all cases.  I did not perform much feature engineering</a:t>
            </a:r>
          </a:p>
        </p:txBody>
      </p:sp>
    </p:spTree>
    <p:extLst>
      <p:ext uri="{BB962C8B-B14F-4D97-AF65-F5344CB8AC3E}">
        <p14:creationId xmlns:p14="http://schemas.microsoft.com/office/powerpoint/2010/main" val="34632928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526832"/>
            <a:ext cx="7772400" cy="4572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Conclusion and next steps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3"/>
          </p:nvPr>
        </p:nvSpPr>
        <p:spPr>
          <a:xfrm>
            <a:off x="8650288" y="565150"/>
            <a:ext cx="254000" cy="311150"/>
          </a:xfrm>
        </p:spPr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 bwMode="auto">
          <a:xfrm>
            <a:off x="414337" y="1181100"/>
            <a:ext cx="8305800" cy="358140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32914" rIns="65828" bIns="32914" numCol="1" anchor="t" anchorCtr="0" compatLnSpc="1">
            <a:prstTxWarp prst="textNoShape">
              <a:avLst/>
            </a:prstTxWarp>
          </a:bodyPr>
          <a:lstStyle/>
          <a:p>
            <a:pPr marL="0" indent="0">
              <a:lnSpc>
                <a:spcPct val="100000"/>
              </a:lnSpc>
              <a:buNone/>
            </a:pPr>
            <a:endParaRPr lang="en-US" b="1" dirty="0">
              <a:sym typeface="Gill Sans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b="1" dirty="0">
              <a:sym typeface="Gill Sans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b="1" dirty="0">
              <a:sym typeface="Gill Sans" charset="0"/>
            </a:endParaRPr>
          </a:p>
        </p:txBody>
      </p:sp>
      <p:sp>
        <p:nvSpPr>
          <p:cNvPr id="10" name="Subtitle 2"/>
          <p:cNvSpPr txBox="1">
            <a:spLocks/>
          </p:cNvSpPr>
          <p:nvPr/>
        </p:nvSpPr>
        <p:spPr bwMode="auto">
          <a:xfrm>
            <a:off x="566736" y="1104901"/>
            <a:ext cx="8337552" cy="20574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32914" rIns="65828" bIns="32914" numCol="1" anchor="t" anchorCtr="0" compatLnSpc="1">
            <a:prstTxWarp prst="textNoShape">
              <a:avLst/>
            </a:prstTxWarp>
          </a:bodyPr>
          <a:lstStyle>
            <a:lvl1pPr marL="174625" indent="-174625" algn="l" rtl="0" eaLnBrk="0" fontAlgn="base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/>
              <a:buChar char="‣"/>
              <a:defRPr sz="20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1pPr>
            <a:lvl2pPr marL="329138" indent="0" algn="ctr" rtl="0" eaLnBrk="0" fontAlgn="base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2pPr>
            <a:lvl3pPr marL="658277" indent="0" algn="ctr" rtl="0" eaLnBrk="0" fontAlgn="base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3pPr>
            <a:lvl4pPr marL="987415" indent="0" algn="ctr" rtl="0" eaLnBrk="0" fontAlgn="base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4pPr>
            <a:lvl5pPr marL="1316553" indent="0" algn="ctr" rtl="0" eaLnBrk="0" fontAlgn="base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5pPr>
            <a:lvl6pPr marL="1645691" indent="0" algn="ctr" rtl="0" fontAlgn="base">
              <a:lnSpc>
                <a:spcPts val="2448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6pPr>
            <a:lvl7pPr marL="1974830" indent="0" algn="ctr" rtl="0" fontAlgn="base">
              <a:lnSpc>
                <a:spcPts val="2448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7pPr>
            <a:lvl8pPr marL="2303968" indent="0" algn="ctr" rtl="0" fontAlgn="base">
              <a:lnSpc>
                <a:spcPts val="2448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8pPr>
            <a:lvl9pPr marL="2633106" indent="0" algn="ctr" rtl="0" fontAlgn="base">
              <a:lnSpc>
                <a:spcPts val="2448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b="1" kern="0" dirty="0" smtClean="0"/>
              <a:t>Next Steps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kern="0" dirty="0" smtClean="0"/>
              <a:t>Additional feature </a:t>
            </a:r>
            <a:r>
              <a:rPr lang="en-US" kern="0" dirty="0"/>
              <a:t>engineering besides data </a:t>
            </a:r>
            <a:r>
              <a:rPr lang="en-US" kern="0" dirty="0" smtClean="0"/>
              <a:t>cleaning (i.e. feature exclusion)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kern="0" dirty="0" smtClean="0"/>
              <a:t>Further adjustments to take into account unbalanced classifier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kern="0" dirty="0" smtClean="0"/>
              <a:t>Only analyze features </a:t>
            </a:r>
            <a:r>
              <a:rPr lang="en-US" kern="0" dirty="0"/>
              <a:t>that a health system would have access to </a:t>
            </a:r>
            <a:endParaRPr lang="en-US" kern="0" dirty="0" smtClean="0"/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kern="0" dirty="0" smtClean="0"/>
              <a:t>Other use </a:t>
            </a:r>
            <a:r>
              <a:rPr lang="en-US" kern="0" dirty="0"/>
              <a:t>cases for the </a:t>
            </a:r>
            <a:r>
              <a:rPr lang="en-US" kern="0" dirty="0" smtClean="0"/>
              <a:t>data (heart disease, diabetes, asthma)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kern="0" dirty="0" smtClean="0"/>
              <a:t>Review similar data sets (</a:t>
            </a:r>
            <a:r>
              <a:rPr lang="en-US" kern="0" dirty="0" err="1" smtClean="0"/>
              <a:t>NHIS</a:t>
            </a:r>
            <a:r>
              <a:rPr lang="en-US" kern="0" dirty="0" smtClean="0"/>
              <a:t>, </a:t>
            </a:r>
            <a:r>
              <a:rPr lang="en-US" kern="0" dirty="0" err="1" smtClean="0"/>
              <a:t>MEPS</a:t>
            </a:r>
            <a:r>
              <a:rPr lang="en-US" kern="0" dirty="0" smtClean="0"/>
              <a:t>)</a:t>
            </a:r>
          </a:p>
          <a:p>
            <a:pPr marL="574675" lvl="1" indent="-2286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kern="0" dirty="0" smtClean="0"/>
              <a:t>This is most exciting to me.  There could be real world use cases for these insights</a:t>
            </a:r>
          </a:p>
          <a:p>
            <a:pPr marL="903813" lvl="3" indent="-2286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kern="0" dirty="0" smtClean="0"/>
              <a:t>Initial framework for care management models</a:t>
            </a:r>
          </a:p>
          <a:p>
            <a:pPr marL="903813" lvl="3" indent="-2286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kern="0" dirty="0" smtClean="0"/>
              <a:t>Benchmarking datasets</a:t>
            </a:r>
          </a:p>
          <a:p>
            <a:pPr marL="574675" lvl="2" indent="-22860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kern="0" dirty="0" smtClean="0"/>
          </a:p>
        </p:txBody>
      </p:sp>
    </p:spTree>
    <p:extLst>
      <p:ext uri="{BB962C8B-B14F-4D97-AF65-F5344CB8AC3E}">
        <p14:creationId xmlns:p14="http://schemas.microsoft.com/office/powerpoint/2010/main" val="4256644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526832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Project Overview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7900" y="2590800"/>
            <a:ext cx="2311400" cy="76200"/>
          </a:xfrm>
          <a:prstGeom prst="rect">
            <a:avLst/>
          </a:prstGeom>
        </p:spPr>
      </p:pic>
      <p:sp>
        <p:nvSpPr>
          <p:cNvPr id="6" name="Slide Number Placeholder 3"/>
          <p:cNvSpPr>
            <a:spLocks noGrp="1"/>
          </p:cNvSpPr>
          <p:nvPr>
            <p:ph type="sldNum" sz="quarter" idx="13"/>
          </p:nvPr>
        </p:nvSpPr>
        <p:spPr>
          <a:xfrm>
            <a:off x="8650288" y="565150"/>
            <a:ext cx="254000" cy="311150"/>
          </a:xfrm>
        </p:spPr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 bwMode="auto">
          <a:xfrm>
            <a:off x="414337" y="1028700"/>
            <a:ext cx="8534400" cy="3505201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b="1" dirty="0" smtClean="0"/>
              <a:t>Goal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Based on </a:t>
            </a:r>
            <a:r>
              <a:rPr lang="en-US" dirty="0"/>
              <a:t>the California Health Interview Survey (CHIS) </a:t>
            </a:r>
            <a:r>
              <a:rPr lang="en-US" dirty="0" smtClean="0"/>
              <a:t>dataset, can I predict high utilizers of healthcare (those with &gt;12 doctors visits in a given year) based on the demographic (Age, Household Size, Income, etc.) and health information (Diabetes, Asthma, Heart Disease, Time Walked, BMI, etc.) provided?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1" dirty="0" smtClean="0"/>
              <a:t>Why?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High utilizers of health could be placed in care management programs to improve a patient’s health/experience and reduce a health system’s cost</a:t>
            </a:r>
          </a:p>
        </p:txBody>
      </p:sp>
    </p:spTree>
    <p:extLst>
      <p:ext uri="{BB962C8B-B14F-4D97-AF65-F5344CB8AC3E}">
        <p14:creationId xmlns:p14="http://schemas.microsoft.com/office/powerpoint/2010/main" val="105172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526832"/>
            <a:ext cx="7772400" cy="4572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Data Overview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3"/>
          </p:nvPr>
        </p:nvSpPr>
        <p:spPr>
          <a:xfrm>
            <a:off x="8650288" y="565150"/>
            <a:ext cx="254000" cy="311150"/>
          </a:xfrm>
        </p:spPr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 bwMode="auto">
          <a:xfrm>
            <a:off x="414337" y="1181100"/>
            <a:ext cx="8305800" cy="358140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32914" rIns="65828" bIns="32914" numCol="1" anchor="t" anchorCtr="0" compatLnSpc="1">
            <a:prstTxWarp prst="textNoShape">
              <a:avLst/>
            </a:prstTxWarp>
          </a:bodyPr>
          <a:lstStyle/>
          <a:p>
            <a:pPr marL="0" indent="0">
              <a:lnSpc>
                <a:spcPct val="100000"/>
              </a:lnSpc>
              <a:buNone/>
            </a:pPr>
            <a:endParaRPr lang="en-US" b="1" dirty="0">
              <a:sym typeface="Gill Sans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b="1" dirty="0">
              <a:sym typeface="Gill Sans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b="1" dirty="0">
              <a:sym typeface="Gill Sans" charset="0"/>
            </a:endParaRPr>
          </a:p>
        </p:txBody>
      </p:sp>
      <p:sp>
        <p:nvSpPr>
          <p:cNvPr id="10" name="Subtitle 2"/>
          <p:cNvSpPr txBox="1">
            <a:spLocks/>
          </p:cNvSpPr>
          <p:nvPr/>
        </p:nvSpPr>
        <p:spPr bwMode="auto">
          <a:xfrm>
            <a:off x="566736" y="1104901"/>
            <a:ext cx="8337552" cy="20574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32914" rIns="65828" bIns="32914" numCol="1" anchor="t" anchorCtr="0" compatLnSpc="1">
            <a:prstTxWarp prst="textNoShape">
              <a:avLst/>
            </a:prstTxWarp>
          </a:bodyPr>
          <a:lstStyle>
            <a:lvl1pPr marL="174625" indent="-174625" algn="l" rtl="0" eaLnBrk="0" fontAlgn="base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/>
              <a:buChar char="‣"/>
              <a:defRPr sz="20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1pPr>
            <a:lvl2pPr marL="329138" indent="0" algn="ctr" rtl="0" eaLnBrk="0" fontAlgn="base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2pPr>
            <a:lvl3pPr marL="658277" indent="0" algn="ctr" rtl="0" eaLnBrk="0" fontAlgn="base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3pPr>
            <a:lvl4pPr marL="987415" indent="0" algn="ctr" rtl="0" eaLnBrk="0" fontAlgn="base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4pPr>
            <a:lvl5pPr marL="1316553" indent="0" algn="ctr" rtl="0" eaLnBrk="0" fontAlgn="base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5pPr>
            <a:lvl6pPr marL="1645691" indent="0" algn="ctr" rtl="0" fontAlgn="base">
              <a:lnSpc>
                <a:spcPts val="2448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6pPr>
            <a:lvl7pPr marL="1974830" indent="0" algn="ctr" rtl="0" fontAlgn="base">
              <a:lnSpc>
                <a:spcPts val="2448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7pPr>
            <a:lvl8pPr marL="2303968" indent="0" algn="ctr" rtl="0" fontAlgn="base">
              <a:lnSpc>
                <a:spcPts val="2448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8pPr>
            <a:lvl9pPr marL="2633106" indent="0" algn="ctr" rtl="0" fontAlgn="base">
              <a:lnSpc>
                <a:spcPts val="2448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b="1" kern="0" dirty="0" smtClean="0"/>
              <a:t>Source Data:</a:t>
            </a:r>
            <a:r>
              <a:rPr lang="en-US" kern="0" dirty="0" smtClean="0"/>
              <a:t> </a:t>
            </a:r>
            <a:r>
              <a:rPr lang="en-US" dirty="0" smtClean="0"/>
              <a:t>California Health Interview Survey (CHIS) </a:t>
            </a:r>
            <a:endParaRPr lang="en-US" kern="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b="1" kern="0" dirty="0" smtClean="0"/>
              <a:t>Description: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kern="0" dirty="0" smtClean="0"/>
              <a:t>C</a:t>
            </a:r>
            <a:r>
              <a:rPr lang="en-US" dirty="0" smtClean="0">
                <a:solidFill>
                  <a:srgbClr val="000000"/>
                </a:solidFill>
                <a:latin typeface="Helvetica Neue"/>
              </a:rPr>
              <a:t>ross-sectional 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survey of California’s </a:t>
            </a:r>
            <a:r>
              <a:rPr lang="en-US" dirty="0" smtClean="0">
                <a:solidFill>
                  <a:srgbClr val="000000"/>
                </a:solidFill>
                <a:latin typeface="Helvetica Neue"/>
              </a:rPr>
              <a:t>population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Helvetica Neue"/>
              </a:rPr>
              <a:t>Approximately 20k individuals are surveyed each </a:t>
            </a:r>
            <a:r>
              <a:rPr lang="en-US" dirty="0" smtClean="0">
                <a:solidFill>
                  <a:srgbClr val="000000"/>
                </a:solidFill>
                <a:latin typeface="Helvetica Neue"/>
              </a:rPr>
              <a:t>year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Helvetica Neue"/>
              </a:rPr>
              <a:t>Each record represents a single individual’s responses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0000"/>
                </a:solidFill>
                <a:latin typeface="Helvetica Neue"/>
              </a:rPr>
              <a:t>Over 350 data points collected on individuals</a:t>
            </a:r>
          </a:p>
          <a:p>
            <a:pPr marL="512763" lvl="1" indent="-1841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0000"/>
                </a:solidFill>
                <a:latin typeface="Helvetica Neue"/>
              </a:rPr>
              <a:t>Data points cover: demographics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; general health and behaviors with specific questions around heart disease, diabetes, and asthma; mental health; health utilization; health insurance; and employment and </a:t>
            </a:r>
            <a:r>
              <a:rPr lang="en-US" dirty="0" smtClean="0">
                <a:solidFill>
                  <a:srgbClr val="000000"/>
                </a:solidFill>
                <a:latin typeface="Helvetica Neue"/>
              </a:rPr>
              <a:t>socioeconomic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0000"/>
                </a:solidFill>
                <a:latin typeface="Helvetica Neue"/>
              </a:rPr>
              <a:t>Data 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going back to the early </a:t>
            </a:r>
            <a:r>
              <a:rPr lang="en-US" dirty="0" smtClean="0">
                <a:solidFill>
                  <a:srgbClr val="000000"/>
                </a:solidFill>
                <a:latin typeface="Helvetica Neue"/>
              </a:rPr>
              <a:t>2000’s; however the survey 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is not </a:t>
            </a:r>
            <a:r>
              <a:rPr lang="en-US" dirty="0" smtClean="0">
                <a:solidFill>
                  <a:srgbClr val="000000"/>
                </a:solidFill>
                <a:latin typeface="Helvetica Neue"/>
              </a:rPr>
              <a:t>longitudinal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0000"/>
                </a:solidFill>
                <a:latin typeface="Helvetica Neue"/>
              </a:rPr>
              <a:t>UCLA performs imputation so data is reasonably ‘clean’</a:t>
            </a:r>
          </a:p>
        </p:txBody>
      </p:sp>
    </p:spTree>
    <p:extLst>
      <p:ext uri="{BB962C8B-B14F-4D97-AF65-F5344CB8AC3E}">
        <p14:creationId xmlns:p14="http://schemas.microsoft.com/office/powerpoint/2010/main" val="105172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526832"/>
            <a:ext cx="7772400" cy="4572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Data Overview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3"/>
          </p:nvPr>
        </p:nvSpPr>
        <p:spPr>
          <a:xfrm>
            <a:off x="8650288" y="565150"/>
            <a:ext cx="254000" cy="311150"/>
          </a:xfrm>
        </p:spPr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 bwMode="auto">
          <a:xfrm>
            <a:off x="414337" y="1181100"/>
            <a:ext cx="8305800" cy="358140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32914" rIns="65828" bIns="32914" numCol="1" anchor="t" anchorCtr="0" compatLnSpc="1">
            <a:prstTxWarp prst="textNoShape">
              <a:avLst/>
            </a:prstTxWarp>
          </a:bodyPr>
          <a:lstStyle/>
          <a:p>
            <a:pPr marL="0" indent="0">
              <a:lnSpc>
                <a:spcPct val="100000"/>
              </a:lnSpc>
              <a:buNone/>
            </a:pPr>
            <a:endParaRPr lang="en-US" b="1" dirty="0">
              <a:sym typeface="Gill Sans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b="1" dirty="0">
              <a:sym typeface="Gill Sans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b="1" dirty="0">
              <a:sym typeface="Gill Sans" charset="0"/>
            </a:endParaRPr>
          </a:p>
        </p:txBody>
      </p:sp>
      <p:sp>
        <p:nvSpPr>
          <p:cNvPr id="10" name="Subtitle 2"/>
          <p:cNvSpPr txBox="1">
            <a:spLocks/>
          </p:cNvSpPr>
          <p:nvPr/>
        </p:nvSpPr>
        <p:spPr bwMode="auto">
          <a:xfrm>
            <a:off x="566736" y="1104901"/>
            <a:ext cx="8337552" cy="20574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32914" rIns="65828" bIns="32914" numCol="1" anchor="t" anchorCtr="0" compatLnSpc="1">
            <a:prstTxWarp prst="textNoShape">
              <a:avLst/>
            </a:prstTxWarp>
          </a:bodyPr>
          <a:lstStyle>
            <a:lvl1pPr marL="174625" indent="-174625" algn="l" rtl="0" eaLnBrk="0" fontAlgn="base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/>
              <a:buChar char="‣"/>
              <a:defRPr sz="20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1pPr>
            <a:lvl2pPr marL="329138" indent="0" algn="ctr" rtl="0" eaLnBrk="0" fontAlgn="base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2pPr>
            <a:lvl3pPr marL="658277" indent="0" algn="ctr" rtl="0" eaLnBrk="0" fontAlgn="base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3pPr>
            <a:lvl4pPr marL="987415" indent="0" algn="ctr" rtl="0" eaLnBrk="0" fontAlgn="base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4pPr>
            <a:lvl5pPr marL="1316553" indent="0" algn="ctr" rtl="0" eaLnBrk="0" fontAlgn="base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5pPr>
            <a:lvl6pPr marL="1645691" indent="0" algn="ctr" rtl="0" fontAlgn="base">
              <a:lnSpc>
                <a:spcPts val="2448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6pPr>
            <a:lvl7pPr marL="1974830" indent="0" algn="ctr" rtl="0" fontAlgn="base">
              <a:lnSpc>
                <a:spcPts val="2448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7pPr>
            <a:lvl8pPr marL="2303968" indent="0" algn="ctr" rtl="0" fontAlgn="base">
              <a:lnSpc>
                <a:spcPts val="2448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8pPr>
            <a:lvl9pPr marL="2633106" indent="0" algn="ctr" rtl="0" fontAlgn="base">
              <a:lnSpc>
                <a:spcPts val="2448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1800" b="1" kern="0" dirty="0" smtClean="0"/>
              <a:t>My Manipulation of the Data</a:t>
            </a:r>
            <a:endParaRPr lang="en-US" sz="1800" b="1" kern="0" dirty="0"/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rgbClr val="000000"/>
                </a:solidFill>
                <a:latin typeface="Helvetica Neue"/>
              </a:rPr>
              <a:t>Concatenated data from 2009-2014 surveys (~130k records)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rgbClr val="000000"/>
                </a:solidFill>
                <a:latin typeface="Helvetica Neue"/>
              </a:rPr>
              <a:t>Over 350 fields of data; however, I selected ~35 that I assumed were the most pertinent to my question (mostly for data cleansing reasons) and were included in all survey years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rgbClr val="000000"/>
                </a:solidFill>
                <a:latin typeface="Helvetica Neue"/>
              </a:rPr>
              <a:t>Example fields: Age, BMI, </a:t>
            </a:r>
            <a:r>
              <a:rPr lang="en-US" sz="1800" dirty="0" err="1" smtClean="0">
                <a:solidFill>
                  <a:srgbClr val="000000"/>
                </a:solidFill>
                <a:latin typeface="Helvetica Neue"/>
              </a:rPr>
              <a:t>AstmaFLG</a:t>
            </a:r>
            <a:r>
              <a:rPr lang="en-US" sz="1800" dirty="0" smtClean="0">
                <a:solidFill>
                  <a:srgbClr val="000000"/>
                </a:solidFill>
                <a:latin typeface="Helvetica Neue"/>
              </a:rPr>
              <a:t>, </a:t>
            </a:r>
            <a:r>
              <a:rPr lang="en-US" sz="1800" dirty="0" err="1" smtClean="0">
                <a:solidFill>
                  <a:srgbClr val="000000"/>
                </a:solidFill>
                <a:latin typeface="Helvetica Neue"/>
              </a:rPr>
              <a:t>HeartDiseaseFLG</a:t>
            </a:r>
            <a:r>
              <a:rPr lang="en-US" sz="1800" dirty="0" smtClean="0">
                <a:solidFill>
                  <a:srgbClr val="000000"/>
                </a:solidFill>
                <a:latin typeface="Helvetica Neue"/>
              </a:rPr>
              <a:t>, </a:t>
            </a:r>
            <a:r>
              <a:rPr lang="en-US" sz="1800" dirty="0" err="1" smtClean="0">
                <a:solidFill>
                  <a:srgbClr val="000000"/>
                </a:solidFill>
                <a:latin typeface="Helvetica Neue"/>
              </a:rPr>
              <a:t>ERVisitFLG</a:t>
            </a:r>
            <a:r>
              <a:rPr lang="en-US" sz="1800" dirty="0" smtClean="0">
                <a:solidFill>
                  <a:srgbClr val="000000"/>
                </a:solidFill>
                <a:latin typeface="Helvetica Neue"/>
              </a:rPr>
              <a:t>, etc.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800" b="1" kern="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sz="1800" b="1" kern="0" dirty="0" smtClean="0"/>
              <a:t>Caveats to the Analyses</a:t>
            </a:r>
            <a:endParaRPr lang="en-US" sz="1800" b="1" kern="0" dirty="0"/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rgbClr val="000000"/>
                </a:solidFill>
                <a:latin typeface="Helvetica Neue"/>
              </a:rPr>
              <a:t>Events are not timestamped so I don’t know the order of features / responses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rgbClr val="000000"/>
                </a:solidFill>
                <a:latin typeface="Helvetica Neue"/>
              </a:rPr>
              <a:t>I do not take into account CHIS weights </a:t>
            </a:r>
            <a:r>
              <a:rPr lang="en-US" sz="1800" dirty="0">
                <a:solidFill>
                  <a:srgbClr val="000000"/>
                </a:solidFill>
                <a:latin typeface="Helvetica Neue"/>
              </a:rPr>
              <a:t>of individual records to </a:t>
            </a:r>
            <a:r>
              <a:rPr lang="en-US" sz="1800" dirty="0" smtClean="0">
                <a:solidFill>
                  <a:srgbClr val="000000"/>
                </a:solidFill>
                <a:latin typeface="Helvetica Neue"/>
              </a:rPr>
              <a:t>extrapolate the sample to the population (adjust for sampling bias)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kern="0" dirty="0" smtClean="0">
                <a:solidFill>
                  <a:srgbClr val="000000"/>
                </a:solidFill>
                <a:latin typeface="Helvetica Neue"/>
              </a:rPr>
              <a:t>A health system might not have access to all of the data points when making predictions</a:t>
            </a:r>
            <a:endParaRPr lang="en-US" sz="1800" kern="0" dirty="0" smtClean="0"/>
          </a:p>
        </p:txBody>
      </p:sp>
    </p:spTree>
    <p:extLst>
      <p:ext uri="{BB962C8B-B14F-4D97-AF65-F5344CB8AC3E}">
        <p14:creationId xmlns:p14="http://schemas.microsoft.com/office/powerpoint/2010/main" val="22906032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526832"/>
            <a:ext cx="7772400" cy="4572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Exploratory analyses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3"/>
          </p:nvPr>
        </p:nvSpPr>
        <p:spPr>
          <a:xfrm>
            <a:off x="8650288" y="565150"/>
            <a:ext cx="254000" cy="311150"/>
          </a:xfrm>
        </p:spPr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 bwMode="auto">
          <a:xfrm>
            <a:off x="414337" y="1181100"/>
            <a:ext cx="8305800" cy="358140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32914" rIns="65828" bIns="32914" numCol="1" anchor="t" anchorCtr="0" compatLnSpc="1">
            <a:prstTxWarp prst="textNoShape">
              <a:avLst/>
            </a:prstTxWarp>
          </a:bodyPr>
          <a:lstStyle/>
          <a:p>
            <a:pPr marL="0" indent="0">
              <a:lnSpc>
                <a:spcPct val="100000"/>
              </a:lnSpc>
              <a:buNone/>
            </a:pPr>
            <a:endParaRPr lang="en-US" b="1" dirty="0">
              <a:sym typeface="Gill Sans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b="1" dirty="0">
              <a:sym typeface="Gill Sans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b="1" dirty="0">
              <a:sym typeface="Gill Sans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7337" y="961698"/>
            <a:ext cx="5818064" cy="419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4049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2"/>
          <p:cNvSpPr>
            <a:spLocks noGrp="1"/>
          </p:cNvSpPr>
          <p:nvPr>
            <p:ph type="subTitle" idx="1"/>
          </p:nvPr>
        </p:nvSpPr>
        <p:spPr bwMode="auto">
          <a:xfrm>
            <a:off x="414337" y="1181100"/>
            <a:ext cx="8305800" cy="358140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32914" rIns="65828" bIns="32914" numCol="1" anchor="t" anchorCtr="0" compatLnSpc="1">
            <a:prstTxWarp prst="textNoShape">
              <a:avLst/>
            </a:prstTxWarp>
          </a:bodyPr>
          <a:lstStyle/>
          <a:p>
            <a:pPr marL="0" indent="0">
              <a:lnSpc>
                <a:spcPct val="100000"/>
              </a:lnSpc>
              <a:buNone/>
            </a:pPr>
            <a:endParaRPr lang="en-US" b="1" dirty="0">
              <a:sym typeface="Gill Sans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b="1" dirty="0">
              <a:sym typeface="Gill Sans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b="1" dirty="0">
              <a:sym typeface="Gill Sans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936" y="0"/>
            <a:ext cx="7198801" cy="5132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6465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526832"/>
            <a:ext cx="7772400" cy="4572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Exploratory analyses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3"/>
          </p:nvPr>
        </p:nvSpPr>
        <p:spPr>
          <a:xfrm>
            <a:off x="8650288" y="565150"/>
            <a:ext cx="254000" cy="311150"/>
          </a:xfrm>
        </p:spPr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 bwMode="auto">
          <a:xfrm>
            <a:off x="414337" y="1181100"/>
            <a:ext cx="8305800" cy="358140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32914" rIns="65828" bIns="32914" numCol="1" anchor="t" anchorCtr="0" compatLnSpc="1">
            <a:prstTxWarp prst="textNoShape">
              <a:avLst/>
            </a:prstTxWarp>
          </a:bodyPr>
          <a:lstStyle/>
          <a:p>
            <a:pPr marL="0" indent="0">
              <a:lnSpc>
                <a:spcPct val="100000"/>
              </a:lnSpc>
              <a:buNone/>
            </a:pPr>
            <a:endParaRPr lang="en-US" b="1" dirty="0">
              <a:sym typeface="Gill Sans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b="1" dirty="0">
              <a:sym typeface="Gill Sans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b="1" dirty="0">
              <a:sym typeface="Gill Sans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45" y="1485900"/>
            <a:ext cx="4397554" cy="317551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3307" y="1498342"/>
            <a:ext cx="4380323" cy="3163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2312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526832"/>
            <a:ext cx="7772400" cy="4572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Exploratory analyses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3"/>
          </p:nvPr>
        </p:nvSpPr>
        <p:spPr>
          <a:xfrm>
            <a:off x="8650288" y="565150"/>
            <a:ext cx="254000" cy="311150"/>
          </a:xfrm>
        </p:spPr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 bwMode="auto">
          <a:xfrm>
            <a:off x="414337" y="1181100"/>
            <a:ext cx="8305800" cy="358140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32914" rIns="65828" bIns="32914" numCol="1" anchor="t" anchorCtr="0" compatLnSpc="1">
            <a:prstTxWarp prst="textNoShape">
              <a:avLst/>
            </a:prstTxWarp>
          </a:bodyPr>
          <a:lstStyle/>
          <a:p>
            <a:pPr marL="0" indent="0">
              <a:lnSpc>
                <a:spcPct val="100000"/>
              </a:lnSpc>
              <a:buNone/>
            </a:pPr>
            <a:endParaRPr lang="en-US" b="1" dirty="0">
              <a:sym typeface="Gill Sans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b="1" dirty="0">
              <a:sym typeface="Gill Sans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b="1" dirty="0">
              <a:sym typeface="Gill Sans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537" y="1562100"/>
            <a:ext cx="4425683" cy="319582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7737" y="1560576"/>
            <a:ext cx="4439603" cy="3205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5397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526832"/>
            <a:ext cx="7772400" cy="4572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Exploratory analyses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3"/>
          </p:nvPr>
        </p:nvSpPr>
        <p:spPr>
          <a:xfrm>
            <a:off x="8650288" y="565150"/>
            <a:ext cx="254000" cy="311150"/>
          </a:xfrm>
        </p:spPr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 bwMode="auto">
          <a:xfrm>
            <a:off x="414337" y="1181100"/>
            <a:ext cx="8305800" cy="358140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32914" rIns="65828" bIns="32914" numCol="1" anchor="t" anchorCtr="0" compatLnSpc="1">
            <a:prstTxWarp prst="textNoShape">
              <a:avLst/>
            </a:prstTxWarp>
          </a:bodyPr>
          <a:lstStyle/>
          <a:p>
            <a:pPr marL="0" indent="0">
              <a:lnSpc>
                <a:spcPct val="100000"/>
              </a:lnSpc>
              <a:buNone/>
            </a:pPr>
            <a:endParaRPr lang="en-US" b="1" dirty="0">
              <a:sym typeface="Gill Sans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b="1" dirty="0">
              <a:sym typeface="Gill Sans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b="1" dirty="0">
              <a:sym typeface="Gill Sans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537" y="1484692"/>
            <a:ext cx="3037745" cy="303774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9729" y="1484692"/>
            <a:ext cx="3035808" cy="303580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27267" y="1484692"/>
            <a:ext cx="3035808" cy="3035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1007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_Instructor_Template_Deck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FFFFD6"/>
      </a:accent1>
      <a:accent2>
        <a:srgbClr val="333399"/>
      </a:accent2>
      <a:accent3>
        <a:srgbClr val="AAAAAA"/>
      </a:accent3>
      <a:accent4>
        <a:srgbClr val="DADADA"/>
      </a:accent4>
      <a:accent5>
        <a:srgbClr val="FFFFE8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">
      <a:majorFont>
        <a:latin typeface="PFDinTextCompPro-Bold"/>
        <a:ea typeface="ヒラギノ角ゴ ProN W6"/>
        <a:cs typeface="ヒラギノ角ゴ ProN W6"/>
      </a:majorFont>
      <a:minorFont>
        <a:latin typeface="News706 B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Agenda">
  <a:themeElements>
    <a:clrScheme name="General Assembly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650A34"/>
      </a:accent1>
      <a:accent2>
        <a:srgbClr val="ED203B"/>
      </a:accent2>
      <a:accent3>
        <a:srgbClr val="FF9DB6"/>
      </a:accent3>
      <a:accent4>
        <a:srgbClr val="FFD707"/>
      </a:accent4>
      <a:accent5>
        <a:srgbClr val="78E6D2"/>
      </a:accent5>
      <a:accent6>
        <a:srgbClr val="23C2BC"/>
      </a:accent6>
      <a:hlink>
        <a:srgbClr val="009999"/>
      </a:hlink>
      <a:folHlink>
        <a:srgbClr val="99CC00"/>
      </a:folHlink>
    </a:clrScheme>
    <a:fontScheme name="Agenda">
      <a:majorFont>
        <a:latin typeface="PFDinTextCompPro-Bold"/>
        <a:ea typeface="ヒラギノ角ゴ ProN W6"/>
        <a:cs typeface="ヒラギノ角ゴ ProN W6"/>
      </a:majorFont>
      <a:minorFont>
        <a:latin typeface="News706 B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solidFill>
          <a:schemeClr val="accent1"/>
        </a:solidFill>
        <a:ln w="127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Agend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GA_Instructor_Template_Deck.potx</Template>
  <TotalTime>10218</TotalTime>
  <Pages>0</Pages>
  <Words>703</Words>
  <Characters>0</Characters>
  <Application>Microsoft Office PowerPoint</Application>
  <PresentationFormat>Custom</PresentationFormat>
  <Lines>0</Lines>
  <Paragraphs>149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9" baseType="lpstr">
      <vt:lpstr>ＭＳ Ｐゴシック</vt:lpstr>
      <vt:lpstr>Arial</vt:lpstr>
      <vt:lpstr>Calibri</vt:lpstr>
      <vt:lpstr>Gill Sans</vt:lpstr>
      <vt:lpstr>Helvetica Neue</vt:lpstr>
      <vt:lpstr>Lucida Grande</vt:lpstr>
      <vt:lpstr>News706 BT</vt:lpstr>
      <vt:lpstr>PFDinTextCompPro-Bold</vt:lpstr>
      <vt:lpstr>ヒラギノ角ゴ ProN W3</vt:lpstr>
      <vt:lpstr>ヒラギノ角ゴ ProN W6</vt:lpstr>
      <vt:lpstr>GA_Instructor_Template_Deck</vt:lpstr>
      <vt:lpstr>Agenda</vt:lpstr>
      <vt:lpstr>predicting healthcare utilization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Patrick Nelli</cp:lastModifiedBy>
  <cp:revision>622</cp:revision>
  <dcterms:modified xsi:type="dcterms:W3CDTF">2015-12-02T23:29:30Z</dcterms:modified>
</cp:coreProperties>
</file>