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embeddedFontLst>
    <p:embeddedFont>
      <p:font typeface="Play" pitchFamily="2" charset="0"/>
      <p:regular r:id="rId12"/>
      <p:bold r:id="rId13"/>
    </p:embeddedFont>
    <p:embeddedFont>
      <p:font typeface="Roboto" panose="020000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dueling-deep-q-networks-81ffab672751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3999" y="3374357"/>
            <a:ext cx="9144000" cy="2143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"/>
              <a:buNone/>
            </a:pPr>
            <a:r>
              <a:rPr lang="en-US" sz="2400">
                <a:solidFill>
                  <a:schemeClr val="lt1"/>
                </a:solidFill>
              </a:rPr>
              <a:t>(garbled expletive)</a:t>
            </a:r>
            <a:br>
              <a:rPr lang="en-US" sz="2400">
                <a:solidFill>
                  <a:schemeClr val="lt1"/>
                </a:solidFill>
              </a:rPr>
            </a:br>
            <a:br>
              <a:rPr lang="en-US" sz="2400">
                <a:solidFill>
                  <a:schemeClr val="lt1"/>
                </a:solidFill>
              </a:rPr>
            </a:br>
            <a:r>
              <a:rPr lang="en-US" sz="2400">
                <a:solidFill>
                  <a:schemeClr val="lt1"/>
                </a:solidFill>
              </a:rPr>
              <a:t>or</a:t>
            </a:r>
            <a:br>
              <a:rPr lang="en-US" sz="2400">
                <a:solidFill>
                  <a:schemeClr val="lt1"/>
                </a:solidFill>
              </a:rPr>
            </a:br>
            <a:br>
              <a:rPr lang="en-US" sz="2400">
                <a:solidFill>
                  <a:schemeClr val="lt1"/>
                </a:solidFill>
              </a:rPr>
            </a:br>
            <a:r>
              <a:rPr lang="en-US" sz="5400">
                <a:solidFill>
                  <a:schemeClr val="lt1"/>
                </a:solidFill>
              </a:rPr>
              <a:t>DEEP Q*BERT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523999" y="5760532"/>
            <a:ext cx="9144000" cy="1097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>
                <a:solidFill>
                  <a:schemeClr val="lt1"/>
                </a:solidFill>
              </a:rPr>
              <a:t>Patrick Nemeth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>
                <a:solidFill>
                  <a:schemeClr val="lt1"/>
                </a:solidFill>
              </a:rPr>
              <a:t>BrainStation Data Science Bootcamp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>
                <a:solidFill>
                  <a:schemeClr val="lt1"/>
                </a:solidFill>
              </a:rPr>
              <a:t>May 2024</a:t>
            </a:r>
            <a:endParaRPr/>
          </a:p>
        </p:txBody>
      </p:sp>
      <p:pic>
        <p:nvPicPr>
          <p:cNvPr id="86" name="Google Shape;86;p13" descr="A white oval with black symbol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76437" y="0"/>
            <a:ext cx="8239125" cy="3374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Problems 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904875" y="762769"/>
            <a:ext cx="10007748" cy="143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24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This project aims to leverage the chaotic nature of the 1982 arcade game “Q*</a:t>
            </a: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4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ert” to test and improve AI decision-making and to demonstrate how reinforcement learning can be applied to complex, non-linear environments where traditional algorithms struggle."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93" name="Google Shape;93;p14" descr="A pyramid of boxes with blue and green square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57284" y="11931"/>
            <a:ext cx="769579" cy="63971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838199" y="2792797"/>
            <a:ext cx="10007748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I aim to illustrate the potential of AI to learn and adapt in complex scenarios, offering insights that could be transferred to real-world applications such as smart navigation systems, advanced robotics, and adaptive software solutions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838200" y="4591229"/>
            <a:ext cx="10007748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24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Harnessing the power of Deep Q-Networks, this capstone project teaches an AI agent to play Q*bert inside Python, focusing on adaptive learning and strategic planning to master the game through self-guided trials and accumulated experience.</a:t>
            </a:r>
            <a:endParaRPr/>
          </a:p>
        </p:txBody>
      </p:sp>
      <p:pic>
        <p:nvPicPr>
          <p:cNvPr id="96" name="Google Shape;96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24667" y="6205934"/>
            <a:ext cx="768163" cy="640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High level dataset overview</a:t>
            </a:r>
            <a:endParaRPr/>
          </a:p>
        </p:txBody>
      </p:sp>
      <p:sp>
        <p:nvSpPr>
          <p:cNvPr id="102" name="Google Shape;102;p15"/>
          <p:cNvSpPr txBox="1"/>
          <p:nvPr/>
        </p:nvSpPr>
        <p:spPr>
          <a:xfrm>
            <a:off x="838199" y="2895079"/>
            <a:ext cx="10868025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The Atari Environment:</a:t>
            </a:r>
            <a:r>
              <a:rPr lang="en-US" sz="18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Among the diverse environments offered, the Atari simulations stand out for their complexity and suitability for deep learning tasks. These environments replicate classic Atari 2600 games, offering a rich field for AI experimentation.</a:t>
            </a:r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838200" y="1368663"/>
            <a:ext cx="1080135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OpenAI Gym:</a:t>
            </a:r>
            <a:r>
              <a:rPr lang="en-US" sz="18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 comprehensive toolkit for developing and comparing reinforcement learning algorithms. It provides a standardized API and a variety of environments simulating classic games, including the Atari 2600, and many others."</a:t>
            </a:r>
            <a:endParaRPr/>
          </a:p>
        </p:txBody>
      </p:sp>
      <p:sp>
        <p:nvSpPr>
          <p:cNvPr id="104" name="Google Shape;104;p15"/>
          <p:cNvSpPr txBox="1"/>
          <p:nvPr/>
        </p:nvSpPr>
        <p:spPr>
          <a:xfrm>
            <a:off x="838200" y="4421495"/>
            <a:ext cx="105156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For this project, 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focus on “Q*bert”, an Atari game where the agent learns to navigate a pyramid of cubes. This game poses unique challenges that make it an ideal testbed for our reinforcement learning model."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15" descr="A pyramid of boxes with blue and green square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19184" y="316037"/>
            <a:ext cx="769579" cy="639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99287" y="5489337"/>
            <a:ext cx="768163" cy="640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lay"/>
              <a:buNone/>
            </a:pPr>
            <a:r>
              <a:rPr lang="en-US">
                <a:solidFill>
                  <a:schemeClr val="lt1"/>
                </a:solidFill>
              </a:rPr>
              <a:t>Random agent!</a:t>
            </a:r>
            <a:endParaRPr/>
          </a:p>
        </p:txBody>
      </p:sp>
      <p:pic>
        <p:nvPicPr>
          <p:cNvPr id="112" name="Google Shape;112;p1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056856" y="1690688"/>
            <a:ext cx="4078287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 descr="A white oval with black symbols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35143" y="1557338"/>
            <a:ext cx="2979593" cy="1220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443341" y="3253656"/>
            <a:ext cx="3109483" cy="1225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>
            <a:spLocks noGrp="1"/>
          </p:cNvSpPr>
          <p:nvPr>
            <p:ph type="title"/>
          </p:nvPr>
        </p:nvSpPr>
        <p:spPr>
          <a:xfrm>
            <a:off x="804862" y="1365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br>
              <a:rPr lang="en-US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Understanding the Q*bert Learning Environment</a:t>
            </a:r>
            <a:br>
              <a:rPr lang="en-US" b="1" i="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120" name="Google Shape;120;p17"/>
          <p:cNvSpPr txBox="1"/>
          <p:nvPr/>
        </p:nvSpPr>
        <p:spPr>
          <a:xfrm>
            <a:off x="804862" y="1536342"/>
            <a:ext cx="109728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Environment</a:t>
            </a:r>
            <a:r>
              <a:rPr lang="en-US" sz="18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game of Q*bert itself, simulated in Python via Gymnasium's Atari environment.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Provides scenarios (states) and responds to the agent’s actions with changes in the game (new state) and feedback (reward).</a:t>
            </a:r>
            <a:endParaRPr/>
          </a:p>
        </p:txBody>
      </p:sp>
      <p:sp>
        <p:nvSpPr>
          <p:cNvPr id="121" name="Google Shape;121;p17"/>
          <p:cNvSpPr txBox="1"/>
          <p:nvPr/>
        </p:nvSpPr>
        <p:spPr>
          <a:xfrm>
            <a:off x="804862" y="2810925"/>
            <a:ext cx="109728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Observation Space</a:t>
            </a:r>
            <a:r>
              <a:rPr lang="en-US" sz="18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What the agent sees from the environment. In Q*bert, this takes the form of a tuple containing RGB pixel information as well as a dictionary of metadata relevant to the game state (Lives lost, etc) 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Shows the position of Q*bert, enemies, and the pyramid’s cube colors.</a:t>
            </a:r>
            <a:endParaRPr/>
          </a:p>
        </p:txBody>
      </p:sp>
      <p:sp>
        <p:nvSpPr>
          <p:cNvPr id="122" name="Google Shape;122;p17"/>
          <p:cNvSpPr txBox="1"/>
          <p:nvPr/>
        </p:nvSpPr>
        <p:spPr>
          <a:xfrm>
            <a:off x="804862" y="4121330"/>
            <a:ext cx="1183005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Actions</a:t>
            </a:r>
            <a:r>
              <a:rPr lang="en-US" sz="18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1. Explanation</a:t>
            </a:r>
            <a:r>
              <a:rPr lang="en-US" sz="18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What the agent can do. In Q*bert, there are six actions the agent can take,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1800" b="0" i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0: NOOP (No operation), 1: FIRE. 2: UP, 3: RIGHT, 4: LEFT 5: DOWN</a:t>
            </a:r>
            <a:endParaRPr/>
          </a:p>
        </p:txBody>
      </p:sp>
      <p:sp>
        <p:nvSpPr>
          <p:cNvPr id="123" name="Google Shape;123;p17"/>
          <p:cNvSpPr txBox="1"/>
          <p:nvPr/>
        </p:nvSpPr>
        <p:spPr>
          <a:xfrm>
            <a:off x="804861" y="5154736"/>
            <a:ext cx="10863263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Rewards</a:t>
            </a:r>
            <a:r>
              <a:rPr lang="en-US" sz="18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Feedback from the environment to guide the agent’s learning. In Q*bert, rewards are points gained by changing cube colors, avoiding enemies, or catching bonuses.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Rewards are structured to encourage the agent to change all cubes to the target color efficiently while avoiding or tricking enemies.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lay"/>
              <a:buNone/>
            </a:pPr>
            <a:r>
              <a:rPr lang="en-US">
                <a:solidFill>
                  <a:schemeClr val="lt1"/>
                </a:solidFill>
              </a:rPr>
              <a:t>Preprocessing Steps:</a:t>
            </a:r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body" idx="1"/>
          </p:nvPr>
        </p:nvSpPr>
        <p:spPr>
          <a:xfrm>
            <a:off x="357909" y="1419225"/>
            <a:ext cx="3613727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lay"/>
              <a:buAutoNum type="arabicPeriod"/>
            </a:pPr>
            <a:r>
              <a:rPr lang="en-US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Frame Extraction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"/>
              <a:buNone/>
            </a:pPr>
            <a:endParaRPr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lay"/>
              <a:buAutoNum type="arabicPeriod"/>
            </a:pPr>
            <a:r>
              <a:rPr lang="en-US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Grayscale Conversion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"/>
              <a:buNone/>
            </a:pPr>
            <a:endParaRPr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lay"/>
              <a:buAutoNum type="arabicPeriod"/>
            </a:pPr>
            <a:r>
              <a:rPr lang="en-US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Image Resizing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lay"/>
              <a:buAutoNum type="arabicPeriod"/>
            </a:pPr>
            <a:r>
              <a:rPr lang="en-US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Frame Stacking</a:t>
            </a:r>
            <a:endParaRPr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30" name="Google Shape;130;p18" descr="A pyramid of cube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48070" y="2028471"/>
            <a:ext cx="2152878" cy="2801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 descr="A pyramid of cubes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15069" y="1935151"/>
            <a:ext cx="2262359" cy="2987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8" descr="A pyramid of white cubes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91549" y="1887879"/>
            <a:ext cx="2262359" cy="2987696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8"/>
          <p:cNvSpPr txBox="1"/>
          <p:nvPr/>
        </p:nvSpPr>
        <p:spPr>
          <a:xfrm>
            <a:off x="11068029" y="3361293"/>
            <a:ext cx="135255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x4</a:t>
            </a:r>
            <a:endParaRPr sz="4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242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br>
              <a:rPr lang="en-US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chemeClr val="lt1"/>
              </a:solidFill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2447636" y="216686"/>
            <a:ext cx="6991927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Model Progression:</a:t>
            </a:r>
            <a:endParaRPr sz="4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9"/>
          <p:cNvSpPr txBox="1"/>
          <p:nvPr/>
        </p:nvSpPr>
        <p:spPr>
          <a:xfrm>
            <a:off x="1033316" y="1134567"/>
            <a:ext cx="105156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Q-Learning: </a:t>
            </a:r>
            <a:r>
              <a:rPr lang="en-US" sz="18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Started with the foundational Q-learning algorithm, suitable for learning a policy directly from the environment's rewards. Adjusted hyperparameters to improve performance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9"/>
          <p:cNvSpPr txBox="1"/>
          <p:nvPr/>
        </p:nvSpPr>
        <p:spPr>
          <a:xfrm>
            <a:off x="1033316" y="5038164"/>
            <a:ext cx="105156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Double Q-Network: </a:t>
            </a:r>
            <a:r>
              <a:rPr lang="en-US" sz="18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Transitioned to Double Q-Learning to address potential overestimation of action values seen in Q-Learning.  Results inconclusive.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1033315" y="5885798"/>
            <a:ext cx="1024428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DQN </a:t>
            </a:r>
            <a:r>
              <a:rPr lang="en-US" sz="18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Upgraded to DQN to leverage deep learning for approximating the Q-function, allowing better handling of the game's visual and strategic complexity.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19" descr="A graph of a graph showing a line of blue and red&#10;&#10;Description automatically generated with medium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21707" y="1783439"/>
            <a:ext cx="6009857" cy="3140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9" descr="A cartoon of a bird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355" y="2280969"/>
            <a:ext cx="2333951" cy="1962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093209" y="1780898"/>
            <a:ext cx="2899211" cy="2669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lay"/>
              <a:buNone/>
            </a:pPr>
            <a:r>
              <a:rPr lang="en-US">
                <a:solidFill>
                  <a:schemeClr val="lt1"/>
                </a:solidFill>
              </a:rPr>
              <a:t>Demonstration of the Learning Process: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51" name="Google Shape;151;p2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860901" y="1874263"/>
            <a:ext cx="4281149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lay"/>
              <a:buNone/>
            </a:pPr>
            <a:r>
              <a:rPr lang="en-US">
                <a:solidFill>
                  <a:schemeClr val="lt1"/>
                </a:solidFill>
              </a:rPr>
              <a:t>Next Steps: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3" name="Google Shape;163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solidFill>
                  <a:schemeClr val="lt1"/>
                </a:solidFill>
              </a:rPr>
              <a:t>Build an app that allows the user to play the game side by side “against” the various agents that were trained in this project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chemeClr val="lt1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solidFill>
                  <a:schemeClr val="lt1"/>
                </a:solidFill>
              </a:rPr>
              <a:t>Explore even more advanced RL methodologies such as DDQN (</a:t>
            </a:r>
            <a:r>
              <a:rPr lang="en-US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double deep Q network ) or Duelling Deep Q Networks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0" i="0" u="sng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3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solidFill>
                  <a:schemeClr val="lt1"/>
                </a:solidFill>
              </a:rPr>
              <a:t>Develop a framework to introduce more complex game environments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648</Words>
  <Application>Microsoft Macintosh PowerPoint</Application>
  <PresentationFormat>Widescreen</PresentationFormat>
  <Paragraphs>47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Play</vt:lpstr>
      <vt:lpstr>Roboto</vt:lpstr>
      <vt:lpstr>arial</vt:lpstr>
      <vt:lpstr>arial</vt:lpstr>
      <vt:lpstr>Office Theme</vt:lpstr>
      <vt:lpstr>(garbled expletive)  or  DEEP Q*BERT</vt:lpstr>
      <vt:lpstr>Problems </vt:lpstr>
      <vt:lpstr>High level dataset overview</vt:lpstr>
      <vt:lpstr>Random agent!</vt:lpstr>
      <vt:lpstr> Understanding the Q*bert Learning Environment </vt:lpstr>
      <vt:lpstr>Preprocessing Steps:</vt:lpstr>
      <vt:lpstr> </vt:lpstr>
      <vt:lpstr>Demonstration of the Learning Process:</vt:lpstr>
      <vt:lpstr>Next Steps: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(garbled expletive)  or  DEEP Q*BERT</dc:title>
  <cp:lastModifiedBy>patrick nemeth</cp:lastModifiedBy>
  <cp:revision>1</cp:revision>
  <dcterms:modified xsi:type="dcterms:W3CDTF">2024-05-13T12:24:10Z</dcterms:modified>
</cp:coreProperties>
</file>