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362C33-E5A2-4C10-93ED-09BF43B6A1E9}">
  <a:tblStyle styleId="{AD362C33-E5A2-4C10-93ED-09BF43B6A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8d7ca2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8d7ca2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d7ca2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d7ca21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8d7ca2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8d7ca2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8d7ca21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8d7ca21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8d7ca21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8d7ca21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8d7ca2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8d7ca2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7c0294c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7c0294c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Vidalia (will finish after regression slides are made)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7c0294c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7c0294c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7c0294c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7c0294c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7c0294c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7c0294c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7c0294c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7c0294c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7c2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7c27a3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that log marks percentage increase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050cd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050cd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quadratics are included t show 6threre are increasing returns on experience and education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7c27a3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7c27a3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7c27a35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7c27a35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B1D1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Beauty and the Labor Market</a:t>
            </a:r>
            <a:endParaRPr sz="44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367025"/>
            <a:ext cx="73467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name: Be </a:t>
            </a:r>
            <a:r>
              <a:rPr lang="en" sz="2400" dirty="0"/>
              <a:t>Sweet and Free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84207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Results: Equation 1- Base Equation</a:t>
            </a:r>
            <a:endParaRPr sz="3600"/>
          </a:p>
        </p:txBody>
      </p:sp>
      <p:sp>
        <p:nvSpPr>
          <p:cNvPr id="129" name="Google Shape;129;p22"/>
          <p:cNvSpPr txBox="1"/>
          <p:nvPr/>
        </p:nvSpPr>
        <p:spPr>
          <a:xfrm>
            <a:off x="478800" y="435275"/>
            <a:ext cx="7812300" cy="2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wâge= -2.827+0.1137expêr+0.413lôoks+0.457edûc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          (0.8568)   (0.0105)       (0.1832)       (0.0481)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R</a:t>
            </a:r>
            <a:r>
              <a:rPr lang="en" sz="1800" i="1" baseline="30000"/>
              <a:t>2</a:t>
            </a:r>
            <a:r>
              <a:rPr lang="en" sz="1800" i="1"/>
              <a:t>=0.1265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Adjusted R</a:t>
            </a:r>
            <a:r>
              <a:rPr lang="en" sz="1800" i="1" baseline="30000"/>
              <a:t>2</a:t>
            </a:r>
            <a:r>
              <a:rPr lang="en" sz="1800" i="1"/>
              <a:t>=0.1244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F-statistic=60.6249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coefficients except</a:t>
            </a:r>
            <a:r>
              <a:rPr lang="en" sz="1800" i="1"/>
              <a:t> looks </a:t>
            </a:r>
            <a:r>
              <a:rPr lang="en" sz="1800"/>
              <a:t>are significant at the 1% level, while looks is significant at the 5% level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Result: Equation 2- Log Model</a:t>
            </a:r>
            <a:endParaRPr sz="3600"/>
          </a:p>
        </p:txBody>
      </p:sp>
      <p:sp>
        <p:nvSpPr>
          <p:cNvPr id="135" name="Google Shape;135;p23"/>
          <p:cNvSpPr txBox="1"/>
          <p:nvPr/>
        </p:nvSpPr>
        <p:spPr>
          <a:xfrm>
            <a:off x="478800" y="435275"/>
            <a:ext cx="7812300" cy="2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log(wâge)= 0.2035+0.0188expêr+0.0582lôoks+0.0739edûc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                 (0.1042)   (0.0013)       (0.0223)       (0.0058)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R</a:t>
            </a:r>
            <a:r>
              <a:rPr lang="en" sz="1800" i="1" baseline="30000"/>
              <a:t>2</a:t>
            </a:r>
            <a:r>
              <a:rPr lang="en" sz="1800" i="1"/>
              <a:t>=0.2065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Adjusted R</a:t>
            </a:r>
            <a:r>
              <a:rPr lang="en" sz="1800" i="1" baseline="30000"/>
              <a:t>2</a:t>
            </a:r>
            <a:r>
              <a:rPr lang="en" sz="1800" i="1"/>
              <a:t>=0.2046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F-statistic=108.9595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equation, all coefficients are significant at the 1% level, and we see that the R</a:t>
            </a:r>
            <a:r>
              <a:rPr lang="en" sz="1800" baseline="30000"/>
              <a:t>2</a:t>
            </a:r>
            <a:r>
              <a:rPr lang="en" sz="1800"/>
              <a:t> and F-Statistic almost doubled. Is a log-level equation a better model than our base?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8592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Results: Equation 3-Splitting </a:t>
            </a:r>
            <a:r>
              <a:rPr lang="en" sz="3600" i="1"/>
              <a:t>Looks</a:t>
            </a:r>
            <a:endParaRPr sz="3600" i="1"/>
          </a:p>
        </p:txBody>
      </p:sp>
      <p:sp>
        <p:nvSpPr>
          <p:cNvPr id="141" name="Google Shape;141;p24"/>
          <p:cNvSpPr txBox="1"/>
          <p:nvPr/>
        </p:nvSpPr>
        <p:spPr>
          <a:xfrm>
            <a:off x="478800" y="435275"/>
            <a:ext cx="7812300" cy="2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log(wâge)= 0.4175+0.0184expêr+0.457edûc-0.1742belâvg-0.0165abvâvg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                  (0.0828)   (0.0013)       (0.0743)       (0.0469)         (0.0340)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R</a:t>
            </a:r>
            <a:r>
              <a:rPr lang="en" sz="1800" i="1" baseline="30000"/>
              <a:t>2</a:t>
            </a:r>
            <a:r>
              <a:rPr lang="en" sz="1800" i="1"/>
              <a:t>=0.2110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Adjusted R</a:t>
            </a:r>
            <a:r>
              <a:rPr lang="en" sz="1800" i="1" baseline="30000"/>
              <a:t>2</a:t>
            </a:r>
            <a:r>
              <a:rPr lang="en" sz="1800" i="1"/>
              <a:t>=0.2085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F-statistic=83.8887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Abvâvg </a:t>
            </a:r>
            <a:r>
              <a:rPr lang="en" sz="1800"/>
              <a:t>has a negative coefficient? Well, good thing that it’s not statistically significant. A slightly higher adjusted R</a:t>
            </a:r>
            <a:r>
              <a:rPr lang="en" sz="1800" baseline="30000"/>
              <a:t>2</a:t>
            </a:r>
            <a:r>
              <a:rPr lang="en" sz="1800"/>
              <a:t> than the last equation shows that splitting looks has a positive effect on the goodness of fit for our model.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87522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Results: Equation 4- Race, Gender, and Quadratics</a:t>
            </a:r>
            <a:endParaRPr sz="2400"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412400"/>
            <a:ext cx="82995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log(wâge)= 0.8473+0.0402expêr+0.0190edûc-0.1583belâvg-0.4503femâle-0.0570blâck-.0006expêr</a:t>
            </a:r>
            <a:r>
              <a:rPr lang="en" sz="1200" i="1" baseline="30000"/>
              <a:t>2</a:t>
            </a:r>
            <a:r>
              <a:rPr lang="en" sz="1200" i="1"/>
              <a:t>+.0019edûc</a:t>
            </a:r>
            <a:r>
              <a:rPr lang="en" sz="1200" i="1" baseline="30000"/>
              <a:t>2</a:t>
            </a:r>
            <a:endParaRPr sz="1200" i="1"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            </a:t>
            </a:r>
            <a:r>
              <a:rPr lang="en" sz="1200" i="1"/>
              <a:t>(0.1906)   (0.0044)       (0.0296)       (0.0412)         (0.0294)          (0.0524)          (0.0001)          (0.012)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R</a:t>
            </a:r>
            <a:r>
              <a:rPr lang="en" sz="1800" i="1" baseline="30000"/>
              <a:t>2</a:t>
            </a:r>
            <a:r>
              <a:rPr lang="en" sz="1800" i="1"/>
              <a:t>=0.3616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Adjusted R</a:t>
            </a:r>
            <a:r>
              <a:rPr lang="en" sz="1800" i="1" baseline="30000"/>
              <a:t>2</a:t>
            </a:r>
            <a:r>
              <a:rPr lang="en" sz="1800" i="1"/>
              <a:t>=0.3580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F-statistic=101.2977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Many changes here: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Dummy variables </a:t>
            </a:r>
            <a:r>
              <a:rPr lang="en" sz="1800" i="1"/>
              <a:t>blâck</a:t>
            </a:r>
            <a:r>
              <a:rPr lang="en" sz="1800"/>
              <a:t> and </a:t>
            </a:r>
            <a:r>
              <a:rPr lang="en" sz="1800" i="1"/>
              <a:t>femâle</a:t>
            </a:r>
            <a:r>
              <a:rPr lang="en" sz="1800"/>
              <a:t> added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Dummy variable </a:t>
            </a:r>
            <a:r>
              <a:rPr lang="en" sz="1800" i="1"/>
              <a:t>abvâvg </a:t>
            </a:r>
            <a:r>
              <a:rPr lang="en" sz="1800"/>
              <a:t>combined with </a:t>
            </a:r>
            <a:r>
              <a:rPr lang="en" sz="1800" i="1"/>
              <a:t>âvg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Quadratics for </a:t>
            </a:r>
            <a:r>
              <a:rPr lang="en" sz="1800" i="1"/>
              <a:t>expêr </a:t>
            </a:r>
            <a:r>
              <a:rPr lang="en" sz="1800"/>
              <a:t>and </a:t>
            </a:r>
            <a:r>
              <a:rPr lang="en" sz="1800" i="1"/>
              <a:t>edûc </a:t>
            </a:r>
            <a:r>
              <a:rPr lang="en" sz="1800"/>
              <a:t>were added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Changes resulted in higher adjusted R</a:t>
            </a:r>
            <a:r>
              <a:rPr lang="en" sz="1800" baseline="30000"/>
              <a:t>2</a:t>
            </a:r>
            <a:endParaRPr sz="1800"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81693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Results: Equation 5- The Final Product</a:t>
            </a:r>
            <a:endParaRPr sz="3000"/>
          </a:p>
        </p:txBody>
      </p:sp>
      <p:sp>
        <p:nvSpPr>
          <p:cNvPr id="153" name="Google Shape;153;p26"/>
          <p:cNvSpPr txBox="1"/>
          <p:nvPr/>
        </p:nvSpPr>
        <p:spPr>
          <a:xfrm>
            <a:off x="74550" y="458100"/>
            <a:ext cx="89577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l</a:t>
            </a:r>
            <a:r>
              <a:rPr lang="en" sz="1200" i="1"/>
              <a:t>og(wâge)= 0.843+0.0403expêr+0.0186edûc-0.1617belâvg+0.0763soûth-0.4491femâle-0.0540blâck-.0006expêr</a:t>
            </a:r>
            <a:r>
              <a:rPr lang="en" sz="1200" i="1" baseline="30000"/>
              <a:t>2</a:t>
            </a:r>
            <a:r>
              <a:rPr lang="en" sz="1200" i="1"/>
              <a:t>+.0019edûc</a:t>
            </a:r>
            <a:r>
              <a:rPr lang="en" sz="1200" i="1" baseline="30000"/>
              <a:t>2</a:t>
            </a:r>
            <a:endParaRPr sz="1200" i="1" baseline="30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            </a:t>
            </a:r>
            <a:r>
              <a:rPr lang="en" sz="1200" i="1"/>
              <a:t>(0.1903)   (0.0044)       (0.0295)       (0.0412)         (0.0355)          (0.0293)          (0.0524)      (0.0001)      (0.0012)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R</a:t>
            </a:r>
            <a:r>
              <a:rPr lang="en" sz="1800" i="1" baseline="30000"/>
              <a:t>2</a:t>
            </a:r>
            <a:r>
              <a:rPr lang="en" sz="1800" i="1"/>
              <a:t>=0.3639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Adjusted R</a:t>
            </a:r>
            <a:r>
              <a:rPr lang="en" sz="1800" i="1" baseline="30000"/>
              <a:t>2</a:t>
            </a:r>
            <a:r>
              <a:rPr lang="en" sz="1800" i="1"/>
              <a:t>=0.3599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F-statistic=89.4685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dummy variable for location is added, resulting in slight increases in goodness of fit.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</a:t>
            </a:r>
            <a:r>
              <a:rPr lang="en"/>
              <a:t>All hypothesis testing for homoskedasticity for all equations resulted in us failing to reject the null.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8285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Results: Another Equation of Interest</a:t>
            </a:r>
            <a:endParaRPr sz="3000"/>
          </a:p>
        </p:txBody>
      </p:sp>
      <p:sp>
        <p:nvSpPr>
          <p:cNvPr id="159" name="Google Shape;159;p27"/>
          <p:cNvSpPr txBox="1"/>
          <p:nvPr/>
        </p:nvSpPr>
        <p:spPr>
          <a:xfrm>
            <a:off x="102875" y="435275"/>
            <a:ext cx="8892300" cy="2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log(wâge)=0.7138+0.0138expêr+0.0698edûc-0.1557belâvg-0.4617femâle-0.057blâck+0.0479belâvg*femâle-0.2352belâvg*blâck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           </a:t>
            </a:r>
            <a:r>
              <a:rPr lang="en" sz="1200" i="1"/>
              <a:t>(0.0786)   (0.0012)       (0.0054)       (0.0530)          (0.0317)          (0.0552)       (0.0877)                      (0.1995)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R</a:t>
            </a:r>
            <a:r>
              <a:rPr lang="en" sz="1800" i="1" baseline="30000"/>
              <a:t>2</a:t>
            </a:r>
            <a:r>
              <a:rPr lang="en" sz="1800" i="1"/>
              <a:t>=0.3406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Adjusted R</a:t>
            </a:r>
            <a:r>
              <a:rPr lang="en" sz="1800" i="1" baseline="30000"/>
              <a:t>2</a:t>
            </a:r>
            <a:r>
              <a:rPr lang="en" sz="1800" i="1"/>
              <a:t>=0.3370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F-statistic=92.4042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Multicollinearity abounds in this equation, and none of the interaction terms are statistically significant.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71" name="Google Shape;71;p14"/>
          <p:cNvSpPr txBox="1"/>
          <p:nvPr/>
        </p:nvSpPr>
        <p:spPr>
          <a:xfrm>
            <a:off x="582550" y="568350"/>
            <a:ext cx="7979400" cy="3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does looks affect labor outcomes?</a:t>
            </a: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Are looks a significant predictor of wages?</a:t>
            </a: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Does effect vary depending on: level of looks, gender, race, location?</a:t>
            </a:r>
            <a:endParaRPr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Data - 1 of 3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81750" y="184725"/>
            <a:ext cx="7979400" cy="3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“Beauty and the Labor Market” (Hamermesh, Biddle, AER, 1994)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from Canada, 1981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Ranked facial attractiveness from 1 to 5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Looks, Gender, Race, Education, Experience, Wage, Region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Data - 2 of 3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227875" y="3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{AD362C33-E5A2-4C10-93ED-09BF43B6A1E9}</a:tableStyleId>
              </a:tblPr>
              <a:tblGrid>
                <a:gridCol w="15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Meaning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Wage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6.307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$6.307 per hour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Experience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18.21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 years of work exp.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12.56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 years of schooling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0.346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35% of data set female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Black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0.074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7% of data set black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Looks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3.186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Slightly above avg (3)</a:t>
                      </a:r>
                      <a:endParaRPr sz="2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6692225" y="525725"/>
            <a:ext cx="19608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1260 obs.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17 vars.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- 3 of 3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81750" y="184725"/>
            <a:ext cx="7979400" cy="3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1574" t="2107" r="1263" b="2079"/>
          <a:stretch/>
        </p:blipFill>
        <p:spPr>
          <a:xfrm>
            <a:off x="1349825" y="497300"/>
            <a:ext cx="6138100" cy="32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349825" y="596750"/>
            <a:ext cx="866700" cy="2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440000" y="1104375"/>
            <a:ext cx="866700" cy="2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Lwage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473325" y="1711425"/>
            <a:ext cx="866700" cy="2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Belavg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467900" y="2230800"/>
            <a:ext cx="988200" cy="2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Abvavg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572300" y="2773175"/>
            <a:ext cx="866700" cy="2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Exper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563000" y="3366025"/>
            <a:ext cx="866700" cy="2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Looks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Empirical Framework - 1 of 4</a:t>
            </a:r>
            <a:endParaRPr sz="3600"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16050" y="1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{AD362C33-E5A2-4C10-93ED-09BF43B6A1E9}</a:tableStyleId>
              </a:tblPr>
              <a:tblGrid>
                <a:gridCol w="39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Functions</a:t>
                      </a:r>
                      <a:endParaRPr sz="24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Discussion</a:t>
                      </a:r>
                      <a:endParaRPr sz="24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wage =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looks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 + u</a:t>
                      </a:r>
                      <a:endParaRPr sz="1800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Variables selected as a baseline since these were the most obviously connected with wages with the dummy variable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looks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which is a rating of one to five.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log(wage) =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looks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 + u</a:t>
                      </a:r>
                      <a:endParaRPr sz="1800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These were also selected as a baseline with the same variables except we were regressing on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log(wage)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log(wage) =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belavg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abvavg + u</a:t>
                      </a:r>
                      <a:endParaRPr sz="1800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 removed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looks 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and replaced it with the dummy variables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belavg 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looks &lt;= 2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) and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abvavg 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looks &gt;= 4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).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Empirical Framework - 2 of 4</a:t>
            </a:r>
            <a:endParaRPr sz="3600"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97275" y="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{AD362C33-E5A2-4C10-93ED-09BF43B6A1E9}</a:tableStyleId>
              </a:tblPr>
              <a:tblGrid>
                <a:gridCol w="388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Functions</a:t>
                      </a:r>
                      <a:endParaRPr sz="24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Discussion</a:t>
                      </a:r>
                      <a:endParaRPr sz="24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log(wage) =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belavg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female </a:t>
                      </a:r>
                      <a:r>
                        <a:rPr lang="en" sz="1800" i="1"/>
                        <a:t>*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belavg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black </a:t>
                      </a:r>
                      <a:r>
                        <a:rPr lang="en" sz="1800" i="1"/>
                        <a:t>*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belavg + u</a:t>
                      </a:r>
                      <a:endParaRPr sz="1800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 also tried some interaction terms  such as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female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and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belavg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to determine the effect on wage the combined  effect of gender and appearance.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log(wage) =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belavg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female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black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</a:t>
                      </a:r>
                      <a:r>
                        <a:rPr lang="en" sz="1800" i="1" baseline="30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</a:t>
                      </a:r>
                      <a:r>
                        <a:rPr lang="en" sz="1800" i="1" baseline="30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+ u</a:t>
                      </a:r>
                      <a:endParaRPr sz="1800" i="1" baseline="30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Similar to others but with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female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and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black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included. We including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expr</a:t>
                      </a:r>
                      <a:r>
                        <a:rPr lang="en" sz="1800" i="1" baseline="30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and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</a:t>
                      </a:r>
                      <a:r>
                        <a:rPr lang="en" sz="1800" i="1" baseline="30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since we feel that they have a larger impact on wage then the other things.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log(wage) =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belavg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south + 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female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black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exper</a:t>
                      </a:r>
                      <a:r>
                        <a:rPr lang="en" sz="1800" i="1" baseline="30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+ B</a:t>
                      </a:r>
                      <a:r>
                        <a:rPr lang="en" sz="1800" i="1" baseline="-25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educ</a:t>
                      </a:r>
                      <a:r>
                        <a:rPr lang="en" sz="1800" i="1" baseline="30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2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+ u</a:t>
                      </a:r>
                      <a:endParaRPr sz="1800" i="1" baseline="30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Similar to others but to check to see how much location influenced wages we also included </a:t>
                      </a:r>
                      <a:r>
                        <a:rPr lang="en" sz="1800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south</a:t>
                      </a:r>
                      <a:r>
                        <a:rPr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Empirical Framework - 3 of 4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395325" y="301350"/>
            <a:ext cx="6099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Estimation Technique: Ordinary Least Squares (OLS)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277100" y="1690200"/>
            <a:ext cx="6589800" cy="1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only one we covered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proven to be a reliable method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become a standard point of reference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Empirical Framework - 4 of 4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378350" y="130850"/>
            <a:ext cx="58461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Are The Assumptions Valid?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88400" y="703825"/>
            <a:ext cx="8167200" cy="3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Classical Linear Model (CLM) Assumptions:</a:t>
            </a:r>
            <a:endParaRPr sz="2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Linear in Parameters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Random Sampling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Sample Variation 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Zero Conditional Mean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Homoskedasticity: holds (passed BP test)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 Perfect Collinearity: holds (strong multicollinearity between looks, below average and above average)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Since all the CLM assumptions are valid we know that OLS is the Best Linear Unbiased Estimator(BLUE)</a:t>
            </a:r>
            <a:endParaRPr sz="2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On-screen Show 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Merriweather</vt:lpstr>
      <vt:lpstr>Roboto</vt:lpstr>
      <vt:lpstr>Paradigm</vt:lpstr>
      <vt:lpstr>Beauty and the Labor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and the Labor Market</dc:title>
  <cp:lastModifiedBy>Pedram Jahangiry</cp:lastModifiedBy>
  <cp:revision>1</cp:revision>
  <dcterms:modified xsi:type="dcterms:W3CDTF">2021-04-22T02:41:44Z</dcterms:modified>
</cp:coreProperties>
</file>