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94"/>
    <p:restoredTop sz="99042"/>
  </p:normalViewPr>
  <p:slideViewPr>
    <p:cSldViewPr snapToGrid="0" snapToObjects="1">
      <p:cViewPr>
        <p:scale>
          <a:sx n="223" d="100"/>
          <a:sy n="223" d="100"/>
        </p:scale>
        <p:origin x="144" y="272"/>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c:formatCode>
                <c:ptCount val="31"/>
                <c:pt idx="0">
                  <c:v>0</c:v>
                </c:pt>
                <c:pt idx="1">
                  <c:v>-0.25</c:v>
                </c:pt>
                <c:pt idx="2">
                  <c:v>-1.14301E-2</c:v>
                </c:pt>
                <c:pt idx="3">
                  <c:v>-1.96151E-2</c:v>
                </c:pt>
                <c:pt idx="4">
                  <c:v>-2.5480699999999998E-2</c:v>
                </c:pt>
                <c:pt idx="5">
                  <c:v>-2.9699900000000001E-2</c:v>
                </c:pt>
                <c:pt idx="6">
                  <c:v>-3.2754400000000003E-2</c:v>
                </c:pt>
                <c:pt idx="7">
                  <c:v>-3.4984000000000001E-2</c:v>
                </c:pt>
                <c:pt idx="8">
                  <c:v>-3.6626899999999997E-2</c:v>
                </c:pt>
                <c:pt idx="9">
                  <c:v>-3.7850000000000002E-2</c:v>
                </c:pt>
                <c:pt idx="10">
                  <c:v>-3.8770100000000002E-2</c:v>
                </c:pt>
                <c:pt idx="11">
                  <c:v>-3.9469600000000001E-2</c:v>
                </c:pt>
                <c:pt idx="12">
                  <c:v>-4.0006600000000003E-2</c:v>
                </c:pt>
                <c:pt idx="13">
                  <c:v>-4.0422699999999999E-2</c:v>
                </c:pt>
                <c:pt idx="14">
                  <c:v>-4.0747800000000001E-2</c:v>
                </c:pt>
                <c:pt idx="15">
                  <c:v>-4.1003400000000002E-2</c:v>
                </c:pt>
                <c:pt idx="16">
                  <c:v>-4.1205400000000003E-2</c:v>
                </c:pt>
                <c:pt idx="17">
                  <c:v>-4.1365699999999998E-2</c:v>
                </c:pt>
                <c:pt idx="18">
                  <c:v>-4.1493099999999998E-2</c:v>
                </c:pt>
                <c:pt idx="19">
                  <c:v>-4.1594100000000002E-2</c:v>
                </c:pt>
                <c:pt idx="20">
                  <c:v>-4.1674099999999999E-2</c:v>
                </c:pt>
                <c:pt idx="21">
                  <c:v>-4.1736799999999998E-2</c:v>
                </c:pt>
                <c:pt idx="22">
                  <c:v>-4.1785599999999999E-2</c:v>
                </c:pt>
                <c:pt idx="23">
                  <c:v>-4.1822900000000003E-2</c:v>
                </c:pt>
                <c:pt idx="24">
                  <c:v>-4.1850600000000002E-2</c:v>
                </c:pt>
                <c:pt idx="25">
                  <c:v>-4.1870299999999999E-2</c:v>
                </c:pt>
                <c:pt idx="26">
                  <c:v>-4.1883400000000001E-2</c:v>
                </c:pt>
                <c:pt idx="27">
                  <c:v>-4.1890900000000002E-2</c:v>
                </c:pt>
                <c:pt idx="28">
                  <c:v>-4.1893699999999999E-2</c:v>
                </c:pt>
                <c:pt idx="29">
                  <c:v>-4.1892499999999999E-2</c:v>
                </c:pt>
                <c:pt idx="30">
                  <c:v>-4.1888000000000002E-2</c:v>
                </c:pt>
              </c:numCache>
            </c:numRef>
          </c:val>
          <c:smooth val="0"/>
          <c:extLst>
            <c:ext xmlns:c16="http://schemas.microsoft.com/office/drawing/2014/chart" uri="{C3380CC4-5D6E-409C-BE32-E72D297353CC}">
              <c16:uniqueId val="{00000000-EF6D-4446-BA49-A904911706B9}"/>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c:formatCode>
                <c:ptCount val="31"/>
                <c:pt idx="0">
                  <c:v>-1.533E-10</c:v>
                </c:pt>
                <c:pt idx="1">
                  <c:v>-0.25363639999999998</c:v>
                </c:pt>
                <c:pt idx="2">
                  <c:v>-0.25455549999999999</c:v>
                </c:pt>
                <c:pt idx="3">
                  <c:v>-0.25524259999999999</c:v>
                </c:pt>
                <c:pt idx="4">
                  <c:v>-0.25574419999999998</c:v>
                </c:pt>
                <c:pt idx="5">
                  <c:v>-0.2561041</c:v>
                </c:pt>
                <c:pt idx="6">
                  <c:v>-0.2563571</c:v>
                </c:pt>
                <c:pt idx="7">
                  <c:v>-0.25652970000000003</c:v>
                </c:pt>
                <c:pt idx="8">
                  <c:v>-0.25664130000000002</c:v>
                </c:pt>
                <c:pt idx="9">
                  <c:v>-0.2567063</c:v>
                </c:pt>
                <c:pt idx="10">
                  <c:v>-0.2567352</c:v>
                </c:pt>
                <c:pt idx="11">
                  <c:v>-0.25673600000000002</c:v>
                </c:pt>
                <c:pt idx="12">
                  <c:v>-0.25671460000000002</c:v>
                </c:pt>
                <c:pt idx="13">
                  <c:v>-0.2566753</c:v>
                </c:pt>
                <c:pt idx="14">
                  <c:v>-0.25662180000000001</c:v>
                </c:pt>
                <c:pt idx="15">
                  <c:v>-0.25655650000000002</c:v>
                </c:pt>
                <c:pt idx="16">
                  <c:v>-0.25648159999999998</c:v>
                </c:pt>
                <c:pt idx="17">
                  <c:v>-0.25639869999999998</c:v>
                </c:pt>
                <c:pt idx="18">
                  <c:v>-0.25630920000000001</c:v>
                </c:pt>
                <c:pt idx="19">
                  <c:v>-0.25621389999999999</c:v>
                </c:pt>
                <c:pt idx="20">
                  <c:v>-0.25611390000000001</c:v>
                </c:pt>
                <c:pt idx="21">
                  <c:v>-0.25600970000000001</c:v>
                </c:pt>
                <c:pt idx="22">
                  <c:v>-0.25590200000000002</c:v>
                </c:pt>
                <c:pt idx="23">
                  <c:v>-0.2557913</c:v>
                </c:pt>
                <c:pt idx="24">
                  <c:v>-0.25567780000000001</c:v>
                </c:pt>
                <c:pt idx="25">
                  <c:v>-0.25556200000000001</c:v>
                </c:pt>
                <c:pt idx="26">
                  <c:v>-0.25544410000000001</c:v>
                </c:pt>
                <c:pt idx="27">
                  <c:v>-0.25532440000000001</c:v>
                </c:pt>
                <c:pt idx="28">
                  <c:v>-0.25520300000000001</c:v>
                </c:pt>
                <c:pt idx="29">
                  <c:v>-0.25508009999999998</c:v>
                </c:pt>
                <c:pt idx="30">
                  <c:v>-0.25495580000000001</c:v>
                </c:pt>
              </c:numCache>
            </c:numRef>
          </c:val>
          <c:smooth val="0"/>
          <c:extLst>
            <c:ext xmlns:c16="http://schemas.microsoft.com/office/drawing/2014/chart" uri="{C3380CC4-5D6E-409C-BE32-E72D297353CC}">
              <c16:uniqueId val="{00000001-EF6D-4446-BA49-A904911706B9}"/>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c:formatCode>
                <c:ptCount val="31"/>
                <c:pt idx="0">
                  <c:v>-1.6850000000000001E-9</c:v>
                </c:pt>
                <c:pt idx="1">
                  <c:v>-2.99454E-2</c:v>
                </c:pt>
                <c:pt idx="2">
                  <c:v>-3.2573299999999999E-2</c:v>
                </c:pt>
                <c:pt idx="3">
                  <c:v>-3.4437599999999999E-2</c:v>
                </c:pt>
                <c:pt idx="4">
                  <c:v>-3.5771799999999999E-2</c:v>
                </c:pt>
                <c:pt idx="5">
                  <c:v>-3.6733300000000003E-2</c:v>
                </c:pt>
                <c:pt idx="6">
                  <c:v>-3.7425300000000002E-2</c:v>
                </c:pt>
                <c:pt idx="7">
                  <c:v>-3.7918E-2</c:v>
                </c:pt>
                <c:pt idx="8">
                  <c:v>-3.8260599999999999E-2</c:v>
                </c:pt>
                <c:pt idx="9">
                  <c:v>-3.8488399999999999E-2</c:v>
                </c:pt>
                <c:pt idx="10">
                  <c:v>-3.86272E-2</c:v>
                </c:pt>
                <c:pt idx="11">
                  <c:v>-3.8695899999999998E-2</c:v>
                </c:pt>
                <c:pt idx="12">
                  <c:v>-3.8709300000000002E-2</c:v>
                </c:pt>
                <c:pt idx="13">
                  <c:v>-3.8677700000000002E-2</c:v>
                </c:pt>
                <c:pt idx="14">
                  <c:v>-3.8610199999999997E-2</c:v>
                </c:pt>
                <c:pt idx="15">
                  <c:v>-3.8513100000000001E-2</c:v>
                </c:pt>
                <c:pt idx="16">
                  <c:v>-3.8391799999999997E-2</c:v>
                </c:pt>
                <c:pt idx="17">
                  <c:v>-3.8250300000000001E-2</c:v>
                </c:pt>
                <c:pt idx="18">
                  <c:v>-3.8092099999999997E-2</c:v>
                </c:pt>
                <c:pt idx="19">
                  <c:v>-3.7919799999999997E-2</c:v>
                </c:pt>
                <c:pt idx="20">
                  <c:v>-3.7735600000000001E-2</c:v>
                </c:pt>
                <c:pt idx="21">
                  <c:v>-3.75413E-2</c:v>
                </c:pt>
                <c:pt idx="22">
                  <c:v>-3.7338499999999997E-2</c:v>
                </c:pt>
                <c:pt idx="23">
                  <c:v>-3.71282E-2</c:v>
                </c:pt>
                <c:pt idx="24">
                  <c:v>-3.6911600000000003E-2</c:v>
                </c:pt>
                <c:pt idx="25">
                  <c:v>-3.66895E-2</c:v>
                </c:pt>
                <c:pt idx="26">
                  <c:v>-3.6462700000000001E-2</c:v>
                </c:pt>
                <c:pt idx="27">
                  <c:v>-3.6231600000000003E-2</c:v>
                </c:pt>
                <c:pt idx="28">
                  <c:v>-3.5997000000000001E-2</c:v>
                </c:pt>
                <c:pt idx="29">
                  <c:v>-3.5758900000000003E-2</c:v>
                </c:pt>
                <c:pt idx="30">
                  <c:v>-3.5518000000000001E-2</c:v>
                </c:pt>
              </c:numCache>
            </c:numRef>
          </c:val>
          <c:smooth val="0"/>
          <c:extLst>
            <c:ext xmlns:c16="http://schemas.microsoft.com/office/drawing/2014/chart" uri="{C3380CC4-5D6E-409C-BE32-E72D297353CC}">
              <c16:uniqueId val="{00000002-EF6D-4446-BA49-A904911706B9}"/>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c:formatCode>
                <c:ptCount val="31"/>
                <c:pt idx="0">
                  <c:v>-1.7110000000000001E-10</c:v>
                </c:pt>
                <c:pt idx="1">
                  <c:v>-0.29182720000000001</c:v>
                </c:pt>
                <c:pt idx="2">
                  <c:v>-0.29270659999999998</c:v>
                </c:pt>
                <c:pt idx="3">
                  <c:v>-0.29335739999999999</c:v>
                </c:pt>
                <c:pt idx="4">
                  <c:v>-0.29382629999999998</c:v>
                </c:pt>
                <c:pt idx="5">
                  <c:v>-0.29415669999999999</c:v>
                </c:pt>
                <c:pt idx="6">
                  <c:v>-0.2943828</c:v>
                </c:pt>
                <c:pt idx="7">
                  <c:v>-0.29453040000000003</c:v>
                </c:pt>
                <c:pt idx="8">
                  <c:v>-0.29461870000000001</c:v>
                </c:pt>
                <c:pt idx="9">
                  <c:v>-0.29466150000000002</c:v>
                </c:pt>
                <c:pt idx="10">
                  <c:v>-0.29466940000000003</c:v>
                </c:pt>
                <c:pt idx="11">
                  <c:v>-0.29464990000000002</c:v>
                </c:pt>
                <c:pt idx="12">
                  <c:v>-0.29460890000000001</c:v>
                </c:pt>
                <c:pt idx="13">
                  <c:v>-0.2945507</c:v>
                </c:pt>
                <c:pt idx="14">
                  <c:v>-0.29447859999999998</c:v>
                </c:pt>
                <c:pt idx="15">
                  <c:v>-0.29439520000000002</c:v>
                </c:pt>
                <c:pt idx="16">
                  <c:v>-0.29430260000000003</c:v>
                </c:pt>
                <c:pt idx="17">
                  <c:v>-0.29420230000000003</c:v>
                </c:pt>
                <c:pt idx="18">
                  <c:v>-0.29409560000000001</c:v>
                </c:pt>
                <c:pt idx="19">
                  <c:v>-0.29398350000000001</c:v>
                </c:pt>
                <c:pt idx="20">
                  <c:v>-0.29386679999999998</c:v>
                </c:pt>
                <c:pt idx="21">
                  <c:v>-0.29374620000000001</c:v>
                </c:pt>
                <c:pt idx="22">
                  <c:v>-0.2936223</c:v>
                </c:pt>
                <c:pt idx="23">
                  <c:v>-0.29349560000000002</c:v>
                </c:pt>
                <c:pt idx="24">
                  <c:v>-0.29336630000000002</c:v>
                </c:pt>
                <c:pt idx="25">
                  <c:v>-0.29323480000000002</c:v>
                </c:pt>
                <c:pt idx="26">
                  <c:v>-0.29310140000000001</c:v>
                </c:pt>
                <c:pt idx="27">
                  <c:v>-0.29296640000000002</c:v>
                </c:pt>
                <c:pt idx="28">
                  <c:v>-0.29282979999999997</c:v>
                </c:pt>
                <c:pt idx="29">
                  <c:v>-0.2926918</c:v>
                </c:pt>
                <c:pt idx="30">
                  <c:v>-0.2925527</c:v>
                </c:pt>
              </c:numCache>
            </c:numRef>
          </c:val>
          <c:smooth val="0"/>
          <c:extLst>
            <c:ext xmlns:c16="http://schemas.microsoft.com/office/drawing/2014/chart" uri="{C3380CC4-5D6E-409C-BE32-E72D297353CC}">
              <c16:uniqueId val="{00000003-EF6D-4446-BA49-A904911706B9}"/>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c:formatCode>
                <c:ptCount val="31"/>
                <c:pt idx="0">
                  <c:v>6.6453E-11</c:v>
                </c:pt>
                <c:pt idx="1">
                  <c:v>-8.4341100000000002E-2</c:v>
                </c:pt>
                <c:pt idx="2">
                  <c:v>-8.5125999999999993E-2</c:v>
                </c:pt>
                <c:pt idx="3">
                  <c:v>-8.57319E-2</c:v>
                </c:pt>
                <c:pt idx="4">
                  <c:v>-8.6189699999999994E-2</c:v>
                </c:pt>
                <c:pt idx="5">
                  <c:v>-8.6531399999999994E-2</c:v>
                </c:pt>
                <c:pt idx="6">
                  <c:v>-8.6783200000000005E-2</c:v>
                </c:pt>
                <c:pt idx="7">
                  <c:v>-8.6965500000000001E-2</c:v>
                </c:pt>
                <c:pt idx="8">
                  <c:v>-8.7094000000000005E-2</c:v>
                </c:pt>
                <c:pt idx="9">
                  <c:v>-8.7180099999999996E-2</c:v>
                </c:pt>
                <c:pt idx="10">
                  <c:v>-8.7232799999999999E-2</c:v>
                </c:pt>
                <c:pt idx="11">
                  <c:v>-8.7258799999999997E-2</c:v>
                </c:pt>
                <c:pt idx="12">
                  <c:v>-8.7263300000000002E-2</c:v>
                </c:pt>
                <c:pt idx="13">
                  <c:v>-8.72502E-2</c:v>
                </c:pt>
                <c:pt idx="14">
                  <c:v>-8.72227E-2</c:v>
                </c:pt>
                <c:pt idx="15">
                  <c:v>-8.7183300000000005E-2</c:v>
                </c:pt>
                <c:pt idx="16">
                  <c:v>-8.7134000000000003E-2</c:v>
                </c:pt>
                <c:pt idx="17">
                  <c:v>-8.7076399999999998E-2</c:v>
                </c:pt>
                <c:pt idx="18">
                  <c:v>-8.7011900000000003E-2</c:v>
                </c:pt>
                <c:pt idx="19">
                  <c:v>-8.6941299999999999E-2</c:v>
                </c:pt>
                <c:pt idx="20">
                  <c:v>-8.6865700000000004E-2</c:v>
                </c:pt>
                <c:pt idx="21">
                  <c:v>-8.6785699999999993E-2</c:v>
                </c:pt>
                <c:pt idx="22">
                  <c:v>-8.6701899999999998E-2</c:v>
                </c:pt>
                <c:pt idx="23">
                  <c:v>-8.6614899999999995E-2</c:v>
                </c:pt>
                <c:pt idx="24">
                  <c:v>-8.6525099999999994E-2</c:v>
                </c:pt>
                <c:pt idx="25">
                  <c:v>-8.6432700000000001E-2</c:v>
                </c:pt>
                <c:pt idx="26">
                  <c:v>-8.6338200000000004E-2</c:v>
                </c:pt>
                <c:pt idx="27">
                  <c:v>-8.6241700000000004E-2</c:v>
                </c:pt>
                <c:pt idx="28">
                  <c:v>-8.6143399999999995E-2</c:v>
                </c:pt>
                <c:pt idx="29">
                  <c:v>-8.6043599999999998E-2</c:v>
                </c:pt>
                <c:pt idx="30">
                  <c:v>-8.5942299999999999E-2</c:v>
                </c:pt>
              </c:numCache>
            </c:numRef>
          </c:val>
          <c:smooth val="0"/>
          <c:extLst>
            <c:ext xmlns:c16="http://schemas.microsoft.com/office/drawing/2014/chart" uri="{C3380CC4-5D6E-409C-BE32-E72D297353CC}">
              <c16:uniqueId val="{00000004-EF6D-4446-BA49-A904911706B9}"/>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a:t>Experiments and shocks</a:t>
            </a:r>
            <a:endParaRPr lang="en-US"/>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p:spPr>
        <p:txBody>
          <a:bodyPr>
            <a:normAutofit/>
          </a:bodyPr>
          <a:lstStyle/>
          <a:p>
            <a:pPr marL="0" indent="0">
              <a:buNone/>
            </a:pPr>
            <a:r>
              <a:rPr lang="en-AU" dirty="0"/>
              <a:t>Experiment Type (1): </a:t>
            </a:r>
          </a:p>
          <a:p>
            <a:pPr marL="457200" lvl="1" indent="0">
              <a:buNone/>
            </a:pPr>
            <a:r>
              <a:rPr lang="en-AU" b="1" dirty="0">
                <a:solidFill>
                  <a:srgbClr val="7030A0"/>
                </a:solidFill>
              </a:rPr>
              <a:t>1st phase</a:t>
            </a:r>
            <a:r>
              <a:rPr lang="en-AU" dirty="0">
                <a:solidFill>
                  <a:srgbClr val="7030A0"/>
                </a:solidFill>
              </a:rPr>
              <a:t>: tune parameters to regionalise, </a:t>
            </a:r>
            <a:r>
              <a:rPr lang="en-AU" b="1" i="1" dirty="0">
                <a:solidFill>
                  <a:srgbClr val="7030A0"/>
                </a:solidFill>
              </a:rPr>
              <a:t>all 20 SEE hold</a:t>
            </a:r>
          </a:p>
          <a:p>
            <a:pPr marL="457200" lvl="1" indent="0">
              <a:buNone/>
            </a:pPr>
            <a:r>
              <a:rPr lang="en-AU" b="1" dirty="0">
                <a:solidFill>
                  <a:srgbClr val="7030A0"/>
                </a:solidFill>
              </a:rPr>
              <a:t>2nd phase</a:t>
            </a:r>
            <a:r>
              <a:rPr lang="en-AU" dirty="0">
                <a:solidFill>
                  <a:srgbClr val="7030A0"/>
                </a:solidFill>
              </a:rPr>
              <a:t>: capital evolves towards a balanced growth path</a:t>
            </a:r>
          </a:p>
          <a:p>
            <a:pPr marL="457200" lvl="1" indent="0">
              <a:buNone/>
            </a:pPr>
            <a:r>
              <a:rPr lang="en-AU" b="1" dirty="0">
                <a:solidFill>
                  <a:srgbClr val="7030A0"/>
                </a:solidFill>
              </a:rPr>
              <a:t>3rd phase</a:t>
            </a:r>
            <a:r>
              <a:rPr lang="en-AU" dirty="0">
                <a:solidFill>
                  <a:srgbClr val="7030A0"/>
                </a:solidFill>
              </a:rPr>
              <a:t>: 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solidFill>
                  <a:srgbClr val="7030A0"/>
                </a:solidFill>
              </a:rPr>
              <a:t>1st phase</a:t>
            </a:r>
            <a:r>
              <a:rPr lang="en-AU" dirty="0">
                <a:solidFill>
                  <a:srgbClr val="7030A0"/>
                </a:solidFill>
              </a:rPr>
              <a:t>: tune parameters to regionalise; </a:t>
            </a:r>
            <a:r>
              <a:rPr lang="en-AU" b="1" i="1" dirty="0">
                <a:solidFill>
                  <a:srgbClr val="7030A0"/>
                </a:solidFill>
              </a:rPr>
              <a:t>not all 20 SEE hold</a:t>
            </a:r>
          </a:p>
          <a:p>
            <a:pPr marL="457200" lvl="1" indent="0">
              <a:buNone/>
            </a:pPr>
            <a:r>
              <a:rPr lang="en-AU" b="1" dirty="0">
                <a:solidFill>
                  <a:srgbClr val="7030A0"/>
                </a:solidFill>
              </a:rPr>
              <a:t>2nd phase</a:t>
            </a:r>
            <a:r>
              <a:rPr lang="en-AU" dirty="0">
                <a:solidFill>
                  <a:srgbClr val="7030A0"/>
                </a:solidFill>
              </a:rPr>
              <a:t>: capital evolves towards a balanced growth path</a:t>
            </a:r>
          </a:p>
          <a:p>
            <a:pPr marL="457200" lvl="1" indent="0">
              <a:buNone/>
            </a:pPr>
            <a:r>
              <a:rPr lang="en-AU" b="1" dirty="0">
                <a:solidFill>
                  <a:srgbClr val="7030A0"/>
                </a:solidFill>
              </a:rPr>
              <a:t>3rd phase</a:t>
            </a:r>
            <a:r>
              <a:rPr lang="en-AU" dirty="0">
                <a:solidFill>
                  <a:srgbClr val="7030A0"/>
                </a:solidFill>
              </a:rPr>
              <a:t>: 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439803"/>
            <a:ext cx="10515600" cy="2022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If the SEE hold, the shock is sector-specific and more permanent</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endParaRPr lang="en-AU" dirty="0"/>
          </a:p>
          <a:p>
            <a:pPr marL="0" indent="0">
              <a:buNone/>
            </a:pPr>
            <a:r>
              <a:rPr lang="en-AU" dirty="0">
                <a:solidFill>
                  <a:srgbClr val="7030A0"/>
                </a:solidFill>
              </a:rPr>
              <a:t>Closure causes Utilities (energy and water) prices to fall </a:t>
            </a:r>
            <a:r>
              <a:rPr lang="en-AU" dirty="0"/>
              <a:t>which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1020261722"/>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-$1.56bn drop in Aggregate Output</a:t>
                      </a:r>
                      <a:endParaRPr lang="en-AU" sz="2200" baseline="0" dirty="0">
                        <a:solidFill>
                          <a:srgbClr val="7030A0"/>
                        </a:solidFill>
                      </a:endParaRPr>
                    </a:p>
                  </a:txBody>
                  <a:tcPr>
                    <a:no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noFill/>
                  </a:tcPr>
                </a:tc>
                <a:tc>
                  <a:txBody>
                    <a:bodyPr/>
                    <a:lstStyle/>
                    <a:p>
                      <a:pPr algn="ctr"/>
                      <a:r>
                        <a:rPr lang="en-AU" sz="2200" baseline="0">
                          <a:solidFill>
                            <a:srgbClr val="7030A0"/>
                          </a:solidFill>
                        </a:rPr>
                        <a:t>Utilities </a:t>
                      </a:r>
                      <a:endParaRPr lang="en-US" sz="2200" baseline="0">
                        <a:solidFill>
                          <a:srgbClr val="7030A0"/>
                        </a:solidFill>
                      </a:endParaRPr>
                    </a:p>
                  </a:txBody>
                  <a:tcPr>
                    <a:noFill/>
                  </a:tcPr>
                </a:tc>
                <a:tc>
                  <a:txBody>
                    <a:bodyPr/>
                    <a:lstStyle/>
                    <a:p>
                      <a:pPr algn="ctr"/>
                      <a:r>
                        <a:rPr lang="en-AU" sz="2200" baseline="0">
                          <a:solidFill>
                            <a:srgbClr val="7030A0"/>
                          </a:solidFill>
                        </a:rPr>
                        <a:t>Construction</a:t>
                      </a:r>
                      <a:endParaRPr lang="en-US" sz="2200" baseline="0">
                        <a:solidFill>
                          <a:srgbClr val="7030A0"/>
                        </a:solidFill>
                      </a:endParaRPr>
                    </a:p>
                  </a:txBody>
                  <a:tcPr>
                    <a:noFill/>
                  </a:tcPr>
                </a:tc>
                <a:tc>
                  <a:txBody>
                    <a:bodyPr/>
                    <a:lstStyle/>
                    <a:p>
                      <a:pPr algn="ctr"/>
                      <a:r>
                        <a:rPr lang="en-AU" sz="2200" baseline="0">
                          <a:solidFill>
                            <a:srgbClr val="7030A0"/>
                          </a:solidFill>
                        </a:rPr>
                        <a:t>Transport</a:t>
                      </a:r>
                      <a:endParaRPr lang="en-US" sz="2200" baseline="0">
                        <a:solidFill>
                          <a:srgbClr val="7030A0"/>
                        </a:solidFill>
                      </a:endParaRPr>
                    </a:p>
                  </a:txBody>
                  <a:tcPr>
                    <a:noFill/>
                  </a:tcPr>
                </a:tc>
                <a:tc>
                  <a:txBody>
                    <a:bodyPr/>
                    <a:lstStyle/>
                    <a:p>
                      <a:pPr algn="ctr"/>
                      <a:r>
                        <a:rPr lang="en-US" sz="2200" baseline="0">
                          <a:solidFill>
                            <a:srgbClr val="7030A0"/>
                          </a:solidFill>
                        </a:rPr>
                        <a:t>Others</a:t>
                      </a:r>
                    </a:p>
                  </a:txBody>
                  <a:tcPr>
                    <a:no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-$1.47bn</a:t>
                      </a:r>
                      <a:endParaRPr lang="en-US" sz="2200" baseline="0" dirty="0">
                        <a:solidFill>
                          <a:srgbClr val="7030A0"/>
                        </a:solidFill>
                      </a:endParaRPr>
                    </a:p>
                  </a:txBody>
                  <a:tcPr>
                    <a:noFill/>
                  </a:tcPr>
                </a:tc>
                <a:tc>
                  <a:txBody>
                    <a:bodyPr/>
                    <a:lstStyle/>
                    <a:p>
                      <a:pPr algn="ctr"/>
                      <a:r>
                        <a:rPr lang="en-AU" sz="2200" baseline="0" dirty="0">
                          <a:solidFill>
                            <a:srgbClr val="7030A0"/>
                          </a:solidFill>
                        </a:rPr>
                        <a:t>-$45m</a:t>
                      </a:r>
                      <a:endParaRPr lang="en-US" sz="2200" baseline="0" dirty="0">
                        <a:solidFill>
                          <a:srgbClr val="7030A0"/>
                        </a:solidFill>
                      </a:endParaRPr>
                    </a:p>
                  </a:txBody>
                  <a:tcPr>
                    <a:noFill/>
                  </a:tcPr>
                </a:tc>
                <a:tc>
                  <a:txBody>
                    <a:bodyPr/>
                    <a:lstStyle/>
                    <a:p>
                      <a:pPr algn="ctr"/>
                      <a:r>
                        <a:rPr lang="en-AU" sz="2200" baseline="0">
                          <a:solidFill>
                            <a:srgbClr val="7030A0"/>
                          </a:solidFill>
                        </a:rPr>
                        <a:t>-$23m</a:t>
                      </a:r>
                      <a:endParaRPr lang="en-US" sz="2200" baseline="0">
                        <a:solidFill>
                          <a:srgbClr val="7030A0"/>
                        </a:solidFill>
                      </a:endParaRPr>
                    </a:p>
                  </a:txBody>
                  <a:tcPr>
                    <a:noFill/>
                  </a:tcPr>
                </a:tc>
                <a:tc>
                  <a:txBody>
                    <a:bodyPr/>
                    <a:lstStyle/>
                    <a:p>
                      <a:pPr algn="ctr"/>
                      <a:r>
                        <a:rPr lang="en-US" sz="2200" baseline="0">
                          <a:solidFill>
                            <a:srgbClr val="7030A0"/>
                          </a:solidFill>
                        </a:rPr>
                        <a:t>-$4m</a:t>
                      </a:r>
                    </a:p>
                  </a:txBody>
                  <a:tcPr>
                    <a:noFill/>
                  </a:tcPr>
                </a:tc>
                <a:tc>
                  <a:txBody>
                    <a:bodyPr/>
                    <a:lstStyle/>
                    <a:p>
                      <a:pPr algn="ctr"/>
                      <a:r>
                        <a:rPr lang="en-US" sz="2200" baseline="0" dirty="0">
                          <a:solidFill>
                            <a:srgbClr val="7030A0"/>
                          </a:solidFill>
                        </a:rPr>
                        <a:t>-$17.5m</a:t>
                      </a:r>
                    </a:p>
                  </a:txBody>
                  <a:tcPr>
                    <a:no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$1.5bn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101890413"/>
              </p:ext>
            </p:extLst>
          </p:nvPr>
        </p:nvGraphicFramePr>
        <p:xfrm>
          <a:off x="608022" y="1623355"/>
          <a:ext cx="4946904"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955967511"/>
              </p:ext>
            </p:extLst>
          </p:nvPr>
        </p:nvGraphicFramePr>
        <p:xfrm>
          <a:off x="6322012" y="1623355"/>
          <a:ext cx="4946904"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646331"/>
          </a:xfrm>
          <a:prstGeom prst="rect">
            <a:avLst/>
          </a:prstGeom>
          <a:noFill/>
        </p:spPr>
        <p:txBody>
          <a:bodyPr wrap="square" rtlCol="0">
            <a:spAutoFit/>
          </a:bodyPr>
          <a:lstStyle/>
          <a:p>
            <a:r>
              <a:rPr lang="en-US" dirty="0">
                <a:solidFill>
                  <a:schemeClr val="accent1"/>
                </a:solidFill>
              </a:rPr>
              <a:t>Manufacturing capital immediately returns back to previous levels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646331"/>
          </a:xfrm>
          <a:prstGeom prst="rect">
            <a:avLst/>
          </a:prstGeom>
          <a:noFill/>
        </p:spPr>
        <p:txBody>
          <a:bodyPr wrap="square" rtlCol="0">
            <a:spAutoFit/>
          </a:bodyPr>
          <a:lstStyle/>
          <a:p>
            <a:r>
              <a:rPr lang="en-US">
                <a:solidFill>
                  <a:schemeClr val="accent1"/>
                </a:solidFill>
              </a:rPr>
              <a:t>Manufacturing capital takes much longer to return to previous levels </a:t>
            </a:r>
            <a:r>
              <a:rPr lang="en-US"/>
              <a:t>as they were not as efficient.</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3741730478"/>
              </p:ext>
            </p:extLst>
          </p:nvPr>
        </p:nvGraphicFramePr>
        <p:xfrm>
          <a:off x="6322686" y="1624544"/>
          <a:ext cx="4986442" cy="3709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4023614"/>
              </p:ext>
            </p:extLst>
          </p:nvPr>
        </p:nvGraphicFramePr>
        <p:xfrm>
          <a:off x="591303" y="1624544"/>
          <a:ext cx="4974167" cy="37099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82125758"/>
              </p:ext>
            </p:extLst>
          </p:nvPr>
        </p:nvGraphicFramePr>
        <p:xfrm>
          <a:off x="587497"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788321902"/>
              </p:ext>
            </p:extLst>
          </p:nvPr>
        </p:nvGraphicFramePr>
        <p:xfrm>
          <a:off x="6316275" y="1620776"/>
          <a:ext cx="4892040" cy="369417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a:t>Cheaper energy and water prices cause Capital, Output, Exports and Imports to rise. </a:t>
            </a:r>
          </a:p>
          <a:p>
            <a:r>
              <a:rPr lang="en-US">
                <a:solidFill>
                  <a:schemeClr val="accent3"/>
                </a:solidFill>
              </a:rPr>
              <a:t>Consumption falls due to increases in other demand.</a:t>
            </a:r>
            <a:endParaRPr lang="en-US"/>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652982701"/>
              </p:ext>
            </p:extLst>
          </p:nvPr>
        </p:nvGraphicFramePr>
        <p:xfrm>
          <a:off x="595768"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2231347178"/>
              </p:ext>
            </p:extLst>
          </p:nvPr>
        </p:nvGraphicFramePr>
        <p:xfrm>
          <a:off x="6314499" y="1623456"/>
          <a:ext cx="4892040"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the SEE:</a:t>
            </a:r>
          </a:p>
          <a:p>
            <a:pPr lvl="1"/>
            <a:r>
              <a:rPr lang="en-AU" sz="4700" dirty="0"/>
              <a:t>The SEE are testable conditions with a long history in macroeconomics and finance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propagation of shocks, but also 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100" dirty="0"/>
              <a:t>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100"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energy-abundant &amp;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900" dirty="0"/>
              <a:t>Rio Tinto holds majority stake</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and large energy subsidy ($250m+)</a:t>
            </a:r>
          </a:p>
          <a:p>
            <a:pPr lvl="1"/>
            <a:r>
              <a:rPr lang="en-AU" sz="2600" dirty="0"/>
              <a:t>Like other smelters it is in close proximity of energy sources</a:t>
            </a:r>
          </a:p>
          <a:p>
            <a:pPr lvl="1"/>
            <a:r>
              <a:rPr lang="en-AU" sz="2600" dirty="0"/>
              <a:t>Recent Smelter closure: Kurri Kurri 2012</a:t>
            </a:r>
          </a:p>
          <a:p>
            <a:pPr lvl="1"/>
            <a:r>
              <a:rPr lang="en-AU" sz="2600" dirty="0"/>
              <a:t>Near miss at Tiwai Point, New Zealand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459522"/>
            <a:ext cx="10515600" cy="3938955"/>
          </a:xfrm>
        </p:spPr>
        <p:txBody>
          <a:bodyPr>
            <a:normAutofit/>
          </a:bodyPr>
          <a:lstStyle/>
          <a:p>
            <a:pPr algn="ctr"/>
            <a:r>
              <a:rPr lang="en-AU" sz="3200" dirty="0">
                <a:solidFill>
                  <a:srgbClr val="7030A0"/>
                </a:solidFill>
              </a:rPr>
              <a:t>E</a:t>
            </a:r>
            <a:r>
              <a:rPr lang="en-AU" sz="3200" dirty="0"/>
              <a:t>conomic </a:t>
            </a:r>
            <a:r>
              <a:rPr lang="en-AU" sz="3200" dirty="0">
                <a:solidFill>
                  <a:srgbClr val="7030A0"/>
                </a:solidFill>
              </a:rPr>
              <a:t>M</a:t>
            </a:r>
            <a:r>
              <a:rPr lang="en-AU" sz="3200" dirty="0"/>
              <a:t>odelling</a:t>
            </a:r>
            <a:br>
              <a:rPr lang="en-AU" sz="3200" dirty="0"/>
            </a:br>
            <a:r>
              <a:rPr lang="en-AU" sz="3200" dirty="0"/>
              <a:t>with</a:t>
            </a:r>
            <a:br>
              <a:rPr lang="en-AU" sz="3200" dirty="0"/>
            </a:br>
            <a:r>
              <a:rPr lang="en-AU" sz="3200" dirty="0">
                <a:solidFill>
                  <a:srgbClr val="7030A0"/>
                </a:solidFill>
              </a:rPr>
              <a:t>S</a:t>
            </a:r>
            <a:r>
              <a:rPr lang="en-AU" sz="3200" dirty="0"/>
              <a:t>ector-specific </a:t>
            </a:r>
            <a:r>
              <a:rPr lang="en-AU" sz="3200" dirty="0">
                <a:solidFill>
                  <a:srgbClr val="7030A0"/>
                </a:solidFill>
              </a:rPr>
              <a:t>E</a:t>
            </a:r>
            <a:r>
              <a:rPr lang="en-AU" sz="3200" dirty="0"/>
              <a:t>uler </a:t>
            </a:r>
            <a:r>
              <a:rPr lang="en-AU" sz="3200"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158" y="5214620"/>
            <a:ext cx="2169684" cy="894715"/>
          </a:xfrm>
          <a:prstGeom prst="rect">
            <a:avLst/>
          </a:prstGeom>
        </p:spPr>
      </p:pic>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5862"/>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marL="457200" lvl="1" indent="0">
              <a:buNone/>
            </a:pPr>
            <a:r>
              <a:rPr lang="en-AU" sz="2900" b="1" dirty="0">
                <a:solidFill>
                  <a:srgbClr val="7030A0"/>
                </a:solidFill>
              </a:rPr>
              <a:t>Solve as a sequence of overlapping nonlinear dynamic programs</a:t>
            </a:r>
          </a:p>
          <a:p>
            <a:pPr lvl="1"/>
            <a:endParaRPr lang="en-AU" sz="2800" dirty="0"/>
          </a:p>
          <a:p>
            <a:pPr lvl="1"/>
            <a:endParaRPr lang="en-AU" sz="2800" dirty="0"/>
          </a:p>
          <a:p>
            <a:pPr lvl="1"/>
            <a:endParaRPr lang="en-AU" sz="2800" dirty="0"/>
          </a:p>
          <a:p>
            <a:pPr marL="0" indent="0">
              <a:buNone/>
            </a:pPr>
            <a:r>
              <a:rPr lang="en-AU" sz="3600" i="1" dirty="0">
                <a:solidFill>
                  <a:srgbClr val="7030A0"/>
                </a:solidFill>
              </a:rPr>
              <a:t>Sector-specific Euler Eq’ns</a:t>
            </a:r>
            <a:r>
              <a:rPr lang="en-AU" sz="3600" dirty="0"/>
              <a:t>:</a:t>
            </a:r>
          </a:p>
          <a:p>
            <a:pPr marL="457200" lvl="1" indent="0">
              <a:buNone/>
            </a:pPr>
            <a:r>
              <a:rPr lang="en-AU" sz="2900" b="1" dirty="0"/>
              <a:t>Testable condition</a:t>
            </a:r>
            <a:r>
              <a:rPr lang="en-AU" sz="2900" dirty="0"/>
              <a:t>:    ``value capital today’’     =    ``</a:t>
            </a:r>
            <a:r>
              <a:rPr lang="en-AU" sz="2900" b="1" dirty="0"/>
              <a:t>expected value </a:t>
            </a:r>
            <a:r>
              <a:rPr lang="en-AU" sz="2900" dirty="0"/>
              <a:t>of capital in the future’’</a:t>
            </a:r>
          </a:p>
          <a:p>
            <a:pPr lvl="1"/>
            <a:r>
              <a:rPr lang="en-AU" sz="2900" b="1" dirty="0">
                <a:solidFill>
                  <a:srgbClr val="7030A0"/>
                </a:solidFill>
              </a:rPr>
              <a:t>When the SEE hold</a:t>
            </a:r>
            <a:r>
              <a:rPr lang="en-AU" sz="2900" dirty="0">
                <a:solidFill>
                  <a:srgbClr val="7030A0"/>
                </a:solidFill>
              </a:rPr>
              <a:t>, capital is optimally allocated across sectors</a:t>
            </a:r>
          </a:p>
          <a:p>
            <a:pPr lvl="1"/>
            <a:r>
              <a:rPr lang="en-AU" sz="2900" dirty="0"/>
              <a:t>Absent in intersectoral models: </a:t>
            </a:r>
            <a:r>
              <a:rPr lang="en-AU" sz="2900" dirty="0" err="1"/>
              <a:t>CoPS</a:t>
            </a:r>
            <a:r>
              <a:rPr lang="en-AU" sz="2900" dirty="0"/>
              <a:t>; </a:t>
            </a:r>
            <a:r>
              <a:rPr lang="en-AU" sz="2900" dirty="0" err="1"/>
              <a:t>Atalay</a:t>
            </a:r>
            <a:r>
              <a:rPr lang="en-AU" sz="2900" dirty="0"/>
              <a:t>; </a:t>
            </a:r>
            <a:r>
              <a:rPr lang="en-AU" sz="2900" dirty="0" err="1"/>
              <a:t>Cesa</a:t>
            </a:r>
            <a:r>
              <a:rPr lang="en-AU" sz="2900" dirty="0"/>
              <a:t>-Bianchi et al; </a:t>
            </a:r>
            <a:r>
              <a:rPr lang="en-AU" sz="2900" dirty="0" err="1"/>
              <a:t>Baqaee</a:t>
            </a:r>
            <a:r>
              <a:rPr lang="en-AU" sz="2900" dirty="0"/>
              <a:t> and Farhi</a:t>
            </a:r>
          </a:p>
          <a:p>
            <a:pPr lvl="1"/>
            <a:endParaRPr lang="en-AU" sz="2800" i="1" dirty="0"/>
          </a:p>
          <a:p>
            <a:pPr marL="0" indent="0">
              <a:buNone/>
            </a:pPr>
            <a:r>
              <a:rPr lang="en-AU" sz="3400" i="1" dirty="0">
                <a:solidFill>
                  <a:srgbClr val="7030A0"/>
                </a:solidFill>
              </a:rPr>
              <a:t>Uncertain transition to net zero: </a:t>
            </a:r>
            <a:r>
              <a:rPr lang="en-AU" sz="3400" dirty="0">
                <a:solidFill>
                  <a:srgbClr val="7030A0"/>
                </a:solidFill>
              </a:rPr>
              <a:t>the </a:t>
            </a:r>
            <a:r>
              <a:rPr lang="en-AU" sz="3600" dirty="0">
                <a:solidFill>
                  <a:srgbClr val="7030A0"/>
                </a:solidFill>
              </a:rPr>
              <a:t>SEE unlikely to hold, but nonetheless important:</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204" y="2675306"/>
            <a:ext cx="3417941" cy="1050874"/>
          </a:xfrm>
          <a:prstGeom prst="rect">
            <a:avLst/>
          </a:prstGeom>
        </p:spPr>
      </p:pic>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7224</TotalTime>
  <Words>2376</Words>
  <Application>Microsoft Macintosh PowerPoint</Application>
  <PresentationFormat>Widescreen</PresentationFormat>
  <Paragraphs>236</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30</cp:revision>
  <cp:lastPrinted>2022-10-12T09:14:01Z</cp:lastPrinted>
  <dcterms:created xsi:type="dcterms:W3CDTF">2022-10-03T12:10:44Z</dcterms:created>
  <dcterms:modified xsi:type="dcterms:W3CDTF">2022-11-02T09:16:47Z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