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3" r:id="rId3"/>
    <p:sldId id="257" r:id="rId4"/>
    <p:sldId id="275" r:id="rId5"/>
    <p:sldId id="258" r:id="rId6"/>
    <p:sldId id="270" r:id="rId7"/>
    <p:sldId id="259" r:id="rId8"/>
    <p:sldId id="268" r:id="rId9"/>
    <p:sldId id="260" r:id="rId10"/>
    <p:sldId id="264" r:id="rId11"/>
    <p:sldId id="269" r:id="rId12"/>
    <p:sldId id="262" r:id="rId13"/>
    <p:sldId id="285" r:id="rId14"/>
    <p:sldId id="263" r:id="rId15"/>
    <p:sldId id="271" r:id="rId16"/>
    <p:sldId id="276" r:id="rId17"/>
    <p:sldId id="278" r:id="rId18"/>
    <p:sldId id="281" r:id="rId19"/>
    <p:sldId id="284" r:id="rId20"/>
    <p:sldId id="272" r:id="rId21"/>
    <p:sldId id="267" r:id="rId22"/>
    <p:sldId id="283"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31"/>
    <p:restoredTop sz="99042"/>
  </p:normalViewPr>
  <p:slideViewPr>
    <p:cSldViewPr snapToGrid="0" snapToObjects="1">
      <p:cViewPr>
        <p:scale>
          <a:sx n="133" d="100"/>
          <a:sy n="133" d="100"/>
        </p:scale>
        <p:origin x="4352" y="2216"/>
      </p:cViewPr>
      <p:guideLst/>
    </p:cSldViewPr>
  </p:slideViewPr>
  <p:outlineViewPr>
    <p:cViewPr>
      <p:scale>
        <a:sx n="60" d="100"/>
        <a:sy n="60"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68" d="100"/>
          <a:sy n="168" d="100"/>
        </p:scale>
        <p:origin x="1520"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patrickocal_mchome/Documents/_uq-aibe/gladstone/ampl/experiments/subsidyinmktclr/shock/output/agg-A-B-C-D-pat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patrickocal_mchome/Documents/_uq-aibe/gladstone/ampl/output/ausshock-original/agg-gladlab-70-reregionalisedshoc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patrickocal_mchome/Documents/_uq-aibe/gladstone/ampl/output/ausshock-original/agg-gladlab-70-reregionalisedshock.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patrickocal_mchome/Documents/_uq-aibe/gladstone/ampl/experiments/subsidyinmktclr/shock/output/agg-A-B-C-D-path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patrickocal_mchome/Documents/_uq-aibe/gladstone/ampl/experiments/subsidyinmktclr/shock/output/agg-A-B-C-D-path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patrickocal_mchome/Documents/_uq-aibe/gladstone/ampl/output/ausshock-original/agg-gladlab-70-reregionalisedshock.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patrickocal_mchome/Documents/_uq-aibe/gladstone/ampl/experiments/subsidyinmktclr/shock/output/agg-A-B-C-D-path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patrickocal_mchome/Documents/_uq-aibe/gladstone/ampl/output/ausshock-original/agg-gladlab-70-reregionalisedshock.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PercentChange!$C$2:$C$32</c:f>
              <c:numCache>
                <c:formatCode>0.0%</c:formatCode>
                <c:ptCount val="31"/>
                <c:pt idx="0">
                  <c:v>0</c:v>
                </c:pt>
                <c:pt idx="1">
                  <c:v>-1.619081274011272E-2</c:v>
                </c:pt>
                <c:pt idx="2">
                  <c:v>-1.693609187625842E-2</c:v>
                </c:pt>
                <c:pt idx="3">
                  <c:v>-1.7179618667221754E-2</c:v>
                </c:pt>
                <c:pt idx="4">
                  <c:v>-1.720016100812527E-2</c:v>
                </c:pt>
                <c:pt idx="5">
                  <c:v>-1.7131313375732624E-2</c:v>
                </c:pt>
                <c:pt idx="6">
                  <c:v>-1.7033831085930332E-2</c:v>
                </c:pt>
                <c:pt idx="7">
                  <c:v>-1.6934383964885627E-2</c:v>
                </c:pt>
                <c:pt idx="8">
                  <c:v>-1.6843617469527363E-2</c:v>
                </c:pt>
                <c:pt idx="9">
                  <c:v>-1.6764674465535399E-2</c:v>
                </c:pt>
                <c:pt idx="10">
                  <c:v>-1.6697438733607819E-2</c:v>
                </c:pt>
                <c:pt idx="11">
                  <c:v>-1.66404477043126E-2</c:v>
                </c:pt>
                <c:pt idx="12">
                  <c:v>-1.6591856080932572E-2</c:v>
                </c:pt>
                <c:pt idx="13">
                  <c:v>-1.6549861066188106E-2</c:v>
                </c:pt>
                <c:pt idx="14">
                  <c:v>-1.6512914184014731E-2</c:v>
                </c:pt>
                <c:pt idx="15">
                  <c:v>-1.6479720125050137E-2</c:v>
                </c:pt>
                <c:pt idx="16">
                  <c:v>-1.6449236327228643E-2</c:v>
                </c:pt>
                <c:pt idx="17">
                  <c:v>-1.6420698245668972E-2</c:v>
                </c:pt>
                <c:pt idx="18">
                  <c:v>-1.6393392918598267E-2</c:v>
                </c:pt>
                <c:pt idx="19">
                  <c:v>-1.6366938289979285E-2</c:v>
                </c:pt>
                <c:pt idx="20">
                  <c:v>-1.6340987029804899E-2</c:v>
                </c:pt>
                <c:pt idx="21">
                  <c:v>-1.6315290682918399E-2</c:v>
                </c:pt>
                <c:pt idx="22">
                  <c:v>-1.6289673533840563E-2</c:v>
                </c:pt>
                <c:pt idx="23">
                  <c:v>-1.6263995380097606E-2</c:v>
                </c:pt>
                <c:pt idx="24">
                  <c:v>-1.6238185457547162E-2</c:v>
                </c:pt>
                <c:pt idx="25">
                  <c:v>-1.6212150220283966E-2</c:v>
                </c:pt>
                <c:pt idx="26">
                  <c:v>-1.6185896764798396E-2</c:v>
                </c:pt>
                <c:pt idx="27">
                  <c:v>-1.6159369533069567E-2</c:v>
                </c:pt>
                <c:pt idx="28">
                  <c:v>-1.6132552014807372E-2</c:v>
                </c:pt>
                <c:pt idx="29">
                  <c:v>-1.6105398740531966E-2</c:v>
                </c:pt>
                <c:pt idx="30">
                  <c:v>-1.607799156387453E-2</c:v>
                </c:pt>
              </c:numCache>
            </c:numRef>
          </c:val>
          <c:smooth val="0"/>
          <c:extLst>
            <c:ext xmlns:c16="http://schemas.microsoft.com/office/drawing/2014/chart" uri="{C3380CC4-5D6E-409C-BE32-E72D297353CC}">
              <c16:uniqueId val="{00000000-DB67-0347-84AF-2DC074D3ED4F}"/>
            </c:ext>
          </c:extLst>
        </c:ser>
        <c:ser>
          <c:idx val="1"/>
          <c:order val="1"/>
          <c:tx>
            <c:v>Output</c:v>
          </c:tx>
          <c:spPr>
            <a:ln w="28575" cap="rnd">
              <a:solidFill>
                <a:schemeClr val="accent2"/>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PercentChange!$D$2:$D$32</c:f>
              <c:numCache>
                <c:formatCode>0.0%</c:formatCode>
                <c:ptCount val="31"/>
                <c:pt idx="0">
                  <c:v>1.8840667096734854E-10</c:v>
                </c:pt>
                <c:pt idx="1">
                  <c:v>-0.10281878235676953</c:v>
                </c:pt>
                <c:pt idx="2">
                  <c:v>-0.10127677293412103</c:v>
                </c:pt>
                <c:pt idx="3">
                  <c:v>-0.10017429149514814</c:v>
                </c:pt>
                <c:pt idx="4">
                  <c:v>-9.9370194794315123E-2</c:v>
                </c:pt>
                <c:pt idx="5">
                  <c:v>-9.8772164786341973E-2</c:v>
                </c:pt>
                <c:pt idx="6">
                  <c:v>-9.8317366090746525E-2</c:v>
                </c:pt>
                <c:pt idx="7">
                  <c:v>-9.7962118692120639E-2</c:v>
                </c:pt>
                <c:pt idx="8">
                  <c:v>-9.7675984150434964E-2</c:v>
                </c:pt>
                <c:pt idx="9">
                  <c:v>-9.7437644986227465E-2</c:v>
                </c:pt>
                <c:pt idx="10">
                  <c:v>-9.723220108532897E-2</c:v>
                </c:pt>
                <c:pt idx="11">
                  <c:v>-9.7049269709475292E-2</c:v>
                </c:pt>
                <c:pt idx="12">
                  <c:v>-9.688162730464947E-2</c:v>
                </c:pt>
                <c:pt idx="13">
                  <c:v>-9.6724265507202159E-2</c:v>
                </c:pt>
                <c:pt idx="14">
                  <c:v>-9.6573761661391477E-2</c:v>
                </c:pt>
                <c:pt idx="15">
                  <c:v>-9.642758682399824E-2</c:v>
                </c:pt>
                <c:pt idx="16">
                  <c:v>-9.628420862626233E-2</c:v>
                </c:pt>
                <c:pt idx="17">
                  <c:v>-9.6142414339350959E-2</c:v>
                </c:pt>
                <c:pt idx="18">
                  <c:v>-9.6001432289609223E-2</c:v>
                </c:pt>
                <c:pt idx="19">
                  <c:v>-9.5860722121072259E-2</c:v>
                </c:pt>
                <c:pt idx="20">
                  <c:v>-9.5719905618434908E-2</c:v>
                </c:pt>
                <c:pt idx="21">
                  <c:v>-9.5578726647244497E-2</c:v>
                </c:pt>
                <c:pt idx="22">
                  <c:v>-9.5437002566167037E-2</c:v>
                </c:pt>
                <c:pt idx="23">
                  <c:v>-9.5294621310730021E-2</c:v>
                </c:pt>
                <c:pt idx="24">
                  <c:v>-9.5151490093531244E-2</c:v>
                </c:pt>
                <c:pt idx="25">
                  <c:v>-9.5007571094845103E-2</c:v>
                </c:pt>
                <c:pt idx="26">
                  <c:v>-9.4862818308338384E-2</c:v>
                </c:pt>
                <c:pt idx="27">
                  <c:v>-9.4717210953696215E-2</c:v>
                </c:pt>
                <c:pt idx="28">
                  <c:v>-9.4570723221325634E-2</c:v>
                </c:pt>
                <c:pt idx="29">
                  <c:v>-9.4423374739228225E-2</c:v>
                </c:pt>
                <c:pt idx="30">
                  <c:v>-9.4275148315045271E-2</c:v>
                </c:pt>
              </c:numCache>
            </c:numRef>
          </c:val>
          <c:smooth val="0"/>
          <c:extLst>
            <c:ext xmlns:c16="http://schemas.microsoft.com/office/drawing/2014/chart" uri="{C3380CC4-5D6E-409C-BE32-E72D297353CC}">
              <c16:uniqueId val="{00000001-DB67-0347-84AF-2DC074D3ED4F}"/>
            </c:ext>
          </c:extLst>
        </c:ser>
        <c:ser>
          <c:idx val="2"/>
          <c:order val="2"/>
          <c:tx>
            <c:v>Consumption</c:v>
          </c:tx>
          <c:spPr>
            <a:ln w="28575" cap="rnd">
              <a:solidFill>
                <a:schemeClr val="accent3"/>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PercentChange!$E$2:$E$32</c:f>
              <c:numCache>
                <c:formatCode>0.0%</c:formatCode>
                <c:ptCount val="31"/>
                <c:pt idx="0">
                  <c:v>-1.4932904066022906E-9</c:v>
                </c:pt>
                <c:pt idx="1">
                  <c:v>-1.4412806548261013E-2</c:v>
                </c:pt>
                <c:pt idx="2">
                  <c:v>-1.6260086671985793E-2</c:v>
                </c:pt>
                <c:pt idx="3">
                  <c:v>-1.7089596746923889E-2</c:v>
                </c:pt>
                <c:pt idx="4">
                  <c:v>-1.7402513020397165E-2</c:v>
                </c:pt>
                <c:pt idx="5">
                  <c:v>-1.7473291149552674E-2</c:v>
                </c:pt>
                <c:pt idx="6">
                  <c:v>-1.7436613593822647E-2</c:v>
                </c:pt>
                <c:pt idx="7">
                  <c:v>-1.7357675848792487E-2</c:v>
                </c:pt>
                <c:pt idx="8">
                  <c:v>-1.7267151865551111E-2</c:v>
                </c:pt>
                <c:pt idx="9">
                  <c:v>-1.7178682025145858E-2</c:v>
                </c:pt>
                <c:pt idx="10">
                  <c:v>-1.7097610540705643E-2</c:v>
                </c:pt>
                <c:pt idx="11">
                  <c:v>-1.7025297653081903E-2</c:v>
                </c:pt>
                <c:pt idx="12">
                  <c:v>-1.6961330208723258E-2</c:v>
                </c:pt>
                <c:pt idx="13">
                  <c:v>-1.6904504107278846E-2</c:v>
                </c:pt>
                <c:pt idx="14">
                  <c:v>-1.6853558521605215E-2</c:v>
                </c:pt>
                <c:pt idx="15">
                  <c:v>-1.6807349705995078E-2</c:v>
                </c:pt>
                <c:pt idx="16">
                  <c:v>-1.6764646099109177E-2</c:v>
                </c:pt>
                <c:pt idx="17">
                  <c:v>-1.6724925748824854E-2</c:v>
                </c:pt>
                <c:pt idx="18">
                  <c:v>-1.6687065732344623E-2</c:v>
                </c:pt>
                <c:pt idx="19">
                  <c:v>-1.665073732842377E-2</c:v>
                </c:pt>
                <c:pt idx="20">
                  <c:v>-1.6615504358583374E-2</c:v>
                </c:pt>
                <c:pt idx="21">
                  <c:v>-1.6581043812217526E-2</c:v>
                </c:pt>
                <c:pt idx="22">
                  <c:v>-1.6547159741018932E-2</c:v>
                </c:pt>
                <c:pt idx="23">
                  <c:v>-1.6513601533138828E-2</c:v>
                </c:pt>
                <c:pt idx="24">
                  <c:v>-1.6480364008429713E-2</c:v>
                </c:pt>
                <c:pt idx="25">
                  <c:v>-1.6447157638954709E-2</c:v>
                </c:pt>
                <c:pt idx="26">
                  <c:v>-1.6414106432360381E-2</c:v>
                </c:pt>
                <c:pt idx="27">
                  <c:v>-1.6381087714769219E-2</c:v>
                </c:pt>
                <c:pt idx="28">
                  <c:v>-1.6348143038419822E-2</c:v>
                </c:pt>
                <c:pt idx="29">
                  <c:v>-1.6314980295189359E-2</c:v>
                </c:pt>
                <c:pt idx="30">
                  <c:v>-1.6281925656444207E-2</c:v>
                </c:pt>
              </c:numCache>
            </c:numRef>
          </c:val>
          <c:smooth val="0"/>
          <c:extLst>
            <c:ext xmlns:c16="http://schemas.microsoft.com/office/drawing/2014/chart" uri="{C3380CC4-5D6E-409C-BE32-E72D297353CC}">
              <c16:uniqueId val="{00000002-DB67-0347-84AF-2DC074D3ED4F}"/>
            </c:ext>
          </c:extLst>
        </c:ser>
        <c:ser>
          <c:idx val="3"/>
          <c:order val="3"/>
          <c:tx>
            <c:v>Exports</c:v>
          </c:tx>
          <c:spPr>
            <a:ln w="28575" cap="rnd">
              <a:solidFill>
                <a:schemeClr val="accent4"/>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PercentChange!$F$2:$F$32</c:f>
              <c:numCache>
                <c:formatCode>0.0%</c:formatCode>
                <c:ptCount val="31"/>
                <c:pt idx="0">
                  <c:v>9.6231499213326687E-12</c:v>
                </c:pt>
                <c:pt idx="1">
                  <c:v>-0.2276755104534865</c:v>
                </c:pt>
                <c:pt idx="2">
                  <c:v>-0.22342620249163908</c:v>
                </c:pt>
                <c:pt idx="3">
                  <c:v>-0.22060943742996042</c:v>
                </c:pt>
                <c:pt idx="4">
                  <c:v>-0.21868920280872287</c:v>
                </c:pt>
                <c:pt idx="5">
                  <c:v>-0.21734697272663508</c:v>
                </c:pt>
                <c:pt idx="6">
                  <c:v>-0.21638495403689528</c:v>
                </c:pt>
                <c:pt idx="7">
                  <c:v>-0.21567598306382793</c:v>
                </c:pt>
                <c:pt idx="8">
                  <c:v>-0.21513660521893777</c:v>
                </c:pt>
                <c:pt idx="9">
                  <c:v>-0.21471129344398818</c:v>
                </c:pt>
                <c:pt idx="10">
                  <c:v>-0.21436284197037592</c:v>
                </c:pt>
                <c:pt idx="11">
                  <c:v>-0.21406618277065026</c:v>
                </c:pt>
                <c:pt idx="12">
                  <c:v>-0.21380437455588952</c:v>
                </c:pt>
                <c:pt idx="13">
                  <c:v>-0.2135659369932352</c:v>
                </c:pt>
                <c:pt idx="14">
                  <c:v>-0.21334311613021933</c:v>
                </c:pt>
                <c:pt idx="15">
                  <c:v>-0.21313059157491884</c:v>
                </c:pt>
                <c:pt idx="16">
                  <c:v>-0.21292480847463457</c:v>
                </c:pt>
                <c:pt idx="17">
                  <c:v>-0.21272332020654547</c:v>
                </c:pt>
                <c:pt idx="18">
                  <c:v>-0.2125244454450575</c:v>
                </c:pt>
                <c:pt idx="19">
                  <c:v>-0.212327080436574</c:v>
                </c:pt>
                <c:pt idx="20">
                  <c:v>-0.21213045281264009</c:v>
                </c:pt>
                <c:pt idx="21">
                  <c:v>-0.2119340399862531</c:v>
                </c:pt>
                <c:pt idx="22">
                  <c:v>-0.21173748563353781</c:v>
                </c:pt>
                <c:pt idx="23">
                  <c:v>-0.21154054657798027</c:v>
                </c:pt>
                <c:pt idx="24">
                  <c:v>-0.21134306249382159</c:v>
                </c:pt>
                <c:pt idx="25">
                  <c:v>-0.21114491762398024</c:v>
                </c:pt>
                <c:pt idx="26">
                  <c:v>-0.21094604804929262</c:v>
                </c:pt>
                <c:pt idx="27">
                  <c:v>-0.21074639716861196</c:v>
                </c:pt>
                <c:pt idx="28">
                  <c:v>-0.21054593428041826</c:v>
                </c:pt>
                <c:pt idx="29">
                  <c:v>-0.21034462861052727</c:v>
                </c:pt>
                <c:pt idx="30">
                  <c:v>-0.21014249264416651</c:v>
                </c:pt>
              </c:numCache>
            </c:numRef>
          </c:val>
          <c:smooth val="0"/>
          <c:extLst>
            <c:ext xmlns:c16="http://schemas.microsoft.com/office/drawing/2014/chart" uri="{C3380CC4-5D6E-409C-BE32-E72D297353CC}">
              <c16:uniqueId val="{00000003-DB67-0347-84AF-2DC074D3ED4F}"/>
            </c:ext>
          </c:extLst>
        </c:ser>
        <c:ser>
          <c:idx val="4"/>
          <c:order val="4"/>
          <c:tx>
            <c:v>Imports</c:v>
          </c:tx>
          <c:spPr>
            <a:ln w="28575" cap="rnd">
              <a:solidFill>
                <a:schemeClr val="accent6"/>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PercentChange!$G$2:$G$32</c:f>
              <c:numCache>
                <c:formatCode>0.0%</c:formatCode>
                <c:ptCount val="31"/>
                <c:pt idx="0">
                  <c:v>-8.8948592220569638E-11</c:v>
                </c:pt>
                <c:pt idx="1">
                  <c:v>-1.9556473449901603E-2</c:v>
                </c:pt>
                <c:pt idx="2">
                  <c:v>-1.9445108339488548E-2</c:v>
                </c:pt>
                <c:pt idx="3">
                  <c:v>-1.928586739324736E-2</c:v>
                </c:pt>
                <c:pt idx="4">
                  <c:v>-1.9127854990077311E-2</c:v>
                </c:pt>
                <c:pt idx="5">
                  <c:v>-1.8988072263179136E-2</c:v>
                </c:pt>
                <c:pt idx="6">
                  <c:v>-1.8870257172131505E-2</c:v>
                </c:pt>
                <c:pt idx="7">
                  <c:v>-1.8772590538467981E-2</c:v>
                </c:pt>
                <c:pt idx="8">
                  <c:v>-1.8691815936396482E-2</c:v>
                </c:pt>
                <c:pt idx="9">
                  <c:v>-1.862420094660441E-2</c:v>
                </c:pt>
                <c:pt idx="10">
                  <c:v>-1.8566515978484882E-2</c:v>
                </c:pt>
                <c:pt idx="11">
                  <c:v>-1.8516118644469125E-2</c:v>
                </c:pt>
                <c:pt idx="12">
                  <c:v>-1.8470949413665942E-2</c:v>
                </c:pt>
                <c:pt idx="13">
                  <c:v>-1.8429449072973451E-2</c:v>
                </c:pt>
                <c:pt idx="14">
                  <c:v>-1.839057626978443E-2</c:v>
                </c:pt>
                <c:pt idx="15">
                  <c:v>-1.8353215247097411E-2</c:v>
                </c:pt>
                <c:pt idx="16">
                  <c:v>-1.8317023297075755E-2</c:v>
                </c:pt>
                <c:pt idx="17">
                  <c:v>-1.8281512404360885E-2</c:v>
                </c:pt>
                <c:pt idx="18">
                  <c:v>-1.8246310928088115E-2</c:v>
                </c:pt>
                <c:pt idx="19">
                  <c:v>-1.8211246473982815E-2</c:v>
                </c:pt>
                <c:pt idx="20">
                  <c:v>-1.8176157647249582E-2</c:v>
                </c:pt>
                <c:pt idx="21">
                  <c:v>-1.8140937073288697E-2</c:v>
                </c:pt>
                <c:pt idx="22">
                  <c:v>-1.8105506964590692E-2</c:v>
                </c:pt>
                <c:pt idx="23">
                  <c:v>-1.8069812880146224E-2</c:v>
                </c:pt>
                <c:pt idx="24">
                  <c:v>-1.8033824436586063E-2</c:v>
                </c:pt>
                <c:pt idx="25">
                  <c:v>-1.7997502928960886E-2</c:v>
                </c:pt>
                <c:pt idx="26">
                  <c:v>-1.7960849923261822E-2</c:v>
                </c:pt>
                <c:pt idx="27">
                  <c:v>-1.792384698764142E-2</c:v>
                </c:pt>
                <c:pt idx="28">
                  <c:v>-1.7886488782451741E-2</c:v>
                </c:pt>
                <c:pt idx="29">
                  <c:v>-1.7848740120490033E-2</c:v>
                </c:pt>
                <c:pt idx="30">
                  <c:v>-1.7810655424088728E-2</c:v>
                </c:pt>
              </c:numCache>
            </c:numRef>
          </c:val>
          <c:smooth val="0"/>
          <c:extLst>
            <c:ext xmlns:c16="http://schemas.microsoft.com/office/drawing/2014/chart" uri="{C3380CC4-5D6E-409C-BE32-E72D297353CC}">
              <c16:uniqueId val="{00000004-DB67-0347-84AF-2DC074D3ED4F}"/>
            </c:ext>
          </c:extLst>
        </c:ser>
        <c:dLbls>
          <c:showLegendKey val="0"/>
          <c:showVal val="0"/>
          <c:showCatName val="0"/>
          <c:showSerName val="0"/>
          <c:showPercent val="0"/>
          <c:showBubbleSize val="0"/>
        </c:dLbls>
        <c:smooth val="0"/>
        <c:axId val="1251206303"/>
        <c:axId val="1292753535"/>
      </c:lineChart>
      <c:catAx>
        <c:axId val="125120630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2753535"/>
        <c:crosses val="autoZero"/>
        <c:auto val="1"/>
        <c:lblAlgn val="ctr"/>
        <c:lblOffset val="100"/>
        <c:noMultiLvlLbl val="0"/>
      </c:catAx>
      <c:valAx>
        <c:axId val="1292753535"/>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120630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PercentChange!$C$2:$C$32</c:f>
              <c:numCache>
                <c:formatCode>0.0%</c:formatCode>
                <c:ptCount val="31"/>
                <c:pt idx="0">
                  <c:v>0</c:v>
                </c:pt>
                <c:pt idx="1">
                  <c:v>-4.2853279971233345E-2</c:v>
                </c:pt>
                <c:pt idx="2">
                  <c:v>-3.8592450035978283E-2</c:v>
                </c:pt>
                <c:pt idx="3">
                  <c:v>-3.4281870881258086E-2</c:v>
                </c:pt>
                <c:pt idx="4">
                  <c:v>-2.9981603380950957E-2</c:v>
                </c:pt>
                <c:pt idx="5">
                  <c:v>-2.5736110725543875E-2</c:v>
                </c:pt>
                <c:pt idx="6">
                  <c:v>-2.15778651354269E-2</c:v>
                </c:pt>
                <c:pt idx="7">
                  <c:v>-1.7530172009139616E-2</c:v>
                </c:pt>
                <c:pt idx="8">
                  <c:v>-1.36092419778531E-2</c:v>
                </c:pt>
                <c:pt idx="9">
                  <c:v>-9.8258444937428368E-3</c:v>
                </c:pt>
                <c:pt idx="10">
                  <c:v>-6.186455674379733E-3</c:v>
                </c:pt>
                <c:pt idx="11">
                  <c:v>-2.6944859246373735E-3</c:v>
                </c:pt>
                <c:pt idx="12">
                  <c:v>6.4904455970790881E-4</c:v>
                </c:pt>
                <c:pt idx="13">
                  <c:v>3.8449046799225424E-3</c:v>
                </c:pt>
                <c:pt idx="14">
                  <c:v>6.8952629727676643E-3</c:v>
                </c:pt>
                <c:pt idx="15">
                  <c:v>9.8033498666951369E-3</c:v>
                </c:pt>
                <c:pt idx="16">
                  <c:v>1.2573161752840139E-2</c:v>
                </c:pt>
                <c:pt idx="17">
                  <c:v>1.5209246954658145E-2</c:v>
                </c:pt>
                <c:pt idx="18">
                  <c:v>1.7716500817526026E-2</c:v>
                </c:pt>
                <c:pt idx="19">
                  <c:v>2.0100027005778353E-2</c:v>
                </c:pt>
                <c:pt idx="20">
                  <c:v>2.2365025960353117E-2</c:v>
                </c:pt>
                <c:pt idx="21">
                  <c:v>2.4516685678556711E-2</c:v>
                </c:pt>
                <c:pt idx="22">
                  <c:v>2.6560144777930304E-2</c:v>
                </c:pt>
                <c:pt idx="23">
                  <c:v>2.8500495155672097E-2</c:v>
                </c:pt>
                <c:pt idx="24">
                  <c:v>3.0342674449181803E-2</c:v>
                </c:pt>
                <c:pt idx="25">
                  <c:v>3.2091528118912492E-2</c:v>
                </c:pt>
                <c:pt idx="26">
                  <c:v>3.3751743805709389E-2</c:v>
                </c:pt>
                <c:pt idx="27">
                  <c:v>3.5327848288139445E-2</c:v>
                </c:pt>
                <c:pt idx="28">
                  <c:v>3.6824195045083899E-2</c:v>
                </c:pt>
                <c:pt idx="29">
                  <c:v>3.8244959154419E-2</c:v>
                </c:pt>
                <c:pt idx="30">
                  <c:v>3.9594109911448593E-2</c:v>
                </c:pt>
              </c:numCache>
            </c:numRef>
          </c:val>
          <c:smooth val="0"/>
          <c:extLst>
            <c:ext xmlns:c16="http://schemas.microsoft.com/office/drawing/2014/chart" uri="{C3380CC4-5D6E-409C-BE32-E72D297353CC}">
              <c16:uniqueId val="{00000000-69A5-E64F-B7DA-085107EE6468}"/>
            </c:ext>
          </c:extLst>
        </c:ser>
        <c:ser>
          <c:idx val="1"/>
          <c:order val="1"/>
          <c:tx>
            <c:v>Output</c:v>
          </c:tx>
          <c:spPr>
            <a:ln w="28575" cap="rnd">
              <a:solidFill>
                <a:schemeClr val="accent2"/>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PercentChange!$D$2:$D$32</c:f>
              <c:numCache>
                <c:formatCode>0.0%</c:formatCode>
                <c:ptCount val="31"/>
                <c:pt idx="0">
                  <c:v>0</c:v>
                </c:pt>
                <c:pt idx="1">
                  <c:v>-1.1441532436112265E-2</c:v>
                </c:pt>
                <c:pt idx="2">
                  <c:v>-9.7150064946755574E-3</c:v>
                </c:pt>
                <c:pt idx="3">
                  <c:v>-8.1436140505137342E-3</c:v>
                </c:pt>
                <c:pt idx="4">
                  <c:v>-6.7082313177850008E-3</c:v>
                </c:pt>
                <c:pt idx="5">
                  <c:v>-5.393142742721747E-3</c:v>
                </c:pt>
                <c:pt idx="6">
                  <c:v>-4.1852118823022698E-3</c:v>
                </c:pt>
                <c:pt idx="7">
                  <c:v>-3.0732850374884384E-3</c:v>
                </c:pt>
                <c:pt idx="8">
                  <c:v>-2.0478020365129173E-3</c:v>
                </c:pt>
                <c:pt idx="9">
                  <c:v>-1.1004162138770934E-3</c:v>
                </c:pt>
                <c:pt idx="10">
                  <c:v>-2.2380940546973854E-4</c:v>
                </c:pt>
                <c:pt idx="11">
                  <c:v>5.8845911821268763E-4</c:v>
                </c:pt>
                <c:pt idx="12">
                  <c:v>1.3421021793647626E-3</c:v>
                </c:pt>
                <c:pt idx="13">
                  <c:v>2.0421860037935723E-3</c:v>
                </c:pt>
                <c:pt idx="14">
                  <c:v>2.6932778499764117E-3</c:v>
                </c:pt>
                <c:pt idx="15">
                  <c:v>3.2994475192500918E-3</c:v>
                </c:pt>
                <c:pt idx="16">
                  <c:v>3.8643993234268735E-3</c:v>
                </c:pt>
                <c:pt idx="17">
                  <c:v>4.3914694962042828E-3</c:v>
                </c:pt>
                <c:pt idx="18">
                  <c:v>4.8836988178710284E-3</c:v>
                </c:pt>
                <c:pt idx="19">
                  <c:v>5.3438328719637275E-3</c:v>
                </c:pt>
                <c:pt idx="20">
                  <c:v>5.7743548726737143E-3</c:v>
                </c:pt>
                <c:pt idx="21">
                  <c:v>6.1775114799884605E-3</c:v>
                </c:pt>
                <c:pt idx="22">
                  <c:v>6.5553472310123165E-3</c:v>
                </c:pt>
                <c:pt idx="23">
                  <c:v>6.9097399124760988E-3</c:v>
                </c:pt>
                <c:pt idx="24">
                  <c:v>7.2423941519668142E-3</c:v>
                </c:pt>
                <c:pt idx="25">
                  <c:v>7.5548905505507143E-3</c:v>
                </c:pt>
                <c:pt idx="26">
                  <c:v>7.8486868333738132E-3</c:v>
                </c:pt>
                <c:pt idx="27">
                  <c:v>8.1251201628196965E-3</c:v>
                </c:pt>
                <c:pt idx="28">
                  <c:v>8.3854369148796386E-3</c:v>
                </c:pt>
                <c:pt idx="29">
                  <c:v>8.6307626759606522E-3</c:v>
                </c:pt>
                <c:pt idx="30">
                  <c:v>8.8621563080426621E-3</c:v>
                </c:pt>
              </c:numCache>
            </c:numRef>
          </c:val>
          <c:smooth val="0"/>
          <c:extLst>
            <c:ext xmlns:c16="http://schemas.microsoft.com/office/drawing/2014/chart" uri="{C3380CC4-5D6E-409C-BE32-E72D297353CC}">
              <c16:uniqueId val="{00000001-69A5-E64F-B7DA-085107EE6468}"/>
            </c:ext>
          </c:extLst>
        </c:ser>
        <c:ser>
          <c:idx val="2"/>
          <c:order val="2"/>
          <c:tx>
            <c:v>Consumption</c:v>
          </c:tx>
          <c:spPr>
            <a:ln w="28575" cap="rnd">
              <a:solidFill>
                <a:schemeClr val="accent3"/>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PercentChange!$E$2:$E$32</c:f>
              <c:numCache>
                <c:formatCode>0.0%</c:formatCode>
                <c:ptCount val="31"/>
                <c:pt idx="0">
                  <c:v>0</c:v>
                </c:pt>
                <c:pt idx="1">
                  <c:v>7.5190672910203015E-4</c:v>
                </c:pt>
                <c:pt idx="2">
                  <c:v>1.2786481645411095E-3</c:v>
                </c:pt>
                <c:pt idx="3">
                  <c:v>1.8084467719317295E-3</c:v>
                </c:pt>
                <c:pt idx="4">
                  <c:v>2.337677060139882E-3</c:v>
                </c:pt>
                <c:pt idx="5">
                  <c:v>2.8625698609641725E-3</c:v>
                </c:pt>
                <c:pt idx="6">
                  <c:v>3.3796660784149776E-3</c:v>
                </c:pt>
                <c:pt idx="7">
                  <c:v>3.885991383700623E-3</c:v>
                </c:pt>
                <c:pt idx="8">
                  <c:v>4.3791689174027936E-3</c:v>
                </c:pt>
                <c:pt idx="9">
                  <c:v>4.8573268841824706E-3</c:v>
                </c:pt>
                <c:pt idx="10">
                  <c:v>5.3192799148823224E-3</c:v>
                </c:pt>
                <c:pt idx="11">
                  <c:v>5.7642008061419463E-3</c:v>
                </c:pt>
                <c:pt idx="12">
                  <c:v>6.1916009729779207E-3</c:v>
                </c:pt>
                <c:pt idx="13">
                  <c:v>6.6012243907411982E-3</c:v>
                </c:pt>
                <c:pt idx="14">
                  <c:v>6.993042258603757E-3</c:v>
                </c:pt>
                <c:pt idx="15">
                  <c:v>7.3672296843848781E-3</c:v>
                </c:pt>
                <c:pt idx="16">
                  <c:v>7.7240984011564488E-3</c:v>
                </c:pt>
                <c:pt idx="17">
                  <c:v>8.0641060462581914E-3</c:v>
                </c:pt>
                <c:pt idx="18">
                  <c:v>8.3877901540619949E-3</c:v>
                </c:pt>
                <c:pt idx="19">
                  <c:v>8.6957562287122286E-3</c:v>
                </c:pt>
                <c:pt idx="20">
                  <c:v>8.9886402803252639E-3</c:v>
                </c:pt>
                <c:pt idx="21">
                  <c:v>9.2670842229665706E-3</c:v>
                </c:pt>
                <c:pt idx="22">
                  <c:v>9.5316693329023788E-3</c:v>
                </c:pt>
                <c:pt idx="23">
                  <c:v>9.7830579358290457E-3</c:v>
                </c:pt>
                <c:pt idx="24">
                  <c:v>1.0021845462988899E-2</c:v>
                </c:pt>
                <c:pt idx="25">
                  <c:v>1.0248662740732311E-2</c:v>
                </c:pt>
                <c:pt idx="26">
                  <c:v>1.0464127224389665E-2</c:v>
                </c:pt>
                <c:pt idx="27">
                  <c:v>1.0668847667656229E-2</c:v>
                </c:pt>
                <c:pt idx="28">
                  <c:v>1.0863413141055532E-2</c:v>
                </c:pt>
                <c:pt idx="29">
                  <c:v>1.1048414911608854E-2</c:v>
                </c:pt>
                <c:pt idx="30">
                  <c:v>1.1224400130836497E-2</c:v>
                </c:pt>
              </c:numCache>
            </c:numRef>
          </c:val>
          <c:smooth val="0"/>
          <c:extLst>
            <c:ext xmlns:c16="http://schemas.microsoft.com/office/drawing/2014/chart" uri="{C3380CC4-5D6E-409C-BE32-E72D297353CC}">
              <c16:uniqueId val="{00000002-69A5-E64F-B7DA-085107EE6468}"/>
            </c:ext>
          </c:extLst>
        </c:ser>
        <c:ser>
          <c:idx val="3"/>
          <c:order val="3"/>
          <c:tx>
            <c:v>Exports</c:v>
          </c:tx>
          <c:spPr>
            <a:ln w="28575" cap="rnd">
              <a:solidFill>
                <a:schemeClr val="accent4"/>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PercentChange!$F$2:$F$32</c:f>
              <c:numCache>
                <c:formatCode>0.0%</c:formatCode>
                <c:ptCount val="31"/>
                <c:pt idx="0">
                  <c:v>0</c:v>
                </c:pt>
                <c:pt idx="1">
                  <c:v>-8.9015084521150603E-2</c:v>
                </c:pt>
                <c:pt idx="2">
                  <c:v>-8.39139349822106E-2</c:v>
                </c:pt>
                <c:pt idx="3">
                  <c:v>-7.9391944271553105E-2</c:v>
                </c:pt>
                <c:pt idx="4">
                  <c:v>-7.5368495836946742E-2</c:v>
                </c:pt>
                <c:pt idx="5">
                  <c:v>-7.1776355053216875E-2</c:v>
                </c:pt>
                <c:pt idx="6">
                  <c:v>-6.8559048129645028E-2</c:v>
                </c:pt>
                <c:pt idx="7">
                  <c:v>-6.5668864356110412E-2</c:v>
                </c:pt>
                <c:pt idx="8">
                  <c:v>-6.3065289767536004E-2</c:v>
                </c:pt>
                <c:pt idx="9">
                  <c:v>-6.0713681949271688E-2</c:v>
                </c:pt>
                <c:pt idx="10">
                  <c:v>-5.8584324748051066E-2</c:v>
                </c:pt>
                <c:pt idx="11">
                  <c:v>-5.6651580304109585E-2</c:v>
                </c:pt>
                <c:pt idx="12">
                  <c:v>-5.4893226131288948E-2</c:v>
                </c:pt>
                <c:pt idx="13">
                  <c:v>-5.3289967786766326E-2</c:v>
                </c:pt>
                <c:pt idx="14">
                  <c:v>-5.1824963734970676E-2</c:v>
                </c:pt>
                <c:pt idx="15">
                  <c:v>-5.0483519448412326E-2</c:v>
                </c:pt>
                <c:pt idx="16">
                  <c:v>-4.9252727376621709E-2</c:v>
                </c:pt>
                <c:pt idx="17">
                  <c:v>-4.8121262462548352E-2</c:v>
                </c:pt>
                <c:pt idx="18">
                  <c:v>-4.7079133191005498E-2</c:v>
                </c:pt>
                <c:pt idx="19">
                  <c:v>-4.6117525926244032E-2</c:v>
                </c:pt>
                <c:pt idx="20">
                  <c:v>-4.5228649715491183E-2</c:v>
                </c:pt>
                <c:pt idx="21">
                  <c:v>-4.4405597121753279E-2</c:v>
                </c:pt>
                <c:pt idx="22">
                  <c:v>-4.3642234072207312E-2</c:v>
                </c:pt>
                <c:pt idx="23">
                  <c:v>-4.2933098542806233E-2</c:v>
                </c:pt>
                <c:pt idx="24">
                  <c:v>-4.2273324916600095E-2</c:v>
                </c:pt>
                <c:pt idx="25">
                  <c:v>-4.1658556399735265E-2</c:v>
                </c:pt>
                <c:pt idx="26">
                  <c:v>-4.1084883327516267E-2</c:v>
                </c:pt>
                <c:pt idx="27">
                  <c:v>-4.0548796262217815E-2</c:v>
                </c:pt>
                <c:pt idx="28">
                  <c:v>-4.0047121992614884E-2</c:v>
                </c:pt>
                <c:pt idx="29">
                  <c:v>-3.9577018071602979E-2</c:v>
                </c:pt>
                <c:pt idx="30">
                  <c:v>-3.9135909717321435E-2</c:v>
                </c:pt>
              </c:numCache>
            </c:numRef>
          </c:val>
          <c:smooth val="0"/>
          <c:extLst>
            <c:ext xmlns:c16="http://schemas.microsoft.com/office/drawing/2014/chart" uri="{C3380CC4-5D6E-409C-BE32-E72D297353CC}">
              <c16:uniqueId val="{00000003-69A5-E64F-B7DA-085107EE6468}"/>
            </c:ext>
          </c:extLst>
        </c:ser>
        <c:ser>
          <c:idx val="4"/>
          <c:order val="4"/>
          <c:tx>
            <c:v>Imports</c:v>
          </c:tx>
          <c:spPr>
            <a:ln w="28575" cap="rnd">
              <a:solidFill>
                <a:schemeClr val="accent6"/>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PercentChange!$G$2:$G$32</c:f>
              <c:numCache>
                <c:formatCode>0.0%</c:formatCode>
                <c:ptCount val="31"/>
                <c:pt idx="0">
                  <c:v>0</c:v>
                </c:pt>
                <c:pt idx="1">
                  <c:v>4.7116842035603949E-2</c:v>
                </c:pt>
                <c:pt idx="2">
                  <c:v>5.0854697868351922E-2</c:v>
                </c:pt>
                <c:pt idx="3">
                  <c:v>5.4169384489874545E-2</c:v>
                </c:pt>
                <c:pt idx="4">
                  <c:v>5.7118692570325751E-2</c:v>
                </c:pt>
                <c:pt idx="5">
                  <c:v>5.9751358642728708E-2</c:v>
                </c:pt>
                <c:pt idx="6">
                  <c:v>6.2108584776888444E-2</c:v>
                </c:pt>
                <c:pt idx="7">
                  <c:v>6.422533438968836E-2</c:v>
                </c:pt>
                <c:pt idx="8">
                  <c:v>6.613130106435923E-2</c:v>
                </c:pt>
                <c:pt idx="9">
                  <c:v>6.7851931775608068E-2</c:v>
                </c:pt>
                <c:pt idx="10">
                  <c:v>6.9409119635415142E-2</c:v>
                </c:pt>
                <c:pt idx="11">
                  <c:v>7.0821678666708063E-2</c:v>
                </c:pt>
                <c:pt idx="12">
                  <c:v>7.2105915241884283E-2</c:v>
                </c:pt>
                <c:pt idx="13">
                  <c:v>7.32758934484357E-2</c:v>
                </c:pt>
                <c:pt idx="14">
                  <c:v>7.4343949044879495E-2</c:v>
                </c:pt>
                <c:pt idx="15">
                  <c:v>7.5320706613227956E-2</c:v>
                </c:pt>
                <c:pt idx="16">
                  <c:v>7.6215612231977925E-2</c:v>
                </c:pt>
                <c:pt idx="17">
                  <c:v>7.7036895950039319E-2</c:v>
                </c:pt>
                <c:pt idx="18">
                  <c:v>7.7791867507888773E-2</c:v>
                </c:pt>
                <c:pt idx="19">
                  <c:v>7.8486963839662943E-2</c:v>
                </c:pt>
                <c:pt idx="20">
                  <c:v>7.9127882015892506E-2</c:v>
                </c:pt>
                <c:pt idx="21">
                  <c:v>7.9719630149383741E-2</c:v>
                </c:pt>
                <c:pt idx="22">
                  <c:v>8.0266722285499539E-2</c:v>
                </c:pt>
                <c:pt idx="23">
                  <c:v>8.0773149446198886E-2</c:v>
                </c:pt>
                <c:pt idx="24">
                  <c:v>8.1242470660653196E-2</c:v>
                </c:pt>
                <c:pt idx="25">
                  <c:v>8.1677894084106348E-2</c:v>
                </c:pt>
                <c:pt idx="26">
                  <c:v>8.2082313333046691E-2</c:v>
                </c:pt>
                <c:pt idx="27">
                  <c:v>8.2458318470686839E-2</c:v>
                </c:pt>
                <c:pt idx="28">
                  <c:v>8.2808284114368566E-2</c:v>
                </c:pt>
                <c:pt idx="29">
                  <c:v>8.3134297832739193E-2</c:v>
                </c:pt>
                <c:pt idx="30">
                  <c:v>8.3438332471268833E-2</c:v>
                </c:pt>
              </c:numCache>
            </c:numRef>
          </c:val>
          <c:smooth val="0"/>
          <c:extLst>
            <c:ext xmlns:c16="http://schemas.microsoft.com/office/drawing/2014/chart" uri="{C3380CC4-5D6E-409C-BE32-E72D297353CC}">
              <c16:uniqueId val="{00000004-69A5-E64F-B7DA-085107EE6468}"/>
            </c:ext>
          </c:extLst>
        </c:ser>
        <c:dLbls>
          <c:showLegendKey val="0"/>
          <c:showVal val="0"/>
          <c:showCatName val="0"/>
          <c:showSerName val="0"/>
          <c:showPercent val="0"/>
          <c:showBubbleSize val="0"/>
        </c:dLbls>
        <c:smooth val="0"/>
        <c:axId val="1251206303"/>
        <c:axId val="1292753535"/>
      </c:lineChart>
      <c:catAx>
        <c:axId val="125120630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2753535"/>
        <c:crosses val="autoZero"/>
        <c:auto val="1"/>
        <c:lblAlgn val="ctr"/>
        <c:lblOffset val="100"/>
        <c:noMultiLvlLbl val="0"/>
      </c:catAx>
      <c:valAx>
        <c:axId val="1292753535"/>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120630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PercentChange!$C$101:$C$131</c:f>
              <c:numCache>
                <c:formatCode>0%</c:formatCode>
                <c:ptCount val="31"/>
                <c:pt idx="0">
                  <c:v>0</c:v>
                </c:pt>
                <c:pt idx="1">
                  <c:v>-0.25</c:v>
                </c:pt>
                <c:pt idx="2">
                  <c:v>-0.23767924981457617</c:v>
                </c:pt>
                <c:pt idx="3">
                  <c:v>-0.22582807357307383</c:v>
                </c:pt>
                <c:pt idx="4">
                  <c:v>-0.2144374764365243</c:v>
                </c:pt>
                <c:pt idx="5">
                  <c:v>-0.20349723587014495</c:v>
                </c:pt>
                <c:pt idx="6">
                  <c:v>-0.19299622164300728</c:v>
                </c:pt>
                <c:pt idx="7">
                  <c:v>-0.18292259414575851</c:v>
                </c:pt>
                <c:pt idx="8">
                  <c:v>-0.17326399530509137</c:v>
                </c:pt>
                <c:pt idx="9">
                  <c:v>-0.16400774757862119</c:v>
                </c:pt>
                <c:pt idx="10">
                  <c:v>-0.15514096403493824</c:v>
                </c:pt>
                <c:pt idx="11">
                  <c:v>-0.14665061843273602</c:v>
                </c:pt>
                <c:pt idx="12">
                  <c:v>-0.13852367873205082</c:v>
                </c:pt>
                <c:pt idx="13">
                  <c:v>-0.13074716781993623</c:v>
                </c:pt>
                <c:pt idx="14">
                  <c:v>-0.12330824317871164</c:v>
                </c:pt>
                <c:pt idx="15">
                  <c:v>-0.1161942301143738</c:v>
                </c:pt>
                <c:pt idx="16">
                  <c:v>-0.10939270207151619</c:v>
                </c:pt>
                <c:pt idx="17">
                  <c:v>-0.10289148690867495</c:v>
                </c:pt>
                <c:pt idx="18">
                  <c:v>-9.6678694644080784E-2</c:v>
                </c:pt>
                <c:pt idx="19">
                  <c:v>-9.0742737297828654E-2</c:v>
                </c:pt>
                <c:pt idx="20">
                  <c:v>-8.5072350591512233E-2</c:v>
                </c:pt>
                <c:pt idx="21">
                  <c:v>-7.9656584887765225E-2</c:v>
                </c:pt>
                <c:pt idx="22">
                  <c:v>-7.4484841800601609E-2</c:v>
                </c:pt>
                <c:pt idx="23">
                  <c:v>-6.9546859602147459E-2</c:v>
                </c:pt>
                <c:pt idx="24">
                  <c:v>-6.4832714389776253E-2</c:v>
                </c:pt>
                <c:pt idx="25">
                  <c:v>-6.0332843439401727E-2</c:v>
                </c:pt>
                <c:pt idx="26">
                  <c:v>-5.6038023123556546E-2</c:v>
                </c:pt>
                <c:pt idx="27">
                  <c:v>-5.1939370065343188E-2</c:v>
                </c:pt>
                <c:pt idx="28">
                  <c:v>-4.8028335142462346E-2</c:v>
                </c:pt>
                <c:pt idx="29">
                  <c:v>-4.429669670758709E-2</c:v>
                </c:pt>
                <c:pt idx="30">
                  <c:v>-4.0736547847493539E-2</c:v>
                </c:pt>
              </c:numCache>
            </c:numRef>
          </c:val>
          <c:smooth val="0"/>
          <c:extLst>
            <c:ext xmlns:c16="http://schemas.microsoft.com/office/drawing/2014/chart" uri="{C3380CC4-5D6E-409C-BE32-E72D297353CC}">
              <c16:uniqueId val="{00000000-EF73-CA44-A1DC-0D99AB88524F}"/>
            </c:ext>
          </c:extLst>
        </c:ser>
        <c:ser>
          <c:idx val="1"/>
          <c:order val="1"/>
          <c:tx>
            <c:v>Output</c:v>
          </c:tx>
          <c:spPr>
            <a:ln w="28575" cap="rnd">
              <a:solidFill>
                <a:schemeClr val="accent2"/>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PercentChange!$D$101:$D$131</c:f>
              <c:numCache>
                <c:formatCode>0%</c:formatCode>
                <c:ptCount val="31"/>
                <c:pt idx="0">
                  <c:v>0</c:v>
                </c:pt>
                <c:pt idx="1">
                  <c:v>-0.19682478895499642</c:v>
                </c:pt>
                <c:pt idx="2">
                  <c:v>-0.19313544551704068</c:v>
                </c:pt>
                <c:pt idx="3">
                  <c:v>-0.18978811499517056</c:v>
                </c:pt>
                <c:pt idx="4">
                  <c:v>-0.186737882030309</c:v>
                </c:pt>
                <c:pt idx="5">
                  <c:v>-0.18394759398967586</c:v>
                </c:pt>
                <c:pt idx="6">
                  <c:v>-0.18138626013689058</c:v>
                </c:pt>
                <c:pt idx="7">
                  <c:v>-0.17902781445685237</c:v>
                </c:pt>
                <c:pt idx="8">
                  <c:v>-0.17685016593133054</c:v>
                </c:pt>
                <c:pt idx="9">
                  <c:v>-0.17483443100087778</c:v>
                </c:pt>
                <c:pt idx="10">
                  <c:v>-0.17296441454010711</c:v>
                </c:pt>
                <c:pt idx="11">
                  <c:v>-0.17122608157867786</c:v>
                </c:pt>
                <c:pt idx="12">
                  <c:v>-0.1696072097395738</c:v>
                </c:pt>
                <c:pt idx="13">
                  <c:v>-0.16809708171952964</c:v>
                </c:pt>
                <c:pt idx="14">
                  <c:v>-0.16668626179952786</c:v>
                </c:pt>
                <c:pt idx="15">
                  <c:v>-0.16536641009713154</c:v>
                </c:pt>
                <c:pt idx="16">
                  <c:v>-0.16413008681677074</c:v>
                </c:pt>
                <c:pt idx="17">
                  <c:v>-0.16297067547673394</c:v>
                </c:pt>
                <c:pt idx="18">
                  <c:v>-0.16188224010370258</c:v>
                </c:pt>
                <c:pt idx="19">
                  <c:v>-0.16085944263615476</c:v>
                </c:pt>
                <c:pt idx="20">
                  <c:v>-0.15989746322917847</c:v>
                </c:pt>
                <c:pt idx="21">
                  <c:v>-0.15899196400049354</c:v>
                </c:pt>
                <c:pt idx="22">
                  <c:v>-0.15813894392227359</c:v>
                </c:pt>
                <c:pt idx="23">
                  <c:v>-0.15733480767604127</c:v>
                </c:pt>
                <c:pt idx="24">
                  <c:v>-0.15657624573342452</c:v>
                </c:pt>
                <c:pt idx="25">
                  <c:v>-0.15586024128491707</c:v>
                </c:pt>
                <c:pt idx="26">
                  <c:v>-0.15518402403904119</c:v>
                </c:pt>
                <c:pt idx="27">
                  <c:v>-0.15454504890995049</c:v>
                </c:pt>
                <c:pt idx="28">
                  <c:v>-0.15394096881394176</c:v>
                </c:pt>
                <c:pt idx="29">
                  <c:v>-0.15336962631327036</c:v>
                </c:pt>
                <c:pt idx="30">
                  <c:v>-0.15282902228238454</c:v>
                </c:pt>
              </c:numCache>
            </c:numRef>
          </c:val>
          <c:smooth val="0"/>
          <c:extLst>
            <c:ext xmlns:c16="http://schemas.microsoft.com/office/drawing/2014/chart" uri="{C3380CC4-5D6E-409C-BE32-E72D297353CC}">
              <c16:uniqueId val="{00000001-EF73-CA44-A1DC-0D99AB88524F}"/>
            </c:ext>
          </c:extLst>
        </c:ser>
        <c:ser>
          <c:idx val="2"/>
          <c:order val="2"/>
          <c:tx>
            <c:v>Consumption</c:v>
          </c:tx>
          <c:spPr>
            <a:ln w="28575" cap="rnd">
              <a:solidFill>
                <a:schemeClr val="accent3"/>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PercentChange!$E$101:$E$131</c:f>
              <c:numCache>
                <c:formatCode>0%</c:formatCode>
                <c:ptCount val="31"/>
                <c:pt idx="0">
                  <c:v>0</c:v>
                </c:pt>
                <c:pt idx="1">
                  <c:v>6.6022189678828933E-2</c:v>
                </c:pt>
                <c:pt idx="2">
                  <c:v>7.1401638893381678E-2</c:v>
                </c:pt>
                <c:pt idx="3">
                  <c:v>7.6422495024390399E-2</c:v>
                </c:pt>
                <c:pt idx="4">
                  <c:v>8.1111402158522833E-2</c:v>
                </c:pt>
                <c:pt idx="5">
                  <c:v>8.5493298213416086E-2</c:v>
                </c:pt>
                <c:pt idx="6">
                  <c:v>8.9591490419993258E-2</c:v>
                </c:pt>
                <c:pt idx="7">
                  <c:v>9.3427358453673809E-2</c:v>
                </c:pt>
                <c:pt idx="8">
                  <c:v>9.7020389281032099E-2</c:v>
                </c:pt>
                <c:pt idx="9">
                  <c:v>0.10038837815122896</c:v>
                </c:pt>
                <c:pt idx="10">
                  <c:v>0.10354821364029114</c:v>
                </c:pt>
                <c:pt idx="11">
                  <c:v>0.10651519866352795</c:v>
                </c:pt>
                <c:pt idx="12">
                  <c:v>0.10930344324905107</c:v>
                </c:pt>
                <c:pt idx="13">
                  <c:v>0.11192570105423578</c:v>
                </c:pt>
                <c:pt idx="14">
                  <c:v>0.11439380903104009</c:v>
                </c:pt>
                <c:pt idx="15">
                  <c:v>0.11671832030193394</c:v>
                </c:pt>
                <c:pt idx="16">
                  <c:v>0.11890913451893605</c:v>
                </c:pt>
                <c:pt idx="17">
                  <c:v>0.12097539200446029</c:v>
                </c:pt>
                <c:pt idx="18">
                  <c:v>0.12292549473104163</c:v>
                </c:pt>
                <c:pt idx="19">
                  <c:v>0.12476725225248866</c:v>
                </c:pt>
                <c:pt idx="20">
                  <c:v>0.12650801494577055</c:v>
                </c:pt>
                <c:pt idx="21">
                  <c:v>0.12815440480722826</c:v>
                </c:pt>
                <c:pt idx="22">
                  <c:v>0.12971239817302554</c:v>
                </c:pt>
                <c:pt idx="23">
                  <c:v>0.13118775612416389</c:v>
                </c:pt>
                <c:pt idx="24">
                  <c:v>0.13258547733357237</c:v>
                </c:pt>
                <c:pt idx="25">
                  <c:v>0.13391037677593018</c:v>
                </c:pt>
                <c:pt idx="26">
                  <c:v>0.13516688137142877</c:v>
                </c:pt>
                <c:pt idx="27">
                  <c:v>0.13635913594449939</c:v>
                </c:pt>
                <c:pt idx="28">
                  <c:v>0.1374909643674341</c:v>
                </c:pt>
                <c:pt idx="29">
                  <c:v>0.13856610185083015</c:v>
                </c:pt>
                <c:pt idx="30">
                  <c:v>0.13958792375115578</c:v>
                </c:pt>
              </c:numCache>
            </c:numRef>
          </c:val>
          <c:smooth val="0"/>
          <c:extLst>
            <c:ext xmlns:c16="http://schemas.microsoft.com/office/drawing/2014/chart" uri="{C3380CC4-5D6E-409C-BE32-E72D297353CC}">
              <c16:uniqueId val="{00000002-EF73-CA44-A1DC-0D99AB88524F}"/>
            </c:ext>
          </c:extLst>
        </c:ser>
        <c:ser>
          <c:idx val="3"/>
          <c:order val="3"/>
          <c:tx>
            <c:v>Exports</c:v>
          </c:tx>
          <c:spPr>
            <a:ln w="28575" cap="rnd">
              <a:solidFill>
                <a:schemeClr val="accent4"/>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PercentChange!$F$101:$F$131</c:f>
              <c:numCache>
                <c:formatCode>0%</c:formatCode>
                <c:ptCount val="31"/>
                <c:pt idx="0">
                  <c:v>0</c:v>
                </c:pt>
                <c:pt idx="1">
                  <c:v>-0.25237086167491102</c:v>
                </c:pt>
                <c:pt idx="2">
                  <c:v>-0.24879188902248225</c:v>
                </c:pt>
                <c:pt idx="3">
                  <c:v>-0.24553757307439025</c:v>
                </c:pt>
                <c:pt idx="4">
                  <c:v>-0.24256571394066029</c:v>
                </c:pt>
                <c:pt idx="5">
                  <c:v>-0.23984133759423135</c:v>
                </c:pt>
                <c:pt idx="6">
                  <c:v>-0.23733521570554844</c:v>
                </c:pt>
                <c:pt idx="7">
                  <c:v>-0.23502272492317139</c:v>
                </c:pt>
                <c:pt idx="8">
                  <c:v>-0.23288296734742051</c:v>
                </c:pt>
                <c:pt idx="9">
                  <c:v>-0.23089805490679949</c:v>
                </c:pt>
                <c:pt idx="10">
                  <c:v>-0.22905261453151868</c:v>
                </c:pt>
                <c:pt idx="11">
                  <c:v>-0.2273333092708768</c:v>
                </c:pt>
                <c:pt idx="12">
                  <c:v>-0.22572850947186984</c:v>
                </c:pt>
                <c:pt idx="13">
                  <c:v>-0.22422800939960261</c:v>
                </c:pt>
                <c:pt idx="14">
                  <c:v>-0.22282281268987861</c:v>
                </c:pt>
                <c:pt idx="15">
                  <c:v>-0.22150496479988557</c:v>
                </c:pt>
                <c:pt idx="16">
                  <c:v>-0.22026736117271956</c:v>
                </c:pt>
                <c:pt idx="17">
                  <c:v>-0.21910367731562733</c:v>
                </c:pt>
                <c:pt idx="18">
                  <c:v>-0.21800823527470248</c:v>
                </c:pt>
                <c:pt idx="19">
                  <c:v>-0.2169759243309046</c:v>
                </c:pt>
                <c:pt idx="20">
                  <c:v>-0.21600212470337585</c:v>
                </c:pt>
                <c:pt idx="21">
                  <c:v>-0.21508267827050248</c:v>
                </c:pt>
                <c:pt idx="22">
                  <c:v>-0.21421375119394911</c:v>
                </c:pt>
                <c:pt idx="23">
                  <c:v>-0.21339189246952212</c:v>
                </c:pt>
                <c:pt idx="24">
                  <c:v>-0.21261392957647693</c:v>
                </c:pt>
                <c:pt idx="25">
                  <c:v>-0.211876966632881</c:v>
                </c:pt>
                <c:pt idx="26">
                  <c:v>-0.21117834412548744</c:v>
                </c:pt>
                <c:pt idx="27">
                  <c:v>-0.21051561756738529</c:v>
                </c:pt>
                <c:pt idx="28">
                  <c:v>-0.20988653223763534</c:v>
                </c:pt>
                <c:pt idx="29">
                  <c:v>-0.20928901217526669</c:v>
                </c:pt>
                <c:pt idx="30">
                  <c:v>-0.20872113473544418</c:v>
                </c:pt>
              </c:numCache>
            </c:numRef>
          </c:val>
          <c:smooth val="0"/>
          <c:extLst>
            <c:ext xmlns:c16="http://schemas.microsoft.com/office/drawing/2014/chart" uri="{C3380CC4-5D6E-409C-BE32-E72D297353CC}">
              <c16:uniqueId val="{00000003-EF73-CA44-A1DC-0D99AB88524F}"/>
            </c:ext>
          </c:extLst>
        </c:ser>
        <c:ser>
          <c:idx val="4"/>
          <c:order val="4"/>
          <c:tx>
            <c:v>Imports</c:v>
          </c:tx>
          <c:spPr>
            <a:ln w="28575" cap="rnd">
              <a:solidFill>
                <a:schemeClr val="accent6"/>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PercentChange!$G$101:$G$131</c:f>
              <c:numCache>
                <c:formatCode>0%</c:formatCode>
                <c:ptCount val="31"/>
                <c:pt idx="0">
                  <c:v>0</c:v>
                </c:pt>
                <c:pt idx="1">
                  <c:v>-0.10303683721665993</c:v>
                </c:pt>
                <c:pt idx="2">
                  <c:v>-9.9228920819622285E-2</c:v>
                </c:pt>
                <c:pt idx="3">
                  <c:v>-9.5772820153938329E-2</c:v>
                </c:pt>
                <c:pt idx="4">
                  <c:v>-9.2625177001114639E-2</c:v>
                </c:pt>
                <c:pt idx="5">
                  <c:v>-8.9749385842515128E-2</c:v>
                </c:pt>
                <c:pt idx="6">
                  <c:v>-8.7114400565349026E-2</c:v>
                </c:pt>
                <c:pt idx="7">
                  <c:v>-8.4693720811144846E-2</c:v>
                </c:pt>
                <c:pt idx="8">
                  <c:v>-8.2464711845759181E-2</c:v>
                </c:pt>
                <c:pt idx="9">
                  <c:v>-8.0407754596267991E-2</c:v>
                </c:pt>
                <c:pt idx="10">
                  <c:v>-7.8505841418928149E-2</c:v>
                </c:pt>
                <c:pt idx="11">
                  <c:v>-7.6744126814188601E-2</c:v>
                </c:pt>
                <c:pt idx="12">
                  <c:v>-7.5109586453472654E-2</c:v>
                </c:pt>
                <c:pt idx="13">
                  <c:v>-7.3590762770563756E-2</c:v>
                </c:pt>
                <c:pt idx="14">
                  <c:v>-7.2177465821980813E-2</c:v>
                </c:pt>
                <c:pt idx="15">
                  <c:v>-7.086072212907131E-2</c:v>
                </c:pt>
                <c:pt idx="16">
                  <c:v>-6.9632474820922982E-2</c:v>
                </c:pt>
                <c:pt idx="17">
                  <c:v>-6.8485543246950026E-2</c:v>
                </c:pt>
                <c:pt idx="18">
                  <c:v>-6.7413446296215387E-2</c:v>
                </c:pt>
                <c:pt idx="19">
                  <c:v>-6.6410356040672233E-2</c:v>
                </c:pt>
                <c:pt idx="20">
                  <c:v>-6.5471012815657786E-2</c:v>
                </c:pt>
                <c:pt idx="21">
                  <c:v>-6.4590678424103418E-2</c:v>
                </c:pt>
                <c:pt idx="22">
                  <c:v>-6.3765035673984199E-2</c:v>
                </c:pt>
                <c:pt idx="23">
                  <c:v>-6.2990174072861504E-2</c:v>
                </c:pt>
                <c:pt idx="24">
                  <c:v>-6.2262545719825833E-2</c:v>
                </c:pt>
                <c:pt idx="25">
                  <c:v>-6.157890268603692E-2</c:v>
                </c:pt>
                <c:pt idx="26">
                  <c:v>-6.0936264429854926E-2</c:v>
                </c:pt>
                <c:pt idx="27">
                  <c:v>-6.0331908205763576E-2</c:v>
                </c:pt>
                <c:pt idx="28">
                  <c:v>-5.9763309223130459E-2</c:v>
                </c:pt>
                <c:pt idx="29">
                  <c:v>-5.9228172366232755E-2</c:v>
                </c:pt>
                <c:pt idx="30">
                  <c:v>-5.8724329217563265E-2</c:v>
                </c:pt>
              </c:numCache>
            </c:numRef>
          </c:val>
          <c:smooth val="0"/>
          <c:extLst>
            <c:ext xmlns:c16="http://schemas.microsoft.com/office/drawing/2014/chart" uri="{C3380CC4-5D6E-409C-BE32-E72D297353CC}">
              <c16:uniqueId val="{00000004-EF73-CA44-A1DC-0D99AB88524F}"/>
            </c:ext>
          </c:extLst>
        </c:ser>
        <c:dLbls>
          <c:showLegendKey val="0"/>
          <c:showVal val="0"/>
          <c:showCatName val="0"/>
          <c:showSerName val="0"/>
          <c:showPercent val="0"/>
          <c:showBubbleSize val="0"/>
        </c:dLbls>
        <c:smooth val="0"/>
        <c:axId val="1250407919"/>
        <c:axId val="1286705663"/>
      </c:lineChart>
      <c:catAx>
        <c:axId val="12504079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6705663"/>
        <c:crosses val="autoZero"/>
        <c:auto val="1"/>
        <c:lblAlgn val="ctr"/>
        <c:lblOffset val="100"/>
        <c:noMultiLvlLbl val="0"/>
      </c:catAx>
      <c:valAx>
        <c:axId val="1286705663"/>
        <c:scaling>
          <c:orientation val="minMax"/>
          <c:max val="0.15000000000000002"/>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040791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PercentChange!$C$101:$C$131</c:f>
              <c:numCache>
                <c:formatCode>0.0%</c:formatCode>
                <c:ptCount val="31"/>
                <c:pt idx="0">
                  <c:v>0</c:v>
                </c:pt>
                <c:pt idx="1">
                  <c:v>-0.25</c:v>
                </c:pt>
                <c:pt idx="2">
                  <c:v>-1.14301E-2</c:v>
                </c:pt>
                <c:pt idx="3">
                  <c:v>-1.96151E-2</c:v>
                </c:pt>
                <c:pt idx="4">
                  <c:v>-2.5480699999999998E-2</c:v>
                </c:pt>
                <c:pt idx="5">
                  <c:v>-2.9699900000000001E-2</c:v>
                </c:pt>
                <c:pt idx="6">
                  <c:v>-3.2754400000000003E-2</c:v>
                </c:pt>
                <c:pt idx="7">
                  <c:v>-3.4984000000000001E-2</c:v>
                </c:pt>
                <c:pt idx="8">
                  <c:v>-3.6626899999999997E-2</c:v>
                </c:pt>
                <c:pt idx="9">
                  <c:v>-3.7850000000000002E-2</c:v>
                </c:pt>
                <c:pt idx="10">
                  <c:v>-3.8770100000000002E-2</c:v>
                </c:pt>
                <c:pt idx="11">
                  <c:v>-3.9469600000000001E-2</c:v>
                </c:pt>
                <c:pt idx="12">
                  <c:v>-4.0006600000000003E-2</c:v>
                </c:pt>
                <c:pt idx="13">
                  <c:v>-4.0422699999999999E-2</c:v>
                </c:pt>
                <c:pt idx="14">
                  <c:v>-4.0747800000000001E-2</c:v>
                </c:pt>
                <c:pt idx="15">
                  <c:v>-4.1003400000000002E-2</c:v>
                </c:pt>
                <c:pt idx="16">
                  <c:v>-4.1205400000000003E-2</c:v>
                </c:pt>
                <c:pt idx="17">
                  <c:v>-4.1365699999999998E-2</c:v>
                </c:pt>
                <c:pt idx="18">
                  <c:v>-4.1493099999999998E-2</c:v>
                </c:pt>
                <c:pt idx="19">
                  <c:v>-4.1594100000000002E-2</c:v>
                </c:pt>
                <c:pt idx="20">
                  <c:v>-4.1674099999999999E-2</c:v>
                </c:pt>
                <c:pt idx="21">
                  <c:v>-4.1736799999999998E-2</c:v>
                </c:pt>
                <c:pt idx="22">
                  <c:v>-4.1785599999999999E-2</c:v>
                </c:pt>
                <c:pt idx="23">
                  <c:v>-4.1822900000000003E-2</c:v>
                </c:pt>
                <c:pt idx="24">
                  <c:v>-4.1850600000000002E-2</c:v>
                </c:pt>
                <c:pt idx="25">
                  <c:v>-4.1870299999999999E-2</c:v>
                </c:pt>
                <c:pt idx="26">
                  <c:v>-4.1883400000000001E-2</c:v>
                </c:pt>
                <c:pt idx="27">
                  <c:v>-4.1890900000000002E-2</c:v>
                </c:pt>
                <c:pt idx="28">
                  <c:v>-4.1893699999999999E-2</c:v>
                </c:pt>
                <c:pt idx="29">
                  <c:v>-4.1892499999999999E-2</c:v>
                </c:pt>
                <c:pt idx="30">
                  <c:v>-4.1888000000000002E-2</c:v>
                </c:pt>
              </c:numCache>
            </c:numRef>
          </c:val>
          <c:smooth val="0"/>
          <c:extLst>
            <c:ext xmlns:c16="http://schemas.microsoft.com/office/drawing/2014/chart" uri="{C3380CC4-5D6E-409C-BE32-E72D297353CC}">
              <c16:uniqueId val="{00000000-EF6D-4446-BA49-A904911706B9}"/>
            </c:ext>
          </c:extLst>
        </c:ser>
        <c:ser>
          <c:idx val="1"/>
          <c:order val="1"/>
          <c:tx>
            <c:v>Output</c:v>
          </c:tx>
          <c:spPr>
            <a:ln w="28575" cap="rnd">
              <a:solidFill>
                <a:schemeClr val="accent2"/>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PercentChange!$D$101:$D$131</c:f>
              <c:numCache>
                <c:formatCode>0.0%</c:formatCode>
                <c:ptCount val="31"/>
                <c:pt idx="0">
                  <c:v>-1.533E-10</c:v>
                </c:pt>
                <c:pt idx="1">
                  <c:v>-0.25363639999999998</c:v>
                </c:pt>
                <c:pt idx="2">
                  <c:v>-0.25455549999999999</c:v>
                </c:pt>
                <c:pt idx="3">
                  <c:v>-0.25524259999999999</c:v>
                </c:pt>
                <c:pt idx="4">
                  <c:v>-0.25574419999999998</c:v>
                </c:pt>
                <c:pt idx="5">
                  <c:v>-0.2561041</c:v>
                </c:pt>
                <c:pt idx="6">
                  <c:v>-0.2563571</c:v>
                </c:pt>
                <c:pt idx="7">
                  <c:v>-0.25652970000000003</c:v>
                </c:pt>
                <c:pt idx="8">
                  <c:v>-0.25664130000000002</c:v>
                </c:pt>
                <c:pt idx="9">
                  <c:v>-0.2567063</c:v>
                </c:pt>
                <c:pt idx="10">
                  <c:v>-0.2567352</c:v>
                </c:pt>
                <c:pt idx="11">
                  <c:v>-0.25673600000000002</c:v>
                </c:pt>
                <c:pt idx="12">
                  <c:v>-0.25671460000000002</c:v>
                </c:pt>
                <c:pt idx="13">
                  <c:v>-0.2566753</c:v>
                </c:pt>
                <c:pt idx="14">
                  <c:v>-0.25662180000000001</c:v>
                </c:pt>
                <c:pt idx="15">
                  <c:v>-0.25655650000000002</c:v>
                </c:pt>
                <c:pt idx="16">
                  <c:v>-0.25648159999999998</c:v>
                </c:pt>
                <c:pt idx="17">
                  <c:v>-0.25639869999999998</c:v>
                </c:pt>
                <c:pt idx="18">
                  <c:v>-0.25630920000000001</c:v>
                </c:pt>
                <c:pt idx="19">
                  <c:v>-0.25621389999999999</c:v>
                </c:pt>
                <c:pt idx="20">
                  <c:v>-0.25611390000000001</c:v>
                </c:pt>
                <c:pt idx="21">
                  <c:v>-0.25600970000000001</c:v>
                </c:pt>
                <c:pt idx="22">
                  <c:v>-0.25590200000000002</c:v>
                </c:pt>
                <c:pt idx="23">
                  <c:v>-0.2557913</c:v>
                </c:pt>
                <c:pt idx="24">
                  <c:v>-0.25567780000000001</c:v>
                </c:pt>
                <c:pt idx="25">
                  <c:v>-0.25556200000000001</c:v>
                </c:pt>
                <c:pt idx="26">
                  <c:v>-0.25544410000000001</c:v>
                </c:pt>
                <c:pt idx="27">
                  <c:v>-0.25532440000000001</c:v>
                </c:pt>
                <c:pt idx="28">
                  <c:v>-0.25520300000000001</c:v>
                </c:pt>
                <c:pt idx="29">
                  <c:v>-0.25508009999999998</c:v>
                </c:pt>
                <c:pt idx="30">
                  <c:v>-0.25495580000000001</c:v>
                </c:pt>
              </c:numCache>
            </c:numRef>
          </c:val>
          <c:smooth val="0"/>
          <c:extLst>
            <c:ext xmlns:c16="http://schemas.microsoft.com/office/drawing/2014/chart" uri="{C3380CC4-5D6E-409C-BE32-E72D297353CC}">
              <c16:uniqueId val="{00000001-EF6D-4446-BA49-A904911706B9}"/>
            </c:ext>
          </c:extLst>
        </c:ser>
        <c:ser>
          <c:idx val="2"/>
          <c:order val="2"/>
          <c:tx>
            <c:v>Consumption</c:v>
          </c:tx>
          <c:spPr>
            <a:ln w="28575" cap="rnd">
              <a:solidFill>
                <a:schemeClr val="accent3"/>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PercentChange!$E$101:$E$131</c:f>
              <c:numCache>
                <c:formatCode>0.0%</c:formatCode>
                <c:ptCount val="31"/>
                <c:pt idx="0">
                  <c:v>-1.6850000000000001E-9</c:v>
                </c:pt>
                <c:pt idx="1">
                  <c:v>-2.99454E-2</c:v>
                </c:pt>
                <c:pt idx="2">
                  <c:v>-3.2573299999999999E-2</c:v>
                </c:pt>
                <c:pt idx="3">
                  <c:v>-3.4437599999999999E-2</c:v>
                </c:pt>
                <c:pt idx="4">
                  <c:v>-3.5771799999999999E-2</c:v>
                </c:pt>
                <c:pt idx="5">
                  <c:v>-3.6733300000000003E-2</c:v>
                </c:pt>
                <c:pt idx="6">
                  <c:v>-3.7425300000000002E-2</c:v>
                </c:pt>
                <c:pt idx="7">
                  <c:v>-3.7918E-2</c:v>
                </c:pt>
                <c:pt idx="8">
                  <c:v>-3.8260599999999999E-2</c:v>
                </c:pt>
                <c:pt idx="9">
                  <c:v>-3.8488399999999999E-2</c:v>
                </c:pt>
                <c:pt idx="10">
                  <c:v>-3.86272E-2</c:v>
                </c:pt>
                <c:pt idx="11">
                  <c:v>-3.8695899999999998E-2</c:v>
                </c:pt>
                <c:pt idx="12">
                  <c:v>-3.8709300000000002E-2</c:v>
                </c:pt>
                <c:pt idx="13">
                  <c:v>-3.8677700000000002E-2</c:v>
                </c:pt>
                <c:pt idx="14">
                  <c:v>-3.8610199999999997E-2</c:v>
                </c:pt>
                <c:pt idx="15">
                  <c:v>-3.8513100000000001E-2</c:v>
                </c:pt>
                <c:pt idx="16">
                  <c:v>-3.8391799999999997E-2</c:v>
                </c:pt>
                <c:pt idx="17">
                  <c:v>-3.8250300000000001E-2</c:v>
                </c:pt>
                <c:pt idx="18">
                  <c:v>-3.8092099999999997E-2</c:v>
                </c:pt>
                <c:pt idx="19">
                  <c:v>-3.7919799999999997E-2</c:v>
                </c:pt>
                <c:pt idx="20">
                  <c:v>-3.7735600000000001E-2</c:v>
                </c:pt>
                <c:pt idx="21">
                  <c:v>-3.75413E-2</c:v>
                </c:pt>
                <c:pt idx="22">
                  <c:v>-3.7338499999999997E-2</c:v>
                </c:pt>
                <c:pt idx="23">
                  <c:v>-3.71282E-2</c:v>
                </c:pt>
                <c:pt idx="24">
                  <c:v>-3.6911600000000003E-2</c:v>
                </c:pt>
                <c:pt idx="25">
                  <c:v>-3.66895E-2</c:v>
                </c:pt>
                <c:pt idx="26">
                  <c:v>-3.6462700000000001E-2</c:v>
                </c:pt>
                <c:pt idx="27">
                  <c:v>-3.6231600000000003E-2</c:v>
                </c:pt>
                <c:pt idx="28">
                  <c:v>-3.5997000000000001E-2</c:v>
                </c:pt>
                <c:pt idx="29">
                  <c:v>-3.5758900000000003E-2</c:v>
                </c:pt>
                <c:pt idx="30">
                  <c:v>-3.5518000000000001E-2</c:v>
                </c:pt>
              </c:numCache>
            </c:numRef>
          </c:val>
          <c:smooth val="0"/>
          <c:extLst>
            <c:ext xmlns:c16="http://schemas.microsoft.com/office/drawing/2014/chart" uri="{C3380CC4-5D6E-409C-BE32-E72D297353CC}">
              <c16:uniqueId val="{00000002-EF6D-4446-BA49-A904911706B9}"/>
            </c:ext>
          </c:extLst>
        </c:ser>
        <c:ser>
          <c:idx val="3"/>
          <c:order val="3"/>
          <c:tx>
            <c:v>Exports</c:v>
          </c:tx>
          <c:spPr>
            <a:ln w="28575" cap="rnd">
              <a:solidFill>
                <a:schemeClr val="accent4"/>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PercentChange!$F$101:$F$131</c:f>
              <c:numCache>
                <c:formatCode>0.0%</c:formatCode>
                <c:ptCount val="31"/>
                <c:pt idx="0">
                  <c:v>-1.7110000000000001E-10</c:v>
                </c:pt>
                <c:pt idx="1">
                  <c:v>-0.29182720000000001</c:v>
                </c:pt>
                <c:pt idx="2">
                  <c:v>-0.29270659999999998</c:v>
                </c:pt>
                <c:pt idx="3">
                  <c:v>-0.29335739999999999</c:v>
                </c:pt>
                <c:pt idx="4">
                  <c:v>-0.29382629999999998</c:v>
                </c:pt>
                <c:pt idx="5">
                  <c:v>-0.29415669999999999</c:v>
                </c:pt>
                <c:pt idx="6">
                  <c:v>-0.2943828</c:v>
                </c:pt>
                <c:pt idx="7">
                  <c:v>-0.29453040000000003</c:v>
                </c:pt>
                <c:pt idx="8">
                  <c:v>-0.29461870000000001</c:v>
                </c:pt>
                <c:pt idx="9">
                  <c:v>-0.29466150000000002</c:v>
                </c:pt>
                <c:pt idx="10">
                  <c:v>-0.29466940000000003</c:v>
                </c:pt>
                <c:pt idx="11">
                  <c:v>-0.29464990000000002</c:v>
                </c:pt>
                <c:pt idx="12">
                  <c:v>-0.29460890000000001</c:v>
                </c:pt>
                <c:pt idx="13">
                  <c:v>-0.2945507</c:v>
                </c:pt>
                <c:pt idx="14">
                  <c:v>-0.29447859999999998</c:v>
                </c:pt>
                <c:pt idx="15">
                  <c:v>-0.29439520000000002</c:v>
                </c:pt>
                <c:pt idx="16">
                  <c:v>-0.29430260000000003</c:v>
                </c:pt>
                <c:pt idx="17">
                  <c:v>-0.29420230000000003</c:v>
                </c:pt>
                <c:pt idx="18">
                  <c:v>-0.29409560000000001</c:v>
                </c:pt>
                <c:pt idx="19">
                  <c:v>-0.29398350000000001</c:v>
                </c:pt>
                <c:pt idx="20">
                  <c:v>-0.29386679999999998</c:v>
                </c:pt>
                <c:pt idx="21">
                  <c:v>-0.29374620000000001</c:v>
                </c:pt>
                <c:pt idx="22">
                  <c:v>-0.2936223</c:v>
                </c:pt>
                <c:pt idx="23">
                  <c:v>-0.29349560000000002</c:v>
                </c:pt>
                <c:pt idx="24">
                  <c:v>-0.29336630000000002</c:v>
                </c:pt>
                <c:pt idx="25">
                  <c:v>-0.29323480000000002</c:v>
                </c:pt>
                <c:pt idx="26">
                  <c:v>-0.29310140000000001</c:v>
                </c:pt>
                <c:pt idx="27">
                  <c:v>-0.29296640000000002</c:v>
                </c:pt>
                <c:pt idx="28">
                  <c:v>-0.29282979999999997</c:v>
                </c:pt>
                <c:pt idx="29">
                  <c:v>-0.2926918</c:v>
                </c:pt>
                <c:pt idx="30">
                  <c:v>-0.2925527</c:v>
                </c:pt>
              </c:numCache>
            </c:numRef>
          </c:val>
          <c:smooth val="0"/>
          <c:extLst>
            <c:ext xmlns:c16="http://schemas.microsoft.com/office/drawing/2014/chart" uri="{C3380CC4-5D6E-409C-BE32-E72D297353CC}">
              <c16:uniqueId val="{00000003-EF6D-4446-BA49-A904911706B9}"/>
            </c:ext>
          </c:extLst>
        </c:ser>
        <c:ser>
          <c:idx val="4"/>
          <c:order val="4"/>
          <c:tx>
            <c:v>Imports</c:v>
          </c:tx>
          <c:spPr>
            <a:ln w="28575" cap="rnd">
              <a:solidFill>
                <a:schemeClr val="accent6"/>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PercentChange!$G$101:$G$131</c:f>
              <c:numCache>
                <c:formatCode>0.0%</c:formatCode>
                <c:ptCount val="31"/>
                <c:pt idx="0">
                  <c:v>6.6453E-11</c:v>
                </c:pt>
                <c:pt idx="1">
                  <c:v>-8.4341100000000002E-2</c:v>
                </c:pt>
                <c:pt idx="2">
                  <c:v>-8.5125999999999993E-2</c:v>
                </c:pt>
                <c:pt idx="3">
                  <c:v>-8.57319E-2</c:v>
                </c:pt>
                <c:pt idx="4">
                  <c:v>-8.6189699999999994E-2</c:v>
                </c:pt>
                <c:pt idx="5">
                  <c:v>-8.6531399999999994E-2</c:v>
                </c:pt>
                <c:pt idx="6">
                  <c:v>-8.6783200000000005E-2</c:v>
                </c:pt>
                <c:pt idx="7">
                  <c:v>-8.6965500000000001E-2</c:v>
                </c:pt>
                <c:pt idx="8">
                  <c:v>-8.7094000000000005E-2</c:v>
                </c:pt>
                <c:pt idx="9">
                  <c:v>-8.7180099999999996E-2</c:v>
                </c:pt>
                <c:pt idx="10">
                  <c:v>-8.7232799999999999E-2</c:v>
                </c:pt>
                <c:pt idx="11">
                  <c:v>-8.7258799999999997E-2</c:v>
                </c:pt>
                <c:pt idx="12">
                  <c:v>-8.7263300000000002E-2</c:v>
                </c:pt>
                <c:pt idx="13">
                  <c:v>-8.72502E-2</c:v>
                </c:pt>
                <c:pt idx="14">
                  <c:v>-8.72227E-2</c:v>
                </c:pt>
                <c:pt idx="15">
                  <c:v>-8.7183300000000005E-2</c:v>
                </c:pt>
                <c:pt idx="16">
                  <c:v>-8.7134000000000003E-2</c:v>
                </c:pt>
                <c:pt idx="17">
                  <c:v>-8.7076399999999998E-2</c:v>
                </c:pt>
                <c:pt idx="18">
                  <c:v>-8.7011900000000003E-2</c:v>
                </c:pt>
                <c:pt idx="19">
                  <c:v>-8.6941299999999999E-2</c:v>
                </c:pt>
                <c:pt idx="20">
                  <c:v>-8.6865700000000004E-2</c:v>
                </c:pt>
                <c:pt idx="21">
                  <c:v>-8.6785699999999993E-2</c:v>
                </c:pt>
                <c:pt idx="22">
                  <c:v>-8.6701899999999998E-2</c:v>
                </c:pt>
                <c:pt idx="23">
                  <c:v>-8.6614899999999995E-2</c:v>
                </c:pt>
                <c:pt idx="24">
                  <c:v>-8.6525099999999994E-2</c:v>
                </c:pt>
                <c:pt idx="25">
                  <c:v>-8.6432700000000001E-2</c:v>
                </c:pt>
                <c:pt idx="26">
                  <c:v>-8.6338200000000004E-2</c:v>
                </c:pt>
                <c:pt idx="27">
                  <c:v>-8.6241700000000004E-2</c:v>
                </c:pt>
                <c:pt idx="28">
                  <c:v>-8.6143399999999995E-2</c:v>
                </c:pt>
                <c:pt idx="29">
                  <c:v>-8.6043599999999998E-2</c:v>
                </c:pt>
                <c:pt idx="30">
                  <c:v>-8.5942299999999999E-2</c:v>
                </c:pt>
              </c:numCache>
            </c:numRef>
          </c:val>
          <c:smooth val="0"/>
          <c:extLst>
            <c:ext xmlns:c16="http://schemas.microsoft.com/office/drawing/2014/chart" uri="{C3380CC4-5D6E-409C-BE32-E72D297353CC}">
              <c16:uniqueId val="{00000004-EF6D-4446-BA49-A904911706B9}"/>
            </c:ext>
          </c:extLst>
        </c:ser>
        <c:dLbls>
          <c:showLegendKey val="0"/>
          <c:showVal val="0"/>
          <c:showCatName val="0"/>
          <c:showSerName val="0"/>
          <c:showPercent val="0"/>
          <c:showBubbleSize val="0"/>
        </c:dLbls>
        <c:smooth val="0"/>
        <c:axId val="1250407919"/>
        <c:axId val="1286705663"/>
      </c:lineChart>
      <c:catAx>
        <c:axId val="12504079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6705663"/>
        <c:crosses val="autoZero"/>
        <c:auto val="1"/>
        <c:lblAlgn val="ctr"/>
        <c:lblOffset val="100"/>
        <c:noMultiLvlLbl val="0"/>
      </c:catAx>
      <c:valAx>
        <c:axId val="1286705663"/>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040791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PercentChange!$C$133</c:f>
              <c:strCache>
                <c:ptCount val="1"/>
                <c:pt idx="0">
                  <c:v>Capital</c:v>
                </c:pt>
              </c:strCache>
            </c:strRef>
          </c:tx>
          <c:spPr>
            <a:ln w="28575" cap="rnd">
              <a:solidFill>
                <a:schemeClr val="accent1"/>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PercentChange!$C$134:$C$164</c:f>
              <c:numCache>
                <c:formatCode>0.0%</c:formatCode>
                <c:ptCount val="31"/>
                <c:pt idx="0">
                  <c:v>0</c:v>
                </c:pt>
                <c:pt idx="1">
                  <c:v>4.9226449960688293E-10</c:v>
                </c:pt>
                <c:pt idx="2">
                  <c:v>-4.6787487596843369E-2</c:v>
                </c:pt>
                <c:pt idx="3">
                  <c:v>-6.94171087846992E-2</c:v>
                </c:pt>
                <c:pt idx="4">
                  <c:v>-8.0485364876259194E-2</c:v>
                </c:pt>
                <c:pt idx="5">
                  <c:v>-8.6101177381690819E-2</c:v>
                </c:pt>
                <c:pt idx="6">
                  <c:v>-8.9100095477290198E-2</c:v>
                </c:pt>
                <c:pt idx="7">
                  <c:v>-9.0810087621256197E-2</c:v>
                </c:pt>
                <c:pt idx="8">
                  <c:v>-9.1861187441047015E-2</c:v>
                </c:pt>
                <c:pt idx="9">
                  <c:v>-9.2557341925660022E-2</c:v>
                </c:pt>
                <c:pt idx="10">
                  <c:v>-9.3048774874477894E-2</c:v>
                </c:pt>
                <c:pt idx="11">
                  <c:v>-9.3412455183160062E-2</c:v>
                </c:pt>
                <c:pt idx="12">
                  <c:v>-9.3689891859169872E-2</c:v>
                </c:pt>
                <c:pt idx="13">
                  <c:v>-9.390498351214624E-2</c:v>
                </c:pt>
                <c:pt idx="14">
                  <c:v>-9.4072670654252538E-2</c:v>
                </c:pt>
                <c:pt idx="15">
                  <c:v>-9.4202937456481811E-2</c:v>
                </c:pt>
                <c:pt idx="16">
                  <c:v>-9.4302990658478802E-2</c:v>
                </c:pt>
                <c:pt idx="17">
                  <c:v>-9.4378207147970961E-2</c:v>
                </c:pt>
                <c:pt idx="18">
                  <c:v>-9.4432899416655128E-2</c:v>
                </c:pt>
                <c:pt idx="19">
                  <c:v>-9.4470504297491389E-2</c:v>
                </c:pt>
                <c:pt idx="20">
                  <c:v>-9.4493673183315072E-2</c:v>
                </c:pt>
                <c:pt idx="21">
                  <c:v>-9.4504846680885546E-2</c:v>
                </c:pt>
                <c:pt idx="22">
                  <c:v>-9.450577978757467E-2</c:v>
                </c:pt>
                <c:pt idx="23">
                  <c:v>-9.4498143548342725E-2</c:v>
                </c:pt>
                <c:pt idx="24">
                  <c:v>-9.4483261174578032E-2</c:v>
                </c:pt>
                <c:pt idx="25">
                  <c:v>-9.4462226213499631E-2</c:v>
                </c:pt>
                <c:pt idx="26">
                  <c:v>-9.4435963357023492E-2</c:v>
                </c:pt>
                <c:pt idx="27">
                  <c:v>-9.4405248023432947E-2</c:v>
                </c:pt>
                <c:pt idx="28">
                  <c:v>-9.4370736432375091E-2</c:v>
                </c:pt>
                <c:pt idx="29">
                  <c:v>-9.43329509110922E-2</c:v>
                </c:pt>
                <c:pt idx="30">
                  <c:v>-9.4292417800005149E-2</c:v>
                </c:pt>
              </c:numCache>
            </c:numRef>
          </c:val>
          <c:smooth val="0"/>
          <c:extLst>
            <c:ext xmlns:c16="http://schemas.microsoft.com/office/drawing/2014/chart" uri="{C3380CC4-5D6E-409C-BE32-E72D297353CC}">
              <c16:uniqueId val="{00000000-F5DA-B842-A127-B69A9CD1DD0C}"/>
            </c:ext>
          </c:extLst>
        </c:ser>
        <c:ser>
          <c:idx val="1"/>
          <c:order val="1"/>
          <c:tx>
            <c:strRef>
              <c:f>PercentChange!$D$133</c:f>
              <c:strCache>
                <c:ptCount val="1"/>
                <c:pt idx="0">
                  <c:v>Output</c:v>
                </c:pt>
              </c:strCache>
            </c:strRef>
          </c:tx>
          <c:spPr>
            <a:ln w="28575" cap="rnd">
              <a:solidFill>
                <a:schemeClr val="accent2"/>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PercentChange!$D$134:$D$164</c:f>
              <c:numCache>
                <c:formatCode>0.0%</c:formatCode>
                <c:ptCount val="31"/>
                <c:pt idx="0">
                  <c:v>-7.3858773328152498E-12</c:v>
                </c:pt>
                <c:pt idx="1">
                  <c:v>-5.6922308141831197E-2</c:v>
                </c:pt>
                <c:pt idx="2">
                  <c:v>-6.5338894732666561E-2</c:v>
                </c:pt>
                <c:pt idx="3">
                  <c:v>-6.9643367309444038E-2</c:v>
                </c:pt>
                <c:pt idx="4">
                  <c:v>-7.1882375011381616E-2</c:v>
                </c:pt>
                <c:pt idx="5">
                  <c:v>-7.3111115743890523E-2</c:v>
                </c:pt>
                <c:pt idx="6">
                  <c:v>-7.383573808647835E-2</c:v>
                </c:pt>
                <c:pt idx="7">
                  <c:v>-7.4298889259800174E-2</c:v>
                </c:pt>
                <c:pt idx="8">
                  <c:v>-7.4618502587218055E-2</c:v>
                </c:pt>
                <c:pt idx="9">
                  <c:v>-7.4853322315017332E-2</c:v>
                </c:pt>
                <c:pt idx="10">
                  <c:v>-7.5033758143938353E-2</c:v>
                </c:pt>
                <c:pt idx="11">
                  <c:v>-7.517645745635583E-2</c:v>
                </c:pt>
                <c:pt idx="12">
                  <c:v>-7.5291208706408499E-2</c:v>
                </c:pt>
                <c:pt idx="13">
                  <c:v>-7.5384229816996634E-2</c:v>
                </c:pt>
                <c:pt idx="14">
                  <c:v>-7.5459851028406466E-2</c:v>
                </c:pt>
                <c:pt idx="15">
                  <c:v>-7.5521262279479626E-2</c:v>
                </c:pt>
                <c:pt idx="16">
                  <c:v>-7.5570744513292487E-2</c:v>
                </c:pt>
                <c:pt idx="17">
                  <c:v>-7.561038031058584E-2</c:v>
                </c:pt>
                <c:pt idx="18">
                  <c:v>-7.56418575427628E-2</c:v>
                </c:pt>
                <c:pt idx="19">
                  <c:v>-7.5666047621673782E-2</c:v>
                </c:pt>
                <c:pt idx="20">
                  <c:v>-7.5684529636792397E-2</c:v>
                </c:pt>
                <c:pt idx="21">
                  <c:v>-7.5697733094727895E-2</c:v>
                </c:pt>
                <c:pt idx="22">
                  <c:v>-7.5706763839342023E-2</c:v>
                </c:pt>
                <c:pt idx="23">
                  <c:v>-7.571214066570639E-2</c:v>
                </c:pt>
                <c:pt idx="24">
                  <c:v>-7.5714398846542241E-2</c:v>
                </c:pt>
                <c:pt idx="25">
                  <c:v>-7.5713980037840148E-2</c:v>
                </c:pt>
                <c:pt idx="26">
                  <c:v>-7.5711262434322843E-2</c:v>
                </c:pt>
                <c:pt idx="27">
                  <c:v>-7.570656354956784E-2</c:v>
                </c:pt>
                <c:pt idx="28">
                  <c:v>-7.5700150283010997E-2</c:v>
                </c:pt>
                <c:pt idx="29">
                  <c:v>-7.5692234722775545E-2</c:v>
                </c:pt>
                <c:pt idx="30">
                  <c:v>-7.5683040005746022E-2</c:v>
                </c:pt>
              </c:numCache>
            </c:numRef>
          </c:val>
          <c:smooth val="0"/>
          <c:extLst>
            <c:ext xmlns:c16="http://schemas.microsoft.com/office/drawing/2014/chart" uri="{C3380CC4-5D6E-409C-BE32-E72D297353CC}">
              <c16:uniqueId val="{00000001-F5DA-B842-A127-B69A9CD1DD0C}"/>
            </c:ext>
          </c:extLst>
        </c:ser>
        <c:ser>
          <c:idx val="2"/>
          <c:order val="2"/>
          <c:tx>
            <c:strRef>
              <c:f>PercentChange!$E$133</c:f>
              <c:strCache>
                <c:ptCount val="1"/>
                <c:pt idx="0">
                  <c:v>Consumption</c:v>
                </c:pt>
              </c:strCache>
            </c:strRef>
          </c:tx>
          <c:spPr>
            <a:ln w="28575" cap="rnd">
              <a:solidFill>
                <a:schemeClr val="accent3"/>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PercentChange!$E$134:$E$164</c:f>
              <c:numCache>
                <c:formatCode>0.0%</c:formatCode>
                <c:ptCount val="31"/>
                <c:pt idx="0">
                  <c:v>-1.6931644577662506E-9</c:v>
                </c:pt>
                <c:pt idx="1">
                  <c:v>4.082862375115253E-2</c:v>
                </c:pt>
                <c:pt idx="2">
                  <c:v>2.6461442852976146E-2</c:v>
                </c:pt>
                <c:pt idx="3">
                  <c:v>1.8853427132280293E-2</c:v>
                </c:pt>
                <c:pt idx="4">
                  <c:v>1.4736031725433399E-2</c:v>
                </c:pt>
                <c:pt idx="5">
                  <c:v>1.2364107787139894E-2</c:v>
                </c:pt>
                <c:pt idx="6">
                  <c:v>1.0884702154284848E-2</c:v>
                </c:pt>
                <c:pt idx="7">
                  <c:v>9.8826332468920069E-3</c:v>
                </c:pt>
                <c:pt idx="8">
                  <c:v>9.1526514421912467E-3</c:v>
                </c:pt>
                <c:pt idx="9">
                  <c:v>8.5901883227140104E-3</c:v>
                </c:pt>
                <c:pt idx="10">
                  <c:v>8.1394189180886423E-3</c:v>
                </c:pt>
                <c:pt idx="11">
                  <c:v>7.7685690688481437E-3</c:v>
                </c:pt>
                <c:pt idx="12">
                  <c:v>7.4580231500386857E-3</c:v>
                </c:pt>
                <c:pt idx="13">
                  <c:v>7.1952085436811685E-3</c:v>
                </c:pt>
                <c:pt idx="14">
                  <c:v>6.9705463501506032E-3</c:v>
                </c:pt>
                <c:pt idx="15">
                  <c:v>6.7773018465620812E-3</c:v>
                </c:pt>
                <c:pt idx="16">
                  <c:v>6.6099893365073794E-3</c:v>
                </c:pt>
                <c:pt idx="17">
                  <c:v>6.4644774402036372E-3</c:v>
                </c:pt>
                <c:pt idx="18">
                  <c:v>6.3369843250769128E-3</c:v>
                </c:pt>
                <c:pt idx="19">
                  <c:v>6.224683599407769E-3</c:v>
                </c:pt>
                <c:pt idx="20">
                  <c:v>6.1253759521487589E-3</c:v>
                </c:pt>
                <c:pt idx="21">
                  <c:v>6.0367485973208193E-3</c:v>
                </c:pt>
                <c:pt idx="22">
                  <c:v>5.9573676367345183E-3</c:v>
                </c:pt>
                <c:pt idx="23">
                  <c:v>5.8857821363142515E-3</c:v>
                </c:pt>
                <c:pt idx="24">
                  <c:v>5.8207376074984234E-3</c:v>
                </c:pt>
                <c:pt idx="25">
                  <c:v>5.7613110254439055E-3</c:v>
                </c:pt>
                <c:pt idx="26">
                  <c:v>5.7066255628210293E-3</c:v>
                </c:pt>
                <c:pt idx="27">
                  <c:v>5.6560080356297983E-3</c:v>
                </c:pt>
                <c:pt idx="28">
                  <c:v>5.6087470644599893E-3</c:v>
                </c:pt>
                <c:pt idx="29">
                  <c:v>5.5647345974735273E-3</c:v>
                </c:pt>
                <c:pt idx="30">
                  <c:v>5.5230638573186847E-3</c:v>
                </c:pt>
              </c:numCache>
            </c:numRef>
          </c:val>
          <c:smooth val="0"/>
          <c:extLst>
            <c:ext xmlns:c16="http://schemas.microsoft.com/office/drawing/2014/chart" uri="{C3380CC4-5D6E-409C-BE32-E72D297353CC}">
              <c16:uniqueId val="{00000002-F5DA-B842-A127-B69A9CD1DD0C}"/>
            </c:ext>
          </c:extLst>
        </c:ser>
        <c:ser>
          <c:idx val="3"/>
          <c:order val="3"/>
          <c:tx>
            <c:strRef>
              <c:f>PercentChange!$F$133</c:f>
              <c:strCache>
                <c:ptCount val="1"/>
                <c:pt idx="0">
                  <c:v>Exports</c:v>
                </c:pt>
              </c:strCache>
            </c:strRef>
          </c:tx>
          <c:spPr>
            <a:ln w="28575" cap="rnd">
              <a:solidFill>
                <a:schemeClr val="accent4"/>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PercentChange!$F$134:$F$164</c:f>
              <c:numCache>
                <c:formatCode>0.0%</c:formatCode>
                <c:ptCount val="31"/>
                <c:pt idx="0">
                  <c:v>-1.1828046415025621E-10</c:v>
                </c:pt>
                <c:pt idx="1">
                  <c:v>-5.2847464313688156E-2</c:v>
                </c:pt>
                <c:pt idx="2">
                  <c:v>-6.2518649888721731E-2</c:v>
                </c:pt>
                <c:pt idx="3">
                  <c:v>-6.7470065756137967E-2</c:v>
                </c:pt>
                <c:pt idx="4">
                  <c:v>-7.0046929581849562E-2</c:v>
                </c:pt>
                <c:pt idx="5">
                  <c:v>-7.1461763216820851E-2</c:v>
                </c:pt>
                <c:pt idx="6">
                  <c:v>-7.2296864229978081E-2</c:v>
                </c:pt>
                <c:pt idx="7">
                  <c:v>-7.2831512911663079E-2</c:v>
                </c:pt>
                <c:pt idx="8">
                  <c:v>-7.3201445711017887E-2</c:v>
                </c:pt>
                <c:pt idx="9">
                  <c:v>-7.347424914616664E-2</c:v>
                </c:pt>
                <c:pt idx="10">
                  <c:v>-7.3684885018073812E-2</c:v>
                </c:pt>
                <c:pt idx="11">
                  <c:v>-7.3852471291757399E-2</c:v>
                </c:pt>
                <c:pt idx="12">
                  <c:v>-7.398823896539683E-2</c:v>
                </c:pt>
                <c:pt idx="13">
                  <c:v>-7.4099285973190848E-2</c:v>
                </c:pt>
                <c:pt idx="14">
                  <c:v>-7.4190577892356363E-2</c:v>
                </c:pt>
                <c:pt idx="15">
                  <c:v>-7.4265737745806595E-2</c:v>
                </c:pt>
                <c:pt idx="16">
                  <c:v>-7.4327391420612759E-2</c:v>
                </c:pt>
                <c:pt idx="17">
                  <c:v>-7.4377875842553856E-2</c:v>
                </c:pt>
                <c:pt idx="18">
                  <c:v>-7.4419110023433072E-2</c:v>
                </c:pt>
                <c:pt idx="19">
                  <c:v>-7.4452140235017422E-2</c:v>
                </c:pt>
                <c:pt idx="20">
                  <c:v>-7.4478675201435196E-2</c:v>
                </c:pt>
                <c:pt idx="21">
                  <c:v>-7.4499288014502035E-2</c:v>
                </c:pt>
                <c:pt idx="22">
                  <c:v>-7.4515168439939883E-2</c:v>
                </c:pt>
                <c:pt idx="23">
                  <c:v>-7.4526924416547333E-2</c:v>
                </c:pt>
                <c:pt idx="24">
                  <c:v>-7.4535166963807908E-2</c:v>
                </c:pt>
                <c:pt idx="25">
                  <c:v>-7.4540393422325324E-2</c:v>
                </c:pt>
                <c:pt idx="26">
                  <c:v>-7.4543034858835538E-2</c:v>
                </c:pt>
                <c:pt idx="27">
                  <c:v>-7.4543449406061224E-2</c:v>
                </c:pt>
                <c:pt idx="28">
                  <c:v>-7.4541946851479024E-2</c:v>
                </c:pt>
                <c:pt idx="29">
                  <c:v>-7.4538745705526863E-2</c:v>
                </c:pt>
                <c:pt idx="30">
                  <c:v>-7.4534124080665648E-2</c:v>
                </c:pt>
              </c:numCache>
            </c:numRef>
          </c:val>
          <c:smooth val="0"/>
          <c:extLst>
            <c:ext xmlns:c16="http://schemas.microsoft.com/office/drawing/2014/chart" uri="{C3380CC4-5D6E-409C-BE32-E72D297353CC}">
              <c16:uniqueId val="{00000003-F5DA-B842-A127-B69A9CD1DD0C}"/>
            </c:ext>
          </c:extLst>
        </c:ser>
        <c:ser>
          <c:idx val="4"/>
          <c:order val="4"/>
          <c:tx>
            <c:strRef>
              <c:f>PercentChange!$G$133</c:f>
              <c:strCache>
                <c:ptCount val="1"/>
                <c:pt idx="0">
                  <c:v>Imports</c:v>
                </c:pt>
              </c:strCache>
            </c:strRef>
          </c:tx>
          <c:spPr>
            <a:ln w="28575" cap="rnd">
              <a:solidFill>
                <a:schemeClr val="accent6"/>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PercentChange!$G$134:$G$164</c:f>
              <c:numCache>
                <c:formatCode>0.0%</c:formatCode>
                <c:ptCount val="31"/>
                <c:pt idx="0">
                  <c:v>-1.5953237422626247E-10</c:v>
                </c:pt>
                <c:pt idx="1">
                  <c:v>-0.17639054161064976</c:v>
                </c:pt>
                <c:pt idx="2">
                  <c:v>-0.18091628548333372</c:v>
                </c:pt>
                <c:pt idx="3">
                  <c:v>-0.18334861149161957</c:v>
                </c:pt>
                <c:pt idx="4">
                  <c:v>-0.18468422888819233</c:v>
                </c:pt>
                <c:pt idx="5">
                  <c:v>-0.18546406644863253</c:v>
                </c:pt>
                <c:pt idx="6">
                  <c:v>-0.1859553541062437</c:v>
                </c:pt>
                <c:pt idx="7">
                  <c:v>-0.18628909547397796</c:v>
                </c:pt>
                <c:pt idx="8">
                  <c:v>-0.18653059734175947</c:v>
                </c:pt>
                <c:pt idx="9">
                  <c:v>-0.18671352695540733</c:v>
                </c:pt>
                <c:pt idx="10">
                  <c:v>-0.18685614330565128</c:v>
                </c:pt>
                <c:pt idx="11">
                  <c:v>-0.18696906804920485</c:v>
                </c:pt>
                <c:pt idx="12">
                  <c:v>-0.18705899462003325</c:v>
                </c:pt>
                <c:pt idx="13">
                  <c:v>-0.18713044960612943</c:v>
                </c:pt>
                <c:pt idx="14">
                  <c:v>-0.18718680861088688</c:v>
                </c:pt>
                <c:pt idx="15">
                  <c:v>-0.18723069710545698</c:v>
                </c:pt>
                <c:pt idx="16">
                  <c:v>-0.18726385800804868</c:v>
                </c:pt>
                <c:pt idx="17">
                  <c:v>-0.18728821971225146</c:v>
                </c:pt>
                <c:pt idx="18">
                  <c:v>-0.18730533893855802</c:v>
                </c:pt>
                <c:pt idx="19">
                  <c:v>-0.18731554867042685</c:v>
                </c:pt>
                <c:pt idx="20">
                  <c:v>-0.18732074776140992</c:v>
                </c:pt>
                <c:pt idx="21">
                  <c:v>-0.18732084924617484</c:v>
                </c:pt>
                <c:pt idx="22">
                  <c:v>-0.18731717870606238</c:v>
                </c:pt>
                <c:pt idx="23">
                  <c:v>-0.18731006970900865</c:v>
                </c:pt>
                <c:pt idx="24">
                  <c:v>-0.18730000348346992</c:v>
                </c:pt>
                <c:pt idx="25">
                  <c:v>-0.18728736725875056</c:v>
                </c:pt>
                <c:pt idx="26">
                  <c:v>-0.18727250327570072</c:v>
                </c:pt>
                <c:pt idx="27">
                  <c:v>-0.18725569358408981</c:v>
                </c:pt>
                <c:pt idx="28">
                  <c:v>-0.18723718280559407</c:v>
                </c:pt>
                <c:pt idx="29">
                  <c:v>-0.18721713818641655</c:v>
                </c:pt>
                <c:pt idx="30">
                  <c:v>-0.1871957886565207</c:v>
                </c:pt>
              </c:numCache>
            </c:numRef>
          </c:val>
          <c:smooth val="0"/>
          <c:extLst>
            <c:ext xmlns:c16="http://schemas.microsoft.com/office/drawing/2014/chart" uri="{C3380CC4-5D6E-409C-BE32-E72D297353CC}">
              <c16:uniqueId val="{00000004-F5DA-B842-A127-B69A9CD1DD0C}"/>
            </c:ext>
          </c:extLst>
        </c:ser>
        <c:dLbls>
          <c:showLegendKey val="0"/>
          <c:showVal val="0"/>
          <c:showCatName val="0"/>
          <c:showSerName val="0"/>
          <c:showPercent val="0"/>
          <c:showBubbleSize val="0"/>
        </c:dLbls>
        <c:smooth val="0"/>
        <c:axId val="1276802159"/>
        <c:axId val="1276802927"/>
      </c:lineChart>
      <c:catAx>
        <c:axId val="12768021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802927"/>
        <c:crosses val="autoZero"/>
        <c:auto val="1"/>
        <c:lblAlgn val="ctr"/>
        <c:lblOffset val="100"/>
        <c:noMultiLvlLbl val="0"/>
      </c:catAx>
      <c:valAx>
        <c:axId val="1276802927"/>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80215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4"/>
          <c:order val="0"/>
          <c:tx>
            <c:strRef>
              <c:f>PercentChange!$C$133</c:f>
              <c:strCache>
                <c:ptCount val="1"/>
                <c:pt idx="0">
                  <c:v>Capital</c:v>
                </c:pt>
              </c:strCache>
            </c:strRef>
          </c:tx>
          <c:spPr>
            <a:ln w="28575" cap="rnd">
              <a:solidFill>
                <a:schemeClr val="accent1"/>
              </a:solidFill>
              <a:round/>
            </a:ln>
            <a:effectLst/>
          </c:spPr>
          <c:marker>
            <c:symbol val="none"/>
          </c:marker>
          <c:val>
            <c:numRef>
              <c:f>PercentChange!$C$134:$C$164</c:f>
              <c:numCache>
                <c:formatCode>0%</c:formatCode>
                <c:ptCount val="31"/>
                <c:pt idx="0">
                  <c:v>0</c:v>
                </c:pt>
                <c:pt idx="1">
                  <c:v>0</c:v>
                </c:pt>
                <c:pt idx="2">
                  <c:v>-2.0904103269452846E-2</c:v>
                </c:pt>
                <c:pt idx="3">
                  <c:v>-3.651067935763961E-2</c:v>
                </c:pt>
                <c:pt idx="4">
                  <c:v>-4.8077751466329095E-2</c:v>
                </c:pt>
                <c:pt idx="5">
                  <c:v>-5.6555245661704293E-2</c:v>
                </c:pt>
                <c:pt idx="6">
                  <c:v>-6.2668281475249804E-2</c:v>
                </c:pt>
                <c:pt idx="7">
                  <c:v>-6.6971645923024278E-2</c:v>
                </c:pt>
                <c:pt idx="8">
                  <c:v>-6.9890533729748808E-2</c:v>
                </c:pt>
                <c:pt idx="9">
                  <c:v>-7.1750958232065773E-2</c:v>
                </c:pt>
                <c:pt idx="10">
                  <c:v>-7.28009132592983E-2</c:v>
                </c:pt>
                <c:pt idx="11">
                  <c:v>-7.3232881993955681E-2</c:v>
                </c:pt>
                <c:pt idx="12">
                  <c:v>-7.3199677199609486E-2</c:v>
                </c:pt>
                <c:pt idx="13">
                  <c:v>-7.2822011986895738E-2</c:v>
                </c:pt>
                <c:pt idx="14">
                  <c:v>-7.2193955230315909E-2</c:v>
                </c:pt>
                <c:pt idx="15">
                  <c:v>-7.1388657887798954E-2</c:v>
                </c:pt>
                <c:pt idx="16">
                  <c:v>-7.0462103902158305E-2</c:v>
                </c:pt>
                <c:pt idx="17">
                  <c:v>-6.9457258145974088E-2</c:v>
                </c:pt>
                <c:pt idx="18">
                  <c:v>-6.8406833916538415E-2</c:v>
                </c:pt>
                <c:pt idx="19">
                  <c:v>-6.7335543239680024E-2</c:v>
                </c:pt>
                <c:pt idx="20">
                  <c:v>-6.6261881445597914E-2</c:v>
                </c:pt>
                <c:pt idx="21">
                  <c:v>-6.5199359142049551E-2</c:v>
                </c:pt>
                <c:pt idx="22">
                  <c:v>-6.4157817836516209E-2</c:v>
                </c:pt>
                <c:pt idx="23">
                  <c:v>-6.3144244292445528E-2</c:v>
                </c:pt>
                <c:pt idx="24">
                  <c:v>-6.2163069529092584E-2</c:v>
                </c:pt>
                <c:pt idx="25">
                  <c:v>-6.1217406991255177E-2</c:v>
                </c:pt>
                <c:pt idx="26">
                  <c:v>-6.0309019897182639E-2</c:v>
                </c:pt>
                <c:pt idx="27">
                  <c:v>-5.9438749506972526E-2</c:v>
                </c:pt>
                <c:pt idx="28">
                  <c:v>-5.8606736043956408E-2</c:v>
                </c:pt>
                <c:pt idx="29">
                  <c:v>-5.7812536613405255E-2</c:v>
                </c:pt>
                <c:pt idx="30">
                  <c:v>-5.7055343786285698E-2</c:v>
                </c:pt>
              </c:numCache>
            </c:numRef>
          </c:val>
          <c:smooth val="0"/>
          <c:extLst>
            <c:ext xmlns:c16="http://schemas.microsoft.com/office/drawing/2014/chart" uri="{C3380CC4-5D6E-409C-BE32-E72D297353CC}">
              <c16:uniqueId val="{00000000-5C9C-1D45-9F42-9C9B4547D3A1}"/>
            </c:ext>
          </c:extLst>
        </c:ser>
        <c:ser>
          <c:idx val="0"/>
          <c:order val="1"/>
          <c:tx>
            <c:v>Output</c:v>
          </c:tx>
          <c:spPr>
            <a:ln w="28575" cap="rnd">
              <a:solidFill>
                <a:schemeClr val="accent2"/>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PercentChange!$D$134:$D$164</c:f>
              <c:numCache>
                <c:formatCode>0%</c:formatCode>
                <c:ptCount val="31"/>
                <c:pt idx="0">
                  <c:v>0</c:v>
                </c:pt>
                <c:pt idx="1">
                  <c:v>-3.031706773934207E-2</c:v>
                </c:pt>
                <c:pt idx="2">
                  <c:v>-3.2394330133837759E-2</c:v>
                </c:pt>
                <c:pt idx="3">
                  <c:v>-3.386997259013929E-2</c:v>
                </c:pt>
                <c:pt idx="4">
                  <c:v>-3.487791601361883E-2</c:v>
                </c:pt>
                <c:pt idx="5">
                  <c:v>-3.5524923091356644E-2</c:v>
                </c:pt>
                <c:pt idx="6">
                  <c:v>-3.5896047543197258E-2</c:v>
                </c:pt>
                <c:pt idx="7">
                  <c:v>-3.6058323715210984E-2</c:v>
                </c:pt>
                <c:pt idx="8">
                  <c:v>-3.6064239604617014E-2</c:v>
                </c:pt>
                <c:pt idx="9">
                  <c:v>-3.5954460640614701E-2</c:v>
                </c:pt>
                <c:pt idx="10">
                  <c:v>-3.5759977386550262E-2</c:v>
                </c:pt>
                <c:pt idx="11">
                  <c:v>-3.5504873974474507E-2</c:v>
                </c:pt>
                <c:pt idx="12">
                  <c:v>-3.5208199937938917E-2</c:v>
                </c:pt>
                <c:pt idx="13">
                  <c:v>-3.4884881593728524E-2</c:v>
                </c:pt>
                <c:pt idx="14">
                  <c:v>-3.4546323371612973E-2</c:v>
                </c:pt>
                <c:pt idx="15">
                  <c:v>-3.4201211036969964E-2</c:v>
                </c:pt>
                <c:pt idx="16">
                  <c:v>-3.3855943572978942E-2</c:v>
                </c:pt>
                <c:pt idx="17">
                  <c:v>-3.3515248593435035E-2</c:v>
                </c:pt>
                <c:pt idx="18">
                  <c:v>-3.3182428227277419E-2</c:v>
                </c:pt>
                <c:pt idx="19">
                  <c:v>-3.2859826030202481E-2</c:v>
                </c:pt>
                <c:pt idx="20">
                  <c:v>-3.2549039488254439E-2</c:v>
                </c:pt>
                <c:pt idx="21">
                  <c:v>-3.2250993216084302E-2</c:v>
                </c:pt>
                <c:pt idx="22">
                  <c:v>-3.196619492405376E-2</c:v>
                </c:pt>
                <c:pt idx="23">
                  <c:v>-3.1694819271269013E-2</c:v>
                </c:pt>
                <c:pt idx="24">
                  <c:v>-3.1436770612087453E-2</c:v>
                </c:pt>
                <c:pt idx="25">
                  <c:v>-3.1191825729902121E-2</c:v>
                </c:pt>
                <c:pt idx="26">
                  <c:v>-3.0959611476185669E-2</c:v>
                </c:pt>
                <c:pt idx="27">
                  <c:v>-3.0739711336823419E-2</c:v>
                </c:pt>
                <c:pt idx="28">
                  <c:v>-3.0531581912702173E-2</c:v>
                </c:pt>
                <c:pt idx="29">
                  <c:v>-3.0334795377361751E-2</c:v>
                </c:pt>
                <c:pt idx="30">
                  <c:v>-3.0148687631012396E-2</c:v>
                </c:pt>
              </c:numCache>
            </c:numRef>
          </c:val>
          <c:smooth val="0"/>
          <c:extLst>
            <c:ext xmlns:c16="http://schemas.microsoft.com/office/drawing/2014/chart" uri="{C3380CC4-5D6E-409C-BE32-E72D297353CC}">
              <c16:uniqueId val="{00000001-5C9C-1D45-9F42-9C9B4547D3A1}"/>
            </c:ext>
          </c:extLst>
        </c:ser>
        <c:ser>
          <c:idx val="1"/>
          <c:order val="2"/>
          <c:tx>
            <c:v>Consumption</c:v>
          </c:tx>
          <c:spPr>
            <a:ln w="28575" cap="rnd">
              <a:solidFill>
                <a:schemeClr val="accent3"/>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PercentChange!$E$134:$E$164</c:f>
              <c:numCache>
                <c:formatCode>0%</c:formatCode>
                <c:ptCount val="31"/>
                <c:pt idx="0">
                  <c:v>0</c:v>
                </c:pt>
                <c:pt idx="1">
                  <c:v>0.10812312839476812</c:v>
                </c:pt>
                <c:pt idx="2">
                  <c:v>0.10489490487474075</c:v>
                </c:pt>
                <c:pt idx="3">
                  <c:v>0.10244365556795185</c:v>
                </c:pt>
                <c:pt idx="4">
                  <c:v>0.1006224561723864</c:v>
                </c:pt>
                <c:pt idx="5">
                  <c:v>9.9304790413993191E-2</c:v>
                </c:pt>
                <c:pt idx="6">
                  <c:v>9.8384157779019057E-2</c:v>
                </c:pt>
                <c:pt idx="7">
                  <c:v>9.7772977759050306E-2</c:v>
                </c:pt>
                <c:pt idx="8">
                  <c:v>9.7400489769410556E-2</c:v>
                </c:pt>
                <c:pt idx="9">
                  <c:v>9.7210237711170308E-2</c:v>
                </c:pt>
                <c:pt idx="10">
                  <c:v>9.7158450136455729E-2</c:v>
                </c:pt>
                <c:pt idx="11">
                  <c:v>9.7210612394150728E-2</c:v>
                </c:pt>
                <c:pt idx="12">
                  <c:v>9.7338977019571893E-2</c:v>
                </c:pt>
                <c:pt idx="13">
                  <c:v>9.7521385160745419E-2</c:v>
                </c:pt>
                <c:pt idx="14">
                  <c:v>9.774059906293199E-2</c:v>
                </c:pt>
                <c:pt idx="15">
                  <c:v>9.7983184256031614E-2</c:v>
                </c:pt>
                <c:pt idx="16">
                  <c:v>9.8239012517656182E-2</c:v>
                </c:pt>
                <c:pt idx="17">
                  <c:v>9.8500439268516107E-2</c:v>
                </c:pt>
                <c:pt idx="18">
                  <c:v>9.8761769868054919E-2</c:v>
                </c:pt>
                <c:pt idx="19">
                  <c:v>9.9018835057992402E-2</c:v>
                </c:pt>
                <c:pt idx="20">
                  <c:v>9.9268667052071574E-2</c:v>
                </c:pt>
                <c:pt idx="21">
                  <c:v>9.950920360294023E-2</c:v>
                </c:pt>
                <c:pt idx="22">
                  <c:v>9.9739041601786191E-2</c:v>
                </c:pt>
                <c:pt idx="23">
                  <c:v>9.9957327964859177E-2</c:v>
                </c:pt>
                <c:pt idx="24">
                  <c:v>0.10016363021315428</c:v>
                </c:pt>
                <c:pt idx="25">
                  <c:v>0.10035776519553452</c:v>
                </c:pt>
                <c:pt idx="26">
                  <c:v>0.10053977300063081</c:v>
                </c:pt>
                <c:pt idx="27">
                  <c:v>0.10070985391767379</c:v>
                </c:pt>
                <c:pt idx="28">
                  <c:v>0.10086830047584279</c:v>
                </c:pt>
                <c:pt idx="29">
                  <c:v>0.10101553242143468</c:v>
                </c:pt>
                <c:pt idx="30">
                  <c:v>0.10115198829345758</c:v>
                </c:pt>
              </c:numCache>
            </c:numRef>
          </c:val>
          <c:smooth val="0"/>
          <c:extLst>
            <c:ext xmlns:c16="http://schemas.microsoft.com/office/drawing/2014/chart" uri="{C3380CC4-5D6E-409C-BE32-E72D297353CC}">
              <c16:uniqueId val="{00000002-5C9C-1D45-9F42-9C9B4547D3A1}"/>
            </c:ext>
          </c:extLst>
        </c:ser>
        <c:ser>
          <c:idx val="2"/>
          <c:order val="3"/>
          <c:tx>
            <c:v>Exports</c:v>
          </c:tx>
          <c:spPr>
            <a:ln w="28575" cap="rnd">
              <a:solidFill>
                <a:schemeClr val="accent4"/>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PercentChange!$F$134:$F$164</c:f>
              <c:numCache>
                <c:formatCode>0%</c:formatCode>
                <c:ptCount val="31"/>
                <c:pt idx="0">
                  <c:v>0</c:v>
                </c:pt>
                <c:pt idx="1">
                  <c:v>-2.0615706078777732E-2</c:v>
                </c:pt>
                <c:pt idx="2">
                  <c:v>-2.3027342506000918E-2</c:v>
                </c:pt>
                <c:pt idx="3">
                  <c:v>-2.476163804177095E-2</c:v>
                </c:pt>
                <c:pt idx="4">
                  <c:v>-2.596704148427368E-2</c:v>
                </c:pt>
                <c:pt idx="5">
                  <c:v>-2.6762618156688015E-2</c:v>
                </c:pt>
                <c:pt idx="6">
                  <c:v>-2.7243668408757086E-2</c:v>
                </c:pt>
                <c:pt idx="7">
                  <c:v>-2.7485594182554422E-2</c:v>
                </c:pt>
                <c:pt idx="8">
                  <c:v>-2.754761701103137E-2</c:v>
                </c:pt>
                <c:pt idx="9">
                  <c:v>-2.7475761094784293E-2</c:v>
                </c:pt>
                <c:pt idx="10">
                  <c:v>-2.7305177832286701E-2</c:v>
                </c:pt>
                <c:pt idx="11">
                  <c:v>-2.7063235601683628E-2</c:v>
                </c:pt>
                <c:pt idx="12">
                  <c:v>-2.677163040634065E-2</c:v>
                </c:pt>
                <c:pt idx="13">
                  <c:v>-2.6447407464025924E-2</c:v>
                </c:pt>
                <c:pt idx="14">
                  <c:v>-2.610362818499852E-2</c:v>
                </c:pt>
                <c:pt idx="15">
                  <c:v>-2.5750277169388682E-2</c:v>
                </c:pt>
                <c:pt idx="16">
                  <c:v>-2.5394742412389412E-2</c:v>
                </c:pt>
                <c:pt idx="17">
                  <c:v>-2.5042508061278054E-2</c:v>
                </c:pt>
                <c:pt idx="18">
                  <c:v>-2.4697448107239915E-2</c:v>
                </c:pt>
                <c:pt idx="19">
                  <c:v>-2.4362334874728841E-2</c:v>
                </c:pt>
                <c:pt idx="20">
                  <c:v>-2.4039081793266116E-2</c:v>
                </c:pt>
                <c:pt idx="21">
                  <c:v>-2.3728841740748189E-2</c:v>
                </c:pt>
                <c:pt idx="22">
                  <c:v>-2.3432285649817881E-2</c:v>
                </c:pt>
                <c:pt idx="23">
                  <c:v>-2.3149700806177422E-2</c:v>
                </c:pt>
                <c:pt idx="24">
                  <c:v>-2.2881060588597266E-2</c:v>
                </c:pt>
                <c:pt idx="25">
                  <c:v>-2.2626187468408866E-2</c:v>
                </c:pt>
                <c:pt idx="26">
                  <c:v>-2.2384731125257316E-2</c:v>
                </c:pt>
                <c:pt idx="27">
                  <c:v>-2.2156282033648708E-2</c:v>
                </c:pt>
                <c:pt idx="28">
                  <c:v>-2.194029287217256E-2</c:v>
                </c:pt>
                <c:pt idx="29">
                  <c:v>-2.1736321266012673E-2</c:v>
                </c:pt>
                <c:pt idx="30">
                  <c:v>-2.154368276138174E-2</c:v>
                </c:pt>
              </c:numCache>
            </c:numRef>
          </c:val>
          <c:smooth val="0"/>
          <c:extLst>
            <c:ext xmlns:c16="http://schemas.microsoft.com/office/drawing/2014/chart" uri="{C3380CC4-5D6E-409C-BE32-E72D297353CC}">
              <c16:uniqueId val="{00000003-5C9C-1D45-9F42-9C9B4547D3A1}"/>
            </c:ext>
          </c:extLst>
        </c:ser>
        <c:ser>
          <c:idx val="3"/>
          <c:order val="4"/>
          <c:tx>
            <c:v>Imports</c:v>
          </c:tx>
          <c:spPr>
            <a:ln w="28575" cap="rnd">
              <a:solidFill>
                <a:schemeClr val="accent6"/>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PercentChange!$G$134:$G$164</c:f>
              <c:numCache>
                <c:formatCode>0%</c:formatCode>
                <c:ptCount val="31"/>
                <c:pt idx="0">
                  <c:v>0</c:v>
                </c:pt>
                <c:pt idx="1">
                  <c:v>-0.37292299667461859</c:v>
                </c:pt>
                <c:pt idx="2">
                  <c:v>-0.37286792847509498</c:v>
                </c:pt>
                <c:pt idx="3">
                  <c:v>-0.37268195671228094</c:v>
                </c:pt>
                <c:pt idx="4">
                  <c:v>-0.37240018751875154</c:v>
                </c:pt>
                <c:pt idx="5">
                  <c:v>-0.37205097495245315</c:v>
                </c:pt>
                <c:pt idx="6">
                  <c:v>-0.37165704503464725</c:v>
                </c:pt>
                <c:pt idx="7">
                  <c:v>-0.37123610481154623</c:v>
                </c:pt>
                <c:pt idx="8">
                  <c:v>-0.37080184826478751</c:v>
                </c:pt>
                <c:pt idx="9">
                  <c:v>-0.37036448233628022</c:v>
                </c:pt>
                <c:pt idx="10">
                  <c:v>-0.3699313120553972</c:v>
                </c:pt>
                <c:pt idx="11">
                  <c:v>-0.36950766821993425</c:v>
                </c:pt>
                <c:pt idx="12">
                  <c:v>-0.36909749902296984</c:v>
                </c:pt>
                <c:pt idx="13">
                  <c:v>-0.36870362629253983</c:v>
                </c:pt>
                <c:pt idx="14">
                  <c:v>-0.36832789559370355</c:v>
                </c:pt>
                <c:pt idx="15">
                  <c:v>-0.36797141849653209</c:v>
                </c:pt>
                <c:pt idx="16">
                  <c:v>-0.36763467648887999</c:v>
                </c:pt>
                <c:pt idx="17">
                  <c:v>-0.36731778847373686</c:v>
                </c:pt>
                <c:pt idx="18">
                  <c:v>-0.36702036924962195</c:v>
                </c:pt>
                <c:pt idx="19">
                  <c:v>-0.3667419301193553</c:v>
                </c:pt>
                <c:pt idx="20">
                  <c:v>-0.36648191429762811</c:v>
                </c:pt>
                <c:pt idx="21">
                  <c:v>-0.36623951995891629</c:v>
                </c:pt>
                <c:pt idx="22">
                  <c:v>-0.36601390345831425</c:v>
                </c:pt>
                <c:pt idx="23">
                  <c:v>-0.36580422832156867</c:v>
                </c:pt>
                <c:pt idx="24">
                  <c:v>-0.36560961234001677</c:v>
                </c:pt>
                <c:pt idx="25">
                  <c:v>-0.36542922592328575</c:v>
                </c:pt>
                <c:pt idx="26">
                  <c:v>-0.36526223779924327</c:v>
                </c:pt>
                <c:pt idx="27">
                  <c:v>-0.36510786844882853</c:v>
                </c:pt>
                <c:pt idx="28">
                  <c:v>-0.36496531507999141</c:v>
                </c:pt>
                <c:pt idx="29">
                  <c:v>-0.36483398808666595</c:v>
                </c:pt>
                <c:pt idx="30">
                  <c:v>-0.36471305199299975</c:v>
                </c:pt>
              </c:numCache>
            </c:numRef>
          </c:val>
          <c:smooth val="0"/>
          <c:extLst>
            <c:ext xmlns:c16="http://schemas.microsoft.com/office/drawing/2014/chart" uri="{C3380CC4-5D6E-409C-BE32-E72D297353CC}">
              <c16:uniqueId val="{00000004-5C9C-1D45-9F42-9C9B4547D3A1}"/>
            </c:ext>
          </c:extLst>
        </c:ser>
        <c:dLbls>
          <c:showLegendKey val="0"/>
          <c:showVal val="0"/>
          <c:showCatName val="0"/>
          <c:showSerName val="0"/>
          <c:showPercent val="0"/>
          <c:showBubbleSize val="0"/>
        </c:dLbls>
        <c:smooth val="0"/>
        <c:axId val="1276802159"/>
        <c:axId val="1276802927"/>
      </c:lineChart>
      <c:catAx>
        <c:axId val="12768021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802927"/>
        <c:crosses val="autoZero"/>
        <c:auto val="1"/>
        <c:lblAlgn val="ctr"/>
        <c:lblOffset val="100"/>
        <c:noMultiLvlLbl val="0"/>
      </c:catAx>
      <c:valAx>
        <c:axId val="1276802927"/>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802159"/>
        <c:crosses val="autoZero"/>
        <c:crossBetween val="midCat"/>
        <c:majorUnit val="5.000000000000001E-2"/>
        <c:minorUnit val="5.000000000000001E-2"/>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PercentChange!$C$35:$C$65</c:f>
              <c:numCache>
                <c:formatCode>0.0%</c:formatCode>
                <c:ptCount val="31"/>
                <c:pt idx="0">
                  <c:v>0</c:v>
                </c:pt>
                <c:pt idx="1">
                  <c:v>1.5193744194570847E-9</c:v>
                </c:pt>
                <c:pt idx="2">
                  <c:v>8.8094444541476791E-3</c:v>
                </c:pt>
                <c:pt idx="3">
                  <c:v>1.3179635393374444E-2</c:v>
                </c:pt>
                <c:pt idx="4">
                  <c:v>1.5185267568228904E-2</c:v>
                </c:pt>
                <c:pt idx="5">
                  <c:v>1.5961759233801921E-2</c:v>
                </c:pt>
                <c:pt idx="6">
                  <c:v>1.6118659095922794E-2</c:v>
                </c:pt>
                <c:pt idx="7">
                  <c:v>1.598061455183691E-2</c:v>
                </c:pt>
                <c:pt idx="8">
                  <c:v>1.571828721773463E-2</c:v>
                </c:pt>
                <c:pt idx="9">
                  <c:v>1.5419298769326212E-2</c:v>
                </c:pt>
                <c:pt idx="10">
                  <c:v>1.5126698293672067E-2</c:v>
                </c:pt>
                <c:pt idx="11">
                  <c:v>1.4859860196350232E-2</c:v>
                </c:pt>
                <c:pt idx="12">
                  <c:v>1.4625838748392345E-2</c:v>
                </c:pt>
                <c:pt idx="13">
                  <c:v>1.4425581374968409E-2</c:v>
                </c:pt>
                <c:pt idx="14">
                  <c:v>1.42568585809618E-2</c:v>
                </c:pt>
                <c:pt idx="15">
                  <c:v>1.4116540943016009E-2</c:v>
                </c:pt>
                <c:pt idx="16">
                  <c:v>1.4001068488819452E-2</c:v>
                </c:pt>
                <c:pt idx="17">
                  <c:v>1.3907023228656896E-2</c:v>
                </c:pt>
                <c:pt idx="18">
                  <c:v>1.3831262220853116E-2</c:v>
                </c:pt>
                <c:pt idx="19">
                  <c:v>1.3771087917517811E-2</c:v>
                </c:pt>
                <c:pt idx="20">
                  <c:v>1.372414598357527E-2</c:v>
                </c:pt>
                <c:pt idx="21">
                  <c:v>1.3688392310732184E-2</c:v>
                </c:pt>
                <c:pt idx="22">
                  <c:v>1.3662162628664234E-2</c:v>
                </c:pt>
                <c:pt idx="23">
                  <c:v>1.3643995022341111E-2</c:v>
                </c:pt>
                <c:pt idx="24">
                  <c:v>1.3632641829056399E-2</c:v>
                </c:pt>
                <c:pt idx="25">
                  <c:v>1.3627103897288375E-2</c:v>
                </c:pt>
                <c:pt idx="26">
                  <c:v>1.3626518207972461E-2</c:v>
                </c:pt>
                <c:pt idx="27">
                  <c:v>1.3630166794666816E-2</c:v>
                </c:pt>
                <c:pt idx="28">
                  <c:v>1.3637429812038051E-2</c:v>
                </c:pt>
                <c:pt idx="29">
                  <c:v>1.3647885446680908E-2</c:v>
                </c:pt>
                <c:pt idx="30">
                  <c:v>1.3660874552812759E-2</c:v>
                </c:pt>
              </c:numCache>
            </c:numRef>
          </c:val>
          <c:smooth val="0"/>
          <c:extLst>
            <c:ext xmlns:c16="http://schemas.microsoft.com/office/drawing/2014/chart" uri="{C3380CC4-5D6E-409C-BE32-E72D297353CC}">
              <c16:uniqueId val="{00000000-6989-DF47-BA90-41DED3CFC44D}"/>
            </c:ext>
          </c:extLst>
        </c:ser>
        <c:ser>
          <c:idx val="1"/>
          <c:order val="1"/>
          <c:tx>
            <c:v>Output</c:v>
          </c:tx>
          <c:spPr>
            <a:ln w="28575" cap="rnd">
              <a:solidFill>
                <a:schemeClr val="accent2"/>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PercentChange!$D$35:$D$65</c:f>
              <c:numCache>
                <c:formatCode>0.0%</c:formatCode>
                <c:ptCount val="31"/>
                <c:pt idx="0">
                  <c:v>5.0450907892070103E-10</c:v>
                </c:pt>
                <c:pt idx="1">
                  <c:v>7.1498863671365896E-3</c:v>
                </c:pt>
                <c:pt idx="2">
                  <c:v>8.6526962163150315E-3</c:v>
                </c:pt>
                <c:pt idx="3">
                  <c:v>9.3489791098799787E-3</c:v>
                </c:pt>
                <c:pt idx="4">
                  <c:v>9.6305945407220584E-3</c:v>
                </c:pt>
                <c:pt idx="5">
                  <c:v>9.7044677598512145E-3</c:v>
                </c:pt>
                <c:pt idx="6">
                  <c:v>9.6788416944207263E-3</c:v>
                </c:pt>
                <c:pt idx="7">
                  <c:v>9.6102732418162432E-3</c:v>
                </c:pt>
                <c:pt idx="8">
                  <c:v>9.5278854545442684E-3</c:v>
                </c:pt>
                <c:pt idx="9">
                  <c:v>9.4461596747021283E-3</c:v>
                </c:pt>
                <c:pt idx="10">
                  <c:v>9.3718004364507588E-3</c:v>
                </c:pt>
                <c:pt idx="11">
                  <c:v>9.3074362595011763E-3</c:v>
                </c:pt>
                <c:pt idx="12">
                  <c:v>9.2536717777442785E-3</c:v>
                </c:pt>
                <c:pt idx="13">
                  <c:v>9.2098970557407851E-3</c:v>
                </c:pt>
                <c:pt idx="14">
                  <c:v>9.1753332680036548E-3</c:v>
                </c:pt>
                <c:pt idx="15">
                  <c:v>9.1488946724900995E-3</c:v>
                </c:pt>
                <c:pt idx="16">
                  <c:v>9.1295794859775382E-3</c:v>
                </c:pt>
                <c:pt idx="17">
                  <c:v>9.116365790724331E-3</c:v>
                </c:pt>
                <c:pt idx="18">
                  <c:v>9.108438600374847E-3</c:v>
                </c:pt>
                <c:pt idx="19">
                  <c:v>9.1050916318422999E-3</c:v>
                </c:pt>
                <c:pt idx="20">
                  <c:v>9.1055778163635116E-3</c:v>
                </c:pt>
                <c:pt idx="21">
                  <c:v>9.109449524477526E-3</c:v>
                </c:pt>
                <c:pt idx="22">
                  <c:v>9.1161662132810822E-3</c:v>
                </c:pt>
                <c:pt idx="23">
                  <c:v>9.125336936907107E-3</c:v>
                </c:pt>
                <c:pt idx="24">
                  <c:v>9.136637709177298E-3</c:v>
                </c:pt>
                <c:pt idx="25">
                  <c:v>9.149769903191985E-3</c:v>
                </c:pt>
                <c:pt idx="26">
                  <c:v>9.1645040541977266E-3</c:v>
                </c:pt>
                <c:pt idx="27">
                  <c:v>9.1806302691772781E-3</c:v>
                </c:pt>
                <c:pt idx="28">
                  <c:v>9.1980097275324128E-3</c:v>
                </c:pt>
                <c:pt idx="29">
                  <c:v>9.2164103879063923E-3</c:v>
                </c:pt>
                <c:pt idx="30">
                  <c:v>9.2357793882132423E-3</c:v>
                </c:pt>
              </c:numCache>
            </c:numRef>
          </c:val>
          <c:smooth val="0"/>
          <c:extLst>
            <c:ext xmlns:c16="http://schemas.microsoft.com/office/drawing/2014/chart" uri="{C3380CC4-5D6E-409C-BE32-E72D297353CC}">
              <c16:uniqueId val="{00000001-6989-DF47-BA90-41DED3CFC44D}"/>
            </c:ext>
          </c:extLst>
        </c:ser>
        <c:ser>
          <c:idx val="2"/>
          <c:order val="2"/>
          <c:tx>
            <c:v>Consumption</c:v>
          </c:tx>
          <c:spPr>
            <a:ln w="28575" cap="rnd">
              <a:solidFill>
                <a:schemeClr val="accent3"/>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PercentChange!$E$35:$E$65</c:f>
              <c:numCache>
                <c:formatCode>0.0%</c:formatCode>
                <c:ptCount val="31"/>
                <c:pt idx="0">
                  <c:v>-2.5195673686542523E-9</c:v>
                </c:pt>
                <c:pt idx="1">
                  <c:v>-2.3391775978776282E-2</c:v>
                </c:pt>
                <c:pt idx="2">
                  <c:v>-2.2556425603861247E-2</c:v>
                </c:pt>
                <c:pt idx="3">
                  <c:v>-2.2590331046943576E-2</c:v>
                </c:pt>
                <c:pt idx="4">
                  <c:v>-2.3024403834892695E-2</c:v>
                </c:pt>
                <c:pt idx="5">
                  <c:v>-2.3613770986507011E-2</c:v>
                </c:pt>
                <c:pt idx="6">
                  <c:v>-2.4231667627914472E-2</c:v>
                </c:pt>
                <c:pt idx="7">
                  <c:v>-2.4816598069297938E-2</c:v>
                </c:pt>
                <c:pt idx="8">
                  <c:v>-2.5342329477186308E-2</c:v>
                </c:pt>
                <c:pt idx="9">
                  <c:v>-2.5800986396602742E-2</c:v>
                </c:pt>
                <c:pt idx="10">
                  <c:v>-2.6193844717922504E-2</c:v>
                </c:pt>
                <c:pt idx="11">
                  <c:v>-2.6526359511320961E-2</c:v>
                </c:pt>
                <c:pt idx="12">
                  <c:v>-2.6805561519378383E-2</c:v>
                </c:pt>
                <c:pt idx="13">
                  <c:v>-2.7038356764879791E-2</c:v>
                </c:pt>
                <c:pt idx="14">
                  <c:v>-2.7231681611825622E-2</c:v>
                </c:pt>
                <c:pt idx="15">
                  <c:v>-2.7391349658342747E-2</c:v>
                </c:pt>
                <c:pt idx="16">
                  <c:v>-2.7522605481254871E-2</c:v>
                </c:pt>
                <c:pt idx="17">
                  <c:v>-2.7629702982342463E-2</c:v>
                </c:pt>
                <c:pt idx="18">
                  <c:v>-2.7716789697929328E-2</c:v>
                </c:pt>
                <c:pt idx="19">
                  <c:v>-2.7786766617828539E-2</c:v>
                </c:pt>
                <c:pt idx="20">
                  <c:v>-2.7842264969649703E-2</c:v>
                </c:pt>
                <c:pt idx="21">
                  <c:v>-2.788574250919084E-2</c:v>
                </c:pt>
                <c:pt idx="22">
                  <c:v>-2.7918920258430496E-2</c:v>
                </c:pt>
                <c:pt idx="23">
                  <c:v>-2.7943373672673806E-2</c:v>
                </c:pt>
                <c:pt idx="24">
                  <c:v>-2.7960552144880271E-2</c:v>
                </c:pt>
                <c:pt idx="25">
                  <c:v>-2.797147853461052E-2</c:v>
                </c:pt>
                <c:pt idx="26">
                  <c:v>-2.7977158468177232E-2</c:v>
                </c:pt>
                <c:pt idx="27">
                  <c:v>-2.7978345538873853E-2</c:v>
                </c:pt>
                <c:pt idx="28">
                  <c:v>-2.7975878765600957E-2</c:v>
                </c:pt>
                <c:pt idx="29">
                  <c:v>-2.7969765090065091E-2</c:v>
                </c:pt>
                <c:pt idx="30">
                  <c:v>-2.7961184694524011E-2</c:v>
                </c:pt>
              </c:numCache>
            </c:numRef>
          </c:val>
          <c:smooth val="0"/>
          <c:extLst>
            <c:ext xmlns:c16="http://schemas.microsoft.com/office/drawing/2014/chart" uri="{C3380CC4-5D6E-409C-BE32-E72D297353CC}">
              <c16:uniqueId val="{00000002-6989-DF47-BA90-41DED3CFC44D}"/>
            </c:ext>
          </c:extLst>
        </c:ser>
        <c:ser>
          <c:idx val="3"/>
          <c:order val="3"/>
          <c:tx>
            <c:v>Exports</c:v>
          </c:tx>
          <c:spPr>
            <a:ln w="28575" cap="rnd">
              <a:solidFill>
                <a:schemeClr val="accent4"/>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PercentChange!$F$35:$F$65</c:f>
              <c:numCache>
                <c:formatCode>0.0%</c:formatCode>
                <c:ptCount val="31"/>
                <c:pt idx="0">
                  <c:v>3.5788076213189154E-10</c:v>
                </c:pt>
                <c:pt idx="1">
                  <c:v>5.6329433702635356E-3</c:v>
                </c:pt>
                <c:pt idx="2">
                  <c:v>7.255709697460218E-3</c:v>
                </c:pt>
                <c:pt idx="3">
                  <c:v>7.9912033101645612E-3</c:v>
                </c:pt>
                <c:pt idx="4">
                  <c:v>8.2716804008272516E-3</c:v>
                </c:pt>
                <c:pt idx="5">
                  <c:v>8.325735029612806E-3</c:v>
                </c:pt>
                <c:pt idx="6">
                  <c:v>8.2731188655543967E-3</c:v>
                </c:pt>
                <c:pt idx="7">
                  <c:v>8.1762767757280752E-3</c:v>
                </c:pt>
                <c:pt idx="8">
                  <c:v>8.0671591873305373E-3</c:v>
                </c:pt>
                <c:pt idx="9">
                  <c:v>7.9614467607062589E-3</c:v>
                </c:pt>
                <c:pt idx="10">
                  <c:v>7.8661974023092676E-3</c:v>
                </c:pt>
                <c:pt idx="11">
                  <c:v>7.7839732562630824E-3</c:v>
                </c:pt>
                <c:pt idx="12">
                  <c:v>7.7151221393422205E-3</c:v>
                </c:pt>
                <c:pt idx="13">
                  <c:v>7.6587209223449746E-3</c:v>
                </c:pt>
                <c:pt idx="14">
                  <c:v>7.613650840222857E-3</c:v>
                </c:pt>
                <c:pt idx="15">
                  <c:v>7.5785263527140059E-3</c:v>
                </c:pt>
                <c:pt idx="16">
                  <c:v>7.5520681265645448E-3</c:v>
                </c:pt>
                <c:pt idx="17">
                  <c:v>7.5330267992973852E-3</c:v>
                </c:pt>
                <c:pt idx="18">
                  <c:v>7.520360514802895E-3</c:v>
                </c:pt>
                <c:pt idx="19">
                  <c:v>7.5132067731861632E-3</c:v>
                </c:pt>
                <c:pt idx="20">
                  <c:v>7.5106744865048401E-3</c:v>
                </c:pt>
                <c:pt idx="21">
                  <c:v>7.5121808620295097E-3</c:v>
                </c:pt>
                <c:pt idx="22">
                  <c:v>7.517091673753514E-3</c:v>
                </c:pt>
                <c:pt idx="23">
                  <c:v>7.5249297638871667E-3</c:v>
                </c:pt>
                <c:pt idx="24">
                  <c:v>7.5352910439783049E-3</c:v>
                </c:pt>
                <c:pt idx="25">
                  <c:v>7.5478214694294004E-3</c:v>
                </c:pt>
                <c:pt idx="26">
                  <c:v>7.5622362547872503E-3</c:v>
                </c:pt>
                <c:pt idx="27">
                  <c:v>7.57828450271829E-3</c:v>
                </c:pt>
                <c:pt idx="28">
                  <c:v>7.595780655817938E-3</c:v>
                </c:pt>
                <c:pt idx="29">
                  <c:v>7.6144953315601541E-3</c:v>
                </c:pt>
                <c:pt idx="30">
                  <c:v>7.6343070969528849E-3</c:v>
                </c:pt>
              </c:numCache>
            </c:numRef>
          </c:val>
          <c:smooth val="0"/>
          <c:extLst>
            <c:ext xmlns:c16="http://schemas.microsoft.com/office/drawing/2014/chart" uri="{C3380CC4-5D6E-409C-BE32-E72D297353CC}">
              <c16:uniqueId val="{00000003-6989-DF47-BA90-41DED3CFC44D}"/>
            </c:ext>
          </c:extLst>
        </c:ser>
        <c:ser>
          <c:idx val="4"/>
          <c:order val="4"/>
          <c:tx>
            <c:v>Imports</c:v>
          </c:tx>
          <c:spPr>
            <a:ln w="28575" cap="rnd">
              <a:solidFill>
                <a:schemeClr val="accent6"/>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PercentChange!$G$35:$G$65</c:f>
              <c:numCache>
                <c:formatCode>0.0%</c:formatCode>
                <c:ptCount val="31"/>
                <c:pt idx="0">
                  <c:v>-3.7830131525688967E-10</c:v>
                </c:pt>
                <c:pt idx="1">
                  <c:v>3.1727846608992201E-2</c:v>
                </c:pt>
                <c:pt idx="2">
                  <c:v>3.2138415591666053E-2</c:v>
                </c:pt>
                <c:pt idx="3">
                  <c:v>3.2134058117046373E-2</c:v>
                </c:pt>
                <c:pt idx="4">
                  <c:v>3.1945931136968482E-2</c:v>
                </c:pt>
                <c:pt idx="5">
                  <c:v>3.1689807467177325E-2</c:v>
                </c:pt>
                <c:pt idx="6">
                  <c:v>3.1423140609558815E-2</c:v>
                </c:pt>
                <c:pt idx="7">
                  <c:v>3.1173093560868621E-2</c:v>
                </c:pt>
                <c:pt idx="8">
                  <c:v>3.0951044124077055E-2</c:v>
                </c:pt>
                <c:pt idx="9">
                  <c:v>3.076026328543351E-2</c:v>
                </c:pt>
                <c:pt idx="10">
                  <c:v>3.0600059004719345E-2</c:v>
                </c:pt>
                <c:pt idx="11">
                  <c:v>3.046793593473876E-2</c:v>
                </c:pt>
                <c:pt idx="12">
                  <c:v>3.0360722102203131E-2</c:v>
                </c:pt>
                <c:pt idx="13">
                  <c:v>3.0275311861322322E-2</c:v>
                </c:pt>
                <c:pt idx="14">
                  <c:v>3.0208552608823585E-2</c:v>
                </c:pt>
                <c:pt idx="15">
                  <c:v>3.0157789681337758E-2</c:v>
                </c:pt>
                <c:pt idx="16">
                  <c:v>3.0120687263989671E-2</c:v>
                </c:pt>
                <c:pt idx="17">
                  <c:v>3.0095195437707816E-2</c:v>
                </c:pt>
                <c:pt idx="18">
                  <c:v>3.0079474370332902E-2</c:v>
                </c:pt>
                <c:pt idx="19">
                  <c:v>3.0072229008213543E-2</c:v>
                </c:pt>
                <c:pt idx="20">
                  <c:v>3.0072067546932164E-2</c:v>
                </c:pt>
                <c:pt idx="21">
                  <c:v>3.007802180359323E-2</c:v>
                </c:pt>
                <c:pt idx="22">
                  <c:v>3.008914355481283E-2</c:v>
                </c:pt>
                <c:pt idx="23">
                  <c:v>3.0104711171346245E-2</c:v>
                </c:pt>
                <c:pt idx="24">
                  <c:v>3.0124066957743868E-2</c:v>
                </c:pt>
                <c:pt idx="25">
                  <c:v>3.0146698997467778E-2</c:v>
                </c:pt>
                <c:pt idx="26">
                  <c:v>3.0172142307335042E-2</c:v>
                </c:pt>
                <c:pt idx="27">
                  <c:v>3.0200026104294831E-2</c:v>
                </c:pt>
                <c:pt idx="28">
                  <c:v>3.0230003013818972E-2</c:v>
                </c:pt>
                <c:pt idx="29">
                  <c:v>3.0261903422128329E-2</c:v>
                </c:pt>
                <c:pt idx="30">
                  <c:v>3.0295348451661316E-2</c:v>
                </c:pt>
              </c:numCache>
            </c:numRef>
          </c:val>
          <c:smooth val="0"/>
          <c:extLst>
            <c:ext xmlns:c16="http://schemas.microsoft.com/office/drawing/2014/chart" uri="{C3380CC4-5D6E-409C-BE32-E72D297353CC}">
              <c16:uniqueId val="{00000004-6989-DF47-BA90-41DED3CFC44D}"/>
            </c:ext>
          </c:extLst>
        </c:ser>
        <c:dLbls>
          <c:showLegendKey val="0"/>
          <c:showVal val="0"/>
          <c:showCatName val="0"/>
          <c:showSerName val="0"/>
          <c:showPercent val="0"/>
          <c:showBubbleSize val="0"/>
        </c:dLbls>
        <c:smooth val="0"/>
        <c:axId val="1336811183"/>
        <c:axId val="1336140143"/>
      </c:lineChart>
      <c:catAx>
        <c:axId val="13368111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140143"/>
        <c:crosses val="autoZero"/>
        <c:auto val="1"/>
        <c:lblAlgn val="ctr"/>
        <c:lblOffset val="100"/>
        <c:noMultiLvlLbl val="0"/>
      </c:catAx>
      <c:valAx>
        <c:axId val="1336140143"/>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81118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PercentChange!$C$35:$C$65</c:f>
              <c:numCache>
                <c:formatCode>0%</c:formatCode>
                <c:ptCount val="31"/>
                <c:pt idx="0">
                  <c:v>0</c:v>
                </c:pt>
                <c:pt idx="1">
                  <c:v>0</c:v>
                </c:pt>
                <c:pt idx="2">
                  <c:v>2.7463409079538832E-2</c:v>
                </c:pt>
                <c:pt idx="3">
                  <c:v>4.9445933951017318E-2</c:v>
                </c:pt>
                <c:pt idx="4">
                  <c:v>6.714556989435802E-2</c:v>
                </c:pt>
                <c:pt idx="5">
                  <c:v>8.1505051381154672E-2</c:v>
                </c:pt>
                <c:pt idx="6">
                  <c:v>9.3259376882117537E-2</c:v>
                </c:pt>
                <c:pt idx="7">
                  <c:v>0.10297698362297229</c:v>
                </c:pt>
                <c:pt idx="8">
                  <c:v>0.11109519940121486</c:v>
                </c:pt>
                <c:pt idx="9">
                  <c:v>0.11795182654882523</c:v>
                </c:pt>
                <c:pt idx="10">
                  <c:v>0.12380530943467893</c:v>
                </c:pt>
                <c:pt idx="11">
                  <c:v>0.12885492348564676</c:v>
                </c:pt>
                <c:pt idx="12">
                  <c:v>0.13325493892279597</c:v>
                </c:pt>
                <c:pt idx="13">
                  <c:v>0.13712501840264454</c:v>
                </c:pt>
                <c:pt idx="14">
                  <c:v>0.14055809408612868</c:v>
                </c:pt>
                <c:pt idx="15">
                  <c:v>0.14362741333274961</c:v>
                </c:pt>
                <c:pt idx="16">
                  <c:v>0.14639003624570587</c:v>
                </c:pt>
                <c:pt idx="17">
                  <c:v>0.14889138247652739</c:v>
                </c:pt>
                <c:pt idx="18">
                  <c:v>0.15116777440285187</c:v>
                </c:pt>
                <c:pt idx="19">
                  <c:v>0.15324846659568478</c:v>
                </c:pt>
                <c:pt idx="20">
                  <c:v>0.15515769349543299</c:v>
                </c:pt>
                <c:pt idx="21">
                  <c:v>0.15691533137351962</c:v>
                </c:pt>
                <c:pt idx="22">
                  <c:v>0.15853824692784421</c:v>
                </c:pt>
                <c:pt idx="23">
                  <c:v>0.16004087945411261</c:v>
                </c:pt>
                <c:pt idx="24">
                  <c:v>0.16143551828744915</c:v>
                </c:pt>
                <c:pt idx="25">
                  <c:v>0.16273360923880922</c:v>
                </c:pt>
                <c:pt idx="26">
                  <c:v>0.16394574706858211</c:v>
                </c:pt>
                <c:pt idx="27">
                  <c:v>0.1650823683334009</c:v>
                </c:pt>
                <c:pt idx="28">
                  <c:v>0.16615391599398296</c:v>
                </c:pt>
                <c:pt idx="29">
                  <c:v>0.16717031761449527</c:v>
                </c:pt>
                <c:pt idx="30">
                  <c:v>0.16813921913513552</c:v>
                </c:pt>
              </c:numCache>
            </c:numRef>
          </c:val>
          <c:smooth val="0"/>
          <c:extLst>
            <c:ext xmlns:c16="http://schemas.microsoft.com/office/drawing/2014/chart" uri="{C3380CC4-5D6E-409C-BE32-E72D297353CC}">
              <c16:uniqueId val="{00000000-13D0-B942-A27B-51A1D2A13890}"/>
            </c:ext>
          </c:extLst>
        </c:ser>
        <c:ser>
          <c:idx val="1"/>
          <c:order val="1"/>
          <c:tx>
            <c:v>Output</c:v>
          </c:tx>
          <c:spPr>
            <a:ln w="28575" cap="rnd">
              <a:solidFill>
                <a:schemeClr val="accent2"/>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PercentChange!$D$35:$D$65</c:f>
              <c:numCache>
                <c:formatCode>0%</c:formatCode>
                <c:ptCount val="31"/>
                <c:pt idx="0">
                  <c:v>0</c:v>
                </c:pt>
                <c:pt idx="1">
                  <c:v>4.2921135380694697E-2</c:v>
                </c:pt>
                <c:pt idx="2">
                  <c:v>4.9251060564225589E-2</c:v>
                </c:pt>
                <c:pt idx="3">
                  <c:v>5.4400728727773642E-2</c:v>
                </c:pt>
                <c:pt idx="4">
                  <c:v>5.8642672231302248E-2</c:v>
                </c:pt>
                <c:pt idx="5">
                  <c:v>6.2180821807100842E-2</c:v>
                </c:pt>
                <c:pt idx="6">
                  <c:v>6.5168534994321306E-2</c:v>
                </c:pt>
                <c:pt idx="7">
                  <c:v>6.7721691569336634E-2</c:v>
                </c:pt>
                <c:pt idx="8">
                  <c:v>6.9928251269892994E-2</c:v>
                </c:pt>
                <c:pt idx="9">
                  <c:v>7.1855669230508595E-2</c:v>
                </c:pt>
                <c:pt idx="10">
                  <c:v>7.3555697419655564E-2</c:v>
                </c:pt>
                <c:pt idx="11">
                  <c:v>7.5068448653057687E-2</c:v>
                </c:pt>
                <c:pt idx="12">
                  <c:v>7.6425347200424709E-2</c:v>
                </c:pt>
                <c:pt idx="13">
                  <c:v>7.7650915399296708E-2</c:v>
                </c:pt>
                <c:pt idx="14">
                  <c:v>7.876484248748096E-2</c:v>
                </c:pt>
                <c:pt idx="15">
                  <c:v>7.9782750165112812E-2</c:v>
                </c:pt>
                <c:pt idx="16">
                  <c:v>8.0717230735853365E-2</c:v>
                </c:pt>
                <c:pt idx="17">
                  <c:v>8.1578544778738507E-2</c:v>
                </c:pt>
                <c:pt idx="18">
                  <c:v>8.2375195266948184E-2</c:v>
                </c:pt>
                <c:pt idx="19">
                  <c:v>8.3114230172370185E-2</c:v>
                </c:pt>
                <c:pt idx="20">
                  <c:v>8.3801667219266587E-2</c:v>
                </c:pt>
                <c:pt idx="21">
                  <c:v>8.4442579827956485E-2</c:v>
                </c:pt>
                <c:pt idx="22">
                  <c:v>8.5041365539407526E-2</c:v>
                </c:pt>
                <c:pt idx="23">
                  <c:v>8.5601895252165869E-2</c:v>
                </c:pt>
                <c:pt idx="24">
                  <c:v>8.6127505234294313E-2</c:v>
                </c:pt>
                <c:pt idx="25">
                  <c:v>8.662130438825659E-2</c:v>
                </c:pt>
                <c:pt idx="26">
                  <c:v>8.7086150652787075E-2</c:v>
                </c:pt>
                <c:pt idx="27">
                  <c:v>8.7524785209570188E-2</c:v>
                </c:pt>
                <c:pt idx="28">
                  <c:v>8.7939851169065622E-2</c:v>
                </c:pt>
                <c:pt idx="29">
                  <c:v>8.8333837867373463E-2</c:v>
                </c:pt>
                <c:pt idx="30">
                  <c:v>8.8708771624680285E-2</c:v>
                </c:pt>
              </c:numCache>
            </c:numRef>
          </c:val>
          <c:smooth val="0"/>
          <c:extLst>
            <c:ext xmlns:c16="http://schemas.microsoft.com/office/drawing/2014/chart" uri="{C3380CC4-5D6E-409C-BE32-E72D297353CC}">
              <c16:uniqueId val="{00000001-13D0-B942-A27B-51A1D2A13890}"/>
            </c:ext>
          </c:extLst>
        </c:ser>
        <c:ser>
          <c:idx val="2"/>
          <c:order val="2"/>
          <c:tx>
            <c:v>Consumption</c:v>
          </c:tx>
          <c:spPr>
            <a:ln w="28575" cap="rnd">
              <a:solidFill>
                <a:schemeClr val="accent3"/>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PercentChange!$E$35:$E$65</c:f>
              <c:numCache>
                <c:formatCode>0%</c:formatCode>
                <c:ptCount val="31"/>
                <c:pt idx="0">
                  <c:v>0</c:v>
                </c:pt>
                <c:pt idx="1">
                  <c:v>-7.9400892079177068E-2</c:v>
                </c:pt>
                <c:pt idx="2">
                  <c:v>-7.3751660633641788E-2</c:v>
                </c:pt>
                <c:pt idx="3">
                  <c:v>-6.9285188496279473E-2</c:v>
                </c:pt>
                <c:pt idx="4">
                  <c:v>-6.5695042222406907E-2</c:v>
                </c:pt>
                <c:pt idx="5">
                  <c:v>-6.2761494076230981E-2</c:v>
                </c:pt>
                <c:pt idx="6">
                  <c:v>-6.0325123627348744E-2</c:v>
                </c:pt>
                <c:pt idx="7">
                  <c:v>-5.8269457201682737E-2</c:v>
                </c:pt>
                <c:pt idx="8">
                  <c:v>-5.6508884146613238E-2</c:v>
                </c:pt>
                <c:pt idx="9">
                  <c:v>-5.4979576417342906E-2</c:v>
                </c:pt>
                <c:pt idx="10">
                  <c:v>-5.3633903803658019E-2</c:v>
                </c:pt>
                <c:pt idx="11">
                  <c:v>-5.2435997311984874E-2</c:v>
                </c:pt>
                <c:pt idx="12">
                  <c:v>-5.1358512657809753E-2</c:v>
                </c:pt>
                <c:pt idx="13">
                  <c:v>-5.0380627368929745E-2</c:v>
                </c:pt>
                <c:pt idx="14">
                  <c:v>-4.9486222822575657E-2</c:v>
                </c:pt>
                <c:pt idx="15">
                  <c:v>-4.8662758970470808E-2</c:v>
                </c:pt>
                <c:pt idx="16">
                  <c:v>-4.7900452078273863E-2</c:v>
                </c:pt>
                <c:pt idx="17">
                  <c:v>-4.7191491687630621E-2</c:v>
                </c:pt>
                <c:pt idx="18">
                  <c:v>-4.652958099042942E-2</c:v>
                </c:pt>
                <c:pt idx="19">
                  <c:v>-4.5909606645680771E-2</c:v>
                </c:pt>
                <c:pt idx="20">
                  <c:v>-4.5327224867396355E-2</c:v>
                </c:pt>
                <c:pt idx="21">
                  <c:v>-4.477884868676358E-2</c:v>
                </c:pt>
                <c:pt idx="22">
                  <c:v>-4.4261445678325829E-2</c:v>
                </c:pt>
                <c:pt idx="23">
                  <c:v>-4.3772283035327271E-2</c:v>
                </c:pt>
                <c:pt idx="24">
                  <c:v>-4.3309098859537369E-2</c:v>
                </c:pt>
                <c:pt idx="25">
                  <c:v>-4.2869701854153529E-2</c:v>
                </c:pt>
                <c:pt idx="26">
                  <c:v>-4.2452060754607709E-2</c:v>
                </c:pt>
                <c:pt idx="27">
                  <c:v>-4.2054157086328307E-2</c:v>
                </c:pt>
                <c:pt idx="28">
                  <c:v>-4.1673959977601475E-2</c:v>
                </c:pt>
                <c:pt idx="29">
                  <c:v>-4.1309439272048581E-2</c:v>
                </c:pt>
                <c:pt idx="30">
                  <c:v>-4.0958980191098469E-2</c:v>
                </c:pt>
              </c:numCache>
            </c:numRef>
          </c:val>
          <c:smooth val="0"/>
          <c:extLst>
            <c:ext xmlns:c16="http://schemas.microsoft.com/office/drawing/2014/chart" uri="{C3380CC4-5D6E-409C-BE32-E72D297353CC}">
              <c16:uniqueId val="{00000002-13D0-B942-A27B-51A1D2A13890}"/>
            </c:ext>
          </c:extLst>
        </c:ser>
        <c:ser>
          <c:idx val="3"/>
          <c:order val="3"/>
          <c:tx>
            <c:v>Exports</c:v>
          </c:tx>
          <c:spPr>
            <a:ln w="28575" cap="rnd">
              <a:solidFill>
                <a:schemeClr val="accent4"/>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PercentChange!$F$35:$F$65</c:f>
              <c:numCache>
                <c:formatCode>0%</c:formatCode>
                <c:ptCount val="31"/>
                <c:pt idx="0">
                  <c:v>0</c:v>
                </c:pt>
                <c:pt idx="1">
                  <c:v>3.6482139382974593E-2</c:v>
                </c:pt>
                <c:pt idx="2">
                  <c:v>4.3217058982374879E-2</c:v>
                </c:pt>
                <c:pt idx="3">
                  <c:v>4.8684103081346818E-2</c:v>
                </c:pt>
                <c:pt idx="4">
                  <c:v>5.3178455779825405E-2</c:v>
                </c:pt>
                <c:pt idx="5">
                  <c:v>5.6920407323465087E-2</c:v>
                </c:pt>
                <c:pt idx="6">
                  <c:v>6.007524962513202E-2</c:v>
                </c:pt>
                <c:pt idx="7">
                  <c:v>6.2767614393569607E-2</c:v>
                </c:pt>
                <c:pt idx="8">
                  <c:v>6.5091906713896724E-2</c:v>
                </c:pt>
                <c:pt idx="9">
                  <c:v>6.7120392073972968E-2</c:v>
                </c:pt>
                <c:pt idx="10">
                  <c:v>6.8908404406942764E-2</c:v>
                </c:pt>
                <c:pt idx="11">
                  <c:v>7.04987480475366E-2</c:v>
                </c:pt>
                <c:pt idx="12">
                  <c:v>7.1924890739681682E-2</c:v>
                </c:pt>
                <c:pt idx="13">
                  <c:v>7.3212903170663549E-2</c:v>
                </c:pt>
                <c:pt idx="14">
                  <c:v>7.438366370972814E-2</c:v>
                </c:pt>
                <c:pt idx="15">
                  <c:v>7.5453711978040114E-2</c:v>
                </c:pt>
                <c:pt idx="16">
                  <c:v>7.643634785300929E-2</c:v>
                </c:pt>
                <c:pt idx="17">
                  <c:v>7.7342389638310874E-2</c:v>
                </c:pt>
                <c:pt idx="18">
                  <c:v>7.8180783738578147E-2</c:v>
                </c:pt>
                <c:pt idx="19">
                  <c:v>7.8958932370542106E-2</c:v>
                </c:pt>
                <c:pt idx="20">
                  <c:v>7.9683150233134686E-2</c:v>
                </c:pt>
                <c:pt idx="21">
                  <c:v>8.0358751985118063E-2</c:v>
                </c:pt>
                <c:pt idx="22">
                  <c:v>8.0990337014046773E-2</c:v>
                </c:pt>
                <c:pt idx="23">
                  <c:v>8.1581955504005821E-2</c:v>
                </c:pt>
                <c:pt idx="24">
                  <c:v>8.2137090258859208E-2</c:v>
                </c:pt>
                <c:pt idx="25">
                  <c:v>8.2658992356093586E-2</c:v>
                </c:pt>
                <c:pt idx="26">
                  <c:v>8.3150651532913372E-2</c:v>
                </c:pt>
                <c:pt idx="27">
                  <c:v>8.3614941480488356E-2</c:v>
                </c:pt>
                <c:pt idx="28">
                  <c:v>8.4054640723554397E-2</c:v>
                </c:pt>
                <c:pt idx="29">
                  <c:v>8.4472374990795088E-2</c:v>
                </c:pt>
                <c:pt idx="30">
                  <c:v>8.4870276301197242E-2</c:v>
                </c:pt>
              </c:numCache>
            </c:numRef>
          </c:val>
          <c:smooth val="0"/>
          <c:extLst>
            <c:ext xmlns:c16="http://schemas.microsoft.com/office/drawing/2014/chart" uri="{C3380CC4-5D6E-409C-BE32-E72D297353CC}">
              <c16:uniqueId val="{00000003-13D0-B942-A27B-51A1D2A13890}"/>
            </c:ext>
          </c:extLst>
        </c:ser>
        <c:ser>
          <c:idx val="4"/>
          <c:order val="4"/>
          <c:tx>
            <c:v>Imports</c:v>
          </c:tx>
          <c:spPr>
            <a:ln w="28575" cap="rnd">
              <a:solidFill>
                <a:schemeClr val="accent6"/>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PercentChange!$G$35:$G$65</c:f>
              <c:numCache>
                <c:formatCode>0%</c:formatCode>
                <c:ptCount val="31"/>
                <c:pt idx="0">
                  <c:v>0</c:v>
                </c:pt>
                <c:pt idx="1">
                  <c:v>0.50500764987760871</c:v>
                </c:pt>
                <c:pt idx="2">
                  <c:v>0.51538843688876779</c:v>
                </c:pt>
                <c:pt idx="3">
                  <c:v>0.52409206958642085</c:v>
                </c:pt>
                <c:pt idx="4">
                  <c:v>0.53146011642745405</c:v>
                </c:pt>
                <c:pt idx="5">
                  <c:v>0.53775494839914351</c:v>
                </c:pt>
                <c:pt idx="6">
                  <c:v>0.54317868940744918</c:v>
                </c:pt>
                <c:pt idx="7">
                  <c:v>0.54788907193873349</c:v>
                </c:pt>
                <c:pt idx="8">
                  <c:v>0.55200984973365341</c:v>
                </c:pt>
                <c:pt idx="9">
                  <c:v>0.55563946856625035</c:v>
                </c:pt>
                <c:pt idx="10">
                  <c:v>0.55885624243589571</c:v>
                </c:pt>
                <c:pt idx="11">
                  <c:v>0.56172333665463292</c:v>
                </c:pt>
                <c:pt idx="12">
                  <c:v>0.56429224163724256</c:v>
                </c:pt>
                <c:pt idx="13">
                  <c:v>0.56660453657687904</c:v>
                </c:pt>
                <c:pt idx="14">
                  <c:v>0.5686953438308977</c:v>
                </c:pt>
                <c:pt idx="15">
                  <c:v>0.5705933313036774</c:v>
                </c:pt>
                <c:pt idx="16">
                  <c:v>0.57232260819942671</c:v>
                </c:pt>
                <c:pt idx="17">
                  <c:v>0.57390330328896955</c:v>
                </c:pt>
                <c:pt idx="18">
                  <c:v>0.57535272014914862</c:v>
                </c:pt>
                <c:pt idx="19">
                  <c:v>0.57668544432780577</c:v>
                </c:pt>
                <c:pt idx="20">
                  <c:v>0.57791407236017789</c:v>
                </c:pt>
                <c:pt idx="21">
                  <c:v>0.57904937926489619</c:v>
                </c:pt>
                <c:pt idx="22">
                  <c:v>0.58010096197130934</c:v>
                </c:pt>
                <c:pt idx="23">
                  <c:v>0.5810770685012161</c:v>
                </c:pt>
                <c:pt idx="24">
                  <c:v>0.58198498501135421</c:v>
                </c:pt>
                <c:pt idx="25">
                  <c:v>0.58283120946269129</c:v>
                </c:pt>
                <c:pt idx="26">
                  <c:v>0.58362157490681077</c:v>
                </c:pt>
                <c:pt idx="27">
                  <c:v>0.5843613646345146</c:v>
                </c:pt>
                <c:pt idx="28">
                  <c:v>0.58505547626897791</c:v>
                </c:pt>
                <c:pt idx="29">
                  <c:v>0.58570827115431867</c:v>
                </c:pt>
                <c:pt idx="30">
                  <c:v>0.58632360682196849</c:v>
                </c:pt>
              </c:numCache>
            </c:numRef>
          </c:val>
          <c:smooth val="0"/>
          <c:extLst>
            <c:ext xmlns:c16="http://schemas.microsoft.com/office/drawing/2014/chart" uri="{C3380CC4-5D6E-409C-BE32-E72D297353CC}">
              <c16:uniqueId val="{00000004-13D0-B942-A27B-51A1D2A13890}"/>
            </c:ext>
          </c:extLst>
        </c:ser>
        <c:dLbls>
          <c:showLegendKey val="0"/>
          <c:showVal val="0"/>
          <c:showCatName val="0"/>
          <c:showSerName val="0"/>
          <c:showPercent val="0"/>
          <c:showBubbleSize val="0"/>
        </c:dLbls>
        <c:smooth val="0"/>
        <c:axId val="1336811183"/>
        <c:axId val="1336140143"/>
      </c:lineChart>
      <c:catAx>
        <c:axId val="13368111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140143"/>
        <c:crosses val="autoZero"/>
        <c:auto val="1"/>
        <c:lblAlgn val="ctr"/>
        <c:lblOffset val="100"/>
        <c:noMultiLvlLbl val="0"/>
      </c:catAx>
      <c:valAx>
        <c:axId val="1336140143"/>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81118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7F5E1-4A2E-3B4A-B983-E3467DD6B16B}" type="datetimeFigureOut">
              <a:rPr lang="en-US" smtClean="0"/>
              <a:t>10/28/22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15CCE1-9FA1-AB45-B907-52B4A1C0DF23}" type="slidenum">
              <a:rPr lang="en-US" smtClean="0"/>
              <a:t>‹#›</a:t>
            </a:fld>
            <a:endParaRPr lang="en-US"/>
          </a:p>
        </p:txBody>
      </p:sp>
    </p:spTree>
    <p:extLst>
      <p:ext uri="{BB962C8B-B14F-4D97-AF65-F5344CB8AC3E}">
        <p14:creationId xmlns:p14="http://schemas.microsoft.com/office/powerpoint/2010/main" val="403494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1</a:t>
            </a:fld>
            <a:endParaRPr lang="en-US" dirty="0"/>
          </a:p>
        </p:txBody>
      </p:sp>
    </p:spTree>
    <p:extLst>
      <p:ext uri="{BB962C8B-B14F-4D97-AF65-F5344CB8AC3E}">
        <p14:creationId xmlns:p14="http://schemas.microsoft.com/office/powerpoint/2010/main" val="133698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10</a:t>
            </a:fld>
            <a:endParaRPr lang="en-US"/>
          </a:p>
        </p:txBody>
      </p:sp>
    </p:spTree>
    <p:extLst>
      <p:ext uri="{BB962C8B-B14F-4D97-AF65-F5344CB8AC3E}">
        <p14:creationId xmlns:p14="http://schemas.microsoft.com/office/powerpoint/2010/main" val="3485103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11</a:t>
            </a:fld>
            <a:endParaRPr lang="en-US"/>
          </a:p>
        </p:txBody>
      </p:sp>
    </p:spTree>
    <p:extLst>
      <p:ext uri="{BB962C8B-B14F-4D97-AF65-F5344CB8AC3E}">
        <p14:creationId xmlns:p14="http://schemas.microsoft.com/office/powerpoint/2010/main" val="2097721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12</a:t>
            </a:fld>
            <a:endParaRPr lang="en-US"/>
          </a:p>
        </p:txBody>
      </p:sp>
    </p:spTree>
    <p:extLst>
      <p:ext uri="{BB962C8B-B14F-4D97-AF65-F5344CB8AC3E}">
        <p14:creationId xmlns:p14="http://schemas.microsoft.com/office/powerpoint/2010/main" val="11926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Shocks</a:t>
            </a:r>
          </a:p>
        </p:txBody>
      </p:sp>
      <p:sp>
        <p:nvSpPr>
          <p:cNvPr id="4" name="Slide Number Placeholder 3"/>
          <p:cNvSpPr>
            <a:spLocks noGrp="1"/>
          </p:cNvSpPr>
          <p:nvPr>
            <p:ph type="sldNum" sz="quarter" idx="5"/>
          </p:nvPr>
        </p:nvSpPr>
        <p:spPr/>
        <p:txBody>
          <a:bodyPr/>
          <a:lstStyle/>
          <a:p>
            <a:fld id="{6015CCE1-9FA1-AB45-B907-52B4A1C0DF23}" type="slidenum">
              <a:rPr lang="en-US" smtClean="0"/>
              <a:t>14</a:t>
            </a:fld>
            <a:endParaRPr lang="en-US"/>
          </a:p>
        </p:txBody>
      </p:sp>
    </p:spTree>
    <p:extLst>
      <p:ext uri="{BB962C8B-B14F-4D97-AF65-F5344CB8AC3E}">
        <p14:creationId xmlns:p14="http://schemas.microsoft.com/office/powerpoint/2010/main" val="2954465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15</a:t>
            </a:fld>
            <a:endParaRPr lang="en-US"/>
          </a:p>
        </p:txBody>
      </p:sp>
    </p:spTree>
    <p:extLst>
      <p:ext uri="{BB962C8B-B14F-4D97-AF65-F5344CB8AC3E}">
        <p14:creationId xmlns:p14="http://schemas.microsoft.com/office/powerpoint/2010/main" val="1225411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16</a:t>
            </a:fld>
            <a:endParaRPr lang="en-US"/>
          </a:p>
        </p:txBody>
      </p:sp>
    </p:spTree>
    <p:extLst>
      <p:ext uri="{BB962C8B-B14F-4D97-AF65-F5344CB8AC3E}">
        <p14:creationId xmlns:p14="http://schemas.microsoft.com/office/powerpoint/2010/main" val="853740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17</a:t>
            </a:fld>
            <a:endParaRPr lang="en-US"/>
          </a:p>
        </p:txBody>
      </p:sp>
    </p:spTree>
    <p:extLst>
      <p:ext uri="{BB962C8B-B14F-4D97-AF65-F5344CB8AC3E}">
        <p14:creationId xmlns:p14="http://schemas.microsoft.com/office/powerpoint/2010/main" val="2436628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18</a:t>
            </a:fld>
            <a:endParaRPr lang="en-US"/>
          </a:p>
        </p:txBody>
      </p:sp>
    </p:spTree>
    <p:extLst>
      <p:ext uri="{BB962C8B-B14F-4D97-AF65-F5344CB8AC3E}">
        <p14:creationId xmlns:p14="http://schemas.microsoft.com/office/powerpoint/2010/main" val="507453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19</a:t>
            </a:fld>
            <a:endParaRPr lang="en-US"/>
          </a:p>
        </p:txBody>
      </p:sp>
    </p:spTree>
    <p:extLst>
      <p:ext uri="{BB962C8B-B14F-4D97-AF65-F5344CB8AC3E}">
        <p14:creationId xmlns:p14="http://schemas.microsoft.com/office/powerpoint/2010/main" val="206187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20</a:t>
            </a:fld>
            <a:endParaRPr lang="en-US"/>
          </a:p>
        </p:txBody>
      </p:sp>
    </p:spTree>
    <p:extLst>
      <p:ext uri="{BB962C8B-B14F-4D97-AF65-F5344CB8AC3E}">
        <p14:creationId xmlns:p14="http://schemas.microsoft.com/office/powerpoint/2010/main" val="693183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2</a:t>
            </a:fld>
            <a:endParaRPr lang="en-US" dirty="0"/>
          </a:p>
        </p:txBody>
      </p:sp>
    </p:spTree>
    <p:extLst>
      <p:ext uri="{BB962C8B-B14F-4D97-AF65-F5344CB8AC3E}">
        <p14:creationId xmlns:p14="http://schemas.microsoft.com/office/powerpoint/2010/main" val="3923601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give context, the </a:t>
            </a:r>
            <a:r>
              <a:rPr lang="en-AU" sz="1200" dirty="0"/>
              <a:t>Gladstone Power Station has the capacity to supply one-sixth of Queensland’s power</a:t>
            </a:r>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3</a:t>
            </a:fld>
            <a:endParaRPr lang="en-US" dirty="0"/>
          </a:p>
        </p:txBody>
      </p:sp>
    </p:spTree>
    <p:extLst>
      <p:ext uri="{BB962C8B-B14F-4D97-AF65-F5344CB8AC3E}">
        <p14:creationId xmlns:p14="http://schemas.microsoft.com/office/powerpoint/2010/main" val="3924214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4</a:t>
            </a:fld>
            <a:endParaRPr lang="en-US" dirty="0"/>
          </a:p>
        </p:txBody>
      </p:sp>
    </p:spTree>
    <p:extLst>
      <p:ext uri="{BB962C8B-B14F-4D97-AF65-F5344CB8AC3E}">
        <p14:creationId xmlns:p14="http://schemas.microsoft.com/office/powerpoint/2010/main" val="2357729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5</a:t>
            </a:fld>
            <a:endParaRPr lang="en-US" dirty="0"/>
          </a:p>
        </p:txBody>
      </p:sp>
    </p:spTree>
    <p:extLst>
      <p:ext uri="{BB962C8B-B14F-4D97-AF65-F5344CB8AC3E}">
        <p14:creationId xmlns:p14="http://schemas.microsoft.com/office/powerpoint/2010/main" val="3466136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6</a:t>
            </a:fld>
            <a:endParaRPr lang="en-US"/>
          </a:p>
        </p:txBody>
      </p:sp>
    </p:spTree>
    <p:extLst>
      <p:ext uri="{BB962C8B-B14F-4D97-AF65-F5344CB8AC3E}">
        <p14:creationId xmlns:p14="http://schemas.microsoft.com/office/powerpoint/2010/main" val="889620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800" dirty="0"/>
                  <a:t>Forward-looking dynamics:</a:t>
                </a:r>
              </a:p>
              <a:p>
                <a:pPr marL="171450" indent="-171450">
                  <a:buFont typeface="Arial" panose="020B0604020202020204" pitchFamily="34" charset="0"/>
                  <a:buChar char="•"/>
                </a:pPr>
                <a:r>
                  <a:rPr lang="en-US" sz="800" dirty="0"/>
                  <a:t>For each sector and point in time: med = “sum of intermediate flows to all 19 sectors”;  con = “consumption”;  inv = “sum of investment flows to all 19 sectors”;  </a:t>
                </a:r>
                <a:r>
                  <a:rPr lang="en-US" sz="800" dirty="0" err="1"/>
                  <a:t>xpo</a:t>
                </a:r>
                <a:r>
                  <a:rPr lang="en-US" sz="800" dirty="0"/>
                  <a:t> = “exports”;  </a:t>
                </a:r>
                <a:r>
                  <a:rPr lang="en-US" sz="800" dirty="0" err="1"/>
                  <a:t>kap</a:t>
                </a:r>
                <a:r>
                  <a:rPr lang="en-US" sz="800" dirty="0"/>
                  <a:t> = “capital” evolves according to the standard dynamic equation </a:t>
                </a:r>
                <a14:m>
                  <m:oMath xmlns:m="http://schemas.openxmlformats.org/officeDocument/2006/math">
                    <m:sSub>
                      <m:sSubPr>
                        <m:ctrlPr>
                          <a:rPr lang="en-AU" sz="800" b="0" i="1" smtClean="0">
                            <a:latin typeface="Cambria Math" panose="02040503050406030204" pitchFamily="18" charset="0"/>
                          </a:rPr>
                        </m:ctrlPr>
                      </m:sSubPr>
                      <m:e>
                        <m:r>
                          <a:rPr lang="en-AU" sz="800" b="0" i="1" smtClean="0">
                            <a:latin typeface="Cambria Math" panose="02040503050406030204" pitchFamily="18" charset="0"/>
                          </a:rPr>
                          <m:t>𝑘</m:t>
                        </m:r>
                      </m:e>
                      <m:sub>
                        <m:r>
                          <a:rPr lang="en-AU" sz="800" b="0" i="1" smtClean="0">
                            <a:latin typeface="Cambria Math" panose="02040503050406030204" pitchFamily="18" charset="0"/>
                          </a:rPr>
                          <m:t>𝑡</m:t>
                        </m:r>
                        <m:r>
                          <a:rPr lang="en-AU" sz="800" b="0" i="1" smtClean="0">
                            <a:latin typeface="Cambria Math" panose="02040503050406030204" pitchFamily="18" charset="0"/>
                          </a:rPr>
                          <m:t>+1</m:t>
                        </m:r>
                      </m:sub>
                    </m:sSub>
                    <m:r>
                      <a:rPr lang="en-AU" sz="800" b="0" i="1" smtClean="0">
                        <a:latin typeface="Cambria Math" panose="02040503050406030204" pitchFamily="18" charset="0"/>
                      </a:rPr>
                      <m:t>=</m:t>
                    </m:r>
                    <m:d>
                      <m:dPr>
                        <m:ctrlPr>
                          <a:rPr lang="en-AU" sz="800" b="0" i="1" smtClean="0">
                            <a:latin typeface="Cambria Math" panose="02040503050406030204" pitchFamily="18" charset="0"/>
                          </a:rPr>
                        </m:ctrlPr>
                      </m:dPr>
                      <m:e>
                        <m:r>
                          <a:rPr lang="en-AU" sz="800" b="0" i="1" smtClean="0">
                            <a:latin typeface="Cambria Math" panose="02040503050406030204" pitchFamily="18" charset="0"/>
                          </a:rPr>
                          <m:t>1−</m:t>
                        </m:r>
                        <m:r>
                          <a:rPr lang="en-AU" sz="800" b="0" i="1" smtClean="0">
                            <a:latin typeface="Cambria Math" panose="02040503050406030204" pitchFamily="18" charset="0"/>
                          </a:rPr>
                          <m:t>𝛿</m:t>
                        </m:r>
                      </m:e>
                    </m:d>
                  </m:oMath>
                </a14:m>
                <a:r>
                  <a:rPr lang="en-AU" sz="800" dirty="0"/>
                  <a:t> </a:t>
                </a:r>
                <a14:m>
                  <m:oMath xmlns:m="http://schemas.openxmlformats.org/officeDocument/2006/math">
                    <m:sSub>
                      <m:sSubPr>
                        <m:ctrlPr>
                          <a:rPr lang="en-AU" sz="800" i="1">
                            <a:latin typeface="Cambria Math" panose="02040503050406030204" pitchFamily="18" charset="0"/>
                          </a:rPr>
                        </m:ctrlPr>
                      </m:sSubPr>
                      <m:e>
                        <m:r>
                          <a:rPr lang="en-AU" sz="800" i="1">
                            <a:latin typeface="Cambria Math" panose="02040503050406030204" pitchFamily="18" charset="0"/>
                          </a:rPr>
                          <m:t>𝑘</m:t>
                        </m:r>
                      </m:e>
                      <m:sub>
                        <m:r>
                          <a:rPr lang="en-AU" sz="800" i="1">
                            <a:latin typeface="Cambria Math" panose="02040503050406030204" pitchFamily="18" charset="0"/>
                          </a:rPr>
                          <m:t>𝑡</m:t>
                        </m:r>
                      </m:sub>
                    </m:sSub>
                    <m:r>
                      <a:rPr lang="en-AU" sz="800" b="0" i="1" smtClean="0">
                        <a:latin typeface="Cambria Math" panose="02040503050406030204" pitchFamily="18" charset="0"/>
                      </a:rPr>
                      <m:t>+</m:t>
                    </m:r>
                    <m:sSub>
                      <m:sSubPr>
                        <m:ctrlPr>
                          <a:rPr lang="en-AU" sz="800" i="1">
                            <a:latin typeface="Cambria Math" panose="02040503050406030204" pitchFamily="18" charset="0"/>
                          </a:rPr>
                        </m:ctrlPr>
                      </m:sSubPr>
                      <m:e>
                        <m:r>
                          <a:rPr lang="en-AU" sz="800" b="0" i="1" smtClean="0">
                            <a:latin typeface="Cambria Math" panose="02040503050406030204" pitchFamily="18" charset="0"/>
                          </a:rPr>
                          <m:t>𝑖𝑛𝑣</m:t>
                        </m:r>
                      </m:e>
                      <m:sub>
                        <m:r>
                          <a:rPr lang="en-AU" sz="800" i="1">
                            <a:latin typeface="Cambria Math" panose="02040503050406030204" pitchFamily="18" charset="0"/>
                          </a:rPr>
                          <m:t>𝑡</m:t>
                        </m:r>
                      </m:sub>
                    </m:sSub>
                  </m:oMath>
                </a14:m>
                <a:r>
                  <a:rPr lang="en-US" sz="800" dirty="0"/>
                  <a:t> where </a:t>
                </a:r>
                <a14:m>
                  <m:oMath xmlns:m="http://schemas.openxmlformats.org/officeDocument/2006/math">
                    <m:d>
                      <m:dPr>
                        <m:ctrlPr>
                          <a:rPr lang="en-AU" sz="800" i="1">
                            <a:latin typeface="Cambria Math" panose="02040503050406030204" pitchFamily="18" charset="0"/>
                          </a:rPr>
                        </m:ctrlPr>
                      </m:dPr>
                      <m:e>
                        <m:r>
                          <a:rPr lang="en-AU" sz="800" i="1">
                            <a:latin typeface="Cambria Math" panose="02040503050406030204" pitchFamily="18" charset="0"/>
                          </a:rPr>
                          <m:t>1−</m:t>
                        </m:r>
                        <m:r>
                          <a:rPr lang="en-AU" sz="800" i="1">
                            <a:latin typeface="Cambria Math" panose="02040503050406030204" pitchFamily="18" charset="0"/>
                          </a:rPr>
                          <m:t>𝛿</m:t>
                        </m:r>
                      </m:e>
                    </m:d>
                  </m:oMath>
                </a14:m>
                <a:r>
                  <a:rPr lang="en-AU" sz="800" dirty="0"/>
                  <a:t> </a:t>
                </a:r>
                <a14:m>
                  <m:oMath xmlns:m="http://schemas.openxmlformats.org/officeDocument/2006/math">
                    <m:sSub>
                      <m:sSubPr>
                        <m:ctrlPr>
                          <a:rPr lang="en-AU" sz="800" i="1">
                            <a:latin typeface="Cambria Math" panose="02040503050406030204" pitchFamily="18" charset="0"/>
                          </a:rPr>
                        </m:ctrlPr>
                      </m:sSubPr>
                      <m:e>
                        <m:r>
                          <a:rPr lang="en-AU" sz="800" i="1">
                            <a:latin typeface="Cambria Math" panose="02040503050406030204" pitchFamily="18" charset="0"/>
                          </a:rPr>
                          <m:t>𝑘</m:t>
                        </m:r>
                      </m:e>
                      <m:sub>
                        <m:r>
                          <a:rPr lang="en-AU" sz="800" i="1">
                            <a:latin typeface="Cambria Math" panose="02040503050406030204" pitchFamily="18" charset="0"/>
                          </a:rPr>
                          <m:t>𝑡</m:t>
                        </m:r>
                      </m:sub>
                    </m:sSub>
                  </m:oMath>
                </a14:m>
                <a:r>
                  <a:rPr lang="en-US" sz="800" dirty="0"/>
                  <a:t> is current capital depreciated at rate </a:t>
                </a:r>
                <a14:m>
                  <m:oMath xmlns:m="http://schemas.openxmlformats.org/officeDocument/2006/math">
                    <m:r>
                      <a:rPr lang="en-AU" sz="800" i="1">
                        <a:latin typeface="Cambria Math" panose="02040503050406030204" pitchFamily="18" charset="0"/>
                      </a:rPr>
                      <m:t>𝛿</m:t>
                    </m:r>
                    <m:r>
                      <a:rPr lang="en-AU" sz="800" i="1">
                        <a:latin typeface="Cambria Math" panose="02040503050406030204" pitchFamily="18" charset="0"/>
                      </a:rPr>
                      <m:t> </m:t>
                    </m:r>
                  </m:oMath>
                </a14:m>
                <a:r>
                  <a:rPr lang="en-US" sz="800" dirty="0"/>
                  <a:t>and </a:t>
                </a:r>
                <a14:m>
                  <m:oMath xmlns:m="http://schemas.openxmlformats.org/officeDocument/2006/math">
                    <m:sSub>
                      <m:sSubPr>
                        <m:ctrlPr>
                          <a:rPr lang="en-AU" sz="800" i="1">
                            <a:latin typeface="Cambria Math" panose="02040503050406030204" pitchFamily="18" charset="0"/>
                          </a:rPr>
                        </m:ctrlPr>
                      </m:sSubPr>
                      <m:e>
                        <m:r>
                          <a:rPr lang="en-AU" sz="800" i="1">
                            <a:latin typeface="Cambria Math" panose="02040503050406030204" pitchFamily="18" charset="0"/>
                          </a:rPr>
                          <m:t>𝑖𝑛𝑣</m:t>
                        </m:r>
                      </m:e>
                      <m:sub>
                        <m:r>
                          <a:rPr lang="en-AU" sz="800" i="1">
                            <a:latin typeface="Cambria Math" panose="02040503050406030204" pitchFamily="18" charset="0"/>
                          </a:rPr>
                          <m:t>𝑡</m:t>
                        </m:r>
                      </m:sub>
                    </m:sSub>
                  </m:oMath>
                </a14:m>
                <a:r>
                  <a:rPr lang="en-US" sz="800" dirty="0"/>
                  <a:t> is an optimal, forward-looking composite of flows from all 19 sectors.</a:t>
                </a:r>
              </a:p>
              <a:p>
                <a:r>
                  <a:rPr lang="en-US" sz="800" dirty="0"/>
                  <a:t>Balanced Growth Paths:</a:t>
                </a:r>
              </a:p>
              <a:p>
                <a:pPr marL="171450" indent="-171450">
                  <a:buFont typeface="Arial" panose="020B0604020202020204" pitchFamily="34" charset="0"/>
                  <a:buChar char="•"/>
                </a:pPr>
                <a:r>
                  <a:rPr lang="en-US" sz="800" dirty="0"/>
                  <a:t>Technological progress augments the fixed factor making our time at work more productive and the economy to converge to an approximately </a:t>
                </a:r>
                <a:r>
                  <a:rPr lang="en-US" sz="800" i="1" dirty="0"/>
                  <a:t>balanced growth path</a:t>
                </a:r>
                <a:r>
                  <a:rPr lang="en-US" sz="800" dirty="0"/>
                  <a:t>. Over time, the economy converges to a balanced growth path arises when all sectors experience a stable rate of year-on-year growth. Here we assume this rate to be similar across sectors.</a:t>
                </a:r>
              </a:p>
              <a:p>
                <a:r>
                  <a:rPr lang="en-US" sz="800" dirty="0"/>
                  <a:t>Optimality:</a:t>
                </a:r>
              </a:p>
              <a:p>
                <a:pPr marL="171450" indent="-171450">
                  <a:buFont typeface="Arial" panose="020B0604020202020204" pitchFamily="34" charset="0"/>
                  <a:buChar char="•"/>
                </a:pPr>
                <a:r>
                  <a:rPr lang="en-US" sz="800" dirty="0"/>
                  <a:t>The model depends on many parameters such as elasticities of substitution, productivity parameters, technical coefficients (a.k.a. sectoral shares). For every </a:t>
                </a:r>
                <a:r>
                  <a:rPr lang="en-US" sz="800" dirty="0" err="1"/>
                  <a:t>parameterisation</a:t>
                </a:r>
                <a:r>
                  <a:rPr lang="en-US" sz="800" dirty="0"/>
                  <a:t>, </a:t>
                </a:r>
                <a:r>
                  <a:rPr lang="en-US" sz="800" i="1" dirty="0"/>
                  <a:t>optimal </a:t>
                </a:r>
                <a:r>
                  <a:rPr lang="en-US" sz="800" dirty="0"/>
                  <a:t>means not only that the market clearing and dynamic equations hold, but also a no-arbitrage condition holds for investment across sectors. These conditions hold regardless of whether the economy is on a balanced growth path or whether the Euler eq’ns hold.</a:t>
                </a:r>
              </a:p>
              <a:p>
                <a:r>
                  <a:rPr lang="en-US" sz="800" dirty="0"/>
                  <a:t>Euler Equations:</a:t>
                </a:r>
                <a:endParaRPr lang="en-AU" sz="800" dirty="0"/>
              </a:p>
              <a:p>
                <a:pPr marL="171450" indent="-171450">
                  <a:buFont typeface="Arial" panose="020B0604020202020204" pitchFamily="34" charset="0"/>
                  <a:buChar char="•"/>
                </a:pPr>
                <a:r>
                  <a:rPr lang="en-AU" sz="800" dirty="0"/>
                  <a:t>At the sectoral level, the intertemporal Euler equations provide a more refined notion of optimality that hold only for certain parametrisations. These equations ensure that capital is on the right trajectory, the one that ensures the marginal value of consumption today is equal to the expected discounted marginal value of future consumption. This calculation of expected value is made by economic agents who try to make sense of uncertainty about future states of the world.</a:t>
                </a:r>
              </a:p>
              <a:p>
                <a:pPr marL="171450" indent="-171450">
                  <a:buFont typeface="Arial" panose="020B0604020202020204" pitchFamily="34" charset="0"/>
                  <a:buChar char="•"/>
                </a:pPr>
                <a:r>
                  <a:rPr lang="en-AU" sz="800" dirty="0"/>
                  <a:t>Consider a simple example with two states. In state 1, Queensland transitions to net zero by 2050. In state 2 it does not (perhaps because climate change is not a concern). In state 2, current capital would probably satisfy the Euler equations as the current stock of capital is fit-for-purpose.  In state 1 on the other hand, the stock of capital is already out-of-date and finding the right path for future capital is hard. Regions and sectors with a dependence on coal are on the front line.</a:t>
                </a:r>
              </a:p>
              <a:p>
                <a:pPr marL="171450" indent="-171450">
                  <a:buFont typeface="Arial" panose="020B0604020202020204" pitchFamily="34" charset="0"/>
                  <a:buChar char="•"/>
                </a:pPr>
                <a:r>
                  <a:rPr lang="en-AU" sz="800" dirty="0"/>
                  <a:t>In this paper, we look at the implications for a shock of whether (or not) the Euler equations hold at the sectoral level. We find that these equations do indeed affect the way a sectoral shock propagates across the economy. As we show in the results section, when the equations hold, the closure of BSL does not propagate to other sectors to the same degree. The explanation is that they are already well-stocked and therefore robust to external shocks.</a:t>
                </a:r>
              </a:p>
            </p:txBody>
          </p:sp>
        </mc:Choice>
        <mc:Fallback xmlns="">
          <p:sp>
            <p:nvSpPr>
              <p:cNvPr id="3" name="Notes Placeholder 2"/>
              <p:cNvSpPr>
                <a:spLocks noGrp="1"/>
              </p:cNvSpPr>
              <p:nvPr>
                <p:ph type="body" idx="1"/>
              </p:nvPr>
            </p:nvSpPr>
            <p:spPr/>
            <p:txBody>
              <a:bodyPr/>
              <a:lstStyle/>
              <a:p>
                <a:r>
                  <a:rPr lang="en-US" sz="800" dirty="0"/>
                  <a:t>Forward-looking dynamics:</a:t>
                </a:r>
              </a:p>
              <a:p>
                <a:pPr marL="171450" indent="-171450">
                  <a:buFont typeface="Arial" panose="020B0604020202020204" pitchFamily="34" charset="0"/>
                  <a:buChar char="•"/>
                </a:pPr>
                <a:r>
                  <a:rPr lang="en-US" sz="800" dirty="0"/>
                  <a:t>For each sector and point in time: med = “sum of intermediate flows to all 19 sectors”;  con = “consumption”;  inv = “sum of investment flows to all 19 sectors”;  </a:t>
                </a:r>
                <a:r>
                  <a:rPr lang="en-US" sz="800" dirty="0" err="1"/>
                  <a:t>xpo</a:t>
                </a:r>
                <a:r>
                  <a:rPr lang="en-US" sz="800" dirty="0"/>
                  <a:t> = “exports”;  </a:t>
                </a:r>
                <a:r>
                  <a:rPr lang="en-US" sz="800" dirty="0" err="1"/>
                  <a:t>kap</a:t>
                </a:r>
                <a:r>
                  <a:rPr lang="en-US" sz="800" dirty="0"/>
                  <a:t> = “capital” evolves according to the standard dynamic equation </a:t>
                </a:r>
                <a:r>
                  <a:rPr lang="en-AU" sz="800" b="0" i="0">
                    <a:latin typeface="Cambria Math" panose="02040503050406030204" pitchFamily="18" charset="0"/>
                  </a:rPr>
                  <a:t>𝑘_(𝑡+1)=(1−𝛿)</a:t>
                </a:r>
                <a:r>
                  <a:rPr lang="en-AU" sz="800" dirty="0"/>
                  <a:t> </a:t>
                </a:r>
                <a:r>
                  <a:rPr lang="en-AU" sz="800" i="0">
                    <a:latin typeface="Cambria Math" panose="02040503050406030204" pitchFamily="18" charset="0"/>
                  </a:rPr>
                  <a:t>𝑘_𝑡</a:t>
                </a:r>
                <a:r>
                  <a:rPr lang="en-AU" sz="800" b="0" i="0">
                    <a:latin typeface="Cambria Math" panose="02040503050406030204" pitchFamily="18" charset="0"/>
                  </a:rPr>
                  <a:t>+</a:t>
                </a:r>
                <a:r>
                  <a:rPr lang="en-AU" sz="800" i="0">
                    <a:latin typeface="Cambria Math" panose="02040503050406030204" pitchFamily="18" charset="0"/>
                  </a:rPr>
                  <a:t>〖</a:t>
                </a:r>
                <a:r>
                  <a:rPr lang="en-AU" sz="800" b="0" i="0">
                    <a:latin typeface="Cambria Math" panose="02040503050406030204" pitchFamily="18" charset="0"/>
                  </a:rPr>
                  <a:t>𝑖𝑛𝑣〗_</a:t>
                </a:r>
                <a:r>
                  <a:rPr lang="en-AU" sz="800" i="0">
                    <a:latin typeface="Cambria Math" panose="02040503050406030204" pitchFamily="18" charset="0"/>
                  </a:rPr>
                  <a:t>𝑡</a:t>
                </a:r>
                <a:r>
                  <a:rPr lang="en-US" sz="800" dirty="0"/>
                  <a:t> where </a:t>
                </a:r>
                <a:r>
                  <a:rPr lang="en-AU" sz="800" i="0">
                    <a:latin typeface="Cambria Math" panose="02040503050406030204" pitchFamily="18" charset="0"/>
                  </a:rPr>
                  <a:t>(1−𝛿)</a:t>
                </a:r>
                <a:r>
                  <a:rPr lang="en-AU" sz="800" dirty="0"/>
                  <a:t> </a:t>
                </a:r>
                <a:r>
                  <a:rPr lang="en-AU" sz="800" i="0">
                    <a:latin typeface="Cambria Math" panose="02040503050406030204" pitchFamily="18" charset="0"/>
                  </a:rPr>
                  <a:t>𝑘_𝑡</a:t>
                </a:r>
                <a:r>
                  <a:rPr lang="en-US" sz="800" dirty="0"/>
                  <a:t> is current capital depreciated at rate </a:t>
                </a:r>
                <a:r>
                  <a:rPr lang="en-AU" sz="800" i="0">
                    <a:latin typeface="Cambria Math" panose="02040503050406030204" pitchFamily="18" charset="0"/>
                  </a:rPr>
                  <a:t>𝛿 </a:t>
                </a:r>
                <a:r>
                  <a:rPr lang="en-US" sz="800" dirty="0"/>
                  <a:t>and </a:t>
                </a:r>
                <a:r>
                  <a:rPr lang="en-AU" sz="800" i="0">
                    <a:latin typeface="Cambria Math" panose="02040503050406030204" pitchFamily="18" charset="0"/>
                  </a:rPr>
                  <a:t>〖𝑖𝑛𝑣〗_𝑡</a:t>
                </a:r>
                <a:r>
                  <a:rPr lang="en-US" sz="800" dirty="0"/>
                  <a:t> is an optimal, forward-looking composite of flows from all 19 sectors.</a:t>
                </a:r>
              </a:p>
              <a:p>
                <a:r>
                  <a:rPr lang="en-US" sz="800" dirty="0"/>
                  <a:t>Balanced Growth Paths:</a:t>
                </a:r>
              </a:p>
              <a:p>
                <a:pPr marL="171450" indent="-171450">
                  <a:buFont typeface="Arial" panose="020B0604020202020204" pitchFamily="34" charset="0"/>
                  <a:buChar char="•"/>
                </a:pPr>
                <a:r>
                  <a:rPr lang="en-US" sz="800" dirty="0"/>
                  <a:t>Technological progress augments the fixed factor making our time at work more productive and the economy to converge to an approximately </a:t>
                </a:r>
                <a:r>
                  <a:rPr lang="en-US" sz="800" i="1" dirty="0"/>
                  <a:t>balanced growth path</a:t>
                </a:r>
                <a:r>
                  <a:rPr lang="en-US" sz="800" dirty="0"/>
                  <a:t>. Over time, the economy converges to a balanced growth path arises when all sectors experience a stable rate of year-on-year growth. Here we assume this rate to be similar across sectors.</a:t>
                </a:r>
              </a:p>
              <a:p>
                <a:r>
                  <a:rPr lang="en-US" sz="800" dirty="0"/>
                  <a:t>Optimality:</a:t>
                </a:r>
              </a:p>
              <a:p>
                <a:pPr marL="171450" indent="-171450">
                  <a:buFont typeface="Arial" panose="020B0604020202020204" pitchFamily="34" charset="0"/>
                  <a:buChar char="•"/>
                </a:pPr>
                <a:r>
                  <a:rPr lang="en-US" sz="800" dirty="0"/>
                  <a:t>The model depends on many parameters such as elasticities of substitution, productivity parameters, technical coefficients (a.k.a. sectoral shares). For every </a:t>
                </a:r>
                <a:r>
                  <a:rPr lang="en-US" sz="800" dirty="0" err="1"/>
                  <a:t>parameterisation</a:t>
                </a:r>
                <a:r>
                  <a:rPr lang="en-US" sz="800" dirty="0"/>
                  <a:t>, </a:t>
                </a:r>
                <a:r>
                  <a:rPr lang="en-US" sz="800" i="1" dirty="0"/>
                  <a:t>optimal </a:t>
                </a:r>
                <a:r>
                  <a:rPr lang="en-US" sz="800" dirty="0"/>
                  <a:t>means not only that the market clearing and dynamic equations hold, but also a no-arbitrage condition holds for investment across sectors. These conditions hold regardless of whether the economy is on a balanced growth path or whether the Euler eq’ns hold.</a:t>
                </a:r>
              </a:p>
              <a:p>
                <a:r>
                  <a:rPr lang="en-US" sz="800" dirty="0"/>
                  <a:t>Euler Equations:</a:t>
                </a:r>
                <a:endParaRPr lang="en-AU" sz="800" dirty="0"/>
              </a:p>
              <a:p>
                <a:pPr marL="171450" indent="-171450">
                  <a:buFont typeface="Arial" panose="020B0604020202020204" pitchFamily="34" charset="0"/>
                  <a:buChar char="•"/>
                </a:pPr>
                <a:r>
                  <a:rPr lang="en-AU" sz="800" dirty="0"/>
                  <a:t>At the sectoral level, the intertemporal Euler equations provide a more refined notion of optimality that hold only for certain parametrisations. These equations ensure that capital is on the right trajectory, the one that ensures the marginal value of consumption today is equal to the expected discounted marginal value of future consumption. This calculation of expected value is made by economic agents who try to make sense of uncertainty about future states of the world.</a:t>
                </a:r>
              </a:p>
              <a:p>
                <a:pPr marL="171450" indent="-171450">
                  <a:buFont typeface="Arial" panose="020B0604020202020204" pitchFamily="34" charset="0"/>
                  <a:buChar char="•"/>
                </a:pPr>
                <a:r>
                  <a:rPr lang="en-AU" sz="800" dirty="0"/>
                  <a:t>Consider a simple example with two states. In state 1, Queensland transitions to net zero by 2050. In state 2 it does not (perhaps because climate change is not a concern). In state 2, current capital would probably satisfy the Euler equations as the current stock of capital is fit-for-purpose.  In state 1 on the other hand, the stock of capital is already out-of-date and finding the right path for future capital is hard. Regions and sectors with a dependence on coal are on the front line.</a:t>
                </a:r>
              </a:p>
              <a:p>
                <a:pPr marL="171450" indent="-171450">
                  <a:buFont typeface="Arial" panose="020B0604020202020204" pitchFamily="34" charset="0"/>
                  <a:buChar char="•"/>
                </a:pPr>
                <a:r>
                  <a:rPr lang="en-AU" sz="800" dirty="0"/>
                  <a:t>In this paper, we look at the implications for a shock of whether (or not) the Euler equations hold at the sectoral level. We find that these equations do indeed affect the way a sectoral shock propagates across the economy. As we show in the results section, when the equations hold, the closure of BSL does not propagate to other sectors to the same degree. The explanation is that they are already well-stocked and therefore robust to external shocks.</a:t>
                </a:r>
              </a:p>
            </p:txBody>
          </p:sp>
        </mc:Fallback>
      </mc:AlternateContent>
      <p:sp>
        <p:nvSpPr>
          <p:cNvPr id="4" name="Slide Number Placeholder 3"/>
          <p:cNvSpPr>
            <a:spLocks noGrp="1"/>
          </p:cNvSpPr>
          <p:nvPr>
            <p:ph type="sldNum" sz="quarter" idx="5"/>
          </p:nvPr>
        </p:nvSpPr>
        <p:spPr/>
        <p:txBody>
          <a:bodyPr/>
          <a:lstStyle/>
          <a:p>
            <a:fld id="{6015CCE1-9FA1-AB45-B907-52B4A1C0DF23}" type="slidenum">
              <a:rPr lang="en-US" smtClean="0"/>
              <a:t>7</a:t>
            </a:fld>
            <a:endParaRPr lang="en-US"/>
          </a:p>
        </p:txBody>
      </p:sp>
    </p:spTree>
    <p:extLst>
      <p:ext uri="{BB962C8B-B14F-4D97-AF65-F5344CB8AC3E}">
        <p14:creationId xmlns:p14="http://schemas.microsoft.com/office/powerpoint/2010/main" val="3554503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8</a:t>
            </a:fld>
            <a:endParaRPr lang="en-US"/>
          </a:p>
        </p:txBody>
      </p:sp>
    </p:spTree>
    <p:extLst>
      <p:ext uri="{BB962C8B-B14F-4D97-AF65-F5344CB8AC3E}">
        <p14:creationId xmlns:p14="http://schemas.microsoft.com/office/powerpoint/2010/main" val="3423067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9</a:t>
            </a:fld>
            <a:endParaRPr lang="en-US"/>
          </a:p>
        </p:txBody>
      </p:sp>
    </p:spTree>
    <p:extLst>
      <p:ext uri="{BB962C8B-B14F-4D97-AF65-F5344CB8AC3E}">
        <p14:creationId xmlns:p14="http://schemas.microsoft.com/office/powerpoint/2010/main" val="174223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3FA09-1844-364A-8414-5D4979A94F2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E0D9F33-64C6-EC40-9125-1CB502F8DE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0750E79-976F-EF40-8B81-011FE519B984}"/>
              </a:ext>
            </a:extLst>
          </p:cNvPr>
          <p:cNvSpPr>
            <a:spLocks noGrp="1"/>
          </p:cNvSpPr>
          <p:nvPr>
            <p:ph type="dt" sz="half" idx="10"/>
          </p:nvPr>
        </p:nvSpPr>
        <p:spPr/>
        <p:txBody>
          <a:bodyPr/>
          <a:lstStyle/>
          <a:p>
            <a:fld id="{6EA60691-BC20-244D-99A6-BF06D3AEC294}" type="datetime1">
              <a:rPr lang="en-AU" smtClean="0"/>
              <a:t>28/10/22</a:t>
            </a:fld>
            <a:endParaRPr lang="en-US"/>
          </a:p>
        </p:txBody>
      </p:sp>
      <p:sp>
        <p:nvSpPr>
          <p:cNvPr id="5" name="Footer Placeholder 4">
            <a:extLst>
              <a:ext uri="{FF2B5EF4-FFF2-40B4-BE49-F238E27FC236}">
                <a16:creationId xmlns:a16="http://schemas.microsoft.com/office/drawing/2014/main" id="{8F671100-F57F-2D41-8F89-DB725137FB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D6FE4-0384-2E4C-BA6C-E7D43E5759AC}"/>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3260768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5A87-B5DF-FD4C-A1EF-D4ACE644D4B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CFE03AA-6782-A146-A0A7-BEAEA7C2085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A6D8173-D6D9-6E40-9DB9-6E8698363FC5}"/>
              </a:ext>
            </a:extLst>
          </p:cNvPr>
          <p:cNvSpPr>
            <a:spLocks noGrp="1"/>
          </p:cNvSpPr>
          <p:nvPr>
            <p:ph type="dt" sz="half" idx="10"/>
          </p:nvPr>
        </p:nvSpPr>
        <p:spPr/>
        <p:txBody>
          <a:bodyPr/>
          <a:lstStyle/>
          <a:p>
            <a:fld id="{7F9144AF-5416-F842-BD48-F48F1D6118C2}" type="datetime1">
              <a:rPr lang="en-AU" smtClean="0"/>
              <a:t>28/10/22</a:t>
            </a:fld>
            <a:endParaRPr lang="en-US"/>
          </a:p>
        </p:txBody>
      </p:sp>
      <p:sp>
        <p:nvSpPr>
          <p:cNvPr id="5" name="Footer Placeholder 4">
            <a:extLst>
              <a:ext uri="{FF2B5EF4-FFF2-40B4-BE49-F238E27FC236}">
                <a16:creationId xmlns:a16="http://schemas.microsoft.com/office/drawing/2014/main" id="{750605B4-E49B-0740-9804-9F91E2EEC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92332-DD7B-144C-9BFB-CF4872E44E45}"/>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2292571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D3D260-21EE-3C44-B939-C4388117858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A775C0-0935-744B-88D4-F02771E2AFC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273B3CA-5426-6144-ACFD-DC80F807B9D5}"/>
              </a:ext>
            </a:extLst>
          </p:cNvPr>
          <p:cNvSpPr>
            <a:spLocks noGrp="1"/>
          </p:cNvSpPr>
          <p:nvPr>
            <p:ph type="dt" sz="half" idx="10"/>
          </p:nvPr>
        </p:nvSpPr>
        <p:spPr/>
        <p:txBody>
          <a:bodyPr/>
          <a:lstStyle/>
          <a:p>
            <a:fld id="{DDBCBA7D-17AB-FD4F-9A2F-196FB328BF2E}" type="datetime1">
              <a:rPr lang="en-AU" smtClean="0"/>
              <a:t>28/10/22</a:t>
            </a:fld>
            <a:endParaRPr lang="en-US"/>
          </a:p>
        </p:txBody>
      </p:sp>
      <p:sp>
        <p:nvSpPr>
          <p:cNvPr id="5" name="Footer Placeholder 4">
            <a:extLst>
              <a:ext uri="{FF2B5EF4-FFF2-40B4-BE49-F238E27FC236}">
                <a16:creationId xmlns:a16="http://schemas.microsoft.com/office/drawing/2014/main" id="{625F94BA-EA17-4742-9796-711AF4EB17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787AD-11F3-F048-ABBE-E60B9C3503E0}"/>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1267782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22D4D-BA7A-844A-A409-EAB1F18F97B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F9AE0BA-DEB0-BD4E-B969-DD4D2D7B115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5D4B78-D8DC-3447-BB45-12145FB84C99}"/>
              </a:ext>
            </a:extLst>
          </p:cNvPr>
          <p:cNvSpPr>
            <a:spLocks noGrp="1"/>
          </p:cNvSpPr>
          <p:nvPr>
            <p:ph type="dt" sz="half" idx="10"/>
          </p:nvPr>
        </p:nvSpPr>
        <p:spPr/>
        <p:txBody>
          <a:bodyPr/>
          <a:lstStyle/>
          <a:p>
            <a:fld id="{6863D31C-C034-7741-8460-E5CB1B61D776}" type="datetime1">
              <a:rPr lang="en-AU" smtClean="0"/>
              <a:t>28/10/22</a:t>
            </a:fld>
            <a:endParaRPr lang="en-US"/>
          </a:p>
        </p:txBody>
      </p:sp>
      <p:sp>
        <p:nvSpPr>
          <p:cNvPr id="5" name="Footer Placeholder 4">
            <a:extLst>
              <a:ext uri="{FF2B5EF4-FFF2-40B4-BE49-F238E27FC236}">
                <a16:creationId xmlns:a16="http://schemas.microsoft.com/office/drawing/2014/main" id="{4CA732A1-B727-BE41-BC2E-B6AC96E71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CEC26-2ED7-E748-8C1C-5DBD01558348}"/>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3053073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4914-7642-0C47-9FF8-028681286C3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9933F50-3B7C-CC41-A6B9-C6C849D2D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8E8C6AF-AD2D-3C4F-A0F9-110444EDEC9E}"/>
              </a:ext>
            </a:extLst>
          </p:cNvPr>
          <p:cNvSpPr>
            <a:spLocks noGrp="1"/>
          </p:cNvSpPr>
          <p:nvPr>
            <p:ph type="dt" sz="half" idx="10"/>
          </p:nvPr>
        </p:nvSpPr>
        <p:spPr/>
        <p:txBody>
          <a:bodyPr/>
          <a:lstStyle/>
          <a:p>
            <a:fld id="{7E1A3248-5BDF-404A-9052-905C3DD1E5E2}" type="datetime1">
              <a:rPr lang="en-AU" smtClean="0"/>
              <a:t>28/10/22</a:t>
            </a:fld>
            <a:endParaRPr lang="en-US"/>
          </a:p>
        </p:txBody>
      </p:sp>
      <p:sp>
        <p:nvSpPr>
          <p:cNvPr id="5" name="Footer Placeholder 4">
            <a:extLst>
              <a:ext uri="{FF2B5EF4-FFF2-40B4-BE49-F238E27FC236}">
                <a16:creationId xmlns:a16="http://schemas.microsoft.com/office/drawing/2014/main" id="{366A9475-31B3-DC49-A0ED-4757ABB75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C8410-AB90-534C-822D-B2DCE979A312}"/>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1154596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8712-EA8A-AE42-911A-C5A74C02641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57BADE7-29B0-874E-A7A9-D6C15845759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8CCBBB3-567B-F14C-8B0F-437614B5C11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11C2C57-8E36-E346-A7F0-E4DFA35010C9}"/>
              </a:ext>
            </a:extLst>
          </p:cNvPr>
          <p:cNvSpPr>
            <a:spLocks noGrp="1"/>
          </p:cNvSpPr>
          <p:nvPr>
            <p:ph type="dt" sz="half" idx="10"/>
          </p:nvPr>
        </p:nvSpPr>
        <p:spPr/>
        <p:txBody>
          <a:bodyPr/>
          <a:lstStyle/>
          <a:p>
            <a:fld id="{F932B512-F2DA-7B45-808B-6FAE5A4D9306}" type="datetime1">
              <a:rPr lang="en-AU" smtClean="0"/>
              <a:t>28/10/22</a:t>
            </a:fld>
            <a:endParaRPr lang="en-US"/>
          </a:p>
        </p:txBody>
      </p:sp>
      <p:sp>
        <p:nvSpPr>
          <p:cNvPr id="6" name="Footer Placeholder 5">
            <a:extLst>
              <a:ext uri="{FF2B5EF4-FFF2-40B4-BE49-F238E27FC236}">
                <a16:creationId xmlns:a16="http://schemas.microsoft.com/office/drawing/2014/main" id="{2CB51050-09A9-274D-8C63-86353549DE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34135E-8403-8A46-AE64-8DED2E701140}"/>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127409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F317C-2560-3849-B810-70FAC56153F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5569181-F8F8-674B-A1B4-7FBAF636D7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51DF9E-A0F1-F247-A982-D724417D8FC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243C006-A6A4-0340-87ED-DB1FCC5615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1FFDA2-2371-6C49-BFA2-FC05D8E413C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D1C885A-6ADE-8540-B06F-B15DFDF43551}"/>
              </a:ext>
            </a:extLst>
          </p:cNvPr>
          <p:cNvSpPr>
            <a:spLocks noGrp="1"/>
          </p:cNvSpPr>
          <p:nvPr>
            <p:ph type="dt" sz="half" idx="10"/>
          </p:nvPr>
        </p:nvSpPr>
        <p:spPr/>
        <p:txBody>
          <a:bodyPr/>
          <a:lstStyle/>
          <a:p>
            <a:fld id="{4C7D373C-30D7-664F-B9D3-679A6D18C06B}" type="datetime1">
              <a:rPr lang="en-AU" smtClean="0"/>
              <a:t>28/10/22</a:t>
            </a:fld>
            <a:endParaRPr lang="en-US"/>
          </a:p>
        </p:txBody>
      </p:sp>
      <p:sp>
        <p:nvSpPr>
          <p:cNvPr id="8" name="Footer Placeholder 7">
            <a:extLst>
              <a:ext uri="{FF2B5EF4-FFF2-40B4-BE49-F238E27FC236}">
                <a16:creationId xmlns:a16="http://schemas.microsoft.com/office/drawing/2014/main" id="{1496006C-03D3-0A40-BFC6-8B8266E910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A7923E-3569-6546-9ECA-D64213BC89BC}"/>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224875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D4FB-F157-8D48-843D-3B4CA9BC888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CB242B3-EFD0-6048-AED1-EF6551D6219E}"/>
              </a:ext>
            </a:extLst>
          </p:cNvPr>
          <p:cNvSpPr>
            <a:spLocks noGrp="1"/>
          </p:cNvSpPr>
          <p:nvPr>
            <p:ph type="dt" sz="half" idx="10"/>
          </p:nvPr>
        </p:nvSpPr>
        <p:spPr/>
        <p:txBody>
          <a:bodyPr/>
          <a:lstStyle/>
          <a:p>
            <a:fld id="{79596DAF-8286-784E-A5BE-4F485BBD43E0}" type="datetime1">
              <a:rPr lang="en-AU" smtClean="0"/>
              <a:t>28/10/22</a:t>
            </a:fld>
            <a:endParaRPr lang="en-US"/>
          </a:p>
        </p:txBody>
      </p:sp>
      <p:sp>
        <p:nvSpPr>
          <p:cNvPr id="4" name="Footer Placeholder 3">
            <a:extLst>
              <a:ext uri="{FF2B5EF4-FFF2-40B4-BE49-F238E27FC236}">
                <a16:creationId xmlns:a16="http://schemas.microsoft.com/office/drawing/2014/main" id="{FECDE8B7-22D6-C741-81C1-DAF2C8D847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06C33-5A6A-7A49-85F2-D8D55326B210}"/>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3157068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A4FF8E-6287-DE40-BAA3-76515947011B}"/>
              </a:ext>
            </a:extLst>
          </p:cNvPr>
          <p:cNvSpPr>
            <a:spLocks noGrp="1"/>
          </p:cNvSpPr>
          <p:nvPr>
            <p:ph type="dt" sz="half" idx="10"/>
          </p:nvPr>
        </p:nvSpPr>
        <p:spPr/>
        <p:txBody>
          <a:bodyPr/>
          <a:lstStyle/>
          <a:p>
            <a:fld id="{A9904FF5-EF95-6F4A-9B6C-9E0199FB00C5}" type="datetime1">
              <a:rPr lang="en-AU" smtClean="0"/>
              <a:t>28/10/22</a:t>
            </a:fld>
            <a:endParaRPr lang="en-US"/>
          </a:p>
        </p:txBody>
      </p:sp>
      <p:sp>
        <p:nvSpPr>
          <p:cNvPr id="3" name="Footer Placeholder 2">
            <a:extLst>
              <a:ext uri="{FF2B5EF4-FFF2-40B4-BE49-F238E27FC236}">
                <a16:creationId xmlns:a16="http://schemas.microsoft.com/office/drawing/2014/main" id="{914BB964-22C2-4040-9739-DF090EAAF1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0DC699-4A6F-2C45-9111-86FD6B0D893C}"/>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426803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0844-D851-3847-AB06-7BC8C532B3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BE56CB7-620A-B149-865D-2B52E58691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1C46A39-756E-864F-8130-CC6035B39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159E97-77A9-8745-B7DE-006BD40498F6}"/>
              </a:ext>
            </a:extLst>
          </p:cNvPr>
          <p:cNvSpPr>
            <a:spLocks noGrp="1"/>
          </p:cNvSpPr>
          <p:nvPr>
            <p:ph type="dt" sz="half" idx="10"/>
          </p:nvPr>
        </p:nvSpPr>
        <p:spPr/>
        <p:txBody>
          <a:bodyPr/>
          <a:lstStyle/>
          <a:p>
            <a:fld id="{271113E8-C792-7E4C-ACEA-426C717C5DAB}" type="datetime1">
              <a:rPr lang="en-AU" smtClean="0"/>
              <a:t>28/10/22</a:t>
            </a:fld>
            <a:endParaRPr lang="en-US"/>
          </a:p>
        </p:txBody>
      </p:sp>
      <p:sp>
        <p:nvSpPr>
          <p:cNvPr id="6" name="Footer Placeholder 5">
            <a:extLst>
              <a:ext uri="{FF2B5EF4-FFF2-40B4-BE49-F238E27FC236}">
                <a16:creationId xmlns:a16="http://schemas.microsoft.com/office/drawing/2014/main" id="{3E22A051-1B8A-5D49-AB86-CC2087D705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721FE9-83B4-874B-BDF6-61C36F3A6D66}"/>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318636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0294-B861-6D4B-ACA8-D08CCFC944A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02427D9-C16A-CA40-A454-C8F05511EB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53E37A-1BD0-0B4F-BB16-F4A5C2E9FF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66ECA58-6B98-2A4B-B086-AC80733FB32A}"/>
              </a:ext>
            </a:extLst>
          </p:cNvPr>
          <p:cNvSpPr>
            <a:spLocks noGrp="1"/>
          </p:cNvSpPr>
          <p:nvPr>
            <p:ph type="dt" sz="half" idx="10"/>
          </p:nvPr>
        </p:nvSpPr>
        <p:spPr/>
        <p:txBody>
          <a:bodyPr/>
          <a:lstStyle/>
          <a:p>
            <a:fld id="{3D4019F8-E202-7C44-943C-7ADAB970D59D}" type="datetime1">
              <a:rPr lang="en-AU" smtClean="0"/>
              <a:t>28/10/22</a:t>
            </a:fld>
            <a:endParaRPr lang="en-US"/>
          </a:p>
        </p:txBody>
      </p:sp>
      <p:sp>
        <p:nvSpPr>
          <p:cNvPr id="6" name="Footer Placeholder 5">
            <a:extLst>
              <a:ext uri="{FF2B5EF4-FFF2-40B4-BE49-F238E27FC236}">
                <a16:creationId xmlns:a16="http://schemas.microsoft.com/office/drawing/2014/main" id="{3369411A-657F-F543-ADAB-23600E5803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7B10F0-4D00-D24A-8C75-A124BC1D6115}"/>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1904310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54F88B-4151-1947-A2CF-D48C8332CE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3B1B75B-75BC-924E-9249-55ADAB841B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E86052F-A9C9-384A-AA04-BCB619CF12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97C455-C182-AB4F-A8C8-B43373E8C37B}" type="datetime1">
              <a:rPr lang="en-AU" smtClean="0"/>
              <a:t>28/10/22</a:t>
            </a:fld>
            <a:endParaRPr lang="en-US"/>
          </a:p>
        </p:txBody>
      </p:sp>
      <p:sp>
        <p:nvSpPr>
          <p:cNvPr id="5" name="Footer Placeholder 4">
            <a:extLst>
              <a:ext uri="{FF2B5EF4-FFF2-40B4-BE49-F238E27FC236}">
                <a16:creationId xmlns:a16="http://schemas.microsoft.com/office/drawing/2014/main" id="{E34DF2B0-2DB5-6B4A-A79C-BF520BBBA9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B8ACF5-05F8-3549-83B5-DBB72D17D7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2F1AF-7FE7-D74B-89B5-5B91D7E9B3CD}" type="slidenum">
              <a:rPr lang="en-US" smtClean="0"/>
              <a:t>‹#›</a:t>
            </a:fld>
            <a:endParaRPr lang="en-US"/>
          </a:p>
        </p:txBody>
      </p:sp>
    </p:spTree>
    <p:extLst>
      <p:ext uri="{BB962C8B-B14F-4D97-AF65-F5344CB8AC3E}">
        <p14:creationId xmlns:p14="http://schemas.microsoft.com/office/powerpoint/2010/main" val="291992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epw.qld.gov.au/energyandjobsplan" TargetMode="External"/><Relationship Id="rId2" Type="http://schemas.openxmlformats.org/officeDocument/2006/relationships/hyperlink" Target="https://www.riotinto.com/news/releases/2022/Rio-Tinto-calls-for-proposals-for-large-scale-wind-and-solar-power-in-Queensland"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gladstone.qld.gov.au/downloads/file/3466/gladstone-region-investment-prospectus" TargetMode="External"/><Relationship Id="rId2" Type="http://schemas.openxmlformats.org/officeDocument/2006/relationships/hyperlink" Target="https://www.epw.qld.gov.au/energyandjobsplan" TargetMode="External"/><Relationship Id="rId1" Type="http://schemas.openxmlformats.org/officeDocument/2006/relationships/slideLayout" Target="../slideLayouts/slideLayout2.xml"/><Relationship Id="rId4" Type="http://schemas.openxmlformats.org/officeDocument/2006/relationships/hyperlink" Target="https://yoursayhpw.engagementhq.com/understand-qrez/news_feed/centra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epw.qld.gov.au/energyandjobsplan/regions/central-ql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yoursayhpw.engagementhq.com/understand-qrez/news_feed/centra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gladstone.qld.gov.au/downloads/file/3466/gladstone-region-investment-prospectu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D5AF-0494-5D4C-BBA9-4100CFE07BF6}"/>
              </a:ext>
            </a:extLst>
          </p:cNvPr>
          <p:cNvSpPr>
            <a:spLocks noGrp="1"/>
          </p:cNvSpPr>
          <p:nvPr>
            <p:ph type="ctrTitle"/>
          </p:nvPr>
        </p:nvSpPr>
        <p:spPr>
          <a:xfrm>
            <a:off x="1524000" y="1220422"/>
            <a:ext cx="9144000" cy="2387600"/>
          </a:xfrm>
        </p:spPr>
        <p:txBody>
          <a:bodyPr>
            <a:normAutofit/>
          </a:bodyPr>
          <a:lstStyle/>
          <a:p>
            <a:r>
              <a:rPr lang="en-AU" cap="small" dirty="0">
                <a:effectLst/>
              </a:rPr>
              <a:t>The Boyne Island smelter:</a:t>
            </a:r>
            <a:br>
              <a:rPr lang="en-AU" cap="small" dirty="0">
                <a:effectLst/>
              </a:rPr>
            </a:br>
            <a:r>
              <a:rPr lang="en-AU" sz="4000" cap="small" dirty="0"/>
              <a:t>e</a:t>
            </a:r>
            <a:r>
              <a:rPr lang="en-AU" sz="4000" cap="small" dirty="0">
                <a:effectLst/>
              </a:rPr>
              <a:t>conomic impact on the Gladstone region</a:t>
            </a:r>
            <a:endParaRPr lang="en-US" sz="4000" cap="small" dirty="0"/>
          </a:p>
        </p:txBody>
      </p:sp>
      <p:sp>
        <p:nvSpPr>
          <p:cNvPr id="3" name="Subtitle 2">
            <a:extLst>
              <a:ext uri="{FF2B5EF4-FFF2-40B4-BE49-F238E27FC236}">
                <a16:creationId xmlns:a16="http://schemas.microsoft.com/office/drawing/2014/main" id="{C0FD1C7A-6CE7-3146-BEB9-34FD225024F6}"/>
              </a:ext>
            </a:extLst>
          </p:cNvPr>
          <p:cNvSpPr>
            <a:spLocks noGrp="1"/>
          </p:cNvSpPr>
          <p:nvPr>
            <p:ph type="subTitle" idx="1"/>
          </p:nvPr>
        </p:nvSpPr>
        <p:spPr>
          <a:xfrm>
            <a:off x="1524000" y="3608022"/>
            <a:ext cx="9144000" cy="1655762"/>
          </a:xfrm>
        </p:spPr>
        <p:txBody>
          <a:bodyPr>
            <a:noAutofit/>
          </a:bodyPr>
          <a:lstStyle/>
          <a:p>
            <a:br>
              <a:rPr lang="en-AU" sz="2800" dirty="0">
                <a:effectLst/>
                <a:latin typeface="+mj-lt"/>
              </a:rPr>
            </a:br>
            <a:r>
              <a:rPr lang="en-AU" sz="2800" dirty="0">
                <a:effectLst/>
                <a:latin typeface="+mj-lt"/>
              </a:rPr>
              <a:t>Patrick O’Callaghan and John Mangan</a:t>
            </a:r>
          </a:p>
          <a:p>
            <a:r>
              <a:rPr lang="en-AU" sz="2800" dirty="0">
                <a:latin typeface="+mj-lt"/>
              </a:rPr>
              <a:t>AIBE, University of Queensland</a:t>
            </a:r>
          </a:p>
          <a:p>
            <a:endParaRPr lang="en-US" sz="3600" dirty="0"/>
          </a:p>
        </p:txBody>
      </p:sp>
      <p:sp>
        <p:nvSpPr>
          <p:cNvPr id="4" name="Slide Number Placeholder 3">
            <a:extLst>
              <a:ext uri="{FF2B5EF4-FFF2-40B4-BE49-F238E27FC236}">
                <a16:creationId xmlns:a16="http://schemas.microsoft.com/office/drawing/2014/main" id="{C5ED208D-AF95-95FA-0627-F1841C566605}"/>
              </a:ext>
            </a:extLst>
          </p:cNvPr>
          <p:cNvSpPr>
            <a:spLocks noGrp="1"/>
          </p:cNvSpPr>
          <p:nvPr>
            <p:ph type="sldNum" sz="quarter" idx="12"/>
          </p:nvPr>
        </p:nvSpPr>
        <p:spPr/>
        <p:txBody>
          <a:bodyPr/>
          <a:lstStyle/>
          <a:p>
            <a:fld id="{0F22F1AF-7FE7-D74B-89B5-5B91D7E9B3CD}" type="slidenum">
              <a:rPr lang="en-US" smtClean="0"/>
              <a:t>1</a:t>
            </a:fld>
            <a:endParaRPr lang="en-US" dirty="0"/>
          </a:p>
        </p:txBody>
      </p:sp>
    </p:spTree>
    <p:extLst>
      <p:ext uri="{BB962C8B-B14F-4D97-AF65-F5344CB8AC3E}">
        <p14:creationId xmlns:p14="http://schemas.microsoft.com/office/powerpoint/2010/main" val="141939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FBFA0C-1C7F-9747-8CCE-6471EE25D2A3}"/>
              </a:ext>
            </a:extLst>
          </p:cNvPr>
          <p:cNvSpPr>
            <a:spLocks noGrp="1"/>
          </p:cNvSpPr>
          <p:nvPr>
            <p:ph idx="1"/>
          </p:nvPr>
        </p:nvSpPr>
        <p:spPr>
          <a:xfrm>
            <a:off x="838200" y="772583"/>
            <a:ext cx="10515600" cy="5312833"/>
          </a:xfrm>
        </p:spPr>
        <p:txBody>
          <a:bodyPr>
            <a:normAutofit fontScale="92500"/>
          </a:bodyPr>
          <a:lstStyle/>
          <a:p>
            <a:pPr marL="0" indent="0">
              <a:buNone/>
            </a:pPr>
            <a:r>
              <a:rPr lang="en-AU" sz="3000" dirty="0"/>
              <a:t>Data: initial conclusions</a:t>
            </a:r>
          </a:p>
          <a:p>
            <a:pPr lvl="1"/>
            <a:r>
              <a:rPr lang="en-AU" dirty="0"/>
              <a:t>Gladstone Bauxite imports less than half of Weipa production</a:t>
            </a:r>
          </a:p>
          <a:p>
            <a:pPr lvl="1"/>
            <a:r>
              <a:rPr lang="en-AU" dirty="0"/>
              <a:t>QAL and Yarwun: Alumina sales to BSL is 15% of total output</a:t>
            </a:r>
            <a:endParaRPr lang="en-AU" i="1" dirty="0"/>
          </a:p>
          <a:p>
            <a:pPr marL="457200" lvl="1" indent="0">
              <a:buNone/>
            </a:pPr>
            <a:r>
              <a:rPr lang="en-AU" i="1" dirty="0"/>
              <a:t>No obvious major threats to overall supply chain: Rio Tinto is majority owner</a:t>
            </a:r>
            <a:endParaRPr lang="en-AU" sz="2000" i="1" dirty="0"/>
          </a:p>
          <a:p>
            <a:pPr marL="457200" lvl="1" indent="0">
              <a:buNone/>
            </a:pPr>
            <a:endParaRPr lang="en-AU" sz="2000" i="1" dirty="0"/>
          </a:p>
          <a:p>
            <a:pPr marL="457200" lvl="1" indent="0">
              <a:buNone/>
            </a:pPr>
            <a:r>
              <a:rPr lang="en-AU" i="1" dirty="0"/>
              <a:t>Gladstone economic impact</a:t>
            </a:r>
          </a:p>
          <a:p>
            <a:pPr lvl="1"/>
            <a:r>
              <a:rPr lang="en-AU" dirty="0"/>
              <a:t>BSL is between one-quarter and one-sixth of the manufacturing sector</a:t>
            </a:r>
          </a:p>
          <a:p>
            <a:pPr lvl="1"/>
            <a:r>
              <a:rPr lang="en-AU" dirty="0"/>
              <a:t>80% of Aluminium is exported via Gladstone port</a:t>
            </a:r>
          </a:p>
          <a:p>
            <a:pPr lvl="1"/>
            <a:r>
              <a:rPr lang="en-AU" dirty="0"/>
              <a:t>Subsidy is likely to be over $250 million</a:t>
            </a:r>
          </a:p>
          <a:p>
            <a:pPr lvl="1"/>
            <a:endParaRPr lang="en-AU" sz="2000" dirty="0"/>
          </a:p>
          <a:p>
            <a:pPr marL="0" indent="0">
              <a:buNone/>
            </a:pPr>
            <a:r>
              <a:rPr lang="en-AU" sz="3000" dirty="0"/>
              <a:t>Data: regionalising the Australian input-output table</a:t>
            </a:r>
          </a:p>
          <a:p>
            <a:pPr lvl="1"/>
            <a:r>
              <a:rPr lang="en-AU" dirty="0"/>
              <a:t>Modify certain parameters to match estimates e.g. Utilities flows to Manufacturing</a:t>
            </a:r>
          </a:p>
          <a:p>
            <a:pPr lvl="1"/>
            <a:r>
              <a:rPr lang="en-AU" i="1" dirty="0"/>
              <a:t>Within-model tuning </a:t>
            </a:r>
            <a:r>
              <a:rPr lang="en-AU" dirty="0"/>
              <a:t>of parameters to approximate observed Gladstone proportions  for variables such as </a:t>
            </a:r>
            <a:r>
              <a:rPr lang="en-AU" i="1" dirty="0"/>
              <a:t>output </a:t>
            </a:r>
            <a:r>
              <a:rPr lang="en-AU" dirty="0"/>
              <a:t>and </a:t>
            </a:r>
            <a:r>
              <a:rPr lang="en-AU" i="1" dirty="0"/>
              <a:t>labour remittances.</a:t>
            </a:r>
            <a:endParaRPr lang="en-AU" dirty="0"/>
          </a:p>
          <a:p>
            <a:endParaRPr lang="en-AU" dirty="0"/>
          </a:p>
          <a:p>
            <a:endParaRPr lang="en-AU" dirty="0"/>
          </a:p>
          <a:p>
            <a:endParaRPr lang="en-US" dirty="0"/>
          </a:p>
        </p:txBody>
      </p:sp>
      <p:sp>
        <p:nvSpPr>
          <p:cNvPr id="2" name="Slide Number Placeholder 1">
            <a:extLst>
              <a:ext uri="{FF2B5EF4-FFF2-40B4-BE49-F238E27FC236}">
                <a16:creationId xmlns:a16="http://schemas.microsoft.com/office/drawing/2014/main" id="{DCB63999-E6D7-33BF-B3D4-FF5A022C6D21}"/>
              </a:ext>
            </a:extLst>
          </p:cNvPr>
          <p:cNvSpPr>
            <a:spLocks noGrp="1"/>
          </p:cNvSpPr>
          <p:nvPr>
            <p:ph type="sldNum" sz="quarter" idx="12"/>
          </p:nvPr>
        </p:nvSpPr>
        <p:spPr/>
        <p:txBody>
          <a:bodyPr/>
          <a:lstStyle/>
          <a:p>
            <a:fld id="{0F22F1AF-7FE7-D74B-89B5-5B91D7E9B3CD}" type="slidenum">
              <a:rPr lang="en-US" smtClean="0"/>
              <a:t>10</a:t>
            </a:fld>
            <a:endParaRPr lang="en-US"/>
          </a:p>
        </p:txBody>
      </p:sp>
    </p:spTree>
    <p:extLst>
      <p:ext uri="{BB962C8B-B14F-4D97-AF65-F5344CB8AC3E}">
        <p14:creationId xmlns:p14="http://schemas.microsoft.com/office/powerpoint/2010/main" val="116260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F02C-A7D7-AE12-79A7-49CB83C1AE97}"/>
              </a:ext>
            </a:extLst>
          </p:cNvPr>
          <p:cNvSpPr>
            <a:spLocks noGrp="1"/>
          </p:cNvSpPr>
          <p:nvPr>
            <p:ph type="title"/>
          </p:nvPr>
        </p:nvSpPr>
        <p:spPr>
          <a:xfrm>
            <a:off x="838200" y="2766218"/>
            <a:ext cx="10515600" cy="1325563"/>
          </a:xfrm>
        </p:spPr>
        <p:txBody>
          <a:bodyPr/>
          <a:lstStyle/>
          <a:p>
            <a:pPr algn="ctr"/>
            <a:r>
              <a:rPr lang="en-US" sz="4400"/>
              <a:t>Experiments and shocks</a:t>
            </a:r>
            <a:endParaRPr lang="en-US"/>
          </a:p>
        </p:txBody>
      </p:sp>
      <p:sp>
        <p:nvSpPr>
          <p:cNvPr id="8" name="Slide Number Placeholder 7">
            <a:extLst>
              <a:ext uri="{FF2B5EF4-FFF2-40B4-BE49-F238E27FC236}">
                <a16:creationId xmlns:a16="http://schemas.microsoft.com/office/drawing/2014/main" id="{B275103F-5C02-DA8B-510D-E51CE9885084}"/>
              </a:ext>
            </a:extLst>
          </p:cNvPr>
          <p:cNvSpPr>
            <a:spLocks noGrp="1"/>
          </p:cNvSpPr>
          <p:nvPr>
            <p:ph type="sldNum" sz="quarter" idx="12"/>
          </p:nvPr>
        </p:nvSpPr>
        <p:spPr/>
        <p:txBody>
          <a:bodyPr/>
          <a:lstStyle/>
          <a:p>
            <a:fld id="{0F22F1AF-7FE7-D74B-89B5-5B91D7E9B3CD}" type="slidenum">
              <a:rPr lang="en-US" smtClean="0"/>
              <a:t>11</a:t>
            </a:fld>
            <a:endParaRPr lang="en-US"/>
          </a:p>
        </p:txBody>
      </p:sp>
    </p:spTree>
    <p:extLst>
      <p:ext uri="{BB962C8B-B14F-4D97-AF65-F5344CB8AC3E}">
        <p14:creationId xmlns:p14="http://schemas.microsoft.com/office/powerpoint/2010/main" val="1497791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A1D48-0948-A14C-BDCD-8C3FC290E000}"/>
              </a:ext>
            </a:extLst>
          </p:cNvPr>
          <p:cNvSpPr>
            <a:spLocks noGrp="1"/>
          </p:cNvSpPr>
          <p:nvPr>
            <p:ph idx="1"/>
          </p:nvPr>
        </p:nvSpPr>
        <p:spPr>
          <a:xfrm>
            <a:off x="838200" y="693094"/>
            <a:ext cx="10515600" cy="5471811"/>
          </a:xfrm>
        </p:spPr>
        <p:txBody>
          <a:bodyPr>
            <a:normAutofit/>
          </a:bodyPr>
          <a:lstStyle/>
          <a:p>
            <a:pPr marL="0" indent="0">
              <a:buNone/>
            </a:pPr>
            <a:r>
              <a:rPr lang="en-AU" dirty="0">
                <a:solidFill>
                  <a:srgbClr val="7030A0"/>
                </a:solidFill>
              </a:rPr>
              <a:t>Experiment Type (1): Euler eq’ns hold</a:t>
            </a:r>
          </a:p>
          <a:p>
            <a:pPr marL="457200" lvl="1" indent="0">
              <a:buNone/>
            </a:pPr>
            <a:r>
              <a:rPr lang="en-AU" dirty="0">
                <a:solidFill>
                  <a:srgbClr val="7030A0"/>
                </a:solidFill>
              </a:rPr>
              <a:t>1st phase: tune parameters to regionalise </a:t>
            </a:r>
            <a:r>
              <a:rPr lang="en-AU" i="1" dirty="0">
                <a:solidFill>
                  <a:srgbClr val="7030A0"/>
                </a:solidFill>
              </a:rPr>
              <a:t>and satisfy Euler eq’ns</a:t>
            </a:r>
          </a:p>
          <a:p>
            <a:pPr marL="457200" lvl="1" indent="0">
              <a:buNone/>
            </a:pPr>
            <a:r>
              <a:rPr lang="en-AU" dirty="0">
                <a:solidFill>
                  <a:srgbClr val="7030A0"/>
                </a:solidFill>
              </a:rPr>
              <a:t>2nd phase: capital evolves towards a balanced growth path</a:t>
            </a:r>
          </a:p>
          <a:p>
            <a:pPr marL="457200" lvl="1" indent="0">
              <a:buNone/>
            </a:pPr>
            <a:r>
              <a:rPr lang="en-AU" dirty="0">
                <a:solidFill>
                  <a:srgbClr val="7030A0"/>
                </a:solidFill>
              </a:rPr>
              <a:t>3rd phase: continue along same path and generate</a:t>
            </a:r>
          </a:p>
          <a:p>
            <a:pPr lvl="2"/>
            <a:r>
              <a:rPr lang="en-AU" sz="2200" dirty="0">
                <a:solidFill>
                  <a:srgbClr val="7030A0"/>
                </a:solidFill>
              </a:rPr>
              <a:t>``status quo’’ path</a:t>
            </a:r>
          </a:p>
          <a:p>
            <a:pPr lvl="2"/>
            <a:r>
              <a:rPr lang="en-AU" sz="2200" dirty="0">
                <a:solidFill>
                  <a:srgbClr val="7030A0"/>
                </a:solidFill>
              </a:rPr>
              <a:t>``shock’’ (BSL closure) path</a:t>
            </a:r>
          </a:p>
          <a:p>
            <a:pPr lvl="2"/>
            <a:endParaRPr lang="en-AU" sz="2200" dirty="0">
              <a:solidFill>
                <a:srgbClr val="7030A0"/>
              </a:solidFill>
            </a:endParaRPr>
          </a:p>
          <a:p>
            <a:pPr marL="0" indent="0">
              <a:buNone/>
            </a:pPr>
            <a:r>
              <a:rPr lang="en-AU" dirty="0">
                <a:solidFill>
                  <a:srgbClr val="7030A0"/>
                </a:solidFill>
              </a:rPr>
              <a:t>Type (a) shock: one-off “MIT shock” agents don’t see coming</a:t>
            </a:r>
          </a:p>
          <a:p>
            <a:pPr lvl="1"/>
            <a:r>
              <a:rPr lang="en-AU" dirty="0">
                <a:solidFill>
                  <a:srgbClr val="7030A0"/>
                </a:solidFill>
              </a:rPr>
              <a:t>One quarter decrease in Manufacturing productivity, capital and exports</a:t>
            </a:r>
          </a:p>
          <a:p>
            <a:pPr lvl="1"/>
            <a:r>
              <a:rPr lang="en-AU" dirty="0">
                <a:solidFill>
                  <a:srgbClr val="7030A0"/>
                </a:solidFill>
              </a:rPr>
              <a:t>5/6 decrease in Utilities (energy and water) purchases by Manufacturing</a:t>
            </a:r>
          </a:p>
          <a:p>
            <a:pPr lvl="1"/>
            <a:r>
              <a:rPr lang="en-AU" dirty="0">
                <a:solidFill>
                  <a:srgbClr val="7030A0"/>
                </a:solidFill>
              </a:rPr>
              <a:t>No decommissioning or replacement activity</a:t>
            </a:r>
          </a:p>
          <a:p>
            <a:pPr lvl="1"/>
            <a:r>
              <a:rPr lang="en-AU" dirty="0">
                <a:solidFill>
                  <a:srgbClr val="7030A0"/>
                </a:solidFill>
              </a:rPr>
              <a:t>Labour is mobile</a:t>
            </a:r>
          </a:p>
          <a:p>
            <a:pPr marL="457200" lvl="1" indent="0">
              <a:buNone/>
            </a:pPr>
            <a:r>
              <a:rPr lang="en-AU" dirty="0">
                <a:solidFill>
                  <a:srgbClr val="7030A0"/>
                </a:solidFill>
              </a:rPr>
              <a:t>Main message: depends on which experiment we run</a:t>
            </a:r>
          </a:p>
          <a:p>
            <a:pPr marL="0" indent="0">
              <a:buNone/>
            </a:pPr>
            <a:endParaRPr lang="en-AU" dirty="0"/>
          </a:p>
        </p:txBody>
      </p:sp>
      <p:sp>
        <p:nvSpPr>
          <p:cNvPr id="6" name="Slide Number Placeholder 5">
            <a:extLst>
              <a:ext uri="{FF2B5EF4-FFF2-40B4-BE49-F238E27FC236}">
                <a16:creationId xmlns:a16="http://schemas.microsoft.com/office/drawing/2014/main" id="{EDDCF40B-4DC7-FEC3-5A34-BB0F3C5B63A2}"/>
              </a:ext>
            </a:extLst>
          </p:cNvPr>
          <p:cNvSpPr>
            <a:spLocks noGrp="1"/>
          </p:cNvSpPr>
          <p:nvPr>
            <p:ph type="sldNum" sz="quarter" idx="12"/>
          </p:nvPr>
        </p:nvSpPr>
        <p:spPr/>
        <p:txBody>
          <a:bodyPr/>
          <a:lstStyle/>
          <a:p>
            <a:fld id="{0F22F1AF-7FE7-D74B-89B5-5B91D7E9B3CD}" type="slidenum">
              <a:rPr lang="en-US" smtClean="0"/>
              <a:t>12</a:t>
            </a:fld>
            <a:endParaRPr lang="en-US"/>
          </a:p>
        </p:txBody>
      </p:sp>
    </p:spTree>
    <p:extLst>
      <p:ext uri="{BB962C8B-B14F-4D97-AF65-F5344CB8AC3E}">
        <p14:creationId xmlns:p14="http://schemas.microsoft.com/office/powerpoint/2010/main" val="2200150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12D5D0-F7C1-AA1D-8EEF-364CFA97F5AF}"/>
              </a:ext>
            </a:extLst>
          </p:cNvPr>
          <p:cNvSpPr>
            <a:spLocks noGrp="1"/>
          </p:cNvSpPr>
          <p:nvPr>
            <p:ph idx="1"/>
          </p:nvPr>
        </p:nvSpPr>
        <p:spPr>
          <a:xfrm>
            <a:off x="838200" y="584932"/>
            <a:ext cx="10515600" cy="5688135"/>
          </a:xfrm>
        </p:spPr>
        <p:txBody>
          <a:bodyPr>
            <a:normAutofit/>
          </a:bodyPr>
          <a:lstStyle/>
          <a:p>
            <a:pPr marL="0" indent="0">
              <a:buNone/>
            </a:pPr>
            <a:r>
              <a:rPr lang="en-AU" sz="3600" dirty="0">
                <a:latin typeface="+mj-lt"/>
              </a:rPr>
              <a:t>Experiment (1a) Results Summary</a:t>
            </a:r>
          </a:p>
          <a:p>
            <a:pPr marL="0" indent="0" algn="ctr">
              <a:buNone/>
            </a:pPr>
            <a:endParaRPr lang="en-AU" sz="1100" dirty="0"/>
          </a:p>
          <a:p>
            <a:r>
              <a:rPr lang="en-AU" dirty="0"/>
              <a:t>If Euler eq’ns hold, then the impact is more permanent.</a:t>
            </a:r>
          </a:p>
          <a:p>
            <a:pPr marL="0" indent="0">
              <a:buNone/>
            </a:pPr>
            <a:endParaRPr lang="en-AU" sz="2600" b="1" dirty="0"/>
          </a:p>
          <a:p>
            <a:pPr marL="0" indent="0">
              <a:buNone/>
            </a:pPr>
            <a:endParaRPr lang="en-AU" sz="2600" b="1" dirty="0"/>
          </a:p>
          <a:p>
            <a:pPr marL="457200" lvl="1" indent="0">
              <a:buNone/>
            </a:pPr>
            <a:endParaRPr lang="en-AU" sz="2200" b="1" dirty="0"/>
          </a:p>
          <a:p>
            <a:pPr marL="457200" lvl="1" indent="0">
              <a:buNone/>
            </a:pPr>
            <a:endParaRPr lang="en-AU" i="1" dirty="0"/>
          </a:p>
          <a:p>
            <a:r>
              <a:rPr lang="en-AU" dirty="0"/>
              <a:t>Closure causes energy and water prices to fall which stimulates</a:t>
            </a:r>
            <a:r>
              <a:rPr lang="en-AU" i="1" dirty="0"/>
              <a:t> </a:t>
            </a:r>
            <a:r>
              <a:rPr lang="en-AU" dirty="0"/>
              <a:t>Agriculture</a:t>
            </a:r>
            <a:r>
              <a:rPr lang="en-AU" i="1" dirty="0"/>
              <a:t>, </a:t>
            </a:r>
            <a:r>
              <a:rPr lang="en-AU" dirty="0"/>
              <a:t>Mining</a:t>
            </a:r>
            <a:r>
              <a:rPr lang="en-AU" i="1" dirty="0"/>
              <a:t> </a:t>
            </a:r>
            <a:r>
              <a:rPr lang="en-AU" dirty="0"/>
              <a:t>and Consumption</a:t>
            </a:r>
            <a:r>
              <a:rPr lang="en-AU" i="1" dirty="0"/>
              <a:t>. </a:t>
            </a:r>
          </a:p>
          <a:p>
            <a:pPr lvl="1"/>
            <a:r>
              <a:rPr lang="en-AU" dirty="0"/>
              <a:t>But Gladstone is connected to NEM, so the fall in energy prices would be less significant as benefits are spread over a much larger region.</a:t>
            </a:r>
          </a:p>
        </p:txBody>
      </p:sp>
      <p:sp>
        <p:nvSpPr>
          <p:cNvPr id="4" name="Slide Number Placeholder 3">
            <a:extLst>
              <a:ext uri="{FF2B5EF4-FFF2-40B4-BE49-F238E27FC236}">
                <a16:creationId xmlns:a16="http://schemas.microsoft.com/office/drawing/2014/main" id="{54F4A2C7-DF65-FCE5-48FF-31481DE5EFFA}"/>
              </a:ext>
            </a:extLst>
          </p:cNvPr>
          <p:cNvSpPr>
            <a:spLocks noGrp="1"/>
          </p:cNvSpPr>
          <p:nvPr>
            <p:ph type="sldNum" sz="quarter" idx="12"/>
          </p:nvPr>
        </p:nvSpPr>
        <p:spPr/>
        <p:txBody>
          <a:bodyPr/>
          <a:lstStyle/>
          <a:p>
            <a:fld id="{0F22F1AF-7FE7-D74B-89B5-5B91D7E9B3CD}" type="slidenum">
              <a:rPr lang="en-US" smtClean="0"/>
              <a:t>13</a:t>
            </a:fld>
            <a:endParaRPr lang="en-US"/>
          </a:p>
        </p:txBody>
      </p:sp>
      <p:graphicFrame>
        <p:nvGraphicFramePr>
          <p:cNvPr id="6" name="Table 5">
            <a:extLst>
              <a:ext uri="{FF2B5EF4-FFF2-40B4-BE49-F238E27FC236}">
                <a16:creationId xmlns:a16="http://schemas.microsoft.com/office/drawing/2014/main" id="{0FDA96B2-F2C0-83BD-61D5-A523D009356D}"/>
              </a:ext>
            </a:extLst>
          </p:cNvPr>
          <p:cNvGraphicFramePr>
            <a:graphicFrameLocks noGrp="1"/>
          </p:cNvGraphicFramePr>
          <p:nvPr>
            <p:extLst>
              <p:ext uri="{D42A27DB-BD31-4B8C-83A1-F6EECF244321}">
                <p14:modId xmlns:p14="http://schemas.microsoft.com/office/powerpoint/2010/main" val="2235842440"/>
              </p:ext>
            </p:extLst>
          </p:nvPr>
        </p:nvGraphicFramePr>
        <p:xfrm>
          <a:off x="1521069" y="2150015"/>
          <a:ext cx="8540595" cy="1188720"/>
        </p:xfrm>
        <a:graphic>
          <a:graphicData uri="http://schemas.openxmlformats.org/drawingml/2006/table">
            <a:tbl>
              <a:tblPr firstRow="1" bandRow="1">
                <a:tableStyleId>{5C22544A-7EE6-4342-B048-85BDC9FD1C3A}</a:tableStyleId>
              </a:tblPr>
              <a:tblGrid>
                <a:gridCol w="1764843">
                  <a:extLst>
                    <a:ext uri="{9D8B030D-6E8A-4147-A177-3AD203B41FA5}">
                      <a16:colId xmlns:a16="http://schemas.microsoft.com/office/drawing/2014/main" val="403313198"/>
                    </a:ext>
                  </a:extLst>
                </a:gridCol>
                <a:gridCol w="1651395">
                  <a:extLst>
                    <a:ext uri="{9D8B030D-6E8A-4147-A177-3AD203B41FA5}">
                      <a16:colId xmlns:a16="http://schemas.microsoft.com/office/drawing/2014/main" val="412949445"/>
                    </a:ext>
                  </a:extLst>
                </a:gridCol>
                <a:gridCol w="1708119">
                  <a:extLst>
                    <a:ext uri="{9D8B030D-6E8A-4147-A177-3AD203B41FA5}">
                      <a16:colId xmlns:a16="http://schemas.microsoft.com/office/drawing/2014/main" val="3353235764"/>
                    </a:ext>
                  </a:extLst>
                </a:gridCol>
                <a:gridCol w="1708119">
                  <a:extLst>
                    <a:ext uri="{9D8B030D-6E8A-4147-A177-3AD203B41FA5}">
                      <a16:colId xmlns:a16="http://schemas.microsoft.com/office/drawing/2014/main" val="2375509926"/>
                    </a:ext>
                  </a:extLst>
                </a:gridCol>
                <a:gridCol w="1708119">
                  <a:extLst>
                    <a:ext uri="{9D8B030D-6E8A-4147-A177-3AD203B41FA5}">
                      <a16:colId xmlns:a16="http://schemas.microsoft.com/office/drawing/2014/main" val="999097846"/>
                    </a:ext>
                  </a:extLst>
                </a:gridCol>
              </a:tblGrid>
              <a:tr h="370840">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000" b="1" dirty="0">
                          <a:solidFill>
                            <a:srgbClr val="7030A0"/>
                          </a:solidFill>
                        </a:rPr>
                        <a:t>Sectoral breakdown of initial -$1.56bn drop in Aggregate Output</a:t>
                      </a:r>
                      <a:endParaRPr lang="en-AU" sz="2000" dirty="0">
                        <a:solidFill>
                          <a:srgbClr val="7030A0"/>
                        </a:solidFill>
                      </a:endParaRPr>
                    </a:p>
                  </a:txBody>
                  <a:tcPr>
                    <a:noFill/>
                  </a:tcPr>
                </a:tc>
                <a:tc hMerge="1">
                  <a:txBody>
                    <a:bodyPr/>
                    <a:lstStyle/>
                    <a:p>
                      <a:pPr algn="ctr"/>
                      <a:endParaRPr lang="en-US" sz="2000" dirty="0"/>
                    </a:p>
                  </a:txBody>
                  <a:tcPr/>
                </a:tc>
                <a:tc hMerge="1">
                  <a:txBody>
                    <a:bodyPr/>
                    <a:lstStyle/>
                    <a:p>
                      <a:pPr algn="ctr"/>
                      <a:endParaRPr lang="en-US" sz="2000" dirty="0"/>
                    </a:p>
                  </a:txBody>
                  <a:tcPr/>
                </a:tc>
                <a:tc hMerge="1">
                  <a:txBody>
                    <a:bodyPr/>
                    <a:lstStyle/>
                    <a:p>
                      <a:pPr algn="ctr"/>
                      <a:endParaRPr lang="en-US" sz="2000" dirty="0"/>
                    </a:p>
                  </a:txBody>
                  <a:tcPr/>
                </a:tc>
                <a:tc hMerge="1">
                  <a:txBody>
                    <a:bodyPr/>
                    <a:lstStyle/>
                    <a:p>
                      <a:pPr algn="ctr"/>
                      <a:endParaRPr lang="en-US" sz="2000" dirty="0"/>
                    </a:p>
                  </a:txBody>
                  <a:tcPr/>
                </a:tc>
                <a:extLst>
                  <a:ext uri="{0D108BD9-81ED-4DB2-BD59-A6C34878D82A}">
                    <a16:rowId xmlns:a16="http://schemas.microsoft.com/office/drawing/2014/main" val="326124013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000" dirty="0">
                          <a:solidFill>
                            <a:srgbClr val="7030A0"/>
                          </a:solidFill>
                        </a:rPr>
                        <a:t>Manufacturing</a:t>
                      </a:r>
                      <a:endParaRPr lang="en-US" sz="2000" dirty="0">
                        <a:solidFill>
                          <a:srgbClr val="7030A0"/>
                        </a:solidFill>
                      </a:endParaRPr>
                    </a:p>
                  </a:txBody>
                  <a:tcPr>
                    <a:noFill/>
                  </a:tcPr>
                </a:tc>
                <a:tc>
                  <a:txBody>
                    <a:bodyPr/>
                    <a:lstStyle/>
                    <a:p>
                      <a:pPr algn="ctr"/>
                      <a:r>
                        <a:rPr lang="en-AU" sz="2000">
                          <a:solidFill>
                            <a:srgbClr val="7030A0"/>
                          </a:solidFill>
                        </a:rPr>
                        <a:t>Utilities </a:t>
                      </a:r>
                      <a:endParaRPr lang="en-US" sz="2000">
                        <a:solidFill>
                          <a:srgbClr val="7030A0"/>
                        </a:solidFill>
                      </a:endParaRPr>
                    </a:p>
                  </a:txBody>
                  <a:tcPr>
                    <a:noFill/>
                  </a:tcPr>
                </a:tc>
                <a:tc>
                  <a:txBody>
                    <a:bodyPr/>
                    <a:lstStyle/>
                    <a:p>
                      <a:pPr algn="ctr"/>
                      <a:r>
                        <a:rPr lang="en-AU" sz="2000">
                          <a:solidFill>
                            <a:srgbClr val="7030A0"/>
                          </a:solidFill>
                        </a:rPr>
                        <a:t>Construction</a:t>
                      </a:r>
                      <a:endParaRPr lang="en-US" sz="2000">
                        <a:solidFill>
                          <a:srgbClr val="7030A0"/>
                        </a:solidFill>
                      </a:endParaRPr>
                    </a:p>
                  </a:txBody>
                  <a:tcPr>
                    <a:noFill/>
                  </a:tcPr>
                </a:tc>
                <a:tc>
                  <a:txBody>
                    <a:bodyPr/>
                    <a:lstStyle/>
                    <a:p>
                      <a:pPr algn="ctr"/>
                      <a:r>
                        <a:rPr lang="en-AU" sz="2000">
                          <a:solidFill>
                            <a:srgbClr val="7030A0"/>
                          </a:solidFill>
                        </a:rPr>
                        <a:t>Transport</a:t>
                      </a:r>
                      <a:endParaRPr lang="en-US" sz="2000">
                        <a:solidFill>
                          <a:srgbClr val="7030A0"/>
                        </a:solidFill>
                      </a:endParaRPr>
                    </a:p>
                  </a:txBody>
                  <a:tcPr>
                    <a:noFill/>
                  </a:tcPr>
                </a:tc>
                <a:tc>
                  <a:txBody>
                    <a:bodyPr/>
                    <a:lstStyle/>
                    <a:p>
                      <a:pPr algn="ctr"/>
                      <a:r>
                        <a:rPr lang="en-US" sz="2000">
                          <a:solidFill>
                            <a:srgbClr val="7030A0"/>
                          </a:solidFill>
                        </a:rPr>
                        <a:t>Others</a:t>
                      </a:r>
                    </a:p>
                  </a:txBody>
                  <a:tcPr>
                    <a:noFill/>
                  </a:tcPr>
                </a:tc>
                <a:extLst>
                  <a:ext uri="{0D108BD9-81ED-4DB2-BD59-A6C34878D82A}">
                    <a16:rowId xmlns:a16="http://schemas.microsoft.com/office/drawing/2014/main" val="302832389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000" dirty="0">
                          <a:solidFill>
                            <a:srgbClr val="7030A0"/>
                          </a:solidFill>
                        </a:rPr>
                        <a:t>-$1.47bn</a:t>
                      </a:r>
                      <a:endParaRPr lang="en-US" sz="2000" dirty="0">
                        <a:solidFill>
                          <a:srgbClr val="7030A0"/>
                        </a:solidFill>
                      </a:endParaRPr>
                    </a:p>
                  </a:txBody>
                  <a:tcPr>
                    <a:noFill/>
                  </a:tcPr>
                </a:tc>
                <a:tc>
                  <a:txBody>
                    <a:bodyPr/>
                    <a:lstStyle/>
                    <a:p>
                      <a:pPr algn="ctr"/>
                      <a:r>
                        <a:rPr lang="en-AU" sz="2000" dirty="0">
                          <a:solidFill>
                            <a:srgbClr val="7030A0"/>
                          </a:solidFill>
                        </a:rPr>
                        <a:t>-$45m</a:t>
                      </a:r>
                      <a:endParaRPr lang="en-US" sz="2000" dirty="0">
                        <a:solidFill>
                          <a:srgbClr val="7030A0"/>
                        </a:solidFill>
                      </a:endParaRPr>
                    </a:p>
                  </a:txBody>
                  <a:tcPr>
                    <a:noFill/>
                  </a:tcPr>
                </a:tc>
                <a:tc>
                  <a:txBody>
                    <a:bodyPr/>
                    <a:lstStyle/>
                    <a:p>
                      <a:pPr algn="ctr"/>
                      <a:r>
                        <a:rPr lang="en-AU" sz="2000">
                          <a:solidFill>
                            <a:srgbClr val="7030A0"/>
                          </a:solidFill>
                        </a:rPr>
                        <a:t>-$23m</a:t>
                      </a:r>
                      <a:endParaRPr lang="en-US" sz="2000">
                        <a:solidFill>
                          <a:srgbClr val="7030A0"/>
                        </a:solidFill>
                      </a:endParaRPr>
                    </a:p>
                  </a:txBody>
                  <a:tcPr>
                    <a:noFill/>
                  </a:tcPr>
                </a:tc>
                <a:tc>
                  <a:txBody>
                    <a:bodyPr/>
                    <a:lstStyle/>
                    <a:p>
                      <a:pPr algn="ctr"/>
                      <a:r>
                        <a:rPr lang="en-US" sz="2000">
                          <a:solidFill>
                            <a:srgbClr val="7030A0"/>
                          </a:solidFill>
                        </a:rPr>
                        <a:t>-$4m</a:t>
                      </a:r>
                    </a:p>
                  </a:txBody>
                  <a:tcPr>
                    <a:noFill/>
                  </a:tcPr>
                </a:tc>
                <a:tc>
                  <a:txBody>
                    <a:bodyPr/>
                    <a:lstStyle/>
                    <a:p>
                      <a:pPr algn="ctr"/>
                      <a:r>
                        <a:rPr lang="en-US" sz="2000" dirty="0">
                          <a:solidFill>
                            <a:srgbClr val="7030A0"/>
                          </a:solidFill>
                        </a:rPr>
                        <a:t>-$17.5m</a:t>
                      </a:r>
                    </a:p>
                  </a:txBody>
                  <a:tcPr>
                    <a:noFill/>
                  </a:tcPr>
                </a:tc>
                <a:extLst>
                  <a:ext uri="{0D108BD9-81ED-4DB2-BD59-A6C34878D82A}">
                    <a16:rowId xmlns:a16="http://schemas.microsoft.com/office/drawing/2014/main" val="4001126886"/>
                  </a:ext>
                </a:extLst>
              </a:tr>
            </a:tbl>
          </a:graphicData>
        </a:graphic>
      </p:graphicFrame>
    </p:spTree>
    <p:extLst>
      <p:ext uri="{BB962C8B-B14F-4D97-AF65-F5344CB8AC3E}">
        <p14:creationId xmlns:p14="http://schemas.microsoft.com/office/powerpoint/2010/main" val="2751292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2EB1A2-5194-2D45-98B3-AD333281337F}"/>
              </a:ext>
            </a:extLst>
          </p:cNvPr>
          <p:cNvSpPr>
            <a:spLocks noGrp="1"/>
          </p:cNvSpPr>
          <p:nvPr>
            <p:ph idx="1"/>
          </p:nvPr>
        </p:nvSpPr>
        <p:spPr>
          <a:xfrm>
            <a:off x="838200" y="773407"/>
            <a:ext cx="10515600" cy="5311186"/>
          </a:xfrm>
        </p:spPr>
        <p:txBody>
          <a:bodyPr>
            <a:normAutofit/>
          </a:bodyPr>
          <a:lstStyle/>
          <a:p>
            <a:pPr marL="0" indent="0">
              <a:buNone/>
            </a:pPr>
            <a:r>
              <a:rPr lang="en-AU" dirty="0"/>
              <a:t>Experiment Type (2): Euler eq’ns needn’t hold.</a:t>
            </a:r>
          </a:p>
          <a:p>
            <a:pPr lvl="1"/>
            <a:r>
              <a:rPr lang="en-AU" dirty="0"/>
              <a:t>Three phases as above</a:t>
            </a:r>
          </a:p>
          <a:p>
            <a:pPr lvl="1"/>
            <a:r>
              <a:rPr lang="en-AU" dirty="0"/>
              <a:t>Intended to capture Gladstone as an economy in transition with major uncertain changes relating to emissions targets given its current industry.</a:t>
            </a:r>
          </a:p>
          <a:p>
            <a:pPr marL="0" indent="0">
              <a:buNone/>
            </a:pPr>
            <a:endParaRPr lang="en-AU" dirty="0"/>
          </a:p>
          <a:p>
            <a:pPr marL="0" indent="0">
              <a:buNone/>
            </a:pPr>
            <a:r>
              <a:rPr lang="en-AU" dirty="0"/>
              <a:t>Type (b) shock: labour is immobile</a:t>
            </a:r>
          </a:p>
          <a:p>
            <a:pPr marL="457200" lvl="1" indent="0">
              <a:buNone/>
            </a:pPr>
            <a:r>
              <a:rPr lang="en-AU" dirty="0"/>
              <a:t>Main message: the shock is worse and permanent</a:t>
            </a:r>
          </a:p>
          <a:p>
            <a:pPr marL="457200" lvl="1" indent="0">
              <a:buNone/>
            </a:pPr>
            <a:endParaRPr lang="en-AU" dirty="0"/>
          </a:p>
          <a:p>
            <a:pPr marL="0" indent="0">
              <a:buNone/>
            </a:pPr>
            <a:r>
              <a:rPr lang="en-AU" dirty="0"/>
              <a:t>Type (c) shock: the agents know in advance and can plan for it</a:t>
            </a:r>
          </a:p>
          <a:p>
            <a:pPr lvl="1"/>
            <a:r>
              <a:rPr lang="en-AU" dirty="0"/>
              <a:t>Distinguishes the model from the </a:t>
            </a:r>
            <a:r>
              <a:rPr lang="en-AU" dirty="0" err="1"/>
              <a:t>CoPS</a:t>
            </a:r>
            <a:r>
              <a:rPr lang="en-AU" dirty="0"/>
              <a:t> approach</a:t>
            </a:r>
          </a:p>
          <a:p>
            <a:pPr marL="457200" lvl="1" indent="0">
              <a:buNone/>
            </a:pPr>
            <a:r>
              <a:rPr lang="en-AU" dirty="0"/>
              <a:t>Main message: it is optimal to build up capital in advance of the closure</a:t>
            </a:r>
          </a:p>
          <a:p>
            <a:pPr lvl="2">
              <a:buFont typeface="Wingdings" pitchFamily="2" charset="2"/>
              <a:buChar char="ü"/>
            </a:pPr>
            <a:endParaRPr lang="en-AU" sz="3000" dirty="0"/>
          </a:p>
          <a:p>
            <a:pPr lvl="1"/>
            <a:endParaRPr lang="en-US" dirty="0"/>
          </a:p>
        </p:txBody>
      </p:sp>
      <p:sp>
        <p:nvSpPr>
          <p:cNvPr id="5" name="Slide Number Placeholder 4">
            <a:extLst>
              <a:ext uri="{FF2B5EF4-FFF2-40B4-BE49-F238E27FC236}">
                <a16:creationId xmlns:a16="http://schemas.microsoft.com/office/drawing/2014/main" id="{F048F40A-C3F6-BAB4-A37B-D6C70CB44FBE}"/>
              </a:ext>
            </a:extLst>
          </p:cNvPr>
          <p:cNvSpPr>
            <a:spLocks noGrp="1"/>
          </p:cNvSpPr>
          <p:nvPr>
            <p:ph type="sldNum" sz="quarter" idx="12"/>
          </p:nvPr>
        </p:nvSpPr>
        <p:spPr/>
        <p:txBody>
          <a:bodyPr/>
          <a:lstStyle/>
          <a:p>
            <a:fld id="{0F22F1AF-7FE7-D74B-89B5-5B91D7E9B3CD}" type="slidenum">
              <a:rPr lang="en-US" smtClean="0"/>
              <a:t>14</a:t>
            </a:fld>
            <a:endParaRPr lang="en-US"/>
          </a:p>
        </p:txBody>
      </p:sp>
    </p:spTree>
    <p:extLst>
      <p:ext uri="{BB962C8B-B14F-4D97-AF65-F5344CB8AC3E}">
        <p14:creationId xmlns:p14="http://schemas.microsoft.com/office/powerpoint/2010/main" val="3769610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4C1DFB-0F0F-1428-CBBC-FAD2403A6D79}"/>
              </a:ext>
            </a:extLst>
          </p:cNvPr>
          <p:cNvSpPr>
            <a:spLocks noGrp="1"/>
          </p:cNvSpPr>
          <p:nvPr>
            <p:ph type="title"/>
          </p:nvPr>
        </p:nvSpPr>
        <p:spPr>
          <a:xfrm>
            <a:off x="838200" y="1622180"/>
            <a:ext cx="10515600" cy="3613640"/>
          </a:xfrm>
        </p:spPr>
        <p:txBody>
          <a:bodyPr>
            <a:normAutofit/>
          </a:bodyPr>
          <a:lstStyle/>
          <a:p>
            <a:pPr algn="ctr"/>
            <a:r>
              <a:rPr lang="en-AU" dirty="0"/>
              <a:t>Comparison of experiments:</a:t>
            </a:r>
            <a:br>
              <a:rPr lang="en-AU" dirty="0"/>
            </a:br>
            <a:br>
              <a:rPr lang="en-AU" dirty="0"/>
            </a:br>
            <a:r>
              <a:rPr lang="en-AU" dirty="0"/>
              <a:t>(1a)                                         (2a)</a:t>
            </a:r>
            <a:br>
              <a:rPr lang="en-AU" dirty="0"/>
            </a:br>
            <a:br>
              <a:rPr lang="en-AU" dirty="0"/>
            </a:br>
            <a:endParaRPr lang="en-US" dirty="0"/>
          </a:p>
        </p:txBody>
      </p:sp>
      <p:sp>
        <p:nvSpPr>
          <p:cNvPr id="5" name="Slide Number Placeholder 4">
            <a:extLst>
              <a:ext uri="{FF2B5EF4-FFF2-40B4-BE49-F238E27FC236}">
                <a16:creationId xmlns:a16="http://schemas.microsoft.com/office/drawing/2014/main" id="{DE244E6D-A3DE-C17E-936F-6A8DE7C57249}"/>
              </a:ext>
            </a:extLst>
          </p:cNvPr>
          <p:cNvSpPr>
            <a:spLocks noGrp="1"/>
          </p:cNvSpPr>
          <p:nvPr>
            <p:ph type="sldNum" sz="quarter" idx="12"/>
          </p:nvPr>
        </p:nvSpPr>
        <p:spPr/>
        <p:txBody>
          <a:bodyPr/>
          <a:lstStyle/>
          <a:p>
            <a:fld id="{0F22F1AF-7FE7-D74B-89B5-5B91D7E9B3CD}" type="slidenum">
              <a:rPr lang="en-US" smtClean="0"/>
              <a:t>15</a:t>
            </a:fld>
            <a:endParaRPr lang="en-US"/>
          </a:p>
        </p:txBody>
      </p:sp>
    </p:spTree>
    <p:extLst>
      <p:ext uri="{BB962C8B-B14F-4D97-AF65-F5344CB8AC3E}">
        <p14:creationId xmlns:p14="http://schemas.microsoft.com/office/powerpoint/2010/main" val="2106722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303D8EE-CD70-A80C-215F-D5F6612AC568}"/>
              </a:ext>
            </a:extLst>
          </p:cNvPr>
          <p:cNvSpPr txBox="1"/>
          <p:nvPr/>
        </p:nvSpPr>
        <p:spPr>
          <a:xfrm>
            <a:off x="599230" y="784847"/>
            <a:ext cx="5432256" cy="738664"/>
          </a:xfrm>
          <a:prstGeom prst="rect">
            <a:avLst/>
          </a:prstGeom>
          <a:noFill/>
        </p:spPr>
        <p:txBody>
          <a:bodyPr wrap="none" rtlCol="0">
            <a:spAutoFit/>
          </a:bodyPr>
          <a:lstStyle/>
          <a:p>
            <a:r>
              <a:rPr lang="en-US"/>
              <a:t>Experiment-shock (1a): </a:t>
            </a:r>
            <a:r>
              <a:rPr lang="en-US" b="1"/>
              <a:t>% change relative to status quo,</a:t>
            </a:r>
          </a:p>
          <a:p>
            <a:r>
              <a:rPr lang="en-US" sz="2400" b="1"/>
              <a:t>Aggregates</a:t>
            </a:r>
          </a:p>
        </p:txBody>
      </p:sp>
      <p:sp>
        <p:nvSpPr>
          <p:cNvPr id="10" name="TextBox 9">
            <a:extLst>
              <a:ext uri="{FF2B5EF4-FFF2-40B4-BE49-F238E27FC236}">
                <a16:creationId xmlns:a16="http://schemas.microsoft.com/office/drawing/2014/main" id="{FDBA281A-0475-19E9-9CF5-F7174F4CEF04}"/>
              </a:ext>
            </a:extLst>
          </p:cNvPr>
          <p:cNvSpPr txBox="1"/>
          <p:nvPr/>
        </p:nvSpPr>
        <p:spPr>
          <a:xfrm>
            <a:off x="6286325" y="784847"/>
            <a:ext cx="5432256" cy="738664"/>
          </a:xfrm>
          <a:prstGeom prst="rect">
            <a:avLst/>
          </a:prstGeom>
          <a:noFill/>
        </p:spPr>
        <p:txBody>
          <a:bodyPr wrap="none" rtlCol="0">
            <a:spAutoFit/>
          </a:bodyPr>
          <a:lstStyle/>
          <a:p>
            <a:r>
              <a:rPr lang="en-US"/>
              <a:t>Experiment-shock (2a): </a:t>
            </a:r>
            <a:r>
              <a:rPr lang="en-US" b="1"/>
              <a:t>% change relative to status quo,</a:t>
            </a:r>
          </a:p>
          <a:p>
            <a:r>
              <a:rPr lang="en-US" sz="2400" b="1"/>
              <a:t>Aggregates</a:t>
            </a:r>
          </a:p>
        </p:txBody>
      </p:sp>
      <p:sp>
        <p:nvSpPr>
          <p:cNvPr id="12" name="TextBox 11">
            <a:extLst>
              <a:ext uri="{FF2B5EF4-FFF2-40B4-BE49-F238E27FC236}">
                <a16:creationId xmlns:a16="http://schemas.microsoft.com/office/drawing/2014/main" id="{EF4394CB-71D7-1ED7-9F27-DAF0E0EC56FB}"/>
              </a:ext>
            </a:extLst>
          </p:cNvPr>
          <p:cNvSpPr txBox="1"/>
          <p:nvPr/>
        </p:nvSpPr>
        <p:spPr>
          <a:xfrm>
            <a:off x="599230" y="5435017"/>
            <a:ext cx="5355087" cy="923330"/>
          </a:xfrm>
          <a:prstGeom prst="rect">
            <a:avLst/>
          </a:prstGeom>
          <a:noFill/>
        </p:spPr>
        <p:txBody>
          <a:bodyPr wrap="square" rtlCol="0">
            <a:spAutoFit/>
          </a:bodyPr>
          <a:lstStyle/>
          <a:p>
            <a:r>
              <a:rPr lang="en-US" dirty="0">
                <a:solidFill>
                  <a:schemeClr val="accent2"/>
                </a:solidFill>
              </a:rPr>
              <a:t>Aggregate Output permanently down by 10% or $1.5bn</a:t>
            </a:r>
          </a:p>
          <a:p>
            <a:r>
              <a:rPr lang="en-US" dirty="0"/>
              <a:t>in accordance with productivity shock </a:t>
            </a:r>
          </a:p>
          <a:p>
            <a:r>
              <a:rPr lang="en-US" dirty="0">
                <a:solidFill>
                  <a:schemeClr val="accent1"/>
                </a:solidFill>
              </a:rPr>
              <a:t>Aggregate Capital permanently down by 1.6-1.7%</a:t>
            </a:r>
            <a:endParaRPr lang="en-US" dirty="0"/>
          </a:p>
        </p:txBody>
      </p:sp>
      <p:sp>
        <p:nvSpPr>
          <p:cNvPr id="13" name="TextBox 12">
            <a:extLst>
              <a:ext uri="{FF2B5EF4-FFF2-40B4-BE49-F238E27FC236}">
                <a16:creationId xmlns:a16="http://schemas.microsoft.com/office/drawing/2014/main" id="{94CE65B8-7306-73E8-DFFE-F8865C3A5B48}"/>
              </a:ext>
            </a:extLst>
          </p:cNvPr>
          <p:cNvSpPr txBox="1"/>
          <p:nvPr/>
        </p:nvSpPr>
        <p:spPr>
          <a:xfrm>
            <a:off x="6286325" y="5435017"/>
            <a:ext cx="5600528" cy="923330"/>
          </a:xfrm>
          <a:prstGeom prst="rect">
            <a:avLst/>
          </a:prstGeom>
          <a:noFill/>
        </p:spPr>
        <p:txBody>
          <a:bodyPr wrap="square" rtlCol="0">
            <a:spAutoFit/>
          </a:bodyPr>
          <a:lstStyle/>
          <a:p>
            <a:r>
              <a:rPr lang="en-US">
                <a:solidFill>
                  <a:schemeClr val="accent2"/>
                </a:solidFill>
              </a:rPr>
              <a:t>Output falls by 1% or $0.15bn before converging to 0</a:t>
            </a:r>
            <a:r>
              <a:rPr lang="en-US"/>
              <a:t>; impact is transitory (unlike the productivity shock).</a:t>
            </a:r>
          </a:p>
          <a:p>
            <a:r>
              <a:rPr lang="en-US">
                <a:solidFill>
                  <a:schemeClr val="accent3"/>
                </a:solidFill>
              </a:rPr>
              <a:t>Consumption is up by 1% in the long run</a:t>
            </a:r>
          </a:p>
        </p:txBody>
      </p:sp>
      <p:sp>
        <p:nvSpPr>
          <p:cNvPr id="14" name="Slide Number Placeholder 13">
            <a:extLst>
              <a:ext uri="{FF2B5EF4-FFF2-40B4-BE49-F238E27FC236}">
                <a16:creationId xmlns:a16="http://schemas.microsoft.com/office/drawing/2014/main" id="{FCBB6F95-EA9E-4152-BAAE-C41496F9F48F}"/>
              </a:ext>
            </a:extLst>
          </p:cNvPr>
          <p:cNvSpPr>
            <a:spLocks noGrp="1"/>
          </p:cNvSpPr>
          <p:nvPr>
            <p:ph type="sldNum" sz="quarter" idx="12"/>
          </p:nvPr>
        </p:nvSpPr>
        <p:spPr/>
        <p:txBody>
          <a:bodyPr/>
          <a:lstStyle/>
          <a:p>
            <a:fld id="{0F22F1AF-7FE7-D74B-89B5-5B91D7E9B3CD}" type="slidenum">
              <a:rPr lang="en-US" smtClean="0"/>
              <a:t>16</a:t>
            </a:fld>
            <a:endParaRPr lang="en-US"/>
          </a:p>
        </p:txBody>
      </p:sp>
      <p:graphicFrame>
        <p:nvGraphicFramePr>
          <p:cNvPr id="21" name="Chart 20" descr="Chart type: Line. Multiple values by 'Years'&#10;&#10;Description automatically generated">
            <a:extLst>
              <a:ext uri="{FF2B5EF4-FFF2-40B4-BE49-F238E27FC236}">
                <a16:creationId xmlns:a16="http://schemas.microsoft.com/office/drawing/2014/main" id="{A58D81C2-0B04-7912-C91E-CAA372E52654}"/>
              </a:ext>
            </a:extLst>
          </p:cNvPr>
          <p:cNvGraphicFramePr>
            <a:graphicFrameLocks/>
          </p:cNvGraphicFramePr>
          <p:nvPr>
            <p:extLst>
              <p:ext uri="{D42A27DB-BD31-4B8C-83A1-F6EECF244321}">
                <p14:modId xmlns:p14="http://schemas.microsoft.com/office/powerpoint/2010/main" val="3101890413"/>
              </p:ext>
            </p:extLst>
          </p:nvPr>
        </p:nvGraphicFramePr>
        <p:xfrm>
          <a:off x="608022" y="1623355"/>
          <a:ext cx="4946904" cy="36941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Chart 21" descr="Chart type: Line. Multiple values by 'Years'&#10;&#10;Description automatically generated">
            <a:extLst>
              <a:ext uri="{FF2B5EF4-FFF2-40B4-BE49-F238E27FC236}">
                <a16:creationId xmlns:a16="http://schemas.microsoft.com/office/drawing/2014/main" id="{A58D81C2-0B04-7912-C91E-CAA372E52654}"/>
              </a:ext>
            </a:extLst>
          </p:cNvPr>
          <p:cNvGraphicFramePr>
            <a:graphicFrameLocks/>
          </p:cNvGraphicFramePr>
          <p:nvPr>
            <p:extLst>
              <p:ext uri="{D42A27DB-BD31-4B8C-83A1-F6EECF244321}">
                <p14:modId xmlns:p14="http://schemas.microsoft.com/office/powerpoint/2010/main" val="3955967511"/>
              </p:ext>
            </p:extLst>
          </p:nvPr>
        </p:nvGraphicFramePr>
        <p:xfrm>
          <a:off x="6322012" y="1623355"/>
          <a:ext cx="4946904" cy="369417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86084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303D8EE-CD70-A80C-215F-D5F6612AC568}"/>
              </a:ext>
            </a:extLst>
          </p:cNvPr>
          <p:cNvSpPr txBox="1"/>
          <p:nvPr/>
        </p:nvSpPr>
        <p:spPr>
          <a:xfrm>
            <a:off x="591303" y="784847"/>
            <a:ext cx="5432256" cy="738664"/>
          </a:xfrm>
          <a:prstGeom prst="rect">
            <a:avLst/>
          </a:prstGeom>
          <a:noFill/>
        </p:spPr>
        <p:txBody>
          <a:bodyPr wrap="none" rtlCol="0">
            <a:spAutoFit/>
          </a:bodyPr>
          <a:lstStyle/>
          <a:p>
            <a:r>
              <a:rPr lang="en-US"/>
              <a:t>Experiment-shock (1a): </a:t>
            </a:r>
            <a:r>
              <a:rPr lang="en-US" b="1"/>
              <a:t>% change relative to status quo,</a:t>
            </a:r>
          </a:p>
          <a:p>
            <a:r>
              <a:rPr lang="en-US" sz="2400" b="1"/>
              <a:t>Manufacturing</a:t>
            </a:r>
          </a:p>
        </p:txBody>
      </p:sp>
      <p:sp>
        <p:nvSpPr>
          <p:cNvPr id="10" name="TextBox 9">
            <a:extLst>
              <a:ext uri="{FF2B5EF4-FFF2-40B4-BE49-F238E27FC236}">
                <a16:creationId xmlns:a16="http://schemas.microsoft.com/office/drawing/2014/main" id="{FDBA281A-0475-19E9-9CF5-F7174F4CEF04}"/>
              </a:ext>
            </a:extLst>
          </p:cNvPr>
          <p:cNvSpPr txBox="1"/>
          <p:nvPr/>
        </p:nvSpPr>
        <p:spPr>
          <a:xfrm>
            <a:off x="6293221" y="787234"/>
            <a:ext cx="5432256" cy="738664"/>
          </a:xfrm>
          <a:prstGeom prst="rect">
            <a:avLst/>
          </a:prstGeom>
          <a:noFill/>
        </p:spPr>
        <p:txBody>
          <a:bodyPr wrap="none" rtlCol="0">
            <a:spAutoFit/>
          </a:bodyPr>
          <a:lstStyle/>
          <a:p>
            <a:r>
              <a:rPr lang="en-US"/>
              <a:t>Experiment-shock (2a): </a:t>
            </a:r>
            <a:r>
              <a:rPr lang="en-US" b="1"/>
              <a:t>% change relative to status quo,</a:t>
            </a:r>
          </a:p>
          <a:p>
            <a:r>
              <a:rPr lang="en-US" sz="2400" b="1"/>
              <a:t>Manufacturing</a:t>
            </a:r>
          </a:p>
        </p:txBody>
      </p:sp>
      <p:sp>
        <p:nvSpPr>
          <p:cNvPr id="12" name="TextBox 11">
            <a:extLst>
              <a:ext uri="{FF2B5EF4-FFF2-40B4-BE49-F238E27FC236}">
                <a16:creationId xmlns:a16="http://schemas.microsoft.com/office/drawing/2014/main" id="{EF4394CB-71D7-1ED7-9F27-DAF0E0EC56FB}"/>
              </a:ext>
            </a:extLst>
          </p:cNvPr>
          <p:cNvSpPr txBox="1"/>
          <p:nvPr/>
        </p:nvSpPr>
        <p:spPr>
          <a:xfrm>
            <a:off x="591303" y="5470741"/>
            <a:ext cx="5355087" cy="646331"/>
          </a:xfrm>
          <a:prstGeom prst="rect">
            <a:avLst/>
          </a:prstGeom>
          <a:noFill/>
        </p:spPr>
        <p:txBody>
          <a:bodyPr wrap="square" rtlCol="0">
            <a:spAutoFit/>
          </a:bodyPr>
          <a:lstStyle/>
          <a:p>
            <a:r>
              <a:rPr lang="en-US">
                <a:solidFill>
                  <a:schemeClr val="accent1"/>
                </a:solidFill>
              </a:rPr>
              <a:t>Manufacturing capital immediately returns close to optimal levels</a:t>
            </a:r>
            <a:r>
              <a:rPr lang="en-US"/>
              <a:t>: a quick response is optimal.</a:t>
            </a:r>
          </a:p>
        </p:txBody>
      </p:sp>
      <p:sp>
        <p:nvSpPr>
          <p:cNvPr id="13" name="TextBox 12">
            <a:extLst>
              <a:ext uri="{FF2B5EF4-FFF2-40B4-BE49-F238E27FC236}">
                <a16:creationId xmlns:a16="http://schemas.microsoft.com/office/drawing/2014/main" id="{94CE65B8-7306-73E8-DFFE-F8865C3A5B48}"/>
              </a:ext>
            </a:extLst>
          </p:cNvPr>
          <p:cNvSpPr txBox="1"/>
          <p:nvPr/>
        </p:nvSpPr>
        <p:spPr>
          <a:xfrm>
            <a:off x="6293221" y="5470741"/>
            <a:ext cx="5536936" cy="646331"/>
          </a:xfrm>
          <a:prstGeom prst="rect">
            <a:avLst/>
          </a:prstGeom>
          <a:noFill/>
        </p:spPr>
        <p:txBody>
          <a:bodyPr wrap="square" rtlCol="0">
            <a:spAutoFit/>
          </a:bodyPr>
          <a:lstStyle/>
          <a:p>
            <a:r>
              <a:rPr lang="en-US">
                <a:solidFill>
                  <a:schemeClr val="accent1"/>
                </a:solidFill>
              </a:rPr>
              <a:t>Manufacturing capital takes much longer to return to previous levels </a:t>
            </a:r>
            <a:r>
              <a:rPr lang="en-US"/>
              <a:t>as they were not as efficient.</a:t>
            </a:r>
          </a:p>
        </p:txBody>
      </p:sp>
      <p:sp>
        <p:nvSpPr>
          <p:cNvPr id="8" name="Slide Number Placeholder 7">
            <a:extLst>
              <a:ext uri="{FF2B5EF4-FFF2-40B4-BE49-F238E27FC236}">
                <a16:creationId xmlns:a16="http://schemas.microsoft.com/office/drawing/2014/main" id="{F14094BD-C3E8-6F39-0DCE-8F1D52C54763}"/>
              </a:ext>
            </a:extLst>
          </p:cNvPr>
          <p:cNvSpPr>
            <a:spLocks noGrp="1"/>
          </p:cNvSpPr>
          <p:nvPr>
            <p:ph type="sldNum" sz="quarter" idx="12"/>
          </p:nvPr>
        </p:nvSpPr>
        <p:spPr/>
        <p:txBody>
          <a:bodyPr/>
          <a:lstStyle/>
          <a:p>
            <a:fld id="{0F22F1AF-7FE7-D74B-89B5-5B91D7E9B3CD}" type="slidenum">
              <a:rPr lang="en-US" smtClean="0"/>
              <a:t>17</a:t>
            </a:fld>
            <a:endParaRPr lang="en-US"/>
          </a:p>
        </p:txBody>
      </p:sp>
      <p:graphicFrame>
        <p:nvGraphicFramePr>
          <p:cNvPr id="5" name="Chart 4" descr="Chart type: Line. Multiple values by 'Years'&#10;&#10;Description automatically generated">
            <a:extLst>
              <a:ext uri="{FF2B5EF4-FFF2-40B4-BE49-F238E27FC236}">
                <a16:creationId xmlns:a16="http://schemas.microsoft.com/office/drawing/2014/main" id="{50FFD8E8-D85B-05D4-94A3-8946BB9DEDB3}"/>
              </a:ext>
            </a:extLst>
          </p:cNvPr>
          <p:cNvGraphicFramePr>
            <a:graphicFrameLocks/>
          </p:cNvGraphicFramePr>
          <p:nvPr>
            <p:extLst>
              <p:ext uri="{D42A27DB-BD31-4B8C-83A1-F6EECF244321}">
                <p14:modId xmlns:p14="http://schemas.microsoft.com/office/powerpoint/2010/main" val="3741730478"/>
              </p:ext>
            </p:extLst>
          </p:nvPr>
        </p:nvGraphicFramePr>
        <p:xfrm>
          <a:off x="6322686" y="1624544"/>
          <a:ext cx="4986442" cy="37099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descr="Chart type: Line. Multiple values by 'Years'&#10;&#10;Description automatically generated">
            <a:extLst>
              <a:ext uri="{FF2B5EF4-FFF2-40B4-BE49-F238E27FC236}">
                <a16:creationId xmlns:a16="http://schemas.microsoft.com/office/drawing/2014/main" id="{50FFD8E8-D85B-05D4-94A3-8946BB9DEDB3}"/>
              </a:ext>
            </a:extLst>
          </p:cNvPr>
          <p:cNvGraphicFramePr>
            <a:graphicFrameLocks/>
          </p:cNvGraphicFramePr>
          <p:nvPr>
            <p:extLst>
              <p:ext uri="{D42A27DB-BD31-4B8C-83A1-F6EECF244321}">
                <p14:modId xmlns:p14="http://schemas.microsoft.com/office/powerpoint/2010/main" val="2424023614"/>
              </p:ext>
            </p:extLst>
          </p:nvPr>
        </p:nvGraphicFramePr>
        <p:xfrm>
          <a:off x="591303" y="1624544"/>
          <a:ext cx="4974167" cy="370994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37436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04F85AC-F293-74ED-D6CB-4167D2323C06}"/>
              </a:ext>
            </a:extLst>
          </p:cNvPr>
          <p:cNvSpPr>
            <a:spLocks noGrp="1"/>
          </p:cNvSpPr>
          <p:nvPr>
            <p:ph type="sldNum" sz="quarter" idx="12"/>
          </p:nvPr>
        </p:nvSpPr>
        <p:spPr/>
        <p:txBody>
          <a:bodyPr/>
          <a:lstStyle/>
          <a:p>
            <a:fld id="{0F22F1AF-7FE7-D74B-89B5-5B91D7E9B3CD}" type="slidenum">
              <a:rPr lang="en-US" smtClean="0"/>
              <a:t>18</a:t>
            </a:fld>
            <a:endParaRPr lang="en-US"/>
          </a:p>
        </p:txBody>
      </p:sp>
      <p:sp>
        <p:nvSpPr>
          <p:cNvPr id="10" name="TextBox 9">
            <a:extLst>
              <a:ext uri="{FF2B5EF4-FFF2-40B4-BE49-F238E27FC236}">
                <a16:creationId xmlns:a16="http://schemas.microsoft.com/office/drawing/2014/main" id="{8C2D6EAC-5D85-11BE-40C8-1113C14F08E0}"/>
              </a:ext>
            </a:extLst>
          </p:cNvPr>
          <p:cNvSpPr txBox="1"/>
          <p:nvPr/>
        </p:nvSpPr>
        <p:spPr>
          <a:xfrm>
            <a:off x="587497" y="789124"/>
            <a:ext cx="5432256" cy="738664"/>
          </a:xfrm>
          <a:prstGeom prst="rect">
            <a:avLst/>
          </a:prstGeom>
          <a:noFill/>
        </p:spPr>
        <p:txBody>
          <a:bodyPr wrap="none" rtlCol="0">
            <a:spAutoFit/>
          </a:bodyPr>
          <a:lstStyle/>
          <a:p>
            <a:r>
              <a:rPr lang="en-US"/>
              <a:t>Experiment-shock (1a): </a:t>
            </a:r>
            <a:r>
              <a:rPr lang="en-US" b="1"/>
              <a:t>% change relative to status quo,</a:t>
            </a:r>
          </a:p>
          <a:p>
            <a:r>
              <a:rPr lang="en-US" sz="2400" b="1"/>
              <a:t>Utilities</a:t>
            </a:r>
          </a:p>
        </p:txBody>
      </p:sp>
      <p:sp>
        <p:nvSpPr>
          <p:cNvPr id="11" name="TextBox 10">
            <a:extLst>
              <a:ext uri="{FF2B5EF4-FFF2-40B4-BE49-F238E27FC236}">
                <a16:creationId xmlns:a16="http://schemas.microsoft.com/office/drawing/2014/main" id="{0C634C12-98DD-E925-8D93-FE096110A51D}"/>
              </a:ext>
            </a:extLst>
          </p:cNvPr>
          <p:cNvSpPr txBox="1"/>
          <p:nvPr/>
        </p:nvSpPr>
        <p:spPr>
          <a:xfrm>
            <a:off x="587497" y="5462334"/>
            <a:ext cx="4996165" cy="923330"/>
          </a:xfrm>
          <a:prstGeom prst="rect">
            <a:avLst/>
          </a:prstGeom>
          <a:noFill/>
        </p:spPr>
        <p:txBody>
          <a:bodyPr wrap="square" rtlCol="0">
            <a:spAutoFit/>
          </a:bodyPr>
          <a:lstStyle/>
          <a:p>
            <a:r>
              <a:rPr lang="en-US"/>
              <a:t>Utilities (Energy and Water) price initially fall by 4%; </a:t>
            </a:r>
          </a:p>
          <a:p>
            <a:r>
              <a:rPr lang="en-US">
                <a:solidFill>
                  <a:schemeClr val="accent3"/>
                </a:solidFill>
              </a:rPr>
              <a:t>Consumption up compensating for falls elsewhere</a:t>
            </a:r>
            <a:r>
              <a:rPr lang="en-US"/>
              <a:t>;</a:t>
            </a:r>
          </a:p>
          <a:p>
            <a:r>
              <a:rPr lang="en-US">
                <a:solidFill>
                  <a:schemeClr val="accent1"/>
                </a:solidFill>
              </a:rPr>
              <a:t>Capital down by 9% in the long run</a:t>
            </a:r>
            <a:r>
              <a:rPr lang="en-US"/>
              <a:t>.</a:t>
            </a:r>
          </a:p>
        </p:txBody>
      </p:sp>
      <p:graphicFrame>
        <p:nvGraphicFramePr>
          <p:cNvPr id="13" name="Chart 12" descr="Chart type: Line. Multiple values by 'Years'&#10;&#10;Description automatically generated">
            <a:extLst>
              <a:ext uri="{FF2B5EF4-FFF2-40B4-BE49-F238E27FC236}">
                <a16:creationId xmlns:a16="http://schemas.microsoft.com/office/drawing/2014/main" id="{294A131F-341C-C44D-810E-E17C4026637D}"/>
              </a:ext>
            </a:extLst>
          </p:cNvPr>
          <p:cNvGraphicFramePr>
            <a:graphicFrameLocks/>
          </p:cNvGraphicFramePr>
          <p:nvPr>
            <p:extLst>
              <p:ext uri="{D42A27DB-BD31-4B8C-83A1-F6EECF244321}">
                <p14:modId xmlns:p14="http://schemas.microsoft.com/office/powerpoint/2010/main" val="282125758"/>
              </p:ext>
            </p:extLst>
          </p:nvPr>
        </p:nvGraphicFramePr>
        <p:xfrm>
          <a:off x="587497" y="1623456"/>
          <a:ext cx="4892040" cy="36941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descr="Chart type: Line. Multiple values by 'Years'&#10;&#10;Description automatically generated">
            <a:extLst>
              <a:ext uri="{FF2B5EF4-FFF2-40B4-BE49-F238E27FC236}">
                <a16:creationId xmlns:a16="http://schemas.microsoft.com/office/drawing/2014/main" id="{294A131F-341C-C44D-810E-E17C4026637D}"/>
              </a:ext>
            </a:extLst>
          </p:cNvPr>
          <p:cNvGraphicFramePr>
            <a:graphicFrameLocks/>
          </p:cNvGraphicFramePr>
          <p:nvPr>
            <p:extLst>
              <p:ext uri="{D42A27DB-BD31-4B8C-83A1-F6EECF244321}">
                <p14:modId xmlns:p14="http://schemas.microsoft.com/office/powerpoint/2010/main" val="2788321902"/>
              </p:ext>
            </p:extLst>
          </p:nvPr>
        </p:nvGraphicFramePr>
        <p:xfrm>
          <a:off x="6316275" y="1620776"/>
          <a:ext cx="4892040" cy="3694176"/>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3E8ACB2E-515C-8908-D57A-407231C5A573}"/>
              </a:ext>
            </a:extLst>
          </p:cNvPr>
          <p:cNvSpPr txBox="1"/>
          <p:nvPr/>
        </p:nvSpPr>
        <p:spPr>
          <a:xfrm>
            <a:off x="6292557" y="789124"/>
            <a:ext cx="5432256" cy="738664"/>
          </a:xfrm>
          <a:prstGeom prst="rect">
            <a:avLst/>
          </a:prstGeom>
          <a:noFill/>
        </p:spPr>
        <p:txBody>
          <a:bodyPr wrap="none" rtlCol="0">
            <a:spAutoFit/>
          </a:bodyPr>
          <a:lstStyle/>
          <a:p>
            <a:r>
              <a:rPr lang="en-US"/>
              <a:t>Experiment-shock (2a): </a:t>
            </a:r>
            <a:r>
              <a:rPr lang="en-US" b="1"/>
              <a:t>% change relative to status quo,</a:t>
            </a:r>
          </a:p>
          <a:p>
            <a:r>
              <a:rPr lang="en-US" sz="2400" b="1"/>
              <a:t>Utilities</a:t>
            </a:r>
          </a:p>
        </p:txBody>
      </p:sp>
      <p:sp>
        <p:nvSpPr>
          <p:cNvPr id="7" name="TextBox 6">
            <a:extLst>
              <a:ext uri="{FF2B5EF4-FFF2-40B4-BE49-F238E27FC236}">
                <a16:creationId xmlns:a16="http://schemas.microsoft.com/office/drawing/2014/main" id="{4608465A-AB10-E4D3-A3BA-075CA8F96654}"/>
              </a:ext>
            </a:extLst>
          </p:cNvPr>
          <p:cNvSpPr txBox="1"/>
          <p:nvPr/>
        </p:nvSpPr>
        <p:spPr>
          <a:xfrm>
            <a:off x="6316275" y="5462334"/>
            <a:ext cx="5212001" cy="923330"/>
          </a:xfrm>
          <a:prstGeom prst="rect">
            <a:avLst/>
          </a:prstGeom>
          <a:noFill/>
        </p:spPr>
        <p:txBody>
          <a:bodyPr wrap="square">
            <a:spAutoFit/>
          </a:bodyPr>
          <a:lstStyle/>
          <a:p>
            <a:r>
              <a:rPr lang="en-US"/>
              <a:t>Utilities price down by 10% and remains there; </a:t>
            </a:r>
          </a:p>
          <a:p>
            <a:r>
              <a:rPr lang="en-US">
                <a:solidFill>
                  <a:schemeClr val="accent1"/>
                </a:solidFill>
              </a:rPr>
              <a:t>Capital down by 6% in the long run;</a:t>
            </a:r>
          </a:p>
          <a:p>
            <a:r>
              <a:rPr lang="en-US">
                <a:solidFill>
                  <a:schemeClr val="accent6"/>
                </a:solidFill>
              </a:rPr>
              <a:t>As </a:t>
            </a:r>
            <a:r>
              <a:rPr lang="en-US" err="1">
                <a:solidFill>
                  <a:schemeClr val="accent6"/>
                </a:solidFill>
              </a:rPr>
              <a:t>prop’n</a:t>
            </a:r>
            <a:r>
              <a:rPr lang="en-US">
                <a:solidFill>
                  <a:schemeClr val="accent6"/>
                </a:solidFill>
              </a:rPr>
              <a:t> of output: imports down from 12.5% to 8%</a:t>
            </a:r>
          </a:p>
        </p:txBody>
      </p:sp>
    </p:spTree>
    <p:extLst>
      <p:ext uri="{BB962C8B-B14F-4D97-AF65-F5344CB8AC3E}">
        <p14:creationId xmlns:p14="http://schemas.microsoft.com/office/powerpoint/2010/main" val="3861474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303D8EE-CD70-A80C-215F-D5F6612AC568}"/>
              </a:ext>
            </a:extLst>
          </p:cNvPr>
          <p:cNvSpPr txBox="1"/>
          <p:nvPr/>
        </p:nvSpPr>
        <p:spPr>
          <a:xfrm>
            <a:off x="588358" y="789124"/>
            <a:ext cx="5432256" cy="738664"/>
          </a:xfrm>
          <a:prstGeom prst="rect">
            <a:avLst/>
          </a:prstGeom>
          <a:noFill/>
        </p:spPr>
        <p:txBody>
          <a:bodyPr wrap="none" rtlCol="0">
            <a:spAutoFit/>
          </a:bodyPr>
          <a:lstStyle/>
          <a:p>
            <a:r>
              <a:rPr lang="en-US"/>
              <a:t>Experiment-shock (1a): </a:t>
            </a:r>
            <a:r>
              <a:rPr lang="en-US" b="1"/>
              <a:t>% change relative to status quo,</a:t>
            </a:r>
          </a:p>
          <a:p>
            <a:r>
              <a:rPr lang="en-US" sz="2400" b="1"/>
              <a:t>Agriculture</a:t>
            </a:r>
            <a:r>
              <a:rPr lang="en-US" b="1"/>
              <a:t> </a:t>
            </a:r>
            <a:r>
              <a:rPr lang="en-US"/>
              <a:t>(Similar pictures for Mining.)</a:t>
            </a:r>
          </a:p>
        </p:txBody>
      </p:sp>
      <p:sp>
        <p:nvSpPr>
          <p:cNvPr id="12" name="TextBox 11">
            <a:extLst>
              <a:ext uri="{FF2B5EF4-FFF2-40B4-BE49-F238E27FC236}">
                <a16:creationId xmlns:a16="http://schemas.microsoft.com/office/drawing/2014/main" id="{EF4394CB-71D7-1ED7-9F27-DAF0E0EC56FB}"/>
              </a:ext>
            </a:extLst>
          </p:cNvPr>
          <p:cNvSpPr txBox="1"/>
          <p:nvPr/>
        </p:nvSpPr>
        <p:spPr>
          <a:xfrm>
            <a:off x="612860" y="5448524"/>
            <a:ext cx="5124076" cy="923330"/>
          </a:xfrm>
          <a:prstGeom prst="rect">
            <a:avLst/>
          </a:prstGeom>
          <a:noFill/>
        </p:spPr>
        <p:txBody>
          <a:bodyPr wrap="square" rtlCol="0">
            <a:spAutoFit/>
          </a:bodyPr>
          <a:lstStyle/>
          <a:p>
            <a:r>
              <a:rPr lang="en-US"/>
              <a:t>Cheaper energy and water prices cause Capital, Output, Exports and Imports to rise. </a:t>
            </a:r>
          </a:p>
          <a:p>
            <a:r>
              <a:rPr lang="en-US">
                <a:solidFill>
                  <a:schemeClr val="accent3"/>
                </a:solidFill>
              </a:rPr>
              <a:t>Consumption falls due to increases in other demand.</a:t>
            </a:r>
            <a:endParaRPr lang="en-US"/>
          </a:p>
        </p:txBody>
      </p:sp>
      <p:sp>
        <p:nvSpPr>
          <p:cNvPr id="3" name="Slide Number Placeholder 2">
            <a:extLst>
              <a:ext uri="{FF2B5EF4-FFF2-40B4-BE49-F238E27FC236}">
                <a16:creationId xmlns:a16="http://schemas.microsoft.com/office/drawing/2014/main" id="{A04F85AC-F293-74ED-D6CB-4167D2323C06}"/>
              </a:ext>
            </a:extLst>
          </p:cNvPr>
          <p:cNvSpPr>
            <a:spLocks noGrp="1"/>
          </p:cNvSpPr>
          <p:nvPr>
            <p:ph type="sldNum" sz="quarter" idx="12"/>
          </p:nvPr>
        </p:nvSpPr>
        <p:spPr/>
        <p:txBody>
          <a:bodyPr/>
          <a:lstStyle/>
          <a:p>
            <a:fld id="{0F22F1AF-7FE7-D74B-89B5-5B91D7E9B3CD}" type="slidenum">
              <a:rPr lang="en-US" smtClean="0"/>
              <a:t>19</a:t>
            </a:fld>
            <a:endParaRPr lang="en-US"/>
          </a:p>
        </p:txBody>
      </p:sp>
      <p:graphicFrame>
        <p:nvGraphicFramePr>
          <p:cNvPr id="14" name="Chart 13" descr="Chart type: Line. Multiple values by 'Years'&#10;&#10;Description automatically generated">
            <a:extLst>
              <a:ext uri="{FF2B5EF4-FFF2-40B4-BE49-F238E27FC236}">
                <a16:creationId xmlns:a16="http://schemas.microsoft.com/office/drawing/2014/main" id="{AC3E751B-4047-BCAA-92D8-F0881FC6094B}"/>
              </a:ext>
            </a:extLst>
          </p:cNvPr>
          <p:cNvGraphicFramePr>
            <a:graphicFrameLocks/>
          </p:cNvGraphicFramePr>
          <p:nvPr>
            <p:extLst>
              <p:ext uri="{D42A27DB-BD31-4B8C-83A1-F6EECF244321}">
                <p14:modId xmlns:p14="http://schemas.microsoft.com/office/powerpoint/2010/main" val="3652982701"/>
              </p:ext>
            </p:extLst>
          </p:nvPr>
        </p:nvGraphicFramePr>
        <p:xfrm>
          <a:off x="595768" y="1623456"/>
          <a:ext cx="4892040" cy="3694176"/>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EDF60B45-BC14-B1FD-213E-F1B13080A4A7}"/>
              </a:ext>
            </a:extLst>
          </p:cNvPr>
          <p:cNvSpPr txBox="1"/>
          <p:nvPr/>
        </p:nvSpPr>
        <p:spPr>
          <a:xfrm>
            <a:off x="6290633" y="789124"/>
            <a:ext cx="5432256" cy="738664"/>
          </a:xfrm>
          <a:prstGeom prst="rect">
            <a:avLst/>
          </a:prstGeom>
          <a:noFill/>
        </p:spPr>
        <p:txBody>
          <a:bodyPr wrap="none" rtlCol="0">
            <a:spAutoFit/>
          </a:bodyPr>
          <a:lstStyle/>
          <a:p>
            <a:r>
              <a:rPr lang="en-US"/>
              <a:t>Experiment-shock (2a): </a:t>
            </a:r>
            <a:r>
              <a:rPr lang="en-US" b="1"/>
              <a:t>% change relative to status quo,</a:t>
            </a:r>
          </a:p>
          <a:p>
            <a:r>
              <a:rPr lang="en-US" sz="2400" b="1"/>
              <a:t>Agriculture</a:t>
            </a:r>
          </a:p>
        </p:txBody>
      </p:sp>
      <p:sp>
        <p:nvSpPr>
          <p:cNvPr id="7" name="TextBox 6">
            <a:extLst>
              <a:ext uri="{FF2B5EF4-FFF2-40B4-BE49-F238E27FC236}">
                <a16:creationId xmlns:a16="http://schemas.microsoft.com/office/drawing/2014/main" id="{34F3C249-B784-2D2E-3EDA-5D4CDC6AC854}"/>
              </a:ext>
            </a:extLst>
          </p:cNvPr>
          <p:cNvSpPr txBox="1"/>
          <p:nvPr/>
        </p:nvSpPr>
        <p:spPr>
          <a:xfrm>
            <a:off x="6290633" y="5448523"/>
            <a:ext cx="5124076" cy="923330"/>
          </a:xfrm>
          <a:prstGeom prst="rect">
            <a:avLst/>
          </a:prstGeom>
          <a:noFill/>
        </p:spPr>
        <p:txBody>
          <a:bodyPr wrap="square">
            <a:spAutoFit/>
          </a:bodyPr>
          <a:lstStyle/>
          <a:p>
            <a:r>
              <a:rPr lang="en-US"/>
              <a:t>Similar, but more extreme:</a:t>
            </a:r>
          </a:p>
          <a:p>
            <a:r>
              <a:rPr lang="en-US">
                <a:solidFill>
                  <a:schemeClr val="accent1"/>
                </a:solidFill>
              </a:rPr>
              <a:t>Capital up by over 15% in the long run. </a:t>
            </a:r>
          </a:p>
          <a:p>
            <a:r>
              <a:rPr lang="en-US">
                <a:solidFill>
                  <a:schemeClr val="accent6"/>
                </a:solidFill>
              </a:rPr>
              <a:t>As </a:t>
            </a:r>
            <a:r>
              <a:rPr lang="en-US" err="1">
                <a:solidFill>
                  <a:schemeClr val="accent6"/>
                </a:solidFill>
              </a:rPr>
              <a:t>prop’n</a:t>
            </a:r>
            <a:r>
              <a:rPr lang="en-US">
                <a:solidFill>
                  <a:schemeClr val="accent6"/>
                </a:solidFill>
              </a:rPr>
              <a:t> of output: imports up from 10% to 15%</a:t>
            </a:r>
          </a:p>
        </p:txBody>
      </p:sp>
      <p:graphicFrame>
        <p:nvGraphicFramePr>
          <p:cNvPr id="8" name="Chart 7" descr="Chart type: Line. Multiple values by 'Years'&#10;&#10;Description automatically generated">
            <a:extLst>
              <a:ext uri="{FF2B5EF4-FFF2-40B4-BE49-F238E27FC236}">
                <a16:creationId xmlns:a16="http://schemas.microsoft.com/office/drawing/2014/main" id="{AC3E751B-4047-BCAA-92D8-F0881FC6094B}"/>
              </a:ext>
            </a:extLst>
          </p:cNvPr>
          <p:cNvGraphicFramePr>
            <a:graphicFrameLocks/>
          </p:cNvGraphicFramePr>
          <p:nvPr>
            <p:extLst>
              <p:ext uri="{D42A27DB-BD31-4B8C-83A1-F6EECF244321}">
                <p14:modId xmlns:p14="http://schemas.microsoft.com/office/powerpoint/2010/main" val="2231347178"/>
              </p:ext>
            </p:extLst>
          </p:nvPr>
        </p:nvGraphicFramePr>
        <p:xfrm>
          <a:off x="6314499" y="1623456"/>
          <a:ext cx="4892040" cy="369417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22164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C2C1-8115-9DB7-75E0-1CD22A4D8271}"/>
              </a:ext>
            </a:extLst>
          </p:cNvPr>
          <p:cNvSpPr>
            <a:spLocks noGrp="1"/>
          </p:cNvSpPr>
          <p:nvPr>
            <p:ph type="title"/>
          </p:nvPr>
        </p:nvSpPr>
        <p:spPr>
          <a:xfrm>
            <a:off x="838200" y="2486146"/>
            <a:ext cx="10515600" cy="1885707"/>
          </a:xfrm>
        </p:spPr>
        <p:txBody>
          <a:bodyPr>
            <a:normAutofit/>
          </a:bodyPr>
          <a:lstStyle/>
          <a:p>
            <a:pPr algn="ctr"/>
            <a:r>
              <a:rPr lang="en-AU" dirty="0"/>
              <a:t>Aluminium Industry and</a:t>
            </a:r>
            <a:br>
              <a:rPr lang="en-AU" dirty="0"/>
            </a:br>
            <a:r>
              <a:rPr lang="en-AU" dirty="0"/>
              <a:t>Boyne Smelters Limited (</a:t>
            </a:r>
            <a:r>
              <a:rPr lang="en-AU" b="1" dirty="0"/>
              <a:t>BSL</a:t>
            </a:r>
            <a:r>
              <a:rPr lang="en-AU" dirty="0"/>
              <a:t>)</a:t>
            </a:r>
            <a:endParaRPr lang="en-US" dirty="0"/>
          </a:p>
        </p:txBody>
      </p:sp>
      <p:sp>
        <p:nvSpPr>
          <p:cNvPr id="4" name="Slide Number Placeholder 3">
            <a:extLst>
              <a:ext uri="{FF2B5EF4-FFF2-40B4-BE49-F238E27FC236}">
                <a16:creationId xmlns:a16="http://schemas.microsoft.com/office/drawing/2014/main" id="{18707A8A-D6ED-355F-5EDE-265F3D4544DE}"/>
              </a:ext>
            </a:extLst>
          </p:cNvPr>
          <p:cNvSpPr>
            <a:spLocks noGrp="1"/>
          </p:cNvSpPr>
          <p:nvPr>
            <p:ph type="sldNum" sz="quarter" idx="12"/>
          </p:nvPr>
        </p:nvSpPr>
        <p:spPr/>
        <p:txBody>
          <a:bodyPr/>
          <a:lstStyle/>
          <a:p>
            <a:fld id="{0F22F1AF-7FE7-D74B-89B5-5B91D7E9B3CD}" type="slidenum">
              <a:rPr lang="en-US" smtClean="0"/>
              <a:t>2</a:t>
            </a:fld>
            <a:endParaRPr lang="en-US" dirty="0"/>
          </a:p>
        </p:txBody>
      </p:sp>
    </p:spTree>
    <p:extLst>
      <p:ext uri="{BB962C8B-B14F-4D97-AF65-F5344CB8AC3E}">
        <p14:creationId xmlns:p14="http://schemas.microsoft.com/office/powerpoint/2010/main" val="1783335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A5936C-A01C-63CA-B6CF-BDF472DA68C2}"/>
              </a:ext>
            </a:extLst>
          </p:cNvPr>
          <p:cNvSpPr>
            <a:spLocks noGrp="1"/>
          </p:cNvSpPr>
          <p:nvPr>
            <p:ph type="title"/>
          </p:nvPr>
        </p:nvSpPr>
        <p:spPr>
          <a:xfrm>
            <a:off x="838200" y="2180492"/>
            <a:ext cx="10515600" cy="2497016"/>
          </a:xfrm>
        </p:spPr>
        <p:txBody>
          <a:bodyPr>
            <a:normAutofit/>
          </a:bodyPr>
          <a:lstStyle/>
          <a:p>
            <a:pPr algn="ctr"/>
            <a:r>
              <a:rPr lang="en-US" dirty="0"/>
              <a:t>Key takeaways</a:t>
            </a:r>
          </a:p>
        </p:txBody>
      </p:sp>
      <p:sp>
        <p:nvSpPr>
          <p:cNvPr id="5" name="Slide Number Placeholder 4">
            <a:extLst>
              <a:ext uri="{FF2B5EF4-FFF2-40B4-BE49-F238E27FC236}">
                <a16:creationId xmlns:a16="http://schemas.microsoft.com/office/drawing/2014/main" id="{E79D44CC-774A-5F17-A282-CE99AC7CF19A}"/>
              </a:ext>
            </a:extLst>
          </p:cNvPr>
          <p:cNvSpPr>
            <a:spLocks noGrp="1"/>
          </p:cNvSpPr>
          <p:nvPr>
            <p:ph type="sldNum" sz="quarter" idx="12"/>
          </p:nvPr>
        </p:nvSpPr>
        <p:spPr/>
        <p:txBody>
          <a:bodyPr/>
          <a:lstStyle/>
          <a:p>
            <a:fld id="{0F22F1AF-7FE7-D74B-89B5-5B91D7E9B3CD}" type="slidenum">
              <a:rPr lang="en-US" smtClean="0"/>
              <a:t>20</a:t>
            </a:fld>
            <a:endParaRPr lang="en-US"/>
          </a:p>
        </p:txBody>
      </p:sp>
    </p:spTree>
    <p:extLst>
      <p:ext uri="{BB962C8B-B14F-4D97-AF65-F5344CB8AC3E}">
        <p14:creationId xmlns:p14="http://schemas.microsoft.com/office/powerpoint/2010/main" val="4198528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39A8CF-240B-EE41-8730-065ECF5F3CEC}"/>
              </a:ext>
            </a:extLst>
          </p:cNvPr>
          <p:cNvSpPr>
            <a:spLocks noGrp="1"/>
          </p:cNvSpPr>
          <p:nvPr>
            <p:ph idx="1"/>
          </p:nvPr>
        </p:nvSpPr>
        <p:spPr>
          <a:xfrm>
            <a:off x="838200" y="678077"/>
            <a:ext cx="10515600" cy="5501846"/>
          </a:xfrm>
        </p:spPr>
        <p:txBody>
          <a:bodyPr>
            <a:normAutofit fontScale="40000" lnSpcReduction="20000"/>
          </a:bodyPr>
          <a:lstStyle/>
          <a:p>
            <a:pPr marL="0" indent="0">
              <a:buNone/>
            </a:pPr>
            <a:r>
              <a:rPr lang="en-AU" sz="7600" dirty="0">
                <a:latin typeface="+mj-lt"/>
              </a:rPr>
              <a:t>Key takeaways</a:t>
            </a:r>
          </a:p>
          <a:p>
            <a:pPr marL="0" indent="0">
              <a:buNone/>
            </a:pPr>
            <a:endParaRPr lang="en-AU" sz="4200" dirty="0"/>
          </a:p>
          <a:p>
            <a:r>
              <a:rPr lang="en-AU" sz="5100" i="1" dirty="0"/>
              <a:t>Sectoral </a:t>
            </a:r>
            <a:r>
              <a:rPr lang="en-AU" sz="5100" dirty="0"/>
              <a:t>Euler eq’ns matter for shock propagation and economic response</a:t>
            </a:r>
          </a:p>
          <a:p>
            <a:pPr lvl="1"/>
            <a:r>
              <a:rPr lang="en-AU" sz="4500" dirty="0"/>
              <a:t>If they hold, then the shock is more sector-specific (less macroeconomic).</a:t>
            </a:r>
          </a:p>
          <a:p>
            <a:pPr lvl="1"/>
            <a:endParaRPr lang="en-AU" sz="5100" dirty="0"/>
          </a:p>
          <a:p>
            <a:r>
              <a:rPr lang="en-AU" sz="5100" dirty="0"/>
              <a:t>Transition: uncertainty and out-of-date capital, so sectoral Euler equations unlikely to hold</a:t>
            </a:r>
          </a:p>
          <a:p>
            <a:pPr lvl="1"/>
            <a:r>
              <a:rPr lang="en-AU" sz="4500" dirty="0"/>
              <a:t>greater propagation of shocks, but also opportunity for change</a:t>
            </a:r>
          </a:p>
          <a:p>
            <a:pPr lvl="1"/>
            <a:endParaRPr lang="en-AU" sz="4600" dirty="0"/>
          </a:p>
          <a:p>
            <a:r>
              <a:rPr lang="en-AU" sz="5000" dirty="0"/>
              <a:t>By allowing sectoral Euler equations to fail in ways that reflect the current transition:</a:t>
            </a:r>
          </a:p>
          <a:p>
            <a:pPr lvl="1"/>
            <a:r>
              <a:rPr lang="en-AU" sz="4600" dirty="0"/>
              <a:t>we can explore ways to transform the economy</a:t>
            </a:r>
            <a:endParaRPr lang="en-AU" sz="3400" dirty="0"/>
          </a:p>
          <a:p>
            <a:pPr marL="457200" lvl="1" indent="0">
              <a:buNone/>
            </a:pPr>
            <a:endParaRPr lang="en-AU" sz="2600" dirty="0"/>
          </a:p>
          <a:p>
            <a:r>
              <a:rPr lang="en-AU" sz="5100" dirty="0"/>
              <a:t>BSL is important to Gladstone’s economy</a:t>
            </a:r>
            <a:endParaRPr lang="en-AU" sz="4200" dirty="0"/>
          </a:p>
          <a:p>
            <a:pPr lvl="1"/>
            <a:r>
              <a:rPr lang="en-AU" sz="4200" dirty="0"/>
              <a:t>Transition needs to be handled with care as it is a major consumer of energy</a:t>
            </a:r>
          </a:p>
          <a:p>
            <a:pPr lvl="1"/>
            <a:r>
              <a:rPr lang="en-AU" sz="4200" dirty="0"/>
              <a:t>Needs a backup supply of energy (currently Gladstone Power Station)</a:t>
            </a:r>
          </a:p>
          <a:p>
            <a:pPr lvl="1"/>
            <a:r>
              <a:rPr lang="en-AU" sz="4200" dirty="0"/>
              <a:t>Early decisions are valuable: e.g. Kurri Kurri closure 2012; power station approval in 2021</a:t>
            </a:r>
          </a:p>
          <a:p>
            <a:pPr marL="457200" lvl="1" indent="0">
              <a:buNone/>
            </a:pPr>
            <a:endParaRPr lang="en-AU" sz="3600" dirty="0"/>
          </a:p>
          <a:p>
            <a:r>
              <a:rPr lang="en-AU" sz="5100" dirty="0"/>
              <a:t>With right energy transition, Gladstone Aluminium is internationally competitive</a:t>
            </a:r>
            <a:endParaRPr lang="en-AU" sz="4200" dirty="0"/>
          </a:p>
          <a:p>
            <a:pPr marL="457200" lvl="1" indent="0">
              <a:buNone/>
            </a:pPr>
            <a:r>
              <a:rPr lang="en-AU" sz="4200" dirty="0">
                <a:hlinkClick r:id="rId2"/>
              </a:rPr>
              <a:t>June 2022</a:t>
            </a:r>
            <a:r>
              <a:rPr lang="en-AU" sz="4200" dirty="0"/>
              <a:t>: Rio Tinto calls for clean Gladstone Aluminium by 2030. </a:t>
            </a:r>
          </a:p>
          <a:p>
            <a:pPr marL="457200" lvl="1" indent="0">
              <a:buNone/>
            </a:pPr>
            <a:r>
              <a:rPr lang="en-AU" sz="4200" dirty="0">
                <a:hlinkClick r:id="rId3"/>
              </a:rPr>
              <a:t>September 2022</a:t>
            </a:r>
            <a:r>
              <a:rPr lang="en-AU" sz="4200" dirty="0"/>
              <a:t>, Qld Energy Plan: </a:t>
            </a:r>
            <a:r>
              <a:rPr lang="en-AU" sz="4200" dirty="0" err="1"/>
              <a:t>supergrid</a:t>
            </a:r>
            <a:r>
              <a:rPr lang="en-AU" sz="4200" dirty="0"/>
              <a:t> can keep Gladstone in proximity of power supply</a:t>
            </a:r>
          </a:p>
        </p:txBody>
      </p:sp>
      <p:sp>
        <p:nvSpPr>
          <p:cNvPr id="6" name="Slide Number Placeholder 5">
            <a:extLst>
              <a:ext uri="{FF2B5EF4-FFF2-40B4-BE49-F238E27FC236}">
                <a16:creationId xmlns:a16="http://schemas.microsoft.com/office/drawing/2014/main" id="{0A9A70DA-2E9C-C81C-0451-B60ECB9CDD1F}"/>
              </a:ext>
            </a:extLst>
          </p:cNvPr>
          <p:cNvSpPr>
            <a:spLocks noGrp="1"/>
          </p:cNvSpPr>
          <p:nvPr>
            <p:ph type="sldNum" sz="quarter" idx="12"/>
          </p:nvPr>
        </p:nvSpPr>
        <p:spPr/>
        <p:txBody>
          <a:bodyPr/>
          <a:lstStyle/>
          <a:p>
            <a:fld id="{0F22F1AF-7FE7-D74B-89B5-5B91D7E9B3CD}" type="slidenum">
              <a:rPr lang="en-US" smtClean="0"/>
              <a:t>21</a:t>
            </a:fld>
            <a:endParaRPr lang="en-US"/>
          </a:p>
        </p:txBody>
      </p:sp>
    </p:spTree>
    <p:extLst>
      <p:ext uri="{BB962C8B-B14F-4D97-AF65-F5344CB8AC3E}">
        <p14:creationId xmlns:p14="http://schemas.microsoft.com/office/powerpoint/2010/main" val="4274382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27B02-1DBC-2437-D74E-5BCBD63EC5A1}"/>
              </a:ext>
            </a:extLst>
          </p:cNvPr>
          <p:cNvSpPr>
            <a:spLocks noGrp="1"/>
          </p:cNvSpPr>
          <p:nvPr>
            <p:ph type="title"/>
          </p:nvPr>
        </p:nvSpPr>
        <p:spPr>
          <a:xfrm>
            <a:off x="838200" y="2766218"/>
            <a:ext cx="10515600" cy="1325563"/>
          </a:xfrm>
        </p:spPr>
        <p:txBody>
          <a:bodyPr/>
          <a:lstStyle/>
          <a:p>
            <a:pPr algn="ctr"/>
            <a:r>
              <a:rPr lang="en-US"/>
              <a:t>References</a:t>
            </a:r>
          </a:p>
        </p:txBody>
      </p:sp>
      <p:sp>
        <p:nvSpPr>
          <p:cNvPr id="4" name="Slide Number Placeholder 3">
            <a:extLst>
              <a:ext uri="{FF2B5EF4-FFF2-40B4-BE49-F238E27FC236}">
                <a16:creationId xmlns:a16="http://schemas.microsoft.com/office/drawing/2014/main" id="{6AEFC7DB-6DB1-61DE-E54B-0335820F84AF}"/>
              </a:ext>
            </a:extLst>
          </p:cNvPr>
          <p:cNvSpPr>
            <a:spLocks noGrp="1"/>
          </p:cNvSpPr>
          <p:nvPr>
            <p:ph type="sldNum" sz="quarter" idx="12"/>
          </p:nvPr>
        </p:nvSpPr>
        <p:spPr/>
        <p:txBody>
          <a:bodyPr/>
          <a:lstStyle/>
          <a:p>
            <a:fld id="{0F22F1AF-7FE7-D74B-89B5-5B91D7E9B3CD}" type="slidenum">
              <a:rPr lang="en-US" smtClean="0"/>
              <a:t>22</a:t>
            </a:fld>
            <a:endParaRPr lang="en-US"/>
          </a:p>
        </p:txBody>
      </p:sp>
    </p:spTree>
    <p:extLst>
      <p:ext uri="{BB962C8B-B14F-4D97-AF65-F5344CB8AC3E}">
        <p14:creationId xmlns:p14="http://schemas.microsoft.com/office/powerpoint/2010/main" val="1526025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2AC08F-D54E-C8F9-912C-D9EA53A323BA}"/>
              </a:ext>
            </a:extLst>
          </p:cNvPr>
          <p:cNvSpPr>
            <a:spLocks noGrp="1"/>
          </p:cNvSpPr>
          <p:nvPr>
            <p:ph idx="1"/>
          </p:nvPr>
        </p:nvSpPr>
        <p:spPr>
          <a:xfrm>
            <a:off x="838200" y="712554"/>
            <a:ext cx="10515600" cy="5432892"/>
          </a:xfrm>
        </p:spPr>
        <p:txBody>
          <a:bodyPr>
            <a:noAutofit/>
          </a:bodyPr>
          <a:lstStyle/>
          <a:p>
            <a:r>
              <a:rPr lang="en-AU" sz="1400" dirty="0"/>
              <a:t>Queensland Government (2022). </a:t>
            </a:r>
            <a:r>
              <a:rPr lang="en-AU" sz="1400" i="1" dirty="0"/>
              <a:t>Energy and Jobs Plan</a:t>
            </a:r>
            <a:r>
              <a:rPr lang="en-AU" sz="1400" dirty="0"/>
              <a:t>. </a:t>
            </a:r>
            <a:r>
              <a:rPr lang="en-US" sz="1400" dirty="0">
                <a:hlinkClick r:id="rId2"/>
              </a:rPr>
              <a:t>https://www.epw.qld.gov.au/energyandjobsplan</a:t>
            </a:r>
            <a:r>
              <a:rPr lang="en-US" sz="1400" dirty="0"/>
              <a:t> . </a:t>
            </a:r>
            <a:r>
              <a:rPr lang="en-AU" sz="1400" dirty="0"/>
              <a:t>Retrieved October 2022</a:t>
            </a:r>
            <a:endParaRPr lang="en-US" sz="1400" dirty="0">
              <a:hlinkClick r:id="rId3"/>
            </a:endParaRPr>
          </a:p>
          <a:p>
            <a:r>
              <a:rPr lang="en-AU" sz="1400" dirty="0"/>
              <a:t>Queensland Government. </a:t>
            </a:r>
            <a:r>
              <a:rPr lang="en-US" sz="1400" dirty="0">
                <a:hlinkClick r:id="rId4"/>
              </a:rPr>
              <a:t>https://yoursayhpw.engagementhq.com/understand-qrez/news_feed/central</a:t>
            </a:r>
            <a:r>
              <a:rPr lang="en-US" sz="1400" dirty="0"/>
              <a:t> . </a:t>
            </a:r>
            <a:r>
              <a:rPr lang="en-AU" sz="1400" dirty="0"/>
              <a:t>Retrieved October 2022</a:t>
            </a:r>
            <a:endParaRPr lang="en-US" sz="1400" dirty="0">
              <a:hlinkClick r:id="rId3"/>
            </a:endParaRPr>
          </a:p>
          <a:p>
            <a:r>
              <a:rPr lang="en-AU" sz="1400" dirty="0"/>
              <a:t>Gladstone Regional Council. </a:t>
            </a:r>
            <a:r>
              <a:rPr lang="en-US" sz="1400" dirty="0">
                <a:hlinkClick r:id="rId3"/>
              </a:rPr>
              <a:t>https://www.gladstone.qld.gov.au/downloads/file/3466/gladstone-region-investment-prospectus</a:t>
            </a:r>
            <a:r>
              <a:rPr lang="en-US" sz="1400" dirty="0"/>
              <a:t> .</a:t>
            </a:r>
            <a:r>
              <a:rPr lang="en-AU" sz="1400" dirty="0"/>
              <a:t> Retrieved October 2022</a:t>
            </a:r>
          </a:p>
          <a:p>
            <a:r>
              <a:rPr lang="en-AU" sz="1400" dirty="0" err="1"/>
              <a:t>Atalay</a:t>
            </a:r>
            <a:r>
              <a:rPr lang="en-AU" sz="1400" dirty="0"/>
              <a:t>, E. (2017). How important are sectoral shocks?. </a:t>
            </a:r>
            <a:r>
              <a:rPr lang="en-AU" sz="1400" i="1" dirty="0"/>
              <a:t>American Economic Journal: Macroeconomics</a:t>
            </a:r>
            <a:r>
              <a:rPr lang="en-AU" sz="1400" dirty="0"/>
              <a:t>, </a:t>
            </a:r>
            <a:r>
              <a:rPr lang="en-AU" sz="1400" i="1" dirty="0"/>
              <a:t>9</a:t>
            </a:r>
            <a:r>
              <a:rPr lang="en-AU" sz="1400" dirty="0"/>
              <a:t>(4), 254-80.</a:t>
            </a:r>
          </a:p>
          <a:p>
            <a:r>
              <a:rPr lang="en-AU" sz="1400" dirty="0" err="1"/>
              <a:t>Baqaee</a:t>
            </a:r>
            <a:r>
              <a:rPr lang="en-AU" sz="1400" dirty="0"/>
              <a:t>, D. R., &amp; Farhi, E. (2019). The macroeconomic impact of microeconomic shocks: Beyond </a:t>
            </a:r>
            <a:r>
              <a:rPr lang="en-AU" sz="1400" dirty="0" err="1"/>
              <a:t>Hulten's</a:t>
            </a:r>
            <a:r>
              <a:rPr lang="en-AU" sz="1400" dirty="0"/>
              <a:t> theorem. </a:t>
            </a:r>
            <a:r>
              <a:rPr lang="en-AU" sz="1400" i="1" dirty="0" err="1"/>
              <a:t>Econometrica</a:t>
            </a:r>
            <a:r>
              <a:rPr lang="en-AU" sz="1400" dirty="0"/>
              <a:t>, </a:t>
            </a:r>
            <a:r>
              <a:rPr lang="en-AU" sz="1400" i="1" dirty="0"/>
              <a:t>87</a:t>
            </a:r>
            <a:r>
              <a:rPr lang="en-AU" sz="1400" dirty="0"/>
              <a:t>(4), 1155-1203.</a:t>
            </a:r>
          </a:p>
          <a:p>
            <a:r>
              <a:rPr lang="en-AU" sz="1400" dirty="0"/>
              <a:t>Cai, Y., &amp; Judd, K. L. (2021). A Simple but Powerful Simulated Certainty Equivalent Approximation Method for Dynamic Stochastic Problems (No. w28502). National Bureau of Economic Research.</a:t>
            </a:r>
          </a:p>
          <a:p>
            <a:r>
              <a:rPr lang="en-AU" sz="1400" dirty="0"/>
              <a:t>Dixon, P., &amp; </a:t>
            </a:r>
            <a:r>
              <a:rPr lang="en-AU" sz="1400" dirty="0" err="1"/>
              <a:t>Rimmer</a:t>
            </a:r>
            <a:r>
              <a:rPr lang="en-AU" sz="1400" dirty="0"/>
              <a:t>, M. T. (2020). </a:t>
            </a:r>
            <a:r>
              <a:rPr lang="en-AU" sz="1400" i="1" dirty="0"/>
              <a:t>Developing a DSGE consumption function for a CGE model</a:t>
            </a:r>
            <a:r>
              <a:rPr lang="en-AU" sz="1400" dirty="0"/>
              <a:t>. Centre of Policy Studies (</a:t>
            </a:r>
            <a:r>
              <a:rPr lang="en-AU" sz="1400" dirty="0" err="1"/>
              <a:t>CoPS</a:t>
            </a:r>
            <a:r>
              <a:rPr lang="en-AU" sz="1400" dirty="0"/>
              <a:t>), Victoria University.</a:t>
            </a:r>
            <a:endParaRPr lang="en-AU" sz="1400" dirty="0">
              <a:solidFill>
                <a:srgbClr val="000000"/>
              </a:solidFill>
              <a:effectLst/>
            </a:endParaRPr>
          </a:p>
          <a:p>
            <a:r>
              <a:rPr lang="en-AU" sz="1400" dirty="0" err="1"/>
              <a:t>Gagné</a:t>
            </a:r>
            <a:r>
              <a:rPr lang="en-AU" sz="1400" dirty="0"/>
              <a:t>, R., &amp; Nappi, C. (2000). The cost and technological structure of aluminium smelters worldwide. </a:t>
            </a:r>
            <a:r>
              <a:rPr lang="en-AU" sz="1400" i="1" dirty="0"/>
              <a:t>Journal of Applied Econometrics</a:t>
            </a:r>
            <a:r>
              <a:rPr lang="en-AU" sz="1400" dirty="0"/>
              <a:t>, </a:t>
            </a:r>
            <a:r>
              <a:rPr lang="en-AU" sz="1400" i="1" dirty="0"/>
              <a:t>15</a:t>
            </a:r>
            <a:r>
              <a:rPr lang="en-AU" sz="1400" dirty="0"/>
              <a:t>(4), 417-432.</a:t>
            </a:r>
            <a:endParaRPr lang="en-AU" sz="1400" dirty="0">
              <a:solidFill>
                <a:srgbClr val="000000"/>
              </a:solidFill>
            </a:endParaRPr>
          </a:p>
          <a:p>
            <a:r>
              <a:rPr lang="en-AU" sz="1400" dirty="0"/>
              <a:t>Cusano, G., Rodrigo Gonzalo, M., Farrell, F., Remus, R., </a:t>
            </a:r>
            <a:r>
              <a:rPr lang="en-AU" sz="1400" dirty="0" err="1"/>
              <a:t>Roudier</a:t>
            </a:r>
            <a:r>
              <a:rPr lang="en-AU" sz="1400" dirty="0"/>
              <a:t>, S., Delgado Sancho, L. (2017). </a:t>
            </a:r>
            <a:r>
              <a:rPr lang="en-AU" sz="1400" i="1" dirty="0"/>
              <a:t>Best Available Techniques (BAT) Reference Document for the Non-Ferrous Metals Industries. Industrial Emissions Directive 2010/75/EU (Integrated Pollution Prevention and Control)</a:t>
            </a:r>
            <a:r>
              <a:rPr lang="en-AU" sz="1400" dirty="0"/>
              <a:t> (No. JRC107041). Joint Research Centre (Seville site).</a:t>
            </a:r>
          </a:p>
          <a:p>
            <a:r>
              <a:rPr lang="en-AU" sz="1400" dirty="0">
                <a:solidFill>
                  <a:srgbClr val="000000"/>
                </a:solidFill>
                <a:effectLst/>
              </a:rPr>
              <a:t>Australian Bureau of Statistics (ABS), 2018-2019. </a:t>
            </a:r>
            <a:r>
              <a:rPr lang="en-AU" sz="1400" i="1" dirty="0">
                <a:solidFill>
                  <a:srgbClr val="000000"/>
                </a:solidFill>
                <a:effectLst/>
              </a:rPr>
              <a:t>Tables 5 and 8: Industry by Industry Flow Table</a:t>
            </a:r>
            <a:r>
              <a:rPr lang="en-AU" sz="1400" dirty="0">
                <a:solidFill>
                  <a:srgbClr val="000000"/>
                </a:solidFill>
                <a:effectLst/>
              </a:rPr>
              <a:t>. Released May 2021.</a:t>
            </a:r>
          </a:p>
          <a:p>
            <a:r>
              <a:rPr lang="en-AU" sz="1400" dirty="0">
                <a:solidFill>
                  <a:srgbClr val="000000"/>
                </a:solidFill>
                <a:effectLst/>
              </a:rPr>
              <a:t>Bureau of Economic Analysis (2003). </a:t>
            </a:r>
            <a:r>
              <a:rPr lang="en-AU" sz="1400" i="1" dirty="0">
                <a:solidFill>
                  <a:srgbClr val="000000"/>
                </a:solidFill>
                <a:effectLst/>
              </a:rPr>
              <a:t>Capital flow data for 1997</a:t>
            </a:r>
            <a:r>
              <a:rPr lang="en-AU" sz="1400" dirty="0">
                <a:solidFill>
                  <a:srgbClr val="000000"/>
                </a:solidFill>
                <a:effectLst/>
              </a:rPr>
              <a:t>. https://</a:t>
            </a:r>
            <a:r>
              <a:rPr lang="en-AU" sz="1400" dirty="0" err="1">
                <a:solidFill>
                  <a:srgbClr val="000000"/>
                </a:solidFill>
                <a:effectLst/>
              </a:rPr>
              <a:t>www.bea.gov</a:t>
            </a:r>
            <a:r>
              <a:rPr lang="en-AU" sz="1400" dirty="0">
                <a:solidFill>
                  <a:srgbClr val="000000"/>
                </a:solidFill>
                <a:effectLst/>
              </a:rPr>
              <a:t>/news/2003/capital-flows-us-economy-1997</a:t>
            </a:r>
          </a:p>
          <a:p>
            <a:r>
              <a:rPr lang="en-AU" sz="1400" dirty="0">
                <a:solidFill>
                  <a:srgbClr val="000000"/>
                </a:solidFill>
                <a:effectLst/>
              </a:rPr>
              <a:t>Port of Gladstone, “Trade Statistics Data,” https://</a:t>
            </a:r>
            <a:r>
              <a:rPr lang="en-AU" sz="1400" dirty="0" err="1">
                <a:solidFill>
                  <a:srgbClr val="000000"/>
                </a:solidFill>
                <a:effectLst/>
              </a:rPr>
              <a:t>www.gpcl.com.au</a:t>
            </a:r>
            <a:r>
              <a:rPr lang="en-AU" sz="1400" dirty="0">
                <a:solidFill>
                  <a:srgbClr val="000000"/>
                </a:solidFill>
                <a:effectLst/>
              </a:rPr>
              <a:t>/trade- statistics, Retrieved April 2020</a:t>
            </a:r>
          </a:p>
          <a:p>
            <a:r>
              <a:rPr lang="en-AU" sz="1400" dirty="0">
                <a:solidFill>
                  <a:srgbClr val="000000"/>
                </a:solidFill>
                <a:effectLst/>
              </a:rPr>
              <a:t>Rio Tinto, (2019). </a:t>
            </a:r>
            <a:r>
              <a:rPr lang="en-AU" sz="1400" i="1" dirty="0">
                <a:solidFill>
                  <a:srgbClr val="000000"/>
                </a:solidFill>
                <a:effectLst/>
              </a:rPr>
              <a:t>Annual Report Production, Reserves and Operations</a:t>
            </a:r>
            <a:r>
              <a:rPr lang="en-AU" sz="1400" dirty="0">
                <a:solidFill>
                  <a:srgbClr val="000000"/>
                </a:solidFill>
                <a:effectLst/>
              </a:rPr>
              <a:t>. Retrieved in April 2020. </a:t>
            </a:r>
          </a:p>
          <a:p>
            <a:endParaRPr lang="en-AU" sz="1400" dirty="0">
              <a:solidFill>
                <a:srgbClr val="000000"/>
              </a:solidFill>
              <a:effectLst/>
            </a:endParaRPr>
          </a:p>
          <a:p>
            <a:endParaRPr lang="en-AU" sz="1400" dirty="0">
              <a:solidFill>
                <a:srgbClr val="000000"/>
              </a:solidFill>
              <a:effectLst/>
            </a:endParaRPr>
          </a:p>
          <a:p>
            <a:endParaRPr lang="en-AU" sz="1400" dirty="0">
              <a:solidFill>
                <a:srgbClr val="000000"/>
              </a:solidFill>
              <a:effectLst/>
            </a:endParaRPr>
          </a:p>
          <a:p>
            <a:endParaRPr lang="en-AU" sz="1400" dirty="0">
              <a:solidFill>
                <a:srgbClr val="000000"/>
              </a:solidFill>
              <a:effectLst/>
            </a:endParaRPr>
          </a:p>
          <a:p>
            <a:endParaRPr lang="en-AU" sz="1400" dirty="0">
              <a:solidFill>
                <a:srgbClr val="000000"/>
              </a:solidFill>
              <a:effectLst/>
            </a:endParaRPr>
          </a:p>
          <a:p>
            <a:endParaRPr lang="en-US" sz="1400" dirty="0"/>
          </a:p>
        </p:txBody>
      </p:sp>
      <p:sp>
        <p:nvSpPr>
          <p:cNvPr id="4" name="Slide Number Placeholder 3">
            <a:extLst>
              <a:ext uri="{FF2B5EF4-FFF2-40B4-BE49-F238E27FC236}">
                <a16:creationId xmlns:a16="http://schemas.microsoft.com/office/drawing/2014/main" id="{DE8E4606-D4EC-43BB-444D-8DB1CF567174}"/>
              </a:ext>
            </a:extLst>
          </p:cNvPr>
          <p:cNvSpPr>
            <a:spLocks noGrp="1"/>
          </p:cNvSpPr>
          <p:nvPr>
            <p:ph type="sldNum" sz="quarter" idx="12"/>
          </p:nvPr>
        </p:nvSpPr>
        <p:spPr/>
        <p:txBody>
          <a:bodyPr/>
          <a:lstStyle/>
          <a:p>
            <a:fld id="{0F22F1AF-7FE7-D74B-89B5-5B91D7E9B3CD}" type="slidenum">
              <a:rPr lang="en-US" smtClean="0"/>
              <a:t>23</a:t>
            </a:fld>
            <a:endParaRPr lang="en-US"/>
          </a:p>
        </p:txBody>
      </p:sp>
    </p:spTree>
    <p:extLst>
      <p:ext uri="{BB962C8B-B14F-4D97-AF65-F5344CB8AC3E}">
        <p14:creationId xmlns:p14="http://schemas.microsoft.com/office/powerpoint/2010/main" val="3477652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BB7322-3CDB-0648-A17F-D0E5F6B4587B}"/>
              </a:ext>
            </a:extLst>
          </p:cNvPr>
          <p:cNvSpPr>
            <a:spLocks noGrp="1"/>
          </p:cNvSpPr>
          <p:nvPr>
            <p:ph idx="1"/>
          </p:nvPr>
        </p:nvSpPr>
        <p:spPr>
          <a:xfrm>
            <a:off x="838200" y="766945"/>
            <a:ext cx="10515600" cy="5324109"/>
          </a:xfrm>
        </p:spPr>
        <p:txBody>
          <a:bodyPr>
            <a:normAutofit fontScale="92500" lnSpcReduction="20000"/>
          </a:bodyPr>
          <a:lstStyle/>
          <a:p>
            <a:pPr marL="0" indent="0">
              <a:buNone/>
            </a:pPr>
            <a:r>
              <a:rPr lang="en-AU" sz="3000" b="1" dirty="0"/>
              <a:t>Australia</a:t>
            </a:r>
            <a:r>
              <a:rPr lang="en-AU" sz="3000" dirty="0"/>
              <a:t>: energy-abundant &amp; fully integrated Aluminium supply chain </a:t>
            </a:r>
          </a:p>
          <a:p>
            <a:pPr lvl="1"/>
            <a:r>
              <a:rPr lang="en-AU" sz="2600" dirty="0"/>
              <a:t>One of only three countries in the world along with Brazil and Venezuela.</a:t>
            </a:r>
          </a:p>
          <a:p>
            <a:endParaRPr lang="en-AU" sz="2200" dirty="0"/>
          </a:p>
          <a:p>
            <a:pPr marL="0" indent="0">
              <a:buNone/>
            </a:pPr>
            <a:r>
              <a:rPr lang="en-AU" sz="3000" b="1" dirty="0"/>
              <a:t>Qld</a:t>
            </a:r>
            <a:r>
              <a:rPr lang="en-AU" sz="3000" dirty="0"/>
              <a:t>: Weipa Bauxite is shipped to Gladstone for Alumina refining and Aluminium Smelting at BSL (much of this supply chain is Rio Tinto)</a:t>
            </a:r>
          </a:p>
          <a:p>
            <a:endParaRPr lang="en-AU" sz="2000" dirty="0"/>
          </a:p>
          <a:p>
            <a:pPr marL="0" indent="0">
              <a:buNone/>
            </a:pPr>
            <a:r>
              <a:rPr lang="en-AU" sz="3000" b="1" dirty="0"/>
              <a:t>BSL</a:t>
            </a:r>
            <a:r>
              <a:rPr lang="en-AU" sz="3000" dirty="0"/>
              <a:t>: consumes 1/8 of Qld’s electricity</a:t>
            </a:r>
          </a:p>
          <a:p>
            <a:pPr lvl="1"/>
            <a:r>
              <a:rPr lang="en-AU" sz="2600" dirty="0"/>
              <a:t>Recent Smelter closures: Kurri Kurri 2012</a:t>
            </a:r>
          </a:p>
          <a:p>
            <a:pPr lvl="1"/>
            <a:r>
              <a:rPr lang="en-AU" sz="2600" dirty="0"/>
              <a:t>Near miss at Tiwai Point, New Zealand in 2020-2021:</a:t>
            </a:r>
          </a:p>
          <a:p>
            <a:pPr marL="914400" lvl="2" indent="0">
              <a:buNone/>
            </a:pPr>
            <a:r>
              <a:rPr lang="en-AU" sz="2200" dirty="0"/>
              <a:t>``Clean’’ aluminium: from hydroelectric power (alumina from Gladstone)</a:t>
            </a:r>
          </a:p>
          <a:p>
            <a:pPr marL="914400" lvl="2" indent="0">
              <a:buNone/>
            </a:pPr>
            <a:r>
              <a:rPr lang="en-AU" sz="2200" dirty="0"/>
              <a:t>Needed a deal to keep it open with reduced price for electricity</a:t>
            </a:r>
          </a:p>
          <a:p>
            <a:pPr lvl="1"/>
            <a:r>
              <a:rPr lang="en-AU" sz="2600" dirty="0"/>
              <a:t>Subsidies due to high energy prices (and subsidies in other countries)</a:t>
            </a:r>
          </a:p>
          <a:p>
            <a:pPr lvl="1"/>
            <a:endParaRPr lang="en-AU" sz="2600" dirty="0"/>
          </a:p>
          <a:p>
            <a:r>
              <a:rPr lang="en-AU" sz="3000" dirty="0">
                <a:hlinkClick r:id="rId3"/>
              </a:rPr>
              <a:t>Qld Energy and Jobs Plan</a:t>
            </a:r>
            <a:r>
              <a:rPr lang="en-AU" sz="3000" dirty="0"/>
              <a:t>: </a:t>
            </a:r>
          </a:p>
          <a:p>
            <a:pPr lvl="1"/>
            <a:r>
              <a:rPr lang="en-AU" sz="2600" dirty="0"/>
              <a:t>Sustaining heavy industry in Qld is a key part of the transition</a:t>
            </a:r>
          </a:p>
          <a:p>
            <a:pPr lvl="1"/>
            <a:endParaRPr lang="en-AU" sz="2600" dirty="0"/>
          </a:p>
        </p:txBody>
      </p:sp>
      <p:sp>
        <p:nvSpPr>
          <p:cNvPr id="4" name="Slide Number Placeholder 3">
            <a:extLst>
              <a:ext uri="{FF2B5EF4-FFF2-40B4-BE49-F238E27FC236}">
                <a16:creationId xmlns:a16="http://schemas.microsoft.com/office/drawing/2014/main" id="{67BA951F-2565-F451-B65B-F41CA9751EC7}"/>
              </a:ext>
            </a:extLst>
          </p:cNvPr>
          <p:cNvSpPr>
            <a:spLocks noGrp="1"/>
          </p:cNvSpPr>
          <p:nvPr>
            <p:ph type="sldNum" sz="quarter" idx="12"/>
          </p:nvPr>
        </p:nvSpPr>
        <p:spPr/>
        <p:txBody>
          <a:bodyPr/>
          <a:lstStyle/>
          <a:p>
            <a:fld id="{0F22F1AF-7FE7-D74B-89B5-5B91D7E9B3CD}" type="slidenum">
              <a:rPr lang="en-US" smtClean="0"/>
              <a:t>3</a:t>
            </a:fld>
            <a:endParaRPr lang="en-US" dirty="0"/>
          </a:p>
        </p:txBody>
      </p:sp>
    </p:spTree>
    <p:extLst>
      <p:ext uri="{BB962C8B-B14F-4D97-AF65-F5344CB8AC3E}">
        <p14:creationId xmlns:p14="http://schemas.microsoft.com/office/powerpoint/2010/main" val="1473380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C2C1-8115-9DB7-75E0-1CD22A4D8271}"/>
              </a:ext>
            </a:extLst>
          </p:cNvPr>
          <p:cNvSpPr>
            <a:spLocks noGrp="1"/>
          </p:cNvSpPr>
          <p:nvPr>
            <p:ph type="title"/>
          </p:nvPr>
        </p:nvSpPr>
        <p:spPr>
          <a:xfrm>
            <a:off x="838200" y="2486146"/>
            <a:ext cx="10515600" cy="1885707"/>
          </a:xfrm>
        </p:spPr>
        <p:txBody>
          <a:bodyPr>
            <a:normAutofit/>
          </a:bodyPr>
          <a:lstStyle/>
          <a:p>
            <a:pPr algn="ctr"/>
            <a:r>
              <a:rPr lang="en-AU" dirty="0"/>
              <a:t>Gladstone, Central Queensland</a:t>
            </a:r>
            <a:endParaRPr lang="en-US" dirty="0"/>
          </a:p>
        </p:txBody>
      </p:sp>
      <p:sp>
        <p:nvSpPr>
          <p:cNvPr id="3" name="Slide Number Placeholder 2">
            <a:extLst>
              <a:ext uri="{FF2B5EF4-FFF2-40B4-BE49-F238E27FC236}">
                <a16:creationId xmlns:a16="http://schemas.microsoft.com/office/drawing/2014/main" id="{FF517F23-A7E7-A9F4-267C-1A0ED1176B08}"/>
              </a:ext>
            </a:extLst>
          </p:cNvPr>
          <p:cNvSpPr>
            <a:spLocks noGrp="1"/>
          </p:cNvSpPr>
          <p:nvPr>
            <p:ph type="sldNum" sz="quarter" idx="12"/>
          </p:nvPr>
        </p:nvSpPr>
        <p:spPr/>
        <p:txBody>
          <a:bodyPr/>
          <a:lstStyle/>
          <a:p>
            <a:fld id="{0F22F1AF-7FE7-D74B-89B5-5B91D7E9B3CD}" type="slidenum">
              <a:rPr lang="en-US" smtClean="0"/>
              <a:t>4</a:t>
            </a:fld>
            <a:endParaRPr lang="en-US" dirty="0"/>
          </a:p>
        </p:txBody>
      </p:sp>
    </p:spTree>
    <p:extLst>
      <p:ext uri="{BB962C8B-B14F-4D97-AF65-F5344CB8AC3E}">
        <p14:creationId xmlns:p14="http://schemas.microsoft.com/office/powerpoint/2010/main" val="332332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1F9E8-7E9C-C841-8DED-2C981414A590}"/>
              </a:ext>
            </a:extLst>
          </p:cNvPr>
          <p:cNvSpPr>
            <a:spLocks noGrp="1"/>
          </p:cNvSpPr>
          <p:nvPr>
            <p:ph idx="1"/>
          </p:nvPr>
        </p:nvSpPr>
        <p:spPr>
          <a:xfrm>
            <a:off x="838200" y="815303"/>
            <a:ext cx="10515600" cy="5227394"/>
          </a:xfrm>
        </p:spPr>
        <p:txBody>
          <a:bodyPr>
            <a:normAutofit fontScale="92500" lnSpcReduction="10000"/>
          </a:bodyPr>
          <a:lstStyle/>
          <a:p>
            <a:r>
              <a:rPr lang="en-AU" sz="2800" dirty="0"/>
              <a:t>Central Qld: the energy powerhouse of Qld: 4600MW (but coal-fired)</a:t>
            </a:r>
          </a:p>
          <a:p>
            <a:pPr lvl="1"/>
            <a:r>
              <a:rPr lang="en-AU" b="1" dirty="0">
                <a:hlinkClick r:id="rId3"/>
              </a:rPr>
              <a:t>C</a:t>
            </a:r>
            <a:r>
              <a:rPr lang="en-AU" b="1" dirty="0">
                <a:effectLst/>
                <a:hlinkClick r:id="rId3"/>
              </a:rPr>
              <a:t>entral QREZ</a:t>
            </a:r>
            <a:r>
              <a:rPr lang="en-AU" dirty="0"/>
              <a:t>: Qld Energy plans for renewables</a:t>
            </a:r>
          </a:p>
          <a:p>
            <a:pPr lvl="1"/>
            <a:endParaRPr lang="en-AU" dirty="0"/>
          </a:p>
          <a:p>
            <a:r>
              <a:rPr lang="en-AU" dirty="0"/>
              <a:t>Gladstone (</a:t>
            </a:r>
            <a:r>
              <a:rPr lang="en-AU" sz="2800" dirty="0"/>
              <a:t>2018-19 economy, SA3/LGA), Central Qld</a:t>
            </a:r>
          </a:p>
          <a:p>
            <a:pPr marL="457200" lvl="1" indent="0">
              <a:buNone/>
            </a:pPr>
            <a:r>
              <a:rPr lang="en-AU" b="1" dirty="0"/>
              <a:t>$15.5bn aggregate output: </a:t>
            </a:r>
            <a:r>
              <a:rPr lang="en-AU" dirty="0"/>
              <a:t>approx. 25% of Central Qld, 2% Qld</a:t>
            </a:r>
          </a:p>
          <a:p>
            <a:pPr marL="457200" lvl="1" indent="0">
              <a:buNone/>
            </a:pPr>
            <a:r>
              <a:rPr lang="en-AU" b="1" dirty="0"/>
              <a:t>29k FTE:</a:t>
            </a:r>
            <a:r>
              <a:rPr lang="en-AU" dirty="0"/>
              <a:t> approx. 28% of Central Qld,  1.3% of Qld </a:t>
            </a:r>
          </a:p>
          <a:p>
            <a:pPr marL="457200" lvl="1" indent="0">
              <a:buNone/>
            </a:pPr>
            <a:r>
              <a:rPr lang="en-AU" b="1" dirty="0"/>
              <a:t>63k population: </a:t>
            </a:r>
            <a:r>
              <a:rPr lang="en-AU" dirty="0"/>
              <a:t>highly skilled, but aging with 0.7% growth</a:t>
            </a:r>
          </a:p>
          <a:p>
            <a:pPr lvl="1"/>
            <a:r>
              <a:rPr lang="en-AU" b="0" dirty="0">
                <a:effectLst/>
              </a:rPr>
              <a:t>Multi-commodity deep-water port plus rail and road infrastructure</a:t>
            </a:r>
          </a:p>
          <a:p>
            <a:pPr lvl="1"/>
            <a:endParaRPr lang="en-AU" sz="2800" dirty="0"/>
          </a:p>
          <a:p>
            <a:r>
              <a:rPr lang="en-AU" dirty="0"/>
              <a:t>Gladstone is Qld’s regional m</a:t>
            </a:r>
            <a:r>
              <a:rPr lang="en-AU" sz="2800" dirty="0"/>
              <a:t>anufacturing hub:</a:t>
            </a:r>
            <a:endParaRPr lang="en-AU" sz="2800" dirty="0">
              <a:effectLst/>
            </a:endParaRPr>
          </a:p>
          <a:p>
            <a:pPr marL="457200" lvl="1" indent="0">
              <a:buNone/>
            </a:pPr>
            <a:r>
              <a:rPr lang="en-AU" b="1" dirty="0"/>
              <a:t>$5.5bn to $6bn Manufacturing output:</a:t>
            </a:r>
            <a:r>
              <a:rPr lang="en-AU" dirty="0"/>
              <a:t> of which approx. $1bn is </a:t>
            </a:r>
            <a:r>
              <a:rPr lang="en-AU" b="1" dirty="0"/>
              <a:t>BSL</a:t>
            </a:r>
            <a:endParaRPr lang="en-AU" dirty="0"/>
          </a:p>
          <a:p>
            <a:pPr marL="457200" lvl="1" indent="0">
              <a:buNone/>
            </a:pPr>
            <a:r>
              <a:rPr lang="en-AU" b="1" dirty="0"/>
              <a:t>4k to 4.5k Manufacturing FTE employees:</a:t>
            </a:r>
            <a:r>
              <a:rPr lang="en-AU" dirty="0"/>
              <a:t> of which 1k at </a:t>
            </a:r>
            <a:r>
              <a:rPr lang="en-AU" b="1" dirty="0"/>
              <a:t>BSL</a:t>
            </a:r>
          </a:p>
          <a:p>
            <a:pPr marL="457200" lvl="1" indent="0">
              <a:buNone/>
            </a:pPr>
            <a:r>
              <a:rPr lang="en-AU" b="1" dirty="0"/>
              <a:t>Other Heavy industry</a:t>
            </a:r>
            <a:r>
              <a:rPr lang="en-AU" dirty="0"/>
              <a:t>: Ammonia, Cement, LNG, Oil refinery</a:t>
            </a:r>
          </a:p>
          <a:p>
            <a:pPr marL="457200" lvl="1" indent="0">
              <a:buNone/>
            </a:pPr>
            <a:r>
              <a:rPr lang="en-AU" b="1" dirty="0">
                <a:hlinkClick r:id="rId4"/>
              </a:rPr>
              <a:t>Growth</a:t>
            </a:r>
            <a:r>
              <a:rPr lang="en-AU" b="1" dirty="0">
                <a:effectLst/>
                <a:hlinkClick r:id="rId4"/>
              </a:rPr>
              <a:t> industries</a:t>
            </a:r>
            <a:r>
              <a:rPr lang="en-AU" b="0" dirty="0">
                <a:effectLst/>
              </a:rPr>
              <a:t>: ag-tech, alumina </a:t>
            </a:r>
            <a:r>
              <a:rPr lang="en-AU" dirty="0"/>
              <a:t>for </a:t>
            </a:r>
            <a:r>
              <a:rPr lang="en-AU" b="0" dirty="0">
                <a:effectLst/>
              </a:rPr>
              <a:t>batteries, aquaculture, Mining Serv., green {…}</a:t>
            </a:r>
          </a:p>
        </p:txBody>
      </p:sp>
      <p:sp>
        <p:nvSpPr>
          <p:cNvPr id="4" name="Slide Number Placeholder 3">
            <a:extLst>
              <a:ext uri="{FF2B5EF4-FFF2-40B4-BE49-F238E27FC236}">
                <a16:creationId xmlns:a16="http://schemas.microsoft.com/office/drawing/2014/main" id="{4DF699AE-91D3-048E-EEA3-EB54F69B8A57}"/>
              </a:ext>
            </a:extLst>
          </p:cNvPr>
          <p:cNvSpPr>
            <a:spLocks noGrp="1"/>
          </p:cNvSpPr>
          <p:nvPr>
            <p:ph type="sldNum" sz="quarter" idx="12"/>
          </p:nvPr>
        </p:nvSpPr>
        <p:spPr/>
        <p:txBody>
          <a:bodyPr/>
          <a:lstStyle/>
          <a:p>
            <a:fld id="{0F22F1AF-7FE7-D74B-89B5-5B91D7E9B3CD}" type="slidenum">
              <a:rPr lang="en-US" smtClean="0"/>
              <a:t>5</a:t>
            </a:fld>
            <a:endParaRPr lang="en-US" dirty="0"/>
          </a:p>
        </p:txBody>
      </p:sp>
    </p:spTree>
    <p:extLst>
      <p:ext uri="{BB962C8B-B14F-4D97-AF65-F5344CB8AC3E}">
        <p14:creationId xmlns:p14="http://schemas.microsoft.com/office/powerpoint/2010/main" val="988363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63FA56-317D-3E3F-646E-B928CE2308A0}"/>
              </a:ext>
            </a:extLst>
          </p:cNvPr>
          <p:cNvSpPr>
            <a:spLocks noGrp="1"/>
          </p:cNvSpPr>
          <p:nvPr>
            <p:ph type="title"/>
          </p:nvPr>
        </p:nvSpPr>
        <p:spPr>
          <a:xfrm>
            <a:off x="838200" y="1459522"/>
            <a:ext cx="10515600" cy="3938955"/>
          </a:xfrm>
        </p:spPr>
        <p:txBody>
          <a:bodyPr>
            <a:normAutofit/>
          </a:bodyPr>
          <a:lstStyle/>
          <a:p>
            <a:pPr algn="ctr"/>
            <a:r>
              <a:rPr lang="en-AU" sz="3200" dirty="0"/>
              <a:t>Computable General </a:t>
            </a:r>
            <a:r>
              <a:rPr lang="en-AU" sz="3200" dirty="0" err="1"/>
              <a:t>Eq’m</a:t>
            </a:r>
            <a:br>
              <a:rPr lang="en-AU" sz="3200"/>
            </a:br>
            <a:r>
              <a:rPr lang="en-AU" sz="3200"/>
              <a:t>with </a:t>
            </a:r>
            <a:br>
              <a:rPr lang="en-AU" sz="3200"/>
            </a:br>
            <a:r>
              <a:rPr lang="en-AU" sz="3200"/>
              <a:t>Inter-temporal, Sectoral Euler Equations</a:t>
            </a:r>
            <a:br>
              <a:rPr lang="en-AU" sz="3200"/>
            </a:br>
            <a:br>
              <a:rPr lang="en-AU"/>
            </a:br>
            <a:r>
              <a:rPr lang="en-AU"/>
              <a:t>Model overview</a:t>
            </a:r>
            <a:endParaRPr lang="en-US"/>
          </a:p>
        </p:txBody>
      </p:sp>
      <p:sp>
        <p:nvSpPr>
          <p:cNvPr id="5" name="Slide Number Placeholder 4">
            <a:extLst>
              <a:ext uri="{FF2B5EF4-FFF2-40B4-BE49-F238E27FC236}">
                <a16:creationId xmlns:a16="http://schemas.microsoft.com/office/drawing/2014/main" id="{37FE0771-020A-FC54-383A-46EB296288F8}"/>
              </a:ext>
            </a:extLst>
          </p:cNvPr>
          <p:cNvSpPr>
            <a:spLocks noGrp="1"/>
          </p:cNvSpPr>
          <p:nvPr>
            <p:ph type="sldNum" sz="quarter" idx="12"/>
          </p:nvPr>
        </p:nvSpPr>
        <p:spPr/>
        <p:txBody>
          <a:bodyPr/>
          <a:lstStyle/>
          <a:p>
            <a:fld id="{0F22F1AF-7FE7-D74B-89B5-5B91D7E9B3CD}" type="slidenum">
              <a:rPr lang="en-US" smtClean="0"/>
              <a:t>6</a:t>
            </a:fld>
            <a:endParaRPr lang="en-US"/>
          </a:p>
        </p:txBody>
      </p:sp>
    </p:spTree>
    <p:extLst>
      <p:ext uri="{BB962C8B-B14F-4D97-AF65-F5344CB8AC3E}">
        <p14:creationId xmlns:p14="http://schemas.microsoft.com/office/powerpoint/2010/main" val="1635785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74D2AC-0C91-044B-97D4-584D08FD4186}"/>
              </a:ext>
            </a:extLst>
          </p:cNvPr>
          <p:cNvSpPr>
            <a:spLocks noGrp="1"/>
          </p:cNvSpPr>
          <p:nvPr>
            <p:ph idx="1"/>
          </p:nvPr>
        </p:nvSpPr>
        <p:spPr>
          <a:xfrm>
            <a:off x="838200" y="708758"/>
            <a:ext cx="10515600" cy="5440484"/>
          </a:xfrm>
        </p:spPr>
        <p:txBody>
          <a:bodyPr>
            <a:normAutofit fontScale="77500" lnSpcReduction="20000"/>
          </a:bodyPr>
          <a:lstStyle/>
          <a:p>
            <a:pPr marL="0" indent="0">
              <a:buNone/>
            </a:pPr>
            <a:r>
              <a:rPr lang="en-AU" sz="3300" i="1" dirty="0"/>
              <a:t>Forward-looking dynamics</a:t>
            </a:r>
            <a:r>
              <a:rPr lang="en-AU" sz="3300" dirty="0"/>
              <a:t>: for 19 ANZSIC divisions in the Gladstone region:</a:t>
            </a:r>
          </a:p>
          <a:p>
            <a:pPr marL="457200" lvl="1" indent="0">
              <a:buNone/>
            </a:pPr>
            <a:r>
              <a:rPr lang="en-AU" sz="2800" b="1" dirty="0"/>
              <a:t>Supply = Demand</a:t>
            </a:r>
            <a:r>
              <a:rPr lang="en-AU" sz="2800" dirty="0"/>
              <a:t> (output = med + con + inv + </a:t>
            </a:r>
            <a:r>
              <a:rPr lang="en-AU" sz="2800" dirty="0" err="1"/>
              <a:t>xpo</a:t>
            </a:r>
            <a:r>
              <a:rPr lang="en-AU" sz="2800" dirty="0"/>
              <a:t>) at each time</a:t>
            </a:r>
          </a:p>
          <a:p>
            <a:pPr marL="457200" lvl="1" indent="0">
              <a:buNone/>
            </a:pPr>
            <a:r>
              <a:rPr lang="en-AU" sz="2800" b="1" dirty="0"/>
              <a:t>Output</a:t>
            </a:r>
            <a:r>
              <a:rPr lang="en-AU" sz="2800" dirty="0"/>
              <a:t> is a function of capital, labour, inter</a:t>
            </a:r>
            <a:r>
              <a:rPr lang="en-AU" sz="2800" b="1" dirty="0"/>
              <a:t>med</a:t>
            </a:r>
            <a:r>
              <a:rPr lang="en-AU" sz="2800" dirty="0"/>
              <a:t>iates (with imports) and a fixed factor.</a:t>
            </a:r>
          </a:p>
          <a:p>
            <a:pPr marL="457200" lvl="1" indent="0">
              <a:buNone/>
            </a:pPr>
            <a:r>
              <a:rPr lang="en-AU" sz="2800" b="1" dirty="0"/>
              <a:t>Capital</a:t>
            </a:r>
            <a:r>
              <a:rPr lang="en-AU" sz="2800" dirty="0"/>
              <a:t> depreciates and is optimally replenished to grow the economy.</a:t>
            </a:r>
          </a:p>
          <a:p>
            <a:pPr lvl="1"/>
            <a:endParaRPr lang="en-AU" sz="2800" dirty="0"/>
          </a:p>
          <a:p>
            <a:pPr marL="0" indent="0">
              <a:buNone/>
            </a:pPr>
            <a:r>
              <a:rPr lang="en-AU" sz="3300" i="1" dirty="0"/>
              <a:t>Balanced growth paths</a:t>
            </a:r>
            <a:r>
              <a:rPr lang="en-AU" sz="3300" dirty="0"/>
              <a:t>: via technological growth and optimisation</a:t>
            </a:r>
            <a:endParaRPr lang="en-AU" sz="3300" i="1" dirty="0"/>
          </a:p>
          <a:p>
            <a:pPr marL="457200" lvl="1" indent="0">
              <a:buNone/>
            </a:pPr>
            <a:r>
              <a:rPr lang="en-AU" sz="2800" b="1" dirty="0"/>
              <a:t>Growth rate</a:t>
            </a:r>
            <a:r>
              <a:rPr lang="en-AU" sz="2800" dirty="0"/>
              <a:t> is similar for output and capital: each sector grows in range 1% to 2%</a:t>
            </a:r>
            <a:endParaRPr lang="en-AU" sz="2800" b="1" dirty="0"/>
          </a:p>
          <a:p>
            <a:pPr marL="457200" lvl="1" indent="0">
              <a:buNone/>
            </a:pPr>
            <a:r>
              <a:rPr lang="en-AU" sz="2800" b="1" dirty="0"/>
              <a:t>Technological progress</a:t>
            </a:r>
            <a:r>
              <a:rPr lang="en-AU" sz="2800" dirty="0"/>
              <a:t> is fixed-factor augmenting </a:t>
            </a:r>
            <a:r>
              <a:rPr lang="en-AU" sz="3200" dirty="0"/>
              <a:t> </a:t>
            </a:r>
          </a:p>
          <a:p>
            <a:pPr lvl="1"/>
            <a:endParaRPr lang="en-AU" sz="2800" dirty="0"/>
          </a:p>
          <a:p>
            <a:pPr marL="0" indent="0">
              <a:buNone/>
            </a:pPr>
            <a:r>
              <a:rPr lang="en-AU" sz="3600" i="1" dirty="0"/>
              <a:t>Euler eq’ns</a:t>
            </a:r>
            <a:r>
              <a:rPr lang="en-AU" sz="3600" dirty="0"/>
              <a:t>: </a:t>
            </a:r>
            <a:r>
              <a:rPr lang="en-AU" sz="3300" dirty="0"/>
              <a:t>novel application at the </a:t>
            </a:r>
            <a:r>
              <a:rPr lang="en-AU" sz="3300" i="1" dirty="0"/>
              <a:t>sectoral</a:t>
            </a:r>
            <a:r>
              <a:rPr lang="en-AU" sz="3300" dirty="0"/>
              <a:t> level</a:t>
            </a:r>
          </a:p>
          <a:p>
            <a:pPr marL="457200" lvl="1" indent="0">
              <a:buNone/>
            </a:pPr>
            <a:r>
              <a:rPr lang="en-AU" sz="2800" b="1" dirty="0"/>
              <a:t>Testable</a:t>
            </a:r>
            <a:r>
              <a:rPr lang="en-AU" sz="2800" dirty="0"/>
              <a:t>: ``value capital today’’ = ``</a:t>
            </a:r>
            <a:r>
              <a:rPr lang="en-AU" sz="2800" b="1" dirty="0"/>
              <a:t>expected value </a:t>
            </a:r>
            <a:r>
              <a:rPr lang="en-AU" sz="2800" dirty="0"/>
              <a:t>of capital in the future’’</a:t>
            </a:r>
          </a:p>
          <a:p>
            <a:pPr lvl="1"/>
            <a:r>
              <a:rPr lang="en-AU" sz="2800" dirty="0"/>
              <a:t>We tend to smooth consumption across time</a:t>
            </a:r>
          </a:p>
          <a:p>
            <a:pPr lvl="1"/>
            <a:r>
              <a:rPr lang="en-AU" sz="2800" dirty="0"/>
              <a:t>Absent in intersectoral models: </a:t>
            </a:r>
            <a:r>
              <a:rPr lang="en-AU" sz="2800" dirty="0" err="1"/>
              <a:t>CoPS</a:t>
            </a:r>
            <a:r>
              <a:rPr lang="en-AU" sz="2800" dirty="0"/>
              <a:t>; </a:t>
            </a:r>
            <a:r>
              <a:rPr lang="en-AU" sz="2800" dirty="0" err="1"/>
              <a:t>Atalay</a:t>
            </a:r>
            <a:r>
              <a:rPr lang="en-AU" sz="2800" dirty="0"/>
              <a:t>; </a:t>
            </a:r>
            <a:r>
              <a:rPr lang="en-AU" sz="2800" dirty="0" err="1"/>
              <a:t>Cesa</a:t>
            </a:r>
            <a:r>
              <a:rPr lang="en-AU" sz="2800" dirty="0"/>
              <a:t>-Bianchi et al; </a:t>
            </a:r>
            <a:r>
              <a:rPr lang="en-AU" sz="2800" dirty="0" err="1"/>
              <a:t>Baqaee</a:t>
            </a:r>
            <a:r>
              <a:rPr lang="en-AU" sz="2800" dirty="0"/>
              <a:t> and Farhi</a:t>
            </a:r>
          </a:p>
          <a:p>
            <a:pPr lvl="1"/>
            <a:endParaRPr lang="en-AU" sz="2800" i="1" dirty="0"/>
          </a:p>
          <a:p>
            <a:pPr marL="0" indent="0">
              <a:buNone/>
            </a:pPr>
            <a:r>
              <a:rPr lang="en-AU" sz="3200" dirty="0"/>
              <a:t>Transition to net zero: Euler eq’ns unlikely to hold, but important implications for whether shock propagate and economy can transform.</a:t>
            </a:r>
            <a:endParaRPr lang="en-AU" sz="2400" dirty="0"/>
          </a:p>
          <a:p>
            <a:pPr lvl="1"/>
            <a:endParaRPr lang="en-AU" i="1" dirty="0"/>
          </a:p>
        </p:txBody>
      </p:sp>
      <p:sp>
        <p:nvSpPr>
          <p:cNvPr id="6" name="Slide Number Placeholder 5">
            <a:extLst>
              <a:ext uri="{FF2B5EF4-FFF2-40B4-BE49-F238E27FC236}">
                <a16:creationId xmlns:a16="http://schemas.microsoft.com/office/drawing/2014/main" id="{2AA3F0F2-B303-55BC-0956-1D5C91006F1B}"/>
              </a:ext>
            </a:extLst>
          </p:cNvPr>
          <p:cNvSpPr>
            <a:spLocks noGrp="1"/>
          </p:cNvSpPr>
          <p:nvPr>
            <p:ph type="sldNum" sz="quarter" idx="12"/>
          </p:nvPr>
        </p:nvSpPr>
        <p:spPr/>
        <p:txBody>
          <a:bodyPr/>
          <a:lstStyle/>
          <a:p>
            <a:fld id="{0F22F1AF-7FE7-D74B-89B5-5B91D7E9B3CD}" type="slidenum">
              <a:rPr lang="en-US" smtClean="0"/>
              <a:t>7</a:t>
            </a:fld>
            <a:endParaRPr lang="en-US"/>
          </a:p>
        </p:txBody>
      </p:sp>
    </p:spTree>
    <p:extLst>
      <p:ext uri="{BB962C8B-B14F-4D97-AF65-F5344CB8AC3E}">
        <p14:creationId xmlns:p14="http://schemas.microsoft.com/office/powerpoint/2010/main" val="209235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5BC175-DE4D-571B-4C9B-44D25120D0C6}"/>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The data</a:t>
            </a:r>
          </a:p>
        </p:txBody>
      </p:sp>
      <p:sp>
        <p:nvSpPr>
          <p:cNvPr id="7" name="Slide Number Placeholder 6">
            <a:extLst>
              <a:ext uri="{FF2B5EF4-FFF2-40B4-BE49-F238E27FC236}">
                <a16:creationId xmlns:a16="http://schemas.microsoft.com/office/drawing/2014/main" id="{A4514B64-82CE-09E3-CD5A-4DCE4EAFDBCE}"/>
              </a:ext>
            </a:extLst>
          </p:cNvPr>
          <p:cNvSpPr>
            <a:spLocks noGrp="1"/>
          </p:cNvSpPr>
          <p:nvPr>
            <p:ph type="sldNum" sz="quarter" idx="12"/>
          </p:nvPr>
        </p:nvSpPr>
        <p:spPr/>
        <p:txBody>
          <a:bodyPr/>
          <a:lstStyle/>
          <a:p>
            <a:fld id="{0F22F1AF-7FE7-D74B-89B5-5B91D7E9B3CD}" type="slidenum">
              <a:rPr lang="en-US" smtClean="0"/>
              <a:t>8</a:t>
            </a:fld>
            <a:endParaRPr lang="en-US"/>
          </a:p>
        </p:txBody>
      </p:sp>
    </p:spTree>
    <p:extLst>
      <p:ext uri="{BB962C8B-B14F-4D97-AF65-F5344CB8AC3E}">
        <p14:creationId xmlns:p14="http://schemas.microsoft.com/office/powerpoint/2010/main" val="1661822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BF0479-0AAF-F14A-A3B8-803E6E042BEF}"/>
              </a:ext>
            </a:extLst>
          </p:cNvPr>
          <p:cNvSpPr>
            <a:spLocks noGrp="1"/>
          </p:cNvSpPr>
          <p:nvPr>
            <p:ph idx="1"/>
          </p:nvPr>
        </p:nvSpPr>
        <p:spPr>
          <a:xfrm>
            <a:off x="838200" y="950118"/>
            <a:ext cx="10515600" cy="4957763"/>
          </a:xfrm>
        </p:spPr>
        <p:txBody>
          <a:bodyPr>
            <a:normAutofit/>
          </a:bodyPr>
          <a:lstStyle/>
          <a:p>
            <a:pPr marL="0" indent="0">
              <a:lnSpc>
                <a:spcPct val="80000"/>
              </a:lnSpc>
              <a:buNone/>
            </a:pPr>
            <a:r>
              <a:rPr lang="en-AU" dirty="0"/>
              <a:t>Data sources</a:t>
            </a:r>
            <a:r>
              <a:rPr lang="en-AU" i="1" dirty="0"/>
              <a:t>:</a:t>
            </a:r>
          </a:p>
          <a:p>
            <a:pPr marL="457200" lvl="1" indent="0">
              <a:buNone/>
            </a:pPr>
            <a:r>
              <a:rPr lang="en-AU" i="1" dirty="0"/>
              <a:t>Jobs in Australia</a:t>
            </a:r>
            <a:r>
              <a:rPr lang="en-AU" dirty="0"/>
              <a:t> ABS data: labour per sector for Gladstone 2019.</a:t>
            </a:r>
          </a:p>
          <a:p>
            <a:pPr marL="457200" lvl="1" indent="0">
              <a:buNone/>
            </a:pPr>
            <a:r>
              <a:rPr lang="en-AU" i="1" dirty="0"/>
              <a:t>Input-output flows</a:t>
            </a:r>
            <a:r>
              <a:rPr lang="en-AU" dirty="0"/>
              <a:t> between sectors: ABS tables 5 and 8 for Australia</a:t>
            </a:r>
          </a:p>
          <a:p>
            <a:pPr marL="457200" lvl="1" indent="0">
              <a:buNone/>
            </a:pPr>
            <a:r>
              <a:rPr lang="en-AU" i="1" dirty="0"/>
              <a:t>Investment flows</a:t>
            </a:r>
            <a:r>
              <a:rPr lang="en-AU" dirty="0"/>
              <a:t> between sectors:</a:t>
            </a:r>
          </a:p>
          <a:p>
            <a:pPr lvl="2"/>
            <a:r>
              <a:rPr lang="en-AU" dirty="0"/>
              <a:t>investment flows tables from the US Bureau of Economic Analysis</a:t>
            </a:r>
          </a:p>
          <a:p>
            <a:pPr lvl="2"/>
            <a:r>
              <a:rPr lang="en-AU" dirty="0"/>
              <a:t>ABS Gross Fixed Capital Formation by Industry by type of Asset</a:t>
            </a:r>
          </a:p>
          <a:p>
            <a:pPr marL="457200" lvl="1" indent="0">
              <a:buNone/>
            </a:pPr>
            <a:r>
              <a:rPr lang="en-AU" i="1" dirty="0"/>
              <a:t>BLADE (and </a:t>
            </a:r>
            <a:r>
              <a:rPr lang="en-AU" i="1" dirty="0" err="1"/>
              <a:t>Remplan</a:t>
            </a:r>
            <a:r>
              <a:rPr lang="en-AU" i="1" dirty="0"/>
              <a:t>): </a:t>
            </a:r>
            <a:r>
              <a:rPr lang="en-AU" dirty="0"/>
              <a:t>for output per sector for Gladstone 2019</a:t>
            </a:r>
          </a:p>
          <a:p>
            <a:pPr marL="457200" lvl="1" indent="0">
              <a:buNone/>
            </a:pPr>
            <a:r>
              <a:rPr lang="en-AU" i="1" dirty="0"/>
              <a:t>Gladstone Port</a:t>
            </a:r>
            <a:r>
              <a:rPr lang="en-AU" dirty="0"/>
              <a:t> data for Bauxite, Alumina, Aluminium and Coal</a:t>
            </a:r>
          </a:p>
          <a:p>
            <a:pPr lvl="2"/>
            <a:r>
              <a:rPr lang="en-AU" dirty="0" err="1"/>
              <a:t>Eg.</a:t>
            </a:r>
            <a:r>
              <a:rPr lang="en-AU" dirty="0"/>
              <a:t> Bauxite imports</a:t>
            </a:r>
          </a:p>
          <a:p>
            <a:pPr marL="457200" lvl="1" indent="0">
              <a:buNone/>
            </a:pPr>
            <a:r>
              <a:rPr lang="en-AU" i="1" dirty="0"/>
              <a:t>Rio Tinto</a:t>
            </a:r>
            <a:r>
              <a:rPr lang="en-AU" dirty="0"/>
              <a:t> accounts</a:t>
            </a:r>
          </a:p>
          <a:p>
            <a:pPr marL="457200" lvl="1" indent="0">
              <a:buNone/>
            </a:pPr>
            <a:r>
              <a:rPr lang="en-AU" i="1" dirty="0"/>
              <a:t>Studies </a:t>
            </a:r>
            <a:r>
              <a:rPr lang="en-AU" dirty="0"/>
              <a:t>on aluminium production e.g. </a:t>
            </a:r>
          </a:p>
          <a:p>
            <a:pPr marL="914400" lvl="2" indent="0">
              <a:buNone/>
            </a:pPr>
            <a:r>
              <a:rPr lang="en-AU" dirty="0"/>
              <a:t>Gagne and Nappi 2000, Best Available Techniques 2017</a:t>
            </a:r>
          </a:p>
        </p:txBody>
      </p:sp>
      <p:sp>
        <p:nvSpPr>
          <p:cNvPr id="6" name="Slide Number Placeholder 5">
            <a:extLst>
              <a:ext uri="{FF2B5EF4-FFF2-40B4-BE49-F238E27FC236}">
                <a16:creationId xmlns:a16="http://schemas.microsoft.com/office/drawing/2014/main" id="{6C4CFCD0-E584-D895-84E8-9416745B4944}"/>
              </a:ext>
            </a:extLst>
          </p:cNvPr>
          <p:cNvSpPr>
            <a:spLocks noGrp="1"/>
          </p:cNvSpPr>
          <p:nvPr>
            <p:ph type="sldNum" sz="quarter" idx="12"/>
          </p:nvPr>
        </p:nvSpPr>
        <p:spPr/>
        <p:txBody>
          <a:bodyPr/>
          <a:lstStyle/>
          <a:p>
            <a:fld id="{0F22F1AF-7FE7-D74B-89B5-5B91D7E9B3CD}" type="slidenum">
              <a:rPr lang="en-US" smtClean="0"/>
              <a:t>9</a:t>
            </a:fld>
            <a:endParaRPr lang="en-US"/>
          </a:p>
        </p:txBody>
      </p:sp>
    </p:spTree>
    <p:extLst>
      <p:ext uri="{BB962C8B-B14F-4D97-AF65-F5344CB8AC3E}">
        <p14:creationId xmlns:p14="http://schemas.microsoft.com/office/powerpoint/2010/main" val="4229093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6935</TotalTime>
  <Words>2440</Words>
  <Application>Microsoft Macintosh PowerPoint</Application>
  <PresentationFormat>Widescreen</PresentationFormat>
  <Paragraphs>255</Paragraphs>
  <Slides>23</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Cambria Math</vt:lpstr>
      <vt:lpstr>Wingdings</vt:lpstr>
      <vt:lpstr>Office Theme</vt:lpstr>
      <vt:lpstr>The Boyne Island smelter: economic impact on the Gladstone region</vt:lpstr>
      <vt:lpstr>Aluminium Industry and Boyne Smelters Limited (BSL)</vt:lpstr>
      <vt:lpstr>PowerPoint Presentation</vt:lpstr>
      <vt:lpstr>Gladstone, Central Queensland</vt:lpstr>
      <vt:lpstr>PowerPoint Presentation</vt:lpstr>
      <vt:lpstr>Computable General Eq’m with  Inter-temporal, Sectoral Euler Equations  Model overview</vt:lpstr>
      <vt:lpstr>PowerPoint Presentation</vt:lpstr>
      <vt:lpstr>PowerPoint Presentation</vt:lpstr>
      <vt:lpstr>PowerPoint Presentation</vt:lpstr>
      <vt:lpstr>PowerPoint Presentation</vt:lpstr>
      <vt:lpstr>Experiments and shocks</vt:lpstr>
      <vt:lpstr>PowerPoint Presentation</vt:lpstr>
      <vt:lpstr>PowerPoint Presentation</vt:lpstr>
      <vt:lpstr>PowerPoint Presentation</vt:lpstr>
      <vt:lpstr>Comparison of experiments:  (1a)                                         (2a)  </vt:lpstr>
      <vt:lpstr>PowerPoint Presentation</vt:lpstr>
      <vt:lpstr>PowerPoint Presentation</vt:lpstr>
      <vt:lpstr>PowerPoint Presentation</vt:lpstr>
      <vt:lpstr>PowerPoint Presentation</vt:lpstr>
      <vt:lpstr>Key takeaways</vt:lpstr>
      <vt:lpstr>PowerPoint Presentation</vt:lpstr>
      <vt:lpstr>References</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Aluminium Industry</dc:title>
  <dc:creator>Patrick O'Callaghan</dc:creator>
  <cp:lastModifiedBy>Patrick O'Callaghan</cp:lastModifiedBy>
  <cp:revision>25</cp:revision>
  <cp:lastPrinted>2022-10-12T09:14:01Z</cp:lastPrinted>
  <dcterms:created xsi:type="dcterms:W3CDTF">2022-10-03T12:10:44Z</dcterms:created>
  <dcterms:modified xsi:type="dcterms:W3CDTF">2022-10-28T01:30:30Z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f488380-630a-4f55-a077-a19445e3f360_Enabled">
    <vt:lpwstr>true</vt:lpwstr>
  </property>
  <property fmtid="{D5CDD505-2E9C-101B-9397-08002B2CF9AE}" pid="3" name="MSIP_Label_0f488380-630a-4f55-a077-a19445e3f360_SetDate">
    <vt:lpwstr>2022-10-03T12:10:51Z</vt:lpwstr>
  </property>
  <property fmtid="{D5CDD505-2E9C-101B-9397-08002B2CF9AE}" pid="4" name="MSIP_Label_0f488380-630a-4f55-a077-a19445e3f360_Method">
    <vt:lpwstr>Standard</vt:lpwstr>
  </property>
  <property fmtid="{D5CDD505-2E9C-101B-9397-08002B2CF9AE}" pid="5" name="MSIP_Label_0f488380-630a-4f55-a077-a19445e3f360_Name">
    <vt:lpwstr>OFFICIAL - INTERNAL</vt:lpwstr>
  </property>
  <property fmtid="{D5CDD505-2E9C-101B-9397-08002B2CF9AE}" pid="6" name="MSIP_Label_0f488380-630a-4f55-a077-a19445e3f360_SiteId">
    <vt:lpwstr>b6e377cf-9db3-46cb-91a2-fad9605bb15c</vt:lpwstr>
  </property>
  <property fmtid="{D5CDD505-2E9C-101B-9397-08002B2CF9AE}" pid="7" name="MSIP_Label_0f488380-630a-4f55-a077-a19445e3f360_ActionId">
    <vt:lpwstr>76b2d63a-82ac-4a11-8d1e-94188c8c7eb2</vt:lpwstr>
  </property>
  <property fmtid="{D5CDD505-2E9C-101B-9397-08002B2CF9AE}" pid="8" name="MSIP_Label_0f488380-630a-4f55-a077-a19445e3f360_ContentBits">
    <vt:lpwstr>0</vt:lpwstr>
  </property>
</Properties>
</file>