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46"/>
    <p:restoredTop sz="99042"/>
  </p:normalViewPr>
  <p:slideViewPr>
    <p:cSldViewPr snapToGrid="0" snapToObjects="1">
      <p:cViewPr>
        <p:scale>
          <a:sx n="223" d="100"/>
          <a:sy n="223" d="100"/>
        </p:scale>
        <p:origin x="144" y="200"/>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rig/output/agg-A-B-C-D-shock-ori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0.00%</c:formatCode>
                <c:ptCount val="31"/>
                <c:pt idx="0">
                  <c:v>0</c:v>
                </c:pt>
                <c:pt idx="1">
                  <c:v>-0.24999999964322575</c:v>
                </c:pt>
                <c:pt idx="2">
                  <c:v>-0.18555085411217576</c:v>
                </c:pt>
                <c:pt idx="3">
                  <c:v>-0.14034088815375231</c:v>
                </c:pt>
                <c:pt idx="4">
                  <c:v>-0.10910917916885843</c:v>
                </c:pt>
                <c:pt idx="5">
                  <c:v>-8.772298848949793E-2</c:v>
                </c:pt>
                <c:pt idx="6">
                  <c:v>-7.3152072051937148E-2</c:v>
                </c:pt>
                <c:pt idx="7">
                  <c:v>-6.3251116577148589E-2</c:v>
                </c:pt>
                <c:pt idx="8">
                  <c:v>-5.6531236451987051E-2</c:v>
                </c:pt>
                <c:pt idx="9">
                  <c:v>-5.1970983178123251E-2</c:v>
                </c:pt>
                <c:pt idx="10">
                  <c:v>-4.8874374994459319E-2</c:v>
                </c:pt>
                <c:pt idx="11">
                  <c:v>-4.676899549161135E-2</c:v>
                </c:pt>
                <c:pt idx="12">
                  <c:v>-4.5334834154739517E-2</c:v>
                </c:pt>
                <c:pt idx="13">
                  <c:v>-4.4355319143769729E-2</c:v>
                </c:pt>
                <c:pt idx="14">
                  <c:v>-4.368393796430893E-2</c:v>
                </c:pt>
                <c:pt idx="15">
                  <c:v>-4.3221516865813138E-2</c:v>
                </c:pt>
                <c:pt idx="16">
                  <c:v>-4.2900910367630697E-2</c:v>
                </c:pt>
                <c:pt idx="17">
                  <c:v>-4.2676624108242876E-2</c:v>
                </c:pt>
                <c:pt idx="18">
                  <c:v>-4.2517731966520853E-2</c:v>
                </c:pt>
                <c:pt idx="19">
                  <c:v>-4.2403317786000316E-2</c:v>
                </c:pt>
                <c:pt idx="20">
                  <c:v>-4.2319136063951518E-2</c:v>
                </c:pt>
                <c:pt idx="21">
                  <c:v>-4.2255495289960372E-2</c:v>
                </c:pt>
                <c:pt idx="22">
                  <c:v>-4.2205796895220575E-2</c:v>
                </c:pt>
                <c:pt idx="23">
                  <c:v>-4.2165531150313108E-2</c:v>
                </c:pt>
                <c:pt idx="24">
                  <c:v>-4.2131637781521826E-2</c:v>
                </c:pt>
                <c:pt idx="25">
                  <c:v>-4.2102003722944085E-2</c:v>
                </c:pt>
                <c:pt idx="26">
                  <c:v>-4.2075210761500233E-2</c:v>
                </c:pt>
                <c:pt idx="27">
                  <c:v>-4.2050265982367954E-2</c:v>
                </c:pt>
                <c:pt idx="28">
                  <c:v>-4.2026507705275835E-2</c:v>
                </c:pt>
                <c:pt idx="29">
                  <c:v>-4.2003436310158564E-2</c:v>
                </c:pt>
                <c:pt idx="30">
                  <c:v>-4.1980786901052655E-2</c:v>
                </c:pt>
              </c:numCache>
            </c:numRef>
          </c:val>
          <c:smooth val="0"/>
          <c:extLst>
            <c:ext xmlns:c16="http://schemas.microsoft.com/office/drawing/2014/chart" uri="{C3380CC4-5D6E-409C-BE32-E72D297353CC}">
              <c16:uniqueId val="{00000000-B229-5742-9F90-DB974FFD8070}"/>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0.00%</c:formatCode>
                <c:ptCount val="31"/>
                <c:pt idx="0">
                  <c:v>-1.5329331978899793E-10</c:v>
                </c:pt>
                <c:pt idx="1">
                  <c:v>-0.27527022755432556</c:v>
                </c:pt>
                <c:pt idx="2">
                  <c:v>-0.26947900570395433</c:v>
                </c:pt>
                <c:pt idx="3">
                  <c:v>-0.26565578209920154</c:v>
                </c:pt>
                <c:pt idx="4">
                  <c:v>-0.26308869190607731</c:v>
                </c:pt>
                <c:pt idx="5">
                  <c:v>-0.2613403344466021</c:v>
                </c:pt>
                <c:pt idx="6">
                  <c:v>-0.26013220397567327</c:v>
                </c:pt>
                <c:pt idx="7">
                  <c:v>-0.25928317826660613</c:v>
                </c:pt>
                <c:pt idx="8">
                  <c:v>-0.25867400940234392</c:v>
                </c:pt>
                <c:pt idx="9">
                  <c:v>-0.25822550934967659</c:v>
                </c:pt>
                <c:pt idx="10">
                  <c:v>-0.25788486094701274</c:v>
                </c:pt>
                <c:pt idx="11">
                  <c:v>-0.25761668045938685</c:v>
                </c:pt>
                <c:pt idx="12">
                  <c:v>-0.25739720049524067</c:v>
                </c:pt>
                <c:pt idx="13">
                  <c:v>-0.25721041095463487</c:v>
                </c:pt>
                <c:pt idx="14">
                  <c:v>-0.25704553664756241</c:v>
                </c:pt>
                <c:pt idx="15">
                  <c:v>-0.25689527969760489</c:v>
                </c:pt>
                <c:pt idx="16">
                  <c:v>-0.25675471286798818</c:v>
                </c:pt>
                <c:pt idx="17">
                  <c:v>-0.2566205278988668</c:v>
                </c:pt>
                <c:pt idx="18">
                  <c:v>-0.25649041350042967</c:v>
                </c:pt>
                <c:pt idx="19">
                  <c:v>-0.25636286863975266</c:v>
                </c:pt>
                <c:pt idx="20">
                  <c:v>-0.25623684941852176</c:v>
                </c:pt>
                <c:pt idx="21">
                  <c:v>-0.25611164887490745</c:v>
                </c:pt>
                <c:pt idx="22">
                  <c:v>-0.25598679005046338</c:v>
                </c:pt>
                <c:pt idx="23">
                  <c:v>-0.25586194008211977</c:v>
                </c:pt>
                <c:pt idx="24">
                  <c:v>-0.25573689017763818</c:v>
                </c:pt>
                <c:pt idx="25">
                  <c:v>-0.25561147211864338</c:v>
                </c:pt>
                <c:pt idx="26">
                  <c:v>-0.25548560655258151</c:v>
                </c:pt>
                <c:pt idx="27">
                  <c:v>-0.2553592150182572</c:v>
                </c:pt>
                <c:pt idx="28">
                  <c:v>-0.25523226058004289</c:v>
                </c:pt>
                <c:pt idx="29">
                  <c:v>-0.25510468531291197</c:v>
                </c:pt>
                <c:pt idx="30">
                  <c:v>-0.25497651262050497</c:v>
                </c:pt>
              </c:numCache>
            </c:numRef>
          </c:val>
          <c:smooth val="0"/>
          <c:extLst>
            <c:ext xmlns:c16="http://schemas.microsoft.com/office/drawing/2014/chart" uri="{C3380CC4-5D6E-409C-BE32-E72D297353CC}">
              <c16:uniqueId val="{00000001-B229-5742-9F90-DB974FFD8070}"/>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0.00%</c:formatCode>
                <c:ptCount val="31"/>
                <c:pt idx="0">
                  <c:v>-1.6847179631014965E-9</c:v>
                </c:pt>
                <c:pt idx="1">
                  <c:v>-7.1281846075805164E-2</c:v>
                </c:pt>
                <c:pt idx="2">
                  <c:v>-6.1551979989709169E-2</c:v>
                </c:pt>
                <c:pt idx="3">
                  <c:v>-5.5065590752598453E-2</c:v>
                </c:pt>
                <c:pt idx="4">
                  <c:v>-5.0651817254281771E-2</c:v>
                </c:pt>
                <c:pt idx="5">
                  <c:v>-4.7601459332478301E-2</c:v>
                </c:pt>
                <c:pt idx="6">
                  <c:v>-4.5459443800168468E-2</c:v>
                </c:pt>
                <c:pt idx="7">
                  <c:v>-4.3927825810918614E-2</c:v>
                </c:pt>
                <c:pt idx="8">
                  <c:v>-4.2808901607039693E-2</c:v>
                </c:pt>
                <c:pt idx="9">
                  <c:v>-4.1969950211676717E-2</c:v>
                </c:pt>
                <c:pt idx="10">
                  <c:v>-4.1321582117330793E-2</c:v>
                </c:pt>
                <c:pt idx="11">
                  <c:v>-4.0803155956706597E-2</c:v>
                </c:pt>
                <c:pt idx="12">
                  <c:v>-4.0373422237223747E-2</c:v>
                </c:pt>
                <c:pt idx="13">
                  <c:v>-4.0004115540559881E-2</c:v>
                </c:pt>
                <c:pt idx="14">
                  <c:v>-3.9676017280992543E-2</c:v>
                </c:pt>
                <c:pt idx="15">
                  <c:v>-3.9376014131953262E-2</c:v>
                </c:pt>
                <c:pt idx="16">
                  <c:v>-3.9094860100488779E-2</c:v>
                </c:pt>
                <c:pt idx="17">
                  <c:v>-3.8826711491091792E-2</c:v>
                </c:pt>
                <c:pt idx="18">
                  <c:v>-3.8566811359969005E-2</c:v>
                </c:pt>
                <c:pt idx="19">
                  <c:v>-3.8312448933877273E-2</c:v>
                </c:pt>
                <c:pt idx="20">
                  <c:v>-3.8061569163803481E-2</c:v>
                </c:pt>
                <c:pt idx="21">
                  <c:v>-3.7812760588993702E-2</c:v>
                </c:pt>
                <c:pt idx="22">
                  <c:v>-3.7565101360279268E-2</c:v>
                </c:pt>
                <c:pt idx="23">
                  <c:v>-3.7317836510634292E-2</c:v>
                </c:pt>
                <c:pt idx="24">
                  <c:v>-3.7070647234656265E-2</c:v>
                </c:pt>
                <c:pt idx="25">
                  <c:v>-3.6822995667487909E-2</c:v>
                </c:pt>
                <c:pt idx="26">
                  <c:v>-3.6574877594615952E-2</c:v>
                </c:pt>
                <c:pt idx="27">
                  <c:v>-3.6326059890053664E-2</c:v>
                </c:pt>
                <c:pt idx="28">
                  <c:v>-3.607653633240443E-2</c:v>
                </c:pt>
                <c:pt idx="29">
                  <c:v>-3.5825907851753949E-2</c:v>
                </c:pt>
                <c:pt idx="30">
                  <c:v>-3.5574536565237992E-2</c:v>
                </c:pt>
              </c:numCache>
            </c:numRef>
          </c:val>
          <c:smooth val="0"/>
          <c:extLst>
            <c:ext xmlns:c16="http://schemas.microsoft.com/office/drawing/2014/chart" uri="{C3380CC4-5D6E-409C-BE32-E72D297353CC}">
              <c16:uniqueId val="{00000002-B229-5742-9F90-DB974FFD8070}"/>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0.00%</c:formatCode>
                <c:ptCount val="31"/>
                <c:pt idx="0">
                  <c:v>-1.711385066701041E-10</c:v>
                </c:pt>
                <c:pt idx="1">
                  <c:v>-0.31290958314699407</c:v>
                </c:pt>
                <c:pt idx="2">
                  <c:v>-0.30724912632633766</c:v>
                </c:pt>
                <c:pt idx="3">
                  <c:v>-0.30350481459252948</c:v>
                </c:pt>
                <c:pt idx="4">
                  <c:v>-0.30098358817635951</c:v>
                </c:pt>
                <c:pt idx="5">
                  <c:v>-0.29925965252026909</c:v>
                </c:pt>
                <c:pt idx="6">
                  <c:v>-0.29806187486881008</c:v>
                </c:pt>
                <c:pt idx="7">
                  <c:v>-0.29721392717683698</c:v>
                </c:pt>
                <c:pt idx="8">
                  <c:v>-0.29659971406720648</c:v>
                </c:pt>
                <c:pt idx="9">
                  <c:v>-0.29614213330316369</c:v>
                </c:pt>
                <c:pt idx="10">
                  <c:v>-0.29578975345852365</c:v>
                </c:pt>
                <c:pt idx="11">
                  <c:v>-0.29550811332518678</c:v>
                </c:pt>
                <c:pt idx="12">
                  <c:v>-0.29527406072594709</c:v>
                </c:pt>
                <c:pt idx="13">
                  <c:v>-0.2950719966213029</c:v>
                </c:pt>
                <c:pt idx="14">
                  <c:v>-0.29489141944762121</c:v>
                </c:pt>
                <c:pt idx="15">
                  <c:v>-0.29472521673609831</c:v>
                </c:pt>
                <c:pt idx="16">
                  <c:v>-0.2945685823680203</c:v>
                </c:pt>
                <c:pt idx="17">
                  <c:v>-0.29441829266923514</c:v>
                </c:pt>
                <c:pt idx="18">
                  <c:v>-0.29427208958234474</c:v>
                </c:pt>
                <c:pt idx="19">
                  <c:v>-0.2941285095405351</c:v>
                </c:pt>
                <c:pt idx="20">
                  <c:v>-0.29398653334249514</c:v>
                </c:pt>
                <c:pt idx="21">
                  <c:v>-0.29384547044556691</c:v>
                </c:pt>
                <c:pt idx="22">
                  <c:v>-0.29370485513526534</c:v>
                </c:pt>
                <c:pt idx="23">
                  <c:v>-0.29356436144961318</c:v>
                </c:pt>
                <c:pt idx="24">
                  <c:v>-0.29342378591148799</c:v>
                </c:pt>
                <c:pt idx="25">
                  <c:v>-0.29328296263777587</c:v>
                </c:pt>
                <c:pt idx="26">
                  <c:v>-0.29314181484744589</c:v>
                </c:pt>
                <c:pt idx="27">
                  <c:v>-0.29300026519572725</c:v>
                </c:pt>
                <c:pt idx="28">
                  <c:v>-0.29285827774765377</c:v>
                </c:pt>
                <c:pt idx="29">
                  <c:v>-0.29271579380029666</c:v>
                </c:pt>
                <c:pt idx="30">
                  <c:v>-0.29257283811177787</c:v>
                </c:pt>
              </c:numCache>
            </c:numRef>
          </c:val>
          <c:smooth val="0"/>
          <c:extLst>
            <c:ext xmlns:c16="http://schemas.microsoft.com/office/drawing/2014/chart" uri="{C3380CC4-5D6E-409C-BE32-E72D297353CC}">
              <c16:uniqueId val="{00000003-B229-5742-9F90-DB974FFD8070}"/>
            </c:ext>
          </c:extLst>
        </c:ser>
        <c:ser>
          <c:idx val="4"/>
          <c:order val="4"/>
          <c:tx>
            <c:v>Imports</c:v>
          </c:tx>
          <c:spPr>
            <a:ln w="28575" cap="rnd">
              <a:solidFill>
                <a:schemeClr val="accent5"/>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0.00%</c:formatCode>
                <c:ptCount val="31"/>
                <c:pt idx="0">
                  <c:v>6.6453173899247589E-11</c:v>
                </c:pt>
                <c:pt idx="1">
                  <c:v>-0.10084471026825487</c:v>
                </c:pt>
                <c:pt idx="2">
                  <c:v>-9.6549294569873836E-2</c:v>
                </c:pt>
                <c:pt idx="3">
                  <c:v>-9.3786670698537508E-2</c:v>
                </c:pt>
                <c:pt idx="4">
                  <c:v>-9.1961881391999581E-2</c:v>
                </c:pt>
                <c:pt idx="5">
                  <c:v>-9.07296224775824E-2</c:v>
                </c:pt>
                <c:pt idx="6">
                  <c:v>-8.9880108963964145E-2</c:v>
                </c:pt>
                <c:pt idx="7">
                  <c:v>-8.9281434872537757E-2</c:v>
                </c:pt>
                <c:pt idx="8">
                  <c:v>-8.884884354332287E-2</c:v>
                </c:pt>
                <c:pt idx="9">
                  <c:v>-8.852688957304404E-2</c:v>
                </c:pt>
                <c:pt idx="10">
                  <c:v>-8.8278941993476148E-2</c:v>
                </c:pt>
                <c:pt idx="11">
                  <c:v>-8.8080604699762685E-2</c:v>
                </c:pt>
                <c:pt idx="12">
                  <c:v>-8.7915536316544848E-2</c:v>
                </c:pt>
                <c:pt idx="13">
                  <c:v>-8.7772754890695054E-2</c:v>
                </c:pt>
                <c:pt idx="14">
                  <c:v>-8.764489459914844E-2</c:v>
                </c:pt>
                <c:pt idx="15">
                  <c:v>-8.7526849930880488E-2</c:v>
                </c:pt>
                <c:pt idx="16">
                  <c:v>-8.7415336898092333E-2</c:v>
                </c:pt>
                <c:pt idx="17">
                  <c:v>-8.7308022636978469E-2</c:v>
                </c:pt>
                <c:pt idx="18">
                  <c:v>-8.7203342245613186E-2</c:v>
                </c:pt>
                <c:pt idx="19">
                  <c:v>-8.7100252642213383E-2</c:v>
                </c:pt>
                <c:pt idx="20">
                  <c:v>-8.6998033133894342E-2</c:v>
                </c:pt>
                <c:pt idx="21">
                  <c:v>-8.6896196338968154E-2</c:v>
                </c:pt>
                <c:pt idx="22">
                  <c:v>-8.6794407362604589E-2</c:v>
                </c:pt>
                <c:pt idx="23">
                  <c:v>-8.6692444331599713E-2</c:v>
                </c:pt>
                <c:pt idx="24">
                  <c:v>-8.6590147994250077E-2</c:v>
                </c:pt>
                <c:pt idx="25">
                  <c:v>-8.6487422421178808E-2</c:v>
                </c:pt>
                <c:pt idx="26">
                  <c:v>-8.6384193792308633E-2</c:v>
                </c:pt>
                <c:pt idx="27">
                  <c:v>-8.6280416943193244E-2</c:v>
                </c:pt>
                <c:pt idx="28">
                  <c:v>-8.6176055155824327E-2</c:v>
                </c:pt>
                <c:pt idx="29">
                  <c:v>-8.6071090441136186E-2</c:v>
                </c:pt>
                <c:pt idx="30">
                  <c:v>-8.596551939998559E-2</c:v>
                </c:pt>
              </c:numCache>
            </c:numRef>
          </c:val>
          <c:smooth val="0"/>
          <c:extLst>
            <c:ext xmlns:c16="http://schemas.microsoft.com/office/drawing/2014/chart" uri="{C3380CC4-5D6E-409C-BE32-E72D297353CC}">
              <c16:uniqueId val="{00000004-B229-5742-9F90-DB974FFD8070}"/>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dirty="0"/>
              <a:t>Experiments and shocks</a:t>
            </a:r>
            <a:endParaRPr lang="en-US" dirty="0"/>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a:solidFill>
            <a:schemeClr val="bg2">
              <a:lumMod val="90000"/>
            </a:schemeClr>
          </a:solidFill>
        </p:spPr>
        <p:txBody>
          <a:bodyPr>
            <a:normAutofit/>
          </a:bodyPr>
          <a:lstStyle/>
          <a:p>
            <a:pPr marL="0" indent="0">
              <a:buNone/>
            </a:pPr>
            <a:r>
              <a:rPr lang="en-AU" dirty="0"/>
              <a:t>Experiment Type (1):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not 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245493"/>
            <a:ext cx="10515600" cy="2022709"/>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When the SEE hold, the </a:t>
            </a:r>
            <a:r>
              <a:rPr lang="en-AU" dirty="0">
                <a:solidFill>
                  <a:srgbClr val="7030A0"/>
                </a:solidFill>
              </a:rPr>
              <a:t>shock is sector-specific</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pPr marL="0" indent="0">
              <a:buNone/>
            </a:pPr>
            <a:endParaRPr lang="en-AU" dirty="0">
              <a:solidFill>
                <a:srgbClr val="7030A0"/>
              </a:solidFill>
            </a:endParaRPr>
          </a:p>
          <a:p>
            <a:pPr marL="0" indent="0">
              <a:buNone/>
            </a:pPr>
            <a:r>
              <a:rPr lang="en-AU" dirty="0">
                <a:solidFill>
                  <a:srgbClr val="7030A0"/>
                </a:solidFill>
              </a:rPr>
              <a:t>Closure causes Utilities (energy and water) prices to fall </a:t>
            </a:r>
          </a:p>
          <a:p>
            <a:pPr lvl="1"/>
            <a:r>
              <a:rPr lang="en-AU" dirty="0"/>
              <a:t>This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2519019856"/>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-$1.7bn drop in Aggregate Output</a:t>
                      </a:r>
                      <a:endParaRPr lang="en-AU" sz="2200" baseline="0" dirty="0">
                        <a:solidFill>
                          <a:srgbClr val="7030A0"/>
                        </a:solidFill>
                      </a:endParaRPr>
                    </a:p>
                  </a:txBody>
                  <a:tcPr>
                    <a:solidFill>
                      <a:schemeClr val="bg2">
                        <a:lumMod val="90000"/>
                      </a:schemeClr>
                    </a:solid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Utilities </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Construction</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Transport</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Others</a:t>
                      </a:r>
                    </a:p>
                  </a:txBody>
                  <a:tcPr>
                    <a:solidFill>
                      <a:schemeClr val="bg2">
                        <a:lumMod val="90000"/>
                      </a:schemeClr>
                    </a:solid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-$1.59bn</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-$47m</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-$24m</a:t>
                      </a:r>
                      <a:endParaRPr lang="en-US" sz="2200" baseline="0" dirty="0">
                        <a:solidFill>
                          <a:srgbClr val="7030A0"/>
                        </a:solidFill>
                      </a:endParaRPr>
                    </a:p>
                  </a:txBody>
                  <a:tcPr>
                    <a:solidFill>
                      <a:schemeClr val="bg2">
                        <a:lumMod val="90000"/>
                      </a:schemeClr>
                    </a:solidFill>
                  </a:tcPr>
                </a:tc>
                <a:tc>
                  <a:txBody>
                    <a:bodyPr/>
                    <a:lstStyle/>
                    <a:p>
                      <a:pPr algn="ctr"/>
                      <a:r>
                        <a:rPr lang="en-US" sz="2200" baseline="0" dirty="0">
                          <a:solidFill>
                            <a:srgbClr val="7030A0"/>
                          </a:solidFill>
                        </a:rPr>
                        <a:t>-$8m</a:t>
                      </a:r>
                    </a:p>
                  </a:txBody>
                  <a:tcPr>
                    <a:solidFill>
                      <a:schemeClr val="bg2">
                        <a:lumMod val="90000"/>
                      </a:schemeClr>
                    </a:solidFill>
                  </a:tcPr>
                </a:tc>
                <a:tc>
                  <a:txBody>
                    <a:bodyPr/>
                    <a:lstStyle/>
                    <a:p>
                      <a:pPr algn="ctr"/>
                      <a:r>
                        <a:rPr lang="en-US" sz="2200" baseline="0" dirty="0">
                          <a:solidFill>
                            <a:srgbClr val="7030A0"/>
                          </a:solidFill>
                        </a:rPr>
                        <a:t>-$27m</a:t>
                      </a:r>
                    </a:p>
                  </a:txBody>
                  <a:tcPr>
                    <a:solidFill>
                      <a:schemeClr val="bg2">
                        <a:lumMod val="90000"/>
                      </a:schemeClr>
                    </a:solid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10% or $1.6bn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a:solidFill>
                  <a:schemeClr val="accent2"/>
                </a:solidFill>
              </a:rPr>
              <a:t>Output falls by 1% or $0.15bn before converging to 0</a:t>
            </a:r>
            <a:r>
              <a:rPr lang="en-US"/>
              <a:t>; impact is transitory (unlike the productivity shock).</a:t>
            </a:r>
          </a:p>
          <a:p>
            <a:r>
              <a:rPr lang="en-US">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293314872"/>
              </p:ext>
            </p:extLst>
          </p:nvPr>
        </p:nvGraphicFramePr>
        <p:xfrm>
          <a:off x="710892" y="1623355"/>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676575264"/>
              </p:ext>
            </p:extLst>
          </p:nvPr>
        </p:nvGraphicFramePr>
        <p:xfrm>
          <a:off x="6407737" y="1623355"/>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1200329"/>
          </a:xfrm>
          <a:prstGeom prst="rect">
            <a:avLst/>
          </a:prstGeom>
          <a:noFill/>
        </p:spPr>
        <p:txBody>
          <a:bodyPr wrap="square" rtlCol="0">
            <a:spAutoFit/>
          </a:bodyPr>
          <a:lstStyle/>
          <a:p>
            <a:r>
              <a:rPr lang="en-US" dirty="0">
                <a:solidFill>
                  <a:schemeClr val="accent2"/>
                </a:solidFill>
              </a:rPr>
              <a:t>Aggregate Output permanently down by 27% or $1.5bn</a:t>
            </a:r>
          </a:p>
          <a:p>
            <a:r>
              <a:rPr lang="en-US" dirty="0"/>
              <a:t>in accordance with productivity shock </a:t>
            </a:r>
            <a:endParaRPr lang="en-US" dirty="0">
              <a:solidFill>
                <a:schemeClr val="accent1"/>
              </a:solidFill>
            </a:endParaRPr>
          </a:p>
          <a:p>
            <a:r>
              <a:rPr lang="en-US" dirty="0">
                <a:solidFill>
                  <a:schemeClr val="accent1"/>
                </a:solidFill>
              </a:rPr>
              <a:t>Manufacturing capital quickly returns back to previous no-shock levels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923330"/>
          </a:xfrm>
          <a:prstGeom prst="rect">
            <a:avLst/>
          </a:prstGeom>
          <a:noFill/>
        </p:spPr>
        <p:txBody>
          <a:bodyPr wrap="square" rtlCol="0">
            <a:spAutoFit/>
          </a:bodyPr>
          <a:lstStyle/>
          <a:p>
            <a:r>
              <a:rPr lang="en-US" dirty="0">
                <a:solidFill>
                  <a:schemeClr val="accent1"/>
                </a:solidFill>
              </a:rPr>
              <a:t>Manufacturing capital slowly returns to no-shock levels </a:t>
            </a:r>
            <a:r>
              <a:rPr lang="en-US" dirty="0"/>
              <a:t>as they were not entirely efficient.</a:t>
            </a:r>
          </a:p>
          <a:p>
            <a:r>
              <a:rPr lang="en-US" dirty="0">
                <a:solidFill>
                  <a:schemeClr val="accent3"/>
                </a:solidFill>
              </a:rPr>
              <a:t>Consumption rises as Manufacturing prices fall.</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1499754971"/>
              </p:ext>
            </p:extLst>
          </p:nvPr>
        </p:nvGraphicFramePr>
        <p:xfrm>
          <a:off x="6402370" y="1621289"/>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2429243160"/>
              </p:ext>
            </p:extLst>
          </p:nvPr>
        </p:nvGraphicFramePr>
        <p:xfrm>
          <a:off x="703910" y="1621289"/>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a:t>Utilities (Energy and Water) price initially fall by 4%; </a:t>
            </a:r>
          </a:p>
          <a:p>
            <a:r>
              <a:rPr lang="en-US">
                <a:solidFill>
                  <a:schemeClr val="accent3"/>
                </a:solidFill>
              </a:rPr>
              <a:t>Consumption up compensating for falls elsewhere</a:t>
            </a:r>
            <a:r>
              <a:rPr lang="en-US"/>
              <a:t>;</a:t>
            </a:r>
          </a:p>
          <a:p>
            <a:r>
              <a:rPr lang="en-US">
                <a:solidFill>
                  <a:schemeClr val="accent1"/>
                </a:solidFill>
              </a:rPr>
              <a:t>Capital down by 9% in the long run</a:t>
            </a:r>
            <a:r>
              <a:rPr lang="en-US"/>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1138178653"/>
              </p:ext>
            </p:extLst>
          </p:nvPr>
        </p:nvGraphicFramePr>
        <p:xfrm>
          <a:off x="713227"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048217193"/>
              </p:ext>
            </p:extLst>
          </p:nvPr>
        </p:nvGraphicFramePr>
        <p:xfrm>
          <a:off x="6424860" y="1620776"/>
          <a:ext cx="5040000" cy="37440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dirty="0"/>
              <a:t>Cheaper energy and water prices cause Capital, Output, Exports and Imports to rise. </a:t>
            </a:r>
          </a:p>
          <a:p>
            <a:r>
              <a:rPr lang="en-US" dirty="0">
                <a:solidFill>
                  <a:schemeClr val="accent3"/>
                </a:solidFill>
              </a:rPr>
              <a:t>Consumption falls due to increases in other demand.</a:t>
            </a:r>
            <a:endParaRPr lang="en-US" dirty="0"/>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578391994"/>
              </p:ext>
            </p:extLst>
          </p:nvPr>
        </p:nvGraphicFramePr>
        <p:xfrm>
          <a:off x="698638"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4123869648"/>
              </p:ext>
            </p:extLst>
          </p:nvPr>
        </p:nvGraphicFramePr>
        <p:xfrm>
          <a:off x="6405939" y="1623456"/>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SEE:</a:t>
            </a:r>
          </a:p>
          <a:p>
            <a:pPr lvl="1"/>
            <a:r>
              <a:rPr lang="en-AU" sz="4700" dirty="0"/>
              <a:t>The SEE are </a:t>
            </a:r>
            <a:r>
              <a:rPr lang="en-AU" sz="4700" b="1" dirty="0"/>
              <a:t>testable</a:t>
            </a:r>
            <a:r>
              <a:rPr lang="en-AU" sz="4700" dirty="0"/>
              <a:t> conditions with long history in macroeconomics and finance: absent in CGE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a:t>
            </a:r>
            <a:r>
              <a:rPr lang="en-AU" sz="4500" b="1" dirty="0">
                <a:solidFill>
                  <a:srgbClr val="7030A0"/>
                </a:solidFill>
              </a:rPr>
              <a:t>propagation of shocks</a:t>
            </a:r>
            <a:r>
              <a:rPr lang="en-AU" sz="4500" dirty="0">
                <a:solidFill>
                  <a:srgbClr val="7030A0"/>
                </a:solidFill>
              </a:rPr>
              <a:t>, but also </a:t>
            </a:r>
            <a:r>
              <a:rPr lang="en-AU" sz="4500" b="1" dirty="0">
                <a:solidFill>
                  <a:srgbClr val="7030A0"/>
                </a:solidFill>
              </a:rPr>
              <a:t>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200" b="1" dirty="0"/>
              <a:t>Short list of 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200" b="1"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a:t>
            </a:r>
            <a:r>
              <a:rPr lang="en-AU" sz="3000" dirty="0">
                <a:solidFill>
                  <a:srgbClr val="7030A0"/>
                </a:solidFill>
              </a:rPr>
              <a:t>energy-abundant</a:t>
            </a:r>
            <a:r>
              <a:rPr lang="en-AU" sz="3000" dirty="0"/>
              <a:t> and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large energy </a:t>
            </a:r>
            <a:r>
              <a:rPr lang="en-AU" sz="3000" b="1" dirty="0">
                <a:solidFill>
                  <a:srgbClr val="7030A0"/>
                </a:solidFill>
              </a:rPr>
              <a:t>subsidy</a:t>
            </a:r>
            <a:r>
              <a:rPr lang="en-AU" sz="3000" dirty="0">
                <a:solidFill>
                  <a:srgbClr val="7030A0"/>
                </a:solidFill>
              </a:rPr>
              <a:t> ($250m+)</a:t>
            </a:r>
          </a:p>
          <a:p>
            <a:pPr lvl="1"/>
            <a:r>
              <a:rPr lang="en-AU" sz="2600" dirty="0"/>
              <a:t>Like other smelters it is in close proximity of energy resources</a:t>
            </a:r>
          </a:p>
          <a:p>
            <a:pPr lvl="1"/>
            <a:r>
              <a:rPr lang="en-AU" sz="2600" dirty="0"/>
              <a:t>Recent Smelter closure: Kurri Kurri smelter, closed in 2012</a:t>
            </a:r>
          </a:p>
          <a:p>
            <a:pPr lvl="1"/>
            <a:r>
              <a:rPr lang="en-AU" sz="2600" dirty="0"/>
              <a:t>Tiwai Point smelter, New Zealand </a:t>
            </a:r>
            <a:r>
              <a:rPr lang="en-AU" sz="2600" i="1" dirty="0"/>
              <a:t>almost </a:t>
            </a:r>
            <a:r>
              <a:rPr lang="en-AU" sz="2600" dirty="0"/>
              <a:t>closed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008" y="4671084"/>
            <a:ext cx="2169684" cy="894715"/>
          </a:xfrm>
          <a:prstGeom prst="rect">
            <a:avLst/>
          </a:prstGeom>
        </p:spPr>
      </p:pic>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179487"/>
            <a:ext cx="10515600" cy="3938955"/>
          </a:xfrm>
        </p:spPr>
        <p:txBody>
          <a:bodyPr>
            <a:normAutofit/>
          </a:bodyPr>
          <a:lstStyle/>
          <a:p>
            <a:pPr algn="ctr"/>
            <a:r>
              <a:rPr lang="en-AU" sz="3200" b="1" dirty="0">
                <a:solidFill>
                  <a:srgbClr val="7030A0"/>
                </a:solidFill>
              </a:rPr>
              <a:t>E</a:t>
            </a:r>
            <a:r>
              <a:rPr lang="en-AU" sz="3200" dirty="0"/>
              <a:t>conomic </a:t>
            </a:r>
            <a:r>
              <a:rPr lang="en-AU" sz="3200" b="1" dirty="0">
                <a:solidFill>
                  <a:srgbClr val="7030A0"/>
                </a:solidFill>
              </a:rPr>
              <a:t>M</a:t>
            </a:r>
            <a:r>
              <a:rPr lang="en-AU" sz="3200" dirty="0"/>
              <a:t>odelling</a:t>
            </a:r>
            <a:br>
              <a:rPr lang="en-AU" sz="3200" dirty="0"/>
            </a:br>
            <a:r>
              <a:rPr lang="en-AU" sz="3200" dirty="0"/>
              <a:t>with</a:t>
            </a:r>
            <a:br>
              <a:rPr lang="en-AU" sz="3200" dirty="0"/>
            </a:br>
            <a:r>
              <a:rPr lang="en-AU" sz="3200" b="1" dirty="0">
                <a:solidFill>
                  <a:srgbClr val="7030A0"/>
                </a:solidFill>
              </a:rPr>
              <a:t>S</a:t>
            </a:r>
            <a:r>
              <a:rPr lang="en-AU" sz="3200" dirty="0"/>
              <a:t>ector-specific </a:t>
            </a:r>
            <a:r>
              <a:rPr lang="en-AU" sz="3200" b="1" dirty="0">
                <a:solidFill>
                  <a:srgbClr val="7030A0"/>
                </a:solidFill>
              </a:rPr>
              <a:t>E</a:t>
            </a:r>
            <a:r>
              <a:rPr lang="en-AU" sz="3200" dirty="0"/>
              <a:t>uler </a:t>
            </a:r>
            <a:r>
              <a:rPr lang="en-AU" sz="3200" b="1"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624" y="2851786"/>
            <a:ext cx="3417941" cy="885824"/>
          </a:xfrm>
          <a:prstGeom prst="rect">
            <a:avLst/>
          </a:prstGeom>
        </p:spPr>
      </p:pic>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0147"/>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solidFill>
                  <a:srgbClr val="7030A0"/>
                </a:solidFill>
              </a:rPr>
              <a:t>Solve as a sequence of overlapping nonlinear dynamic programs</a:t>
            </a:r>
            <a:endParaRPr lang="en-AU" sz="2800" b="1" dirty="0"/>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lvl="1"/>
            <a:endParaRPr lang="en-AU" sz="2800" dirty="0"/>
          </a:p>
          <a:p>
            <a:pPr marL="457200" lvl="1" indent="0">
              <a:buNone/>
            </a:pPr>
            <a:endParaRPr lang="en-AU" sz="2000" dirty="0"/>
          </a:p>
          <a:p>
            <a:pPr marL="457200" lvl="1" indent="0">
              <a:buNone/>
            </a:pPr>
            <a:endParaRPr lang="en-AU" sz="2000" dirty="0"/>
          </a:p>
          <a:p>
            <a:pPr lvl="1"/>
            <a:endParaRPr lang="en-AU" sz="2800" dirty="0"/>
          </a:p>
          <a:p>
            <a:pPr marL="457200" lvl="1" indent="0">
              <a:buNone/>
            </a:pPr>
            <a:r>
              <a:rPr lang="en-AU" sz="3200" b="1" dirty="0">
                <a:solidFill>
                  <a:srgbClr val="7030A0"/>
                </a:solidFill>
              </a:rPr>
              <a:t>S</a:t>
            </a:r>
            <a:r>
              <a:rPr lang="en-AU" sz="3200" b="1" dirty="0"/>
              <a:t>ector-specific</a:t>
            </a:r>
            <a:r>
              <a:rPr lang="en-AU" sz="3200" b="1" dirty="0">
                <a:solidFill>
                  <a:srgbClr val="7030A0"/>
                </a:solidFill>
              </a:rPr>
              <a:t> E</a:t>
            </a:r>
            <a:r>
              <a:rPr lang="en-AU" sz="3200" b="1" dirty="0"/>
              <a:t>uler </a:t>
            </a:r>
            <a:r>
              <a:rPr lang="en-AU" sz="3200" b="1" dirty="0">
                <a:solidFill>
                  <a:srgbClr val="7030A0"/>
                </a:solidFill>
              </a:rPr>
              <a:t>E</a:t>
            </a:r>
            <a:r>
              <a:rPr lang="en-AU" sz="3200" b="1" dirty="0"/>
              <a:t>q’ns:</a:t>
            </a:r>
          </a:p>
          <a:p>
            <a:pPr marL="914400" lvl="2" indent="0">
              <a:buNone/>
            </a:pPr>
            <a:r>
              <a:rPr lang="en-AU" sz="2500" i="1" dirty="0"/>
              <a:t>Testable condition</a:t>
            </a:r>
            <a:r>
              <a:rPr lang="en-AU" sz="2500" dirty="0"/>
              <a:t>:   ``value capital today’’       </a:t>
            </a:r>
            <a:r>
              <a:rPr lang="en-AU" sz="2900" dirty="0">
                <a:solidFill>
                  <a:srgbClr val="7030A0"/>
                </a:solidFill>
              </a:rPr>
              <a:t>=</a:t>
            </a:r>
            <a:r>
              <a:rPr lang="en-AU" sz="2500" dirty="0">
                <a:solidFill>
                  <a:srgbClr val="7030A0"/>
                </a:solidFill>
              </a:rPr>
              <a:t> </a:t>
            </a:r>
            <a:r>
              <a:rPr lang="en-AU" sz="2500" dirty="0"/>
              <a:t>      ``</a:t>
            </a:r>
            <a:r>
              <a:rPr lang="en-AU" sz="2500" b="1" dirty="0"/>
              <a:t>expected value </a:t>
            </a:r>
            <a:r>
              <a:rPr lang="en-AU" sz="2500" dirty="0"/>
              <a:t>of capital in the future’’</a:t>
            </a:r>
          </a:p>
          <a:p>
            <a:pPr marL="914400" lvl="2" indent="0">
              <a:buNone/>
            </a:pPr>
            <a:r>
              <a:rPr lang="en-AU" sz="2500" i="1" dirty="0">
                <a:solidFill>
                  <a:srgbClr val="7030A0"/>
                </a:solidFill>
              </a:rPr>
              <a:t>When the SEE hold, </a:t>
            </a:r>
            <a:r>
              <a:rPr lang="en-AU" sz="2500" b="1" dirty="0">
                <a:solidFill>
                  <a:srgbClr val="7030A0"/>
                </a:solidFill>
              </a:rPr>
              <a:t>capital is optimally allocated across sectors</a:t>
            </a:r>
          </a:p>
          <a:p>
            <a:pPr lvl="2"/>
            <a:r>
              <a:rPr lang="en-AU" sz="2500" dirty="0"/>
              <a:t>Absent in intersectoral models: </a:t>
            </a:r>
            <a:r>
              <a:rPr lang="en-AU" sz="2500" dirty="0" err="1"/>
              <a:t>CoPS</a:t>
            </a:r>
            <a:r>
              <a:rPr lang="en-AU" sz="2500" dirty="0"/>
              <a:t>; </a:t>
            </a:r>
            <a:r>
              <a:rPr lang="en-AU" sz="2500" dirty="0" err="1"/>
              <a:t>Atalay</a:t>
            </a:r>
            <a:r>
              <a:rPr lang="en-AU" sz="2500" dirty="0"/>
              <a:t>; </a:t>
            </a:r>
            <a:r>
              <a:rPr lang="en-AU" sz="2500" dirty="0" err="1"/>
              <a:t>Cesa</a:t>
            </a:r>
            <a:r>
              <a:rPr lang="en-AU" sz="2500" dirty="0"/>
              <a:t>-Bianchi et al; </a:t>
            </a:r>
            <a:r>
              <a:rPr lang="en-AU" sz="2500" dirty="0" err="1"/>
              <a:t>Baqaee</a:t>
            </a:r>
            <a:r>
              <a:rPr lang="en-AU" sz="2500" dirty="0"/>
              <a:t> and Farhi</a:t>
            </a:r>
          </a:p>
          <a:p>
            <a:pPr lvl="1"/>
            <a:endParaRPr lang="en-AU" sz="2800" i="1" dirty="0"/>
          </a:p>
          <a:p>
            <a:pPr marL="0" indent="0">
              <a:buNone/>
            </a:pPr>
            <a:r>
              <a:rPr lang="en-AU" sz="3400" i="1" dirty="0">
                <a:solidFill>
                  <a:srgbClr val="7030A0"/>
                </a:solidFill>
              </a:rPr>
              <a:t>Transition to net zero: </a:t>
            </a:r>
            <a:r>
              <a:rPr lang="en-AU" sz="3400" dirty="0">
                <a:solidFill>
                  <a:srgbClr val="7030A0"/>
                </a:solidFill>
              </a:rPr>
              <a:t>some </a:t>
            </a:r>
            <a:r>
              <a:rPr lang="en-AU" sz="3600" dirty="0">
                <a:solidFill>
                  <a:srgbClr val="7030A0"/>
                </a:solidFill>
              </a:rPr>
              <a:t>SEE may fail to hold and, in this case:</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8237</TotalTime>
  <Words>2398</Words>
  <Application>Microsoft Macintosh PowerPoint</Application>
  <PresentationFormat>Widescreen</PresentationFormat>
  <Paragraphs>240</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37</cp:revision>
  <cp:lastPrinted>2022-10-12T09:14:01Z</cp:lastPrinted>
  <dcterms:created xsi:type="dcterms:W3CDTF">2022-10-03T12:10:44Z</dcterms:created>
  <dcterms:modified xsi:type="dcterms:W3CDTF">2022-11-03T02:10:22Z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