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86" r:id="rId4"/>
    <p:sldId id="273" r:id="rId5"/>
    <p:sldId id="257" r:id="rId6"/>
    <p:sldId id="275" r:id="rId7"/>
    <p:sldId id="258" r:id="rId8"/>
    <p:sldId id="268" r:id="rId9"/>
    <p:sldId id="260" r:id="rId10"/>
    <p:sldId id="269" r:id="rId11"/>
    <p:sldId id="262" r:id="rId12"/>
    <p:sldId id="288" r:id="rId13"/>
    <p:sldId id="285" r:id="rId14"/>
    <p:sldId id="271" r:id="rId15"/>
    <p:sldId id="276" r:id="rId16"/>
    <p:sldId id="278" r:id="rId17"/>
    <p:sldId id="281" r:id="rId18"/>
    <p:sldId id="284" r:id="rId19"/>
    <p:sldId id="272" r:id="rId20"/>
    <p:sldId id="267" r:id="rId21"/>
    <p:sldId id="283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9042"/>
  </p:normalViewPr>
  <p:slideViewPr>
    <p:cSldViewPr snapToGrid="0" snapToObjects="1">
      <p:cViewPr varScale="1">
        <p:scale>
          <a:sx n="224" d="100"/>
          <a:sy n="224" d="100"/>
        </p:scale>
        <p:origin x="1296" y="168"/>
      </p:cViewPr>
      <p:guideLst/>
    </p:cSldViewPr>
  </p:slideViewPr>
  <p:outlineViewPr>
    <p:cViewPr>
      <p:scale>
        <a:sx n="60" d="100"/>
        <a:sy n="6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68" d="100"/>
          <a:sy n="168" d="100"/>
        </p:scale>
        <p:origin x="152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experiments/subsidyinmktclr/shock/output/agg-A-B-C-D-pat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old-output/ausshock/agg-gladlab-70-reregionalisedshock-cal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output/ausshock-original/agg-gladlab-70-reregionalisedshoc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experiments/subsidyinmktclr/shock-orig/output/agg-A-B-C-D-shock-ori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experiments/subsidyinmktclr/shock/output/agg-A-B-C-D-path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output/ausshock-original/agg-gladlab-70-reregionalisedshock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experiments/subsidyinmktclr/shock/output/agg-A-B-C-D-path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kocal_mchome/Documents/_uq-aibe/gladstone/ampl/output/ausshock-original/agg-gladlab-70-reregionalisedshock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PercentChange!$C$2:$C$32</c:f>
              <c:numCache>
                <c:formatCode>0.0%</c:formatCode>
                <c:ptCount val="31"/>
                <c:pt idx="0">
                  <c:v>0</c:v>
                </c:pt>
                <c:pt idx="1">
                  <c:v>-1.619081274011272E-2</c:v>
                </c:pt>
                <c:pt idx="2">
                  <c:v>-1.693609187625842E-2</c:v>
                </c:pt>
                <c:pt idx="3">
                  <c:v>-1.7179618667221754E-2</c:v>
                </c:pt>
                <c:pt idx="4">
                  <c:v>-1.720016100812527E-2</c:v>
                </c:pt>
                <c:pt idx="5">
                  <c:v>-1.7131313375732624E-2</c:v>
                </c:pt>
                <c:pt idx="6">
                  <c:v>-1.7033831085930332E-2</c:v>
                </c:pt>
                <c:pt idx="7">
                  <c:v>-1.6934383964885627E-2</c:v>
                </c:pt>
                <c:pt idx="8">
                  <c:v>-1.6843617469527363E-2</c:v>
                </c:pt>
                <c:pt idx="9">
                  <c:v>-1.6764674465535399E-2</c:v>
                </c:pt>
                <c:pt idx="10">
                  <c:v>-1.6697438733607819E-2</c:v>
                </c:pt>
                <c:pt idx="11">
                  <c:v>-1.66404477043126E-2</c:v>
                </c:pt>
                <c:pt idx="12">
                  <c:v>-1.6591856080932572E-2</c:v>
                </c:pt>
                <c:pt idx="13">
                  <c:v>-1.6549861066188106E-2</c:v>
                </c:pt>
                <c:pt idx="14">
                  <c:v>-1.6512914184014731E-2</c:v>
                </c:pt>
                <c:pt idx="15">
                  <c:v>-1.6479720125050137E-2</c:v>
                </c:pt>
                <c:pt idx="16">
                  <c:v>-1.6449236327228643E-2</c:v>
                </c:pt>
                <c:pt idx="17">
                  <c:v>-1.6420698245668972E-2</c:v>
                </c:pt>
                <c:pt idx="18">
                  <c:v>-1.6393392918598267E-2</c:v>
                </c:pt>
                <c:pt idx="19">
                  <c:v>-1.6366938289979285E-2</c:v>
                </c:pt>
                <c:pt idx="20">
                  <c:v>-1.6340987029804899E-2</c:v>
                </c:pt>
                <c:pt idx="21">
                  <c:v>-1.6315290682918399E-2</c:v>
                </c:pt>
                <c:pt idx="22">
                  <c:v>-1.6289673533840563E-2</c:v>
                </c:pt>
                <c:pt idx="23">
                  <c:v>-1.6263995380097606E-2</c:v>
                </c:pt>
                <c:pt idx="24">
                  <c:v>-1.6238185457547162E-2</c:v>
                </c:pt>
                <c:pt idx="25">
                  <c:v>-1.6212150220283966E-2</c:v>
                </c:pt>
                <c:pt idx="26">
                  <c:v>-1.6185896764798396E-2</c:v>
                </c:pt>
                <c:pt idx="27">
                  <c:v>-1.6159369533069567E-2</c:v>
                </c:pt>
                <c:pt idx="28">
                  <c:v>-1.6132552014807372E-2</c:v>
                </c:pt>
                <c:pt idx="29">
                  <c:v>-1.6105398740531966E-2</c:v>
                </c:pt>
                <c:pt idx="30">
                  <c:v>-1.607799156387453E-2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67-0347-84AF-2DC074D3ED4F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PercentChange!$D$2:$D$32</c:f>
              <c:numCache>
                <c:formatCode>0.0%</c:formatCode>
                <c:ptCount val="31"/>
                <c:pt idx="0">
                  <c:v>1.8840667096734854E-10</c:v>
                </c:pt>
                <c:pt idx="1">
                  <c:v>-0.10281878235676953</c:v>
                </c:pt>
                <c:pt idx="2">
                  <c:v>-0.10127677293412103</c:v>
                </c:pt>
                <c:pt idx="3">
                  <c:v>-0.10017429149514814</c:v>
                </c:pt>
                <c:pt idx="4">
                  <c:v>-9.9370194794315123E-2</c:v>
                </c:pt>
                <c:pt idx="5">
                  <c:v>-9.8772164786341973E-2</c:v>
                </c:pt>
                <c:pt idx="6">
                  <c:v>-9.8317366090746525E-2</c:v>
                </c:pt>
                <c:pt idx="7">
                  <c:v>-9.7962118692120639E-2</c:v>
                </c:pt>
                <c:pt idx="8">
                  <c:v>-9.7675984150434964E-2</c:v>
                </c:pt>
                <c:pt idx="9">
                  <c:v>-9.7437644986227465E-2</c:v>
                </c:pt>
                <c:pt idx="10">
                  <c:v>-9.723220108532897E-2</c:v>
                </c:pt>
                <c:pt idx="11">
                  <c:v>-9.7049269709475292E-2</c:v>
                </c:pt>
                <c:pt idx="12">
                  <c:v>-9.688162730464947E-2</c:v>
                </c:pt>
                <c:pt idx="13">
                  <c:v>-9.6724265507202159E-2</c:v>
                </c:pt>
                <c:pt idx="14">
                  <c:v>-9.6573761661391477E-2</c:v>
                </c:pt>
                <c:pt idx="15">
                  <c:v>-9.642758682399824E-2</c:v>
                </c:pt>
                <c:pt idx="16">
                  <c:v>-9.628420862626233E-2</c:v>
                </c:pt>
                <c:pt idx="17">
                  <c:v>-9.6142414339350959E-2</c:v>
                </c:pt>
                <c:pt idx="18">
                  <c:v>-9.6001432289609223E-2</c:v>
                </c:pt>
                <c:pt idx="19">
                  <c:v>-9.5860722121072259E-2</c:v>
                </c:pt>
                <c:pt idx="20">
                  <c:v>-9.5719905618434908E-2</c:v>
                </c:pt>
                <c:pt idx="21">
                  <c:v>-9.5578726647244497E-2</c:v>
                </c:pt>
                <c:pt idx="22">
                  <c:v>-9.5437002566167037E-2</c:v>
                </c:pt>
                <c:pt idx="23">
                  <c:v>-9.5294621310730021E-2</c:v>
                </c:pt>
                <c:pt idx="24">
                  <c:v>-9.5151490093531244E-2</c:v>
                </c:pt>
                <c:pt idx="25">
                  <c:v>-9.5007571094845103E-2</c:v>
                </c:pt>
                <c:pt idx="26">
                  <c:v>-9.4862818308338384E-2</c:v>
                </c:pt>
                <c:pt idx="27">
                  <c:v>-9.4717210953696215E-2</c:v>
                </c:pt>
                <c:pt idx="28">
                  <c:v>-9.4570723221325634E-2</c:v>
                </c:pt>
                <c:pt idx="29">
                  <c:v>-9.4423374739228225E-2</c:v>
                </c:pt>
                <c:pt idx="30">
                  <c:v>-9.4275148315045271E-2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67-0347-84AF-2DC074D3ED4F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PercentChange!$E$2:$E$32</c:f>
              <c:numCache>
                <c:formatCode>0.0%</c:formatCode>
                <c:ptCount val="31"/>
                <c:pt idx="0">
                  <c:v>-1.4932904066022906E-9</c:v>
                </c:pt>
                <c:pt idx="1">
                  <c:v>-1.4412806548261013E-2</c:v>
                </c:pt>
                <c:pt idx="2">
                  <c:v>-1.6260086671985793E-2</c:v>
                </c:pt>
                <c:pt idx="3">
                  <c:v>-1.7089596746923889E-2</c:v>
                </c:pt>
                <c:pt idx="4">
                  <c:v>-1.7402513020397165E-2</c:v>
                </c:pt>
                <c:pt idx="5">
                  <c:v>-1.7473291149552674E-2</c:v>
                </c:pt>
                <c:pt idx="6">
                  <c:v>-1.7436613593822647E-2</c:v>
                </c:pt>
                <c:pt idx="7">
                  <c:v>-1.7357675848792487E-2</c:v>
                </c:pt>
                <c:pt idx="8">
                  <c:v>-1.7267151865551111E-2</c:v>
                </c:pt>
                <c:pt idx="9">
                  <c:v>-1.7178682025145858E-2</c:v>
                </c:pt>
                <c:pt idx="10">
                  <c:v>-1.7097610540705643E-2</c:v>
                </c:pt>
                <c:pt idx="11">
                  <c:v>-1.7025297653081903E-2</c:v>
                </c:pt>
                <c:pt idx="12">
                  <c:v>-1.6961330208723258E-2</c:v>
                </c:pt>
                <c:pt idx="13">
                  <c:v>-1.6904504107278846E-2</c:v>
                </c:pt>
                <c:pt idx="14">
                  <c:v>-1.6853558521605215E-2</c:v>
                </c:pt>
                <c:pt idx="15">
                  <c:v>-1.6807349705995078E-2</c:v>
                </c:pt>
                <c:pt idx="16">
                  <c:v>-1.6764646099109177E-2</c:v>
                </c:pt>
                <c:pt idx="17">
                  <c:v>-1.6724925748824854E-2</c:v>
                </c:pt>
                <c:pt idx="18">
                  <c:v>-1.6687065732344623E-2</c:v>
                </c:pt>
                <c:pt idx="19">
                  <c:v>-1.665073732842377E-2</c:v>
                </c:pt>
                <c:pt idx="20">
                  <c:v>-1.6615504358583374E-2</c:v>
                </c:pt>
                <c:pt idx="21">
                  <c:v>-1.6581043812217526E-2</c:v>
                </c:pt>
                <c:pt idx="22">
                  <c:v>-1.6547159741018932E-2</c:v>
                </c:pt>
                <c:pt idx="23">
                  <c:v>-1.6513601533138828E-2</c:v>
                </c:pt>
                <c:pt idx="24">
                  <c:v>-1.6480364008429713E-2</c:v>
                </c:pt>
                <c:pt idx="25">
                  <c:v>-1.6447157638954709E-2</c:v>
                </c:pt>
                <c:pt idx="26">
                  <c:v>-1.6414106432360381E-2</c:v>
                </c:pt>
                <c:pt idx="27">
                  <c:v>-1.6381087714769219E-2</c:v>
                </c:pt>
                <c:pt idx="28">
                  <c:v>-1.6348143038419822E-2</c:v>
                </c:pt>
                <c:pt idx="29">
                  <c:v>-1.6314980295189359E-2</c:v>
                </c:pt>
                <c:pt idx="30">
                  <c:v>-1.6281925656444207E-2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67-0347-84AF-2DC074D3ED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1206303"/>
        <c:axId val="1292753535"/>
      </c:lineChart>
      <c:catAx>
        <c:axId val="12512063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2753535"/>
        <c:crosses val="autoZero"/>
        <c:auto val="1"/>
        <c:lblAlgn val="ctr"/>
        <c:lblOffset val="100"/>
        <c:noMultiLvlLbl val="0"/>
      </c:catAx>
      <c:valAx>
        <c:axId val="1292753535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2063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PercentChange!$C$2:$C$32</c:f>
              <c:numCache>
                <c:formatCode>0.0%</c:formatCode>
                <c:ptCount val="31"/>
                <c:pt idx="0">
                  <c:v>0</c:v>
                </c:pt>
                <c:pt idx="1">
                  <c:v>-2.0861233436326693E-2</c:v>
                </c:pt>
                <c:pt idx="2">
                  <c:v>-1.6567438916175181E-2</c:v>
                </c:pt>
                <c:pt idx="3">
                  <c:v>-1.2438467173910558E-2</c:v>
                </c:pt>
                <c:pt idx="4">
                  <c:v>-8.4932844482139471E-3</c:v>
                </c:pt>
                <c:pt idx="5">
                  <c:v>-4.489525901649259E-3</c:v>
                </c:pt>
                <c:pt idx="6">
                  <c:v>-3.737728836357797E-4</c:v>
                </c:pt>
                <c:pt idx="7">
                  <c:v>3.7217344085209115E-3</c:v>
                </c:pt>
                <c:pt idx="8">
                  <c:v>7.7127361818951504E-3</c:v>
                </c:pt>
                <c:pt idx="9">
                  <c:v>1.1547979516424178E-2</c:v>
                </c:pt>
                <c:pt idx="10">
                  <c:v>1.5198035406764459E-2</c:v>
                </c:pt>
                <c:pt idx="11">
                  <c:v>1.8647759444611417E-2</c:v>
                </c:pt>
                <c:pt idx="12">
                  <c:v>2.1891621826174254E-2</c:v>
                </c:pt>
                <c:pt idx="13">
                  <c:v>2.4930364023429474E-2</c:v>
                </c:pt>
                <c:pt idx="14">
                  <c:v>2.7768807376878691E-2</c:v>
                </c:pt>
                <c:pt idx="15">
                  <c:v>3.0414370750742627E-2</c:v>
                </c:pt>
                <c:pt idx="16">
                  <c:v>3.2876036333895381E-2</c:v>
                </c:pt>
                <c:pt idx="17">
                  <c:v>3.5163670425699019E-2</c:v>
                </c:pt>
                <c:pt idx="18">
                  <c:v>3.7287524306673925E-2</c:v>
                </c:pt>
                <c:pt idx="19">
                  <c:v>3.9257894872127379E-2</c:v>
                </c:pt>
                <c:pt idx="20">
                  <c:v>4.1084878947422777E-2</c:v>
                </c:pt>
                <c:pt idx="21">
                  <c:v>4.2778270024622152E-2</c:v>
                </c:pt>
                <c:pt idx="22">
                  <c:v>4.4347446767540086E-2</c:v>
                </c:pt>
                <c:pt idx="23">
                  <c:v>4.5801258532598886E-2</c:v>
                </c:pt>
                <c:pt idx="24">
                  <c:v>4.7148078598577323E-2</c:v>
                </c:pt>
                <c:pt idx="25">
                  <c:v>4.8395712724214723E-2</c:v>
                </c:pt>
                <c:pt idx="26">
                  <c:v>4.955142789954415E-2</c:v>
                </c:pt>
                <c:pt idx="27">
                  <c:v>5.0622087435727277E-2</c:v>
                </c:pt>
                <c:pt idx="28">
                  <c:v>5.1614081467707636E-2</c:v>
                </c:pt>
                <c:pt idx="29">
                  <c:v>5.2533326529849059E-2</c:v>
                </c:pt>
                <c:pt idx="30">
                  <c:v>5.3385294863340274E-2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52-2D4B-AEF4-4D5AEC7E1C93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PercentChange!$D$2:$D$32</c:f>
              <c:numCache>
                <c:formatCode>0.0%</c:formatCode>
                <c:ptCount val="31"/>
                <c:pt idx="0">
                  <c:v>0</c:v>
                </c:pt>
                <c:pt idx="1">
                  <c:v>-5.8831813842657739E-2</c:v>
                </c:pt>
                <c:pt idx="2">
                  <c:v>-5.3911123851958266E-2</c:v>
                </c:pt>
                <c:pt idx="3">
                  <c:v>-4.972254162451608E-2</c:v>
                </c:pt>
                <c:pt idx="4">
                  <c:v>-4.6125987767289961E-2</c:v>
                </c:pt>
                <c:pt idx="5">
                  <c:v>-4.2913449433697244E-2</c:v>
                </c:pt>
                <c:pt idx="6">
                  <c:v>-3.9979889735879785E-2</c:v>
                </c:pt>
                <c:pt idx="7">
                  <c:v>-3.7303470969729594E-2</c:v>
                </c:pt>
                <c:pt idx="8">
                  <c:v>-3.4863919875190948E-2</c:v>
                </c:pt>
                <c:pt idx="9">
                  <c:v>-3.2641840332043891E-2</c:v>
                </c:pt>
                <c:pt idx="10">
                  <c:v>-3.0618878930733399E-2</c:v>
                </c:pt>
                <c:pt idx="11">
                  <c:v>-2.877773522313639E-2</c:v>
                </c:pt>
                <c:pt idx="12">
                  <c:v>-2.710218543004321E-2</c:v>
                </c:pt>
                <c:pt idx="13">
                  <c:v>-2.5577178564569151E-2</c:v>
                </c:pt>
                <c:pt idx="14">
                  <c:v>-2.4188843299087659E-2</c:v>
                </c:pt>
                <c:pt idx="15">
                  <c:v>-2.2924470692455776E-2</c:v>
                </c:pt>
                <c:pt idx="16">
                  <c:v>-2.1772449929020353E-2</c:v>
                </c:pt>
                <c:pt idx="17">
                  <c:v>-2.0722214698467162E-2</c:v>
                </c:pt>
                <c:pt idx="18">
                  <c:v>-1.9764178985270348E-2</c:v>
                </c:pt>
                <c:pt idx="19">
                  <c:v>-1.888968181999413E-2</c:v>
                </c:pt>
                <c:pt idx="20">
                  <c:v>-1.8090886007270334E-2</c:v>
                </c:pt>
                <c:pt idx="21">
                  <c:v>-1.7360712063817556E-2</c:v>
                </c:pt>
                <c:pt idx="22">
                  <c:v>-1.6692831354590234E-2</c:v>
                </c:pt>
                <c:pt idx="23">
                  <c:v>-1.6081471783095921E-2</c:v>
                </c:pt>
                <c:pt idx="24">
                  <c:v>-1.5521518553200723E-2</c:v>
                </c:pt>
                <c:pt idx="25">
                  <c:v>-1.5008379949552895E-2</c:v>
                </c:pt>
                <c:pt idx="26">
                  <c:v>-1.4537800883829777E-2</c:v>
                </c:pt>
                <c:pt idx="27">
                  <c:v>-1.41059799222678E-2</c:v>
                </c:pt>
                <c:pt idx="28">
                  <c:v>-1.3709528381802442E-2</c:v>
                </c:pt>
                <c:pt idx="29">
                  <c:v>-1.3345374971497367E-2</c:v>
                </c:pt>
                <c:pt idx="30">
                  <c:v>-1.3010806921134757E-2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52-2D4B-AEF4-4D5AEC7E1C93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PercentChange!$E$2:$E$32</c:f>
              <c:numCache>
                <c:formatCode>0.0%</c:formatCode>
                <c:ptCount val="31"/>
                <c:pt idx="0">
                  <c:v>0</c:v>
                </c:pt>
                <c:pt idx="1">
                  <c:v>1.5194050801801069E-2</c:v>
                </c:pt>
                <c:pt idx="2">
                  <c:v>1.5646653685615033E-2</c:v>
                </c:pt>
                <c:pt idx="3">
                  <c:v>1.5911231414698652E-2</c:v>
                </c:pt>
                <c:pt idx="4">
                  <c:v>1.5788549388451902E-2</c:v>
                </c:pt>
                <c:pt idx="5">
                  <c:v>1.5690028845831542E-2</c:v>
                </c:pt>
                <c:pt idx="6">
                  <c:v>1.5956191678802644E-2</c:v>
                </c:pt>
                <c:pt idx="7">
                  <c:v>1.6498758937545627E-2</c:v>
                </c:pt>
                <c:pt idx="8">
                  <c:v>1.7238558568977227E-2</c:v>
                </c:pt>
                <c:pt idx="9">
                  <c:v>1.8111461904274047E-2</c:v>
                </c:pt>
                <c:pt idx="10">
                  <c:v>1.9067710276587178E-2</c:v>
                </c:pt>
                <c:pt idx="11">
                  <c:v>2.0069114338171504E-2</c:v>
                </c:pt>
                <c:pt idx="12">
                  <c:v>2.1087225324473314E-2</c:v>
                </c:pt>
                <c:pt idx="13">
                  <c:v>2.2101147302444089E-2</c:v>
                </c:pt>
                <c:pt idx="14">
                  <c:v>2.3095848407885353E-2</c:v>
                </c:pt>
                <c:pt idx="15">
                  <c:v>2.4060843053441042E-2</c:v>
                </c:pt>
                <c:pt idx="16">
                  <c:v>2.498904292794232E-2</c:v>
                </c:pt>
                <c:pt idx="17">
                  <c:v>2.5875999861219072E-2</c:v>
                </c:pt>
                <c:pt idx="18">
                  <c:v>2.6719233239258913E-2</c:v>
                </c:pt>
                <c:pt idx="19">
                  <c:v>2.7517759898816174E-2</c:v>
                </c:pt>
                <c:pt idx="20">
                  <c:v>2.8271549021471731E-2</c:v>
                </c:pt>
                <c:pt idx="21">
                  <c:v>2.8981373433505864E-2</c:v>
                </c:pt>
                <c:pt idx="22">
                  <c:v>2.9648710159788583E-2</c:v>
                </c:pt>
                <c:pt idx="23">
                  <c:v>3.0275095283892616E-2</c:v>
                </c:pt>
                <c:pt idx="24">
                  <c:v>3.0862600425563165E-2</c:v>
                </c:pt>
                <c:pt idx="25">
                  <c:v>3.1413343939461748E-2</c:v>
                </c:pt>
                <c:pt idx="26">
                  <c:v>3.1929057908332954E-2</c:v>
                </c:pt>
                <c:pt idx="27">
                  <c:v>3.2411783980914266E-2</c:v>
                </c:pt>
                <c:pt idx="28">
                  <c:v>3.2863666855748111E-2</c:v>
                </c:pt>
                <c:pt idx="29">
                  <c:v>3.3286749009233535E-2</c:v>
                </c:pt>
                <c:pt idx="30">
                  <c:v>3.3683091822381175E-2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252-2D4B-AEF4-4D5AEC7E1C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1206303"/>
        <c:axId val="1292753535"/>
      </c:lineChart>
      <c:catAx>
        <c:axId val="12512063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2753535"/>
        <c:crosses val="autoZero"/>
        <c:auto val="1"/>
        <c:lblAlgn val="ctr"/>
        <c:lblOffset val="100"/>
        <c:noMultiLvlLbl val="0"/>
      </c:catAx>
      <c:valAx>
        <c:axId val="1292753535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2063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PercentChange!$C$101:$C$131</c:f>
              <c:numCache>
                <c:formatCode>0%</c:formatCode>
                <c:ptCount val="31"/>
                <c:pt idx="0">
                  <c:v>0</c:v>
                </c:pt>
                <c:pt idx="1">
                  <c:v>-0.25</c:v>
                </c:pt>
                <c:pt idx="2">
                  <c:v>-0.23767924981457617</c:v>
                </c:pt>
                <c:pt idx="3">
                  <c:v>-0.22582807357307383</c:v>
                </c:pt>
                <c:pt idx="4">
                  <c:v>-0.2144374764365243</c:v>
                </c:pt>
                <c:pt idx="5">
                  <c:v>-0.20349723587014495</c:v>
                </c:pt>
                <c:pt idx="6">
                  <c:v>-0.19299622164300728</c:v>
                </c:pt>
                <c:pt idx="7">
                  <c:v>-0.18292259414575851</c:v>
                </c:pt>
                <c:pt idx="8">
                  <c:v>-0.17326399530509137</c:v>
                </c:pt>
                <c:pt idx="9">
                  <c:v>-0.16400774757862119</c:v>
                </c:pt>
                <c:pt idx="10">
                  <c:v>-0.15514096403493824</c:v>
                </c:pt>
                <c:pt idx="11">
                  <c:v>-0.14665061843273602</c:v>
                </c:pt>
                <c:pt idx="12">
                  <c:v>-0.13852367873205082</c:v>
                </c:pt>
                <c:pt idx="13">
                  <c:v>-0.13074716781993623</c:v>
                </c:pt>
                <c:pt idx="14">
                  <c:v>-0.12330824317871164</c:v>
                </c:pt>
                <c:pt idx="15">
                  <c:v>-0.1161942301143738</c:v>
                </c:pt>
                <c:pt idx="16">
                  <c:v>-0.10939270207151619</c:v>
                </c:pt>
                <c:pt idx="17">
                  <c:v>-0.10289148690867495</c:v>
                </c:pt>
                <c:pt idx="18">
                  <c:v>-9.6678694644080784E-2</c:v>
                </c:pt>
                <c:pt idx="19">
                  <c:v>-9.0742737297828654E-2</c:v>
                </c:pt>
                <c:pt idx="20">
                  <c:v>-8.5072350591512233E-2</c:v>
                </c:pt>
                <c:pt idx="21">
                  <c:v>-7.9656584887765225E-2</c:v>
                </c:pt>
                <c:pt idx="22">
                  <c:v>-7.4484841800601609E-2</c:v>
                </c:pt>
                <c:pt idx="23">
                  <c:v>-6.9546859602147459E-2</c:v>
                </c:pt>
                <c:pt idx="24">
                  <c:v>-6.4832714389776253E-2</c:v>
                </c:pt>
                <c:pt idx="25">
                  <c:v>-6.0332843439401727E-2</c:v>
                </c:pt>
                <c:pt idx="26">
                  <c:v>-5.6038023123556546E-2</c:v>
                </c:pt>
                <c:pt idx="27">
                  <c:v>-5.1939370065343188E-2</c:v>
                </c:pt>
                <c:pt idx="28">
                  <c:v>-4.8028335142462346E-2</c:v>
                </c:pt>
                <c:pt idx="29">
                  <c:v>-4.429669670758709E-2</c:v>
                </c:pt>
                <c:pt idx="30">
                  <c:v>-4.0736547847493539E-2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73-CA44-A1DC-0D99AB88524F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PercentChange!$D$101:$D$131</c:f>
              <c:numCache>
                <c:formatCode>0%</c:formatCode>
                <c:ptCount val="31"/>
                <c:pt idx="0">
                  <c:v>0</c:v>
                </c:pt>
                <c:pt idx="1">
                  <c:v>-0.19682478895499642</c:v>
                </c:pt>
                <c:pt idx="2">
                  <c:v>-0.19313544551704068</c:v>
                </c:pt>
                <c:pt idx="3">
                  <c:v>-0.18978811499517056</c:v>
                </c:pt>
                <c:pt idx="4">
                  <c:v>-0.186737882030309</c:v>
                </c:pt>
                <c:pt idx="5">
                  <c:v>-0.18394759398967586</c:v>
                </c:pt>
                <c:pt idx="6">
                  <c:v>-0.18138626013689058</c:v>
                </c:pt>
                <c:pt idx="7">
                  <c:v>-0.17902781445685237</c:v>
                </c:pt>
                <c:pt idx="8">
                  <c:v>-0.17685016593133054</c:v>
                </c:pt>
                <c:pt idx="9">
                  <c:v>-0.17483443100087778</c:v>
                </c:pt>
                <c:pt idx="10">
                  <c:v>-0.17296441454010711</c:v>
                </c:pt>
                <c:pt idx="11">
                  <c:v>-0.17122608157867786</c:v>
                </c:pt>
                <c:pt idx="12">
                  <c:v>-0.1696072097395738</c:v>
                </c:pt>
                <c:pt idx="13">
                  <c:v>-0.16809708171952964</c:v>
                </c:pt>
                <c:pt idx="14">
                  <c:v>-0.16668626179952786</c:v>
                </c:pt>
                <c:pt idx="15">
                  <c:v>-0.16536641009713154</c:v>
                </c:pt>
                <c:pt idx="16">
                  <c:v>-0.16413008681677074</c:v>
                </c:pt>
                <c:pt idx="17">
                  <c:v>-0.16297067547673394</c:v>
                </c:pt>
                <c:pt idx="18">
                  <c:v>-0.16188224010370258</c:v>
                </c:pt>
                <c:pt idx="19">
                  <c:v>-0.16085944263615476</c:v>
                </c:pt>
                <c:pt idx="20">
                  <c:v>-0.15989746322917847</c:v>
                </c:pt>
                <c:pt idx="21">
                  <c:v>-0.15899196400049354</c:v>
                </c:pt>
                <c:pt idx="22">
                  <c:v>-0.15813894392227359</c:v>
                </c:pt>
                <c:pt idx="23">
                  <c:v>-0.15733480767604127</c:v>
                </c:pt>
                <c:pt idx="24">
                  <c:v>-0.15657624573342452</c:v>
                </c:pt>
                <c:pt idx="25">
                  <c:v>-0.15586024128491707</c:v>
                </c:pt>
                <c:pt idx="26">
                  <c:v>-0.15518402403904119</c:v>
                </c:pt>
                <c:pt idx="27">
                  <c:v>-0.15454504890995049</c:v>
                </c:pt>
                <c:pt idx="28">
                  <c:v>-0.15394096881394176</c:v>
                </c:pt>
                <c:pt idx="29">
                  <c:v>-0.15336962631327036</c:v>
                </c:pt>
                <c:pt idx="30">
                  <c:v>-0.15282902228238454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73-CA44-A1DC-0D99AB88524F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PercentChange!$E$101:$E$131</c:f>
              <c:numCache>
                <c:formatCode>0%</c:formatCode>
                <c:ptCount val="31"/>
                <c:pt idx="0">
                  <c:v>0</c:v>
                </c:pt>
                <c:pt idx="1">
                  <c:v>6.6022189678828933E-2</c:v>
                </c:pt>
                <c:pt idx="2">
                  <c:v>7.1401638893381678E-2</c:v>
                </c:pt>
                <c:pt idx="3">
                  <c:v>7.6422495024390399E-2</c:v>
                </c:pt>
                <c:pt idx="4">
                  <c:v>8.1111402158522833E-2</c:v>
                </c:pt>
                <c:pt idx="5">
                  <c:v>8.5493298213416086E-2</c:v>
                </c:pt>
                <c:pt idx="6">
                  <c:v>8.9591490419993258E-2</c:v>
                </c:pt>
                <c:pt idx="7">
                  <c:v>9.3427358453673809E-2</c:v>
                </c:pt>
                <c:pt idx="8">
                  <c:v>9.7020389281032099E-2</c:v>
                </c:pt>
                <c:pt idx="9">
                  <c:v>0.10038837815122896</c:v>
                </c:pt>
                <c:pt idx="10">
                  <c:v>0.10354821364029114</c:v>
                </c:pt>
                <c:pt idx="11">
                  <c:v>0.10651519866352795</c:v>
                </c:pt>
                <c:pt idx="12">
                  <c:v>0.10930344324905107</c:v>
                </c:pt>
                <c:pt idx="13">
                  <c:v>0.11192570105423578</c:v>
                </c:pt>
                <c:pt idx="14">
                  <c:v>0.11439380903104009</c:v>
                </c:pt>
                <c:pt idx="15">
                  <c:v>0.11671832030193394</c:v>
                </c:pt>
                <c:pt idx="16">
                  <c:v>0.11890913451893605</c:v>
                </c:pt>
                <c:pt idx="17">
                  <c:v>0.12097539200446029</c:v>
                </c:pt>
                <c:pt idx="18">
                  <c:v>0.12292549473104163</c:v>
                </c:pt>
                <c:pt idx="19">
                  <c:v>0.12476725225248866</c:v>
                </c:pt>
                <c:pt idx="20">
                  <c:v>0.12650801494577055</c:v>
                </c:pt>
                <c:pt idx="21">
                  <c:v>0.12815440480722826</c:v>
                </c:pt>
                <c:pt idx="22">
                  <c:v>0.12971239817302554</c:v>
                </c:pt>
                <c:pt idx="23">
                  <c:v>0.13118775612416389</c:v>
                </c:pt>
                <c:pt idx="24">
                  <c:v>0.13258547733357237</c:v>
                </c:pt>
                <c:pt idx="25">
                  <c:v>0.13391037677593018</c:v>
                </c:pt>
                <c:pt idx="26">
                  <c:v>0.13516688137142877</c:v>
                </c:pt>
                <c:pt idx="27">
                  <c:v>0.13635913594449939</c:v>
                </c:pt>
                <c:pt idx="28">
                  <c:v>0.1374909643674341</c:v>
                </c:pt>
                <c:pt idx="29">
                  <c:v>0.13856610185083015</c:v>
                </c:pt>
                <c:pt idx="30">
                  <c:v>0.13958792375115578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73-CA44-A1DC-0D99AB8852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0407919"/>
        <c:axId val="1286705663"/>
      </c:lineChart>
      <c:catAx>
        <c:axId val="12504079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705663"/>
        <c:crosses val="autoZero"/>
        <c:auto val="1"/>
        <c:lblAlgn val="ctr"/>
        <c:lblOffset val="100"/>
        <c:noMultiLvlLbl val="0"/>
      </c:catAx>
      <c:valAx>
        <c:axId val="1286705663"/>
        <c:scaling>
          <c:orientation val="minMax"/>
          <c:max val="0.1500000000000000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4079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PercentChange!$C$101:$C$131</c:f>
              <c:numCache>
                <c:formatCode>0.00%</c:formatCode>
                <c:ptCount val="31"/>
                <c:pt idx="0">
                  <c:v>0</c:v>
                </c:pt>
                <c:pt idx="1">
                  <c:v>-0.24999999964322575</c:v>
                </c:pt>
                <c:pt idx="2">
                  <c:v>-0.18555085411217576</c:v>
                </c:pt>
                <c:pt idx="3">
                  <c:v>-0.14034088815375231</c:v>
                </c:pt>
                <c:pt idx="4">
                  <c:v>-0.10910917916885843</c:v>
                </c:pt>
                <c:pt idx="5">
                  <c:v>-8.772298848949793E-2</c:v>
                </c:pt>
                <c:pt idx="6">
                  <c:v>-7.3152072051937148E-2</c:v>
                </c:pt>
                <c:pt idx="7">
                  <c:v>-6.3251116577148589E-2</c:v>
                </c:pt>
                <c:pt idx="8">
                  <c:v>-5.6531236451987051E-2</c:v>
                </c:pt>
                <c:pt idx="9">
                  <c:v>-5.1970983178123251E-2</c:v>
                </c:pt>
                <c:pt idx="10">
                  <c:v>-4.8874374994459319E-2</c:v>
                </c:pt>
                <c:pt idx="11">
                  <c:v>-4.676899549161135E-2</c:v>
                </c:pt>
                <c:pt idx="12">
                  <c:v>-4.5334834154739517E-2</c:v>
                </c:pt>
                <c:pt idx="13">
                  <c:v>-4.4355319143769729E-2</c:v>
                </c:pt>
                <c:pt idx="14">
                  <c:v>-4.368393796430893E-2</c:v>
                </c:pt>
                <c:pt idx="15">
                  <c:v>-4.3221516865813138E-2</c:v>
                </c:pt>
                <c:pt idx="16">
                  <c:v>-4.2900910367630697E-2</c:v>
                </c:pt>
                <c:pt idx="17">
                  <c:v>-4.2676624108242876E-2</c:v>
                </c:pt>
                <c:pt idx="18">
                  <c:v>-4.2517731966520853E-2</c:v>
                </c:pt>
                <c:pt idx="19">
                  <c:v>-4.2403317786000316E-2</c:v>
                </c:pt>
                <c:pt idx="20">
                  <c:v>-4.2319136063951518E-2</c:v>
                </c:pt>
                <c:pt idx="21">
                  <c:v>-4.2255495289960372E-2</c:v>
                </c:pt>
                <c:pt idx="22">
                  <c:v>-4.2205796895220575E-2</c:v>
                </c:pt>
                <c:pt idx="23">
                  <c:v>-4.2165531150313108E-2</c:v>
                </c:pt>
                <c:pt idx="24">
                  <c:v>-4.2131637781521826E-2</c:v>
                </c:pt>
                <c:pt idx="25">
                  <c:v>-4.2102003722944085E-2</c:v>
                </c:pt>
                <c:pt idx="26">
                  <c:v>-4.2075210761500233E-2</c:v>
                </c:pt>
                <c:pt idx="27">
                  <c:v>-4.2050265982367954E-2</c:v>
                </c:pt>
                <c:pt idx="28">
                  <c:v>-4.2026507705275835E-2</c:v>
                </c:pt>
                <c:pt idx="29">
                  <c:v>-4.2003436310158564E-2</c:v>
                </c:pt>
                <c:pt idx="30">
                  <c:v>-4.1980786901052655E-2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29-5742-9F90-DB974FFD8070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PercentChange!$D$101:$D$131</c:f>
              <c:numCache>
                <c:formatCode>0.00%</c:formatCode>
                <c:ptCount val="31"/>
                <c:pt idx="0">
                  <c:v>-1.5329331978899793E-10</c:v>
                </c:pt>
                <c:pt idx="1">
                  <c:v>-0.27527022755432556</c:v>
                </c:pt>
                <c:pt idx="2">
                  <c:v>-0.26947900570395433</c:v>
                </c:pt>
                <c:pt idx="3">
                  <c:v>-0.26565578209920154</c:v>
                </c:pt>
                <c:pt idx="4">
                  <c:v>-0.26308869190607731</c:v>
                </c:pt>
                <c:pt idx="5">
                  <c:v>-0.2613403344466021</c:v>
                </c:pt>
                <c:pt idx="6">
                  <c:v>-0.26013220397567327</c:v>
                </c:pt>
                <c:pt idx="7">
                  <c:v>-0.25928317826660613</c:v>
                </c:pt>
                <c:pt idx="8">
                  <c:v>-0.25867400940234392</c:v>
                </c:pt>
                <c:pt idx="9">
                  <c:v>-0.25822550934967659</c:v>
                </c:pt>
                <c:pt idx="10">
                  <c:v>-0.25788486094701274</c:v>
                </c:pt>
                <c:pt idx="11">
                  <c:v>-0.25761668045938685</c:v>
                </c:pt>
                <c:pt idx="12">
                  <c:v>-0.25739720049524067</c:v>
                </c:pt>
                <c:pt idx="13">
                  <c:v>-0.25721041095463487</c:v>
                </c:pt>
                <c:pt idx="14">
                  <c:v>-0.25704553664756241</c:v>
                </c:pt>
                <c:pt idx="15">
                  <c:v>-0.25689527969760489</c:v>
                </c:pt>
                <c:pt idx="16">
                  <c:v>-0.25675471286798818</c:v>
                </c:pt>
                <c:pt idx="17">
                  <c:v>-0.2566205278988668</c:v>
                </c:pt>
                <c:pt idx="18">
                  <c:v>-0.25649041350042967</c:v>
                </c:pt>
                <c:pt idx="19">
                  <c:v>-0.25636286863975266</c:v>
                </c:pt>
                <c:pt idx="20">
                  <c:v>-0.25623684941852176</c:v>
                </c:pt>
                <c:pt idx="21">
                  <c:v>-0.25611164887490745</c:v>
                </c:pt>
                <c:pt idx="22">
                  <c:v>-0.25598679005046338</c:v>
                </c:pt>
                <c:pt idx="23">
                  <c:v>-0.25586194008211977</c:v>
                </c:pt>
                <c:pt idx="24">
                  <c:v>-0.25573689017763818</c:v>
                </c:pt>
                <c:pt idx="25">
                  <c:v>-0.25561147211864338</c:v>
                </c:pt>
                <c:pt idx="26">
                  <c:v>-0.25548560655258151</c:v>
                </c:pt>
                <c:pt idx="27">
                  <c:v>-0.2553592150182572</c:v>
                </c:pt>
                <c:pt idx="28">
                  <c:v>-0.25523226058004289</c:v>
                </c:pt>
                <c:pt idx="29">
                  <c:v>-0.25510468531291197</c:v>
                </c:pt>
                <c:pt idx="30">
                  <c:v>-0.25497651262050497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29-5742-9F90-DB974FFD8070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PercentChange!$B$101:$B$131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PercentChange!$E$101:$E$131</c:f>
              <c:numCache>
                <c:formatCode>0.00%</c:formatCode>
                <c:ptCount val="31"/>
                <c:pt idx="0">
                  <c:v>-1.6847179631014965E-9</c:v>
                </c:pt>
                <c:pt idx="1">
                  <c:v>-7.1281846075805164E-2</c:v>
                </c:pt>
                <c:pt idx="2">
                  <c:v>-6.1551979989709169E-2</c:v>
                </c:pt>
                <c:pt idx="3">
                  <c:v>-5.5065590752598453E-2</c:v>
                </c:pt>
                <c:pt idx="4">
                  <c:v>-5.0651817254281771E-2</c:v>
                </c:pt>
                <c:pt idx="5">
                  <c:v>-4.7601459332478301E-2</c:v>
                </c:pt>
                <c:pt idx="6">
                  <c:v>-4.5459443800168468E-2</c:v>
                </c:pt>
                <c:pt idx="7">
                  <c:v>-4.3927825810918614E-2</c:v>
                </c:pt>
                <c:pt idx="8">
                  <c:v>-4.2808901607039693E-2</c:v>
                </c:pt>
                <c:pt idx="9">
                  <c:v>-4.1969950211676717E-2</c:v>
                </c:pt>
                <c:pt idx="10">
                  <c:v>-4.1321582117330793E-2</c:v>
                </c:pt>
                <c:pt idx="11">
                  <c:v>-4.0803155956706597E-2</c:v>
                </c:pt>
                <c:pt idx="12">
                  <c:v>-4.0373422237223747E-2</c:v>
                </c:pt>
                <c:pt idx="13">
                  <c:v>-4.0004115540559881E-2</c:v>
                </c:pt>
                <c:pt idx="14">
                  <c:v>-3.9676017280992543E-2</c:v>
                </c:pt>
                <c:pt idx="15">
                  <c:v>-3.9376014131953262E-2</c:v>
                </c:pt>
                <c:pt idx="16">
                  <c:v>-3.9094860100488779E-2</c:v>
                </c:pt>
                <c:pt idx="17">
                  <c:v>-3.8826711491091792E-2</c:v>
                </c:pt>
                <c:pt idx="18">
                  <c:v>-3.8566811359969005E-2</c:v>
                </c:pt>
                <c:pt idx="19">
                  <c:v>-3.8312448933877273E-2</c:v>
                </c:pt>
                <c:pt idx="20">
                  <c:v>-3.8061569163803481E-2</c:v>
                </c:pt>
                <c:pt idx="21">
                  <c:v>-3.7812760588993702E-2</c:v>
                </c:pt>
                <c:pt idx="22">
                  <c:v>-3.7565101360279268E-2</c:v>
                </c:pt>
                <c:pt idx="23">
                  <c:v>-3.7317836510634292E-2</c:v>
                </c:pt>
                <c:pt idx="24">
                  <c:v>-3.7070647234656265E-2</c:v>
                </c:pt>
                <c:pt idx="25">
                  <c:v>-3.6822995667487909E-2</c:v>
                </c:pt>
                <c:pt idx="26">
                  <c:v>-3.6574877594615952E-2</c:v>
                </c:pt>
                <c:pt idx="27">
                  <c:v>-3.6326059890053664E-2</c:v>
                </c:pt>
                <c:pt idx="28">
                  <c:v>-3.607653633240443E-2</c:v>
                </c:pt>
                <c:pt idx="29">
                  <c:v>-3.5825907851753949E-2</c:v>
                </c:pt>
                <c:pt idx="30">
                  <c:v>-3.5574536565237992E-2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29-5742-9F90-DB974FFD80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0407919"/>
        <c:axId val="1286705663"/>
      </c:lineChart>
      <c:catAx>
        <c:axId val="12504079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705663"/>
        <c:crosses val="autoZero"/>
        <c:auto val="1"/>
        <c:lblAlgn val="ctr"/>
        <c:lblOffset val="100"/>
        <c:noMultiLvlLbl val="0"/>
      </c:catAx>
      <c:valAx>
        <c:axId val="1286705663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4079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PercentChange!$C$133</c:f>
              <c:strCache>
                <c:ptCount val="1"/>
                <c:pt idx="0">
                  <c:v>Capital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PercentChange!$B$134:$B$164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PercentChange!$C$134:$C$164</c:f>
              <c:numCache>
                <c:formatCode>0.0%</c:formatCode>
                <c:ptCount val="31"/>
                <c:pt idx="0">
                  <c:v>0</c:v>
                </c:pt>
                <c:pt idx="1">
                  <c:v>4.9226449960688293E-10</c:v>
                </c:pt>
                <c:pt idx="2">
                  <c:v>-4.6787487596843369E-2</c:v>
                </c:pt>
                <c:pt idx="3">
                  <c:v>-6.94171087846992E-2</c:v>
                </c:pt>
                <c:pt idx="4">
                  <c:v>-8.0485364876259194E-2</c:v>
                </c:pt>
                <c:pt idx="5">
                  <c:v>-8.6101177381690819E-2</c:v>
                </c:pt>
                <c:pt idx="6">
                  <c:v>-8.9100095477290198E-2</c:v>
                </c:pt>
                <c:pt idx="7">
                  <c:v>-9.0810087621256197E-2</c:v>
                </c:pt>
                <c:pt idx="8">
                  <c:v>-9.1861187441047015E-2</c:v>
                </c:pt>
                <c:pt idx="9">
                  <c:v>-9.2557341925660022E-2</c:v>
                </c:pt>
                <c:pt idx="10">
                  <c:v>-9.3048774874477894E-2</c:v>
                </c:pt>
                <c:pt idx="11">
                  <c:v>-9.3412455183160062E-2</c:v>
                </c:pt>
                <c:pt idx="12">
                  <c:v>-9.3689891859169872E-2</c:v>
                </c:pt>
                <c:pt idx="13">
                  <c:v>-9.390498351214624E-2</c:v>
                </c:pt>
                <c:pt idx="14">
                  <c:v>-9.4072670654252538E-2</c:v>
                </c:pt>
                <c:pt idx="15">
                  <c:v>-9.4202937456481811E-2</c:v>
                </c:pt>
                <c:pt idx="16">
                  <c:v>-9.4302990658478802E-2</c:v>
                </c:pt>
                <c:pt idx="17">
                  <c:v>-9.4378207147970961E-2</c:v>
                </c:pt>
                <c:pt idx="18">
                  <c:v>-9.4432899416655128E-2</c:v>
                </c:pt>
                <c:pt idx="19">
                  <c:v>-9.4470504297491389E-2</c:v>
                </c:pt>
                <c:pt idx="20">
                  <c:v>-9.4493673183315072E-2</c:v>
                </c:pt>
                <c:pt idx="21">
                  <c:v>-9.4504846680885546E-2</c:v>
                </c:pt>
                <c:pt idx="22">
                  <c:v>-9.450577978757467E-2</c:v>
                </c:pt>
                <c:pt idx="23">
                  <c:v>-9.4498143548342725E-2</c:v>
                </c:pt>
                <c:pt idx="24">
                  <c:v>-9.4483261174578032E-2</c:v>
                </c:pt>
                <c:pt idx="25">
                  <c:v>-9.4462226213499631E-2</c:v>
                </c:pt>
                <c:pt idx="26">
                  <c:v>-9.4435963357023492E-2</c:v>
                </c:pt>
                <c:pt idx="27">
                  <c:v>-9.4405248023432947E-2</c:v>
                </c:pt>
                <c:pt idx="28">
                  <c:v>-9.4370736432375091E-2</c:v>
                </c:pt>
                <c:pt idx="29">
                  <c:v>-9.43329509110922E-2</c:v>
                </c:pt>
                <c:pt idx="30">
                  <c:v>-9.4292417800005149E-2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DA-B842-A127-B69A9CD1DD0C}"/>
            </c:ext>
          </c:extLst>
        </c:ser>
        <c:ser>
          <c:idx val="1"/>
          <c:order val="1"/>
          <c:tx>
            <c:strRef>
              <c:f>PercentChange!$D$133</c:f>
              <c:strCache>
                <c:ptCount val="1"/>
                <c:pt idx="0">
                  <c:v>Output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PercentChange!$B$134:$B$164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PercentChange!$D$134:$D$164</c:f>
              <c:numCache>
                <c:formatCode>0.0%</c:formatCode>
                <c:ptCount val="31"/>
                <c:pt idx="0">
                  <c:v>-7.3858773328152498E-12</c:v>
                </c:pt>
                <c:pt idx="1">
                  <c:v>-5.6922308141831197E-2</c:v>
                </c:pt>
                <c:pt idx="2">
                  <c:v>-6.5338894732666561E-2</c:v>
                </c:pt>
                <c:pt idx="3">
                  <c:v>-6.9643367309444038E-2</c:v>
                </c:pt>
                <c:pt idx="4">
                  <c:v>-7.1882375011381616E-2</c:v>
                </c:pt>
                <c:pt idx="5">
                  <c:v>-7.3111115743890523E-2</c:v>
                </c:pt>
                <c:pt idx="6">
                  <c:v>-7.383573808647835E-2</c:v>
                </c:pt>
                <c:pt idx="7">
                  <c:v>-7.4298889259800174E-2</c:v>
                </c:pt>
                <c:pt idx="8">
                  <c:v>-7.4618502587218055E-2</c:v>
                </c:pt>
                <c:pt idx="9">
                  <c:v>-7.4853322315017332E-2</c:v>
                </c:pt>
                <c:pt idx="10">
                  <c:v>-7.5033758143938353E-2</c:v>
                </c:pt>
                <c:pt idx="11">
                  <c:v>-7.517645745635583E-2</c:v>
                </c:pt>
                <c:pt idx="12">
                  <c:v>-7.5291208706408499E-2</c:v>
                </c:pt>
                <c:pt idx="13">
                  <c:v>-7.5384229816996634E-2</c:v>
                </c:pt>
                <c:pt idx="14">
                  <c:v>-7.5459851028406466E-2</c:v>
                </c:pt>
                <c:pt idx="15">
                  <c:v>-7.5521262279479626E-2</c:v>
                </c:pt>
                <c:pt idx="16">
                  <c:v>-7.5570744513292487E-2</c:v>
                </c:pt>
                <c:pt idx="17">
                  <c:v>-7.561038031058584E-2</c:v>
                </c:pt>
                <c:pt idx="18">
                  <c:v>-7.56418575427628E-2</c:v>
                </c:pt>
                <c:pt idx="19">
                  <c:v>-7.5666047621673782E-2</c:v>
                </c:pt>
                <c:pt idx="20">
                  <c:v>-7.5684529636792397E-2</c:v>
                </c:pt>
                <c:pt idx="21">
                  <c:v>-7.5697733094727895E-2</c:v>
                </c:pt>
                <c:pt idx="22">
                  <c:v>-7.5706763839342023E-2</c:v>
                </c:pt>
                <c:pt idx="23">
                  <c:v>-7.571214066570639E-2</c:v>
                </c:pt>
                <c:pt idx="24">
                  <c:v>-7.5714398846542241E-2</c:v>
                </c:pt>
                <c:pt idx="25">
                  <c:v>-7.5713980037840148E-2</c:v>
                </c:pt>
                <c:pt idx="26">
                  <c:v>-7.5711262434322843E-2</c:v>
                </c:pt>
                <c:pt idx="27">
                  <c:v>-7.570656354956784E-2</c:v>
                </c:pt>
                <c:pt idx="28">
                  <c:v>-7.5700150283010997E-2</c:v>
                </c:pt>
                <c:pt idx="29">
                  <c:v>-7.5692234722775545E-2</c:v>
                </c:pt>
                <c:pt idx="30">
                  <c:v>-7.5683040005746022E-2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DA-B842-A127-B69A9CD1DD0C}"/>
            </c:ext>
          </c:extLst>
        </c:ser>
        <c:ser>
          <c:idx val="2"/>
          <c:order val="2"/>
          <c:tx>
            <c:strRef>
              <c:f>PercentChange!$E$133</c:f>
              <c:strCache>
                <c:ptCount val="1"/>
                <c:pt idx="0">
                  <c:v>Consumption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PercentChange!$B$134:$B$164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PercentChange!$E$134:$E$164</c:f>
              <c:numCache>
                <c:formatCode>0.0%</c:formatCode>
                <c:ptCount val="31"/>
                <c:pt idx="0">
                  <c:v>-1.6931644577662506E-9</c:v>
                </c:pt>
                <c:pt idx="1">
                  <c:v>4.082862375115253E-2</c:v>
                </c:pt>
                <c:pt idx="2">
                  <c:v>2.6461442852976146E-2</c:v>
                </c:pt>
                <c:pt idx="3">
                  <c:v>1.8853427132280293E-2</c:v>
                </c:pt>
                <c:pt idx="4">
                  <c:v>1.4736031725433399E-2</c:v>
                </c:pt>
                <c:pt idx="5">
                  <c:v>1.2364107787139894E-2</c:v>
                </c:pt>
                <c:pt idx="6">
                  <c:v>1.0884702154284848E-2</c:v>
                </c:pt>
                <c:pt idx="7">
                  <c:v>9.8826332468920069E-3</c:v>
                </c:pt>
                <c:pt idx="8">
                  <c:v>9.1526514421912467E-3</c:v>
                </c:pt>
                <c:pt idx="9">
                  <c:v>8.5901883227140104E-3</c:v>
                </c:pt>
                <c:pt idx="10">
                  <c:v>8.1394189180886423E-3</c:v>
                </c:pt>
                <c:pt idx="11">
                  <c:v>7.7685690688481437E-3</c:v>
                </c:pt>
                <c:pt idx="12">
                  <c:v>7.4580231500386857E-3</c:v>
                </c:pt>
                <c:pt idx="13">
                  <c:v>7.1952085436811685E-3</c:v>
                </c:pt>
                <c:pt idx="14">
                  <c:v>6.9705463501506032E-3</c:v>
                </c:pt>
                <c:pt idx="15">
                  <c:v>6.7773018465620812E-3</c:v>
                </c:pt>
                <c:pt idx="16">
                  <c:v>6.6099893365073794E-3</c:v>
                </c:pt>
                <c:pt idx="17">
                  <c:v>6.4644774402036372E-3</c:v>
                </c:pt>
                <c:pt idx="18">
                  <c:v>6.3369843250769128E-3</c:v>
                </c:pt>
                <c:pt idx="19">
                  <c:v>6.224683599407769E-3</c:v>
                </c:pt>
                <c:pt idx="20">
                  <c:v>6.1253759521487589E-3</c:v>
                </c:pt>
                <c:pt idx="21">
                  <c:v>6.0367485973208193E-3</c:v>
                </c:pt>
                <c:pt idx="22">
                  <c:v>5.9573676367345183E-3</c:v>
                </c:pt>
                <c:pt idx="23">
                  <c:v>5.8857821363142515E-3</c:v>
                </c:pt>
                <c:pt idx="24">
                  <c:v>5.8207376074984234E-3</c:v>
                </c:pt>
                <c:pt idx="25">
                  <c:v>5.7613110254439055E-3</c:v>
                </c:pt>
                <c:pt idx="26">
                  <c:v>5.7066255628210293E-3</c:v>
                </c:pt>
                <c:pt idx="27">
                  <c:v>5.6560080356297983E-3</c:v>
                </c:pt>
                <c:pt idx="28">
                  <c:v>5.6087470644599893E-3</c:v>
                </c:pt>
                <c:pt idx="29">
                  <c:v>5.5647345974735273E-3</c:v>
                </c:pt>
                <c:pt idx="30">
                  <c:v>5.5230638573186847E-3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DA-B842-A127-B69A9CD1DD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6802159"/>
        <c:axId val="1276802927"/>
      </c:lineChart>
      <c:catAx>
        <c:axId val="12768021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6802927"/>
        <c:crosses val="autoZero"/>
        <c:auto val="1"/>
        <c:lblAlgn val="ctr"/>
        <c:lblOffset val="100"/>
        <c:noMultiLvlLbl val="0"/>
      </c:catAx>
      <c:valAx>
        <c:axId val="1276802927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680215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4"/>
          <c:order val="0"/>
          <c:tx>
            <c:strRef>
              <c:f>PercentChange!$C$133</c:f>
              <c:strCache>
                <c:ptCount val="1"/>
                <c:pt idx="0">
                  <c:v>Capital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PercentChange!$C$134:$C$164</c:f>
              <c:numCache>
                <c:formatCode>0%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-2.0904103269452846E-2</c:v>
                </c:pt>
                <c:pt idx="3">
                  <c:v>-3.651067935763961E-2</c:v>
                </c:pt>
                <c:pt idx="4">
                  <c:v>-4.8077751466329095E-2</c:v>
                </c:pt>
                <c:pt idx="5">
                  <c:v>-5.6555245661704293E-2</c:v>
                </c:pt>
                <c:pt idx="6">
                  <c:v>-6.2668281475249804E-2</c:v>
                </c:pt>
                <c:pt idx="7">
                  <c:v>-6.6971645923024278E-2</c:v>
                </c:pt>
                <c:pt idx="8">
                  <c:v>-6.9890533729748808E-2</c:v>
                </c:pt>
                <c:pt idx="9">
                  <c:v>-7.1750958232065773E-2</c:v>
                </c:pt>
                <c:pt idx="10">
                  <c:v>-7.28009132592983E-2</c:v>
                </c:pt>
                <c:pt idx="11">
                  <c:v>-7.3232881993955681E-2</c:v>
                </c:pt>
                <c:pt idx="12">
                  <c:v>-7.3199677199609486E-2</c:v>
                </c:pt>
                <c:pt idx="13">
                  <c:v>-7.2822011986895738E-2</c:v>
                </c:pt>
                <c:pt idx="14">
                  <c:v>-7.2193955230315909E-2</c:v>
                </c:pt>
                <c:pt idx="15">
                  <c:v>-7.1388657887798954E-2</c:v>
                </c:pt>
                <c:pt idx="16">
                  <c:v>-7.0462103902158305E-2</c:v>
                </c:pt>
                <c:pt idx="17">
                  <c:v>-6.9457258145974088E-2</c:v>
                </c:pt>
                <c:pt idx="18">
                  <c:v>-6.8406833916538415E-2</c:v>
                </c:pt>
                <c:pt idx="19">
                  <c:v>-6.7335543239680024E-2</c:v>
                </c:pt>
                <c:pt idx="20">
                  <c:v>-6.6261881445597914E-2</c:v>
                </c:pt>
                <c:pt idx="21">
                  <c:v>-6.5199359142049551E-2</c:v>
                </c:pt>
                <c:pt idx="22">
                  <c:v>-6.4157817836516209E-2</c:v>
                </c:pt>
                <c:pt idx="23">
                  <c:v>-6.3144244292445528E-2</c:v>
                </c:pt>
                <c:pt idx="24">
                  <c:v>-6.2163069529092584E-2</c:v>
                </c:pt>
                <c:pt idx="25">
                  <c:v>-6.1217406991255177E-2</c:v>
                </c:pt>
                <c:pt idx="26">
                  <c:v>-6.0309019897182639E-2</c:v>
                </c:pt>
                <c:pt idx="27">
                  <c:v>-5.9438749506972526E-2</c:v>
                </c:pt>
                <c:pt idx="28">
                  <c:v>-5.8606736043956408E-2</c:v>
                </c:pt>
                <c:pt idx="29">
                  <c:v>-5.7812536613405255E-2</c:v>
                </c:pt>
                <c:pt idx="30">
                  <c:v>-5.7055343786285698E-2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9C-1D45-9F42-9C9B4547D3A1}"/>
            </c:ext>
          </c:extLst>
        </c:ser>
        <c:ser>
          <c:idx val="0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PercentChange!$B$134:$B$164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PercentChange!$D$134:$D$164</c:f>
              <c:numCache>
                <c:formatCode>0%</c:formatCode>
                <c:ptCount val="31"/>
                <c:pt idx="0">
                  <c:v>0</c:v>
                </c:pt>
                <c:pt idx="1">
                  <c:v>-3.031706773934207E-2</c:v>
                </c:pt>
                <c:pt idx="2">
                  <c:v>-3.2394330133837759E-2</c:v>
                </c:pt>
                <c:pt idx="3">
                  <c:v>-3.386997259013929E-2</c:v>
                </c:pt>
                <c:pt idx="4">
                  <c:v>-3.487791601361883E-2</c:v>
                </c:pt>
                <c:pt idx="5">
                  <c:v>-3.5524923091356644E-2</c:v>
                </c:pt>
                <c:pt idx="6">
                  <c:v>-3.5896047543197258E-2</c:v>
                </c:pt>
                <c:pt idx="7">
                  <c:v>-3.6058323715210984E-2</c:v>
                </c:pt>
                <c:pt idx="8">
                  <c:v>-3.6064239604617014E-2</c:v>
                </c:pt>
                <c:pt idx="9">
                  <c:v>-3.5954460640614701E-2</c:v>
                </c:pt>
                <c:pt idx="10">
                  <c:v>-3.5759977386550262E-2</c:v>
                </c:pt>
                <c:pt idx="11">
                  <c:v>-3.5504873974474507E-2</c:v>
                </c:pt>
                <c:pt idx="12">
                  <c:v>-3.5208199937938917E-2</c:v>
                </c:pt>
                <c:pt idx="13">
                  <c:v>-3.4884881593728524E-2</c:v>
                </c:pt>
                <c:pt idx="14">
                  <c:v>-3.4546323371612973E-2</c:v>
                </c:pt>
                <c:pt idx="15">
                  <c:v>-3.4201211036969964E-2</c:v>
                </c:pt>
                <c:pt idx="16">
                  <c:v>-3.3855943572978942E-2</c:v>
                </c:pt>
                <c:pt idx="17">
                  <c:v>-3.3515248593435035E-2</c:v>
                </c:pt>
                <c:pt idx="18">
                  <c:v>-3.3182428227277419E-2</c:v>
                </c:pt>
                <c:pt idx="19">
                  <c:v>-3.2859826030202481E-2</c:v>
                </c:pt>
                <c:pt idx="20">
                  <c:v>-3.2549039488254439E-2</c:v>
                </c:pt>
                <c:pt idx="21">
                  <c:v>-3.2250993216084302E-2</c:v>
                </c:pt>
                <c:pt idx="22">
                  <c:v>-3.196619492405376E-2</c:v>
                </c:pt>
                <c:pt idx="23">
                  <c:v>-3.1694819271269013E-2</c:v>
                </c:pt>
                <c:pt idx="24">
                  <c:v>-3.1436770612087453E-2</c:v>
                </c:pt>
                <c:pt idx="25">
                  <c:v>-3.1191825729902121E-2</c:v>
                </c:pt>
                <c:pt idx="26">
                  <c:v>-3.0959611476185669E-2</c:v>
                </c:pt>
                <c:pt idx="27">
                  <c:v>-3.0739711336823419E-2</c:v>
                </c:pt>
                <c:pt idx="28">
                  <c:v>-3.0531581912702173E-2</c:v>
                </c:pt>
                <c:pt idx="29">
                  <c:v>-3.0334795377361751E-2</c:v>
                </c:pt>
                <c:pt idx="30">
                  <c:v>-3.0148687631012396E-2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9C-1D45-9F42-9C9B4547D3A1}"/>
            </c:ext>
          </c:extLst>
        </c:ser>
        <c:ser>
          <c:idx val="1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PercentChange!$B$134:$B$164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PercentChange!$E$134:$E$164</c:f>
              <c:numCache>
                <c:formatCode>0%</c:formatCode>
                <c:ptCount val="31"/>
                <c:pt idx="0">
                  <c:v>0</c:v>
                </c:pt>
                <c:pt idx="1">
                  <c:v>0.10812312839476812</c:v>
                </c:pt>
                <c:pt idx="2">
                  <c:v>0.10489490487474075</c:v>
                </c:pt>
                <c:pt idx="3">
                  <c:v>0.10244365556795185</c:v>
                </c:pt>
                <c:pt idx="4">
                  <c:v>0.1006224561723864</c:v>
                </c:pt>
                <c:pt idx="5">
                  <c:v>9.9304790413993191E-2</c:v>
                </c:pt>
                <c:pt idx="6">
                  <c:v>9.8384157779019057E-2</c:v>
                </c:pt>
                <c:pt idx="7">
                  <c:v>9.7772977759050306E-2</c:v>
                </c:pt>
                <c:pt idx="8">
                  <c:v>9.7400489769410556E-2</c:v>
                </c:pt>
                <c:pt idx="9">
                  <c:v>9.7210237711170308E-2</c:v>
                </c:pt>
                <c:pt idx="10">
                  <c:v>9.7158450136455729E-2</c:v>
                </c:pt>
                <c:pt idx="11">
                  <c:v>9.7210612394150728E-2</c:v>
                </c:pt>
                <c:pt idx="12">
                  <c:v>9.7338977019571893E-2</c:v>
                </c:pt>
                <c:pt idx="13">
                  <c:v>9.7521385160745419E-2</c:v>
                </c:pt>
                <c:pt idx="14">
                  <c:v>9.774059906293199E-2</c:v>
                </c:pt>
                <c:pt idx="15">
                  <c:v>9.7983184256031614E-2</c:v>
                </c:pt>
                <c:pt idx="16">
                  <c:v>9.8239012517656182E-2</c:v>
                </c:pt>
                <c:pt idx="17">
                  <c:v>9.8500439268516107E-2</c:v>
                </c:pt>
                <c:pt idx="18">
                  <c:v>9.8761769868054919E-2</c:v>
                </c:pt>
                <c:pt idx="19">
                  <c:v>9.9018835057992402E-2</c:v>
                </c:pt>
                <c:pt idx="20">
                  <c:v>9.9268667052071574E-2</c:v>
                </c:pt>
                <c:pt idx="21">
                  <c:v>9.950920360294023E-2</c:v>
                </c:pt>
                <c:pt idx="22">
                  <c:v>9.9739041601786191E-2</c:v>
                </c:pt>
                <c:pt idx="23">
                  <c:v>9.9957327964859177E-2</c:v>
                </c:pt>
                <c:pt idx="24">
                  <c:v>0.10016363021315428</c:v>
                </c:pt>
                <c:pt idx="25">
                  <c:v>0.10035776519553452</c:v>
                </c:pt>
                <c:pt idx="26">
                  <c:v>0.10053977300063081</c:v>
                </c:pt>
                <c:pt idx="27">
                  <c:v>0.10070985391767379</c:v>
                </c:pt>
                <c:pt idx="28">
                  <c:v>0.10086830047584279</c:v>
                </c:pt>
                <c:pt idx="29">
                  <c:v>0.10101553242143468</c:v>
                </c:pt>
                <c:pt idx="30">
                  <c:v>0.10115198829345758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C9C-1D45-9F42-9C9B4547D3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6802159"/>
        <c:axId val="1276802927"/>
      </c:lineChart>
      <c:catAx>
        <c:axId val="12768021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6802927"/>
        <c:crosses val="autoZero"/>
        <c:auto val="1"/>
        <c:lblAlgn val="ctr"/>
        <c:lblOffset val="100"/>
        <c:noMultiLvlLbl val="0"/>
      </c:catAx>
      <c:valAx>
        <c:axId val="1276802927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6802159"/>
        <c:crosses val="autoZero"/>
        <c:crossBetween val="midCat"/>
        <c:majorUnit val="5.000000000000001E-2"/>
        <c:minorUnit val="5.000000000000001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PercentChange!$C$35:$C$65</c:f>
              <c:numCache>
                <c:formatCode>0.0%</c:formatCode>
                <c:ptCount val="31"/>
                <c:pt idx="0">
                  <c:v>0</c:v>
                </c:pt>
                <c:pt idx="1">
                  <c:v>1.5193744194570847E-9</c:v>
                </c:pt>
                <c:pt idx="2">
                  <c:v>8.8094444541476791E-3</c:v>
                </c:pt>
                <c:pt idx="3">
                  <c:v>1.3179635393374444E-2</c:v>
                </c:pt>
                <c:pt idx="4">
                  <c:v>1.5185267568228904E-2</c:v>
                </c:pt>
                <c:pt idx="5">
                  <c:v>1.5961759233801921E-2</c:v>
                </c:pt>
                <c:pt idx="6">
                  <c:v>1.6118659095922794E-2</c:v>
                </c:pt>
                <c:pt idx="7">
                  <c:v>1.598061455183691E-2</c:v>
                </c:pt>
                <c:pt idx="8">
                  <c:v>1.571828721773463E-2</c:v>
                </c:pt>
                <c:pt idx="9">
                  <c:v>1.5419298769326212E-2</c:v>
                </c:pt>
                <c:pt idx="10">
                  <c:v>1.5126698293672067E-2</c:v>
                </c:pt>
                <c:pt idx="11">
                  <c:v>1.4859860196350232E-2</c:v>
                </c:pt>
                <c:pt idx="12">
                  <c:v>1.4625838748392345E-2</c:v>
                </c:pt>
                <c:pt idx="13">
                  <c:v>1.4425581374968409E-2</c:v>
                </c:pt>
                <c:pt idx="14">
                  <c:v>1.42568585809618E-2</c:v>
                </c:pt>
                <c:pt idx="15">
                  <c:v>1.4116540943016009E-2</c:v>
                </c:pt>
                <c:pt idx="16">
                  <c:v>1.4001068488819452E-2</c:v>
                </c:pt>
                <c:pt idx="17">
                  <c:v>1.3907023228656896E-2</c:v>
                </c:pt>
                <c:pt idx="18">
                  <c:v>1.3831262220853116E-2</c:v>
                </c:pt>
                <c:pt idx="19">
                  <c:v>1.3771087917517811E-2</c:v>
                </c:pt>
                <c:pt idx="20">
                  <c:v>1.372414598357527E-2</c:v>
                </c:pt>
                <c:pt idx="21">
                  <c:v>1.3688392310732184E-2</c:v>
                </c:pt>
                <c:pt idx="22">
                  <c:v>1.3662162628664234E-2</c:v>
                </c:pt>
                <c:pt idx="23">
                  <c:v>1.3643995022341111E-2</c:v>
                </c:pt>
                <c:pt idx="24">
                  <c:v>1.3632641829056399E-2</c:v>
                </c:pt>
                <c:pt idx="25">
                  <c:v>1.3627103897288375E-2</c:v>
                </c:pt>
                <c:pt idx="26">
                  <c:v>1.3626518207972461E-2</c:v>
                </c:pt>
                <c:pt idx="27">
                  <c:v>1.3630166794666816E-2</c:v>
                </c:pt>
                <c:pt idx="28">
                  <c:v>1.3637429812038051E-2</c:v>
                </c:pt>
                <c:pt idx="29">
                  <c:v>1.3647885446680908E-2</c:v>
                </c:pt>
                <c:pt idx="30">
                  <c:v>1.3660874552812759E-2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89-DF47-BA90-41DED3CFC44D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PercentChange!$D$35:$D$65</c:f>
              <c:numCache>
                <c:formatCode>0.0%</c:formatCode>
                <c:ptCount val="31"/>
                <c:pt idx="0">
                  <c:v>5.0450907892070103E-10</c:v>
                </c:pt>
                <c:pt idx="1">
                  <c:v>7.1498863671365896E-3</c:v>
                </c:pt>
                <c:pt idx="2">
                  <c:v>8.6526962163150315E-3</c:v>
                </c:pt>
                <c:pt idx="3">
                  <c:v>9.3489791098799787E-3</c:v>
                </c:pt>
                <c:pt idx="4">
                  <c:v>9.6305945407220584E-3</c:v>
                </c:pt>
                <c:pt idx="5">
                  <c:v>9.7044677598512145E-3</c:v>
                </c:pt>
                <c:pt idx="6">
                  <c:v>9.6788416944207263E-3</c:v>
                </c:pt>
                <c:pt idx="7">
                  <c:v>9.6102732418162432E-3</c:v>
                </c:pt>
                <c:pt idx="8">
                  <c:v>9.5278854545442684E-3</c:v>
                </c:pt>
                <c:pt idx="9">
                  <c:v>9.4461596747021283E-3</c:v>
                </c:pt>
                <c:pt idx="10">
                  <c:v>9.3718004364507588E-3</c:v>
                </c:pt>
                <c:pt idx="11">
                  <c:v>9.3074362595011763E-3</c:v>
                </c:pt>
                <c:pt idx="12">
                  <c:v>9.2536717777442785E-3</c:v>
                </c:pt>
                <c:pt idx="13">
                  <c:v>9.2098970557407851E-3</c:v>
                </c:pt>
                <c:pt idx="14">
                  <c:v>9.1753332680036548E-3</c:v>
                </c:pt>
                <c:pt idx="15">
                  <c:v>9.1488946724900995E-3</c:v>
                </c:pt>
                <c:pt idx="16">
                  <c:v>9.1295794859775382E-3</c:v>
                </c:pt>
                <c:pt idx="17">
                  <c:v>9.116365790724331E-3</c:v>
                </c:pt>
                <c:pt idx="18">
                  <c:v>9.108438600374847E-3</c:v>
                </c:pt>
                <c:pt idx="19">
                  <c:v>9.1050916318422999E-3</c:v>
                </c:pt>
                <c:pt idx="20">
                  <c:v>9.1055778163635116E-3</c:v>
                </c:pt>
                <c:pt idx="21">
                  <c:v>9.109449524477526E-3</c:v>
                </c:pt>
                <c:pt idx="22">
                  <c:v>9.1161662132810822E-3</c:v>
                </c:pt>
                <c:pt idx="23">
                  <c:v>9.125336936907107E-3</c:v>
                </c:pt>
                <c:pt idx="24">
                  <c:v>9.136637709177298E-3</c:v>
                </c:pt>
                <c:pt idx="25">
                  <c:v>9.149769903191985E-3</c:v>
                </c:pt>
                <c:pt idx="26">
                  <c:v>9.1645040541977266E-3</c:v>
                </c:pt>
                <c:pt idx="27">
                  <c:v>9.1806302691772781E-3</c:v>
                </c:pt>
                <c:pt idx="28">
                  <c:v>9.1980097275324128E-3</c:v>
                </c:pt>
                <c:pt idx="29">
                  <c:v>9.2164103879063923E-3</c:v>
                </c:pt>
                <c:pt idx="30">
                  <c:v>9.2357793882132423E-3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89-DF47-BA90-41DED3CFC44D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PercentChange!$E$35:$E$65</c:f>
              <c:numCache>
                <c:formatCode>0.0%</c:formatCode>
                <c:ptCount val="31"/>
                <c:pt idx="0">
                  <c:v>-2.5195673686542523E-9</c:v>
                </c:pt>
                <c:pt idx="1">
                  <c:v>-2.3391775978776282E-2</c:v>
                </c:pt>
                <c:pt idx="2">
                  <c:v>-2.2556425603861247E-2</c:v>
                </c:pt>
                <c:pt idx="3">
                  <c:v>-2.2590331046943576E-2</c:v>
                </c:pt>
                <c:pt idx="4">
                  <c:v>-2.3024403834892695E-2</c:v>
                </c:pt>
                <c:pt idx="5">
                  <c:v>-2.3613770986507011E-2</c:v>
                </c:pt>
                <c:pt idx="6">
                  <c:v>-2.4231667627914472E-2</c:v>
                </c:pt>
                <c:pt idx="7">
                  <c:v>-2.4816598069297938E-2</c:v>
                </c:pt>
                <c:pt idx="8">
                  <c:v>-2.5342329477186308E-2</c:v>
                </c:pt>
                <c:pt idx="9">
                  <c:v>-2.5800986396602742E-2</c:v>
                </c:pt>
                <c:pt idx="10">
                  <c:v>-2.6193844717922504E-2</c:v>
                </c:pt>
                <c:pt idx="11">
                  <c:v>-2.6526359511320961E-2</c:v>
                </c:pt>
                <c:pt idx="12">
                  <c:v>-2.6805561519378383E-2</c:v>
                </c:pt>
                <c:pt idx="13">
                  <c:v>-2.7038356764879791E-2</c:v>
                </c:pt>
                <c:pt idx="14">
                  <c:v>-2.7231681611825622E-2</c:v>
                </c:pt>
                <c:pt idx="15">
                  <c:v>-2.7391349658342747E-2</c:v>
                </c:pt>
                <c:pt idx="16">
                  <c:v>-2.7522605481254871E-2</c:v>
                </c:pt>
                <c:pt idx="17">
                  <c:v>-2.7629702982342463E-2</c:v>
                </c:pt>
                <c:pt idx="18">
                  <c:v>-2.7716789697929328E-2</c:v>
                </c:pt>
                <c:pt idx="19">
                  <c:v>-2.7786766617828539E-2</c:v>
                </c:pt>
                <c:pt idx="20">
                  <c:v>-2.7842264969649703E-2</c:v>
                </c:pt>
                <c:pt idx="21">
                  <c:v>-2.788574250919084E-2</c:v>
                </c:pt>
                <c:pt idx="22">
                  <c:v>-2.7918920258430496E-2</c:v>
                </c:pt>
                <c:pt idx="23">
                  <c:v>-2.7943373672673806E-2</c:v>
                </c:pt>
                <c:pt idx="24">
                  <c:v>-2.7960552144880271E-2</c:v>
                </c:pt>
                <c:pt idx="25">
                  <c:v>-2.797147853461052E-2</c:v>
                </c:pt>
                <c:pt idx="26">
                  <c:v>-2.7977158468177232E-2</c:v>
                </c:pt>
                <c:pt idx="27">
                  <c:v>-2.7978345538873853E-2</c:v>
                </c:pt>
                <c:pt idx="28">
                  <c:v>-2.7975878765600957E-2</c:v>
                </c:pt>
                <c:pt idx="29">
                  <c:v>-2.7969765090065091E-2</c:v>
                </c:pt>
                <c:pt idx="30">
                  <c:v>-2.7961184694524011E-2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89-DF47-BA90-41DED3CFC4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6811183"/>
        <c:axId val="1336140143"/>
      </c:lineChart>
      <c:catAx>
        <c:axId val="1336811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140143"/>
        <c:crosses val="autoZero"/>
        <c:auto val="1"/>
        <c:lblAlgn val="ctr"/>
        <c:lblOffset val="100"/>
        <c:noMultiLvlLbl val="0"/>
      </c:catAx>
      <c:valAx>
        <c:axId val="1336140143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8111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Capital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PercentChange!$C$35:$C$65</c:f>
              <c:numCache>
                <c:formatCode>0%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2.7463409079538832E-2</c:v>
                </c:pt>
                <c:pt idx="3">
                  <c:v>4.9445933951017318E-2</c:v>
                </c:pt>
                <c:pt idx="4">
                  <c:v>6.714556989435802E-2</c:v>
                </c:pt>
                <c:pt idx="5">
                  <c:v>8.1505051381154672E-2</c:v>
                </c:pt>
                <c:pt idx="6">
                  <c:v>9.3259376882117537E-2</c:v>
                </c:pt>
                <c:pt idx="7">
                  <c:v>0.10297698362297229</c:v>
                </c:pt>
                <c:pt idx="8">
                  <c:v>0.11109519940121486</c:v>
                </c:pt>
                <c:pt idx="9">
                  <c:v>0.11795182654882523</c:v>
                </c:pt>
                <c:pt idx="10">
                  <c:v>0.12380530943467893</c:v>
                </c:pt>
                <c:pt idx="11">
                  <c:v>0.12885492348564676</c:v>
                </c:pt>
                <c:pt idx="12">
                  <c:v>0.13325493892279597</c:v>
                </c:pt>
                <c:pt idx="13">
                  <c:v>0.13712501840264454</c:v>
                </c:pt>
                <c:pt idx="14">
                  <c:v>0.14055809408612868</c:v>
                </c:pt>
                <c:pt idx="15">
                  <c:v>0.14362741333274961</c:v>
                </c:pt>
                <c:pt idx="16">
                  <c:v>0.14639003624570587</c:v>
                </c:pt>
                <c:pt idx="17">
                  <c:v>0.14889138247652739</c:v>
                </c:pt>
                <c:pt idx="18">
                  <c:v>0.15116777440285187</c:v>
                </c:pt>
                <c:pt idx="19">
                  <c:v>0.15324846659568478</c:v>
                </c:pt>
                <c:pt idx="20">
                  <c:v>0.15515769349543299</c:v>
                </c:pt>
                <c:pt idx="21">
                  <c:v>0.15691533137351962</c:v>
                </c:pt>
                <c:pt idx="22">
                  <c:v>0.15853824692784421</c:v>
                </c:pt>
                <c:pt idx="23">
                  <c:v>0.16004087945411261</c:v>
                </c:pt>
                <c:pt idx="24">
                  <c:v>0.16143551828744915</c:v>
                </c:pt>
                <c:pt idx="25">
                  <c:v>0.16273360923880922</c:v>
                </c:pt>
                <c:pt idx="26">
                  <c:v>0.16394574706858211</c:v>
                </c:pt>
                <c:pt idx="27">
                  <c:v>0.1650823683334009</c:v>
                </c:pt>
                <c:pt idx="28">
                  <c:v>0.16615391599398296</c:v>
                </c:pt>
                <c:pt idx="29">
                  <c:v>0.16717031761449527</c:v>
                </c:pt>
                <c:pt idx="30">
                  <c:v>0.16813921913513552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D0-B942-A27B-51A1D2A13890}"/>
            </c:ext>
          </c:extLst>
        </c:ser>
        <c:ser>
          <c:idx val="1"/>
          <c:order val="1"/>
          <c:tx>
            <c:v>Output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PercentChange!$D$35:$D$65</c:f>
              <c:numCache>
                <c:formatCode>0%</c:formatCode>
                <c:ptCount val="31"/>
                <c:pt idx="0">
                  <c:v>0</c:v>
                </c:pt>
                <c:pt idx="1">
                  <c:v>4.2921135380694697E-2</c:v>
                </c:pt>
                <c:pt idx="2">
                  <c:v>4.9251060564225589E-2</c:v>
                </c:pt>
                <c:pt idx="3">
                  <c:v>5.4400728727773642E-2</c:v>
                </c:pt>
                <c:pt idx="4">
                  <c:v>5.8642672231302248E-2</c:v>
                </c:pt>
                <c:pt idx="5">
                  <c:v>6.2180821807100842E-2</c:v>
                </c:pt>
                <c:pt idx="6">
                  <c:v>6.5168534994321306E-2</c:v>
                </c:pt>
                <c:pt idx="7">
                  <c:v>6.7721691569336634E-2</c:v>
                </c:pt>
                <c:pt idx="8">
                  <c:v>6.9928251269892994E-2</c:v>
                </c:pt>
                <c:pt idx="9">
                  <c:v>7.1855669230508595E-2</c:v>
                </c:pt>
                <c:pt idx="10">
                  <c:v>7.3555697419655564E-2</c:v>
                </c:pt>
                <c:pt idx="11">
                  <c:v>7.5068448653057687E-2</c:v>
                </c:pt>
                <c:pt idx="12">
                  <c:v>7.6425347200424709E-2</c:v>
                </c:pt>
                <c:pt idx="13">
                  <c:v>7.7650915399296708E-2</c:v>
                </c:pt>
                <c:pt idx="14">
                  <c:v>7.876484248748096E-2</c:v>
                </c:pt>
                <c:pt idx="15">
                  <c:v>7.9782750165112812E-2</c:v>
                </c:pt>
                <c:pt idx="16">
                  <c:v>8.0717230735853365E-2</c:v>
                </c:pt>
                <c:pt idx="17">
                  <c:v>8.1578544778738507E-2</c:v>
                </c:pt>
                <c:pt idx="18">
                  <c:v>8.2375195266948184E-2</c:v>
                </c:pt>
                <c:pt idx="19">
                  <c:v>8.3114230172370185E-2</c:v>
                </c:pt>
                <c:pt idx="20">
                  <c:v>8.3801667219266587E-2</c:v>
                </c:pt>
                <c:pt idx="21">
                  <c:v>8.4442579827956485E-2</c:v>
                </c:pt>
                <c:pt idx="22">
                  <c:v>8.5041365539407526E-2</c:v>
                </c:pt>
                <c:pt idx="23">
                  <c:v>8.5601895252165869E-2</c:v>
                </c:pt>
                <c:pt idx="24">
                  <c:v>8.6127505234294313E-2</c:v>
                </c:pt>
                <c:pt idx="25">
                  <c:v>8.662130438825659E-2</c:v>
                </c:pt>
                <c:pt idx="26">
                  <c:v>8.7086150652787075E-2</c:v>
                </c:pt>
                <c:pt idx="27">
                  <c:v>8.7524785209570188E-2</c:v>
                </c:pt>
                <c:pt idx="28">
                  <c:v>8.7939851169065622E-2</c:v>
                </c:pt>
                <c:pt idx="29">
                  <c:v>8.8333837867373463E-2</c:v>
                </c:pt>
                <c:pt idx="30">
                  <c:v>8.8708771624680285E-2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D0-B942-A27B-51A1D2A13890}"/>
            </c:ext>
          </c:extLst>
        </c:ser>
        <c:ser>
          <c:idx val="2"/>
          <c:order val="2"/>
          <c:tx>
            <c:v>Consumption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PercentChange!$B$35:$B$65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PercentChange!$E$35:$E$65</c:f>
              <c:numCache>
                <c:formatCode>0%</c:formatCode>
                <c:ptCount val="31"/>
                <c:pt idx="0">
                  <c:v>0</c:v>
                </c:pt>
                <c:pt idx="1">
                  <c:v>-7.9400892079177068E-2</c:v>
                </c:pt>
                <c:pt idx="2">
                  <c:v>-7.3751660633641788E-2</c:v>
                </c:pt>
                <c:pt idx="3">
                  <c:v>-6.9285188496279473E-2</c:v>
                </c:pt>
                <c:pt idx="4">
                  <c:v>-6.5695042222406907E-2</c:v>
                </c:pt>
                <c:pt idx="5">
                  <c:v>-6.2761494076230981E-2</c:v>
                </c:pt>
                <c:pt idx="6">
                  <c:v>-6.0325123627348744E-2</c:v>
                </c:pt>
                <c:pt idx="7">
                  <c:v>-5.8269457201682737E-2</c:v>
                </c:pt>
                <c:pt idx="8">
                  <c:v>-5.6508884146613238E-2</c:v>
                </c:pt>
                <c:pt idx="9">
                  <c:v>-5.4979576417342906E-2</c:v>
                </c:pt>
                <c:pt idx="10">
                  <c:v>-5.3633903803658019E-2</c:v>
                </c:pt>
                <c:pt idx="11">
                  <c:v>-5.2435997311984874E-2</c:v>
                </c:pt>
                <c:pt idx="12">
                  <c:v>-5.1358512657809753E-2</c:v>
                </c:pt>
                <c:pt idx="13">
                  <c:v>-5.0380627368929745E-2</c:v>
                </c:pt>
                <c:pt idx="14">
                  <c:v>-4.9486222822575657E-2</c:v>
                </c:pt>
                <c:pt idx="15">
                  <c:v>-4.8662758970470808E-2</c:v>
                </c:pt>
                <c:pt idx="16">
                  <c:v>-4.7900452078273863E-2</c:v>
                </c:pt>
                <c:pt idx="17">
                  <c:v>-4.7191491687630621E-2</c:v>
                </c:pt>
                <c:pt idx="18">
                  <c:v>-4.652958099042942E-2</c:v>
                </c:pt>
                <c:pt idx="19">
                  <c:v>-4.5909606645680771E-2</c:v>
                </c:pt>
                <c:pt idx="20">
                  <c:v>-4.5327224867396355E-2</c:v>
                </c:pt>
                <c:pt idx="21">
                  <c:v>-4.477884868676358E-2</c:v>
                </c:pt>
                <c:pt idx="22">
                  <c:v>-4.4261445678325829E-2</c:v>
                </c:pt>
                <c:pt idx="23">
                  <c:v>-4.3772283035327271E-2</c:v>
                </c:pt>
                <c:pt idx="24">
                  <c:v>-4.3309098859537369E-2</c:v>
                </c:pt>
                <c:pt idx="25">
                  <c:v>-4.2869701854153529E-2</c:v>
                </c:pt>
                <c:pt idx="26">
                  <c:v>-4.2452060754607709E-2</c:v>
                </c:pt>
                <c:pt idx="27">
                  <c:v>-4.2054157086328307E-2</c:v>
                </c:pt>
                <c:pt idx="28">
                  <c:v>-4.1673959977601475E-2</c:v>
                </c:pt>
                <c:pt idx="29">
                  <c:v>-4.1309439272048581E-2</c:v>
                </c:pt>
                <c:pt idx="30">
                  <c:v>-4.0958980191098469E-2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D0-B942-A27B-51A1D2A138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6811183"/>
        <c:axId val="1336140143"/>
      </c:lineChart>
      <c:catAx>
        <c:axId val="1336811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140143"/>
        <c:crosses val="autoZero"/>
        <c:auto val="1"/>
        <c:lblAlgn val="ctr"/>
        <c:lblOffset val="100"/>
        <c:noMultiLvlLbl val="0"/>
      </c:catAx>
      <c:valAx>
        <c:axId val="1336140143"/>
        <c:scaling>
          <c:orientation val="minMax"/>
          <c:max val="0.15000000000000002"/>
          <c:min val="-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8111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7F5E1-4A2E-3B4A-B983-E3467DD6B16B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5CCE1-9FA1-AB45-B907-52B4A1C0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4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8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49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11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40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8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53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7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83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20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01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give context, the </a:t>
            </a:r>
            <a:r>
              <a:rPr lang="en-AU" sz="1200" dirty="0"/>
              <a:t>Gladstone Power Station has the capacity to supply one-sixth of Queensland’s power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1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29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36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67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3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5CCE1-9FA1-AB45-B907-52B4A1C0DF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2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FA09-1844-364A-8414-5D4979A94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D9F33-64C6-EC40-9125-1CB502F8D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50E79-976F-EF40-8B81-011FE519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0691-BC20-244D-99A6-BF06D3AEC294}" type="datetime1">
              <a:rPr lang="en-AU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71100-F57F-2D41-8F89-DB725137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D6FE4-0384-2E4C-BA6C-E7D43E57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6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5A87-B5DF-FD4C-A1EF-D4ACE644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E03AA-6782-A146-A0A7-BEAEA7C20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D8173-D6D9-6E40-9DB9-6E869836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44AF-5416-F842-BD48-F48F1D6118C2}" type="datetime1">
              <a:rPr lang="en-AU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605B4-E49B-0740-9804-9F91E2EE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92332-DD7B-144C-9BFB-CF4872E4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7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3D260-21EE-3C44-B939-C43881178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775C0-0935-744B-88D4-F02771E2A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3B3CA-5426-6144-ACFD-DC80F807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BA7D-17AB-FD4F-9A2F-196FB328BF2E}" type="datetime1">
              <a:rPr lang="en-AU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94BA-EA17-4742-9796-711AF4EB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787AD-11F3-F048-ABBE-E60B9C35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8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2D4D-BA7A-844A-A409-EAB1F18F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AE0BA-DEB0-BD4E-B969-DD4D2D7B1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D4B78-D8DC-3447-BB45-12145FB8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3D31C-C034-7741-8460-E5CB1B61D776}" type="datetime1">
              <a:rPr lang="en-AU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732A1-B727-BE41-BC2E-B6AC96E7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CEC26-2ED7-E748-8C1C-5DBD0155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7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4914-7642-0C47-9FF8-02868128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3F50-3B7C-CC41-A6B9-C6C849D2D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8C6AF-AD2D-3C4F-A0F9-110444ED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3248-5BDF-404A-9052-905C3DD1E5E2}" type="datetime1">
              <a:rPr lang="en-AU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A9475-31B3-DC49-A0ED-4757ABB7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C8410-AB90-534C-822D-B2DCE979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9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8712-EA8A-AE42-911A-C5A74C02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ADE7-29B0-874E-A7A9-D6C158457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CBBB3-567B-F14C-8B0F-437614B5C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C2C57-8E36-E346-A7F0-E4DFA350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B512-F2DA-7B45-808B-6FAE5A4D9306}" type="datetime1">
              <a:rPr lang="en-AU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51050-09A9-274D-8C63-86353549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4135E-8403-8A46-AE64-8DED2E70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9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317C-2560-3849-B810-70FAC561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69181-F8F8-674B-A1B4-7FBAF636D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1DF9E-A0F1-F247-A982-D724417D8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3C006-A6A4-0340-87ED-DB1FCC561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FFDA2-2371-6C49-BFA2-FC05D8E41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C885A-6ADE-8540-B06F-B15DFDF4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373C-30D7-664F-B9D3-679A6D18C06B}" type="datetime1">
              <a:rPr lang="en-AU" smtClean="0"/>
              <a:t>3/11/2022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6006C-03D3-0A40-BFC6-8B8266E9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7923E-3569-6546-9ECA-D64213BC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5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D4FB-F157-8D48-843D-3B4CA9BC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242B3-EFD0-6048-AED1-EF6551D6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6DAF-8286-784E-A5BE-4F485BBD43E0}" type="datetime1">
              <a:rPr lang="en-AU" smtClean="0"/>
              <a:t>3/11/2022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DE8B7-22D6-C741-81C1-DAF2C8D8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06C33-5A6A-7A49-85F2-D8D55326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6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4FF8E-6287-DE40-BAA3-76515947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4FF5-EF95-6F4A-9B6C-9E0199FB00C5}" type="datetime1">
              <a:rPr lang="en-AU" smtClean="0"/>
              <a:t>3/11/2022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BB964-22C2-4040-9739-DF090EAA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DC699-4A6F-2C45-9111-86FD6B0D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3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0844-D851-3847-AB06-7BC8C532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6CB7-620A-B149-865D-2B52E5869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46A39-756E-864F-8130-CC6035B39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59E97-77A9-8745-B7DE-006BD404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13E8-C792-7E4C-ACEA-426C717C5DAB}" type="datetime1">
              <a:rPr lang="en-AU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2A051-1B8A-5D49-AB86-CC2087D7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21FE9-83B4-874B-BDF6-61C36F3A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0294-B861-6D4B-ACA8-D08CCFC9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2427D9-C16A-CA40-A454-C8F05511E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3E37A-1BD0-0B4F-BB16-F4A5C2E9F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CA58-6B98-2A4B-B086-AC80733F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19F8-E202-7C44-943C-7ADAB970D59D}" type="datetime1">
              <a:rPr lang="en-AU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9411A-657F-F543-ADAB-23600E58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B10F0-4D00-D24A-8C75-A124BC1D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1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4F88B-4151-1947-A2CF-D48C8332C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1B75B-75BC-924E-9249-55ADAB841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6052F-A9C9-384A-AA04-BCB619CF1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7C455-C182-AB4F-A8C8-B43373E8C37B}" type="datetime1">
              <a:rPr lang="en-AU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F2B0-2DB5-6B4A-A79C-BF520BBBA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8ACF5-05F8-3549-83B5-DBB72D17D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2F1AF-7FE7-D74B-89B5-5B91D7E9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w.qld.gov.au/energyandjobsplan" TargetMode="External"/><Relationship Id="rId2" Type="http://schemas.openxmlformats.org/officeDocument/2006/relationships/hyperlink" Target="https://www.riotinto.com/news/releases/2022/Rio-Tinto-calls-for-proposals-for-large-scale-wind-and-solar-power-in-Queenslan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a.gov/news/2003/capital-flows-us-economy-1997" TargetMode="External"/><Relationship Id="rId7" Type="http://schemas.openxmlformats.org/officeDocument/2006/relationships/hyperlink" Target="https://www.gpcl.com.au/trade-statistics" TargetMode="External"/><Relationship Id="rId2" Type="http://schemas.openxmlformats.org/officeDocument/2006/relationships/hyperlink" Target="https://www.abs.gov.au/about/data-services/data-integration/integrated-data/business-longitudinal-analysis-data-environment-bla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rsayhpw.engagementhq.com/understand-qrez/news_feed/central" TargetMode="External"/><Relationship Id="rId5" Type="http://schemas.openxmlformats.org/officeDocument/2006/relationships/hyperlink" Target="https://www.epw.qld.gov.au/energyandjobsplan" TargetMode="External"/><Relationship Id="rId4" Type="http://schemas.openxmlformats.org/officeDocument/2006/relationships/hyperlink" Target="https://www.gladstone.qld.gov.au/downloads/file/3466/gladstone-region-investment-prospectu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w.qld.gov.au/energyandjobsplan/regions/central-ql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adstone.qld.gov.au/downloads/file/3466/gladstone-region-investment-prospectu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D5AF-0494-5D4C-BBA9-4100CFE07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0422"/>
            <a:ext cx="9144000" cy="2387600"/>
          </a:xfrm>
        </p:spPr>
        <p:txBody>
          <a:bodyPr>
            <a:normAutofit/>
          </a:bodyPr>
          <a:lstStyle/>
          <a:p>
            <a:r>
              <a:rPr lang="en-AU" cap="small" dirty="0">
                <a:effectLst/>
              </a:rPr>
              <a:t>The Boyne Island smelter:</a:t>
            </a:r>
            <a:br>
              <a:rPr lang="en-AU" cap="small" dirty="0">
                <a:effectLst/>
              </a:rPr>
            </a:br>
            <a:r>
              <a:rPr lang="en-AU" sz="4000" cap="small" dirty="0">
                <a:effectLst/>
              </a:rPr>
              <a:t>a case study</a:t>
            </a:r>
            <a:endParaRPr lang="en-US" sz="4000" cap="smal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D1C7A-6CE7-3146-BEB9-34FD22502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022"/>
            <a:ext cx="9144000" cy="1655762"/>
          </a:xfrm>
        </p:spPr>
        <p:txBody>
          <a:bodyPr>
            <a:noAutofit/>
          </a:bodyPr>
          <a:lstStyle/>
          <a:p>
            <a:br>
              <a:rPr lang="en-AU" sz="2800" dirty="0">
                <a:effectLst/>
                <a:latin typeface="+mj-lt"/>
              </a:rPr>
            </a:br>
            <a:r>
              <a:rPr lang="en-AU" sz="2800" dirty="0">
                <a:effectLst/>
                <a:latin typeface="+mj-lt"/>
              </a:rPr>
              <a:t>Patrick O’Callaghan and John Mangan</a:t>
            </a:r>
          </a:p>
          <a:p>
            <a:r>
              <a:rPr lang="en-AU" sz="2800" dirty="0">
                <a:latin typeface="+mj-lt"/>
              </a:rPr>
              <a:t>AIBE, University of Queensland</a:t>
            </a:r>
          </a:p>
          <a:p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D208D-AF95-95FA-0627-F1841C56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9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F02C-A7D7-AE12-79A7-49CB83C1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sz="4400" dirty="0"/>
              <a:t>Experiments and shocks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75103F-5C02-DA8B-510D-E51CE988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A1D48-0948-A14C-BDCD-8C3FC290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3094"/>
            <a:ext cx="5257800" cy="3231089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Experiment (1) </a:t>
            </a:r>
            <a:r>
              <a:rPr lang="en-AU" b="1" i="1" dirty="0">
                <a:solidFill>
                  <a:srgbClr val="7030A0"/>
                </a:solidFill>
              </a:rPr>
              <a:t>all 19 SEE hold</a:t>
            </a:r>
            <a:endParaRPr lang="en-AU" dirty="0"/>
          </a:p>
          <a:p>
            <a:pPr marL="457200" lvl="1" indent="0">
              <a:buNone/>
            </a:pPr>
            <a:endParaRPr lang="en-AU" sz="2000" b="1" dirty="0"/>
          </a:p>
          <a:p>
            <a:pPr marL="457200" lvl="1" indent="0">
              <a:buNone/>
            </a:pPr>
            <a:r>
              <a:rPr lang="en-AU" sz="2000" b="1" dirty="0"/>
              <a:t>1st phase</a:t>
            </a:r>
            <a:r>
              <a:rPr lang="en-AU" sz="2000" dirty="0"/>
              <a:t>: </a:t>
            </a:r>
            <a:r>
              <a:rPr lang="en-AU" sz="2000" dirty="0">
                <a:solidFill>
                  <a:srgbClr val="7030A0"/>
                </a:solidFill>
              </a:rPr>
              <a:t>tune/regionalise parameters</a:t>
            </a:r>
            <a:r>
              <a:rPr lang="en-AU" sz="2000" dirty="0"/>
              <a:t> </a:t>
            </a:r>
          </a:p>
          <a:p>
            <a:pPr marL="457200" lvl="1" indent="0">
              <a:buNone/>
            </a:pPr>
            <a:r>
              <a:rPr lang="en-AU" sz="2000" b="1" dirty="0"/>
              <a:t>2nd phase</a:t>
            </a:r>
            <a:r>
              <a:rPr lang="en-AU" sz="2000" dirty="0"/>
              <a:t>: </a:t>
            </a:r>
            <a:r>
              <a:rPr lang="en-AU" sz="2000" dirty="0">
                <a:solidFill>
                  <a:srgbClr val="7030A0"/>
                </a:solidFill>
              </a:rPr>
              <a:t>capital evolves towards a balanced growth path;</a:t>
            </a:r>
          </a:p>
          <a:p>
            <a:pPr marL="457200" lvl="1" indent="0">
              <a:buNone/>
            </a:pPr>
            <a:r>
              <a:rPr lang="en-AU" b="1" dirty="0"/>
              <a:t>3rd phase</a:t>
            </a:r>
            <a:r>
              <a:rPr lang="en-AU" dirty="0"/>
              <a:t>: </a:t>
            </a:r>
            <a:r>
              <a:rPr lang="en-AU" dirty="0">
                <a:solidFill>
                  <a:srgbClr val="7030A0"/>
                </a:solidFill>
              </a:rPr>
              <a:t>continue and generate</a:t>
            </a:r>
          </a:p>
          <a:p>
            <a:pPr lvl="2"/>
            <a:r>
              <a:rPr lang="en-AU" dirty="0">
                <a:solidFill>
                  <a:srgbClr val="7030A0"/>
                </a:solidFill>
              </a:rPr>
              <a:t>``status quo’’ path</a:t>
            </a:r>
          </a:p>
          <a:p>
            <a:pPr lvl="2"/>
            <a:r>
              <a:rPr lang="en-AU" dirty="0">
                <a:solidFill>
                  <a:srgbClr val="7030A0"/>
                </a:solidFill>
              </a:rPr>
              <a:t>``shock’’ (BSL closure) path</a:t>
            </a:r>
          </a:p>
          <a:p>
            <a:pPr lvl="2"/>
            <a:endParaRPr lang="en-AU" sz="22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CF40B-4DC7-FEC3-5A34-BB0F3C5B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11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2C38F8-9208-0665-F8BD-95B3760DD2DD}"/>
              </a:ext>
            </a:extLst>
          </p:cNvPr>
          <p:cNvSpPr txBox="1">
            <a:spLocks/>
          </p:cNvSpPr>
          <p:nvPr/>
        </p:nvSpPr>
        <p:spPr>
          <a:xfrm>
            <a:off x="6226896" y="693094"/>
            <a:ext cx="5126904" cy="323108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Experiment (</a:t>
            </a:r>
            <a:r>
              <a:rPr lang="en-AU" dirty="0">
                <a:solidFill>
                  <a:schemeClr val="accent6"/>
                </a:solidFill>
              </a:rPr>
              <a:t>2</a:t>
            </a:r>
            <a:r>
              <a:rPr lang="en-AU" dirty="0"/>
              <a:t>) </a:t>
            </a:r>
            <a:r>
              <a:rPr lang="en-AU" b="1" i="1" dirty="0">
                <a:solidFill>
                  <a:schemeClr val="accent6"/>
                </a:solidFill>
              </a:rPr>
              <a:t>not all 19 SEE hold</a:t>
            </a:r>
            <a:r>
              <a:rPr lang="en-AU" dirty="0"/>
              <a:t> </a:t>
            </a:r>
          </a:p>
          <a:p>
            <a:pPr marL="457200" lvl="1" indent="0">
              <a:buNone/>
            </a:pPr>
            <a:endParaRPr lang="en-AU" sz="2000" b="1" dirty="0"/>
          </a:p>
          <a:p>
            <a:pPr marL="457200" lvl="1" indent="0">
              <a:buNone/>
            </a:pPr>
            <a:r>
              <a:rPr lang="en-AU" sz="2000" b="1" dirty="0"/>
              <a:t>1st phase</a:t>
            </a:r>
            <a:r>
              <a:rPr lang="en-AU" sz="2000" dirty="0"/>
              <a:t>: </a:t>
            </a:r>
            <a:r>
              <a:rPr lang="en-AU" sz="2000" dirty="0">
                <a:solidFill>
                  <a:srgbClr val="7030A0"/>
                </a:solidFill>
              </a:rPr>
              <a:t>tune/regionalise parameters; </a:t>
            </a:r>
            <a:endParaRPr lang="en-AU" sz="2000" b="1" i="1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AU" sz="2000" b="1" dirty="0"/>
              <a:t>2nd phase</a:t>
            </a:r>
            <a:r>
              <a:rPr lang="en-AU" sz="2000" dirty="0"/>
              <a:t>: </a:t>
            </a:r>
            <a:r>
              <a:rPr lang="en-AU" sz="2000" dirty="0">
                <a:solidFill>
                  <a:srgbClr val="7030A0"/>
                </a:solidFill>
              </a:rPr>
              <a:t>capital evolves towards a balanced growth path;</a:t>
            </a:r>
          </a:p>
          <a:p>
            <a:pPr marL="457200" lvl="1" indent="0">
              <a:buNone/>
            </a:pPr>
            <a:r>
              <a:rPr lang="en-AU" b="1" dirty="0"/>
              <a:t>3rd phase</a:t>
            </a:r>
            <a:r>
              <a:rPr lang="en-AU" dirty="0"/>
              <a:t>: </a:t>
            </a:r>
            <a:r>
              <a:rPr lang="en-AU" dirty="0">
                <a:solidFill>
                  <a:srgbClr val="7030A0"/>
                </a:solidFill>
              </a:rPr>
              <a:t>continue and generate</a:t>
            </a:r>
          </a:p>
          <a:p>
            <a:pPr lvl="2"/>
            <a:r>
              <a:rPr lang="en-AU" dirty="0">
                <a:solidFill>
                  <a:srgbClr val="7030A0"/>
                </a:solidFill>
              </a:rPr>
              <a:t>``status quo’’ path</a:t>
            </a:r>
          </a:p>
          <a:p>
            <a:pPr lvl="2"/>
            <a:r>
              <a:rPr lang="en-AU" dirty="0">
                <a:solidFill>
                  <a:srgbClr val="7030A0"/>
                </a:solidFill>
              </a:rPr>
              <a:t>``shock’’ (BSL closure) path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1EAF6D-0140-42A7-A3E3-3464F3BCE411}"/>
              </a:ext>
            </a:extLst>
          </p:cNvPr>
          <p:cNvSpPr txBox="1">
            <a:spLocks/>
          </p:cNvSpPr>
          <p:nvPr/>
        </p:nvSpPr>
        <p:spPr>
          <a:xfrm>
            <a:off x="838200" y="4091941"/>
            <a:ext cx="10515600" cy="19431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Shock Type (a): one-off ``MIT shock” agents don’t see coming</a:t>
            </a:r>
          </a:p>
          <a:p>
            <a:pPr lvl="1"/>
            <a:endParaRPr lang="en-AU" sz="2000" dirty="0">
              <a:solidFill>
                <a:srgbClr val="7030A0"/>
              </a:solidFill>
            </a:endParaRPr>
          </a:p>
          <a:p>
            <a:pPr lvl="1"/>
            <a:r>
              <a:rPr lang="en-AU" sz="2000" dirty="0">
                <a:solidFill>
                  <a:srgbClr val="7030A0"/>
                </a:solidFill>
              </a:rPr>
              <a:t>1/4 decrease in Manufacturing productivity, capital and exports</a:t>
            </a:r>
          </a:p>
          <a:p>
            <a:pPr lvl="1"/>
            <a:r>
              <a:rPr lang="en-AU" sz="2000" dirty="0">
                <a:solidFill>
                  <a:srgbClr val="7030A0"/>
                </a:solidFill>
              </a:rPr>
              <a:t>5/6 decrease in Utilities (energy + water) purchases by Manufacturing</a:t>
            </a:r>
          </a:p>
          <a:p>
            <a:pPr lvl="1"/>
            <a:r>
              <a:rPr lang="en-AU" sz="2000" dirty="0">
                <a:solidFill>
                  <a:srgbClr val="7030A0"/>
                </a:solidFill>
              </a:rPr>
              <a:t>No </a:t>
            </a:r>
            <a:r>
              <a:rPr lang="en-AU" sz="2000" b="1" dirty="0">
                <a:solidFill>
                  <a:srgbClr val="7030A0"/>
                </a:solidFill>
              </a:rPr>
              <a:t>exogenous </a:t>
            </a:r>
            <a:r>
              <a:rPr lang="en-AU" sz="2000" dirty="0">
                <a:solidFill>
                  <a:srgbClr val="7030A0"/>
                </a:solidFill>
              </a:rPr>
              <a:t>decommissioning or replacement activity</a:t>
            </a:r>
          </a:p>
        </p:txBody>
      </p:sp>
    </p:spTree>
    <p:extLst>
      <p:ext uri="{BB962C8B-B14F-4D97-AF65-F5344CB8AC3E}">
        <p14:creationId xmlns:p14="http://schemas.microsoft.com/office/powerpoint/2010/main" val="220015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F02C-A7D7-AE12-79A7-49CB83C1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sz="4400" dirty="0"/>
              <a:t>Summary of Results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75103F-5C02-DA8B-510D-E51CE988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28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2D5D0-F7C1-AA1D-8EEF-364CFA97F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659228"/>
            <a:ext cx="5257800" cy="5324378"/>
          </a:xfrm>
          <a:solidFill>
            <a:schemeClr val="bg2"/>
          </a:solidFill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AU" sz="2600" dirty="0"/>
              <a:t>Experiment (1a) Results</a:t>
            </a:r>
          </a:p>
          <a:p>
            <a:pPr marL="0" indent="0">
              <a:buNone/>
            </a:pPr>
            <a:r>
              <a:rPr lang="en-AU" sz="2600" dirty="0">
                <a:solidFill>
                  <a:srgbClr val="7030A0"/>
                </a:solidFill>
              </a:rPr>
              <a:t>Shock is sector-specific</a:t>
            </a:r>
          </a:p>
          <a:p>
            <a:pPr marL="0" indent="0">
              <a:buNone/>
            </a:pPr>
            <a:endParaRPr lang="en-AU" sz="2200" b="1" dirty="0"/>
          </a:p>
          <a:p>
            <a:pPr marL="0" indent="0">
              <a:buNone/>
            </a:pPr>
            <a:endParaRPr lang="en-AU" sz="2200" b="1" dirty="0"/>
          </a:p>
          <a:p>
            <a:pPr marL="457200" lvl="1" indent="0">
              <a:buNone/>
            </a:pPr>
            <a:endParaRPr lang="en-AU" sz="2200" b="1" dirty="0"/>
          </a:p>
          <a:p>
            <a:pPr marL="457200" lvl="1" indent="0">
              <a:buNone/>
            </a:pPr>
            <a:endParaRPr lang="en-AU" sz="2200" i="1" dirty="0"/>
          </a:p>
          <a:p>
            <a:pPr marL="0" indent="0">
              <a:buNone/>
            </a:pPr>
            <a:endParaRPr lang="en-AU" sz="22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AU" sz="2600" dirty="0">
                <a:solidFill>
                  <a:srgbClr val="7030A0"/>
                </a:solidFill>
              </a:rPr>
              <a:t>Utilities prices fall:</a:t>
            </a:r>
          </a:p>
          <a:p>
            <a:pPr marL="457200" lvl="1" indent="0">
              <a:buNone/>
            </a:pPr>
            <a:r>
              <a:rPr lang="en-AU" sz="1900" dirty="0">
                <a:solidFill>
                  <a:srgbClr val="7030A0"/>
                </a:solidFill>
              </a:rPr>
              <a:t>Increasing </a:t>
            </a:r>
            <a:r>
              <a:rPr lang="en-AU" sz="1900" dirty="0"/>
              <a:t>Agriculture and Consumption</a:t>
            </a:r>
            <a:endParaRPr lang="en-AU" sz="1900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en-AU" sz="2200" dirty="0"/>
          </a:p>
          <a:p>
            <a:pPr marL="0" indent="0">
              <a:buNone/>
            </a:pPr>
            <a:r>
              <a:rPr lang="en-AU" sz="2600" dirty="0"/>
              <a:t>Economy </a:t>
            </a:r>
            <a:r>
              <a:rPr lang="en-AU" sz="2600" i="1" dirty="0"/>
              <a:t>preserves </a:t>
            </a:r>
            <a:r>
              <a:rPr lang="en-AU" sz="2600" dirty="0"/>
              <a:t>the status quo:</a:t>
            </a:r>
            <a:endParaRPr lang="en-AU" sz="2600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AU" sz="1900" b="1" dirty="0">
                <a:solidFill>
                  <a:srgbClr val="7030A0"/>
                </a:solidFill>
              </a:rPr>
              <a:t>Manufacturing employment actually rises </a:t>
            </a:r>
          </a:p>
          <a:p>
            <a:pPr marL="457200" lvl="1" indent="0">
              <a:buNone/>
            </a:pPr>
            <a:r>
              <a:rPr lang="en-AU" sz="1900" b="1" dirty="0">
                <a:solidFill>
                  <a:srgbClr val="7030A0"/>
                </a:solidFill>
              </a:rPr>
              <a:t>(</a:t>
            </a:r>
            <a:r>
              <a:rPr lang="en-AU" sz="1900" dirty="0"/>
              <a:t>Compensation of Employees does indeed fall</a:t>
            </a:r>
            <a:r>
              <a:rPr lang="en-AU" sz="19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4A2C7-DF65-FCE5-48FF-31481DE5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DA96B2-F2C0-83BD-61D5-A523D0093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67029"/>
              </p:ext>
            </p:extLst>
          </p:nvPr>
        </p:nvGraphicFramePr>
        <p:xfrm>
          <a:off x="1203481" y="1755677"/>
          <a:ext cx="4071464" cy="1490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336">
                  <a:extLst>
                    <a:ext uri="{9D8B030D-6E8A-4147-A177-3AD203B41FA5}">
                      <a16:colId xmlns:a16="http://schemas.microsoft.com/office/drawing/2014/main" val="403313198"/>
                    </a:ext>
                  </a:extLst>
                </a:gridCol>
                <a:gridCol w="1968128">
                  <a:extLst>
                    <a:ext uri="{9D8B030D-6E8A-4147-A177-3AD203B41FA5}">
                      <a16:colId xmlns:a16="http://schemas.microsoft.com/office/drawing/2014/main" val="412949445"/>
                    </a:ext>
                  </a:extLst>
                </a:gridCol>
              </a:tblGrid>
              <a:tr h="4968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="1" baseline="0" dirty="0">
                          <a:solidFill>
                            <a:srgbClr val="7030A0"/>
                          </a:solidFill>
                        </a:rPr>
                        <a:t>Aggregate Output -$1.7bn</a:t>
                      </a:r>
                      <a:endParaRPr lang="en-AU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240133"/>
                  </a:ext>
                </a:extLst>
              </a:tr>
              <a:tr h="4968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Manufacturing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Others 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323899"/>
                  </a:ext>
                </a:extLst>
              </a:tr>
              <a:tr h="4968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-$1.59bn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-$0.1bn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26886"/>
                  </a:ext>
                </a:extLst>
              </a:tr>
            </a:tbl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26D72E3-2BA2-70DD-73B3-CD5FE170B299}"/>
              </a:ext>
            </a:extLst>
          </p:cNvPr>
          <p:cNvSpPr txBox="1">
            <a:spLocks/>
          </p:cNvSpPr>
          <p:nvPr/>
        </p:nvSpPr>
        <p:spPr>
          <a:xfrm>
            <a:off x="6170294" y="659228"/>
            <a:ext cx="5297805" cy="532437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400" b="1" dirty="0">
                <a:latin typeface="+mj-lt"/>
              </a:rPr>
              <a:t>Experiment (</a:t>
            </a:r>
            <a:r>
              <a:rPr lang="en-AU" sz="2400" b="1" dirty="0">
                <a:solidFill>
                  <a:schemeClr val="accent6"/>
                </a:solidFill>
                <a:latin typeface="+mj-lt"/>
              </a:rPr>
              <a:t>2a</a:t>
            </a:r>
            <a:r>
              <a:rPr lang="en-AU" sz="2400" b="1" dirty="0">
                <a:latin typeface="+mj-lt"/>
              </a:rPr>
              <a:t>) </a:t>
            </a:r>
            <a:r>
              <a:rPr lang="en-AU" sz="2400" b="1" dirty="0">
                <a:solidFill>
                  <a:schemeClr val="accent6"/>
                </a:solidFill>
                <a:latin typeface="+mj-lt"/>
              </a:rPr>
              <a:t>An example </a:t>
            </a:r>
            <a:r>
              <a:rPr lang="en-AU" sz="2400" b="1" dirty="0">
                <a:latin typeface="+mj-lt"/>
              </a:rPr>
              <a:t>of Results</a:t>
            </a:r>
            <a:endParaRPr lang="en-AU" sz="24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2400" dirty="0">
                <a:solidFill>
                  <a:srgbClr val="7030A0"/>
                </a:solidFill>
              </a:rPr>
              <a:t>Shock is more dispersed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AU" sz="2000" b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AU" sz="2000" b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AU" sz="2000" i="1" dirty="0"/>
          </a:p>
          <a:p>
            <a:pPr marL="0" indent="0">
              <a:buNone/>
            </a:pPr>
            <a:endParaRPr lang="en-AU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AU" sz="2400" dirty="0">
                <a:solidFill>
                  <a:srgbClr val="7030A0"/>
                </a:solidFill>
              </a:rPr>
              <a:t>Utilities and Manufacturing prices fall</a:t>
            </a:r>
          </a:p>
          <a:p>
            <a:pPr marL="457200" lvl="1" indent="0">
              <a:buNone/>
            </a:pPr>
            <a:r>
              <a:rPr lang="en-AU" sz="1800" dirty="0">
                <a:solidFill>
                  <a:srgbClr val="7030A0"/>
                </a:solidFill>
              </a:rPr>
              <a:t>Increasing </a:t>
            </a:r>
            <a:r>
              <a:rPr lang="en-AU" sz="1800" dirty="0"/>
              <a:t>Agriculture</a:t>
            </a:r>
            <a:r>
              <a:rPr lang="en-AU" sz="1800" i="1" dirty="0"/>
              <a:t>, </a:t>
            </a:r>
            <a:r>
              <a:rPr lang="en-AU" sz="1800" dirty="0"/>
              <a:t>Mining, …, Consumption</a:t>
            </a:r>
          </a:p>
          <a:p>
            <a:pPr marL="457200" lvl="1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Economy </a:t>
            </a:r>
            <a:r>
              <a:rPr lang="en-AU" sz="2400" i="1" dirty="0"/>
              <a:t>departs from </a:t>
            </a:r>
            <a:r>
              <a:rPr lang="en-AU" sz="2400" dirty="0"/>
              <a:t>the status quo:</a:t>
            </a:r>
            <a:endParaRPr lang="en-AU" sz="2400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AU" sz="2000" b="1" dirty="0">
                <a:solidFill>
                  <a:srgbClr val="7030A0"/>
                </a:solidFill>
              </a:rPr>
              <a:t>Agriculture and Mining employment rise</a:t>
            </a:r>
            <a:endParaRPr lang="en-AU" sz="1900" b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AU" sz="1900" b="1" dirty="0">
                <a:solidFill>
                  <a:srgbClr val="7030A0"/>
                </a:solidFill>
              </a:rPr>
              <a:t>(</a:t>
            </a:r>
            <a:r>
              <a:rPr lang="en-AU" sz="1900" dirty="0"/>
              <a:t>Manufacturing employment falls</a:t>
            </a:r>
            <a:r>
              <a:rPr lang="en-AU" sz="1900" b="1" dirty="0">
                <a:solidFill>
                  <a:srgbClr val="7030A0"/>
                </a:solidFill>
              </a:rPr>
              <a:t>)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62BE8EC6-5881-39EF-E18E-3A98BE8D3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871687"/>
              </p:ext>
            </p:extLst>
          </p:nvPr>
        </p:nvGraphicFramePr>
        <p:xfrm>
          <a:off x="6672579" y="1755677"/>
          <a:ext cx="4071621" cy="1490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635">
                  <a:extLst>
                    <a:ext uri="{9D8B030D-6E8A-4147-A177-3AD203B41FA5}">
                      <a16:colId xmlns:a16="http://schemas.microsoft.com/office/drawing/2014/main" val="1415523869"/>
                    </a:ext>
                  </a:extLst>
                </a:gridCol>
                <a:gridCol w="2030986">
                  <a:extLst>
                    <a:ext uri="{9D8B030D-6E8A-4147-A177-3AD203B41FA5}">
                      <a16:colId xmlns:a16="http://schemas.microsoft.com/office/drawing/2014/main" val="2142297079"/>
                    </a:ext>
                  </a:extLst>
                </a:gridCol>
              </a:tblGrid>
              <a:tr h="4968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="1" baseline="0" dirty="0">
                          <a:solidFill>
                            <a:srgbClr val="7030A0"/>
                          </a:solidFill>
                        </a:rPr>
                        <a:t>Aggregate Output -$0.85bn</a:t>
                      </a:r>
                      <a:endParaRPr lang="en-AU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26462"/>
                  </a:ext>
                </a:extLst>
              </a:tr>
              <a:tr h="4968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Manufacturing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Others 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883259"/>
                  </a:ext>
                </a:extLst>
              </a:tr>
              <a:tr h="4968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-$1.14bn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baseline="0" dirty="0">
                          <a:solidFill>
                            <a:srgbClr val="7030A0"/>
                          </a:solidFill>
                        </a:rPr>
                        <a:t>+$0.29bn</a:t>
                      </a:r>
                      <a:endParaRPr lang="en-US" sz="2200" baseline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58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292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4C1DFB-0F0F-1428-CBBC-FAD2403A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2209"/>
            <a:ext cx="10515600" cy="3963611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Graphical comparison of experiments</a:t>
            </a:r>
            <a:br>
              <a:rPr lang="en-AU" dirty="0"/>
            </a:br>
            <a:br>
              <a:rPr lang="en-AU" dirty="0"/>
            </a:br>
            <a:r>
              <a:rPr lang="en-AU" dirty="0"/>
              <a:t>(1a)                                          (</a:t>
            </a:r>
            <a:r>
              <a:rPr lang="en-AU" dirty="0">
                <a:solidFill>
                  <a:schemeClr val="accent6"/>
                </a:solidFill>
              </a:rPr>
              <a:t>2a</a:t>
            </a:r>
            <a:r>
              <a:rPr lang="en-AU" dirty="0"/>
              <a:t>)</a:t>
            </a:r>
            <a:br>
              <a:rPr lang="en-AU" dirty="0"/>
            </a:br>
            <a:br>
              <a:rPr lang="en-AU" dirty="0"/>
            </a:br>
            <a:r>
              <a:rPr lang="en-AU" sz="3200" b="1" dirty="0">
                <a:solidFill>
                  <a:srgbClr val="7030A0"/>
                </a:solidFill>
              </a:rPr>
              <a:t>All 19 SEE hold</a:t>
            </a:r>
            <a:r>
              <a:rPr lang="en-AU" sz="3200" b="1" dirty="0"/>
              <a:t> </a:t>
            </a:r>
            <a:r>
              <a:rPr lang="en-AU" sz="3200" b="1" dirty="0">
                <a:solidFill>
                  <a:srgbClr val="7030A0"/>
                </a:solidFill>
              </a:rPr>
              <a:t>                                       </a:t>
            </a:r>
            <a:r>
              <a:rPr lang="en-AU" sz="3200" b="1" dirty="0">
                <a:solidFill>
                  <a:schemeClr val="accent6"/>
                </a:solidFill>
              </a:rPr>
              <a:t>Not all 19 SEE hold</a:t>
            </a:r>
            <a:br>
              <a:rPr lang="en-AU" sz="3200" dirty="0"/>
            </a:br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44E6D-A3DE-C17E-936F-6A8DE7C5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22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03D8EE-CD70-A80C-215F-D5F6612AC568}"/>
              </a:ext>
            </a:extLst>
          </p:cNvPr>
          <p:cNvSpPr txBox="1"/>
          <p:nvPr/>
        </p:nvSpPr>
        <p:spPr>
          <a:xfrm>
            <a:off x="599230" y="784847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(1a):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Aggregates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BA281A-0475-19E9-9CF5-F7174F4CEF04}"/>
              </a:ext>
            </a:extLst>
          </p:cNvPr>
          <p:cNvSpPr txBox="1"/>
          <p:nvPr/>
        </p:nvSpPr>
        <p:spPr>
          <a:xfrm>
            <a:off x="6286325" y="784847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</a:t>
            </a:r>
            <a:r>
              <a:rPr lang="en-US" dirty="0">
                <a:solidFill>
                  <a:schemeClr val="accent6"/>
                </a:solidFill>
              </a:rPr>
              <a:t>2a</a:t>
            </a:r>
            <a:r>
              <a:rPr lang="en-US" dirty="0"/>
              <a:t>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Aggregates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394CB-71D7-1ED7-9F27-DAF0E0EC56FB}"/>
              </a:ext>
            </a:extLst>
          </p:cNvPr>
          <p:cNvSpPr txBox="1"/>
          <p:nvPr/>
        </p:nvSpPr>
        <p:spPr>
          <a:xfrm>
            <a:off x="599230" y="5435017"/>
            <a:ext cx="5355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Aggregate Capital permanently down;</a:t>
            </a:r>
          </a:p>
          <a:p>
            <a:r>
              <a:rPr lang="en-US" dirty="0">
                <a:solidFill>
                  <a:schemeClr val="accent2"/>
                </a:solidFill>
              </a:rPr>
              <a:t>Aggregate Output permanently down by 10%;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Consumption falls as aggregate price levels rise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CE65B8-7306-73E8-DFFE-F8865C3A5B48}"/>
              </a:ext>
            </a:extLst>
          </p:cNvPr>
          <p:cNvSpPr txBox="1"/>
          <p:nvPr/>
        </p:nvSpPr>
        <p:spPr>
          <a:xfrm>
            <a:off x="6286325" y="5435017"/>
            <a:ext cx="5600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Aggregate Capital falls, but then rises above status quo;</a:t>
            </a:r>
          </a:p>
          <a:p>
            <a:r>
              <a:rPr lang="en-US" dirty="0">
                <a:solidFill>
                  <a:schemeClr val="accent2"/>
                </a:solidFill>
              </a:rPr>
              <a:t>Output initially falls by 6% before rising;</a:t>
            </a:r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Consumption is 3.5% higher in the long run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CBB6F95-EA9E-4152-BAAE-C41496F9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21" name="Chart 20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A58D81C2-0B04-7912-C91E-CAA372E526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6161860"/>
              </p:ext>
            </p:extLst>
          </p:nvPr>
        </p:nvGraphicFramePr>
        <p:xfrm>
          <a:off x="710892" y="1623355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A58D81C2-0B04-7912-C91E-CAA372E526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5722802"/>
              </p:ext>
            </p:extLst>
          </p:nvPr>
        </p:nvGraphicFramePr>
        <p:xfrm>
          <a:off x="6395388" y="1623355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86084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03D8EE-CD70-A80C-215F-D5F6612AC568}"/>
              </a:ext>
            </a:extLst>
          </p:cNvPr>
          <p:cNvSpPr txBox="1"/>
          <p:nvPr/>
        </p:nvSpPr>
        <p:spPr>
          <a:xfrm>
            <a:off x="591303" y="784847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(1a):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Manufacturing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BA281A-0475-19E9-9CF5-F7174F4CEF04}"/>
              </a:ext>
            </a:extLst>
          </p:cNvPr>
          <p:cNvSpPr txBox="1"/>
          <p:nvPr/>
        </p:nvSpPr>
        <p:spPr>
          <a:xfrm>
            <a:off x="6293221" y="787234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</a:t>
            </a:r>
            <a:r>
              <a:rPr lang="en-US" dirty="0">
                <a:solidFill>
                  <a:schemeClr val="accent6"/>
                </a:solidFill>
              </a:rPr>
              <a:t>2a</a:t>
            </a:r>
            <a:r>
              <a:rPr lang="en-US" dirty="0"/>
              <a:t>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Manufacturing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394CB-71D7-1ED7-9F27-DAF0E0EC56FB}"/>
              </a:ext>
            </a:extLst>
          </p:cNvPr>
          <p:cNvSpPr txBox="1"/>
          <p:nvPr/>
        </p:nvSpPr>
        <p:spPr>
          <a:xfrm>
            <a:off x="591303" y="5470741"/>
            <a:ext cx="535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Manufacturing capital quickly recovers;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Consumption falls (prices rise)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CE65B8-7306-73E8-DFFE-F8865C3A5B48}"/>
              </a:ext>
            </a:extLst>
          </p:cNvPr>
          <p:cNvSpPr txBox="1"/>
          <p:nvPr/>
        </p:nvSpPr>
        <p:spPr>
          <a:xfrm>
            <a:off x="6293221" y="5470741"/>
            <a:ext cx="5536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Manufacturing capital slowly recovers;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Consumption rises (prices fall)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4094BD-C3E8-6F39-0DCE-8F1D52C5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Chart 4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50FFD8E8-D85B-05D4-94A3-8946BB9DED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4658097"/>
              </p:ext>
            </p:extLst>
          </p:nvPr>
        </p:nvGraphicFramePr>
        <p:xfrm>
          <a:off x="6402370" y="1621289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50FFD8E8-D85B-05D4-94A3-8946BB9DED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485598"/>
              </p:ext>
            </p:extLst>
          </p:nvPr>
        </p:nvGraphicFramePr>
        <p:xfrm>
          <a:off x="703910" y="1621289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37436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4F85AC-F293-74ED-D6CB-4167D232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2D6EAC-5D85-11BE-40C8-1113C14F08E0}"/>
              </a:ext>
            </a:extLst>
          </p:cNvPr>
          <p:cNvSpPr txBox="1"/>
          <p:nvPr/>
        </p:nvSpPr>
        <p:spPr>
          <a:xfrm>
            <a:off x="587497" y="789124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(1a):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Utilities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634C12-98DD-E925-8D93-FE096110A51D}"/>
              </a:ext>
            </a:extLst>
          </p:cNvPr>
          <p:cNvSpPr txBox="1"/>
          <p:nvPr/>
        </p:nvSpPr>
        <p:spPr>
          <a:xfrm>
            <a:off x="587497" y="5462334"/>
            <a:ext cx="4996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Consumption up (price down) temporarily</a:t>
            </a:r>
          </a:p>
          <a:p>
            <a:pPr marL="285750" indent="-285750">
              <a:buFont typeface="System Font Regular"/>
              <a:buChar char="*"/>
            </a:pPr>
            <a:r>
              <a:rPr lang="en-AU" dirty="0"/>
              <a:t>Gladstone is connected to NEM …</a:t>
            </a:r>
          </a:p>
          <a:p>
            <a:endParaRPr lang="en-US" dirty="0"/>
          </a:p>
        </p:txBody>
      </p:sp>
      <p:graphicFrame>
        <p:nvGraphicFramePr>
          <p:cNvPr id="13" name="Chart 12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294A131F-341C-C44D-810E-E17C402663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320828"/>
              </p:ext>
            </p:extLst>
          </p:nvPr>
        </p:nvGraphicFramePr>
        <p:xfrm>
          <a:off x="713227" y="1623456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294A131F-341C-C44D-810E-E17C402663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004736"/>
              </p:ext>
            </p:extLst>
          </p:nvPr>
        </p:nvGraphicFramePr>
        <p:xfrm>
          <a:off x="6424860" y="1620776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8ACB2E-515C-8908-D57A-407231C5A573}"/>
              </a:ext>
            </a:extLst>
          </p:cNvPr>
          <p:cNvSpPr txBox="1"/>
          <p:nvPr/>
        </p:nvSpPr>
        <p:spPr>
          <a:xfrm>
            <a:off x="6292557" y="789124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</a:t>
            </a:r>
            <a:r>
              <a:rPr lang="en-US" dirty="0">
                <a:solidFill>
                  <a:schemeClr val="accent6"/>
                </a:solidFill>
              </a:rPr>
              <a:t>2a</a:t>
            </a:r>
            <a:r>
              <a:rPr lang="en-US" dirty="0"/>
              <a:t>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Utilities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8465A-AB10-E4D3-A3BA-075CA8F96654}"/>
              </a:ext>
            </a:extLst>
          </p:cNvPr>
          <p:cNvSpPr txBox="1"/>
          <p:nvPr/>
        </p:nvSpPr>
        <p:spPr>
          <a:xfrm>
            <a:off x="6316275" y="5462334"/>
            <a:ext cx="52120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Consumption up (price down) 10% and permanently</a:t>
            </a:r>
          </a:p>
          <a:p>
            <a:pPr marL="285750" indent="-285750">
              <a:buFont typeface="System Font Regular"/>
              <a:buChar char="*"/>
            </a:pPr>
            <a:r>
              <a:rPr lang="en-AU" dirty="0"/>
              <a:t>Gladstone is connected to NEM …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474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03D8EE-CD70-A80C-215F-D5F6612AC568}"/>
              </a:ext>
            </a:extLst>
          </p:cNvPr>
          <p:cNvSpPr txBox="1"/>
          <p:nvPr/>
        </p:nvSpPr>
        <p:spPr>
          <a:xfrm>
            <a:off x="588358" y="789124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(1a):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Agriculture</a:t>
            </a:r>
            <a:r>
              <a:rPr lang="en-US" b="1" dirty="0"/>
              <a:t> </a:t>
            </a:r>
            <a:r>
              <a:rPr lang="en-US" dirty="0"/>
              <a:t>(Similar pictures for Mining.)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394CB-71D7-1ED7-9F27-DAF0E0EC56FB}"/>
              </a:ext>
            </a:extLst>
          </p:cNvPr>
          <p:cNvSpPr txBox="1"/>
          <p:nvPr/>
        </p:nvSpPr>
        <p:spPr>
          <a:xfrm>
            <a:off x="612860" y="5448524"/>
            <a:ext cx="5124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Capital up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Output up</a:t>
            </a:r>
            <a:r>
              <a:rPr lang="en-US" dirty="0"/>
              <a:t> and </a:t>
            </a:r>
            <a:r>
              <a:rPr lang="en-US" dirty="0">
                <a:solidFill>
                  <a:schemeClr val="accent3"/>
                </a:solidFill>
              </a:rPr>
              <a:t>consumption down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4F85AC-F293-74ED-D6CB-4167D232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14" name="Chart 13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AC3E751B-4047-BCAA-92D8-F0881FC609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550597"/>
              </p:ext>
            </p:extLst>
          </p:nvPr>
        </p:nvGraphicFramePr>
        <p:xfrm>
          <a:off x="698638" y="1623456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DF60B45-BC14-B1FD-213E-F1B13080A4A7}"/>
              </a:ext>
            </a:extLst>
          </p:cNvPr>
          <p:cNvSpPr txBox="1"/>
          <p:nvPr/>
        </p:nvSpPr>
        <p:spPr>
          <a:xfrm>
            <a:off x="6290633" y="789124"/>
            <a:ext cx="54322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Experiment-shock (</a:t>
            </a:r>
            <a:r>
              <a:rPr lang="en-US" dirty="0">
                <a:solidFill>
                  <a:schemeClr val="accent6"/>
                </a:solidFill>
              </a:rPr>
              <a:t>2a</a:t>
            </a:r>
            <a:r>
              <a:rPr lang="en-US" dirty="0"/>
              <a:t>): </a:t>
            </a:r>
            <a:r>
              <a:rPr lang="en-US" b="1" dirty="0"/>
              <a:t>% change </a:t>
            </a:r>
            <a:r>
              <a:rPr lang="en-US" b="1" dirty="0">
                <a:solidFill>
                  <a:srgbClr val="7030A0"/>
                </a:solidFill>
              </a:rPr>
              <a:t>relative to status quo</a:t>
            </a:r>
            <a:r>
              <a:rPr lang="en-US" b="1" dirty="0"/>
              <a:t>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Agriculture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3C249-B784-2D2E-3EDA-5D4CDC6AC854}"/>
              </a:ext>
            </a:extLst>
          </p:cNvPr>
          <p:cNvSpPr txBox="1"/>
          <p:nvPr/>
        </p:nvSpPr>
        <p:spPr>
          <a:xfrm>
            <a:off x="6290633" y="5448523"/>
            <a:ext cx="5124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Capital up by over 15% in the long run. </a:t>
            </a:r>
          </a:p>
        </p:txBody>
      </p:sp>
      <p:graphicFrame>
        <p:nvGraphicFramePr>
          <p:cNvPr id="8" name="Chart 7" descr="Chart type: Line. Multiple values by 'Years'&#10;&#10;Description automatically generated">
            <a:extLst>
              <a:ext uri="{FF2B5EF4-FFF2-40B4-BE49-F238E27FC236}">
                <a16:creationId xmlns:a16="http://schemas.microsoft.com/office/drawing/2014/main" id="{AC3E751B-4047-BCAA-92D8-F0881FC609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992582"/>
              </p:ext>
            </p:extLst>
          </p:nvPr>
        </p:nvGraphicFramePr>
        <p:xfrm>
          <a:off x="6405939" y="1623456"/>
          <a:ext cx="5040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22164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A5936C-A01C-63CA-B6CF-BDF472DA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0492"/>
            <a:ext cx="10515600" cy="24970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Key takeaways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D44CC-774A-5F17-A282-CE99AC7C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2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ECD5B40C-78BA-0BBE-6F80-3789CE897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008" y="4671084"/>
            <a:ext cx="2169684" cy="8947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F63FA56-317D-3E3F-646E-B928CE23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9487"/>
            <a:ext cx="10515600" cy="3938955"/>
          </a:xfrm>
        </p:spPr>
        <p:txBody>
          <a:bodyPr>
            <a:normAutofit/>
          </a:bodyPr>
          <a:lstStyle/>
          <a:p>
            <a:pPr algn="ctr"/>
            <a:r>
              <a:rPr lang="en-AU" sz="3200" b="1" dirty="0">
                <a:solidFill>
                  <a:srgbClr val="7030A0"/>
                </a:solidFill>
              </a:rPr>
              <a:t>E</a:t>
            </a:r>
            <a:r>
              <a:rPr lang="en-AU" sz="3200" dirty="0"/>
              <a:t>conomic </a:t>
            </a:r>
            <a:r>
              <a:rPr lang="en-AU" sz="3200" b="1" dirty="0">
                <a:solidFill>
                  <a:srgbClr val="7030A0"/>
                </a:solidFill>
              </a:rPr>
              <a:t>M</a:t>
            </a:r>
            <a:r>
              <a:rPr lang="en-AU" sz="3200" dirty="0"/>
              <a:t>odelling</a:t>
            </a:r>
            <a:br>
              <a:rPr lang="en-AU" sz="3200" dirty="0"/>
            </a:br>
            <a:r>
              <a:rPr lang="en-AU" sz="3200" dirty="0"/>
              <a:t>with</a:t>
            </a:r>
            <a:br>
              <a:rPr lang="en-AU" sz="3200" dirty="0"/>
            </a:br>
            <a:r>
              <a:rPr lang="en-AU" sz="3200" b="1" dirty="0">
                <a:solidFill>
                  <a:srgbClr val="7030A0"/>
                </a:solidFill>
              </a:rPr>
              <a:t>S</a:t>
            </a:r>
            <a:r>
              <a:rPr lang="en-AU" sz="3200" dirty="0"/>
              <a:t>ector-specific </a:t>
            </a:r>
            <a:r>
              <a:rPr lang="en-AU" sz="3200" b="1" dirty="0">
                <a:solidFill>
                  <a:srgbClr val="7030A0"/>
                </a:solidFill>
              </a:rPr>
              <a:t>E</a:t>
            </a:r>
            <a:r>
              <a:rPr lang="en-AU" sz="3200" dirty="0"/>
              <a:t>uler </a:t>
            </a:r>
            <a:r>
              <a:rPr lang="en-AU" sz="3200" b="1" dirty="0">
                <a:solidFill>
                  <a:srgbClr val="7030A0"/>
                </a:solidFill>
              </a:rPr>
              <a:t>E</a:t>
            </a:r>
            <a:r>
              <a:rPr lang="en-AU" sz="3200" dirty="0"/>
              <a:t>quations</a:t>
            </a:r>
            <a:br>
              <a:rPr lang="en-AU" sz="3200" dirty="0"/>
            </a:br>
            <a:br>
              <a:rPr lang="en-AU" dirty="0"/>
            </a:br>
            <a:r>
              <a:rPr lang="en-AU" dirty="0"/>
              <a:t>``</a:t>
            </a:r>
            <a:r>
              <a:rPr lang="en-AU" dirty="0" err="1">
                <a:solidFill>
                  <a:srgbClr val="7030A0"/>
                </a:solidFill>
              </a:rPr>
              <a:t>emsee</a:t>
            </a:r>
            <a:r>
              <a:rPr lang="en-AU" dirty="0"/>
              <a:t>’’ model overview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E0771-020A-FC54-383A-46EB2962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85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9A8CF-240B-EE41-8730-065ECF5F3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7535"/>
            <a:ext cx="10515600" cy="3143250"/>
          </a:xfrm>
          <a:solidFill>
            <a:schemeClr val="bg2"/>
          </a:solidFill>
        </p:spPr>
        <p:txBody>
          <a:bodyPr anchor="ctr">
            <a:normAutofit fontScale="32500" lnSpcReduction="20000"/>
          </a:bodyPr>
          <a:lstStyle/>
          <a:p>
            <a:pPr marL="0" indent="0">
              <a:buNone/>
            </a:pPr>
            <a:r>
              <a:rPr lang="en-AU" sz="7400" b="1" dirty="0">
                <a:solidFill>
                  <a:srgbClr val="7030A0"/>
                </a:solidFill>
              </a:rPr>
              <a:t>Economic modelling with SEE</a:t>
            </a:r>
            <a:r>
              <a:rPr lang="en-AU" sz="7400" dirty="0">
                <a:solidFill>
                  <a:srgbClr val="7030A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AU" sz="6200" dirty="0">
                <a:solidFill>
                  <a:srgbClr val="7030A0"/>
                </a:solidFill>
              </a:rPr>
              <a:t>Testable</a:t>
            </a:r>
            <a:r>
              <a:rPr lang="en-AU" sz="6200" dirty="0"/>
              <a:t> equations with long history in macroeconomics / finance (absent in CGE)</a:t>
            </a:r>
          </a:p>
          <a:p>
            <a:pPr lvl="2"/>
            <a:r>
              <a:rPr lang="en-AU" sz="5800" dirty="0">
                <a:solidFill>
                  <a:srgbClr val="7030A0"/>
                </a:solidFill>
              </a:rPr>
              <a:t>If the SEE hold, then the shock is more sector-specific (less macroeconomic)</a:t>
            </a:r>
          </a:p>
          <a:p>
            <a:pPr lvl="1"/>
            <a:endParaRPr lang="en-AU" sz="6000" dirty="0"/>
          </a:p>
          <a:p>
            <a:pPr marL="0" indent="0">
              <a:buNone/>
            </a:pPr>
            <a:r>
              <a:rPr lang="en-AU" sz="7400" b="1" dirty="0">
                <a:solidFill>
                  <a:srgbClr val="7030A0"/>
                </a:solidFill>
              </a:rPr>
              <a:t>Transition to net zero</a:t>
            </a:r>
            <a:r>
              <a:rPr lang="en-AU" sz="7400" dirty="0">
                <a:solidFill>
                  <a:srgbClr val="7030A0"/>
                </a:solidFill>
              </a:rPr>
              <a:t>: </a:t>
            </a:r>
          </a:p>
          <a:p>
            <a:pPr marL="457200" lvl="1" indent="0">
              <a:buNone/>
            </a:pPr>
            <a:r>
              <a:rPr lang="en-AU" sz="7000" dirty="0">
                <a:solidFill>
                  <a:srgbClr val="7030A0"/>
                </a:solidFill>
              </a:rPr>
              <a:t>Some </a:t>
            </a:r>
            <a:r>
              <a:rPr lang="en-AU" sz="7000" dirty="0"/>
              <a:t>SEE will not hold (given high uncertainty and out-of-date capital)</a:t>
            </a:r>
          </a:p>
          <a:p>
            <a:pPr marL="457200" lvl="1" indent="0">
              <a:buNone/>
            </a:pPr>
            <a:r>
              <a:rPr lang="en-AU" sz="6200" dirty="0">
                <a:solidFill>
                  <a:srgbClr val="7030A0"/>
                </a:solidFill>
              </a:rPr>
              <a:t>Greater </a:t>
            </a:r>
            <a:r>
              <a:rPr lang="en-AU" sz="6200" b="1" dirty="0">
                <a:solidFill>
                  <a:srgbClr val="7030A0"/>
                </a:solidFill>
              </a:rPr>
              <a:t>propagation of shocks</a:t>
            </a:r>
            <a:r>
              <a:rPr lang="en-AU" sz="6200" dirty="0">
                <a:solidFill>
                  <a:srgbClr val="7030A0"/>
                </a:solidFill>
              </a:rPr>
              <a:t>, but also greater </a:t>
            </a:r>
            <a:r>
              <a:rPr lang="en-AU" sz="6200" b="1" dirty="0">
                <a:solidFill>
                  <a:srgbClr val="7030A0"/>
                </a:solidFill>
              </a:rPr>
              <a:t>opportunity for change</a:t>
            </a:r>
          </a:p>
          <a:p>
            <a:pPr lvl="1"/>
            <a:endParaRPr lang="en-AU" sz="6000" dirty="0"/>
          </a:p>
          <a:p>
            <a:pPr marL="0" indent="0">
              <a:buNone/>
            </a:pPr>
            <a:r>
              <a:rPr lang="en-AU" sz="7400" b="1" dirty="0">
                <a:solidFill>
                  <a:srgbClr val="7030A0"/>
                </a:solidFill>
              </a:rPr>
              <a:t>Policy implications</a:t>
            </a:r>
            <a:r>
              <a:rPr lang="en-AU" sz="7400" dirty="0">
                <a:solidFill>
                  <a:srgbClr val="7030A0"/>
                </a:solidFill>
              </a:rPr>
              <a:t>: </a:t>
            </a:r>
          </a:p>
          <a:p>
            <a:pPr marL="457200" lvl="1" indent="0">
              <a:buNone/>
            </a:pPr>
            <a:r>
              <a:rPr lang="en-AU" sz="5800" dirty="0">
                <a:solidFill>
                  <a:srgbClr val="7030A0"/>
                </a:solidFill>
              </a:rPr>
              <a:t>We can estimate how the SEE fail and identify paths of least resistance for economic transformation.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A70DA-2E9C-C81C-0451-B60ECB9C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95EEA-1C94-C4C9-4425-EC167DC6C488}"/>
              </a:ext>
            </a:extLst>
          </p:cNvPr>
          <p:cNvSpPr txBox="1"/>
          <p:nvPr/>
        </p:nvSpPr>
        <p:spPr>
          <a:xfrm>
            <a:off x="838200" y="929371"/>
            <a:ext cx="10515600" cy="2062103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marL="0" indent="0">
              <a:buNone/>
            </a:pPr>
            <a:r>
              <a:rPr lang="en-AU" sz="2400" b="1" dirty="0">
                <a:solidFill>
                  <a:srgbClr val="7030A0"/>
                </a:solidFill>
              </a:rPr>
              <a:t>BSL is important to Gladstone’s economy</a:t>
            </a:r>
            <a:r>
              <a:rPr lang="en-AU" sz="2400" b="1" dirty="0"/>
              <a:t> </a:t>
            </a:r>
            <a:r>
              <a:rPr lang="en-AU" sz="2400" dirty="0"/>
              <a:t>and the overall supply chain</a:t>
            </a:r>
          </a:p>
          <a:p>
            <a:pPr lvl="1"/>
            <a:r>
              <a:rPr lang="en-AU" sz="2000" dirty="0"/>
              <a:t>Transition needs to be handled with care: BSL needs to be in close proximity of energy supply</a:t>
            </a:r>
            <a:endParaRPr lang="en-AU" sz="2000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400" b="1" dirty="0">
                <a:solidFill>
                  <a:srgbClr val="7030A0"/>
                </a:solidFill>
              </a:rPr>
              <a:t>Gladstone Aluminium</a:t>
            </a:r>
            <a:r>
              <a:rPr lang="en-AU" sz="2400" dirty="0">
                <a:solidFill>
                  <a:srgbClr val="7030A0"/>
                </a:solidFill>
              </a:rPr>
              <a:t>: internationally competitive </a:t>
            </a:r>
            <a:r>
              <a:rPr lang="en-AU" sz="2400" dirty="0"/>
              <a:t>(given right energy transition)</a:t>
            </a:r>
            <a:endParaRPr lang="en-AU" sz="2400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AU" sz="2000" dirty="0">
                <a:hlinkClick r:id="rId2"/>
              </a:rPr>
              <a:t>June 2022</a:t>
            </a:r>
            <a:r>
              <a:rPr lang="en-AU" sz="2000" dirty="0"/>
              <a:t>: Rio Tinto calls for clean Gladstone Aluminium by 2030. </a:t>
            </a:r>
          </a:p>
          <a:p>
            <a:pPr marL="457200" lvl="1" indent="0">
              <a:buNone/>
            </a:pPr>
            <a:r>
              <a:rPr lang="en-AU" sz="2000" dirty="0">
                <a:hlinkClick r:id="rId3"/>
              </a:rPr>
              <a:t>September 2022</a:t>
            </a:r>
            <a:r>
              <a:rPr lang="en-AU" sz="2000" dirty="0"/>
              <a:t>, Qld Energy Plan: </a:t>
            </a:r>
            <a:r>
              <a:rPr lang="en-AU" sz="2000" dirty="0" err="1"/>
              <a:t>supergrid</a:t>
            </a:r>
            <a:r>
              <a:rPr lang="en-AU" sz="2000" dirty="0"/>
              <a:t> can keep Gladstone in proximity of energy supply</a:t>
            </a:r>
          </a:p>
        </p:txBody>
      </p:sp>
    </p:spTree>
    <p:extLst>
      <p:ext uri="{BB962C8B-B14F-4D97-AF65-F5344CB8AC3E}">
        <p14:creationId xmlns:p14="http://schemas.microsoft.com/office/powerpoint/2010/main" val="4274382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7B02-1DBC-2437-D74E-5BCBD63E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FC7DB-6DB1-61DE-E54B-0335820F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25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AC08F-D54E-C8F9-912C-D9EA53A32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554"/>
            <a:ext cx="10515600" cy="56437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200" b="1" dirty="0"/>
              <a:t>Short list of Articles:</a:t>
            </a:r>
          </a:p>
          <a:p>
            <a:r>
              <a:rPr lang="en-AU" sz="1100" dirty="0" err="1"/>
              <a:t>Atalay</a:t>
            </a:r>
            <a:r>
              <a:rPr lang="en-AU" sz="1100" dirty="0"/>
              <a:t>, E. (2017). How important are sectoral shocks?. </a:t>
            </a:r>
            <a:r>
              <a:rPr lang="en-AU" sz="1100" i="1" dirty="0"/>
              <a:t>American Economic Journal: Macroeconomics</a:t>
            </a:r>
            <a:r>
              <a:rPr lang="en-AU" sz="1100" dirty="0"/>
              <a:t>, </a:t>
            </a:r>
            <a:r>
              <a:rPr lang="en-AU" sz="1100" i="1" dirty="0"/>
              <a:t>9</a:t>
            </a:r>
            <a:r>
              <a:rPr lang="en-AU" sz="1100" dirty="0"/>
              <a:t>(4), 254-80.</a:t>
            </a:r>
          </a:p>
          <a:p>
            <a:r>
              <a:rPr lang="en-AU" sz="1100" dirty="0" err="1"/>
              <a:t>Baqaee</a:t>
            </a:r>
            <a:r>
              <a:rPr lang="en-AU" sz="1100" dirty="0"/>
              <a:t>, D. R., &amp; Farhi, E. (2019). The macroeconomic impact of microeconomic shocks: Beyond </a:t>
            </a:r>
            <a:r>
              <a:rPr lang="en-AU" sz="1100" dirty="0" err="1"/>
              <a:t>Hulten's</a:t>
            </a:r>
            <a:r>
              <a:rPr lang="en-AU" sz="1100" dirty="0"/>
              <a:t> theorem. </a:t>
            </a:r>
            <a:r>
              <a:rPr lang="en-AU" sz="1100" i="1" dirty="0" err="1"/>
              <a:t>Econometrica</a:t>
            </a:r>
            <a:r>
              <a:rPr lang="en-AU" sz="1100" dirty="0"/>
              <a:t>, </a:t>
            </a:r>
            <a:r>
              <a:rPr lang="en-AU" sz="1100" i="1" dirty="0"/>
              <a:t>87</a:t>
            </a:r>
            <a:r>
              <a:rPr lang="en-AU" sz="1100" dirty="0"/>
              <a:t>(4), 1155-1203.</a:t>
            </a:r>
          </a:p>
          <a:p>
            <a:r>
              <a:rPr lang="en-AU" sz="1100" dirty="0"/>
              <a:t>Cai, Y., &amp; Judd, K. L. (2021). A Simple but Powerful Simulated Certainty Equivalent Approximation Method for Dynamic Stochastic Problems (No. w28502). National Bureau of Economic Research.</a:t>
            </a:r>
          </a:p>
          <a:p>
            <a:r>
              <a:rPr lang="en-AU" sz="1100" dirty="0"/>
              <a:t>Cusano, G., Rodrigo Gonzalo, M., Farrell, F., Remus, R., </a:t>
            </a:r>
            <a:r>
              <a:rPr lang="en-AU" sz="1100" dirty="0" err="1"/>
              <a:t>Roudier</a:t>
            </a:r>
            <a:r>
              <a:rPr lang="en-AU" sz="1100" dirty="0"/>
              <a:t>, S., Delgado Sancho, L. (2017). </a:t>
            </a:r>
            <a:r>
              <a:rPr lang="en-AU" sz="1100" i="1" dirty="0"/>
              <a:t>Best Available Techniques (BAT) Reference Document for the Non-Ferrous Metals Industries. Industrial Emissions Directive 2010/75/EU (Integrated Pollution Prevention and Control)</a:t>
            </a:r>
            <a:r>
              <a:rPr lang="en-AU" sz="1100" dirty="0"/>
              <a:t> (No. JRC107041). Joint Research Centre (Seville site).</a:t>
            </a:r>
          </a:p>
          <a:p>
            <a:r>
              <a:rPr lang="en-AU" sz="1100" dirty="0"/>
              <a:t>Dixon, P., &amp; </a:t>
            </a:r>
            <a:r>
              <a:rPr lang="en-AU" sz="1100" dirty="0" err="1"/>
              <a:t>Rimmer</a:t>
            </a:r>
            <a:r>
              <a:rPr lang="en-AU" sz="1100" dirty="0"/>
              <a:t>, M. T. (2020). </a:t>
            </a:r>
            <a:r>
              <a:rPr lang="en-AU" sz="1100" i="1" dirty="0"/>
              <a:t>Developing a DSGE consumption function for a CGE model</a:t>
            </a:r>
            <a:r>
              <a:rPr lang="en-AU" sz="1100" dirty="0"/>
              <a:t>. Centre of Policy Studies (</a:t>
            </a:r>
            <a:r>
              <a:rPr lang="en-AU" sz="1100" dirty="0" err="1"/>
              <a:t>CoPS</a:t>
            </a:r>
            <a:r>
              <a:rPr lang="en-AU" sz="1100" dirty="0"/>
              <a:t>), Victoria University.</a:t>
            </a:r>
            <a:endParaRPr lang="en-AU" sz="1100" dirty="0">
              <a:solidFill>
                <a:srgbClr val="000000"/>
              </a:solidFill>
              <a:effectLst/>
            </a:endParaRPr>
          </a:p>
          <a:p>
            <a:r>
              <a:rPr lang="en-AU" sz="1100" dirty="0" err="1"/>
              <a:t>Gagné</a:t>
            </a:r>
            <a:r>
              <a:rPr lang="en-AU" sz="1100" dirty="0"/>
              <a:t>, R., &amp; Nappi, C. (2000). The cost and technological structure of aluminium smelters worldwide. </a:t>
            </a:r>
            <a:r>
              <a:rPr lang="en-AU" sz="1100" i="1" dirty="0"/>
              <a:t>Journal of Applied Econometrics</a:t>
            </a:r>
            <a:r>
              <a:rPr lang="en-AU" sz="1100" dirty="0"/>
              <a:t>, </a:t>
            </a:r>
            <a:r>
              <a:rPr lang="en-AU" sz="1100" i="1" dirty="0"/>
              <a:t>15</a:t>
            </a:r>
            <a:r>
              <a:rPr lang="en-AU" sz="1100" dirty="0"/>
              <a:t>(4), 417-432.</a:t>
            </a:r>
          </a:p>
          <a:p>
            <a:r>
              <a:rPr lang="en-AU" sz="1100" dirty="0"/>
              <a:t>Na, S., </a:t>
            </a:r>
            <a:r>
              <a:rPr lang="en-AU" sz="1100" dirty="0" err="1"/>
              <a:t>Anitescu</a:t>
            </a:r>
            <a:r>
              <a:rPr lang="en-AU" sz="1100" dirty="0"/>
              <a:t>, M., &amp; Kolar, M. (2021). A fast temporal decomposition procedure for long-horizon nonlinear dynamic programming. </a:t>
            </a:r>
            <a:r>
              <a:rPr lang="en-AU" sz="1100" i="1" dirty="0" err="1"/>
              <a:t>arXiv</a:t>
            </a:r>
            <a:r>
              <a:rPr lang="en-AU" sz="1100" i="1" dirty="0"/>
              <a:t> preprint arXiv:2107.11560</a:t>
            </a:r>
            <a:r>
              <a:rPr lang="en-AU" sz="1100" dirty="0"/>
              <a:t>. </a:t>
            </a:r>
          </a:p>
          <a:p>
            <a:pPr marL="0" indent="0">
              <a:buNone/>
            </a:pPr>
            <a:r>
              <a:rPr lang="en-AU" sz="1200" b="1" dirty="0"/>
              <a:t>Data:</a:t>
            </a:r>
          </a:p>
          <a:p>
            <a:r>
              <a:rPr lang="en-AU" sz="1100" dirty="0">
                <a:solidFill>
                  <a:srgbClr val="000000"/>
                </a:solidFill>
                <a:effectLst/>
              </a:rPr>
              <a:t>Australian Bureau of Statistics (ABS), 2018-2019. </a:t>
            </a:r>
            <a:r>
              <a:rPr lang="en-AU" sz="1100" i="1" dirty="0">
                <a:solidFill>
                  <a:srgbClr val="000000"/>
                </a:solidFill>
                <a:effectLst/>
              </a:rPr>
              <a:t>Tables 5 and 8: Industry by Industry Flow Table</a:t>
            </a:r>
            <a:r>
              <a:rPr lang="en-AU" sz="1100" dirty="0">
                <a:solidFill>
                  <a:srgbClr val="000000"/>
                </a:solidFill>
                <a:effectLst/>
              </a:rPr>
              <a:t>. Released May 2021.</a:t>
            </a:r>
          </a:p>
          <a:p>
            <a:r>
              <a:rPr lang="en-AU" sz="1100" dirty="0">
                <a:solidFill>
                  <a:srgbClr val="000000"/>
                </a:solidFill>
              </a:rPr>
              <a:t>Australian Bureau of Statistics, Business Longitudinal Analysis Data Environment (BLADE), 2018-2019, </a:t>
            </a:r>
            <a:r>
              <a:rPr lang="en-AU" sz="1100" dirty="0">
                <a:solidFill>
                  <a:srgbClr val="000000"/>
                </a:solidFill>
                <a:hlinkClick r:id="rId2"/>
              </a:rPr>
              <a:t>https://www.abs.gov.au/about/data-services/data-integration/integrated-data/business-longitudinal-analysis-data-environment-blade</a:t>
            </a:r>
            <a:r>
              <a:rPr lang="en-AU" sz="1100" dirty="0">
                <a:solidFill>
                  <a:srgbClr val="000000"/>
                </a:solidFill>
              </a:rPr>
              <a:t> </a:t>
            </a:r>
            <a:endParaRPr lang="en-AU" sz="1100" dirty="0">
              <a:solidFill>
                <a:srgbClr val="000000"/>
              </a:solidFill>
              <a:effectLst/>
            </a:endParaRPr>
          </a:p>
          <a:p>
            <a:r>
              <a:rPr lang="en-AU" sz="1100" dirty="0">
                <a:solidFill>
                  <a:srgbClr val="000000"/>
                </a:solidFill>
                <a:effectLst/>
              </a:rPr>
              <a:t>Bureau of Economic Analysis (2003). </a:t>
            </a:r>
            <a:r>
              <a:rPr lang="en-AU" sz="1100" i="1" dirty="0">
                <a:solidFill>
                  <a:srgbClr val="000000"/>
                </a:solidFill>
                <a:effectLst/>
              </a:rPr>
              <a:t>Capital flow data for 1997</a:t>
            </a:r>
            <a:r>
              <a:rPr lang="en-AU" sz="1100" dirty="0">
                <a:solidFill>
                  <a:srgbClr val="000000"/>
                </a:solidFill>
                <a:effectLst/>
              </a:rPr>
              <a:t>. </a:t>
            </a:r>
            <a:r>
              <a:rPr lang="en-AU" sz="1100" dirty="0">
                <a:solidFill>
                  <a:srgbClr val="000000"/>
                </a:solidFill>
                <a:effectLst/>
                <a:hlinkClick r:id="rId3"/>
              </a:rPr>
              <a:t>https://www.bea.gov/news/2003/capital-flows-us-economy-1997</a:t>
            </a:r>
            <a:endParaRPr lang="en-AU" sz="1100" dirty="0">
              <a:solidFill>
                <a:srgbClr val="000000"/>
              </a:solidFill>
              <a:effectLst/>
            </a:endParaRPr>
          </a:p>
          <a:p>
            <a:r>
              <a:rPr lang="en-AU" sz="1100" dirty="0"/>
              <a:t>Gladstone Regional Council. </a:t>
            </a:r>
            <a:r>
              <a:rPr lang="en-US" sz="1100" dirty="0">
                <a:hlinkClick r:id="rId4"/>
              </a:rPr>
              <a:t>https://www.gladstone.qld.gov.au/downloads/file/3466/gladstone-region-investment-prospectus</a:t>
            </a:r>
            <a:r>
              <a:rPr lang="en-US" sz="1100" dirty="0"/>
              <a:t> .</a:t>
            </a:r>
            <a:r>
              <a:rPr lang="en-AU" sz="1100" dirty="0"/>
              <a:t> Retrieved October 2022</a:t>
            </a:r>
          </a:p>
          <a:p>
            <a:r>
              <a:rPr lang="en-AU" sz="1100" dirty="0"/>
              <a:t>Queensland Government (2022). </a:t>
            </a:r>
            <a:r>
              <a:rPr lang="en-AU" sz="1100" i="1" dirty="0"/>
              <a:t>Energy and Jobs Plan</a:t>
            </a:r>
            <a:r>
              <a:rPr lang="en-AU" sz="1100" dirty="0"/>
              <a:t>. </a:t>
            </a:r>
            <a:r>
              <a:rPr lang="en-US" sz="1100" dirty="0">
                <a:hlinkClick r:id="rId5"/>
              </a:rPr>
              <a:t>https://www.epw.qld.gov.au/energyandjobsplan</a:t>
            </a:r>
            <a:r>
              <a:rPr lang="en-US" sz="1100" dirty="0"/>
              <a:t> . </a:t>
            </a:r>
            <a:r>
              <a:rPr lang="en-AU" sz="1100" dirty="0"/>
              <a:t>Retrieved October 2022</a:t>
            </a:r>
            <a:endParaRPr lang="en-US" sz="1100" dirty="0">
              <a:hlinkClick r:id="rId4"/>
            </a:endParaRPr>
          </a:p>
          <a:p>
            <a:r>
              <a:rPr lang="en-AU" sz="1100" dirty="0"/>
              <a:t>Queensland Government. </a:t>
            </a:r>
            <a:r>
              <a:rPr lang="en-US" sz="1100" dirty="0">
                <a:hlinkClick r:id="rId6"/>
              </a:rPr>
              <a:t>https://yoursayhpw.engagementhq.com/understand-qrez/news_feed/central</a:t>
            </a:r>
            <a:r>
              <a:rPr lang="en-US" sz="1100" dirty="0"/>
              <a:t> . </a:t>
            </a:r>
            <a:r>
              <a:rPr lang="en-AU" sz="1100" dirty="0"/>
              <a:t>Retrieved October 2022</a:t>
            </a:r>
            <a:endParaRPr lang="en-US" sz="1100" dirty="0">
              <a:hlinkClick r:id="rId4"/>
            </a:endParaRPr>
          </a:p>
          <a:p>
            <a:r>
              <a:rPr lang="en-AU" sz="1100" dirty="0">
                <a:solidFill>
                  <a:srgbClr val="000000"/>
                </a:solidFill>
                <a:effectLst/>
              </a:rPr>
              <a:t>Port of Gladstone, “Trade Statistics Data,” </a:t>
            </a:r>
            <a:r>
              <a:rPr lang="en-AU" sz="1100" dirty="0">
                <a:solidFill>
                  <a:srgbClr val="000000"/>
                </a:solidFill>
                <a:effectLst/>
                <a:hlinkClick r:id="rId7"/>
              </a:rPr>
              <a:t>https://www.gpcl.com.au/trade-statistics</a:t>
            </a:r>
            <a:r>
              <a:rPr lang="en-AU" sz="1100" dirty="0">
                <a:solidFill>
                  <a:srgbClr val="000000"/>
                </a:solidFill>
                <a:effectLst/>
              </a:rPr>
              <a:t> . Retrieved April 2020</a:t>
            </a:r>
          </a:p>
          <a:p>
            <a:r>
              <a:rPr lang="en-AU" sz="1100" dirty="0">
                <a:solidFill>
                  <a:srgbClr val="000000"/>
                </a:solidFill>
                <a:effectLst/>
              </a:rPr>
              <a:t>Rio Tinto, (2019). </a:t>
            </a:r>
            <a:r>
              <a:rPr lang="en-AU" sz="1100" i="1" dirty="0">
                <a:solidFill>
                  <a:srgbClr val="000000"/>
                </a:solidFill>
                <a:effectLst/>
              </a:rPr>
              <a:t>Annual Report Production, Reserves and Operations</a:t>
            </a:r>
            <a:r>
              <a:rPr lang="en-AU" sz="1100" dirty="0">
                <a:solidFill>
                  <a:srgbClr val="000000"/>
                </a:solidFill>
                <a:effectLst/>
              </a:rPr>
              <a:t>. Retrieved in April 2020. </a:t>
            </a:r>
          </a:p>
          <a:p>
            <a:endParaRPr lang="en-AU" sz="1400" dirty="0">
              <a:solidFill>
                <a:srgbClr val="000000"/>
              </a:solidFill>
              <a:effectLst/>
            </a:endParaRPr>
          </a:p>
          <a:p>
            <a:endParaRPr lang="en-AU" sz="1400" dirty="0">
              <a:solidFill>
                <a:srgbClr val="000000"/>
              </a:solidFill>
              <a:effectLst/>
            </a:endParaRPr>
          </a:p>
          <a:p>
            <a:endParaRPr lang="en-AU" sz="1400" dirty="0">
              <a:solidFill>
                <a:srgbClr val="000000"/>
              </a:solidFill>
              <a:effectLst/>
            </a:endParaRPr>
          </a:p>
          <a:p>
            <a:endParaRPr lang="en-AU" sz="1400" dirty="0">
              <a:solidFill>
                <a:srgbClr val="000000"/>
              </a:solidFill>
              <a:effectLst/>
            </a:endParaRPr>
          </a:p>
          <a:p>
            <a:endParaRPr lang="en-AU" sz="1400" dirty="0">
              <a:solidFill>
                <a:srgbClr val="000000"/>
              </a:solidFill>
              <a:effectLst/>
            </a:endParaRPr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E4606-D4EC-43BB-444D-8DB1CF56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5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40B07-69E4-03CD-40CF-65FA484F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B88EE0-E1C9-1826-1CC8-A76B511BD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5439"/>
            <a:ext cx="10515600" cy="3651061"/>
          </a:xfrm>
          <a:solidFill>
            <a:schemeClr val="bg2"/>
          </a:solidFill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AU" sz="3400" b="1" dirty="0">
                <a:solidFill>
                  <a:srgbClr val="7030A0"/>
                </a:solidFill>
              </a:rPr>
              <a:t>S</a:t>
            </a:r>
            <a:r>
              <a:rPr lang="en-AU" sz="3400" b="1" dirty="0"/>
              <a:t>ector-specific</a:t>
            </a:r>
            <a:r>
              <a:rPr lang="en-AU" sz="3400" b="1" dirty="0">
                <a:solidFill>
                  <a:srgbClr val="7030A0"/>
                </a:solidFill>
              </a:rPr>
              <a:t> E</a:t>
            </a:r>
            <a:r>
              <a:rPr lang="en-AU" sz="3400" b="1" dirty="0"/>
              <a:t>uler </a:t>
            </a:r>
            <a:r>
              <a:rPr lang="en-AU" sz="3400" b="1" dirty="0">
                <a:solidFill>
                  <a:srgbClr val="7030A0"/>
                </a:solidFill>
              </a:rPr>
              <a:t>E</a:t>
            </a:r>
            <a:r>
              <a:rPr lang="en-AU" sz="3400" b="1" dirty="0"/>
              <a:t>q’ns: </a:t>
            </a:r>
          </a:p>
          <a:p>
            <a:pPr marL="457200" lvl="1" indent="0">
              <a:buNone/>
            </a:pPr>
            <a:r>
              <a:rPr lang="en-AU" sz="2900" i="1" dirty="0">
                <a:solidFill>
                  <a:srgbClr val="7030A0"/>
                </a:solidFill>
              </a:rPr>
              <a:t>When the SEE hold, </a:t>
            </a:r>
            <a:r>
              <a:rPr lang="en-AU" sz="2900" b="1" dirty="0">
                <a:solidFill>
                  <a:srgbClr val="7030A0"/>
                </a:solidFill>
              </a:rPr>
              <a:t>capital is optimally allocated across sectors</a:t>
            </a:r>
            <a:endParaRPr lang="en-AU" sz="2900" b="1" dirty="0"/>
          </a:p>
          <a:p>
            <a:pPr marL="457200" lvl="1" indent="0">
              <a:buNone/>
            </a:pPr>
            <a:r>
              <a:rPr lang="en-AU" sz="2900" b="1" dirty="0">
                <a:solidFill>
                  <a:srgbClr val="7030A0"/>
                </a:solidFill>
              </a:rPr>
              <a:t>Testable:</a:t>
            </a:r>
            <a:r>
              <a:rPr lang="en-AU" sz="2900" b="1" dirty="0"/>
              <a:t>  </a:t>
            </a:r>
            <a:r>
              <a:rPr lang="en-AU" sz="2900" dirty="0"/>
              <a:t>``value capital today’’  </a:t>
            </a:r>
            <a:r>
              <a:rPr lang="en-AU" sz="2900" dirty="0">
                <a:solidFill>
                  <a:srgbClr val="7030A0"/>
                </a:solidFill>
              </a:rPr>
              <a:t>= </a:t>
            </a:r>
            <a:r>
              <a:rPr lang="en-AU" sz="2900" dirty="0"/>
              <a:t> ``</a:t>
            </a:r>
            <a:r>
              <a:rPr lang="en-AU" sz="2900" b="1" dirty="0"/>
              <a:t>expected value </a:t>
            </a:r>
            <a:r>
              <a:rPr lang="en-AU" sz="2900" dirty="0"/>
              <a:t>of capital in the future’’</a:t>
            </a:r>
          </a:p>
          <a:p>
            <a:pPr marL="457200" lvl="1" indent="0">
              <a:buNone/>
            </a:pPr>
            <a:r>
              <a:rPr lang="en-AU" sz="2900" b="1" dirty="0">
                <a:solidFill>
                  <a:srgbClr val="7030A0"/>
                </a:solidFill>
              </a:rPr>
              <a:t>Absent:</a:t>
            </a:r>
            <a:r>
              <a:rPr lang="en-AU" sz="2900" dirty="0"/>
              <a:t> in intersectoral models such as </a:t>
            </a:r>
            <a:r>
              <a:rPr lang="en-AU" sz="2900" dirty="0" err="1"/>
              <a:t>CoPS</a:t>
            </a:r>
            <a:r>
              <a:rPr lang="en-AU" sz="2900" dirty="0"/>
              <a:t>; </a:t>
            </a:r>
            <a:r>
              <a:rPr lang="en-AU" sz="2900" dirty="0" err="1"/>
              <a:t>Atalay</a:t>
            </a:r>
            <a:r>
              <a:rPr lang="en-AU" sz="2900" dirty="0"/>
              <a:t>; </a:t>
            </a:r>
            <a:r>
              <a:rPr lang="en-AU" sz="2900" dirty="0" err="1"/>
              <a:t>Cesa</a:t>
            </a:r>
            <a:r>
              <a:rPr lang="en-AU" sz="2900" dirty="0"/>
              <a:t>-Bianchi et al; </a:t>
            </a:r>
            <a:r>
              <a:rPr lang="en-AU" sz="2900" dirty="0" err="1"/>
              <a:t>Baqaee</a:t>
            </a:r>
            <a:r>
              <a:rPr lang="en-AU" sz="2900" dirty="0"/>
              <a:t> and Farhi</a:t>
            </a:r>
          </a:p>
          <a:p>
            <a:pPr marL="0" indent="0">
              <a:buNone/>
            </a:pPr>
            <a:endParaRPr lang="en-AU" sz="3400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AU" sz="3400" b="1" dirty="0">
                <a:solidFill>
                  <a:srgbClr val="7030A0"/>
                </a:solidFill>
              </a:rPr>
              <a:t>Transition to net zero</a:t>
            </a:r>
            <a:r>
              <a:rPr lang="en-AU" sz="3400" dirty="0">
                <a:solidFill>
                  <a:srgbClr val="7030A0"/>
                </a:solidFill>
              </a:rPr>
              <a:t>: lots of rapid change and uncertainty</a:t>
            </a:r>
          </a:p>
          <a:p>
            <a:pPr marL="457200" lvl="1" indent="0">
              <a:buNone/>
            </a:pPr>
            <a:r>
              <a:rPr lang="en-AU" sz="2800" dirty="0">
                <a:solidFill>
                  <a:srgbClr val="7030A0"/>
                </a:solidFill>
              </a:rPr>
              <a:t>Behavioural economics:</a:t>
            </a:r>
            <a:r>
              <a:rPr lang="en-AU" sz="2800" dirty="0"/>
              <a:t> decisions are hard in such settings, so </a:t>
            </a:r>
            <a:r>
              <a:rPr lang="en-AU" sz="2800" b="1" dirty="0"/>
              <a:t>some of the SEE will fail to hold</a:t>
            </a:r>
            <a:r>
              <a:rPr lang="en-AU" sz="2800" dirty="0"/>
              <a:t>.</a:t>
            </a:r>
          </a:p>
          <a:p>
            <a:pPr marL="0" indent="0">
              <a:buNone/>
            </a:pPr>
            <a:endParaRPr lang="en-AU" sz="3400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AU" sz="3400" b="1" dirty="0">
                <a:solidFill>
                  <a:srgbClr val="7030A0"/>
                </a:solidFill>
              </a:rPr>
              <a:t>When some of the SEE fail to hold</a:t>
            </a:r>
            <a:r>
              <a:rPr lang="en-AU" sz="3400" dirty="0">
                <a:solidFill>
                  <a:srgbClr val="7030A0"/>
                </a:solidFill>
              </a:rPr>
              <a:t>:</a:t>
            </a:r>
            <a:endParaRPr lang="en-AU" sz="3400" i="1" dirty="0"/>
          </a:p>
          <a:p>
            <a:pPr lvl="1"/>
            <a:r>
              <a:rPr lang="en-AU" sz="2900" dirty="0"/>
              <a:t>Sector-specific shocks lead to corrections that spill over to other sectors</a:t>
            </a:r>
          </a:p>
          <a:p>
            <a:pPr lvl="1"/>
            <a:r>
              <a:rPr lang="en-AU" sz="2900" dirty="0">
                <a:solidFill>
                  <a:schemeClr val="accent6"/>
                </a:solidFill>
              </a:rPr>
              <a:t>more capacity for adaptation</a:t>
            </a:r>
            <a:r>
              <a:rPr lang="en-AU" sz="2900" dirty="0"/>
              <a:t>: more opportunities to nudge economy to new equilibria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AA3961-D7AD-AF89-238C-846FCCB1D62F}"/>
              </a:ext>
            </a:extLst>
          </p:cNvPr>
          <p:cNvSpPr txBox="1"/>
          <p:nvPr/>
        </p:nvSpPr>
        <p:spPr>
          <a:xfrm>
            <a:off x="838200" y="470060"/>
            <a:ext cx="10515600" cy="2000548"/>
          </a:xfrm>
          <a:prstGeom prst="rect">
            <a:avLst/>
          </a:prstGeom>
          <a:solidFill>
            <a:schemeClr val="bg2"/>
          </a:solidFill>
        </p:spPr>
        <p:txBody>
          <a:bodyPr wrap="square" anchor="ctr">
            <a:spAutoFit/>
          </a:bodyPr>
          <a:lstStyle/>
          <a:p>
            <a:pPr marL="0" indent="0">
              <a:buNone/>
            </a:pPr>
            <a:r>
              <a:rPr lang="en-AU" sz="2400" b="1" dirty="0">
                <a:solidFill>
                  <a:srgbClr val="7030A0"/>
                </a:solidFill>
              </a:rPr>
              <a:t>CGE model with forward-looking dynamics</a:t>
            </a:r>
            <a:r>
              <a:rPr lang="en-AU" sz="2400" b="1" dirty="0"/>
              <a:t>:</a:t>
            </a:r>
            <a:endParaRPr lang="en-AU" sz="2400" dirty="0"/>
          </a:p>
          <a:p>
            <a:pPr marL="457200" lvl="1" indent="0">
              <a:buNone/>
            </a:pPr>
            <a:r>
              <a:rPr lang="en-AU" sz="2000" b="1" dirty="0"/>
              <a:t>General equilibrium: </a:t>
            </a:r>
            <a:r>
              <a:rPr lang="en-AU" sz="2000" dirty="0">
                <a:solidFill>
                  <a:srgbClr val="7030A0"/>
                </a:solidFill>
              </a:rPr>
              <a:t>supply = demand </a:t>
            </a:r>
            <a:r>
              <a:rPr lang="en-AU" sz="2000" dirty="0"/>
              <a:t>at each region, sector, time, …</a:t>
            </a:r>
          </a:p>
          <a:p>
            <a:pPr lvl="1"/>
            <a:r>
              <a:rPr lang="en-AU" sz="2000" b="1" dirty="0"/>
              <a:t>Capital </a:t>
            </a:r>
            <a:r>
              <a:rPr lang="en-AU" sz="2000" dirty="0"/>
              <a:t>is optimally replenished </a:t>
            </a:r>
            <a:r>
              <a:rPr lang="en-AU" sz="2000" dirty="0">
                <a:solidFill>
                  <a:srgbClr val="7030A0"/>
                </a:solidFill>
              </a:rPr>
              <a:t>using inputs from all sectors</a:t>
            </a:r>
            <a:endParaRPr lang="en-AU" sz="2000" b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AU" sz="2000" b="1" dirty="0"/>
              <a:t>Balanced growth paths: </a:t>
            </a:r>
            <a:r>
              <a:rPr lang="en-AU" sz="2000" dirty="0"/>
              <a:t>each sector grows in range 1% to 2%</a:t>
            </a:r>
          </a:p>
          <a:p>
            <a:pPr marL="457200" lvl="1" indent="0">
              <a:buNone/>
            </a:pPr>
            <a:endParaRPr lang="en-AU" sz="2000" dirty="0"/>
          </a:p>
          <a:p>
            <a:r>
              <a:rPr lang="en-AU" sz="2000" b="1" dirty="0"/>
              <a:t>Computation: </a:t>
            </a:r>
            <a:r>
              <a:rPr lang="en-AU" sz="2000" b="1" dirty="0">
                <a:solidFill>
                  <a:srgbClr val="7030A0"/>
                </a:solidFill>
              </a:rPr>
              <a:t>sequence of overlapping nonlinear dynamic programs </a:t>
            </a:r>
            <a:r>
              <a:rPr lang="en-AU" sz="2000" dirty="0"/>
              <a:t>(Cai–Judd; Na et al.; 2021)</a:t>
            </a:r>
          </a:p>
        </p:txBody>
      </p:sp>
    </p:spTree>
    <p:extLst>
      <p:ext uri="{BB962C8B-B14F-4D97-AF65-F5344CB8AC3E}">
        <p14:creationId xmlns:p14="http://schemas.microsoft.com/office/powerpoint/2010/main" val="415598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C2C1-8115-9DB7-75E0-1CD22A4D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6146"/>
            <a:ext cx="10515600" cy="1885707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Aluminium Industry and</a:t>
            </a:r>
            <a:br>
              <a:rPr lang="en-AU" dirty="0"/>
            </a:br>
            <a:r>
              <a:rPr lang="en-AU" dirty="0"/>
              <a:t>Boyne Smelters Limited (</a:t>
            </a:r>
            <a:r>
              <a:rPr lang="en-AU" b="1" dirty="0"/>
              <a:t>BSL</a:t>
            </a:r>
            <a:r>
              <a:rPr lang="en-AU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07A8A-D6ED-355F-5EDE-265F3D45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3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7322-3CDB-0648-A17F-D0E5F6B45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945"/>
            <a:ext cx="10515600" cy="5279525"/>
          </a:xfrm>
          <a:solidFill>
            <a:schemeClr val="bg2"/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AU" sz="3000" b="1" dirty="0"/>
              <a:t>Australia</a:t>
            </a:r>
            <a:r>
              <a:rPr lang="en-AU" sz="3000" dirty="0"/>
              <a:t>: </a:t>
            </a:r>
            <a:r>
              <a:rPr lang="en-AU" sz="3000" dirty="0">
                <a:solidFill>
                  <a:srgbClr val="7030A0"/>
                </a:solidFill>
              </a:rPr>
              <a:t>energy-abundant</a:t>
            </a:r>
            <a:r>
              <a:rPr lang="en-AU" sz="3000" dirty="0"/>
              <a:t> with a </a:t>
            </a:r>
            <a:r>
              <a:rPr lang="en-AU" sz="3000" dirty="0">
                <a:solidFill>
                  <a:srgbClr val="7030A0"/>
                </a:solidFill>
              </a:rPr>
              <a:t>fully integrated Aluminium supply chain </a:t>
            </a:r>
          </a:p>
          <a:p>
            <a:pPr lvl="1"/>
            <a:r>
              <a:rPr lang="en-AU" dirty="0"/>
              <a:t>One of only three countries in the world along with Brazil and Venezuela.</a:t>
            </a:r>
          </a:p>
          <a:p>
            <a:endParaRPr lang="en-AU" sz="2200" dirty="0"/>
          </a:p>
          <a:p>
            <a:pPr marL="0" indent="0">
              <a:buNone/>
            </a:pPr>
            <a:r>
              <a:rPr lang="en-AU" sz="3000" b="1" dirty="0"/>
              <a:t>Qld</a:t>
            </a:r>
            <a:r>
              <a:rPr lang="en-AU" sz="3000" dirty="0"/>
              <a:t>: </a:t>
            </a:r>
            <a:r>
              <a:rPr lang="en-AU" sz="3000" dirty="0">
                <a:solidFill>
                  <a:srgbClr val="7030A0"/>
                </a:solidFill>
              </a:rPr>
              <a:t>Weipa Bauxite       50% to Gladstone; </a:t>
            </a:r>
            <a:r>
              <a:rPr lang="en-AU" sz="3000" dirty="0" err="1">
                <a:solidFill>
                  <a:srgbClr val="7030A0"/>
                </a:solidFill>
              </a:rPr>
              <a:t>AlOx</a:t>
            </a:r>
            <a:r>
              <a:rPr lang="en-AU" sz="3000" dirty="0">
                <a:solidFill>
                  <a:srgbClr val="7030A0"/>
                </a:solidFill>
              </a:rPr>
              <a:t> refining; Al smelting at BSL </a:t>
            </a:r>
          </a:p>
          <a:p>
            <a:pPr lvl="1"/>
            <a:r>
              <a:rPr lang="en-AU" dirty="0"/>
              <a:t>Gladstone </a:t>
            </a:r>
            <a:r>
              <a:rPr lang="en-AU" dirty="0" err="1"/>
              <a:t>AlOx</a:t>
            </a:r>
            <a:r>
              <a:rPr lang="en-AU" dirty="0"/>
              <a:t> (Alumina) refineries sell 15% to BSL</a:t>
            </a:r>
            <a:endParaRPr lang="en-AU" sz="2400" i="1" dirty="0">
              <a:solidFill>
                <a:srgbClr val="7030A0"/>
              </a:solidFill>
            </a:endParaRPr>
          </a:p>
          <a:p>
            <a:pPr lvl="1"/>
            <a:r>
              <a:rPr lang="en-AU" dirty="0"/>
              <a:t>Recent investment in Weipa and increase in capacity in Gladstone</a:t>
            </a:r>
            <a:endParaRPr lang="en-AU" sz="2400" dirty="0"/>
          </a:p>
          <a:p>
            <a:pPr lvl="1"/>
            <a:r>
              <a:rPr lang="en-AU" sz="2400" i="1" dirty="0">
                <a:solidFill>
                  <a:srgbClr val="7030A0"/>
                </a:solidFill>
              </a:rPr>
              <a:t>No obvious threat to overall supply chain as Rio Tinto is majority owner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3000" b="1" dirty="0"/>
              <a:t>BSL</a:t>
            </a:r>
            <a:r>
              <a:rPr lang="en-AU" sz="3000" dirty="0"/>
              <a:t>: </a:t>
            </a:r>
            <a:r>
              <a:rPr lang="en-AU" sz="3000" dirty="0">
                <a:solidFill>
                  <a:srgbClr val="7030A0"/>
                </a:solidFill>
              </a:rPr>
              <a:t>consumes 1/8 of Qld’s electricity; large energy </a:t>
            </a:r>
            <a:r>
              <a:rPr lang="en-AU" sz="3000" b="1" dirty="0">
                <a:solidFill>
                  <a:srgbClr val="7030A0"/>
                </a:solidFill>
              </a:rPr>
              <a:t>subsidy</a:t>
            </a:r>
            <a:r>
              <a:rPr lang="en-AU" sz="3000" dirty="0">
                <a:solidFill>
                  <a:srgbClr val="7030A0"/>
                </a:solidFill>
              </a:rPr>
              <a:t> ($250m+)</a:t>
            </a:r>
          </a:p>
          <a:p>
            <a:pPr marL="457200" lvl="1" indent="0">
              <a:buNone/>
            </a:pPr>
            <a:r>
              <a:rPr lang="en-AU" dirty="0"/>
              <a:t>One of four smelters in Australia NSW, Victoria and Tasmania</a:t>
            </a:r>
          </a:p>
          <a:p>
            <a:pPr lvl="2"/>
            <a:r>
              <a:rPr lang="en-AU" sz="2100" dirty="0"/>
              <a:t>Kurri Kurri, NSW closed in 2012</a:t>
            </a:r>
          </a:p>
          <a:p>
            <a:pPr lvl="2"/>
            <a:r>
              <a:rPr lang="en-AU" sz="2100" dirty="0"/>
              <a:t>Tiwai Point, New Zealand, </a:t>
            </a:r>
            <a:r>
              <a:rPr lang="en-AU" sz="2100" dirty="0">
                <a:solidFill>
                  <a:srgbClr val="7030A0"/>
                </a:solidFill>
              </a:rPr>
              <a:t>Rio Tinto </a:t>
            </a:r>
            <a:r>
              <a:rPr lang="en-AU" sz="2100" dirty="0"/>
              <a:t>nearly closed in 2020-2021</a:t>
            </a:r>
          </a:p>
          <a:p>
            <a:pPr lvl="1"/>
            <a:endParaRPr lang="en-AU" sz="2600" dirty="0"/>
          </a:p>
          <a:p>
            <a:r>
              <a:rPr lang="en-AU" sz="3000" dirty="0">
                <a:hlinkClick r:id="rId3"/>
              </a:rPr>
              <a:t>Qld Energy and Jobs Plan</a:t>
            </a:r>
            <a:r>
              <a:rPr lang="en-AU" sz="3000" dirty="0"/>
              <a:t>: </a:t>
            </a:r>
          </a:p>
          <a:p>
            <a:pPr lvl="1"/>
            <a:r>
              <a:rPr lang="en-AU" dirty="0"/>
              <a:t>Sustaining heavy industry in Qld is a key part of the transition</a:t>
            </a:r>
          </a:p>
          <a:p>
            <a:pPr lvl="1"/>
            <a:endParaRPr lang="en-AU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A951F-2565-F451-B65B-F41CA975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Graphic 5" descr="Tug boat with solid fill">
            <a:extLst>
              <a:ext uri="{FF2B5EF4-FFF2-40B4-BE49-F238E27FC236}">
                <a16:creationId xmlns:a16="http://schemas.microsoft.com/office/drawing/2014/main" id="{8EFBF20E-708C-0460-CC1D-64E1A43DF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2286" y="1861327"/>
            <a:ext cx="281354" cy="3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8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C2C1-8115-9DB7-75E0-1CD22A4D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6146"/>
            <a:ext cx="10515600" cy="1885707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Gladstone, Central Queensland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17F23-A7E7-A9F4-267C-1A0ED117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2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1F9E8-7E9C-C841-8DED-2C981414A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2069"/>
            <a:ext cx="10515600" cy="39338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Gladstone (</a:t>
            </a:r>
            <a:r>
              <a:rPr lang="en-AU" sz="2800" dirty="0"/>
              <a:t>2018-19 economy, SA3/LGA):</a:t>
            </a:r>
          </a:p>
          <a:p>
            <a:pPr marL="457200" lvl="1" indent="0">
              <a:buNone/>
            </a:pPr>
            <a:r>
              <a:rPr lang="en-AU" dirty="0"/>
              <a:t>$15.5bn </a:t>
            </a:r>
            <a:r>
              <a:rPr lang="en-AU" b="1" dirty="0">
                <a:solidFill>
                  <a:srgbClr val="7030A0"/>
                </a:solidFill>
              </a:rPr>
              <a:t>output</a:t>
            </a:r>
            <a:r>
              <a:rPr lang="en-AU" dirty="0"/>
              <a:t>: approx. 25% of Central Qld, 2% Qld</a:t>
            </a:r>
          </a:p>
          <a:p>
            <a:pPr marL="457200" lvl="1" indent="0">
              <a:buNone/>
            </a:pPr>
            <a:r>
              <a:rPr lang="en-AU" dirty="0"/>
              <a:t>29k FTE: approx. 28% of Central Qld,  1.3% of Qld </a:t>
            </a:r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marL="0" indent="0">
              <a:buNone/>
            </a:pPr>
            <a:r>
              <a:rPr lang="en-AU" dirty="0"/>
              <a:t>Gladstone is Qld’s regional            m</a:t>
            </a:r>
            <a:r>
              <a:rPr lang="en-AU" sz="2800" dirty="0"/>
              <a:t>anufacturing hub:</a:t>
            </a:r>
            <a:endParaRPr lang="en-AU" sz="2800" dirty="0">
              <a:effectLst/>
            </a:endParaRPr>
          </a:p>
          <a:p>
            <a:pPr marL="457200" lvl="1" indent="0">
              <a:buNone/>
            </a:pPr>
            <a:r>
              <a:rPr lang="en-AU" dirty="0"/>
              <a:t>Other Heavy industry: Ammonia, Cement, LNG, Oil refinery</a:t>
            </a:r>
          </a:p>
          <a:p>
            <a:pPr marL="457200" lvl="1" indent="0">
              <a:buNone/>
            </a:pPr>
            <a:r>
              <a:rPr lang="en-AU" b="1" dirty="0">
                <a:hlinkClick r:id="rId3"/>
              </a:rPr>
              <a:t>Growth</a:t>
            </a:r>
            <a:r>
              <a:rPr lang="en-AU" b="1" dirty="0">
                <a:effectLst/>
                <a:hlinkClick r:id="rId3"/>
              </a:rPr>
              <a:t> industries</a:t>
            </a:r>
            <a:r>
              <a:rPr lang="en-AU" b="0" dirty="0">
                <a:effectLst/>
              </a:rPr>
              <a:t>: ag-tech, </a:t>
            </a:r>
            <a:r>
              <a:rPr lang="en-AU" b="0" dirty="0" err="1">
                <a:effectLst/>
              </a:rPr>
              <a:t>AlOx</a:t>
            </a:r>
            <a:r>
              <a:rPr lang="en-AU" b="0" dirty="0">
                <a:effectLst/>
              </a:rPr>
              <a:t> batteries, aquaculture, Mining Serv., green {…}</a:t>
            </a:r>
          </a:p>
          <a:p>
            <a:pPr marL="457200" lvl="1" indent="0">
              <a:buNone/>
            </a:pPr>
            <a:r>
              <a:rPr lang="en-AU" b="1" dirty="0">
                <a:solidFill>
                  <a:srgbClr val="7030A0"/>
                </a:solidFill>
              </a:rPr>
              <a:t>BSL represents approx. ¼ of Manufacturing </a:t>
            </a:r>
            <a:r>
              <a:rPr lang="en-AU" dirty="0">
                <a:solidFill>
                  <a:srgbClr val="7030A0"/>
                </a:solidFill>
              </a:rPr>
              <a:t>activity (large energy consumption)</a:t>
            </a:r>
          </a:p>
          <a:p>
            <a:pPr marL="457200" lvl="1" indent="0">
              <a:buNone/>
            </a:pPr>
            <a:endParaRPr lang="en-AU" b="0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99AE-91D3-048E-EEA3-EB54F69B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959A6CE-BE3C-3C73-002A-DB4A16803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663" y="1462069"/>
            <a:ext cx="2604136" cy="1886771"/>
          </a:xfrm>
          <a:prstGeom prst="rect">
            <a:avLst/>
          </a:prstGeom>
        </p:spPr>
      </p:pic>
      <p:pic>
        <p:nvPicPr>
          <p:cNvPr id="7" name="Graphic 6" descr="Factory with solid fill">
            <a:extLst>
              <a:ext uri="{FF2B5EF4-FFF2-40B4-BE49-F238E27FC236}">
                <a16:creationId xmlns:a16="http://schemas.microsoft.com/office/drawing/2014/main" id="{4C6D665F-BE8F-F935-6785-DF5040D1FF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0120" y="3611060"/>
            <a:ext cx="914400" cy="45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6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5BC175-DE4D-571B-4C9B-44D25120D0C6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Data sources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14B64-82CE-09E3-CD5A-4DCE4EAF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2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F0479-0AAF-F14A-A3B8-803E6E042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929"/>
            <a:ext cx="10515600" cy="4554141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b="1" dirty="0"/>
              <a:t>Regionalisation to a 19-sector (ANZSIC divisions) Gladstone economy</a:t>
            </a:r>
            <a:endParaRPr lang="en-AU" b="1" i="1" dirty="0"/>
          </a:p>
          <a:p>
            <a:pPr marL="457200" lvl="1" indent="0">
              <a:buNone/>
            </a:pPr>
            <a:endParaRPr lang="en-AU" b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AU" b="1" dirty="0">
                <a:solidFill>
                  <a:srgbClr val="7030A0"/>
                </a:solidFill>
              </a:rPr>
              <a:t>Investment flows </a:t>
            </a:r>
            <a:r>
              <a:rPr lang="en-AU" dirty="0"/>
              <a:t>between sectors: method of </a:t>
            </a:r>
            <a:r>
              <a:rPr lang="en-AU" dirty="0" err="1"/>
              <a:t>Atalay</a:t>
            </a:r>
            <a:r>
              <a:rPr lang="en-AU" dirty="0"/>
              <a:t> (2017)</a:t>
            </a:r>
          </a:p>
          <a:p>
            <a:pPr lvl="2"/>
            <a:r>
              <a:rPr lang="en-AU" dirty="0">
                <a:solidFill>
                  <a:srgbClr val="7030A0"/>
                </a:solidFill>
              </a:rPr>
              <a:t>Adapt investment flows tables from US data</a:t>
            </a:r>
            <a:endParaRPr lang="en-AU" dirty="0"/>
          </a:p>
          <a:p>
            <a:pPr marL="457200" lvl="1" indent="0">
              <a:buNone/>
            </a:pPr>
            <a:r>
              <a:rPr lang="en-AU" sz="2000" b="1" dirty="0">
                <a:solidFill>
                  <a:srgbClr val="7030A0"/>
                </a:solidFill>
              </a:rPr>
              <a:t>BLADE</a:t>
            </a:r>
            <a:r>
              <a:rPr lang="en-AU" sz="2000" i="1" dirty="0"/>
              <a:t> (and </a:t>
            </a:r>
            <a:r>
              <a:rPr lang="en-AU" sz="2000" i="1" dirty="0" err="1"/>
              <a:t>Remplan</a:t>
            </a:r>
            <a:r>
              <a:rPr lang="en-AU" sz="2000" i="1" dirty="0"/>
              <a:t>): </a:t>
            </a:r>
            <a:r>
              <a:rPr lang="en-AU" sz="2000" dirty="0">
                <a:solidFill>
                  <a:srgbClr val="7030A0"/>
                </a:solidFill>
              </a:rPr>
              <a:t>for output per sector for Gladstone 2019</a:t>
            </a:r>
          </a:p>
          <a:p>
            <a:pPr marL="457200" lvl="1" indent="0">
              <a:buNone/>
            </a:pPr>
            <a:endParaRPr lang="en-AU" sz="1600" i="1" dirty="0"/>
          </a:p>
          <a:p>
            <a:pPr marL="457200" lvl="1" indent="0">
              <a:buNone/>
            </a:pPr>
            <a:r>
              <a:rPr lang="en-AU" sz="1600" i="1" dirty="0"/>
              <a:t>Jobs in Australia</a:t>
            </a:r>
            <a:r>
              <a:rPr lang="en-AU" sz="1600" dirty="0"/>
              <a:t> ABS data: labour per sector for Gladstone 2019.</a:t>
            </a:r>
          </a:p>
          <a:p>
            <a:pPr marL="457200" lvl="1" indent="0">
              <a:buNone/>
            </a:pPr>
            <a:r>
              <a:rPr lang="en-AU" sz="1600" i="1" dirty="0"/>
              <a:t>Input-output flows</a:t>
            </a:r>
            <a:r>
              <a:rPr lang="en-AU" sz="1600" dirty="0"/>
              <a:t> between sectors: ABS tables 5 and 8 for Australia</a:t>
            </a:r>
            <a:endParaRPr lang="en-AU" sz="1600" i="1" dirty="0"/>
          </a:p>
          <a:p>
            <a:pPr marL="457200" lvl="1" indent="0">
              <a:buNone/>
            </a:pPr>
            <a:r>
              <a:rPr lang="en-AU" sz="1600" i="1" dirty="0"/>
              <a:t>Gross Fixed Capital Formation by Industry by type of Asset</a:t>
            </a:r>
            <a:r>
              <a:rPr lang="en-AU" sz="1600" dirty="0"/>
              <a:t>: ABS for Australia</a:t>
            </a:r>
            <a:endParaRPr lang="en-AU" sz="1600" i="1" dirty="0"/>
          </a:p>
          <a:p>
            <a:pPr marL="457200" lvl="1" indent="0">
              <a:buNone/>
            </a:pPr>
            <a:r>
              <a:rPr lang="en-AU" sz="1600" i="1" dirty="0"/>
              <a:t>Gladstone Port</a:t>
            </a:r>
            <a:r>
              <a:rPr lang="en-AU" sz="1600" dirty="0"/>
              <a:t> data for Bauxite, Alumina, Aluminium and Coal</a:t>
            </a:r>
          </a:p>
          <a:p>
            <a:pPr marL="457200" lvl="1" indent="0">
              <a:buNone/>
            </a:pPr>
            <a:r>
              <a:rPr lang="en-AU" sz="1600" i="1" dirty="0"/>
              <a:t>Rio Tinto</a:t>
            </a:r>
            <a:r>
              <a:rPr lang="en-AU" sz="1600" dirty="0"/>
              <a:t> accounts</a:t>
            </a:r>
          </a:p>
          <a:p>
            <a:pPr marL="457200" lvl="1" indent="0">
              <a:buNone/>
            </a:pPr>
            <a:r>
              <a:rPr lang="en-AU" sz="1600" i="1" dirty="0"/>
              <a:t>Studies </a:t>
            </a:r>
            <a:r>
              <a:rPr lang="en-AU" sz="1600" dirty="0"/>
              <a:t>on aluminium production e.g. </a:t>
            </a:r>
          </a:p>
          <a:p>
            <a:pPr lvl="2"/>
            <a:r>
              <a:rPr lang="en-AU" sz="1600" dirty="0"/>
              <a:t>Gagne and Nappi 2000</a:t>
            </a:r>
          </a:p>
          <a:p>
            <a:pPr lvl="2"/>
            <a:r>
              <a:rPr lang="en-AU" sz="1600" dirty="0"/>
              <a:t>Best Available Techniques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FCD0-E584-D895-84E8-9416745B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F1AF-7FE7-D74B-89B5-5B91D7E9B3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9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8778</TotalTime>
  <Words>1724</Words>
  <Application>Microsoft Macintosh PowerPoint</Application>
  <PresentationFormat>Widescreen</PresentationFormat>
  <Paragraphs>239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System Font Regular</vt:lpstr>
      <vt:lpstr>Office Theme</vt:lpstr>
      <vt:lpstr>The Boyne Island smelter: a case study</vt:lpstr>
      <vt:lpstr>Economic Modelling with Sector-specific Euler Equations  ``emsee’’ model overview</vt:lpstr>
      <vt:lpstr>PowerPoint Presentation</vt:lpstr>
      <vt:lpstr>Aluminium Industry and Boyne Smelters Limited (BSL)</vt:lpstr>
      <vt:lpstr>PowerPoint Presentation</vt:lpstr>
      <vt:lpstr>Gladstone, Central Queensland</vt:lpstr>
      <vt:lpstr>PowerPoint Presentation</vt:lpstr>
      <vt:lpstr>PowerPoint Presentation</vt:lpstr>
      <vt:lpstr>PowerPoint Presentation</vt:lpstr>
      <vt:lpstr>Experiments and shocks</vt:lpstr>
      <vt:lpstr>PowerPoint Presentation</vt:lpstr>
      <vt:lpstr>Summary of Results</vt:lpstr>
      <vt:lpstr>PowerPoint Presentation</vt:lpstr>
      <vt:lpstr>Graphical comparison of experiments  (1a)                                          (2a)  All 19 SEE hold                                        Not all 19 SEE hold </vt:lpstr>
      <vt:lpstr>PowerPoint Presentation</vt:lpstr>
      <vt:lpstr>PowerPoint Presentation</vt:lpstr>
      <vt:lpstr>PowerPoint Presentation</vt:lpstr>
      <vt:lpstr>PowerPoint Presentation</vt:lpstr>
      <vt:lpstr>Key takeaways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Aluminium Industry</dc:title>
  <dc:creator>Patrick O'Callaghan</dc:creator>
  <cp:lastModifiedBy>Patrick O'Callaghan</cp:lastModifiedBy>
  <cp:revision>53</cp:revision>
  <cp:lastPrinted>2022-10-12T09:14:01Z</cp:lastPrinted>
  <dcterms:created xsi:type="dcterms:W3CDTF">2022-10-03T12:10:44Z</dcterms:created>
  <dcterms:modified xsi:type="dcterms:W3CDTF">2022-11-03T11:12:55Z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2022-10-03T12:10:51Z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76b2d63a-82ac-4a11-8d1e-94188c8c7eb2</vt:lpwstr>
  </property>
  <property fmtid="{D5CDD505-2E9C-101B-9397-08002B2CF9AE}" pid="8" name="MSIP_Label_0f488380-630a-4f55-a077-a19445e3f360_ContentBits">
    <vt:lpwstr>0</vt:lpwstr>
  </property>
</Properties>
</file>