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5" r:id="rId13"/>
    <p:sldId id="271" r:id="rId14"/>
    <p:sldId id="276" r:id="rId15"/>
    <p:sldId id="278" r:id="rId16"/>
    <p:sldId id="281" r:id="rId17"/>
    <p:sldId id="284" r:id="rId18"/>
    <p:sldId id="272" r:id="rId19"/>
    <p:sldId id="267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/>
    <p:restoredTop sz="99042"/>
  </p:normalViewPr>
  <p:slideViewPr>
    <p:cSldViewPr snapToGrid="0" snapToObjects="1">
      <p:cViewPr>
        <p:scale>
          <a:sx n="223" d="100"/>
          <a:sy n="223" d="100"/>
        </p:scale>
        <p:origin x="-184" y="200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42451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Type (1):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regionalise, </a:t>
            </a:r>
            <a:r>
              <a:rPr lang="en-AU" b="1" i="1" dirty="0">
                <a:solidFill>
                  <a:srgbClr val="7030A0"/>
                </a:solidFill>
              </a:rPr>
              <a:t>all 19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4245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Type (2): </a:t>
            </a:r>
          </a:p>
          <a:p>
            <a:pPr marL="457200" lvl="1" indent="0">
              <a:buNone/>
            </a:pPr>
            <a:r>
              <a:rPr lang="en-AU" b="1" dirty="0"/>
              <a:t>1st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tune parameters to regionalise; </a:t>
            </a:r>
            <a:r>
              <a:rPr lang="en-AU" b="1" i="1" dirty="0">
                <a:solidFill>
                  <a:schemeClr val="accent6"/>
                </a:solidFill>
              </a:rPr>
              <a:t>not all 19 SEE hold</a:t>
            </a:r>
          </a:p>
          <a:p>
            <a:pPr marL="457200" lvl="1" indent="0">
              <a:buNone/>
            </a:pPr>
            <a:r>
              <a:rPr lang="en-AU" b="1" dirty="0"/>
              <a:t>2nd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capital evolves towards a balanced growth path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along same path and generate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sz="2200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245493"/>
            <a:ext cx="10515600" cy="17895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“MIT shock” agents don’t see coming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dirty="0">
                <a:solidFill>
                  <a:srgbClr val="7030A0"/>
                </a:solidFill>
              </a:rPr>
              <a:t>No </a:t>
            </a:r>
            <a:r>
              <a:rPr lang="en-AU" b="1" dirty="0">
                <a:solidFill>
                  <a:srgbClr val="7030A0"/>
                </a:solidFill>
              </a:rPr>
              <a:t>exogenous </a:t>
            </a:r>
            <a:r>
              <a:rPr lang="en-AU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84932"/>
            <a:ext cx="5257800" cy="5688135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600" dirty="0">
                <a:latin typeface="+mj-lt"/>
              </a:rPr>
              <a:t>Experiment (1a) Summary of Results</a:t>
            </a: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endParaRPr lang="en-AU" sz="26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Utilities prices      by 4%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Consumption </a:t>
            </a:r>
            <a:r>
              <a:rPr lang="en-AU" i="1" dirty="0"/>
              <a:t> </a:t>
            </a:r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Manufacturing employment      6%: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At 32% lower pay as economy strives to preserve </a:t>
            </a:r>
            <a:r>
              <a:rPr lang="en-AU" dirty="0">
                <a:solidFill>
                  <a:srgbClr val="7030A0"/>
                </a:solidFill>
              </a:rPr>
              <a:t>current equilibrium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584931"/>
            <a:ext cx="5297805" cy="568813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600" dirty="0">
                <a:latin typeface="+mj-lt"/>
              </a:rPr>
              <a:t>Experiment (</a:t>
            </a:r>
            <a:r>
              <a:rPr lang="en-AU" sz="2600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600" dirty="0">
                <a:latin typeface="+mj-lt"/>
              </a:rPr>
              <a:t>) </a:t>
            </a:r>
            <a:r>
              <a:rPr lang="en-AU" sz="2600" b="1" i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600" dirty="0">
                <a:latin typeface="+mj-lt"/>
              </a:rPr>
              <a:t>of Results</a:t>
            </a:r>
            <a:endParaRPr lang="en-AU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6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2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i="1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Prices: Utilities     10%, Manuf.      3%</a:t>
            </a:r>
          </a:p>
          <a:p>
            <a:pPr marL="457200" lvl="1" indent="0">
              <a:buNone/>
            </a:pPr>
            <a:r>
              <a:rPr lang="en-AU" dirty="0"/>
              <a:t>Agriculture</a:t>
            </a:r>
            <a:r>
              <a:rPr lang="en-AU" i="1" dirty="0"/>
              <a:t>, </a:t>
            </a:r>
            <a:r>
              <a:rPr lang="en-AU" dirty="0"/>
              <a:t>Mining</a:t>
            </a:r>
            <a:r>
              <a:rPr lang="en-AU" i="1" dirty="0"/>
              <a:t>, …      </a:t>
            </a:r>
            <a:r>
              <a:rPr lang="en-AU" dirty="0"/>
              <a:t>Consumption</a:t>
            </a:r>
            <a:endParaRPr lang="en-AU" i="1" dirty="0"/>
          </a:p>
          <a:p>
            <a:pPr lvl="1">
              <a:buFont typeface="System Font Regular"/>
              <a:buChar char="*"/>
            </a:pPr>
            <a:r>
              <a:rPr lang="en-AU" dirty="0"/>
              <a:t>But Gladstone is connected to NEM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Employment: Manuf.     1.5%:</a:t>
            </a:r>
          </a:p>
          <a:p>
            <a:pPr lvl="1"/>
            <a:r>
              <a:rPr lang="en-AU" dirty="0"/>
              <a:t>At 19% lower pay.</a:t>
            </a:r>
          </a:p>
          <a:p>
            <a:pPr lvl="1"/>
            <a:r>
              <a:rPr lang="en-AU" dirty="0"/>
              <a:t>Agric. employment     5%, Mining more</a:t>
            </a:r>
          </a:p>
        </p:txBody>
      </p:sp>
      <p:pic>
        <p:nvPicPr>
          <p:cNvPr id="7" name="Graphic 6" descr="Arrow Up with solid fill">
            <a:extLst>
              <a:ext uri="{FF2B5EF4-FFF2-40B4-BE49-F238E27FC236}">
                <a16:creationId xmlns:a16="http://schemas.microsoft.com/office/drawing/2014/main" id="{B7940942-9347-704A-8E44-6BAEE931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2965" y="4937756"/>
            <a:ext cx="310515" cy="251461"/>
          </a:xfrm>
          <a:prstGeom prst="rect">
            <a:avLst/>
          </a:prstGeom>
        </p:spPr>
      </p:pic>
      <p:pic>
        <p:nvPicPr>
          <p:cNvPr id="12" name="Graphic 11" descr="Arrow Down with solid fill">
            <a:extLst>
              <a:ext uri="{FF2B5EF4-FFF2-40B4-BE49-F238E27FC236}">
                <a16:creationId xmlns:a16="http://schemas.microsoft.com/office/drawing/2014/main" id="{E9BEF21A-947F-49B9-4BBB-A5AE9E01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020" y="3703319"/>
            <a:ext cx="274319" cy="274319"/>
          </a:xfrm>
          <a:prstGeom prst="rect">
            <a:avLst/>
          </a:prstGeom>
        </p:spPr>
      </p:pic>
      <p:pic>
        <p:nvPicPr>
          <p:cNvPr id="13" name="Graphic 12" descr="Arrow Down with solid fill">
            <a:extLst>
              <a:ext uri="{FF2B5EF4-FFF2-40B4-BE49-F238E27FC236}">
                <a16:creationId xmlns:a16="http://schemas.microsoft.com/office/drawing/2014/main" id="{3604FF1C-95A1-4D1F-B205-F4E1FB7D3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040" y="3703319"/>
            <a:ext cx="274319" cy="274319"/>
          </a:xfrm>
          <a:prstGeom prst="rect">
            <a:avLst/>
          </a:prstGeom>
        </p:spPr>
      </p:pic>
      <p:pic>
        <p:nvPicPr>
          <p:cNvPr id="15" name="Graphic 14" descr="Arrow Down with solid fill">
            <a:extLst>
              <a:ext uri="{FF2B5EF4-FFF2-40B4-BE49-F238E27FC236}">
                <a16:creationId xmlns:a16="http://schemas.microsoft.com/office/drawing/2014/main" id="{F5AB8D15-39B6-0563-6CD9-30539BAE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0189" y="4914898"/>
            <a:ext cx="274319" cy="274319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  <p:pic>
        <p:nvPicPr>
          <p:cNvPr id="19" name="Graphic 18" descr="Arrow Up with solid fill">
            <a:extLst>
              <a:ext uri="{FF2B5EF4-FFF2-40B4-BE49-F238E27FC236}">
                <a16:creationId xmlns:a16="http://schemas.microsoft.com/office/drawing/2014/main" id="{525BF25D-FED2-5235-BA4C-26D459CAF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520" y="5661656"/>
            <a:ext cx="310515" cy="251461"/>
          </a:xfrm>
          <a:prstGeom prst="rect">
            <a:avLst/>
          </a:prstGeom>
        </p:spPr>
      </p:pic>
      <p:pic>
        <p:nvPicPr>
          <p:cNvPr id="20" name="Graphic 19" descr="Arrow Down with solid fill">
            <a:extLst>
              <a:ext uri="{FF2B5EF4-FFF2-40B4-BE49-F238E27FC236}">
                <a16:creationId xmlns:a16="http://schemas.microsoft.com/office/drawing/2014/main" id="{C87FD46D-26E9-F882-D7A9-D8B090CD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2724" y="3709032"/>
            <a:ext cx="274319" cy="274319"/>
          </a:xfrm>
          <a:prstGeom prst="rect">
            <a:avLst/>
          </a:prstGeom>
        </p:spPr>
      </p:pic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F8156D0B-9DCC-F510-8278-DAEC8260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250" y="4076693"/>
            <a:ext cx="310515" cy="251461"/>
          </a:xfrm>
          <a:prstGeom prst="rect">
            <a:avLst/>
          </a:prstGeom>
        </p:spPr>
      </p:pic>
      <p:pic>
        <p:nvPicPr>
          <p:cNvPr id="23" name="Graphic 22" descr="Arrow Up with solid fill">
            <a:extLst>
              <a:ext uri="{FF2B5EF4-FFF2-40B4-BE49-F238E27FC236}">
                <a16:creationId xmlns:a16="http://schemas.microsoft.com/office/drawing/2014/main" id="{B8A25321-D332-3C4E-4A45-1799F71D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4726" y="4076693"/>
            <a:ext cx="310515" cy="251461"/>
          </a:xfrm>
          <a:prstGeom prst="rect">
            <a:avLst/>
          </a:prstGeom>
        </p:spPr>
      </p:pic>
      <p:pic>
        <p:nvPicPr>
          <p:cNvPr id="24" name="Graphic 23" descr="Arrow Up with solid fill">
            <a:extLst>
              <a:ext uri="{FF2B5EF4-FFF2-40B4-BE49-F238E27FC236}">
                <a16:creationId xmlns:a16="http://schemas.microsoft.com/office/drawing/2014/main" id="{037CA09A-32B5-2C0E-1E88-E912ABD5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0044" y="4076692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2180"/>
            <a:ext cx="10515600" cy="36136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Comparison of experiments: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i="1" dirty="0">
                <a:solidFill>
                  <a:srgbClr val="7030A0"/>
                </a:solidFill>
              </a:rPr>
              <a:t>All 20 SEE hold</a:t>
            </a:r>
            <a:r>
              <a:rPr lang="en-AU" sz="3200" dirty="0"/>
              <a:t> </a:t>
            </a:r>
            <a:r>
              <a:rPr lang="en-AU" sz="3200" i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i="1" dirty="0">
                <a:solidFill>
                  <a:srgbClr val="7030A0"/>
                </a:solidFill>
              </a:rPr>
              <a:t>Not</a:t>
            </a:r>
            <a:r>
              <a:rPr lang="en-AU" sz="3200" i="1" dirty="0">
                <a:solidFill>
                  <a:srgbClr val="7030A0"/>
                </a:solidFill>
              </a:rPr>
              <a:t> all 20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 by 1.6-1.7%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11% or $1.7bn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is higher than status quo after 7 years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or $0.85bn before rising</a:t>
            </a:r>
            <a:r>
              <a:rPr lang="en-US" dirty="0"/>
              <a:t>; </a:t>
            </a:r>
            <a:r>
              <a:rPr lang="en-US" dirty="0">
                <a:solidFill>
                  <a:schemeClr val="accent3"/>
                </a:solidFill>
              </a:rPr>
              <a:t>Consumption is 3.5% higher in the long run.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Manufacturing output down by 27% or $1.5bn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falls as Manufacturing prices rise.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</a:t>
            </a:r>
          </a:p>
          <a:p>
            <a:r>
              <a:rPr lang="en-US" dirty="0">
                <a:solidFill>
                  <a:schemeClr val="accent2"/>
                </a:solidFill>
              </a:rPr>
              <a:t>Manufacturing output down by 20% or $1.1bn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Consumption rises as Manufacturing prices fall.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9% in the long run</a:t>
            </a:r>
            <a:r>
              <a:rPr lang="en-US" dirty="0"/>
              <a:t>.</a:t>
            </a:r>
          </a:p>
          <a:p>
            <a:r>
              <a:rPr lang="en-US" dirty="0"/>
              <a:t>Utilities (Energy and Water) price initially fall by 4%; 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compensating for falls elsewhere</a:t>
            </a:r>
            <a:r>
              <a:rPr lang="en-US" dirty="0"/>
              <a:t>;</a:t>
            </a:r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down by 6% in the long run;</a:t>
            </a:r>
            <a:endParaRPr lang="en-US" dirty="0"/>
          </a:p>
          <a:p>
            <a:r>
              <a:rPr lang="en-US" dirty="0"/>
              <a:t>Utilities price down by 10% and remains there;</a:t>
            </a:r>
          </a:p>
          <a:p>
            <a:r>
              <a:rPr lang="en-US" dirty="0">
                <a:solidFill>
                  <a:schemeClr val="accent3"/>
                </a:solidFill>
              </a:rPr>
              <a:t>Consumption up and remains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Cheaper energy and water prices cause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Similar, but more extreme:</a:t>
            </a:r>
          </a:p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547"/>
            <a:ext cx="10515600" cy="2985238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</a:t>
            </a:r>
            <a:r>
              <a:rPr lang="en-AU" sz="7400" dirty="0">
                <a:solidFill>
                  <a:srgbClr val="7030A0"/>
                </a:solidFill>
              </a:rPr>
              <a:t>: some </a:t>
            </a:r>
            <a:r>
              <a:rPr lang="en-AU" sz="7400" dirty="0"/>
              <a:t>SEE will not hold (given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transforming the economy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Qld’s Al/</a:t>
            </a:r>
            <a:r>
              <a:rPr lang="en-AU" sz="2400" dirty="0" err="1"/>
              <a:t>AlOx</a:t>
            </a:r>
            <a:r>
              <a:rPr lang="en-AU" sz="2400" dirty="0"/>
              <a:t> supply chain</a:t>
            </a:r>
          </a:p>
          <a:p>
            <a:pPr lvl="1"/>
            <a:r>
              <a:rPr lang="en-AU" sz="2000" dirty="0"/>
              <a:t>Transition needs to be handled with care: </a:t>
            </a:r>
            <a:r>
              <a:rPr lang="en-AU" sz="2000" dirty="0">
                <a:solidFill>
                  <a:srgbClr val="7030A0"/>
                </a:solidFill>
              </a:rPr>
              <a:t>major consumer of energy and energy prices </a:t>
            </a: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power supply</a:t>
            </a:r>
          </a:p>
        </p:txBody>
      </p:sp>
      <p:pic>
        <p:nvPicPr>
          <p:cNvPr id="8" name="Graphic 7" descr="Arrow Up with solid fill">
            <a:extLst>
              <a:ext uri="{FF2B5EF4-FFF2-40B4-BE49-F238E27FC236}">
                <a16:creationId xmlns:a16="http://schemas.microsoft.com/office/drawing/2014/main" id="{B676BE18-4480-38F9-D9ED-6384AE2A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046" y="1365877"/>
            <a:ext cx="310515" cy="2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08FD701-3DA9-E05F-698D-7ECA8CFA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55" y="1247799"/>
            <a:ext cx="3834765" cy="894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390"/>
            <a:ext cx="10515600" cy="2548890"/>
          </a:xfrm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AU" sz="3800" b="1" dirty="0">
                <a:solidFill>
                  <a:srgbClr val="7030A0"/>
                </a:solidFill>
              </a:rPr>
              <a:t>S</a:t>
            </a:r>
            <a:r>
              <a:rPr lang="en-AU" sz="3800" b="1" dirty="0"/>
              <a:t>ector-specific</a:t>
            </a:r>
            <a:r>
              <a:rPr lang="en-AU" sz="3800" b="1" dirty="0">
                <a:solidFill>
                  <a:srgbClr val="7030A0"/>
                </a:solidFill>
              </a:rPr>
              <a:t> E</a:t>
            </a:r>
            <a:r>
              <a:rPr lang="en-AU" sz="3800" b="1" dirty="0"/>
              <a:t>uler </a:t>
            </a:r>
            <a:r>
              <a:rPr lang="en-AU" sz="3800" b="1" dirty="0">
                <a:solidFill>
                  <a:srgbClr val="7030A0"/>
                </a:solidFill>
              </a:rPr>
              <a:t>E</a:t>
            </a:r>
            <a:r>
              <a:rPr lang="en-AU" sz="3800" b="1" dirty="0"/>
              <a:t>q’ns: </a:t>
            </a:r>
            <a:r>
              <a:rPr lang="en-AU" sz="3200" i="1" dirty="0">
                <a:solidFill>
                  <a:srgbClr val="7030A0"/>
                </a:solidFill>
              </a:rPr>
              <a:t>when they hold, </a:t>
            </a:r>
            <a:r>
              <a:rPr lang="en-AU" sz="3200" b="1" dirty="0">
                <a:solidFill>
                  <a:srgbClr val="7030A0"/>
                </a:solidFill>
              </a:rPr>
              <a:t>capital is optimally allocated across sectors</a:t>
            </a:r>
            <a:endParaRPr lang="en-AU" sz="3200" b="1" dirty="0"/>
          </a:p>
          <a:p>
            <a:pPr marL="457200" lvl="1" indent="0">
              <a:buNone/>
            </a:pPr>
            <a:r>
              <a:rPr lang="en-AU" sz="3300" b="1" dirty="0">
                <a:solidFill>
                  <a:srgbClr val="7030A0"/>
                </a:solidFill>
              </a:rPr>
              <a:t>Testable:</a:t>
            </a:r>
            <a:r>
              <a:rPr lang="en-AU" sz="3300" b="1" dirty="0"/>
              <a:t>  </a:t>
            </a:r>
            <a:r>
              <a:rPr lang="en-AU" sz="3300" dirty="0"/>
              <a:t>``value capital today’’  </a:t>
            </a:r>
            <a:r>
              <a:rPr lang="en-AU" sz="3300" dirty="0">
                <a:solidFill>
                  <a:srgbClr val="7030A0"/>
                </a:solidFill>
              </a:rPr>
              <a:t>= </a:t>
            </a:r>
            <a:r>
              <a:rPr lang="en-AU" sz="3300" dirty="0"/>
              <a:t> ``</a:t>
            </a:r>
            <a:r>
              <a:rPr lang="en-AU" sz="3300" b="1" dirty="0"/>
              <a:t>expected value </a:t>
            </a:r>
            <a:r>
              <a:rPr lang="en-AU" sz="3300" dirty="0"/>
              <a:t>of capital in the future’’</a:t>
            </a:r>
          </a:p>
          <a:p>
            <a:pPr marL="457200" lvl="1" indent="0">
              <a:buNone/>
            </a:pPr>
            <a:r>
              <a:rPr lang="en-AU" sz="3300" b="1" dirty="0">
                <a:solidFill>
                  <a:srgbClr val="7030A0"/>
                </a:solidFill>
              </a:rPr>
              <a:t>Absent:</a:t>
            </a:r>
            <a:r>
              <a:rPr lang="en-AU" sz="3300" dirty="0"/>
              <a:t> in intersectoral models: </a:t>
            </a:r>
            <a:r>
              <a:rPr lang="en-AU" sz="3300" dirty="0" err="1"/>
              <a:t>CoPS</a:t>
            </a:r>
            <a:r>
              <a:rPr lang="en-AU" sz="3300" dirty="0"/>
              <a:t>; </a:t>
            </a:r>
            <a:r>
              <a:rPr lang="en-AU" sz="3300" dirty="0" err="1"/>
              <a:t>Atalay</a:t>
            </a:r>
            <a:r>
              <a:rPr lang="en-AU" sz="3300" dirty="0"/>
              <a:t>; </a:t>
            </a:r>
            <a:r>
              <a:rPr lang="en-AU" sz="3300" dirty="0" err="1"/>
              <a:t>Cesa</a:t>
            </a:r>
            <a:r>
              <a:rPr lang="en-AU" sz="3300" dirty="0"/>
              <a:t>-Bianchi et al; </a:t>
            </a:r>
            <a:r>
              <a:rPr lang="en-AU" sz="3300" dirty="0" err="1"/>
              <a:t>Baqaee</a:t>
            </a:r>
            <a:r>
              <a:rPr lang="en-AU" sz="33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800" b="1" dirty="0">
                <a:solidFill>
                  <a:srgbClr val="7030A0"/>
                </a:solidFill>
              </a:rPr>
              <a:t>With transition to net zero</a:t>
            </a:r>
            <a:r>
              <a:rPr lang="en-AU" sz="3800" dirty="0">
                <a:solidFill>
                  <a:srgbClr val="7030A0"/>
                </a:solidFill>
              </a:rPr>
              <a:t>, some SEE may fail to hold, thus:</a:t>
            </a:r>
            <a:endParaRPr lang="en-AU" sz="3800" i="1" dirty="0"/>
          </a:p>
          <a:p>
            <a:pPr lvl="1"/>
            <a:r>
              <a:rPr lang="en-AU" sz="2800" dirty="0"/>
              <a:t>sectoral shocks are more likely to spill over/propagate to other sectors</a:t>
            </a:r>
          </a:p>
          <a:p>
            <a:pPr lvl="1"/>
            <a:r>
              <a:rPr lang="en-AU" sz="2800" dirty="0"/>
              <a:t>the economy has more capacity for adaptation: chance to nudge economy to new equilibria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92759-CD20-FC93-3F56-2912CB412977}"/>
              </a:ext>
            </a:extLst>
          </p:cNvPr>
          <p:cNvSpPr txBox="1"/>
          <p:nvPr/>
        </p:nvSpPr>
        <p:spPr>
          <a:xfrm>
            <a:off x="838200" y="1186569"/>
            <a:ext cx="10515600" cy="1692771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Supply = Demand</a:t>
            </a:r>
            <a:r>
              <a:rPr lang="en-AU" sz="2000" dirty="0"/>
              <a:t> (equilibrium where output = med + con + inv + </a:t>
            </a:r>
            <a:r>
              <a:rPr lang="en-AU" sz="2000" dirty="0" err="1"/>
              <a:t>xpo</a:t>
            </a:r>
            <a:r>
              <a:rPr lang="en-AU" sz="2000" dirty="0"/>
              <a:t>) at each time</a:t>
            </a:r>
          </a:p>
          <a:p>
            <a:pPr lvl="1"/>
            <a:r>
              <a:rPr lang="en-AU" sz="2000" b="1" dirty="0"/>
              <a:t>Capital </a:t>
            </a:r>
            <a:r>
              <a:rPr lang="en-AU" sz="2000" dirty="0"/>
              <a:t>is optimally replenished using inputs from other sectors</a:t>
            </a: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Solve as a sequence of overlapping nonlinear dynamic programs </a:t>
            </a:r>
            <a:r>
              <a:rPr lang="en-AU" sz="2000" dirty="0"/>
              <a:t>(Cai–Judd; Na et al.; 2021)</a:t>
            </a:r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5324109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and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Gladstone for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 and Al smelting at BSL </a:t>
            </a:r>
          </a:p>
          <a:p>
            <a:pPr lvl="1"/>
            <a:r>
              <a:rPr lang="en-AU" dirty="0"/>
              <a:t>Gladstone Bauxite imports less than half of Weipa production</a:t>
            </a:r>
          </a:p>
          <a:p>
            <a:pPr lvl="1"/>
            <a:r>
              <a:rPr lang="en-AU" dirty="0"/>
              <a:t>QAL and Yarwun: Alumina sales to BSL is 15% of total output</a:t>
            </a:r>
            <a:endParaRPr lang="en-AU" i="1" dirty="0"/>
          </a:p>
          <a:p>
            <a:pPr marL="457200" lvl="1" indent="0">
              <a:buNone/>
            </a:pPr>
            <a:r>
              <a:rPr lang="en-AU" sz="2500" i="1" dirty="0">
                <a:solidFill>
                  <a:srgbClr val="7030A0"/>
                </a:solidFill>
              </a:rPr>
              <a:t>No obvious major threats to overall supply chain: Rio Tinto is majority owner</a:t>
            </a:r>
            <a:endParaRPr lang="en-AU" sz="2500" dirty="0">
              <a:solidFill>
                <a:srgbClr val="7030A0"/>
              </a:solidFill>
            </a:endParaRPr>
          </a:p>
          <a:p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lvl="1"/>
            <a:r>
              <a:rPr lang="en-AU" dirty="0"/>
              <a:t>Like other smelters it is in close proximity of energy resources</a:t>
            </a:r>
          </a:p>
          <a:p>
            <a:pPr lvl="1"/>
            <a:r>
              <a:rPr lang="en-AU" dirty="0"/>
              <a:t>Recent smelter closures: </a:t>
            </a:r>
          </a:p>
          <a:p>
            <a:pPr lvl="2"/>
            <a:r>
              <a:rPr lang="en-AU" sz="2100" dirty="0"/>
              <a:t>Kurri Kurri, NSW closed in 2012</a:t>
            </a:r>
          </a:p>
          <a:p>
            <a:pPr lvl="2"/>
            <a:r>
              <a:rPr lang="en-AU" sz="2100" dirty="0"/>
              <a:t>Tiwai Point, New Zealand </a:t>
            </a:r>
            <a:r>
              <a:rPr lang="en-AU" sz="2100" i="1" dirty="0"/>
              <a:t>almost </a:t>
            </a:r>
            <a:r>
              <a:rPr lang="en-AU" sz="2100" dirty="0"/>
              <a:t>closed in 2020-2021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571" y="175845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303"/>
            <a:ext cx="10515600" cy="5227394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lvl="1"/>
            <a:endParaRPr lang="en-AU" dirty="0"/>
          </a:p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aggregate output: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marL="457200" lvl="1" indent="0">
              <a:buNone/>
            </a:pPr>
            <a:r>
              <a:rPr lang="en-AU" dirty="0"/>
              <a:t>63k population: highly skilled, but aging with 0.7% growth</a:t>
            </a:r>
          </a:p>
          <a:p>
            <a:pPr lvl="1"/>
            <a:r>
              <a:rPr lang="en-AU" b="0" dirty="0">
                <a:effectLst/>
              </a:rPr>
              <a:t>Multi-commodity deep-water port plus rail and road infrastructure</a:t>
            </a:r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dirty="0"/>
              <a:t>$5.5bn to $6bn Manufacturing output: of which approx. $1bn is BSL</a:t>
            </a:r>
          </a:p>
          <a:p>
            <a:pPr marL="457200" lvl="1" indent="0">
              <a:buNone/>
            </a:pPr>
            <a:r>
              <a:rPr lang="en-AU" dirty="0"/>
              <a:t>4k to 4.5k Manufacturing FTE employees: of which 1k at </a:t>
            </a:r>
            <a:r>
              <a:rPr lang="en-AU" b="1" dirty="0"/>
              <a:t>BSL</a:t>
            </a:r>
          </a:p>
          <a:p>
            <a:pPr lvl="1"/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except in energy consumption</a:t>
            </a: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</a:t>
            </a:r>
            <a:r>
              <a:rPr lang="en-AU" dirty="0"/>
              <a:t>for </a:t>
            </a:r>
            <a:r>
              <a:rPr lang="en-AU" b="0" dirty="0">
                <a:effectLst/>
              </a:rPr>
              <a:t>batteries, aquaculture, Mining Serv., green {…}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5" y="817245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5000" y="37426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118"/>
            <a:ext cx="10515600" cy="495776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600" b="1" dirty="0"/>
              <a:t>We specialise the model to the Gladstone region with 19 ANZSIC divisions:</a:t>
            </a:r>
            <a:endParaRPr lang="en-AU" sz="2600" b="1" i="1" dirty="0"/>
          </a:p>
          <a:p>
            <a:pPr marL="0" indent="0">
              <a:buNone/>
            </a:pPr>
            <a:r>
              <a:rPr lang="en-AU" sz="2200" i="1" dirty="0"/>
              <a:t>Jobs in Australia</a:t>
            </a:r>
            <a:r>
              <a:rPr lang="en-AU" sz="2200" dirty="0"/>
              <a:t> ABS data: labour per sector for Gladstone 2019.</a:t>
            </a:r>
          </a:p>
          <a:p>
            <a:pPr marL="0" indent="0">
              <a:buNone/>
            </a:pPr>
            <a:r>
              <a:rPr lang="en-AU" sz="2200" i="1" dirty="0"/>
              <a:t>Input-output flows</a:t>
            </a:r>
            <a:r>
              <a:rPr lang="en-AU" sz="2200" dirty="0"/>
              <a:t> between sectors: ABS tables 5 and 8 for Australia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Investment flows </a:t>
            </a:r>
            <a:r>
              <a:rPr lang="en-AU" sz="2200" dirty="0"/>
              <a:t>between sectors: </a:t>
            </a:r>
            <a:r>
              <a:rPr lang="en-AU" sz="2200" dirty="0">
                <a:solidFill>
                  <a:srgbClr val="7030A0"/>
                </a:solidFill>
              </a:rPr>
              <a:t>following </a:t>
            </a:r>
            <a:r>
              <a:rPr lang="en-AU" sz="2200" dirty="0" err="1">
                <a:solidFill>
                  <a:srgbClr val="7030A0"/>
                </a:solidFill>
              </a:rPr>
              <a:t>Atalay</a:t>
            </a:r>
            <a:r>
              <a:rPr lang="en-AU" sz="2200" dirty="0">
                <a:solidFill>
                  <a:srgbClr val="7030A0"/>
                </a:solidFill>
              </a:rPr>
              <a:t> (2017)</a:t>
            </a:r>
          </a:p>
          <a:p>
            <a:pPr lvl="1"/>
            <a:r>
              <a:rPr lang="en-AU" sz="2200" dirty="0"/>
              <a:t>Adapt investment flows tables from the US Bureau of Economic Analysis</a:t>
            </a:r>
          </a:p>
          <a:p>
            <a:pPr lvl="1"/>
            <a:r>
              <a:rPr lang="en-AU" sz="2200" dirty="0"/>
              <a:t>ABS Gross Fixed Capital Formation by Industry by type of Asset</a:t>
            </a:r>
          </a:p>
          <a:p>
            <a:pPr marL="0" indent="0">
              <a:buNone/>
            </a:pPr>
            <a:r>
              <a:rPr lang="en-AU" sz="2200" b="1" dirty="0">
                <a:solidFill>
                  <a:srgbClr val="7030A0"/>
                </a:solidFill>
              </a:rPr>
              <a:t>BLADE</a:t>
            </a:r>
            <a:r>
              <a:rPr lang="en-AU" sz="2200" i="1" dirty="0"/>
              <a:t> (and </a:t>
            </a:r>
            <a:r>
              <a:rPr lang="en-AU" sz="2200" i="1" dirty="0" err="1"/>
              <a:t>Remplan</a:t>
            </a:r>
            <a:r>
              <a:rPr lang="en-AU" sz="2200" i="1" dirty="0"/>
              <a:t>): </a:t>
            </a:r>
            <a:r>
              <a:rPr lang="en-AU" sz="22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0" indent="0">
              <a:buNone/>
            </a:pPr>
            <a:r>
              <a:rPr lang="en-AU" sz="2200" i="1" dirty="0"/>
              <a:t>Gladstone Port</a:t>
            </a:r>
            <a:r>
              <a:rPr lang="en-AU" sz="2200" dirty="0"/>
              <a:t> data for Bauxite, Alumina, Aluminium and Coal</a:t>
            </a:r>
          </a:p>
          <a:p>
            <a:pPr lvl="1"/>
            <a:r>
              <a:rPr lang="en-AU" sz="2200" dirty="0" err="1"/>
              <a:t>Eg.</a:t>
            </a:r>
            <a:r>
              <a:rPr lang="en-AU" sz="2200" dirty="0"/>
              <a:t> Bauxite imports</a:t>
            </a:r>
          </a:p>
          <a:p>
            <a:pPr marL="0" indent="0">
              <a:buNone/>
            </a:pPr>
            <a:r>
              <a:rPr lang="en-AU" sz="2200" i="1" dirty="0"/>
              <a:t>Rio Tinto</a:t>
            </a:r>
            <a:r>
              <a:rPr lang="en-AU" sz="2200" dirty="0"/>
              <a:t> accounts</a:t>
            </a:r>
          </a:p>
          <a:p>
            <a:pPr marL="0" indent="0">
              <a:buNone/>
            </a:pPr>
            <a:r>
              <a:rPr lang="en-AU" sz="2200" i="1" dirty="0"/>
              <a:t>Studies </a:t>
            </a:r>
            <a:r>
              <a:rPr lang="en-AU" sz="2200" dirty="0"/>
              <a:t>on aluminium production e.g. </a:t>
            </a:r>
          </a:p>
          <a:p>
            <a:pPr lvl="1"/>
            <a:r>
              <a:rPr lang="en-AU" sz="2200" dirty="0"/>
              <a:t>Gagne and Nappi 2000</a:t>
            </a:r>
          </a:p>
          <a:p>
            <a:pPr lvl="1"/>
            <a:r>
              <a:rPr lang="en-AU" sz="2200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1842</Words>
  <Application>Microsoft Macintosh PowerPoint</Application>
  <PresentationFormat>Widescreen</PresentationFormat>
  <Paragraphs>235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PowerPoint Presentation</vt:lpstr>
      <vt:lpstr>Comparison of experiments:  (1a)                                          (2a)  All 20 SEE hold                                        Not all 20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46</cp:revision>
  <cp:lastPrinted>2022-10-12T09:14:01Z</cp:lastPrinted>
  <dcterms:created xsi:type="dcterms:W3CDTF">2022-10-03T12:10:44Z</dcterms:created>
  <dcterms:modified xsi:type="dcterms:W3CDTF">2022-11-03T07:37:02Z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