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1" r:id="rId3"/>
    <p:sldId id="258" r:id="rId4"/>
    <p:sldId id="259" r:id="rId5"/>
    <p:sldId id="260" r:id="rId6"/>
    <p:sldId id="261" r:id="rId7"/>
    <p:sldId id="273" r:id="rId8"/>
    <p:sldId id="257" r:id="rId9"/>
    <p:sldId id="272" r:id="rId10"/>
    <p:sldId id="263" r:id="rId11"/>
    <p:sldId id="264" r:id="rId12"/>
    <p:sldId id="274" r:id="rId13"/>
    <p:sldId id="275" r:id="rId14"/>
    <p:sldId id="276" r:id="rId15"/>
    <p:sldId id="266" r:id="rId16"/>
    <p:sldId id="267" r:id="rId17"/>
    <p:sldId id="268" r:id="rId18"/>
    <p:sldId id="278" r:id="rId19"/>
    <p:sldId id="279" r:id="rId20"/>
    <p:sldId id="280" r:id="rId21"/>
    <p:sldId id="269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75190-BD43-45A0-9A8A-F9DD632D0219}">
  <a:tblStyle styleId="{2AC75190-BD43-45A0-9A8A-F9DD632D021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4482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84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830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38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98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164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982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0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289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036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3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435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4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9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6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7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87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70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42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39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23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717300"/>
            <a:ext cx="8222100" cy="19839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28 - NetApp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End-to-End Storage Quality-of-Service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3118692"/>
            <a:ext cx="8222100" cy="108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Remington Campbell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Patrick Powell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Zwick Shaw</a:t>
            </a:r>
          </a:p>
        </p:txBody>
      </p:sp>
      <p:sp>
        <p:nvSpPr>
          <p:cNvPr id="69" name="Shape 69"/>
          <p:cNvSpPr/>
          <p:nvPr/>
        </p:nvSpPr>
        <p:spPr>
          <a:xfrm>
            <a:off x="413575" y="2830450"/>
            <a:ext cx="7903199" cy="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468844" y="1916746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Modification of critical system code.</a:t>
            </a:r>
            <a:endParaRPr lang="en-US" dirty="0"/>
          </a:p>
          <a:p>
            <a:pPr marL="514350" lvl="1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Linux kernel.</a:t>
            </a:r>
          </a:p>
          <a:p>
            <a:pPr marL="514350" lvl="1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Requires 100% stability.</a:t>
            </a:r>
          </a:p>
          <a:p>
            <a:pPr marL="514350" lvl="1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~19.5 million lines of code.</a:t>
            </a:r>
          </a:p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New protocol design.</a:t>
            </a:r>
          </a:p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Learning enterprise storage implementations.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8190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2400" u="sng" dirty="0"/>
              <a:t>Server-Side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Roboto" charset="0"/>
              </a:rPr>
              <a:t>Configure Client SLA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Roboto" charset="0"/>
              </a:rPr>
              <a:t>Monitor Client SLA Compliance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Roboto" charset="0"/>
              </a:rPr>
              <a:t>Dynamically Adjust Client SLAs</a:t>
            </a:r>
          </a:p>
          <a:p>
            <a:pPr lvl="0">
              <a:lnSpc>
                <a:spcPct val="114999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27475" y="1919075"/>
            <a:ext cx="38190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2400" u="sng" dirty="0"/>
              <a:t>Client-Side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Accept SLA from Storage Server(s)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Enforce Storage Object Bandwidth Limits</a:t>
            </a:r>
          </a:p>
          <a:p>
            <a:pPr lvl="0" rtl="0">
              <a:lnSpc>
                <a:spcPct val="114999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Management Protocol Design</a:t>
            </a:r>
            <a:endParaRPr lang="en-US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8190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2400" u="sng" dirty="0"/>
              <a:t>Server-to-Client</a:t>
            </a:r>
            <a:endParaRPr lang="en" sz="1400" dirty="0"/>
          </a:p>
          <a:p>
            <a:pPr marL="285750" lvl="0" indent="-285750" rtl="0">
              <a:lnSpc>
                <a:spcPct val="114999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Service-Level-Agreement</a:t>
            </a:r>
          </a:p>
          <a:p>
            <a:pPr marL="285750" lvl="0" indent="-285750" rtl="0">
              <a:lnSpc>
                <a:spcPct val="114999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Version Number, Storage Object, Bandwidth Limits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27475" y="1919075"/>
            <a:ext cx="38190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2400" u="sng" dirty="0"/>
              <a:t>Client-to-Server</a:t>
            </a:r>
          </a:p>
          <a:p>
            <a:pPr marL="285750" lvl="0" indent="-285750" rtl="0">
              <a:lnSpc>
                <a:spcPct val="114999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Feedback to server</a:t>
            </a:r>
          </a:p>
          <a:p>
            <a:pPr marL="285750" lvl="0" indent="-285750" rtl="0">
              <a:lnSpc>
                <a:spcPct val="114999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Version Number, Storage Object, Current Performance, SLA appropriate?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637697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Design</a:t>
            </a:r>
            <a:endParaRPr lang="en-US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7874575" cy="3014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14999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Detect </a:t>
            </a:r>
            <a:r>
              <a:rPr lang="en-US" dirty="0"/>
              <a:t>Client Storage </a:t>
            </a:r>
            <a:r>
              <a:rPr lang="en-US" dirty="0" smtClean="0"/>
              <a:t>Mount</a:t>
            </a:r>
            <a:endParaRPr lang="en-US" dirty="0"/>
          </a:p>
          <a:p>
            <a:pPr marL="285750" lvl="0" indent="-285750" rtl="0">
              <a:lnSpc>
                <a:spcPct val="114999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Generate Client SLA</a:t>
            </a:r>
          </a:p>
          <a:p>
            <a:pPr marL="285750" lvl="0" indent="-285750" rtl="0">
              <a:lnSpc>
                <a:spcPct val="114999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Dynamically adjust based on client requirements and feedback.</a:t>
            </a:r>
          </a:p>
          <a:p>
            <a:pPr lvl="1">
              <a:lnSpc>
                <a:spcPct val="114999"/>
              </a:lnSpc>
              <a:buClr>
                <a:schemeClr val="tx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348103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Design</a:t>
            </a:r>
            <a:endParaRPr lang="en-US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8190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2400" u="sng" dirty="0"/>
              <a:t>Kernel Space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Roboto" charset="0"/>
              </a:rPr>
              <a:t>KISS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Roboto" charset="0"/>
              </a:rPr>
              <a:t>Track Storage Metrics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Roboto" charset="0"/>
              </a:rPr>
              <a:t>Enforce Storage SLA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" dirty="0">
              <a:latin typeface="Roboto" charset="0"/>
            </a:endParaRPr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27475" y="1919074"/>
            <a:ext cx="3819000" cy="3014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2400" u="sng" dirty="0"/>
              <a:t>User Space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500" dirty="0"/>
              <a:t>Communicate with Storage QoS Server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500" dirty="0"/>
              <a:t>Error Checking, Networking, out of Kernel Space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500" dirty="0"/>
              <a:t>Communicate SLA to Kernel Space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500" dirty="0"/>
              <a:t>Parse/Act on Kernel Storage Metrics</a:t>
            </a:r>
          </a:p>
        </p:txBody>
      </p:sp>
    </p:spTree>
    <p:extLst>
      <p:ext uri="{BB962C8B-B14F-4D97-AF65-F5344CB8AC3E}">
        <p14:creationId xmlns:p14="http://schemas.microsoft.com/office/powerpoint/2010/main" val="1666777327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/ Test Strategy</a:t>
            </a:r>
          </a:p>
        </p:txBody>
      </p:sp>
      <p:sp>
        <p:nvSpPr>
          <p:cNvPr id="5" name="Shape 75"/>
          <p:cNvSpPr txBox="1">
            <a:spLocks/>
          </p:cNvSpPr>
          <p:nvPr/>
        </p:nvSpPr>
        <p:spPr>
          <a:xfrm>
            <a:off x="471900" y="1854694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 err="1"/>
              <a:t>CUnit</a:t>
            </a:r>
            <a:r>
              <a:rPr lang="en" dirty="0"/>
              <a:t> Test Framework</a:t>
            </a:r>
            <a:endParaRPr lang="en-US" dirty="0"/>
          </a:p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Test-Driven Development</a:t>
            </a:r>
          </a:p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Agile Development Method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Needed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Ubuntu VM - Virtual Linux Test Environment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GitHub – Code, Documentation, Issue Tracking</a:t>
            </a:r>
          </a:p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 smtClean="0"/>
              <a:t>Virtual </a:t>
            </a:r>
            <a:r>
              <a:rPr lang="en" dirty="0"/>
              <a:t>Test Environment - 5 Clients / 2 Servers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Presenter’s Individual Contribution</a:t>
            </a:r>
          </a:p>
        </p:txBody>
      </p:sp>
      <p:sp>
        <p:nvSpPr>
          <p:cNvPr id="8" name="Shape 165"/>
          <p:cNvSpPr txBox="1">
            <a:spLocks/>
          </p:cNvSpPr>
          <p:nvPr/>
        </p:nvSpPr>
        <p:spPr>
          <a:xfrm>
            <a:off x="468844" y="1916746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14350" indent="-285750">
              <a:lnSpc>
                <a:spcPct val="114999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Linux Kernel Module </a:t>
            </a:r>
            <a:endParaRPr lang="en-US" dirty="0"/>
          </a:p>
          <a:p>
            <a:pPr marL="514350" indent="-285750">
              <a:lnSpc>
                <a:spcPct val="114999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Shell scripts</a:t>
            </a:r>
          </a:p>
          <a:p>
            <a:pPr marL="514350" indent="-285750">
              <a:lnSpc>
                <a:spcPct val="114999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Algorithm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>
                <a:latin typeface="Roboto" charset="0"/>
              </a:rPr>
              <a:t>#include &lt;linux/module.h&gt;</a:t>
            </a:r>
            <a:br>
              <a:rPr lang="en-US" dirty="0">
                <a:latin typeface="Roboto" charset="0"/>
              </a:rPr>
            </a:br>
            <a:r>
              <a:rPr lang="en-US" dirty="0">
                <a:latin typeface="Roboto" charset="0"/>
              </a:rPr>
              <a:t>#include &lt;linux/kernel.h&gt;</a:t>
            </a:r>
            <a:br>
              <a:rPr lang="en-US" dirty="0">
                <a:latin typeface="Roboto" charset="0"/>
              </a:rPr>
            </a:br>
            <a:r>
              <a:rPr lang="en-US" dirty="0">
                <a:latin typeface="Roboto" charset="0"/>
              </a:rPr>
              <a:t>int initModule(void)</a:t>
            </a:r>
            <a:br>
              <a:rPr lang="en-US" dirty="0">
                <a:latin typeface="Roboto" charset="0"/>
              </a:rPr>
            </a:br>
            <a:r>
              <a:rPr lang="en-US" dirty="0">
                <a:latin typeface="Roboto" charset="0"/>
              </a:rPr>
              <a:t>{</a:t>
            </a:r>
            <a:br>
              <a:rPr lang="en-US" dirty="0">
                <a:latin typeface="Roboto" charset="0"/>
              </a:rPr>
            </a:br>
            <a:r>
              <a:rPr lang="en-US" dirty="0">
                <a:latin typeface="Roboto" charset="0"/>
              </a:rPr>
              <a:t>    return 0;</a:t>
            </a:r>
            <a:br>
              <a:rPr lang="en-US" dirty="0">
                <a:latin typeface="Roboto" charset="0"/>
              </a:rPr>
            </a:br>
            <a:r>
              <a:rPr lang="en-US" dirty="0">
                <a:latin typeface="Roboto" charset="0"/>
              </a:rPr>
              <a:t>}</a:t>
            </a:r>
            <a:br>
              <a:rPr lang="en-US" dirty="0">
                <a:latin typeface="Roboto" charset="0"/>
              </a:rPr>
            </a:br>
            <a:r>
              <a:rPr lang="en-US" dirty="0">
                <a:latin typeface="Roboto" charset="0"/>
              </a:rPr>
              <a:t> /////////// Put More Code here //////////</a:t>
            </a:r>
            <a:br>
              <a:rPr lang="en-US" dirty="0">
                <a:latin typeface="Roboto" charset="0"/>
              </a:rPr>
            </a:br>
            <a:r>
              <a:rPr lang="en-US" dirty="0">
                <a:latin typeface="Roboto" charset="0"/>
              </a:rPr>
              <a:t>void cleanupModule(void)</a:t>
            </a:r>
            <a:br>
              <a:rPr lang="en-US" dirty="0">
                <a:latin typeface="Roboto" charset="0"/>
              </a:rPr>
            </a:br>
            <a:r>
              <a:rPr lang="en-US" dirty="0">
                <a:latin typeface="Roboto" charset="0"/>
              </a:rPr>
              <a:t>{</a:t>
            </a:r>
            <a:br>
              <a:rPr lang="en-US" dirty="0">
                <a:latin typeface="Roboto" charset="0"/>
              </a:rPr>
            </a:br>
            <a:r>
              <a:rPr lang="en-US" dirty="0">
                <a:latin typeface="Roboto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We know we need.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 dirty="0"/>
              <a:t>Client module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 dirty="0"/>
              <a:t>Server module</a:t>
            </a:r>
          </a:p>
        </p:txBody>
      </p:sp>
    </p:spTree>
    <p:extLst>
      <p:ext uri="{BB962C8B-B14F-4D97-AF65-F5344CB8AC3E}">
        <p14:creationId xmlns:p14="http://schemas.microsoft.com/office/powerpoint/2010/main" val="6621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/>
              <a:t>Push code to Github</a:t>
            </a:r>
            <a:endParaRPr lang="en-US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/>
              <a:t>Pull code from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9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1228780" y="2110085"/>
            <a:ext cx="668644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NCSU Senior Design</a:t>
            </a:r>
          </a:p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NetApp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3962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Server side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b="1"/>
              <a:t>minClient</a:t>
            </a:r>
            <a:r>
              <a:rPr lang="en-US"/>
              <a:t> = maxNetApp / clients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b="1"/>
              <a:t>unused</a:t>
            </a:r>
            <a:r>
              <a:rPr lang="en-US"/>
              <a:t> = maxNetApp - ΣbUsed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Client Side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b="1"/>
              <a:t>maxClient</a:t>
            </a:r>
            <a:r>
              <a:rPr lang="en-US"/>
              <a:t> = localBusage + unused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  <p:sp>
        <p:nvSpPr>
          <p:cNvPr id="4" name="Shape 165"/>
          <p:cNvSpPr txBox="1">
            <a:spLocks/>
          </p:cNvSpPr>
          <p:nvPr/>
        </p:nvSpPr>
        <p:spPr>
          <a:xfrm>
            <a:off x="471900" y="188595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>
              <a:lnSpc>
                <a:spcPct val="114999"/>
              </a:lnSpc>
              <a:buClr>
                <a:schemeClr val="dk1"/>
              </a:buClr>
            </a:pPr>
            <a:r>
              <a:rPr lang="en" dirty="0"/>
              <a:t>Understand the Problem 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en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>
              <a:lnSpc>
                <a:spcPct val="114999"/>
              </a:lnSpc>
              <a:buClr>
                <a:schemeClr val="dk1"/>
              </a:buClr>
            </a:pPr>
            <a:r>
              <a:rPr lang="en" dirty="0"/>
              <a:t>Plan the Problem Solution </a:t>
            </a:r>
            <a:r>
              <a:rPr 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marL="514350" indent="-285750">
              <a:lnSpc>
                <a:spcPct val="114999"/>
              </a:lnSpc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Low Level Design</a:t>
            </a:r>
          </a:p>
          <a:p>
            <a:pPr marL="228600">
              <a:lnSpc>
                <a:spcPct val="114999"/>
              </a:lnSpc>
              <a:buClr>
                <a:schemeClr val="dk1"/>
              </a:buClr>
            </a:pPr>
            <a:r>
              <a:rPr lang="en-US" dirty="0">
                <a:solidFill>
                  <a:schemeClr val="tx2"/>
                </a:solidFill>
              </a:rPr>
              <a:t>Implement the Problem Solution 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  <a:p>
            <a:pPr marL="228600">
              <a:lnSpc>
                <a:spcPct val="114999"/>
              </a:lnSpc>
              <a:buClr>
                <a:schemeClr val="dk1"/>
              </a:buClr>
            </a:pPr>
            <a:r>
              <a:rPr lang="en-US" dirty="0">
                <a:solidFill>
                  <a:schemeClr val="tx2"/>
                </a:solidFill>
              </a:rPr>
              <a:t>Deliver the Problem Solution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NetApp Sponsor Background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High Performance Storage Servers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Server-Side Performance Management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Storage Servers May Serve 10 to Several Thousand Clients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Summary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823715"/>
            <a:ext cx="8222100" cy="129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14999"/>
              </a:lnSpc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Unsupervised Network Storage Operations Between Client and Server</a:t>
            </a:r>
          </a:p>
          <a:p>
            <a:pPr lvl="0" rtl="0">
              <a:lnSpc>
                <a:spcPct val="114999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/>
          <p:nvPr/>
        </p:nvSpPr>
        <p:spPr>
          <a:xfrm>
            <a:off x="4683825" y="3611250"/>
            <a:ext cx="1492774" cy="904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746000" y="3218075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005575" y="4576200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71900" y="3926225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930550" y="3841725"/>
            <a:ext cx="7301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065112" y="3218075"/>
            <a:ext cx="7301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Summary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1744015"/>
            <a:ext cx="8222100" cy="129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Unsupervised Network Storage Operations Between Client and Server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Server Maintains Disk Operations Queue</a:t>
            </a:r>
          </a:p>
        </p:txBody>
      </p:sp>
      <p:sp>
        <p:nvSpPr>
          <p:cNvPr id="100" name="Shape 100"/>
          <p:cNvSpPr/>
          <p:nvPr/>
        </p:nvSpPr>
        <p:spPr>
          <a:xfrm>
            <a:off x="4683825" y="3611250"/>
            <a:ext cx="1492774" cy="904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46000" y="3218075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005575" y="4576200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71900" y="3926225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4" name="Shape 104"/>
          <p:cNvCxnSpPr>
            <a:stCxn id="101" idx="3"/>
            <a:endCxn id="100" idx="2"/>
          </p:cNvCxnSpPr>
          <p:nvPr/>
        </p:nvCxnSpPr>
        <p:spPr>
          <a:xfrm>
            <a:off x="1133750" y="3414662"/>
            <a:ext cx="3550200" cy="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>
            <a:stCxn id="103" idx="3"/>
            <a:endCxn id="100" idx="2"/>
          </p:cNvCxnSpPr>
          <p:nvPr/>
        </p:nvCxnSpPr>
        <p:spPr>
          <a:xfrm rot="10800000" flipH="1">
            <a:off x="859650" y="4063712"/>
            <a:ext cx="3824100" cy="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6" name="Shape 106"/>
          <p:cNvCxnSpPr>
            <a:stCxn id="102" idx="3"/>
            <a:endCxn id="100" idx="2"/>
          </p:cNvCxnSpPr>
          <p:nvPr/>
        </p:nvCxnSpPr>
        <p:spPr>
          <a:xfrm rot="10800000" flipH="1">
            <a:off x="1393325" y="4063587"/>
            <a:ext cx="3290400" cy="7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107" name="Shape 107"/>
          <p:cNvGraphicFramePr/>
          <p:nvPr/>
        </p:nvGraphicFramePr>
        <p:xfrm>
          <a:off x="6865425" y="3066900"/>
          <a:ext cx="2172625" cy="1981050"/>
        </p:xfrm>
        <a:graphic>
          <a:graphicData uri="http://schemas.openxmlformats.org/drawingml/2006/table">
            <a:tbl>
              <a:tblPr>
                <a:noFill/>
                <a:tableStyleId>{2AC75190-BD43-45A0-9A8A-F9DD632D0219}</a:tableStyleId>
              </a:tblPr>
              <a:tblGrid>
                <a:gridCol w="217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1 -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1 -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3 -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08" name="Shape 108"/>
          <p:cNvCxnSpPr>
            <a:stCxn id="100" idx="4"/>
          </p:cNvCxnSpPr>
          <p:nvPr/>
        </p:nvCxnSpPr>
        <p:spPr>
          <a:xfrm rot="10800000" flipH="1">
            <a:off x="6176599" y="3069700"/>
            <a:ext cx="699300" cy="99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stCxn id="100" idx="4"/>
          </p:cNvCxnSpPr>
          <p:nvPr/>
        </p:nvCxnSpPr>
        <p:spPr>
          <a:xfrm>
            <a:off x="6176599" y="4063600"/>
            <a:ext cx="692700" cy="97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Summary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71900" y="1769908"/>
            <a:ext cx="8222100" cy="129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Unsupervised Network Storage Operations Between Client and Server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Server Maintains Disk Operations Queue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Queue Overflow Causes Performance Issues on Server</a:t>
            </a:r>
          </a:p>
        </p:txBody>
      </p:sp>
      <p:sp>
        <p:nvSpPr>
          <p:cNvPr id="116" name="Shape 116"/>
          <p:cNvSpPr/>
          <p:nvPr/>
        </p:nvSpPr>
        <p:spPr>
          <a:xfrm>
            <a:off x="4683825" y="3611250"/>
            <a:ext cx="1492774" cy="904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746000" y="3218075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05575" y="4576200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71900" y="3926225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0" name="Shape 120"/>
          <p:cNvCxnSpPr>
            <a:stCxn id="117" idx="3"/>
            <a:endCxn id="116" idx="2"/>
          </p:cNvCxnSpPr>
          <p:nvPr/>
        </p:nvCxnSpPr>
        <p:spPr>
          <a:xfrm>
            <a:off x="1133750" y="3414662"/>
            <a:ext cx="3550200" cy="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>
            <a:stCxn id="119" idx="3"/>
            <a:endCxn id="116" idx="2"/>
          </p:cNvCxnSpPr>
          <p:nvPr/>
        </p:nvCxnSpPr>
        <p:spPr>
          <a:xfrm rot="10800000" flipH="1">
            <a:off x="859650" y="4063712"/>
            <a:ext cx="3824100" cy="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stCxn id="118" idx="3"/>
            <a:endCxn id="116" idx="2"/>
          </p:cNvCxnSpPr>
          <p:nvPr/>
        </p:nvCxnSpPr>
        <p:spPr>
          <a:xfrm rot="10800000" flipH="1">
            <a:off x="1393325" y="4063587"/>
            <a:ext cx="3290400" cy="7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703703829"/>
              </p:ext>
            </p:extLst>
          </p:nvPr>
        </p:nvGraphicFramePr>
        <p:xfrm>
          <a:off x="6871900" y="2682550"/>
          <a:ext cx="2172625" cy="2377260"/>
        </p:xfrm>
        <a:graphic>
          <a:graphicData uri="http://schemas.openxmlformats.org/drawingml/2006/table">
            <a:tbl>
              <a:tblPr>
                <a:noFill/>
                <a:tableStyleId>{2AC75190-BD43-45A0-9A8A-F9DD632D0219}</a:tableStyleId>
              </a:tblPr>
              <a:tblGrid>
                <a:gridCol w="217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1 -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1 -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3 -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Client 4 - read()</a:t>
                      </a:r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4" name="Shape 124"/>
          <p:cNvSpPr/>
          <p:nvPr/>
        </p:nvSpPr>
        <p:spPr>
          <a:xfrm>
            <a:off x="1732025" y="3066900"/>
            <a:ext cx="387750" cy="393174"/>
          </a:xfrm>
          <a:prstGeom prst="flowChartOffpage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5" name="Shape 125"/>
          <p:cNvCxnSpPr>
            <a:stCxn id="124" idx="3"/>
            <a:endCxn id="116" idx="2"/>
          </p:cNvCxnSpPr>
          <p:nvPr/>
        </p:nvCxnSpPr>
        <p:spPr>
          <a:xfrm>
            <a:off x="2119775" y="3263487"/>
            <a:ext cx="2564100" cy="8000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>
            <a:stCxn id="116" idx="4"/>
          </p:cNvCxnSpPr>
          <p:nvPr/>
        </p:nvCxnSpPr>
        <p:spPr>
          <a:xfrm rot="10800000" flipH="1">
            <a:off x="6176599" y="2694700"/>
            <a:ext cx="699300" cy="13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>
            <a:stCxn id="116" idx="4"/>
          </p:cNvCxnSpPr>
          <p:nvPr/>
        </p:nvCxnSpPr>
        <p:spPr>
          <a:xfrm>
            <a:off x="6176599" y="4063600"/>
            <a:ext cx="705600" cy="5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128" name="Shape 128"/>
          <p:cNvGraphicFramePr/>
          <p:nvPr/>
        </p:nvGraphicFramePr>
        <p:xfrm>
          <a:off x="6871900" y="2682550"/>
          <a:ext cx="2172625" cy="1981050"/>
        </p:xfrm>
        <a:graphic>
          <a:graphicData uri="http://schemas.openxmlformats.org/drawingml/2006/table">
            <a:tbl>
              <a:tblPr>
                <a:noFill/>
                <a:tableStyleId>{2AC75190-BD43-45A0-9A8A-F9DD632D0219}</a:tableStyleId>
              </a:tblPr>
              <a:tblGrid>
                <a:gridCol w="217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1 -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1 -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3 -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Client Throttling</a:t>
            </a:r>
            <a:endParaRPr lang="en" dirty="0"/>
          </a:p>
        </p:txBody>
      </p:sp>
      <p:sp>
        <p:nvSpPr>
          <p:cNvPr id="134" name="Shape 134"/>
          <p:cNvSpPr/>
          <p:nvPr/>
        </p:nvSpPr>
        <p:spPr>
          <a:xfrm>
            <a:off x="4683825" y="3611250"/>
            <a:ext cx="1492774" cy="904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46000" y="3218075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005575" y="4576200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71900" y="3926225"/>
            <a:ext cx="387750" cy="393174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8" name="Shape 138"/>
          <p:cNvCxnSpPr>
            <a:stCxn id="135" idx="3"/>
            <a:endCxn id="134" idx="2"/>
          </p:cNvCxnSpPr>
          <p:nvPr/>
        </p:nvCxnSpPr>
        <p:spPr>
          <a:xfrm>
            <a:off x="1133750" y="3414662"/>
            <a:ext cx="3550200" cy="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>
            <a:stCxn id="137" idx="3"/>
            <a:endCxn id="134" idx="2"/>
          </p:cNvCxnSpPr>
          <p:nvPr/>
        </p:nvCxnSpPr>
        <p:spPr>
          <a:xfrm rot="10800000" flipH="1">
            <a:off x="859650" y="4063712"/>
            <a:ext cx="3824100" cy="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>
            <a:stCxn id="136" idx="3"/>
            <a:endCxn id="134" idx="2"/>
          </p:cNvCxnSpPr>
          <p:nvPr/>
        </p:nvCxnSpPr>
        <p:spPr>
          <a:xfrm rot="10800000" flipH="1">
            <a:off x="1393325" y="4063587"/>
            <a:ext cx="3290400" cy="7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141" name="Shape 141"/>
          <p:cNvGraphicFramePr/>
          <p:nvPr/>
        </p:nvGraphicFramePr>
        <p:xfrm>
          <a:off x="6871900" y="2290150"/>
          <a:ext cx="2172625" cy="23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trike="sngStrike"/>
                        <a:t>Client 1 -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1 -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 3 -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Client 4 - read()</a:t>
                      </a:r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2" name="Shape 142"/>
          <p:cNvSpPr/>
          <p:nvPr/>
        </p:nvSpPr>
        <p:spPr>
          <a:xfrm>
            <a:off x="1732025" y="3066900"/>
            <a:ext cx="387750" cy="393174"/>
          </a:xfrm>
          <a:prstGeom prst="flowChartOffpage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3" name="Shape 143"/>
          <p:cNvCxnSpPr>
            <a:stCxn id="142" idx="3"/>
            <a:endCxn id="134" idx="2"/>
          </p:cNvCxnSpPr>
          <p:nvPr/>
        </p:nvCxnSpPr>
        <p:spPr>
          <a:xfrm>
            <a:off x="2119775" y="3263487"/>
            <a:ext cx="2564100" cy="8000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>
            <a:stCxn id="134" idx="4"/>
          </p:cNvCxnSpPr>
          <p:nvPr/>
        </p:nvCxnSpPr>
        <p:spPr>
          <a:xfrm rot="10800000" flipH="1">
            <a:off x="6176599" y="2694700"/>
            <a:ext cx="699300" cy="13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>
            <a:stCxn id="134" idx="4"/>
          </p:cNvCxnSpPr>
          <p:nvPr/>
        </p:nvCxnSpPr>
        <p:spPr>
          <a:xfrm>
            <a:off x="6176599" y="4063600"/>
            <a:ext cx="705600" cy="5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146" name="Shape 146"/>
          <p:cNvGraphicFramePr/>
          <p:nvPr>
            <p:extLst>
              <p:ext uri="{D42A27DB-BD31-4B8C-83A1-F6EECF244321}">
                <p14:modId xmlns:p14="http://schemas.microsoft.com/office/powerpoint/2010/main" val="1113974001"/>
              </p:ext>
            </p:extLst>
          </p:nvPr>
        </p:nvGraphicFramePr>
        <p:xfrm>
          <a:off x="6871900" y="2682550"/>
          <a:ext cx="2172625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1 -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1 -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2 - write()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Client 3 - read()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47" name="Shape 147"/>
          <p:cNvGraphicFramePr/>
          <p:nvPr>
            <p:extLst>
              <p:ext uri="{D42A27DB-BD31-4B8C-83A1-F6EECF244321}">
                <p14:modId xmlns:p14="http://schemas.microsoft.com/office/powerpoint/2010/main" val="2906310307"/>
              </p:ext>
            </p:extLst>
          </p:nvPr>
        </p:nvGraphicFramePr>
        <p:xfrm>
          <a:off x="550614" y="2554671"/>
          <a:ext cx="217262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Client 4 - read()</a:t>
                      </a:r>
                    </a:p>
                  </a:txBody>
                  <a:tcPr marL="91425" marR="91425" marT="91425" marB="91425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Shape 81"/>
          <p:cNvSpPr txBox="1">
            <a:spLocks/>
          </p:cNvSpPr>
          <p:nvPr/>
        </p:nvSpPr>
        <p:spPr>
          <a:xfrm>
            <a:off x="497101" y="1731989"/>
            <a:ext cx="8223250" cy="14359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Client Storage Operations Queue Until Server Queue Clears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323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1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1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Client-side</a:t>
            </a:r>
            <a:r>
              <a:rPr lang="en" dirty="0" smtClean="0"/>
              <a:t> </a:t>
            </a:r>
            <a:r>
              <a:rPr lang="en" dirty="0"/>
              <a:t>Quality-of-Service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Linux End-to-End Storage Bandwidth Throttling</a:t>
            </a:r>
          </a:p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Service Level Agreement (SLA)</a:t>
            </a:r>
          </a:p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Client-Side Virtual File System (VFS) Throttling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Goals &amp; Benefits</a:t>
            </a:r>
          </a:p>
        </p:txBody>
      </p:sp>
      <p:sp>
        <p:nvSpPr>
          <p:cNvPr id="5" name="Shape 81"/>
          <p:cNvSpPr txBox="1">
            <a:spLocks/>
          </p:cNvSpPr>
          <p:nvPr/>
        </p:nvSpPr>
        <p:spPr>
          <a:xfrm>
            <a:off x="468313" y="1916113"/>
            <a:ext cx="8223250" cy="22055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Involve the clients in the storage control process.</a:t>
            </a:r>
          </a:p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Reduce server load.</a:t>
            </a:r>
          </a:p>
          <a:p>
            <a:pPr marL="514350" lvl="2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Prevent servers from failing due to load.</a:t>
            </a:r>
          </a:p>
          <a:p>
            <a:pPr marL="514350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/>
              <a:t>Optimize storage traffic by prioritizing clients.</a:t>
            </a:r>
          </a:p>
          <a:p>
            <a:pPr marL="514350" lvl="1" indent="-28575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Ensure that critical applications get the bandwidth they need.</a:t>
            </a:r>
          </a:p>
        </p:txBody>
      </p:sp>
    </p:spTree>
    <p:extLst>
      <p:ext uri="{BB962C8B-B14F-4D97-AF65-F5344CB8AC3E}">
        <p14:creationId xmlns:p14="http://schemas.microsoft.com/office/powerpoint/2010/main" val="36134045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558</Words>
  <Application>Microsoft Office PowerPoint</Application>
  <PresentationFormat>On-screen Show (16:9)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Roboto</vt:lpstr>
      <vt:lpstr>Arial</vt:lpstr>
      <vt:lpstr>Wingdings</vt:lpstr>
      <vt:lpstr>material</vt:lpstr>
      <vt:lpstr>Team 28 - NetApp  End-to-End Storage Quality-of-Service</vt:lpstr>
      <vt:lpstr>Introduction</vt:lpstr>
      <vt:lpstr>NetApp Sponsor Background</vt:lpstr>
      <vt:lpstr>Problem Summary</vt:lpstr>
      <vt:lpstr>Problem Summary</vt:lpstr>
      <vt:lpstr>Problem Summary</vt:lpstr>
      <vt:lpstr>Client Throttling</vt:lpstr>
      <vt:lpstr>Client-side Quality-of-Service</vt:lpstr>
      <vt:lpstr>Project Goals &amp; Benefits</vt:lpstr>
      <vt:lpstr>Challenges</vt:lpstr>
      <vt:lpstr>Requirements</vt:lpstr>
      <vt:lpstr>Management Protocol Design</vt:lpstr>
      <vt:lpstr>Server Design</vt:lpstr>
      <vt:lpstr>Client Design</vt:lpstr>
      <vt:lpstr>Implementation / Test Strategy</vt:lpstr>
      <vt:lpstr>Resources Needed</vt:lpstr>
      <vt:lpstr>Presenter’s Individual Contribution</vt:lpstr>
      <vt:lpstr>Linux Kernel Module</vt:lpstr>
      <vt:lpstr>Shell Scripts</vt:lpstr>
      <vt:lpstr>Possible Algorithms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28 - NetApp  End-to-End Storage Quality-of-Service</dc:title>
  <dc:creator>Remington Campbell</dc:creator>
  <cp:lastModifiedBy>Remington Campbell</cp:lastModifiedBy>
  <cp:revision>39</cp:revision>
  <dcterms:modified xsi:type="dcterms:W3CDTF">2016-02-02T17:35:09Z</dcterms:modified>
</cp:coreProperties>
</file>