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5A4B-19F9-16EF-C36B-C242ADB8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5E1F4-7E45-D2EE-6DFC-8FC99A351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30F1-2968-0FF8-697A-06531BA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22E7-CC3E-7F65-3695-78B33399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1671-E8ED-4B9B-E7A2-DD240E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F95-4A60-61A5-07A3-EF59F30D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F43E-FB97-86D7-1788-B594FB8AC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072D-FAF1-CA74-914D-21A0221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90B5-FAB7-0FEC-D8FF-E802F04A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AEA6-599F-5785-BDFC-39D21474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20376-4351-0F7A-40DE-12B17054B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A141A-E59B-4F62-E876-14C03EE4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30488-1119-52E7-2E91-29B97C10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D5C1-354A-758F-0A66-43141EDC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FA3A-64DA-46E8-5577-7725F111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7BC-239D-1213-1262-6ED9F451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F6D6-E298-0469-F01A-6175B6CFA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DF41-BFF1-E739-8D6E-2112984A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B441-BEC6-B8DC-C0DE-8438510E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A330-A5F2-6B98-AA0E-46173F1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8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A100-AB69-C98C-26F2-9A08AA95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F2B3-E4E4-AFB7-4BAC-953A0BB8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6C98-1214-A98A-E5D4-9A56F78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354C-224B-55BA-944C-F71AA615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7C14-714F-E8AD-B450-EB327AA2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282F-853C-5738-C8FC-525300CE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38C-6A2A-2F37-E872-886322FE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DFD2-FDB9-C527-EBFB-42E35C3D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2950B-6CEB-60E7-3D1C-0925963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D700-EF2E-7F3F-0D41-288395E0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6EB6C-89E4-51D6-EE7A-81AC646B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D567-0432-7450-522C-D0833FA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C7187-9FF1-E715-7DDC-A70CD307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964C-6895-D3F5-502C-8D0493B0F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7514B-955B-1D64-B3ED-D13026F1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6CA250-A894-BA1F-AB7A-99FBD86A2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B1813-A4B2-9BA7-EF28-AA67078A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DE549-DF04-6712-DD18-1DBF4D7F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70ED4-1854-9656-625C-F8D18A1D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66D-32A3-8DB7-A80E-961038B3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B0D9C0-B599-DF4C-27EF-36AF21C4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E4EB3-FC76-3F96-51DB-8F62AB7D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4F3D3-86E3-2673-B3AE-B3D3CD27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EE7CB-7335-8064-9FD1-02DCD9C0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003F5A-1662-5EA3-854A-E2203A45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F3BF-F67C-59BF-A7BC-47C7D4EF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6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417-C6D5-15E3-8C06-8248A482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373F-06E9-E376-FB22-EDD60A2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EFE06-1BB5-4094-C75B-0F79789E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B62E-C8A1-AFF8-6684-C6C49EF3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B9DD5-92D6-D1F1-D193-7988CD2A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D1A2-DACB-76CA-B786-C4D0535C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072-D129-2415-2454-8354E9FB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FF53-2938-1EAB-93D2-6EDC169C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817ED-2AFC-F919-8BC8-8BB52850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9C007-006D-9143-C0E6-9883D454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3AD3-7209-FE7E-2320-59FFF81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252C9-951E-2ED2-40A3-471A1B16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F6C06A-BECA-2FAD-29EC-BB067B5A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9E0A-70E4-4A76-D362-B219D35A5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82C1-9473-2177-3D4F-49A2C1FCD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A23D7-21C1-45BB-AAB7-FB4A5A0C83B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586-258D-551B-EDA4-1680C529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8D202-C9FE-037D-B05C-3362C10D8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291EF-2EF5-4BD4-ABB4-415992DDD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2B4F-098D-3171-EDCF-4B7ACAEE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529" y="166266"/>
            <a:ext cx="9144000" cy="1955066"/>
          </a:xfrm>
        </p:spPr>
        <p:txBody>
          <a:bodyPr/>
          <a:lstStyle/>
          <a:p>
            <a:r>
              <a:rPr lang="en-US" dirty="0"/>
              <a:t>Guess this Pokémon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275E2-3392-A17E-D64B-CAB25D72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737" y="2292034"/>
            <a:ext cx="3916481" cy="38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8179C7-990E-9E62-EF1B-97B033173907}"/>
              </a:ext>
            </a:extLst>
          </p:cNvPr>
          <p:cNvSpPr txBox="1"/>
          <p:nvPr/>
        </p:nvSpPr>
        <p:spPr>
          <a:xfrm>
            <a:off x="557396" y="1206062"/>
            <a:ext cx="10837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 design basis?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lphaLcParenBoth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VVER-440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VVER-640/1000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(c) KSNP OPR-1000 (KEDO)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Fuel Composition</a:t>
            </a:r>
          </a:p>
          <a:p>
            <a:pPr marL="800100" lvl="1" indent="-342900">
              <a:buAutoNum type="alphaLcParenBoth"/>
            </a:pP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UO2 ceramic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UO2/Al dispersion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Follow-up question, where did NK get UO2 ceramic tech knowledge?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UO2 ceramics mature + easy to make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 Sig Hecker quote that NK can’t produce ceramic fuels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Imported from China/Russia/etc.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(ii) Domestically produced, Lead Test Assembly tested in IRT-2000 or 5 MWe YTR1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(iii) Domestically produced, LTA testing in ELWR</a:t>
            </a:r>
          </a:p>
          <a:p>
            <a:pPr lvl="1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Reactor purpose/configuration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(a) All UO2 = for power + possible but inefficient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WGPu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(b) UO2 seed 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blanket = for power 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WGPu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production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(c) UO2 seed + Li blanket = for power + T production</a:t>
            </a:r>
          </a:p>
          <a:p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EEB0C-A9C4-BC02-6D8B-F3B32114EBBC}"/>
              </a:ext>
            </a:extLst>
          </p:cNvPr>
          <p:cNvSpPr txBox="1"/>
          <p:nvPr/>
        </p:nvSpPr>
        <p:spPr>
          <a:xfrm>
            <a:off x="3787258" y="416209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ELWR Parameters Considered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8AB51-46BB-2EE6-D295-EF98A53C8F85}"/>
              </a:ext>
            </a:extLst>
          </p:cNvPr>
          <p:cNvSpPr txBox="1"/>
          <p:nvPr/>
        </p:nvSpPr>
        <p:spPr>
          <a:xfrm>
            <a:off x="178151" y="233329"/>
            <a:ext cx="300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opinion of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likely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Most likely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E1623-B61D-25C6-4DE3-E495D285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82338"/>
              </p:ext>
            </p:extLst>
          </p:nvPr>
        </p:nvGraphicFramePr>
        <p:xfrm>
          <a:off x="1590565" y="941580"/>
          <a:ext cx="9476828" cy="49748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69207">
                  <a:extLst>
                    <a:ext uri="{9D8B030D-6E8A-4147-A177-3AD203B41FA5}">
                      <a16:colId xmlns:a16="http://schemas.microsoft.com/office/drawing/2014/main" val="1022038981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3171219083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2651013835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1507617185"/>
                    </a:ext>
                  </a:extLst>
                </a:gridCol>
              </a:tblGrid>
              <a:tr h="1539831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Ceramic (Powder compressed + sintered)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Dispersion (fuel particles in metal matrix)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Inert Matrix (fuel particles in INERT matrix, can be any combo of: Cermet,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Metmet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Monolithic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3890"/>
                  </a:ext>
                </a:extLst>
              </a:tr>
              <a:tr h="15398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Oxides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UxOy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Cermet: UO2/Mg</a:t>
                      </a:r>
                    </a:p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UO2/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UO2/MgO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8624"/>
                  </a:ext>
                </a:extLst>
              </a:tr>
              <a:tr h="1895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(Alloys: U-Zr, U-xMo | Single-Phase: U6Ni, U6Fe, U3Six)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U-9Mo/Mg, U-xMo/Al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U3Six, U-xMo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017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E3FDBB-49D1-D7F1-B784-2B74572D4B53}"/>
              </a:ext>
            </a:extLst>
          </p:cNvPr>
          <p:cNvSpPr txBox="1"/>
          <p:nvPr/>
        </p:nvSpPr>
        <p:spPr>
          <a:xfrm rot="10800000">
            <a:off x="995068" y="2536293"/>
            <a:ext cx="461665" cy="23900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A4F1-48BA-6734-B2A9-19B58F0C045E}"/>
              </a:ext>
            </a:extLst>
          </p:cNvPr>
          <p:cNvSpPr txBox="1"/>
          <p:nvPr/>
        </p:nvSpPr>
        <p:spPr>
          <a:xfrm rot="16200000">
            <a:off x="6473015" y="-859148"/>
            <a:ext cx="461665" cy="31397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Structural / Construction</a:t>
            </a:r>
          </a:p>
        </p:txBody>
      </p:sp>
    </p:spTree>
    <p:extLst>
      <p:ext uri="{BB962C8B-B14F-4D97-AF65-F5344CB8AC3E}">
        <p14:creationId xmlns:p14="http://schemas.microsoft.com/office/powerpoint/2010/main" val="132679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7E1623-B61D-25C6-4DE3-E495D285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57826"/>
              </p:ext>
            </p:extLst>
          </p:nvPr>
        </p:nvGraphicFramePr>
        <p:xfrm>
          <a:off x="1357586" y="1495328"/>
          <a:ext cx="9476828" cy="497483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69207">
                  <a:extLst>
                    <a:ext uri="{9D8B030D-6E8A-4147-A177-3AD203B41FA5}">
                      <a16:colId xmlns:a16="http://schemas.microsoft.com/office/drawing/2014/main" val="1022038981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3171219083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2651013835"/>
                    </a:ext>
                  </a:extLst>
                </a:gridCol>
                <a:gridCol w="2369207">
                  <a:extLst>
                    <a:ext uri="{9D8B030D-6E8A-4147-A177-3AD203B41FA5}">
                      <a16:colId xmlns:a16="http://schemas.microsoft.com/office/drawing/2014/main" val="1507617185"/>
                    </a:ext>
                  </a:extLst>
                </a:gridCol>
              </a:tblGrid>
              <a:tr h="1539831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Ceramic (Powder compressed + sintered)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Dispersion (fuel particles in metal matrix)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Inert Matrix (fuel particles in INERT matrix, can be any combo of: Cermet,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Metmet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Monolithic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33890"/>
                  </a:ext>
                </a:extLst>
              </a:tr>
              <a:tr h="153983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Oxides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UxOy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MOX)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U3O8,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Cermet: UO2/Mg</a:t>
                      </a:r>
                    </a:p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Cercer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UO2/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UO2/MgO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UC, UN, UO2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48624"/>
                  </a:ext>
                </a:extLst>
              </a:tr>
              <a:tr h="1895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Metallic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(can be Alloys: U-Zr, U-xMo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Single-Phase: U6Ni, U6Fe, U3Six)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U-9Mo/Mg, U-xMo/Al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U3Six, U-xMo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0174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BDB9120-A1E0-E075-76DE-E439C91B5A5D}"/>
              </a:ext>
            </a:extLst>
          </p:cNvPr>
          <p:cNvSpPr/>
          <p:nvPr/>
        </p:nvSpPr>
        <p:spPr>
          <a:xfrm>
            <a:off x="3720662" y="1368447"/>
            <a:ext cx="2308072" cy="21630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732AC-080D-6A40-016B-05084CF73D42}"/>
              </a:ext>
            </a:extLst>
          </p:cNvPr>
          <p:cNvSpPr/>
          <p:nvPr/>
        </p:nvSpPr>
        <p:spPr>
          <a:xfrm>
            <a:off x="6096001" y="1368446"/>
            <a:ext cx="2295810" cy="37458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3657B-91B1-C430-BA51-D8C4D5ADF90E}"/>
              </a:ext>
            </a:extLst>
          </p:cNvPr>
          <p:cNvSpPr/>
          <p:nvPr/>
        </p:nvSpPr>
        <p:spPr>
          <a:xfrm>
            <a:off x="8459078" y="1368446"/>
            <a:ext cx="2295810" cy="374588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9E07B-45C0-B1A1-7976-A416501CF05E}"/>
              </a:ext>
            </a:extLst>
          </p:cNvPr>
          <p:cNvSpPr txBox="1"/>
          <p:nvPr/>
        </p:nvSpPr>
        <p:spPr>
          <a:xfrm>
            <a:off x="3732923" y="999114"/>
            <a:ext cx="196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power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rxrs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F84BA-7E1B-0428-83B5-74C86BEFDA4F}"/>
              </a:ext>
            </a:extLst>
          </p:cNvPr>
          <p:cNvSpPr txBox="1"/>
          <p:nvPr/>
        </p:nvSpPr>
        <p:spPr>
          <a:xfrm>
            <a:off x="6024965" y="972456"/>
            <a:ext cx="261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research / test </a:t>
            </a:r>
            <a:r>
              <a:rPr lang="en-US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rxrs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39B7A-46D4-A2C8-DAA4-656618ED5B36}"/>
              </a:ext>
            </a:extLst>
          </p:cNvPr>
          <p:cNvSpPr txBox="1"/>
          <p:nvPr/>
        </p:nvSpPr>
        <p:spPr>
          <a:xfrm>
            <a:off x="8573464" y="999114"/>
            <a:ext cx="326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high performance RTRs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4A8CF-D4D1-8039-B9AB-56B9D7198F49}"/>
              </a:ext>
            </a:extLst>
          </p:cNvPr>
          <p:cNvSpPr txBox="1"/>
          <p:nvPr/>
        </p:nvSpPr>
        <p:spPr>
          <a:xfrm>
            <a:off x="283253" y="352783"/>
            <a:ext cx="2451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TRL = technological readiness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CD8CC-0F71-F147-A906-4AC3F730E19C}"/>
              </a:ext>
            </a:extLst>
          </p:cNvPr>
          <p:cNvSpPr txBox="1"/>
          <p:nvPr/>
        </p:nvSpPr>
        <p:spPr>
          <a:xfrm>
            <a:off x="4232516" y="260450"/>
            <a:ext cx="372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Very mature, TRL 9 in US/EU/EA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AF4FB-1AC1-C4AF-DCBB-4763B23BCCF7}"/>
              </a:ext>
            </a:extLst>
          </p:cNvPr>
          <p:cNvSpPr txBox="1"/>
          <p:nvPr/>
        </p:nvSpPr>
        <p:spPr>
          <a:xfrm>
            <a:off x="8181779" y="417875"/>
            <a:ext cx="3726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development, </a:t>
            </a:r>
          </a:p>
          <a:p>
            <a:pPr algn="ctr"/>
            <a:r>
              <a:rPr lang="en-US" dirty="0"/>
              <a:t>TRL 5-7 in US/EU/EA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1DE5B3-329B-A9A4-C71F-D6354A8612D6}"/>
              </a:ext>
            </a:extLst>
          </p:cNvPr>
          <p:cNvSpPr/>
          <p:nvPr/>
        </p:nvSpPr>
        <p:spPr>
          <a:xfrm rot="16200000">
            <a:off x="5954028" y="-1618201"/>
            <a:ext cx="271684" cy="47384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8B048-0ADB-880B-33C7-4E279F2CB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83086"/>
              </p:ext>
            </p:extLst>
          </p:nvPr>
        </p:nvGraphicFramePr>
        <p:xfrm>
          <a:off x="1577602" y="833177"/>
          <a:ext cx="90367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199">
                  <a:extLst>
                    <a:ext uri="{9D8B030D-6E8A-4147-A177-3AD203B41FA5}">
                      <a16:colId xmlns:a16="http://schemas.microsoft.com/office/drawing/2014/main" val="3879129178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376273134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348734257"/>
                    </a:ext>
                  </a:extLst>
                </a:gridCol>
                <a:gridCol w="2259199">
                  <a:extLst>
                    <a:ext uri="{9D8B030D-6E8A-4147-A177-3AD203B41FA5}">
                      <a16:colId xmlns:a16="http://schemas.microsoft.com/office/drawing/2014/main" val="385209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MWe /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MWth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Enrichment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IRT-2000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UO2/Al dispersion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Yongbyon No.1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 (natural)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Yongbyon No.2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52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Taechon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Magnox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3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&lt;25&gt;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&lt;UO2 ceramic&gt;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&lt;3.5&gt;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0255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A216A7-1169-232E-D97F-285B355274C2}"/>
              </a:ext>
            </a:extLst>
          </p:cNvPr>
          <p:cNvSpPr txBox="1"/>
          <p:nvPr/>
        </p:nvSpPr>
        <p:spPr>
          <a:xfrm>
            <a:off x="2715336" y="433539"/>
            <a:ext cx="676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reactor fuels does NK </a:t>
            </a:r>
            <a:r>
              <a:rPr lang="en-US" b="1" u="sng" dirty="0"/>
              <a:t>have</a:t>
            </a:r>
            <a:r>
              <a:rPr lang="en-US" dirty="0"/>
              <a:t>? &lt; &gt; = best guess, </a:t>
            </a:r>
            <a:r>
              <a:rPr lang="en-US" dirty="0" err="1"/>
              <a:t>uncomfirmed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AC7EAF-53B9-6C1E-CEFC-60DFFE9FF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37468"/>
              </p:ext>
            </p:extLst>
          </p:nvPr>
        </p:nvGraphicFramePr>
        <p:xfrm>
          <a:off x="398339" y="4229728"/>
          <a:ext cx="113953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201">
                  <a:extLst>
                    <a:ext uri="{9D8B030D-6E8A-4147-A177-3AD203B41FA5}">
                      <a16:colId xmlns:a16="http://schemas.microsoft.com/office/drawing/2014/main" val="3879129178"/>
                    </a:ext>
                  </a:extLst>
                </a:gridCol>
                <a:gridCol w="1480163">
                  <a:extLst>
                    <a:ext uri="{9D8B030D-6E8A-4147-A177-3AD203B41FA5}">
                      <a16:colId xmlns:a16="http://schemas.microsoft.com/office/drawing/2014/main" val="3376273134"/>
                    </a:ext>
                  </a:extLst>
                </a:gridCol>
                <a:gridCol w="1635289">
                  <a:extLst>
                    <a:ext uri="{9D8B030D-6E8A-4147-A177-3AD203B41FA5}">
                      <a16:colId xmlns:a16="http://schemas.microsoft.com/office/drawing/2014/main" val="3348734257"/>
                    </a:ext>
                  </a:extLst>
                </a:gridCol>
                <a:gridCol w="5474665">
                  <a:extLst>
                    <a:ext uri="{9D8B030D-6E8A-4147-A177-3AD203B41FA5}">
                      <a16:colId xmlns:a16="http://schemas.microsoft.com/office/drawing/2014/main" val="3852090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Reactor (Origin)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MWe /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MWth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%enrich,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VVER-440 (USSR)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signed 12/1985, halt after Chernobyl 04/1986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1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VVER-640 (USSR)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Deal signed 12/1991, halt after NK non-pay 04/1992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KSNP / OPR-1000 (KEDO)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UO2 ceramic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1994-2003, actual construction began, NK ROs trained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5521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874305-2485-2797-5E78-05D6207D980E}"/>
              </a:ext>
            </a:extLst>
          </p:cNvPr>
          <p:cNvSpPr txBox="1"/>
          <p:nvPr/>
        </p:nvSpPr>
        <p:spPr>
          <a:xfrm>
            <a:off x="2384796" y="3799784"/>
            <a:ext cx="742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reactor fuels might NK have </a:t>
            </a:r>
            <a:r>
              <a:rPr lang="en-US" b="1" u="sng" dirty="0"/>
              <a:t>encountered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550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C3540E-5902-4281-CF92-43B3E9D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78" y="178794"/>
            <a:ext cx="4484143" cy="3349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96BD0-1C6D-C5AD-AD01-001C899E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55" y="3609739"/>
            <a:ext cx="2612524" cy="30694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0E9F4-92FB-8B41-53D5-249AB167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680" y="3609739"/>
            <a:ext cx="1753990" cy="13921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796C61-A7B0-6B63-EA3E-DE19D4A1B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1"/>
          <a:stretch/>
        </p:blipFill>
        <p:spPr bwMode="auto">
          <a:xfrm>
            <a:off x="6353033" y="297667"/>
            <a:ext cx="3309439" cy="31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B288DE-89EE-B908-4A60-2E23A37BC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04"/>
          <a:stretch/>
        </p:blipFill>
        <p:spPr bwMode="auto">
          <a:xfrm>
            <a:off x="9174068" y="962308"/>
            <a:ext cx="2529865" cy="8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DF0825-B017-2560-67E0-C0FF9582A622}"/>
              </a:ext>
            </a:extLst>
          </p:cNvPr>
          <p:cNvSpPr txBox="1"/>
          <p:nvPr/>
        </p:nvSpPr>
        <p:spPr>
          <a:xfrm>
            <a:off x="7519348" y="3158614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VVER-640/1000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9E001-F36E-5A6A-E052-2DF04EE56176}"/>
              </a:ext>
            </a:extLst>
          </p:cNvPr>
          <p:cNvSpPr txBox="1"/>
          <p:nvPr/>
        </p:nvSpPr>
        <p:spPr>
          <a:xfrm>
            <a:off x="48434" y="6391667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OPR-1000 16x16</a:t>
            </a:r>
          </a:p>
        </p:txBody>
      </p:sp>
      <p:pic>
        <p:nvPicPr>
          <p:cNvPr id="1030" name="Picture 6" descr="17x17 Fuel Assembly Fuel Rod, Guide and Instrument Tube Pattern | Download  Scientific Diagram">
            <a:extLst>
              <a:ext uri="{FF2B5EF4-FFF2-40B4-BE49-F238E27FC236}">
                <a16:creationId xmlns:a16="http://schemas.microsoft.com/office/drawing/2014/main" id="{E653B72F-2D0F-E2C4-3325-A797D365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24" y="3582022"/>
            <a:ext cx="3553456" cy="280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737050-C391-AC51-AB84-34F57B9462F7}"/>
              </a:ext>
            </a:extLst>
          </p:cNvPr>
          <p:cNvSpPr txBox="1"/>
          <p:nvPr/>
        </p:nvSpPr>
        <p:spPr>
          <a:xfrm>
            <a:off x="7519348" y="6375667"/>
            <a:ext cx="330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Westinghouse PWR 17x17</a:t>
            </a:r>
          </a:p>
        </p:txBody>
      </p:sp>
    </p:spTree>
    <p:extLst>
      <p:ext uri="{BB962C8B-B14F-4D97-AF65-F5344CB8AC3E}">
        <p14:creationId xmlns:p14="http://schemas.microsoft.com/office/powerpoint/2010/main" val="422642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575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Guess this Pokémon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Park</dc:creator>
  <cp:lastModifiedBy>Patrick Park</cp:lastModifiedBy>
  <cp:revision>27</cp:revision>
  <dcterms:created xsi:type="dcterms:W3CDTF">2024-07-06T14:14:25Z</dcterms:created>
  <dcterms:modified xsi:type="dcterms:W3CDTF">2024-07-06T16:17:40Z</dcterms:modified>
</cp:coreProperties>
</file>