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9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61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5A4A7-01E0-22CA-BDEF-1C6F01F25B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F96133-D5FD-3B09-681B-622BD2C40E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AB5C1-FEE5-3E44-C96B-DA15882F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2CB12-B705-6B7F-D419-B7C4CADA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21C14-D45A-AD29-AB14-77A8201A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46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F4960-B317-1107-8966-F68915FB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F510F8-9C01-3A16-3DBB-FAC564630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80230-26DE-BD81-7473-486E5AA90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FB90B-D5E1-B5FE-CDB1-24199A3C2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0FFD-FED7-1B3B-6436-68E079F59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88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ABE5D4-0EF4-D46E-AF53-59533DC27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428415-3B77-0B87-0DB0-3DF96666A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B060-DB5B-8260-EFE0-30E02D968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64D57-CBEF-BA5D-8ECA-18936872A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B8FBE-98B7-8FAE-BCF6-04B5570A4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286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6E9D-7A95-17F5-3DC0-4AA2C1E61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ED00-3780-13F8-FAF6-1AD8BC67C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A0ADA-F0DF-6B7F-4BA5-93C461D76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BD4D2-5E42-10E7-2F33-14BF9D3DB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8B8D4-3A17-D0F9-764A-28BD85659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28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808E-69FD-8B31-CA6E-BF7759977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547BC-AC0C-B13C-B9F5-B9247F7908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F5644-45C4-6D7C-0F32-B7E852C2C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E9D1FB-3B20-7870-3A9A-3FFD17740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002CF-4D54-01DC-BCFA-099371C9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14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0820-9AFC-7B09-B7F4-0AD3BE237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013F7-16E8-462E-C0F9-DD782888C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EFF0B-C1F4-3437-D8DA-C6EF4450F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E41F-ECE7-62DC-0CCD-051DD8B11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9F34A-13C9-09DD-95DD-964026B4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ACC0CC-B816-8D27-A1E0-406C18AA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1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17AF7-F74D-37C2-2037-FBCEFB69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7A35E-9C45-61FB-1A7D-3113E9D30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9F9F84-C5AE-8C6E-AD7C-7AF352E3EE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DAE2B-BBE4-3B09-349C-440C740EF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F8C7B-36D9-6D5E-FCD1-356D20CC4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5B8582-6803-857B-2126-27399FE17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1B711-802C-96A5-EBD4-87B5B4D8D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136-1001-2DFC-FD95-7AAC45E7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9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DA06-EFF0-352E-D0EE-F05555B0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933F22-D2BE-7FAB-2CD9-8EC9C4658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97A5FE-2F95-390F-86FC-1080658F5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C5A7F-5199-2FD6-9D96-196504EDB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5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9BC98-384C-611B-804F-9F90866A5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9F431-6A78-E1F7-EC0B-4D4547503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0BF77-DDFB-B6FA-A973-3A76DB1ED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945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326A-30FD-0BDF-35AE-E427C1747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5A0B6-C34A-7F24-37AA-62C4E047F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018C8-C6D0-06E8-5BE9-241CA2D1A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A8F0C-CC69-26D5-8D2C-83D80FFB7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A7D6AD-931D-CA55-70A1-DDE3E462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31D29-D32A-F007-287F-7F24B395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27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03C2-0271-9CC6-52B7-E291F2D2D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F8A019-7162-F089-DAF5-4EAB74FA9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A8891-F2F1-E730-51C5-1EA35E7D2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CE2EB-85B2-6F81-AC7B-C707AD473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B4502D-0439-10C6-531B-595FF535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2C2E0-24DB-FD47-E907-BC9A87C9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109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3F54B-FC30-C1BE-BC06-0EE34A867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31A76-8D79-75E0-1CC1-24CAA0913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7D06B9-D6B4-41F2-8FCD-D741A8362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4973B8-D3A4-404C-B3D2-34A2D79AE327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25144-CAA5-D005-ED14-E9BBA5CC8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1D7FF-501E-056A-5269-C84966063C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16E4A4-9E6F-42FA-A681-820DBB6B83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0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82E00-2888-13E4-A860-92FBADFD2B03}"/>
              </a:ext>
            </a:extLst>
          </p:cNvPr>
          <p:cNvSpPr txBox="1"/>
          <p:nvPr/>
        </p:nvSpPr>
        <p:spPr>
          <a:xfrm>
            <a:off x="252248" y="227024"/>
            <a:ext cx="1127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Problem.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Downloaded ENDF cross section (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xs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) data are discrete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→ need to make them continuous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13EB503-A455-9724-8557-73D3ACC1C2DF}"/>
              </a:ext>
            </a:extLst>
          </p:cNvPr>
          <p:cNvGrpSpPr/>
          <p:nvPr/>
        </p:nvGrpSpPr>
        <p:grpSpPr>
          <a:xfrm>
            <a:off x="252248" y="707420"/>
            <a:ext cx="11400307" cy="1530953"/>
            <a:chOff x="252248" y="910308"/>
            <a:chExt cx="11400307" cy="153095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BF43E83-B8E0-5D86-8F47-7A90386B8DAF}"/>
                </a:ext>
              </a:extLst>
            </p:cNvPr>
            <p:cNvSpPr txBox="1"/>
            <p:nvPr/>
          </p:nvSpPr>
          <p:spPr>
            <a:xfrm>
              <a:off x="252248" y="910308"/>
              <a:ext cx="112754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Space of possible solutions.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7F6F775-98B6-82BA-3512-120D8A62CC57}"/>
                </a:ext>
              </a:extLst>
            </p:cNvPr>
            <p:cNvCxnSpPr/>
            <p:nvPr/>
          </p:nvCxnSpPr>
          <p:spPr>
            <a:xfrm>
              <a:off x="2043211" y="1708982"/>
              <a:ext cx="834311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C84996D-20CC-F733-A3CF-2A92828FDB11}"/>
                </a:ext>
              </a:extLst>
            </p:cNvPr>
            <p:cNvSpPr txBox="1"/>
            <p:nvPr/>
          </p:nvSpPr>
          <p:spPr>
            <a:xfrm>
              <a:off x="515795" y="1918041"/>
              <a:ext cx="29287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Linearly interpolate between given data points (“connect-the-dots”)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F43CBA0-296C-2663-BCA0-40B6974B9E7D}"/>
                </a:ext>
              </a:extLst>
            </p:cNvPr>
            <p:cNvSpPr txBox="1"/>
            <p:nvPr/>
          </p:nvSpPr>
          <p:spPr>
            <a:xfrm>
              <a:off x="10386323" y="1555092"/>
              <a:ext cx="6926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Ideal</a:t>
              </a:r>
              <a:endParaRPr 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2A7B9B-2E93-DD1E-4025-43BCAF361C37}"/>
                </a:ext>
              </a:extLst>
            </p:cNvPr>
            <p:cNvSpPr txBox="1"/>
            <p:nvPr/>
          </p:nvSpPr>
          <p:spPr>
            <a:xfrm>
              <a:off x="8723848" y="1148647"/>
              <a:ext cx="29287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(1) NJOY (“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en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-joy”) is the code used by MCNP to reconstruct ENDF data into continuous </a:t>
              </a:r>
              <a:r>
                <a:rPr lang="en-US" sz="1000" dirty="0" err="1">
                  <a:latin typeface="Arial" panose="020B0604020202020204" pitchFamily="34" charset="0"/>
                  <a:cs typeface="Arial" panose="020B0604020202020204" pitchFamily="34" charset="0"/>
                </a:rPr>
                <a:t>xs</a:t>
              </a:r>
              <a:r>
                <a:rPr lang="en-US" sz="1000" dirty="0">
                  <a:latin typeface="Arial" panose="020B0604020202020204" pitchFamily="34" charset="0"/>
                  <a:cs typeface="Arial" panose="020B0604020202020204" pitchFamily="34" charset="0"/>
                </a:rPr>
                <a:t>.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C778E4-26A8-0372-2B2B-370F4728C8E6}"/>
                </a:ext>
              </a:extLst>
            </p:cNvPr>
            <p:cNvSpPr txBox="1"/>
            <p:nvPr/>
          </p:nvSpPr>
          <p:spPr>
            <a:xfrm>
              <a:off x="1376330" y="1555093"/>
              <a:ext cx="103264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Naïve</a:t>
              </a:r>
              <a:endParaRPr lang="en-US" sz="140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EE32179-C01C-C936-1CF3-7206EB568736}"/>
                </a:ext>
              </a:extLst>
            </p:cNvPr>
            <p:cNvCxnSpPr>
              <a:cxnSpLocks/>
            </p:cNvCxnSpPr>
            <p:nvPr/>
          </p:nvCxnSpPr>
          <p:spPr>
            <a:xfrm>
              <a:off x="2408971" y="1583990"/>
              <a:ext cx="0" cy="360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B221837-D8D0-630E-59CF-12AFFA422DCD}"/>
                </a:ext>
              </a:extLst>
            </p:cNvPr>
            <p:cNvSpPr txBox="1"/>
            <p:nvPr/>
          </p:nvSpPr>
          <p:spPr>
            <a:xfrm>
              <a:off x="8479221" y="1918509"/>
              <a:ext cx="29287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Use RECONR</a:t>
              </a:r>
              <a:r>
                <a:rPr lang="en-US" sz="1400" baseline="30000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 or </a:t>
              </a:r>
              <a:r>
                <a:rPr lang="en-US" sz="1400" dirty="0" err="1">
                  <a:latin typeface="Arial" panose="020B0604020202020204" pitchFamily="34" charset="0"/>
                  <a:cs typeface="Arial" panose="020B0604020202020204" pitchFamily="34" charset="0"/>
                </a:rPr>
                <a:t>OpenMC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55564E5-F1DF-C57E-56AF-C9973BAB8707}"/>
                </a:ext>
              </a:extLst>
            </p:cNvPr>
            <p:cNvCxnSpPr>
              <a:cxnSpLocks/>
            </p:cNvCxnSpPr>
            <p:nvPr/>
          </p:nvCxnSpPr>
          <p:spPr>
            <a:xfrm>
              <a:off x="9943575" y="1584458"/>
              <a:ext cx="0" cy="36032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ouble Bracket 17">
              <a:extLst>
                <a:ext uri="{FF2B5EF4-FFF2-40B4-BE49-F238E27FC236}">
                  <a16:creationId xmlns:a16="http://schemas.microsoft.com/office/drawing/2014/main" id="{1E90F500-B674-0B05-6A71-5EA6237720F7}"/>
                </a:ext>
              </a:extLst>
            </p:cNvPr>
            <p:cNvSpPr/>
            <p:nvPr/>
          </p:nvSpPr>
          <p:spPr>
            <a:xfrm>
              <a:off x="3895397" y="1490271"/>
              <a:ext cx="4072759" cy="454046"/>
            </a:xfrm>
            <a:prstGeom prst="bracketPair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3E8673-2448-3FB9-D4FA-0991BA3B8D78}"/>
                </a:ext>
              </a:extLst>
            </p:cNvPr>
            <p:cNvSpPr txBox="1"/>
            <p:nvPr/>
          </p:nvSpPr>
          <p:spPr>
            <a:xfrm>
              <a:off x="4187978" y="1944317"/>
              <a:ext cx="348759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Various interpolation methods in Python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3E819DD-A27F-749F-F8BC-060B4993A510}"/>
              </a:ext>
            </a:extLst>
          </p:cNvPr>
          <p:cNvSpPr txBox="1"/>
          <p:nvPr/>
        </p:nvSpPr>
        <p:spPr>
          <a:xfrm>
            <a:off x="252248" y="2593563"/>
            <a:ext cx="1127549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Considerations.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1. ENDF data normalized to different laboratory speeds depending on source (e.g., KAERI evaluates for 0 K by default)</a:t>
            </a:r>
          </a:p>
          <a:p>
            <a:pPr marL="742950" lvl="1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Not really a “problem” but more “need to keep track of”</a:t>
            </a:r>
          </a:p>
          <a:p>
            <a:pPr marL="742950" lvl="1" indent="-285750">
              <a:buFontTx/>
              <a:buChar char="-"/>
            </a:pP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2. Resonances very sharp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655D41A-89CF-38AF-961B-772F77F18222}"/>
              </a:ext>
            </a:extLst>
          </p:cNvPr>
          <p:cNvSpPr txBox="1"/>
          <p:nvPr/>
        </p:nvSpPr>
        <p:spPr>
          <a:xfrm>
            <a:off x="239636" y="6038652"/>
            <a:ext cx="112754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Chosen/Implemented solution.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Tried various generic interpolation methods but decided to reverse-engineer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OpenMC’s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way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C33614-61D5-90B2-FF38-3402ECE4F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5573" y="4024347"/>
            <a:ext cx="4151586" cy="175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55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FBE4E6-CEEE-E133-2C19-4E17F63F1E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3"/>
          <a:stretch>
            <a:fillRect/>
          </a:stretch>
        </p:blipFill>
        <p:spPr>
          <a:xfrm>
            <a:off x="491490" y="2039569"/>
            <a:ext cx="5137785" cy="13397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7310C-7AED-F21A-5ED8-AF5D5BFDC0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540" y="3767560"/>
            <a:ext cx="5259491" cy="13397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9E3C1CE-A01F-CE80-A8AA-01723C37CA17}"/>
              </a:ext>
            </a:extLst>
          </p:cNvPr>
          <p:cNvSpPr txBox="1"/>
          <p:nvPr/>
        </p:nvSpPr>
        <p:spPr>
          <a:xfrm>
            <a:off x="239636" y="392232"/>
            <a:ext cx="112754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ENDF has an “official” way its cross sections are to be interpolated.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Energies divided up into multiple ranges, and each range is assigned an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interpolation scheme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(INT)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MCNP’s RECONR and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OpenMC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uses this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OpenMC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code is open-source so we borrow the part of their code that interpolates ENDF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B510E-CFCE-2DA5-3AE8-2A97CAB77A39}"/>
              </a:ext>
            </a:extLst>
          </p:cNvPr>
          <p:cNvSpPr txBox="1"/>
          <p:nvPr/>
        </p:nvSpPr>
        <p:spPr>
          <a:xfrm>
            <a:off x="113118" y="6312431"/>
            <a:ext cx="45471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BNL Cross Sections Evaluation Working Group (CSEWG)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Report BNL-90365-2009 Rev.1, CSEWG Document ENDF-102, pp.24-25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B0FFB0-453B-FB88-01E3-8113836475C2}"/>
              </a:ext>
            </a:extLst>
          </p:cNvPr>
          <p:cNvGrpSpPr/>
          <p:nvPr/>
        </p:nvGrpSpPr>
        <p:grpSpPr>
          <a:xfrm>
            <a:off x="6096000" y="1719587"/>
            <a:ext cx="5756283" cy="4219595"/>
            <a:chOff x="6096000" y="1388724"/>
            <a:chExt cx="5756283" cy="421959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44A10AC-0498-A8D0-0C4B-294F95547C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1388724"/>
              <a:ext cx="5756283" cy="4219595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F12AC7-576E-D548-7A35-978C0C1941C5}"/>
                </a:ext>
              </a:extLst>
            </p:cNvPr>
            <p:cNvSpPr/>
            <p:nvPr/>
          </p:nvSpPr>
          <p:spPr>
            <a:xfrm>
              <a:off x="7371955" y="3644815"/>
              <a:ext cx="624315" cy="977635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9DE4FBC-7357-BE5A-0489-403FCEC23168}"/>
                </a:ext>
              </a:extLst>
            </p:cNvPr>
            <p:cNvSpPr txBox="1"/>
            <p:nvPr/>
          </p:nvSpPr>
          <p:spPr>
            <a:xfrm>
              <a:off x="6407537" y="2917624"/>
              <a:ext cx="1693235" cy="70788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Resolving these slight discontinuities is worked on at BNL but practically aren’t a problem for us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132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0A30A9-49C6-D463-21C5-C00FC79C0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39" y="344805"/>
            <a:ext cx="7547610" cy="10762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D02C4A-CA1B-D39D-12B8-2120DECF1F04}"/>
              </a:ext>
            </a:extLst>
          </p:cNvPr>
          <p:cNvSpPr txBox="1"/>
          <p:nvPr/>
        </p:nvSpPr>
        <p:spPr>
          <a:xfrm>
            <a:off x="113118" y="6312431"/>
            <a:ext cx="454716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ENDF-102, p.31</a:t>
            </a:r>
          </a:p>
        </p:txBody>
      </p:sp>
    </p:spTree>
    <p:extLst>
      <p:ext uri="{BB962C8B-B14F-4D97-AF65-F5344CB8AC3E}">
        <p14:creationId xmlns:p14="http://schemas.microsoft.com/office/powerpoint/2010/main" val="1134243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15607-E998-D6EC-BB44-5F74CF795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2" y="0"/>
            <a:ext cx="12086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484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9B6593-5B89-D011-1213-DB3EFCAA8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98" y="0"/>
            <a:ext cx="118562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4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438CC2-C957-2229-699E-659E4F842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93" y="0"/>
            <a:ext cx="117936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00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224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Park</dc:creator>
  <cp:lastModifiedBy>Patrick Park</cp:lastModifiedBy>
  <cp:revision>53</cp:revision>
  <dcterms:created xsi:type="dcterms:W3CDTF">2025-06-20T23:07:14Z</dcterms:created>
  <dcterms:modified xsi:type="dcterms:W3CDTF">2025-06-24T16:22:51Z</dcterms:modified>
</cp:coreProperties>
</file>