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Lst>
  <p:sldSz cy="6858000" cx="12192000"/>
  <p:notesSz cx="6858000" cy="9144000"/>
  <p:embeddedFontLst>
    <p:embeddedFont>
      <p:font typeface="Roboto"/>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79BDE92-F8D2-45B1-9A03-45BC625183F9}">
  <a:tblStyle styleId="{C79BDE92-F8D2-45B1-9A03-45BC625183F9}"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rgbClr val="FFFFFF"/>
      </a:tcTxStyle>
      <a:tcStyle>
        <a:fill>
          <a:solidFill>
            <a:srgbClr val="5B9BD5"/>
          </a:solidFill>
        </a:fill>
      </a:tcStyle>
    </a:lastCol>
    <a:firstCol>
      <a:tcTxStyle b="on" i="off">
        <a:font>
          <a:latin typeface="Calibri"/>
          <a:ea typeface="Calibri"/>
          <a:cs typeface="Calibri"/>
        </a:font>
        <a:srgbClr val="FFFFFF"/>
      </a:tcTxStyle>
      <a:tcStyle>
        <a:fill>
          <a:solidFill>
            <a:srgbClr val="5B9BD5"/>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5B9BD5"/>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5B9BD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4"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Roboto-bold.fntdata"/><Relationship Id="rId82" Type="http://schemas.openxmlformats.org/officeDocument/2006/relationships/font" Target="fonts/Roboto-boldItalic.fntdata"/><Relationship Id="rId81"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font" Target="fonts/Roboto-regular.fntdata"/><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14635136/read-integers-separated-with-whitespace-into-int-array"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5b5f4cb41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5b5f4cb41f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5b5f4cb41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5b5f4cb41f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5b306b9f0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5b306b9f0a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ce153fb6d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None/>
            </a:pPr>
            <a:r>
              <a:rPr b="1" lang="en-US" sz="2300">
                <a:solidFill>
                  <a:schemeClr val="hlink"/>
                </a:solidFill>
                <a:uFill>
                  <a:noFill/>
                </a:uFill>
                <a:hlinkClick r:id="rId2"/>
              </a:rPr>
              <a:t>Read integers separated with whitespace into int[] array</a:t>
            </a:r>
            <a:endParaRPr b="1" sz="2300">
              <a:solidFill>
                <a:schemeClr val="hlink"/>
              </a:solidFill>
            </a:endParaRPr>
          </a:p>
          <a:p>
            <a:pPr indent="0" lvl="0" marL="0" rtl="0" algn="l">
              <a:lnSpc>
                <a:spcPct val="135000"/>
              </a:lnSpc>
              <a:spcBef>
                <a:spcPts val="0"/>
              </a:spcBef>
              <a:spcAft>
                <a:spcPts val="0"/>
              </a:spcAft>
              <a:buClr>
                <a:schemeClr val="dk1"/>
              </a:buClr>
              <a:buSzPts val="1100"/>
              <a:buFont typeface="Arial"/>
              <a:buNone/>
            </a:pPr>
            <a:r>
              <a:rPr b="1" lang="en-US" sz="2300">
                <a:solidFill>
                  <a:schemeClr val="hlink"/>
                </a:solidFill>
              </a:rPr>
              <a:t>https://stackoverflow.com/questions/14635136/read-integers-separated-with-whitespace-into-int-array/40103754</a:t>
            </a:r>
            <a:endParaRPr b="1" sz="2300">
              <a:solidFill>
                <a:schemeClr val="hlink"/>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207" name="Google Shape;207;g7ce153fb6d_1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ce153fb6d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7ce153fb6d_1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5b306b9f0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5b306b9f0a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5b306b9f0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5b306b9f0a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5b306b9f0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5b306b9f0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5b3acee53a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5b3acee53a_1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ce153fb6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7ce153fb6d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5b3acee53a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5b3acee53a_1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5b3acee53a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5b3acee53a_1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5b3acee53a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5b3acee53a_1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5b306b9f0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5b306b9f0a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5b3acee53a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5b3acee53a_1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5b306b9f0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5b306b9f0a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5b3acee53a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5b3acee53a_1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5b5f4cb41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5b5f4cb41f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5b5f4cb41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5b5f4cb41f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5b5f4cb41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5b5f4cb41f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5b5f4cb41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5b5f4cb41f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5b3acee53a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5b3acee53a_1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5b3acee53a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5b3acee53a_1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5b3acee53a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5b3acee53a_1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5b3acee53a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g5b3acee53a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5b3acee53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5b3acee53a_1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5b3acee53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g5b3acee53a_1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5b3acee53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5b3acee53a_1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5b3acee53a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5b3acee53a_1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5b3acee53a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g5b3acee53a_1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62c1f71f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62c1f71ff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5b3acee53a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g5b3acee53a_1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5b3acee53a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g5b3acee53a_1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5b3acee53a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g5b3acee53a_1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5b3acee53a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5b3acee53a_1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5b3acee53a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g5b3acee53a_1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5b3acee53a_1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g5b3acee53a_1_2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5b3acee53a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g5b3acee53a_1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5b3acee53a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g5b3acee53a_1_2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62c7342e4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62c7342e4b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5b306b9f0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g5b306b9f0a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5b306b9f0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g5b306b9f0a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5b306b9f0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g5b306b9f0a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7ce153fb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g7ce153fb6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5b2eccce5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g5b2eccce5f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5b2eccce5f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g5b2eccce5f_2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99f6da2076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99f6da207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5b2eccce5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5b2eccce5f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8635ca221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8635ca22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8635ca221c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8635ca221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8635ca221c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8635ca221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 type="objOnly">
  <p:cSld name="OBJECT_ONLY">
    <p:spTree>
      <p:nvGrpSpPr>
        <p:cNvPr id="67" name="Shape 67"/>
        <p:cNvGrpSpPr/>
        <p:nvPr/>
      </p:nvGrpSpPr>
      <p:grpSpPr>
        <a:xfrm>
          <a:off x="0" y="0"/>
          <a:ext cx="0" cy="0"/>
          <a:chOff x="0" y="0"/>
          <a:chExt cx="0" cy="0"/>
        </a:xfrm>
      </p:grpSpPr>
      <p:sp>
        <p:nvSpPr>
          <p:cNvPr id="68" name="Google Shape;68;p11"/>
          <p:cNvSpPr txBox="1"/>
          <p:nvPr>
            <p:ph idx="1" type="body"/>
          </p:nvPr>
        </p:nvSpPr>
        <p:spPr>
          <a:xfrm>
            <a:off x="838200" y="365125"/>
            <a:ext cx="10515600" cy="58118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8" name="Google Shape;38;p6"/>
          <p:cNvSpPr txBox="1"/>
          <p:nvPr>
            <p:ph idx="1" type="body"/>
          </p:nvPr>
        </p:nvSpPr>
        <p:spPr>
          <a:xfrm>
            <a:off x="1186774" y="1778438"/>
            <a:ext cx="4873574" cy="82391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sz="2800"/>
            </a:lvl1pPr>
            <a:lvl2pPr indent="-228600" lvl="1" marL="914400" algn="l">
              <a:lnSpc>
                <a:spcPct val="90000"/>
              </a:lnSpc>
              <a:spcBef>
                <a:spcPts val="500"/>
              </a:spcBef>
              <a:spcAft>
                <a:spcPts val="0"/>
              </a:spcAft>
              <a:buClr>
                <a:schemeClr val="dk1"/>
              </a:buClr>
              <a:buSzPts val="2400"/>
              <a:buNone/>
              <a:defRPr sz="2400"/>
            </a:lvl2pPr>
            <a:lvl3pPr indent="-228600" lvl="2" marL="1371600" algn="l">
              <a:lnSpc>
                <a:spcPct val="90000"/>
              </a:lnSpc>
              <a:spcBef>
                <a:spcPts val="500"/>
              </a:spcBef>
              <a:spcAft>
                <a:spcPts val="0"/>
              </a:spcAft>
              <a:buClr>
                <a:schemeClr val="dk1"/>
              </a:buClr>
              <a:buSzPts val="2000"/>
              <a:buNone/>
              <a:defRPr sz="20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228600" lvl="5" marL="2743200" algn="l">
              <a:lnSpc>
                <a:spcPct val="90000"/>
              </a:lnSpc>
              <a:spcBef>
                <a:spcPts val="500"/>
              </a:spcBef>
              <a:spcAft>
                <a:spcPts val="0"/>
              </a:spcAft>
              <a:buClr>
                <a:schemeClr val="dk1"/>
              </a:buClr>
              <a:buSzPts val="1800"/>
              <a:buNone/>
              <a:defRPr sz="1800"/>
            </a:lvl6pPr>
            <a:lvl7pPr indent="-228600" lvl="6" marL="3200400" algn="l">
              <a:lnSpc>
                <a:spcPct val="90000"/>
              </a:lnSpc>
              <a:spcBef>
                <a:spcPts val="500"/>
              </a:spcBef>
              <a:spcAft>
                <a:spcPts val="0"/>
              </a:spcAft>
              <a:buClr>
                <a:schemeClr val="dk1"/>
              </a:buClr>
              <a:buSzPts val="1800"/>
              <a:buNone/>
              <a:defRPr sz="1800"/>
            </a:lvl7pPr>
            <a:lvl8pPr indent="-228600" lvl="7" marL="3657600" algn="l">
              <a:lnSpc>
                <a:spcPct val="90000"/>
              </a:lnSpc>
              <a:spcBef>
                <a:spcPts val="500"/>
              </a:spcBef>
              <a:spcAft>
                <a:spcPts val="0"/>
              </a:spcAft>
              <a:buClr>
                <a:schemeClr val="dk1"/>
              </a:buClr>
              <a:buSzPts val="1800"/>
              <a:buNone/>
              <a:defRPr sz="1800"/>
            </a:lvl8pPr>
            <a:lvl9pPr indent="-228600" lvl="8" marL="4114800" algn="l">
              <a:lnSpc>
                <a:spcPct val="90000"/>
              </a:lnSpc>
              <a:spcBef>
                <a:spcPts val="500"/>
              </a:spcBef>
              <a:spcAft>
                <a:spcPts val="0"/>
              </a:spcAft>
              <a:buClr>
                <a:schemeClr val="dk1"/>
              </a:buClr>
              <a:buSzPts val="1800"/>
              <a:buNone/>
              <a:defRPr sz="1800"/>
            </a:lvl9pPr>
          </a:lstStyle>
          <a:p/>
        </p:txBody>
      </p:sp>
      <p:sp>
        <p:nvSpPr>
          <p:cNvPr id="39" name="Google Shape;39;p6"/>
          <p:cNvSpPr txBox="1"/>
          <p:nvPr>
            <p:ph idx="2" type="body"/>
          </p:nvPr>
        </p:nvSpPr>
        <p:spPr>
          <a:xfrm>
            <a:off x="1186774" y="2665379"/>
            <a:ext cx="4873574" cy="352428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256938" y="1778438"/>
            <a:ext cx="4897576" cy="82391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sz="2800"/>
            </a:lvl1pPr>
            <a:lvl2pPr indent="-228600" lvl="1" marL="914400" algn="l">
              <a:lnSpc>
                <a:spcPct val="90000"/>
              </a:lnSpc>
              <a:spcBef>
                <a:spcPts val="500"/>
              </a:spcBef>
              <a:spcAft>
                <a:spcPts val="0"/>
              </a:spcAft>
              <a:buClr>
                <a:schemeClr val="dk1"/>
              </a:buClr>
              <a:buSzPts val="2400"/>
              <a:buNone/>
              <a:defRPr sz="2400"/>
            </a:lvl2pPr>
            <a:lvl3pPr indent="-228600" lvl="2" marL="1371600" algn="l">
              <a:lnSpc>
                <a:spcPct val="90000"/>
              </a:lnSpc>
              <a:spcBef>
                <a:spcPts val="500"/>
              </a:spcBef>
              <a:spcAft>
                <a:spcPts val="0"/>
              </a:spcAft>
              <a:buClr>
                <a:schemeClr val="dk1"/>
              </a:buClr>
              <a:buSzPts val="2000"/>
              <a:buNone/>
              <a:defRPr sz="20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228600" lvl="5" marL="2743200" algn="l">
              <a:lnSpc>
                <a:spcPct val="90000"/>
              </a:lnSpc>
              <a:spcBef>
                <a:spcPts val="500"/>
              </a:spcBef>
              <a:spcAft>
                <a:spcPts val="0"/>
              </a:spcAft>
              <a:buClr>
                <a:schemeClr val="dk1"/>
              </a:buClr>
              <a:buSzPts val="1800"/>
              <a:buNone/>
              <a:defRPr sz="1800"/>
            </a:lvl6pPr>
            <a:lvl7pPr indent="-228600" lvl="6" marL="3200400" algn="l">
              <a:lnSpc>
                <a:spcPct val="90000"/>
              </a:lnSpc>
              <a:spcBef>
                <a:spcPts val="500"/>
              </a:spcBef>
              <a:spcAft>
                <a:spcPts val="0"/>
              </a:spcAft>
              <a:buClr>
                <a:schemeClr val="dk1"/>
              </a:buClr>
              <a:buSzPts val="1800"/>
              <a:buNone/>
              <a:defRPr sz="1800"/>
            </a:lvl7pPr>
            <a:lvl8pPr indent="-228600" lvl="7" marL="3657600" algn="l">
              <a:lnSpc>
                <a:spcPct val="90000"/>
              </a:lnSpc>
              <a:spcBef>
                <a:spcPts val="500"/>
              </a:spcBef>
              <a:spcAft>
                <a:spcPts val="0"/>
              </a:spcAft>
              <a:buClr>
                <a:schemeClr val="dk1"/>
              </a:buClr>
              <a:buSzPts val="1800"/>
              <a:buNone/>
              <a:defRPr sz="1800"/>
            </a:lvl8pPr>
            <a:lvl9pPr indent="-228600" lvl="8" marL="4114800" algn="l">
              <a:lnSpc>
                <a:spcPct val="90000"/>
              </a:lnSpc>
              <a:spcBef>
                <a:spcPts val="500"/>
              </a:spcBef>
              <a:spcAft>
                <a:spcPts val="0"/>
              </a:spcAft>
              <a:buClr>
                <a:schemeClr val="dk1"/>
              </a:buClr>
              <a:buSzPts val="1800"/>
              <a:buNone/>
              <a:defRPr sz="1800"/>
            </a:lvl9pPr>
          </a:lstStyle>
          <a:p/>
        </p:txBody>
      </p:sp>
      <p:sp>
        <p:nvSpPr>
          <p:cNvPr id="41" name="Google Shape;41;p6"/>
          <p:cNvSpPr txBox="1"/>
          <p:nvPr>
            <p:ph idx="4" type="body"/>
          </p:nvPr>
        </p:nvSpPr>
        <p:spPr>
          <a:xfrm>
            <a:off x="6256938" y="2665379"/>
            <a:ext cx="4897576" cy="352428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4165349"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6" name="Google Shape;56;p9"/>
          <p:cNvSpPr/>
          <p:nvPr>
            <p:ph idx="2" type="pic"/>
          </p:nvPr>
        </p:nvSpPr>
        <p:spPr>
          <a:xfrm>
            <a:off x="5183188" y="457201"/>
            <a:ext cx="6172200" cy="54038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1" type="body"/>
          </p:nvPr>
        </p:nvSpPr>
        <p:spPr>
          <a:xfrm>
            <a:off x="839788" y="2057400"/>
            <a:ext cx="4165349"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400"/>
              <a:buNone/>
              <a:defRPr sz="1400"/>
            </a:lvl4pPr>
            <a:lvl5pPr indent="-228600" lvl="4" marL="2286000" algn="l">
              <a:lnSpc>
                <a:spcPct val="90000"/>
              </a:lnSpc>
              <a:spcBef>
                <a:spcPts val="500"/>
              </a:spcBef>
              <a:spcAft>
                <a:spcPts val="0"/>
              </a:spcAft>
              <a:buClr>
                <a:schemeClr val="dk1"/>
              </a:buClr>
              <a:buSzPts val="1400"/>
              <a:buNone/>
              <a:defRPr sz="1400"/>
            </a:lvl5pPr>
            <a:lvl6pPr indent="-228600" lvl="5" marL="2743200" algn="l">
              <a:lnSpc>
                <a:spcPct val="90000"/>
              </a:lnSpc>
              <a:spcBef>
                <a:spcPts val="500"/>
              </a:spcBef>
              <a:spcAft>
                <a:spcPts val="0"/>
              </a:spcAft>
              <a:buClr>
                <a:schemeClr val="dk1"/>
              </a:buClr>
              <a:buSzPts val="1400"/>
              <a:buNone/>
              <a:defRPr sz="1400"/>
            </a:lvl6pPr>
            <a:lvl7pPr indent="-228600" lvl="6" marL="3200400" algn="l">
              <a:lnSpc>
                <a:spcPct val="90000"/>
              </a:lnSpc>
              <a:spcBef>
                <a:spcPts val="500"/>
              </a:spcBef>
              <a:spcAft>
                <a:spcPts val="0"/>
              </a:spcAft>
              <a:buClr>
                <a:schemeClr val="dk1"/>
              </a:buClr>
              <a:buSzPts val="1400"/>
              <a:buNone/>
              <a:defRPr sz="1400"/>
            </a:lvl7pPr>
            <a:lvl8pPr indent="-228600" lvl="7" marL="3657600" algn="l">
              <a:lnSpc>
                <a:spcPct val="90000"/>
              </a:lnSpc>
              <a:spcBef>
                <a:spcPts val="500"/>
              </a:spcBef>
              <a:spcAft>
                <a:spcPts val="0"/>
              </a:spcAft>
              <a:buClr>
                <a:schemeClr val="dk1"/>
              </a:buClr>
              <a:buSzPts val="1400"/>
              <a:buNone/>
              <a:defRPr sz="1400"/>
            </a:lvl8pPr>
            <a:lvl9pPr indent="-228600" lvl="8" marL="4114800" algn="l">
              <a:lnSpc>
                <a:spcPct val="90000"/>
              </a:lnSpc>
              <a:spcBef>
                <a:spcPts val="500"/>
              </a:spcBef>
              <a:spcAft>
                <a:spcPts val="0"/>
              </a:spcAft>
              <a:buClr>
                <a:schemeClr val="dk1"/>
              </a:buClr>
              <a:buSzPts val="1400"/>
              <a:buNone/>
              <a:defRPr sz="14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版" type="vertTitleAndTx">
  <p:cSld name="VERTICAL_TITLE_AND_VERTICAL_TEXT">
    <p:spTree>
      <p:nvGrpSpPr>
        <p:cNvPr id="61" name="Shape 61"/>
        <p:cNvGrpSpPr/>
        <p:nvPr/>
      </p:nvGrpSpPr>
      <p:grpSpPr>
        <a:xfrm>
          <a:off x="0" y="0"/>
          <a:ext cx="0" cy="0"/>
          <a:chOff x="0" y="0"/>
          <a:chExt cx="0" cy="0"/>
        </a:xfrm>
      </p:grpSpPr>
      <p:sp>
        <p:nvSpPr>
          <p:cNvPr id="62" name="Google Shape;62;p1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3" name="Google Shape;63;p1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hyperlink" Target="https://repl.it/repls/OptimisticGlaringGravit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hyperlink" Target="https://repl.it/repls/OptimisticGlaringGravit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hyperlink" Target="https://repl.it/repls/TintedExaltedNewsaggregator" TargetMode="Externa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www.usaco.org/index.php?page=viewproblem2&amp;cpid=663" TargetMode="External"/><Relationship Id="rId4" Type="http://schemas.openxmlformats.org/officeDocument/2006/relationships/hyperlink" Target="https://docs.google.com/drawings/d/1VZubaejceN4Dw0kjh5DXY73uHMAwCZMOmTOr5cRpVZo/edit?usp=sharing" TargetMode="External"/><Relationship Id="rId5" Type="http://schemas.openxmlformats.org/officeDocument/2006/relationships/hyperlink" Target="https://repl.it/repls/NotedRectangularOpensoundsystem" TargetMode="External"/><Relationship Id="rId6"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hyperlink" Target="https://repl.it/repls/AquaWoodenLinux" TargetMode="External"/><Relationship Id="rId5" Type="http://schemas.openxmlformats.org/officeDocument/2006/relationships/hyperlink" Target="https://repl.it/repls/AggressiveHelpfulDeclaration"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138.197.210.211/JudgeOnline/problem.php?id=1037" TargetMode="Externa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hyperlink" Target="http://138.197.210.211/JudgeOnline/problem.php?id=1038" TargetMode="Externa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hyperlink" Target="http://www.usaco.org/index.php?page=viewproblem2&amp;cpid=84" TargetMode="External"/><Relationship Id="rId4" Type="http://schemas.openxmlformats.org/officeDocument/2006/relationships/hyperlink" Target="http://138.197.210.211/JudgeOnline/problem.php?id=1001" TargetMode="External"/><Relationship Id="rId5"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repl.it/languages/cpp11" TargetMode="External"/><Relationship Id="rId4" Type="http://schemas.openxmlformats.org/officeDocument/2006/relationships/hyperlink" Target="https://repl.it/languages/java" TargetMode="External"/><Relationship Id="rId5"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s://repl.it/repls/DigitalSuspiciousTransversal" TargetMode="Externa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hyperlink" Target="http://138.197.210.211/JudgeOnline/problem.php?id=1036" TargetMode="External"/><Relationship Id="rId4" Type="http://schemas.openxmlformats.org/officeDocument/2006/relationships/hyperlink" Target="http://www.usaco.org/index.php?page=viewproblem2&amp;cpid=94" TargetMode="External"/><Relationship Id="rId5"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hyperlink" Target="http://www.usaco.org/index.php?page=viewproblem2&amp;cpid=664" TargetMode="External"/><Relationship Id="rId4" Type="http://schemas.openxmlformats.org/officeDocument/2006/relationships/hyperlink" Target="http://www.usaco.org/index.php?page=viewproblem2&amp;cpid=98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usaco.org/index.php?page=register" TargetMode="External"/><Relationship Id="rId4" Type="http://schemas.openxmlformats.org/officeDocument/2006/relationships/image" Target="../media/image1.png"/><Relationship Id="rId5"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usaco.org/index.php?page=instructions"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usaco.org/current/data/open19_bronze_results.html" TargetMode="External"/><Relationship Id="rId4" Type="http://schemas.openxmlformats.org/officeDocument/2006/relationships/hyperlink" Target="http://www.usaco.org/index.php?page=instructions" TargetMode="External"/><Relationship Id="rId5" Type="http://schemas.openxmlformats.org/officeDocument/2006/relationships/image" Target="../media/image1.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C887"/>
        </a:solidFill>
      </p:bgPr>
    </p:bg>
    <p:spTree>
      <p:nvGrpSpPr>
        <p:cNvPr id="75" name="Shape 75"/>
        <p:cNvGrpSpPr/>
        <p:nvPr/>
      </p:nvGrpSpPr>
      <p:grpSpPr>
        <a:xfrm>
          <a:off x="0" y="0"/>
          <a:ext cx="0" cy="0"/>
          <a:chOff x="0" y="0"/>
          <a:chExt cx="0" cy="0"/>
        </a:xfrm>
      </p:grpSpPr>
      <p:pic>
        <p:nvPicPr>
          <p:cNvPr descr="splogo" id="76" name="Google Shape;76;p12"/>
          <p:cNvPicPr preferRelativeResize="0"/>
          <p:nvPr/>
        </p:nvPicPr>
        <p:blipFill rotWithShape="1">
          <a:blip r:embed="rId3">
            <a:alphaModFix/>
          </a:blip>
          <a:srcRect b="0" l="0" r="0" t="0"/>
          <a:stretch/>
        </p:blipFill>
        <p:spPr>
          <a:xfrm>
            <a:off x="5170488" y="336550"/>
            <a:ext cx="2006600" cy="2641600"/>
          </a:xfrm>
          <a:prstGeom prst="rect">
            <a:avLst/>
          </a:prstGeom>
          <a:noFill/>
          <a:ln>
            <a:noFill/>
          </a:ln>
        </p:spPr>
      </p:pic>
      <p:sp>
        <p:nvSpPr>
          <p:cNvPr id="77" name="Google Shape;77;p12"/>
          <p:cNvSpPr txBox="1"/>
          <p:nvPr/>
        </p:nvSpPr>
        <p:spPr>
          <a:xfrm>
            <a:off x="2027553" y="3488690"/>
            <a:ext cx="8472808" cy="119824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7200" u="none" cap="none" strike="noStrike">
                <a:solidFill>
                  <a:srgbClr val="1F3864"/>
                </a:solidFill>
                <a:latin typeface="Calibri"/>
                <a:ea typeface="Calibri"/>
                <a:cs typeface="Calibri"/>
                <a:sym typeface="Calibri"/>
              </a:rPr>
              <a:t>USACO Bronze </a:t>
            </a:r>
            <a:r>
              <a:rPr lang="en-US" sz="7200">
                <a:solidFill>
                  <a:srgbClr val="1F3864"/>
                </a:solidFill>
                <a:latin typeface="Calibri"/>
                <a:ea typeface="Calibri"/>
                <a:cs typeface="Calibri"/>
                <a:sym typeface="Calibri"/>
              </a:rPr>
              <a:t>Day</a:t>
            </a:r>
            <a:r>
              <a:rPr b="0" i="0" lang="en-US" sz="7200" u="none" cap="none" strike="noStrike">
                <a:solidFill>
                  <a:srgbClr val="1F3864"/>
                </a:solidFill>
                <a:latin typeface="Calibri"/>
                <a:ea typeface="Calibri"/>
                <a:cs typeface="Calibri"/>
                <a:sym typeface="Calibri"/>
              </a:rPr>
              <a:t> 1</a:t>
            </a:r>
            <a:endParaRPr sz="7200">
              <a:solidFill>
                <a:srgbClr val="1F3864"/>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7" name="Google Shape;157;p21"/>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21"/>
          <p:cNvSpPr txBox="1"/>
          <p:nvPr>
            <p:ph idx="1" type="body"/>
          </p:nvPr>
        </p:nvSpPr>
        <p:spPr>
          <a:xfrm>
            <a:off x="181416" y="1049011"/>
            <a:ext cx="11886123" cy="569115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lang="en-US"/>
              <a:t>Before we start looking into basic statements, we must first look at the basic structure of a problem and C++/Java code.</a:t>
            </a:r>
            <a:endParaRPr/>
          </a:p>
          <a:p>
            <a:pPr indent="0" lvl="0" marL="0" rtl="0" algn="l">
              <a:lnSpc>
                <a:spcPct val="90000"/>
              </a:lnSpc>
              <a:spcBef>
                <a:spcPts val="1000"/>
              </a:spcBef>
              <a:spcAft>
                <a:spcPts val="0"/>
              </a:spcAft>
              <a:buClr>
                <a:schemeClr val="dk1"/>
              </a:buClr>
              <a:buSzPts val="2800"/>
              <a:buFont typeface="Arial"/>
              <a:buNone/>
            </a:pPr>
            <a:r>
              <a:t/>
            </a:r>
            <a:endParaRPr/>
          </a:p>
          <a:p>
            <a:pPr indent="0" lvl="0" marL="0" rtl="0" algn="l">
              <a:lnSpc>
                <a:spcPct val="90000"/>
              </a:lnSpc>
              <a:spcBef>
                <a:spcPts val="1000"/>
              </a:spcBef>
              <a:spcAft>
                <a:spcPts val="0"/>
              </a:spcAft>
              <a:buClr>
                <a:schemeClr val="dk1"/>
              </a:buClr>
              <a:buSzPts val="2800"/>
              <a:buFont typeface="Arial"/>
              <a:buNone/>
            </a:pPr>
            <a:r>
              <a:t/>
            </a:r>
            <a:endParaRPr/>
          </a:p>
          <a:p>
            <a:pPr indent="0" lvl="0" marL="0" rtl="0" algn="l">
              <a:lnSpc>
                <a:spcPct val="90000"/>
              </a:lnSpc>
              <a:spcBef>
                <a:spcPts val="1000"/>
              </a:spcBef>
              <a:spcAft>
                <a:spcPts val="0"/>
              </a:spcAft>
              <a:buClr>
                <a:schemeClr val="dk1"/>
              </a:buClr>
              <a:buSzPts val="2800"/>
              <a:buFont typeface="Arial"/>
              <a:buNone/>
            </a:pPr>
            <a:r>
              <a:t/>
            </a:r>
            <a:endParaRPr/>
          </a:p>
          <a:p>
            <a:pPr indent="0" lvl="0" marL="0" rtl="0" algn="l">
              <a:lnSpc>
                <a:spcPct val="90000"/>
              </a:lnSpc>
              <a:spcBef>
                <a:spcPts val="1000"/>
              </a:spcBef>
              <a:spcAft>
                <a:spcPts val="0"/>
              </a:spcAft>
              <a:buClr>
                <a:schemeClr val="dk1"/>
              </a:buClr>
              <a:buSzPts val="2800"/>
              <a:buFont typeface="Arial"/>
              <a:buNone/>
            </a:pPr>
            <a:r>
              <a:rPr lang="en-US"/>
              <a:t>For starters, let’s see a sample (made-up) prompt (don’t look this up on usaco.org :D):</a:t>
            </a:r>
            <a:endParaRPr/>
          </a:p>
          <a:p>
            <a:pPr indent="0" lvl="0" marL="0" rtl="0" algn="l">
              <a:lnSpc>
                <a:spcPct val="90000"/>
              </a:lnSpc>
              <a:spcBef>
                <a:spcPts val="1000"/>
              </a:spcBef>
              <a:spcAft>
                <a:spcPts val="0"/>
              </a:spcAft>
              <a:buClr>
                <a:schemeClr val="dk1"/>
              </a:buClr>
              <a:buSzPts val="2800"/>
              <a:buFont typeface="Arial"/>
              <a:buNone/>
            </a:pPr>
            <a:r>
              <a:t/>
            </a:r>
            <a:endParaRPr/>
          </a:p>
          <a:p>
            <a:pPr indent="0" lvl="0" marL="0" rtl="0" algn="l">
              <a:lnSpc>
                <a:spcPct val="90000"/>
              </a:lnSpc>
              <a:spcBef>
                <a:spcPts val="1000"/>
              </a:spcBef>
              <a:spcAft>
                <a:spcPts val="0"/>
              </a:spcAft>
              <a:buClr>
                <a:schemeClr val="dk1"/>
              </a:buClr>
              <a:buSzPts val="2800"/>
              <a:buFont typeface="Arial"/>
              <a:buNone/>
            </a:pPr>
            <a:r>
              <a:t/>
            </a:r>
            <a:endParaRPr/>
          </a:p>
        </p:txBody>
      </p:sp>
      <p:pic>
        <p:nvPicPr>
          <p:cNvPr descr="logo" id="159" name="Google Shape;159;p21"/>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60" name="Google Shape;160;p21"/>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Review: Basic Structure of Code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22"/>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22"/>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b="1" lang="en-US" sz="2500"/>
              <a:t>Farmer John is wandering around his garden and recorded the heights of his cows on the first day of each year. He knows that his cows will grow exactly one feet taller in one year. Given the heights of his cows on January 1st, 2019, can you help him figure out what his cows’ heights will be on January 1st, 2020?</a:t>
            </a:r>
            <a:endParaRPr sz="2500"/>
          </a:p>
          <a:p>
            <a:pPr indent="0" lvl="0" marL="0" rtl="0" algn="l">
              <a:lnSpc>
                <a:spcPct val="90000"/>
              </a:lnSpc>
              <a:spcBef>
                <a:spcPts val="1000"/>
              </a:spcBef>
              <a:spcAft>
                <a:spcPts val="0"/>
              </a:spcAft>
              <a:buClr>
                <a:schemeClr val="dk1"/>
              </a:buClr>
              <a:buSzPts val="2800"/>
              <a:buFont typeface="Arial"/>
              <a:buNone/>
            </a:pPr>
            <a:r>
              <a:rPr lang="en-US" sz="2500"/>
              <a:t>INPUT FORMAT (file heights.in)</a:t>
            </a:r>
            <a:endParaRPr sz="2500"/>
          </a:p>
          <a:p>
            <a:pPr indent="0" lvl="0" marL="0" rtl="0" algn="l">
              <a:lnSpc>
                <a:spcPct val="90000"/>
              </a:lnSpc>
              <a:spcBef>
                <a:spcPts val="1000"/>
              </a:spcBef>
              <a:spcAft>
                <a:spcPts val="0"/>
              </a:spcAft>
              <a:buClr>
                <a:schemeClr val="dk1"/>
              </a:buClr>
              <a:buSzPts val="2800"/>
              <a:buFont typeface="Arial"/>
              <a:buNone/>
            </a:pPr>
            <a:r>
              <a:rPr lang="en-US" sz="2500"/>
              <a:t>The first line will contain one integer, 1 ≤ N ≤ 10^6. The next N lines will contain the heights of each cow, 0 ≤ </a:t>
            </a:r>
            <a:r>
              <a:rPr i="1" lang="en-US" sz="2500"/>
              <a:t>hᵢ</a:t>
            </a:r>
            <a:r>
              <a:rPr lang="en-US" sz="2500"/>
              <a:t> ≤ 10^9 based on January 1st, 2019.</a:t>
            </a:r>
            <a:endParaRPr sz="2500"/>
          </a:p>
          <a:p>
            <a:pPr indent="0" lvl="0" marL="0" rtl="0" algn="l">
              <a:lnSpc>
                <a:spcPct val="90000"/>
              </a:lnSpc>
              <a:spcBef>
                <a:spcPts val="1000"/>
              </a:spcBef>
              <a:spcAft>
                <a:spcPts val="0"/>
              </a:spcAft>
              <a:buClr>
                <a:schemeClr val="dk1"/>
              </a:buClr>
              <a:buSzPts val="2800"/>
              <a:buFont typeface="Arial"/>
              <a:buNone/>
            </a:pPr>
            <a:r>
              <a:rPr lang="en-US" sz="2500"/>
              <a:t>OUTPUT FORMAT (file heights.out)</a:t>
            </a:r>
            <a:endParaRPr sz="2500"/>
          </a:p>
          <a:p>
            <a:pPr indent="0" lvl="0" marL="0" rtl="0" algn="l">
              <a:lnSpc>
                <a:spcPct val="90000"/>
              </a:lnSpc>
              <a:spcBef>
                <a:spcPts val="1000"/>
              </a:spcBef>
              <a:spcAft>
                <a:spcPts val="0"/>
              </a:spcAft>
              <a:buClr>
                <a:schemeClr val="dk1"/>
              </a:buClr>
              <a:buSzPts val="2800"/>
              <a:buFont typeface="Arial"/>
              <a:buNone/>
            </a:pPr>
            <a:r>
              <a:rPr lang="en-US" sz="2500"/>
              <a:t>Please print N integers, the heights of the cows corresponding to January 1st, 2020. </a:t>
            </a:r>
            <a:endParaRPr sz="2500"/>
          </a:p>
          <a:p>
            <a:pPr indent="0" lvl="0" marL="0" rtl="0" algn="l">
              <a:lnSpc>
                <a:spcPct val="90000"/>
              </a:lnSpc>
              <a:spcBef>
                <a:spcPts val="1000"/>
              </a:spcBef>
              <a:spcAft>
                <a:spcPts val="0"/>
              </a:spcAft>
              <a:buClr>
                <a:schemeClr val="dk1"/>
              </a:buClr>
              <a:buSzPts val="2800"/>
              <a:buFont typeface="Arial"/>
              <a:buNone/>
            </a:pPr>
            <a:r>
              <a:rPr lang="en-US" sz="2500"/>
              <a:t>SAMPLE INPUT:   				SAMPLE OUTPUT:</a:t>
            </a:r>
            <a:endParaRPr sz="2500"/>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3								</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1								2</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8								9</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4								5</a:t>
            </a:r>
            <a:endParaRPr b="1" sz="1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t/>
            </a:r>
            <a:endParaRPr sz="2500"/>
          </a:p>
        </p:txBody>
      </p:sp>
      <p:pic>
        <p:nvPicPr>
          <p:cNvPr descr="logo" id="168" name="Google Shape;168;p22"/>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69" name="Google Shape;169;p22"/>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Review: Basic Structure of Code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p:nvPr/>
        </p:nvSpPr>
        <p:spPr>
          <a:xfrm>
            <a:off x="-838" y="630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p23"/>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23"/>
          <p:cNvSpPr txBox="1"/>
          <p:nvPr>
            <p:ph idx="1" type="body"/>
          </p:nvPr>
        </p:nvSpPr>
        <p:spPr>
          <a:xfrm>
            <a:off x="181425" y="1049000"/>
            <a:ext cx="4035600" cy="5691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lang="en-US" sz="2500" u="sng"/>
              <a:t>C++ Solution:</a:t>
            </a:r>
            <a:endParaRPr sz="2500" u="sng"/>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#include &lt;fstream&gt;</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#include &lt;iostream&gt;</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using namespace std;</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int main()</a:t>
            </a:r>
            <a:br>
              <a:rPr b="1" lang="en-US" sz="1400">
                <a:latin typeface="Courier New"/>
                <a:ea typeface="Courier New"/>
                <a:cs typeface="Courier New"/>
                <a:sym typeface="Courier New"/>
              </a:rPr>
            </a:br>
            <a:r>
              <a:rPr b="1" lang="en-US" sz="1400">
                <a:latin typeface="Courier New"/>
                <a:ea typeface="Courier New"/>
                <a:cs typeface="Courier New"/>
                <a:sym typeface="Courier New"/>
              </a:rPr>
              <a:t>{</a:t>
            </a:r>
            <a:br>
              <a:rPr b="1" lang="en-US" sz="1400">
                <a:latin typeface="Courier New"/>
                <a:ea typeface="Courier New"/>
                <a:cs typeface="Courier New"/>
                <a:sym typeface="Courier New"/>
              </a:rPr>
            </a:br>
            <a:r>
              <a:rPr b="1" lang="en-US" sz="1400">
                <a:latin typeface="Courier New"/>
                <a:ea typeface="Courier New"/>
                <a:cs typeface="Courier New"/>
                <a:sym typeface="Courier New"/>
              </a:rPr>
              <a:t>  ifstream fin("heights.in");</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ofstream fout("heights.out");</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int N; fin &gt;&gt; N;</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for(int i = 0; i &lt; N; i++)</a:t>
            </a:r>
            <a:br>
              <a:rPr b="1" lang="en-US" sz="1400">
                <a:latin typeface="Courier New"/>
                <a:ea typeface="Courier New"/>
                <a:cs typeface="Courier New"/>
                <a:sym typeface="Courier New"/>
              </a:rPr>
            </a:br>
            <a:r>
              <a:rPr b="1" lang="en-US"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int hi; fin &gt;&gt; hi;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fout &lt;&lt; hi + 1 &lt;&lt; '\n';</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return 0;</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a:t>
            </a:r>
            <a:endParaRPr b="1" sz="1400">
              <a:latin typeface="Courier New"/>
              <a:ea typeface="Courier New"/>
              <a:cs typeface="Courier New"/>
              <a:sym typeface="Courier New"/>
            </a:endParaRPr>
          </a:p>
        </p:txBody>
      </p:sp>
      <p:pic>
        <p:nvPicPr>
          <p:cNvPr descr="logo" id="177" name="Google Shape;177;p23"/>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78" name="Google Shape;178;p23"/>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Review: Basic Structure of Code</a:t>
            </a:r>
            <a:endParaRPr/>
          </a:p>
        </p:txBody>
      </p:sp>
      <p:sp>
        <p:nvSpPr>
          <p:cNvPr id="179" name="Google Shape;179;p23"/>
          <p:cNvSpPr txBox="1"/>
          <p:nvPr>
            <p:ph idx="1" type="body"/>
          </p:nvPr>
        </p:nvSpPr>
        <p:spPr>
          <a:xfrm>
            <a:off x="4001575" y="986975"/>
            <a:ext cx="8511300" cy="5691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lang="en-US" sz="2500" u="sng"/>
              <a:t>Java</a:t>
            </a:r>
            <a:r>
              <a:rPr lang="en-US" sz="2500" u="sng"/>
              <a:t> Solution:</a:t>
            </a:r>
            <a:endParaRPr sz="2500" u="sng"/>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import java.io.*;</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import java.util.*;</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public class heights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public static void main(String[] args)throws IOException</a:t>
            </a:r>
            <a:br>
              <a:rPr b="1" lang="en-US" sz="1400">
                <a:latin typeface="Courier New"/>
                <a:ea typeface="Courier New"/>
                <a:cs typeface="Courier New"/>
                <a:sym typeface="Courier New"/>
              </a:rPr>
            </a:br>
            <a:r>
              <a:rPr b="1" lang="en-US"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BufferedReader br = new BufferedReader(new FileReader("heights.in")); </a:t>
            </a:r>
            <a:endParaRPr b="1" sz="1400">
              <a:latin typeface="Courier New"/>
              <a:ea typeface="Courier New"/>
              <a:cs typeface="Courier New"/>
              <a:sym typeface="Courier New"/>
            </a:endParaRPr>
          </a:p>
          <a:p>
            <a:pPr indent="0" lvl="0" marL="45720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PrintWriter pw = new PrintWriter(new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BufferedWriter(new FileWriter("heights.out")));</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int N = Integer.parseInt(br.readLine());</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for(int i = 0; i &lt; N; i++)</a:t>
            </a:r>
            <a:br>
              <a:rPr b="1" lang="en-US" sz="1400">
                <a:latin typeface="Courier New"/>
                <a:ea typeface="Courier New"/>
                <a:cs typeface="Courier New"/>
                <a:sym typeface="Courier New"/>
              </a:rPr>
            </a:br>
            <a:r>
              <a:rPr b="1" lang="en-US"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int hi = Integer.parseInt(br.readLine());</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pw.println(hi + 1);</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pw.close();</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a:t>
            </a:r>
            <a:endParaRPr b="1" sz="1400">
              <a:latin typeface="Courier New"/>
              <a:ea typeface="Courier New"/>
              <a:cs typeface="Courier New"/>
              <a:sym typeface="Courier New"/>
            </a:endParaRPr>
          </a:p>
        </p:txBody>
      </p:sp>
      <p:sp>
        <p:nvSpPr>
          <p:cNvPr id="180" name="Google Shape;180;p23"/>
          <p:cNvSpPr txBox="1"/>
          <p:nvPr/>
        </p:nvSpPr>
        <p:spPr>
          <a:xfrm>
            <a:off x="232950" y="896825"/>
            <a:ext cx="71484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rgbClr val="FF0000"/>
                </a:solidFill>
                <a:latin typeface="Calibri"/>
                <a:ea typeface="Calibri"/>
                <a:cs typeface="Calibri"/>
                <a:sym typeface="Calibri"/>
              </a:rPr>
              <a:t>***Code available on </a:t>
            </a:r>
            <a:r>
              <a:rPr b="1" lang="en-US" sz="1100" u="sng">
                <a:solidFill>
                  <a:srgbClr val="FF0000"/>
                </a:solidFill>
                <a:hlinkClick r:id="rId4">
                  <a:extLst>
                    <a:ext uri="{A12FA001-AC4F-418D-AE19-62706E023703}">
                      <ahyp:hlinkClr val="tx"/>
                    </a:ext>
                  </a:extLst>
                </a:hlinkClick>
              </a:rPr>
              <a:t>https://repl.it/repls/OptimisticGlaringGravity</a:t>
            </a:r>
            <a:r>
              <a:rPr b="1" lang="en-US">
                <a:solidFill>
                  <a:srgbClr val="FF0000"/>
                </a:solidFill>
                <a:latin typeface="Calibri"/>
                <a:ea typeface="Calibri"/>
                <a:cs typeface="Calibri"/>
                <a:sym typeface="Calibri"/>
              </a:rPr>
              <a:t> </a:t>
            </a:r>
            <a:r>
              <a:rPr b="1" i="1" lang="en-US">
                <a:solidFill>
                  <a:srgbClr val="FF0000"/>
                </a:solidFill>
                <a:latin typeface="Calibri"/>
                <a:ea typeface="Calibri"/>
                <a:cs typeface="Calibri"/>
                <a:sym typeface="Calibri"/>
              </a:rPr>
              <a:t>(don’t ask me why ;-) )</a:t>
            </a:r>
            <a:endParaRPr b="1" i="1">
              <a:solidFill>
                <a:srgbClr val="FF0000"/>
              </a:solidFill>
              <a:latin typeface="Calibri"/>
              <a:ea typeface="Calibri"/>
              <a:cs typeface="Calibri"/>
              <a:sym typeface="Calibri"/>
            </a:endParaRPr>
          </a:p>
          <a:p>
            <a:pPr indent="0" lvl="0" marL="0" rtl="0" algn="l">
              <a:spcBef>
                <a:spcPts val="0"/>
              </a:spcBef>
              <a:spcAft>
                <a:spcPts val="0"/>
              </a:spcAft>
              <a:buNone/>
            </a:pPr>
            <a:r>
              <a:t/>
            </a:r>
            <a:endParaRPr>
              <a:solidFill>
                <a:srgbClr val="FF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p:nvPr/>
        </p:nvSpPr>
        <p:spPr>
          <a:xfrm>
            <a:off x="-838" y="630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24"/>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24"/>
          <p:cNvSpPr txBox="1"/>
          <p:nvPr>
            <p:ph idx="1" type="body"/>
          </p:nvPr>
        </p:nvSpPr>
        <p:spPr>
          <a:xfrm>
            <a:off x="181425" y="1049000"/>
            <a:ext cx="4035600" cy="5691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lang="en-US" sz="2500" u="sng"/>
              <a:t>C++ Solution:</a:t>
            </a:r>
            <a:endParaRPr sz="2500" u="sng"/>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#include &lt;fstream&gt;</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#include &lt;iostream&gt;</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using namespace std;</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int main()</a:t>
            </a:r>
            <a:br>
              <a:rPr b="1" lang="en-US" sz="1400">
                <a:latin typeface="Courier New"/>
                <a:ea typeface="Courier New"/>
                <a:cs typeface="Courier New"/>
                <a:sym typeface="Courier New"/>
              </a:rPr>
            </a:br>
            <a:r>
              <a:rPr b="1" lang="en-US" sz="1400">
                <a:latin typeface="Courier New"/>
                <a:ea typeface="Courier New"/>
                <a:cs typeface="Courier New"/>
                <a:sym typeface="Courier New"/>
              </a:rPr>
              <a:t>{</a:t>
            </a:r>
            <a:br>
              <a:rPr b="1" lang="en-US" sz="1400">
                <a:latin typeface="Courier New"/>
                <a:ea typeface="Courier New"/>
                <a:cs typeface="Courier New"/>
                <a:sym typeface="Courier New"/>
              </a:rPr>
            </a:br>
            <a:r>
              <a:rPr b="1" lang="en-US" sz="1400">
                <a:latin typeface="Courier New"/>
                <a:ea typeface="Courier New"/>
                <a:cs typeface="Courier New"/>
                <a:sym typeface="Courier New"/>
              </a:rPr>
              <a:t>  ifstream fin(“heights.in”);</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ofstream fout(“heights.out”);</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int N; fin &gt;&gt; N;</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for(int i = 0; i &lt; N; i++)</a:t>
            </a:r>
            <a:br>
              <a:rPr b="1" lang="en-US" sz="1400">
                <a:latin typeface="Courier New"/>
                <a:ea typeface="Courier New"/>
                <a:cs typeface="Courier New"/>
                <a:sym typeface="Courier New"/>
              </a:rPr>
            </a:br>
            <a:r>
              <a:rPr b="1" lang="en-US"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int hi; fin &gt;&gt; hi;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fout &lt;&lt; hi + 1 &lt;&lt; endl;</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return 0;</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a:t>
            </a:r>
            <a:endParaRPr b="1" sz="1400">
              <a:latin typeface="Courier New"/>
              <a:ea typeface="Courier New"/>
              <a:cs typeface="Courier New"/>
              <a:sym typeface="Courier New"/>
            </a:endParaRPr>
          </a:p>
        </p:txBody>
      </p:sp>
      <p:pic>
        <p:nvPicPr>
          <p:cNvPr descr="logo" id="188" name="Google Shape;188;p24"/>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89" name="Google Shape;189;p24"/>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Review: Basic Structure of Code</a:t>
            </a:r>
            <a:endParaRPr/>
          </a:p>
        </p:txBody>
      </p:sp>
      <p:sp>
        <p:nvSpPr>
          <p:cNvPr id="190" name="Google Shape;190;p24"/>
          <p:cNvSpPr txBox="1"/>
          <p:nvPr>
            <p:ph idx="1" type="body"/>
          </p:nvPr>
        </p:nvSpPr>
        <p:spPr>
          <a:xfrm>
            <a:off x="4162875" y="996450"/>
            <a:ext cx="8511300" cy="5691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lang="en-US" sz="2500" u="sng"/>
              <a:t>Java Solution:</a:t>
            </a:r>
            <a:endParaRPr sz="2500" u="sng"/>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import java.io.*;</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import java.util.*;</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public class heights</a:t>
            </a:r>
            <a:br>
              <a:rPr b="1" lang="en-US" sz="1400">
                <a:latin typeface="Courier New"/>
                <a:ea typeface="Courier New"/>
                <a:cs typeface="Courier New"/>
                <a:sym typeface="Courier New"/>
              </a:rPr>
            </a:br>
            <a:r>
              <a:rPr b="1" lang="en-US" sz="1400">
                <a:latin typeface="Courier New"/>
                <a:ea typeface="Courier New"/>
                <a:cs typeface="Courier New"/>
                <a:sym typeface="Courier New"/>
              </a:rPr>
              <a:t>{</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public static void main(String[] args) </a:t>
            </a:r>
            <a:r>
              <a:rPr b="1" lang="en-US" sz="1400">
                <a:latin typeface="Courier New"/>
                <a:ea typeface="Courier New"/>
                <a:cs typeface="Courier New"/>
                <a:sym typeface="Courier New"/>
              </a:rPr>
              <a:t>throws IOException</a:t>
            </a:r>
            <a:br>
              <a:rPr b="1" lang="en-US" sz="1400">
                <a:latin typeface="Courier New"/>
                <a:ea typeface="Courier New"/>
                <a:cs typeface="Courier New"/>
                <a:sym typeface="Courier New"/>
              </a:rPr>
            </a:br>
            <a:r>
              <a:rPr b="1" lang="en-US"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BufferedReader br = new BufferedReader(new FileReader("heights.in")); </a:t>
            </a:r>
            <a:endParaRPr b="1" sz="1400">
              <a:latin typeface="Courier New"/>
              <a:ea typeface="Courier New"/>
              <a:cs typeface="Courier New"/>
              <a:sym typeface="Courier New"/>
            </a:endParaRPr>
          </a:p>
          <a:p>
            <a:pPr indent="0" lvl="0" marL="45720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PrintWriter pw = new PrintWriter(new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BufferedWriter(new FileWriter("heights.out")));</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int N = Integer.parseInt(br.readLine());</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for(int i = 0; i &lt; N; i++)</a:t>
            </a:r>
            <a:br>
              <a:rPr b="1" lang="en-US" sz="1400">
                <a:latin typeface="Courier New"/>
                <a:ea typeface="Courier New"/>
                <a:cs typeface="Courier New"/>
                <a:sym typeface="Courier New"/>
              </a:rPr>
            </a:br>
            <a:r>
              <a:rPr b="1" lang="en-US"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int hi = Integer.parseInt(br.readLine());</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pw.println(hi + 1);</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pw.close();</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a:t>
            </a:r>
            <a:endParaRPr b="1" sz="1400">
              <a:latin typeface="Courier New"/>
              <a:ea typeface="Courier New"/>
              <a:cs typeface="Courier New"/>
              <a:sym typeface="Courier New"/>
            </a:endParaRPr>
          </a:p>
        </p:txBody>
      </p:sp>
      <p:sp>
        <p:nvSpPr>
          <p:cNvPr id="191" name="Google Shape;191;p24"/>
          <p:cNvSpPr txBox="1"/>
          <p:nvPr/>
        </p:nvSpPr>
        <p:spPr>
          <a:xfrm>
            <a:off x="2396950" y="1550613"/>
            <a:ext cx="17268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0000FF"/>
                </a:solidFill>
                <a:latin typeface="Calibri"/>
                <a:ea typeface="Calibri"/>
                <a:cs typeface="Calibri"/>
                <a:sym typeface="Calibri"/>
              </a:rPr>
              <a:t>“Include” statement</a:t>
            </a:r>
            <a:endParaRPr b="1" sz="1100">
              <a:solidFill>
                <a:srgbClr val="0000FF"/>
              </a:solidFill>
              <a:latin typeface="Calibri"/>
              <a:ea typeface="Calibri"/>
              <a:cs typeface="Calibri"/>
              <a:sym typeface="Calibri"/>
            </a:endParaRPr>
          </a:p>
          <a:p>
            <a:pPr indent="0" lvl="0" marL="0" rtl="0" algn="l">
              <a:spcBef>
                <a:spcPts val="0"/>
              </a:spcBef>
              <a:spcAft>
                <a:spcPts val="0"/>
              </a:spcAft>
              <a:buNone/>
            </a:pPr>
            <a:r>
              <a:rPr b="1" lang="en-US" sz="1100">
                <a:solidFill>
                  <a:srgbClr val="0000FF"/>
                </a:solidFill>
                <a:latin typeface="Calibri"/>
                <a:ea typeface="Calibri"/>
                <a:cs typeface="Calibri"/>
                <a:sym typeface="Calibri"/>
              </a:rPr>
              <a:t>allows the  program to reference standard </a:t>
            </a:r>
            <a:r>
              <a:rPr b="1" lang="en-US" sz="1100" u="sng">
                <a:solidFill>
                  <a:srgbClr val="0000FF"/>
                </a:solidFill>
                <a:latin typeface="Calibri"/>
                <a:ea typeface="Calibri"/>
                <a:cs typeface="Calibri"/>
                <a:sym typeface="Calibri"/>
              </a:rPr>
              <a:t>libraries</a:t>
            </a:r>
            <a:endParaRPr b="1" sz="1100" u="sng">
              <a:solidFill>
                <a:srgbClr val="0000FF"/>
              </a:solidFill>
              <a:latin typeface="Calibri"/>
              <a:ea typeface="Calibri"/>
              <a:cs typeface="Calibri"/>
              <a:sym typeface="Calibri"/>
            </a:endParaRPr>
          </a:p>
        </p:txBody>
      </p:sp>
      <p:sp>
        <p:nvSpPr>
          <p:cNvPr id="192" name="Google Shape;192;p24"/>
          <p:cNvSpPr txBox="1"/>
          <p:nvPr/>
        </p:nvSpPr>
        <p:spPr>
          <a:xfrm>
            <a:off x="2396950" y="2280350"/>
            <a:ext cx="18675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0000FF"/>
                </a:solidFill>
                <a:latin typeface="Calibri"/>
                <a:ea typeface="Calibri"/>
                <a:cs typeface="Calibri"/>
                <a:sym typeface="Calibri"/>
              </a:rPr>
              <a:t>“namespace std” means that we will be using the scope of the </a:t>
            </a:r>
            <a:r>
              <a:rPr b="1" lang="en-US" sz="1100" u="sng">
                <a:solidFill>
                  <a:srgbClr val="0000FF"/>
                </a:solidFill>
                <a:latin typeface="Calibri"/>
                <a:ea typeface="Calibri"/>
                <a:cs typeface="Calibri"/>
                <a:sym typeface="Calibri"/>
              </a:rPr>
              <a:t>standard library </a:t>
            </a:r>
            <a:endParaRPr b="1" sz="1100" u="sng">
              <a:solidFill>
                <a:srgbClr val="0000FF"/>
              </a:solidFill>
              <a:latin typeface="Calibri"/>
              <a:ea typeface="Calibri"/>
              <a:cs typeface="Calibri"/>
              <a:sym typeface="Calibri"/>
            </a:endParaRPr>
          </a:p>
        </p:txBody>
      </p:sp>
      <p:sp>
        <p:nvSpPr>
          <p:cNvPr id="193" name="Google Shape;193;p24"/>
          <p:cNvSpPr txBox="1"/>
          <p:nvPr/>
        </p:nvSpPr>
        <p:spPr>
          <a:xfrm>
            <a:off x="6289050" y="1315925"/>
            <a:ext cx="38415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0000FF"/>
                </a:solidFill>
                <a:latin typeface="Calibri"/>
                <a:ea typeface="Calibri"/>
                <a:cs typeface="Calibri"/>
                <a:sym typeface="Calibri"/>
              </a:rPr>
              <a:t>“</a:t>
            </a:r>
            <a:r>
              <a:rPr b="1" lang="en-US" sz="1100">
                <a:solidFill>
                  <a:srgbClr val="0000FF"/>
                </a:solidFill>
                <a:latin typeface="Calibri"/>
                <a:ea typeface="Calibri"/>
                <a:cs typeface="Calibri"/>
                <a:sym typeface="Calibri"/>
              </a:rPr>
              <a:t>Include</a:t>
            </a:r>
            <a:r>
              <a:rPr b="1" lang="en-US" sz="1100">
                <a:solidFill>
                  <a:srgbClr val="0000FF"/>
                </a:solidFill>
                <a:latin typeface="Calibri"/>
                <a:ea typeface="Calibri"/>
                <a:cs typeface="Calibri"/>
                <a:sym typeface="Calibri"/>
              </a:rPr>
              <a:t>” statement</a:t>
            </a:r>
            <a:endParaRPr b="1" sz="1100">
              <a:solidFill>
                <a:srgbClr val="0000FF"/>
              </a:solidFill>
              <a:latin typeface="Calibri"/>
              <a:ea typeface="Calibri"/>
              <a:cs typeface="Calibri"/>
              <a:sym typeface="Calibri"/>
            </a:endParaRPr>
          </a:p>
          <a:p>
            <a:pPr indent="0" lvl="0" marL="0" rtl="0" algn="l">
              <a:spcBef>
                <a:spcPts val="0"/>
              </a:spcBef>
              <a:spcAft>
                <a:spcPts val="0"/>
              </a:spcAft>
              <a:buNone/>
            </a:pPr>
            <a:r>
              <a:rPr b="1" lang="en-US" sz="1100">
                <a:solidFill>
                  <a:srgbClr val="0000FF"/>
                </a:solidFill>
                <a:latin typeface="Calibri"/>
                <a:ea typeface="Calibri"/>
                <a:cs typeface="Calibri"/>
                <a:sym typeface="Calibri"/>
              </a:rPr>
              <a:t>allows the  program to reference standard packages; similar to C++ “libraries”</a:t>
            </a:r>
            <a:endParaRPr b="1" sz="1100">
              <a:solidFill>
                <a:srgbClr val="0000FF"/>
              </a:solidFill>
              <a:latin typeface="Calibri"/>
              <a:ea typeface="Calibri"/>
              <a:cs typeface="Calibri"/>
              <a:sym typeface="Calibri"/>
            </a:endParaRPr>
          </a:p>
        </p:txBody>
      </p:sp>
      <p:sp>
        <p:nvSpPr>
          <p:cNvPr id="194" name="Google Shape;194;p24"/>
          <p:cNvSpPr txBox="1"/>
          <p:nvPr/>
        </p:nvSpPr>
        <p:spPr>
          <a:xfrm>
            <a:off x="2396950" y="4184400"/>
            <a:ext cx="22296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0000FF"/>
                </a:solidFill>
                <a:latin typeface="Calibri"/>
                <a:ea typeface="Calibri"/>
                <a:cs typeface="Calibri"/>
                <a:sym typeface="Calibri"/>
              </a:rPr>
              <a:t>Read one integer from file (“fin”)</a:t>
            </a:r>
            <a:endParaRPr b="1" sz="1100" u="sng">
              <a:solidFill>
                <a:srgbClr val="0000FF"/>
              </a:solidFill>
              <a:latin typeface="Calibri"/>
              <a:ea typeface="Calibri"/>
              <a:cs typeface="Calibri"/>
              <a:sym typeface="Calibri"/>
            </a:endParaRPr>
          </a:p>
        </p:txBody>
      </p:sp>
      <p:sp>
        <p:nvSpPr>
          <p:cNvPr id="195" name="Google Shape;195;p24"/>
          <p:cNvSpPr txBox="1"/>
          <p:nvPr/>
        </p:nvSpPr>
        <p:spPr>
          <a:xfrm>
            <a:off x="3517200" y="3597250"/>
            <a:ext cx="7473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0000FF"/>
                </a:solidFill>
                <a:latin typeface="Calibri"/>
                <a:ea typeface="Calibri"/>
                <a:cs typeface="Calibri"/>
                <a:sym typeface="Calibri"/>
              </a:rPr>
              <a:t>Setup file I/O</a:t>
            </a:r>
            <a:endParaRPr b="1" sz="1100" u="sng">
              <a:solidFill>
                <a:srgbClr val="0000FF"/>
              </a:solidFill>
              <a:latin typeface="Calibri"/>
              <a:ea typeface="Calibri"/>
              <a:cs typeface="Calibri"/>
              <a:sym typeface="Calibri"/>
            </a:endParaRPr>
          </a:p>
        </p:txBody>
      </p:sp>
      <p:sp>
        <p:nvSpPr>
          <p:cNvPr id="196" name="Google Shape;196;p24"/>
          <p:cNvSpPr txBox="1"/>
          <p:nvPr/>
        </p:nvSpPr>
        <p:spPr>
          <a:xfrm>
            <a:off x="3397225" y="4620900"/>
            <a:ext cx="12228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0000FF"/>
                </a:solidFill>
                <a:latin typeface="Calibri"/>
                <a:ea typeface="Calibri"/>
                <a:cs typeface="Calibri"/>
                <a:sym typeface="Calibri"/>
              </a:rPr>
              <a:t>Repeat “N” times: read</a:t>
            </a:r>
            <a:r>
              <a:rPr b="1" lang="en-US" sz="1100">
                <a:solidFill>
                  <a:srgbClr val="0000FF"/>
                </a:solidFill>
                <a:latin typeface="Calibri"/>
                <a:ea typeface="Calibri"/>
                <a:cs typeface="Calibri"/>
                <a:sym typeface="Calibri"/>
              </a:rPr>
              <a:t> our previous height through fin, and spit out our new </a:t>
            </a:r>
            <a:r>
              <a:rPr b="1" lang="en-US" sz="1100">
                <a:solidFill>
                  <a:srgbClr val="0000FF"/>
                </a:solidFill>
                <a:latin typeface="Calibri"/>
                <a:ea typeface="Calibri"/>
                <a:cs typeface="Calibri"/>
                <a:sym typeface="Calibri"/>
              </a:rPr>
              <a:t>height</a:t>
            </a:r>
            <a:r>
              <a:rPr b="1" lang="en-US" sz="1100">
                <a:solidFill>
                  <a:srgbClr val="0000FF"/>
                </a:solidFill>
                <a:latin typeface="Calibri"/>
                <a:ea typeface="Calibri"/>
                <a:cs typeface="Calibri"/>
                <a:sym typeface="Calibri"/>
              </a:rPr>
              <a:t> through fout</a:t>
            </a:r>
            <a:endParaRPr b="1" sz="1100" u="sng">
              <a:solidFill>
                <a:srgbClr val="0000FF"/>
              </a:solidFill>
              <a:latin typeface="Calibri"/>
              <a:ea typeface="Calibri"/>
              <a:cs typeface="Calibri"/>
              <a:sym typeface="Calibri"/>
            </a:endParaRPr>
          </a:p>
        </p:txBody>
      </p:sp>
      <p:sp>
        <p:nvSpPr>
          <p:cNvPr id="197" name="Google Shape;197;p24"/>
          <p:cNvSpPr txBox="1"/>
          <p:nvPr/>
        </p:nvSpPr>
        <p:spPr>
          <a:xfrm>
            <a:off x="1828275" y="3010075"/>
            <a:ext cx="18675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0000FF"/>
                </a:solidFill>
                <a:latin typeface="Calibri"/>
                <a:ea typeface="Calibri"/>
                <a:cs typeface="Calibri"/>
                <a:sym typeface="Calibri"/>
              </a:rPr>
              <a:t>Write the function you want to </a:t>
            </a:r>
            <a:r>
              <a:rPr b="1" lang="en-US" sz="1100" u="sng">
                <a:solidFill>
                  <a:srgbClr val="0000FF"/>
                </a:solidFill>
                <a:latin typeface="Calibri"/>
                <a:ea typeface="Calibri"/>
                <a:cs typeface="Calibri"/>
                <a:sym typeface="Calibri"/>
              </a:rPr>
              <a:t>directly</a:t>
            </a:r>
            <a:r>
              <a:rPr b="1" lang="en-US" sz="1100">
                <a:solidFill>
                  <a:srgbClr val="0000FF"/>
                </a:solidFill>
                <a:latin typeface="Calibri"/>
                <a:ea typeface="Calibri"/>
                <a:cs typeface="Calibri"/>
                <a:sym typeface="Calibri"/>
              </a:rPr>
              <a:t> execute in main()</a:t>
            </a:r>
            <a:endParaRPr b="1" sz="1100" u="sng">
              <a:solidFill>
                <a:srgbClr val="0000FF"/>
              </a:solidFill>
              <a:latin typeface="Calibri"/>
              <a:ea typeface="Calibri"/>
              <a:cs typeface="Calibri"/>
              <a:sym typeface="Calibri"/>
            </a:endParaRPr>
          </a:p>
        </p:txBody>
      </p:sp>
      <p:sp>
        <p:nvSpPr>
          <p:cNvPr id="198" name="Google Shape;198;p24"/>
          <p:cNvSpPr txBox="1"/>
          <p:nvPr/>
        </p:nvSpPr>
        <p:spPr>
          <a:xfrm>
            <a:off x="8687925" y="2171525"/>
            <a:ext cx="32283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0000FF"/>
                </a:solidFill>
                <a:latin typeface="Calibri"/>
                <a:ea typeface="Calibri"/>
                <a:cs typeface="Calibri"/>
                <a:sym typeface="Calibri"/>
              </a:rPr>
              <a:t>Write the function you want to </a:t>
            </a:r>
            <a:r>
              <a:rPr b="1" lang="en-US" sz="1100" u="sng">
                <a:solidFill>
                  <a:srgbClr val="0000FF"/>
                </a:solidFill>
                <a:latin typeface="Calibri"/>
                <a:ea typeface="Calibri"/>
                <a:cs typeface="Calibri"/>
                <a:sym typeface="Calibri"/>
              </a:rPr>
              <a:t>directly</a:t>
            </a:r>
            <a:r>
              <a:rPr b="1" lang="en-US" sz="1100">
                <a:solidFill>
                  <a:srgbClr val="0000FF"/>
                </a:solidFill>
                <a:latin typeface="Calibri"/>
                <a:ea typeface="Calibri"/>
                <a:cs typeface="Calibri"/>
                <a:sym typeface="Calibri"/>
              </a:rPr>
              <a:t> execute in main(). In Java, your program can accept a number of arguments which will be processed into args[].</a:t>
            </a:r>
            <a:endParaRPr b="1" sz="1100" u="sng">
              <a:solidFill>
                <a:srgbClr val="0000FF"/>
              </a:solidFill>
              <a:latin typeface="Calibri"/>
              <a:ea typeface="Calibri"/>
              <a:cs typeface="Calibri"/>
              <a:sym typeface="Calibri"/>
            </a:endParaRPr>
          </a:p>
        </p:txBody>
      </p:sp>
      <p:sp>
        <p:nvSpPr>
          <p:cNvPr id="199" name="Google Shape;199;p24"/>
          <p:cNvSpPr txBox="1"/>
          <p:nvPr/>
        </p:nvSpPr>
        <p:spPr>
          <a:xfrm>
            <a:off x="6377850" y="1843850"/>
            <a:ext cx="36639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0000FF"/>
                </a:solidFill>
                <a:latin typeface="Calibri"/>
                <a:ea typeface="Calibri"/>
                <a:cs typeface="Calibri"/>
                <a:sym typeface="Calibri"/>
              </a:rPr>
              <a:t>Remember, your file should be named “heights.java” unless you specify otherwise (beyond the scope of this course)</a:t>
            </a:r>
            <a:endParaRPr b="1" sz="1100">
              <a:solidFill>
                <a:srgbClr val="0000FF"/>
              </a:solidFill>
              <a:latin typeface="Calibri"/>
              <a:ea typeface="Calibri"/>
              <a:cs typeface="Calibri"/>
              <a:sym typeface="Calibri"/>
            </a:endParaRPr>
          </a:p>
        </p:txBody>
      </p:sp>
      <p:sp>
        <p:nvSpPr>
          <p:cNvPr id="200" name="Google Shape;200;p24"/>
          <p:cNvSpPr txBox="1"/>
          <p:nvPr/>
        </p:nvSpPr>
        <p:spPr>
          <a:xfrm>
            <a:off x="11008350" y="3540925"/>
            <a:ext cx="832500" cy="49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0000FF"/>
                </a:solidFill>
                <a:latin typeface="Calibri"/>
                <a:ea typeface="Calibri"/>
                <a:cs typeface="Calibri"/>
                <a:sym typeface="Calibri"/>
              </a:rPr>
              <a:t>Setup file I/O </a:t>
            </a:r>
            <a:endParaRPr b="1" i="1" sz="1100" u="sng">
              <a:solidFill>
                <a:srgbClr val="0000FF"/>
              </a:solidFill>
              <a:latin typeface="Calibri"/>
              <a:ea typeface="Calibri"/>
              <a:cs typeface="Calibri"/>
              <a:sym typeface="Calibri"/>
            </a:endParaRPr>
          </a:p>
        </p:txBody>
      </p:sp>
      <p:sp>
        <p:nvSpPr>
          <p:cNvPr id="201" name="Google Shape;201;p24"/>
          <p:cNvSpPr txBox="1"/>
          <p:nvPr/>
        </p:nvSpPr>
        <p:spPr>
          <a:xfrm>
            <a:off x="9187275" y="4152100"/>
            <a:ext cx="22296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0000FF"/>
                </a:solidFill>
                <a:latin typeface="Calibri"/>
                <a:ea typeface="Calibri"/>
                <a:cs typeface="Calibri"/>
                <a:sym typeface="Calibri"/>
              </a:rPr>
              <a:t>Read one integer from file (BufferedReader)</a:t>
            </a:r>
            <a:endParaRPr b="1" sz="1100" u="sng">
              <a:solidFill>
                <a:srgbClr val="0000FF"/>
              </a:solidFill>
              <a:latin typeface="Calibri"/>
              <a:ea typeface="Calibri"/>
              <a:cs typeface="Calibri"/>
              <a:sym typeface="Calibri"/>
            </a:endParaRPr>
          </a:p>
        </p:txBody>
      </p:sp>
      <p:sp>
        <p:nvSpPr>
          <p:cNvPr id="202" name="Google Shape;202;p24"/>
          <p:cNvSpPr txBox="1"/>
          <p:nvPr/>
        </p:nvSpPr>
        <p:spPr>
          <a:xfrm>
            <a:off x="9830625" y="4706875"/>
            <a:ext cx="12228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0000FF"/>
                </a:solidFill>
                <a:latin typeface="Calibri"/>
                <a:ea typeface="Calibri"/>
                <a:cs typeface="Calibri"/>
                <a:sym typeface="Calibri"/>
              </a:rPr>
              <a:t>Repeat “N” times: read our previous height through BufferedReader (br), and spit out our new height through PrintWriter (pw)</a:t>
            </a:r>
            <a:endParaRPr b="1" sz="1100" u="sng">
              <a:solidFill>
                <a:srgbClr val="0000FF"/>
              </a:solidFill>
              <a:latin typeface="Calibri"/>
              <a:ea typeface="Calibri"/>
              <a:cs typeface="Calibri"/>
              <a:sym typeface="Calibri"/>
            </a:endParaRPr>
          </a:p>
        </p:txBody>
      </p:sp>
      <p:sp>
        <p:nvSpPr>
          <p:cNvPr id="203" name="Google Shape;203;p24"/>
          <p:cNvSpPr txBox="1"/>
          <p:nvPr/>
        </p:nvSpPr>
        <p:spPr>
          <a:xfrm>
            <a:off x="6073425" y="5769525"/>
            <a:ext cx="1222800" cy="4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0000FF"/>
                </a:solidFill>
                <a:latin typeface="Calibri"/>
                <a:ea typeface="Calibri"/>
                <a:cs typeface="Calibri"/>
                <a:sym typeface="Calibri"/>
              </a:rPr>
              <a:t>In Java, make sure to close your output.</a:t>
            </a:r>
            <a:endParaRPr b="1" sz="1100" u="sng">
              <a:solidFill>
                <a:srgbClr val="0000FF"/>
              </a:solidFill>
              <a:latin typeface="Calibri"/>
              <a:ea typeface="Calibri"/>
              <a:cs typeface="Calibri"/>
              <a:sym typeface="Calibri"/>
            </a:endParaRPr>
          </a:p>
        </p:txBody>
      </p:sp>
      <p:sp>
        <p:nvSpPr>
          <p:cNvPr id="204" name="Google Shape;204;p24"/>
          <p:cNvSpPr txBox="1"/>
          <p:nvPr/>
        </p:nvSpPr>
        <p:spPr>
          <a:xfrm>
            <a:off x="232950" y="896825"/>
            <a:ext cx="71484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rgbClr val="FF0000"/>
                </a:solidFill>
                <a:latin typeface="Calibri"/>
                <a:ea typeface="Calibri"/>
                <a:cs typeface="Calibri"/>
                <a:sym typeface="Calibri"/>
              </a:rPr>
              <a:t>***Code available on </a:t>
            </a:r>
            <a:r>
              <a:rPr b="1" lang="en-US" sz="1100" u="sng">
                <a:solidFill>
                  <a:srgbClr val="FF0000"/>
                </a:solidFill>
                <a:hlinkClick r:id="rId4">
                  <a:extLst>
                    <a:ext uri="{A12FA001-AC4F-418D-AE19-62706E023703}">
                      <ahyp:hlinkClr val="tx"/>
                    </a:ext>
                  </a:extLst>
                </a:hlinkClick>
              </a:rPr>
              <a:t>https://repl.it/repls/OptimisticGlaringGravity</a:t>
            </a:r>
            <a:r>
              <a:rPr b="1" lang="en-US">
                <a:solidFill>
                  <a:srgbClr val="FF0000"/>
                </a:solidFill>
                <a:latin typeface="Calibri"/>
                <a:ea typeface="Calibri"/>
                <a:cs typeface="Calibri"/>
                <a:sym typeface="Calibri"/>
              </a:rPr>
              <a:t> </a:t>
            </a:r>
            <a:r>
              <a:rPr b="1" i="1" lang="en-US">
                <a:solidFill>
                  <a:srgbClr val="FF0000"/>
                </a:solidFill>
                <a:latin typeface="Calibri"/>
                <a:ea typeface="Calibri"/>
                <a:cs typeface="Calibri"/>
                <a:sym typeface="Calibri"/>
              </a:rPr>
              <a:t>(don’t ask me why ;-) )</a:t>
            </a:r>
            <a:endParaRPr b="1" i="1">
              <a:solidFill>
                <a:srgbClr val="FF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0" name="Google Shape;210;p25"/>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25"/>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b="1" lang="en-US" sz="2500"/>
              <a:t>Farmer John is wandering around his garden and recorded the heights of his cows on the first day of each year. He knows that his cows will grow exactly one feet taller in one year. Given the heights of his cows on January 1st, 2019, can you help him figure out what his cows’ heights will be on January 1st, 2020?</a:t>
            </a:r>
            <a:endParaRPr sz="2500"/>
          </a:p>
          <a:p>
            <a:pPr indent="0" lvl="0" marL="0" rtl="0" algn="l">
              <a:lnSpc>
                <a:spcPct val="90000"/>
              </a:lnSpc>
              <a:spcBef>
                <a:spcPts val="1000"/>
              </a:spcBef>
              <a:spcAft>
                <a:spcPts val="0"/>
              </a:spcAft>
              <a:buClr>
                <a:schemeClr val="dk1"/>
              </a:buClr>
              <a:buSzPts val="2800"/>
              <a:buFont typeface="Arial"/>
              <a:buNone/>
            </a:pPr>
            <a:r>
              <a:rPr lang="en-US" sz="2500"/>
              <a:t>INPUT FORMAT (file heights.in)</a:t>
            </a:r>
            <a:endParaRPr sz="2500"/>
          </a:p>
          <a:p>
            <a:pPr indent="0" lvl="0" marL="0" rtl="0" algn="l">
              <a:lnSpc>
                <a:spcPct val="90000"/>
              </a:lnSpc>
              <a:spcBef>
                <a:spcPts val="1000"/>
              </a:spcBef>
              <a:spcAft>
                <a:spcPts val="0"/>
              </a:spcAft>
              <a:buClr>
                <a:schemeClr val="dk1"/>
              </a:buClr>
              <a:buSzPts val="2800"/>
              <a:buFont typeface="Arial"/>
              <a:buNone/>
            </a:pPr>
            <a:r>
              <a:rPr lang="en-US" sz="2500"/>
              <a:t>The first line will contain one integer, N. The next N lines will contain the heights of each cow, </a:t>
            </a:r>
            <a:r>
              <a:rPr i="1" lang="en-US" sz="2500"/>
              <a:t>hᵢ</a:t>
            </a:r>
            <a:r>
              <a:rPr lang="en-US" sz="2500"/>
              <a:t> based on January 1st, 2019.</a:t>
            </a:r>
            <a:endParaRPr sz="2500"/>
          </a:p>
          <a:p>
            <a:pPr indent="0" lvl="0" marL="0" rtl="0" algn="l">
              <a:lnSpc>
                <a:spcPct val="90000"/>
              </a:lnSpc>
              <a:spcBef>
                <a:spcPts val="1000"/>
              </a:spcBef>
              <a:spcAft>
                <a:spcPts val="0"/>
              </a:spcAft>
              <a:buClr>
                <a:schemeClr val="dk1"/>
              </a:buClr>
              <a:buSzPts val="2800"/>
              <a:buFont typeface="Arial"/>
              <a:buNone/>
            </a:pPr>
            <a:r>
              <a:rPr lang="en-US" sz="2500"/>
              <a:t>OUTPUT FORMAT (file heights.out)</a:t>
            </a:r>
            <a:endParaRPr sz="2500"/>
          </a:p>
          <a:p>
            <a:pPr indent="0" lvl="0" marL="0" rtl="0" algn="l">
              <a:lnSpc>
                <a:spcPct val="90000"/>
              </a:lnSpc>
              <a:spcBef>
                <a:spcPts val="1000"/>
              </a:spcBef>
              <a:spcAft>
                <a:spcPts val="0"/>
              </a:spcAft>
              <a:buClr>
                <a:schemeClr val="dk1"/>
              </a:buClr>
              <a:buSzPts val="2800"/>
              <a:buFont typeface="Arial"/>
              <a:buNone/>
            </a:pPr>
            <a:r>
              <a:rPr lang="en-US" sz="2500"/>
              <a:t>Please print N integers, the heights of the cows corresponding to January 1st, 2020. </a:t>
            </a:r>
            <a:endParaRPr sz="2500"/>
          </a:p>
          <a:p>
            <a:pPr indent="0" lvl="0" marL="0" rtl="0" algn="l">
              <a:lnSpc>
                <a:spcPct val="90000"/>
              </a:lnSpc>
              <a:spcBef>
                <a:spcPts val="1000"/>
              </a:spcBef>
              <a:spcAft>
                <a:spcPts val="0"/>
              </a:spcAft>
              <a:buClr>
                <a:schemeClr val="dk1"/>
              </a:buClr>
              <a:buSzPts val="2800"/>
              <a:buFont typeface="Arial"/>
              <a:buNone/>
            </a:pPr>
            <a:r>
              <a:rPr lang="en-US" sz="2500"/>
              <a:t>SAMPLE INPUT:   				SAMPLE OUTPUT:</a:t>
            </a:r>
            <a:endParaRPr sz="2500"/>
          </a:p>
          <a:p>
            <a:pPr indent="0" lvl="0" marL="0" rtl="0" algn="l">
              <a:spcBef>
                <a:spcPts val="1000"/>
              </a:spcBef>
              <a:spcAft>
                <a:spcPts val="0"/>
              </a:spcAft>
              <a:buClr>
                <a:schemeClr val="dk1"/>
              </a:buClr>
              <a:buSzPts val="2800"/>
              <a:buFont typeface="Arial"/>
              <a:buNone/>
            </a:pPr>
            <a:r>
              <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2400">
                <a:solidFill>
                  <a:srgbClr val="9900FF"/>
                </a:solidFill>
                <a:latin typeface="Courier New"/>
                <a:ea typeface="Courier New"/>
                <a:cs typeface="Courier New"/>
                <a:sym typeface="Courier New"/>
              </a:rPr>
              <a:t>3								</a:t>
            </a:r>
            <a:r>
              <a:rPr b="1" lang="en-US" sz="2400">
                <a:solidFill>
                  <a:srgbClr val="9900FF"/>
                </a:solidFill>
                <a:latin typeface="Courier New"/>
                <a:ea typeface="Courier New"/>
                <a:cs typeface="Courier New"/>
                <a:sym typeface="Courier New"/>
              </a:rPr>
              <a:t>2 9 5</a:t>
            </a:r>
            <a:endParaRPr b="1" sz="2400">
              <a:solidFill>
                <a:srgbClr val="9900FF"/>
              </a:solidFill>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2400">
                <a:solidFill>
                  <a:srgbClr val="9900FF"/>
                </a:solidFill>
                <a:latin typeface="Courier New"/>
                <a:ea typeface="Courier New"/>
                <a:cs typeface="Courier New"/>
                <a:sym typeface="Courier New"/>
              </a:rPr>
              <a:t>1 8 4											</a:t>
            </a:r>
            <a:r>
              <a:rPr b="1" lang="en-US" sz="1800">
                <a:solidFill>
                  <a:srgbClr val="9900FF"/>
                </a:solidFill>
                <a:latin typeface="Courier New"/>
                <a:ea typeface="Courier New"/>
                <a:cs typeface="Courier New"/>
                <a:sym typeface="Courier New"/>
              </a:rPr>
              <a:t>					</a:t>
            </a:r>
            <a:endParaRPr b="1" sz="1800">
              <a:solidFill>
                <a:srgbClr val="9900FF"/>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t/>
            </a:r>
            <a:endParaRPr sz="2500"/>
          </a:p>
        </p:txBody>
      </p:sp>
      <p:pic>
        <p:nvPicPr>
          <p:cNvPr descr="logo" id="212" name="Google Shape;212;p25"/>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13" name="Google Shape;213;p25"/>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What if we change our spacing?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p:nvPr/>
        </p:nvSpPr>
        <p:spPr>
          <a:xfrm>
            <a:off x="-838" y="630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26"/>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26"/>
          <p:cNvSpPr txBox="1"/>
          <p:nvPr>
            <p:ph idx="1" type="body"/>
          </p:nvPr>
        </p:nvSpPr>
        <p:spPr>
          <a:xfrm>
            <a:off x="181425" y="896825"/>
            <a:ext cx="4035600" cy="5691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lang="en-US" sz="2500" u="sng"/>
              <a:t>C++ Solution</a:t>
            </a:r>
            <a:r>
              <a:rPr lang="en-US" sz="2500"/>
              <a:t>: </a:t>
            </a:r>
            <a:r>
              <a:rPr lang="en-US" sz="2500">
                <a:solidFill>
                  <a:srgbClr val="9900FF"/>
                </a:solidFill>
              </a:rPr>
              <a:t>(Exactly the same)</a:t>
            </a:r>
            <a:endParaRPr sz="2500">
              <a:solidFill>
                <a:srgbClr val="9900FF"/>
              </a:solidFill>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#include &lt;fstream&gt;</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#include &lt;iostream&gt;</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using namespace std;</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int main()</a:t>
            </a:r>
            <a:br>
              <a:rPr b="1" lang="en-US" sz="1400">
                <a:latin typeface="Courier New"/>
                <a:ea typeface="Courier New"/>
                <a:cs typeface="Courier New"/>
                <a:sym typeface="Courier New"/>
              </a:rPr>
            </a:br>
            <a:r>
              <a:rPr b="1" lang="en-US" sz="1400">
                <a:latin typeface="Courier New"/>
                <a:ea typeface="Courier New"/>
                <a:cs typeface="Courier New"/>
                <a:sym typeface="Courier New"/>
              </a:rPr>
              <a:t>{</a:t>
            </a:r>
            <a:br>
              <a:rPr b="1" lang="en-US" sz="1400">
                <a:latin typeface="Courier New"/>
                <a:ea typeface="Courier New"/>
                <a:cs typeface="Courier New"/>
                <a:sym typeface="Courier New"/>
              </a:rPr>
            </a:br>
            <a:r>
              <a:rPr b="1" lang="en-US" sz="1400">
                <a:latin typeface="Courier New"/>
                <a:ea typeface="Courier New"/>
                <a:cs typeface="Courier New"/>
                <a:sym typeface="Courier New"/>
              </a:rPr>
              <a:t>  ifstream fin("heights.in");</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ofstream fout("heights.out");</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int N; fin &gt;&gt; N;</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for(int i = 0; i &lt; N; i++)</a:t>
            </a:r>
            <a:br>
              <a:rPr b="1" lang="en-US" sz="1400">
                <a:latin typeface="Courier New"/>
                <a:ea typeface="Courier New"/>
                <a:cs typeface="Courier New"/>
                <a:sym typeface="Courier New"/>
              </a:rPr>
            </a:br>
            <a:r>
              <a:rPr b="1" lang="en-US"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int hi; fin &gt;&gt; hi;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fout &lt;&lt; hi + 1 &lt;&lt; '\n';</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return 0;</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a:t>
            </a:r>
            <a:endParaRPr b="1" sz="1400">
              <a:latin typeface="Courier New"/>
              <a:ea typeface="Courier New"/>
              <a:cs typeface="Courier New"/>
              <a:sym typeface="Courier New"/>
            </a:endParaRPr>
          </a:p>
        </p:txBody>
      </p:sp>
      <p:pic>
        <p:nvPicPr>
          <p:cNvPr descr="logo" id="221" name="Google Shape;221;p26"/>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22" name="Google Shape;222;p26"/>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4000">
                <a:solidFill>
                  <a:schemeClr val="accent5"/>
                </a:solidFill>
                <a:latin typeface="Calibri"/>
                <a:ea typeface="Calibri"/>
                <a:cs typeface="Calibri"/>
                <a:sym typeface="Calibri"/>
              </a:rPr>
              <a:t>What if we change our spacing?</a:t>
            </a:r>
            <a:endParaRPr>
              <a:solidFill>
                <a:schemeClr val="dk1"/>
              </a:solidFill>
            </a:endParaRPr>
          </a:p>
          <a:p>
            <a:pPr indent="0" lvl="0" marL="0" marR="0" rtl="0" algn="l">
              <a:spcBef>
                <a:spcPts val="0"/>
              </a:spcBef>
              <a:spcAft>
                <a:spcPts val="0"/>
              </a:spcAft>
              <a:buNone/>
            </a:pPr>
            <a:r>
              <a:t/>
            </a:r>
            <a:endParaRPr sz="4000">
              <a:solidFill>
                <a:schemeClr val="accent5"/>
              </a:solidFill>
              <a:latin typeface="Calibri"/>
              <a:ea typeface="Calibri"/>
              <a:cs typeface="Calibri"/>
              <a:sym typeface="Calibri"/>
            </a:endParaRPr>
          </a:p>
        </p:txBody>
      </p:sp>
      <p:sp>
        <p:nvSpPr>
          <p:cNvPr id="223" name="Google Shape;223;p26"/>
          <p:cNvSpPr txBox="1"/>
          <p:nvPr>
            <p:ph idx="1" type="body"/>
          </p:nvPr>
        </p:nvSpPr>
        <p:spPr>
          <a:xfrm>
            <a:off x="4155825" y="647075"/>
            <a:ext cx="8879700" cy="5691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lang="en-US" sz="2500" u="sng"/>
              <a:t>Java Solution: </a:t>
            </a:r>
            <a:r>
              <a:rPr lang="en-US" sz="2500">
                <a:solidFill>
                  <a:srgbClr val="9900FF"/>
                </a:solidFill>
              </a:rPr>
              <a:t>(</a:t>
            </a:r>
            <a:r>
              <a:rPr b="1" lang="en-US" sz="2500">
                <a:solidFill>
                  <a:srgbClr val="9900FF"/>
                </a:solidFill>
              </a:rPr>
              <a:t>Need to use StringTokenizer instead of br.readLine() directly</a:t>
            </a:r>
            <a:r>
              <a:rPr lang="en-US" sz="2500">
                <a:solidFill>
                  <a:srgbClr val="9900FF"/>
                </a:solidFill>
              </a:rPr>
              <a:t>)</a:t>
            </a:r>
            <a:endParaRPr sz="2500">
              <a:solidFill>
                <a:srgbClr val="9900FF"/>
              </a:solidFill>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import java.io.*;</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import java.util.*;</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public class heights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public static void main(String[] args)throws IOException</a:t>
            </a:r>
            <a:br>
              <a:rPr b="1" lang="en-US" sz="1400">
                <a:latin typeface="Courier New"/>
                <a:ea typeface="Courier New"/>
                <a:cs typeface="Courier New"/>
                <a:sym typeface="Courier New"/>
              </a:rPr>
            </a:br>
            <a:r>
              <a:rPr b="1" lang="en-US"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BufferedReader br = new BufferedReader(new FileReader("heights.in")); </a:t>
            </a:r>
            <a:endParaRPr b="1" sz="1400">
              <a:latin typeface="Courier New"/>
              <a:ea typeface="Courier New"/>
              <a:cs typeface="Courier New"/>
              <a:sym typeface="Courier New"/>
            </a:endParaRPr>
          </a:p>
          <a:p>
            <a:pPr indent="0" lvl="0" marL="45720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PrintWriter pw = new PrintWriter(new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BufferedWriter(new FileWriter("heights.out")));</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int N = Integer.parseInt(br.readLine());</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a:t>
            </a:r>
            <a:r>
              <a:rPr b="1" lang="en-US" sz="1400">
                <a:solidFill>
                  <a:srgbClr val="0000FF"/>
                </a:solidFill>
                <a:latin typeface="Courier New"/>
                <a:ea typeface="Courier New"/>
                <a:cs typeface="Courier New"/>
                <a:sym typeface="Courier New"/>
              </a:rPr>
              <a:t> </a:t>
            </a:r>
            <a:r>
              <a:rPr b="1" lang="en-US" sz="1400">
                <a:solidFill>
                  <a:srgbClr val="9900FF"/>
                </a:solidFill>
                <a:latin typeface="Courier New"/>
                <a:ea typeface="Courier New"/>
                <a:cs typeface="Courier New"/>
                <a:sym typeface="Courier New"/>
              </a:rPr>
              <a:t>StringTokenizer st = new StringTokenizer(br.readLine());</a:t>
            </a:r>
            <a:endParaRPr b="1" sz="1400">
              <a:solidFill>
                <a:srgbClr val="9900FF"/>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for(int i = 0; i &lt; N; i++)</a:t>
            </a:r>
            <a:br>
              <a:rPr b="1" lang="en-US" sz="1400">
                <a:latin typeface="Courier New"/>
                <a:ea typeface="Courier New"/>
                <a:cs typeface="Courier New"/>
                <a:sym typeface="Courier New"/>
              </a:rPr>
            </a:br>
            <a:r>
              <a:rPr b="1" lang="en-US"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int hi = Integer.parseInt(</a:t>
            </a:r>
            <a:r>
              <a:rPr b="1" lang="en-US" sz="1400">
                <a:solidFill>
                  <a:srgbClr val="9900FF"/>
                </a:solidFill>
                <a:latin typeface="Courier New"/>
                <a:ea typeface="Courier New"/>
                <a:cs typeface="Courier New"/>
                <a:sym typeface="Courier New"/>
              </a:rPr>
              <a:t>st.nextToken()</a:t>
            </a:r>
            <a:r>
              <a:rPr b="1" lang="en-US" sz="1400">
                <a:latin typeface="Courier New"/>
                <a:ea typeface="Courier New"/>
                <a:cs typeface="Courier New"/>
                <a:sym typeface="Courier New"/>
              </a:rPr>
              <a:t>);</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pw.print(hi + 1 + “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pw.close();</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a:t>
            </a:r>
            <a:endParaRPr b="1" sz="1400">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27"/>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27"/>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lang="en-US" sz="2500"/>
              <a:t>Here are the some commonly used datatypes in C++ and Java:</a:t>
            </a:r>
            <a:endParaRPr sz="2500"/>
          </a:p>
          <a:p>
            <a:pPr indent="0" lvl="0" marL="0" rtl="0" algn="l">
              <a:lnSpc>
                <a:spcPct val="90000"/>
              </a:lnSpc>
              <a:spcBef>
                <a:spcPts val="1000"/>
              </a:spcBef>
              <a:spcAft>
                <a:spcPts val="0"/>
              </a:spcAft>
              <a:buClr>
                <a:schemeClr val="dk1"/>
              </a:buClr>
              <a:buSzPts val="2800"/>
              <a:buFont typeface="Arial"/>
              <a:buNone/>
            </a:pPr>
            <a:r>
              <a:rPr i="1" lang="en-US" sz="2500"/>
              <a:t>C++: </a:t>
            </a:r>
            <a:r>
              <a:rPr lang="en-US" sz="2500"/>
              <a:t>int, long, long long, float, double, char, string, bool, arrays(int[], float[], .. bool[])</a:t>
            </a:r>
            <a:endParaRPr sz="2500"/>
          </a:p>
          <a:p>
            <a:pPr indent="0" lvl="0" marL="0" rtl="0" algn="l">
              <a:lnSpc>
                <a:spcPct val="90000"/>
              </a:lnSpc>
              <a:spcBef>
                <a:spcPts val="1000"/>
              </a:spcBef>
              <a:spcAft>
                <a:spcPts val="0"/>
              </a:spcAft>
              <a:buClr>
                <a:schemeClr val="dk1"/>
              </a:buClr>
              <a:buSzPts val="2800"/>
              <a:buFont typeface="Arial"/>
              <a:buNone/>
            </a:pPr>
            <a:r>
              <a:rPr lang="en-US" sz="2500"/>
              <a:t>Less common C++: struct , </a:t>
            </a:r>
            <a:r>
              <a:rPr lang="en-US" sz="2500"/>
              <a:t>vectors </a:t>
            </a:r>
            <a:r>
              <a:rPr lang="en-US" sz="2500"/>
              <a:t>(custom datatype)</a:t>
            </a:r>
            <a:endParaRPr sz="2500"/>
          </a:p>
          <a:p>
            <a:pPr indent="0" lvl="0" marL="0" rtl="0" algn="l">
              <a:lnSpc>
                <a:spcPct val="90000"/>
              </a:lnSpc>
              <a:spcBef>
                <a:spcPts val="1000"/>
              </a:spcBef>
              <a:spcAft>
                <a:spcPts val="0"/>
              </a:spcAft>
              <a:buClr>
                <a:schemeClr val="dk1"/>
              </a:buClr>
              <a:buSzPts val="2800"/>
              <a:buFont typeface="Arial"/>
              <a:buNone/>
            </a:pPr>
            <a:r>
              <a:rPr lang="en-US" sz="2500"/>
              <a:t>Beyond our scope: sets, map, etc.</a:t>
            </a:r>
            <a:endParaRPr sz="2500"/>
          </a:p>
          <a:p>
            <a:pPr indent="0" lvl="0" marL="0" rtl="0" algn="l">
              <a:lnSpc>
                <a:spcPct val="90000"/>
              </a:lnSpc>
              <a:spcBef>
                <a:spcPts val="1000"/>
              </a:spcBef>
              <a:spcAft>
                <a:spcPts val="0"/>
              </a:spcAft>
              <a:buClr>
                <a:schemeClr val="dk1"/>
              </a:buClr>
              <a:buSzPts val="2800"/>
              <a:buFont typeface="Arial"/>
              <a:buNone/>
            </a:pPr>
            <a:r>
              <a:t/>
            </a:r>
            <a:endParaRPr sz="2500"/>
          </a:p>
          <a:p>
            <a:pPr indent="0" lvl="0" marL="0" rtl="0" algn="l">
              <a:lnSpc>
                <a:spcPct val="90000"/>
              </a:lnSpc>
              <a:spcBef>
                <a:spcPts val="1000"/>
              </a:spcBef>
              <a:spcAft>
                <a:spcPts val="0"/>
              </a:spcAft>
              <a:buClr>
                <a:schemeClr val="dk1"/>
              </a:buClr>
              <a:buSzPts val="2800"/>
              <a:buFont typeface="Arial"/>
              <a:buNone/>
            </a:pPr>
            <a:r>
              <a:rPr i="1" lang="en-US" sz="2500"/>
              <a:t>Java: Primitive datatypes: </a:t>
            </a:r>
            <a:r>
              <a:rPr lang="en-US" sz="2500"/>
              <a:t>int (32 bit integer), boolean (1 bit), char, float (32 bit), double (64 bit), long (64 bit), </a:t>
            </a:r>
            <a:r>
              <a:rPr lang="en-US" sz="2500"/>
              <a:t>byte (8 bit integer)</a:t>
            </a:r>
            <a:endParaRPr sz="2500"/>
          </a:p>
          <a:p>
            <a:pPr indent="0" lvl="0" marL="0" rtl="0" algn="l">
              <a:lnSpc>
                <a:spcPct val="90000"/>
              </a:lnSpc>
              <a:spcBef>
                <a:spcPts val="1000"/>
              </a:spcBef>
              <a:spcAft>
                <a:spcPts val="0"/>
              </a:spcAft>
              <a:buClr>
                <a:schemeClr val="dk1"/>
              </a:buClr>
              <a:buSzPts val="2800"/>
              <a:buFont typeface="Arial"/>
              <a:buNone/>
            </a:pPr>
            <a:r>
              <a:rPr i="1" lang="en-US" sz="2500"/>
              <a:t>Object: </a:t>
            </a:r>
            <a:r>
              <a:rPr lang="en-US" sz="2500"/>
              <a:t>Integer, Double, String, </a:t>
            </a:r>
            <a:r>
              <a:rPr lang="en-US" sz="2500"/>
              <a:t>ArrayList</a:t>
            </a:r>
            <a:r>
              <a:rPr lang="en-US" sz="2500"/>
              <a:t>, etc.  </a:t>
            </a:r>
            <a:endParaRPr sz="2500"/>
          </a:p>
          <a:p>
            <a:pPr indent="0" lvl="0" marL="0" rtl="0" algn="l">
              <a:lnSpc>
                <a:spcPct val="90000"/>
              </a:lnSpc>
              <a:spcBef>
                <a:spcPts val="1000"/>
              </a:spcBef>
              <a:spcAft>
                <a:spcPts val="0"/>
              </a:spcAft>
              <a:buClr>
                <a:schemeClr val="dk1"/>
              </a:buClr>
              <a:buSzPts val="2800"/>
              <a:buFont typeface="Arial"/>
              <a:buNone/>
            </a:pPr>
            <a:r>
              <a:rPr lang="en-US" sz="2500"/>
              <a:t>Beyond our scope: HashMap, TreeMap, etc.</a:t>
            </a:r>
            <a:endParaRPr sz="2500"/>
          </a:p>
          <a:p>
            <a:pPr indent="0" lvl="0" marL="0" rtl="0" algn="l">
              <a:lnSpc>
                <a:spcPct val="90000"/>
              </a:lnSpc>
              <a:spcBef>
                <a:spcPts val="1000"/>
              </a:spcBef>
              <a:spcAft>
                <a:spcPts val="0"/>
              </a:spcAft>
              <a:buClr>
                <a:schemeClr val="dk1"/>
              </a:buClr>
              <a:buSzPts val="2800"/>
              <a:buFont typeface="Arial"/>
              <a:buNone/>
            </a:pPr>
            <a:r>
              <a:t/>
            </a:r>
            <a:endParaRPr sz="2500"/>
          </a:p>
          <a:p>
            <a:pPr indent="0" lvl="0" marL="0" rtl="0" algn="l">
              <a:lnSpc>
                <a:spcPct val="90000"/>
              </a:lnSpc>
              <a:spcBef>
                <a:spcPts val="1000"/>
              </a:spcBef>
              <a:spcAft>
                <a:spcPts val="0"/>
              </a:spcAft>
              <a:buClr>
                <a:schemeClr val="dk1"/>
              </a:buClr>
              <a:buSzPts val="2800"/>
              <a:buFont typeface="Arial"/>
              <a:buNone/>
            </a:pPr>
            <a:r>
              <a:rPr lang="en-US" sz="2500"/>
              <a:t>Typecasting → int a  = (int)’a’; a = 97</a:t>
            </a:r>
            <a:endParaRPr sz="2500"/>
          </a:p>
          <a:p>
            <a:pPr indent="0" lvl="0" marL="0" rtl="0" algn="l">
              <a:lnSpc>
                <a:spcPct val="90000"/>
              </a:lnSpc>
              <a:spcBef>
                <a:spcPts val="1000"/>
              </a:spcBef>
              <a:spcAft>
                <a:spcPts val="0"/>
              </a:spcAft>
              <a:buClr>
                <a:schemeClr val="dk1"/>
              </a:buClr>
              <a:buSzPts val="2800"/>
              <a:buFont typeface="Arial"/>
              <a:buNone/>
            </a:pPr>
            <a:r>
              <a:rPr lang="en-US" sz="2500"/>
              <a:t>You must “declare” an integer before you use them!</a:t>
            </a:r>
            <a:endParaRPr sz="2500"/>
          </a:p>
          <a:p>
            <a:pPr indent="0" lvl="0" marL="0" rtl="0" algn="l">
              <a:lnSpc>
                <a:spcPct val="90000"/>
              </a:lnSpc>
              <a:spcBef>
                <a:spcPts val="1000"/>
              </a:spcBef>
              <a:spcAft>
                <a:spcPts val="0"/>
              </a:spcAft>
              <a:buClr>
                <a:schemeClr val="dk1"/>
              </a:buClr>
              <a:buSzPts val="2800"/>
              <a:buFont typeface="Arial"/>
              <a:buNone/>
            </a:pPr>
            <a:r>
              <a:t/>
            </a:r>
            <a:endParaRPr sz="2500"/>
          </a:p>
          <a:p>
            <a:pPr indent="0" lvl="0" marL="0" rtl="0" algn="l">
              <a:lnSpc>
                <a:spcPct val="90000"/>
              </a:lnSpc>
              <a:spcBef>
                <a:spcPts val="1000"/>
              </a:spcBef>
              <a:spcAft>
                <a:spcPts val="0"/>
              </a:spcAft>
              <a:buClr>
                <a:schemeClr val="dk1"/>
              </a:buClr>
              <a:buSzPts val="2800"/>
              <a:buFont typeface="Arial"/>
              <a:buNone/>
            </a:pPr>
            <a:r>
              <a:t/>
            </a:r>
            <a:endParaRPr sz="2500">
              <a:latin typeface="Courier New"/>
              <a:ea typeface="Courier New"/>
              <a:cs typeface="Courier New"/>
              <a:sym typeface="Courier New"/>
            </a:endParaRPr>
          </a:p>
        </p:txBody>
      </p:sp>
      <p:pic>
        <p:nvPicPr>
          <p:cNvPr descr="logo" id="231" name="Google Shape;231;p27"/>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32" name="Google Shape;232;p27"/>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Review: Datatypes</a:t>
            </a:r>
            <a:endParaRPr sz="4000">
              <a:solidFill>
                <a:schemeClr val="accent5"/>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28"/>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8"/>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lang="en-US" sz="2500"/>
              <a:t>Initializing an integer (both C++, Java): </a:t>
            </a:r>
            <a:endParaRPr sz="2500"/>
          </a:p>
          <a:p>
            <a:pPr indent="0" lvl="0" marL="0" rtl="0" algn="l">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int x = 15; //DECLARE your variable before you use it!</a:t>
            </a:r>
            <a:endParaRPr b="1" sz="14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x = 40; //this is a comment. It says that the value of x is changed to 40. </a:t>
            </a:r>
            <a:endParaRPr b="1" sz="14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lang="en-US" sz="2500"/>
              <a:t>Initializing a bool/boolean:</a:t>
            </a:r>
            <a:endParaRPr sz="2500"/>
          </a:p>
          <a:p>
            <a:pPr indent="0" lvl="0" marL="0" rtl="0" algn="l">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bool x = true; //in C++</a:t>
            </a:r>
            <a:endParaRPr b="1" sz="14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//boolean x = false; //in Java</a:t>
            </a:r>
            <a:endParaRPr b="1" sz="14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t/>
            </a:r>
            <a:endParaRPr sz="14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lang="en-US" sz="2500"/>
              <a:t>Initializing a string:</a:t>
            </a:r>
            <a:endParaRPr sz="2500"/>
          </a:p>
          <a:p>
            <a:pPr indent="0" lvl="0" marL="0" rtl="0" algn="l">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string x = “usaco is fun”; //in C++</a:t>
            </a:r>
            <a:endParaRPr b="1" sz="14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400">
                <a:latin typeface="Courier New"/>
                <a:ea typeface="Courier New"/>
                <a:cs typeface="Courier New"/>
                <a:sym typeface="Courier New"/>
              </a:rPr>
              <a:t>String x = “Make sure to capitalize String in java!”; //in java</a:t>
            </a:r>
            <a:endParaRPr b="1" sz="1400">
              <a:latin typeface="Courier New"/>
              <a:ea typeface="Courier New"/>
              <a:cs typeface="Courier New"/>
              <a:sym typeface="Courier New"/>
            </a:endParaRPr>
          </a:p>
        </p:txBody>
      </p:sp>
      <p:pic>
        <p:nvPicPr>
          <p:cNvPr descr="logo" id="240" name="Google Shape;240;p28"/>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41" name="Google Shape;241;p28"/>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Review: Datatypes</a:t>
            </a:r>
            <a:endParaRPr sz="4000">
              <a:solidFill>
                <a:schemeClr val="accent5"/>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p29"/>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248" name="Google Shape;248;p29"/>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49" name="Google Shape;249;p29"/>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Basic Data Structures: Arrays</a:t>
            </a:r>
            <a:endParaRPr sz="4000">
              <a:solidFill>
                <a:schemeClr val="accent5"/>
              </a:solidFill>
              <a:latin typeface="Calibri"/>
              <a:ea typeface="Calibri"/>
              <a:cs typeface="Calibri"/>
              <a:sym typeface="Calibri"/>
            </a:endParaRPr>
          </a:p>
        </p:txBody>
      </p:sp>
      <p:sp>
        <p:nvSpPr>
          <p:cNvPr id="250" name="Google Shape;250;p29"/>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lang="en-US" sz="2400"/>
              <a:t>One of the most commonly used data structures are arrays. Use them ANYTIME you need to store a variable number of objects (int, float, string, etc.).</a:t>
            </a:r>
            <a:endParaRPr sz="2400"/>
          </a:p>
          <a:p>
            <a:pPr indent="0" lvl="0" marL="0" rtl="0" algn="l">
              <a:spcBef>
                <a:spcPts val="1000"/>
              </a:spcBef>
              <a:spcAft>
                <a:spcPts val="0"/>
              </a:spcAft>
              <a:buClr>
                <a:schemeClr val="dk1"/>
              </a:buClr>
              <a:buSzPts val="2800"/>
              <a:buFont typeface="Arial"/>
              <a:buNone/>
            </a:pPr>
            <a:r>
              <a:rPr lang="en-US" sz="2400"/>
              <a:t>Properties:</a:t>
            </a:r>
            <a:endParaRPr sz="2400"/>
          </a:p>
          <a:p>
            <a:pPr indent="0" lvl="0" marL="0" marR="0" rtl="0" algn="l">
              <a:lnSpc>
                <a:spcPct val="90000"/>
              </a:lnSpc>
              <a:spcBef>
                <a:spcPts val="1000"/>
              </a:spcBef>
              <a:spcAft>
                <a:spcPts val="0"/>
              </a:spcAft>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30"/>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257" name="Google Shape;257;p30"/>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58" name="Google Shape;258;p30"/>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Basic Data Structures: Arrays</a:t>
            </a:r>
            <a:endParaRPr sz="4000">
              <a:solidFill>
                <a:schemeClr val="accent5"/>
              </a:solidFill>
              <a:latin typeface="Calibri"/>
              <a:ea typeface="Calibri"/>
              <a:cs typeface="Calibri"/>
              <a:sym typeface="Calibri"/>
            </a:endParaRPr>
          </a:p>
        </p:txBody>
      </p:sp>
      <p:sp>
        <p:nvSpPr>
          <p:cNvPr id="259" name="Google Shape;259;p30"/>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lang="en-US" sz="2400"/>
              <a:t>One of the most commonly used data structures are arrays. Use them ANYTIME you need to store a variable number of objects (int, float, string, etc.).</a:t>
            </a:r>
            <a:endParaRPr sz="2400"/>
          </a:p>
          <a:p>
            <a:pPr indent="0" lvl="0" marL="0" rtl="0" algn="l">
              <a:spcBef>
                <a:spcPts val="1000"/>
              </a:spcBef>
              <a:spcAft>
                <a:spcPts val="0"/>
              </a:spcAft>
              <a:buClr>
                <a:schemeClr val="dk1"/>
              </a:buClr>
              <a:buSzPts val="2800"/>
              <a:buFont typeface="Arial"/>
              <a:buNone/>
            </a:pPr>
            <a:r>
              <a:rPr lang="en-US" sz="2400"/>
              <a:t>Properties:</a:t>
            </a:r>
            <a:endParaRPr sz="2400"/>
          </a:p>
          <a:p>
            <a:pPr indent="-381000" lvl="0" marL="457200" rtl="0" algn="l">
              <a:spcBef>
                <a:spcPts val="1000"/>
              </a:spcBef>
              <a:spcAft>
                <a:spcPts val="0"/>
              </a:spcAft>
              <a:buSzPts val="2400"/>
              <a:buChar char="•"/>
            </a:pPr>
            <a:r>
              <a:rPr lang="en-US" sz="2400"/>
              <a:t>Arrays have </a:t>
            </a:r>
            <a:r>
              <a:rPr b="1" lang="en-US" sz="2400"/>
              <a:t>fixed size and dimension </a:t>
            </a:r>
            <a:r>
              <a:rPr lang="en-US" sz="2400"/>
              <a:t>and are </a:t>
            </a:r>
            <a:r>
              <a:rPr b="1" lang="en-US" sz="2400"/>
              <a:t>declared before you use them! </a:t>
            </a:r>
            <a:r>
              <a:rPr lang="en-US" sz="2400"/>
              <a:t>(They can be any size/dimension you want, up to the memory limit ~256 MB) </a:t>
            </a:r>
            <a:endParaRPr sz="2400"/>
          </a:p>
          <a:p>
            <a:pPr indent="0" lvl="0" marL="0" marR="0" rtl="0" algn="l">
              <a:lnSpc>
                <a:spcPct val="90000"/>
              </a:lnSpc>
              <a:spcBef>
                <a:spcPts val="1000"/>
              </a:spcBef>
              <a:spcAft>
                <a:spcPts val="0"/>
              </a:spcAft>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3"/>
          <p:cNvSpPr/>
          <p:nvPr/>
        </p:nvSpPr>
        <p:spPr>
          <a:xfrm>
            <a:off x="0"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3" name="Google Shape;83;p13"/>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4" name="Google Shape;84;p13"/>
          <p:cNvSpPr txBox="1"/>
          <p:nvPr>
            <p:ph idx="1" type="body"/>
          </p:nvPr>
        </p:nvSpPr>
        <p:spPr>
          <a:xfrm>
            <a:off x="321475" y="1239900"/>
            <a:ext cx="11658000" cy="4803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2400" u="sng"/>
              <a:t>Topics in Bronze Course:</a:t>
            </a:r>
            <a:endParaRPr sz="2400" u="sng"/>
          </a:p>
          <a:p>
            <a:pPr indent="-381000" lvl="0" marL="457200" rtl="0" algn="l">
              <a:lnSpc>
                <a:spcPct val="90000"/>
              </a:lnSpc>
              <a:spcBef>
                <a:spcPts val="0"/>
              </a:spcBef>
              <a:spcAft>
                <a:spcPts val="0"/>
              </a:spcAft>
              <a:buSzPts val="2400"/>
              <a:buChar char="•"/>
            </a:pPr>
            <a:r>
              <a:rPr lang="en-US" sz="2400"/>
              <a:t>Basic operations (if-statement, while-loops, for-loops, etc)</a:t>
            </a:r>
            <a:endParaRPr sz="2400"/>
          </a:p>
          <a:p>
            <a:pPr indent="-381000" lvl="0" marL="457200" rtl="0" algn="l">
              <a:lnSpc>
                <a:spcPct val="90000"/>
              </a:lnSpc>
              <a:spcBef>
                <a:spcPts val="0"/>
              </a:spcBef>
              <a:spcAft>
                <a:spcPts val="0"/>
              </a:spcAft>
              <a:buSzPts val="2400"/>
              <a:buChar char="•"/>
            </a:pPr>
            <a:r>
              <a:rPr lang="en-US" sz="2400"/>
              <a:t>String operations</a:t>
            </a:r>
            <a:endParaRPr sz="2400"/>
          </a:p>
          <a:p>
            <a:pPr indent="-381000" lvl="0" marL="457200" rtl="0" algn="l">
              <a:lnSpc>
                <a:spcPct val="90000"/>
              </a:lnSpc>
              <a:spcBef>
                <a:spcPts val="0"/>
              </a:spcBef>
              <a:spcAft>
                <a:spcPts val="0"/>
              </a:spcAft>
              <a:buSzPts val="2400"/>
              <a:buChar char="•"/>
            </a:pPr>
            <a:r>
              <a:rPr lang="en-US" sz="2400"/>
              <a:t>Brute-force + Strategic Brute-force </a:t>
            </a:r>
            <a:endParaRPr sz="2400"/>
          </a:p>
          <a:p>
            <a:pPr indent="-381000" lvl="0" marL="457200" rtl="0" algn="l">
              <a:lnSpc>
                <a:spcPct val="90000"/>
              </a:lnSpc>
              <a:spcBef>
                <a:spcPts val="0"/>
              </a:spcBef>
              <a:spcAft>
                <a:spcPts val="0"/>
              </a:spcAft>
              <a:buSzPts val="2400"/>
              <a:buChar char="•"/>
            </a:pPr>
            <a:r>
              <a:rPr lang="en-US" sz="2400"/>
              <a:t>Simulation problems (one-dimensional and two-dimensional)</a:t>
            </a:r>
            <a:endParaRPr sz="2400"/>
          </a:p>
          <a:p>
            <a:pPr indent="-381000" lvl="0" marL="457200" rtl="0" algn="l">
              <a:lnSpc>
                <a:spcPct val="90000"/>
              </a:lnSpc>
              <a:spcBef>
                <a:spcPts val="0"/>
              </a:spcBef>
              <a:spcAft>
                <a:spcPts val="0"/>
              </a:spcAft>
              <a:buSzPts val="2400"/>
              <a:buChar char="•"/>
            </a:pPr>
            <a:r>
              <a:rPr lang="en-US" sz="2400"/>
              <a:t>Searching + sorting</a:t>
            </a:r>
            <a:endParaRPr sz="2400"/>
          </a:p>
          <a:p>
            <a:pPr indent="-381000" lvl="0" marL="457200" rtl="0" algn="l">
              <a:lnSpc>
                <a:spcPct val="90000"/>
              </a:lnSpc>
              <a:spcBef>
                <a:spcPts val="0"/>
              </a:spcBef>
              <a:spcAft>
                <a:spcPts val="0"/>
              </a:spcAft>
              <a:buSzPts val="2400"/>
              <a:buChar char="•"/>
            </a:pPr>
            <a:r>
              <a:rPr lang="en-US" sz="2400"/>
              <a:t>More advanced topics, binary search, recursion, dynamic programming, hash tables, etc. to get you ready for Silver</a:t>
            </a:r>
            <a:endParaRPr sz="2400"/>
          </a:p>
          <a:p>
            <a:pPr indent="0" lvl="0" marL="0" rtl="0" algn="l">
              <a:lnSpc>
                <a:spcPct val="90000"/>
              </a:lnSpc>
              <a:spcBef>
                <a:spcPts val="0"/>
              </a:spcBef>
              <a:spcAft>
                <a:spcPts val="0"/>
              </a:spcAft>
              <a:buNone/>
            </a:pPr>
            <a:r>
              <a:t/>
            </a:r>
            <a:endParaRPr i="1" sz="2400" u="sng"/>
          </a:p>
          <a:p>
            <a:pPr indent="0" lvl="0" marL="0" rtl="0" algn="l">
              <a:lnSpc>
                <a:spcPct val="90000"/>
              </a:lnSpc>
              <a:spcBef>
                <a:spcPts val="0"/>
              </a:spcBef>
              <a:spcAft>
                <a:spcPts val="0"/>
              </a:spcAft>
              <a:buNone/>
            </a:pPr>
            <a:r>
              <a:rPr i="1" lang="en-US" sz="2400" u="sng"/>
              <a:t>Structure of my class/Teaching “</a:t>
            </a:r>
            <a:r>
              <a:rPr i="1" lang="en-US" sz="2400" u="sng"/>
              <a:t>Philosophy</a:t>
            </a:r>
            <a:r>
              <a:rPr i="1" lang="en-US" sz="2400" u="sng"/>
              <a:t>”:</a:t>
            </a:r>
            <a:endParaRPr i="1" sz="2400" u="sng"/>
          </a:p>
          <a:p>
            <a:pPr indent="-381000" lvl="0" marL="457200" rtl="0" algn="l">
              <a:lnSpc>
                <a:spcPct val="90000"/>
              </a:lnSpc>
              <a:spcBef>
                <a:spcPts val="0"/>
              </a:spcBef>
              <a:spcAft>
                <a:spcPts val="0"/>
              </a:spcAft>
              <a:buSzPts val="2400"/>
              <a:buChar char="•"/>
            </a:pPr>
            <a:r>
              <a:rPr lang="en-US" sz="2400"/>
              <a:t>My class tends to be structured towards ~½ lectures ~½ practice/question time</a:t>
            </a:r>
            <a:endParaRPr sz="2400"/>
          </a:p>
          <a:p>
            <a:pPr indent="-381000" lvl="0" marL="457200" rtl="0" algn="l">
              <a:lnSpc>
                <a:spcPct val="90000"/>
              </a:lnSpc>
              <a:spcBef>
                <a:spcPts val="0"/>
              </a:spcBef>
              <a:spcAft>
                <a:spcPts val="0"/>
              </a:spcAft>
              <a:buSzPts val="2400"/>
              <a:buChar char="•"/>
            </a:pPr>
            <a:r>
              <a:rPr lang="en-US" sz="2400"/>
              <a:t>Focused practice: Do the assigned problems and come every week with </a:t>
            </a:r>
            <a:r>
              <a:rPr b="1" lang="en-US" sz="2400"/>
              <a:t>focus questions</a:t>
            </a:r>
            <a:r>
              <a:rPr lang="en-US" sz="2400"/>
              <a:t> to ask me. I’d much rather you ask questions </a:t>
            </a:r>
            <a:r>
              <a:rPr lang="en-US" sz="2400"/>
              <a:t>and ponder over the material through practice + reflection </a:t>
            </a:r>
            <a:r>
              <a:rPr lang="en-US" sz="2400"/>
              <a:t>than lecturing to dozens of silent faces. </a:t>
            </a:r>
            <a:r>
              <a:rPr i="1" lang="en-US" sz="2400"/>
              <a:t>Besides, it makes teaching fun for me!!</a:t>
            </a:r>
            <a:endParaRPr i="1" sz="2400"/>
          </a:p>
          <a:p>
            <a:pPr indent="0" lvl="0" marL="0" rtl="0" algn="l">
              <a:lnSpc>
                <a:spcPct val="90000"/>
              </a:lnSpc>
              <a:spcBef>
                <a:spcPts val="0"/>
              </a:spcBef>
              <a:spcAft>
                <a:spcPts val="0"/>
              </a:spcAft>
              <a:buNone/>
            </a:pPr>
            <a:r>
              <a:t/>
            </a:r>
            <a:endParaRPr i="1" sz="2400" u="sng"/>
          </a:p>
        </p:txBody>
      </p:sp>
      <p:pic>
        <p:nvPicPr>
          <p:cNvPr descr="logo" id="85" name="Google Shape;85;p13"/>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86" name="Google Shape;86;p13"/>
          <p:cNvSpPr txBox="1"/>
          <p:nvPr/>
        </p:nvSpPr>
        <p:spPr>
          <a:xfrm>
            <a:off x="2984500" y="91440"/>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Stuff We’ll Cover </a:t>
            </a:r>
            <a:r>
              <a:rPr lang="en-US" sz="4000">
                <a:solidFill>
                  <a:schemeClr val="accent5"/>
                </a:solidFill>
                <a:latin typeface="Calibri"/>
                <a:ea typeface="Calibri"/>
                <a:cs typeface="Calibri"/>
                <a:sym typeface="Calibri"/>
              </a:rPr>
              <a:t>+ Structure of this Class</a:t>
            </a:r>
            <a:endParaRPr sz="4000">
              <a:solidFill>
                <a:schemeClr val="accent5"/>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31"/>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266" name="Google Shape;266;p31"/>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67" name="Google Shape;267;p31"/>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Basic Data Structures: Arrays</a:t>
            </a:r>
            <a:endParaRPr sz="4000">
              <a:solidFill>
                <a:schemeClr val="accent5"/>
              </a:solidFill>
              <a:latin typeface="Calibri"/>
              <a:ea typeface="Calibri"/>
              <a:cs typeface="Calibri"/>
              <a:sym typeface="Calibri"/>
            </a:endParaRPr>
          </a:p>
        </p:txBody>
      </p:sp>
      <p:sp>
        <p:nvSpPr>
          <p:cNvPr id="268" name="Google Shape;268;p31"/>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lang="en-US" sz="2400"/>
              <a:t>One of the most commonly used data structures are arrays. Use them ANYTIME you need to store a variable number of objects (int, float, string, etc.).</a:t>
            </a:r>
            <a:endParaRPr sz="2400"/>
          </a:p>
          <a:p>
            <a:pPr indent="0" lvl="0" marL="0" rtl="0" algn="l">
              <a:spcBef>
                <a:spcPts val="1000"/>
              </a:spcBef>
              <a:spcAft>
                <a:spcPts val="0"/>
              </a:spcAft>
              <a:buClr>
                <a:schemeClr val="dk1"/>
              </a:buClr>
              <a:buSzPts val="2800"/>
              <a:buFont typeface="Arial"/>
              <a:buNone/>
            </a:pPr>
            <a:r>
              <a:rPr lang="en-US" sz="2400"/>
              <a:t>Properties:</a:t>
            </a:r>
            <a:endParaRPr sz="2400"/>
          </a:p>
          <a:p>
            <a:pPr indent="-381000" lvl="0" marL="457200" rtl="0" algn="l">
              <a:spcBef>
                <a:spcPts val="1000"/>
              </a:spcBef>
              <a:spcAft>
                <a:spcPts val="0"/>
              </a:spcAft>
              <a:buSzPts val="2400"/>
              <a:buChar char="•"/>
            </a:pPr>
            <a:r>
              <a:rPr lang="en-US" sz="2400"/>
              <a:t>Arrays have </a:t>
            </a:r>
            <a:r>
              <a:rPr b="1" lang="en-US" sz="2400"/>
              <a:t>fixed size and dimension </a:t>
            </a:r>
            <a:r>
              <a:rPr lang="en-US" sz="2400"/>
              <a:t>and are </a:t>
            </a:r>
            <a:r>
              <a:rPr b="1" lang="en-US" sz="2400"/>
              <a:t>declared before you use them! </a:t>
            </a:r>
            <a:r>
              <a:rPr lang="en-US" sz="2400"/>
              <a:t>(They can be any size/dimension you want, up to the memory limit ~256 MB) </a:t>
            </a:r>
            <a:endParaRPr sz="2400"/>
          </a:p>
          <a:p>
            <a:pPr indent="-381000" lvl="0" marL="457200" rtl="0" algn="l">
              <a:spcBef>
                <a:spcPts val="0"/>
              </a:spcBef>
              <a:spcAft>
                <a:spcPts val="0"/>
              </a:spcAft>
              <a:buSzPts val="2400"/>
              <a:buChar char="•"/>
            </a:pPr>
            <a:r>
              <a:rPr lang="en-US" sz="2400"/>
              <a:t>This means that they are NOT expandable!</a:t>
            </a:r>
            <a:endParaRPr sz="2400"/>
          </a:p>
          <a:p>
            <a:pPr indent="0" lvl="0" marL="0" marR="0" rtl="0" algn="l">
              <a:lnSpc>
                <a:spcPct val="90000"/>
              </a:lnSpc>
              <a:spcBef>
                <a:spcPts val="1000"/>
              </a:spcBef>
              <a:spcAft>
                <a:spcPts val="0"/>
              </a:spcAft>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32"/>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275" name="Google Shape;275;p32"/>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76" name="Google Shape;276;p32"/>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Basic Data Structures: Arrays</a:t>
            </a:r>
            <a:endParaRPr sz="4000">
              <a:solidFill>
                <a:schemeClr val="accent5"/>
              </a:solidFill>
              <a:latin typeface="Calibri"/>
              <a:ea typeface="Calibri"/>
              <a:cs typeface="Calibri"/>
              <a:sym typeface="Calibri"/>
            </a:endParaRPr>
          </a:p>
        </p:txBody>
      </p:sp>
      <p:sp>
        <p:nvSpPr>
          <p:cNvPr id="277" name="Google Shape;277;p32"/>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lang="en-US" sz="2400"/>
              <a:t>One of the most commonly used data structures are arrays. Use them ANYTIME you need to store a variable number of objects (int, float, string, etc.).</a:t>
            </a:r>
            <a:endParaRPr sz="2400"/>
          </a:p>
          <a:p>
            <a:pPr indent="0" lvl="0" marL="0" rtl="0" algn="l">
              <a:spcBef>
                <a:spcPts val="1000"/>
              </a:spcBef>
              <a:spcAft>
                <a:spcPts val="0"/>
              </a:spcAft>
              <a:buClr>
                <a:schemeClr val="dk1"/>
              </a:buClr>
              <a:buSzPts val="2800"/>
              <a:buFont typeface="Arial"/>
              <a:buNone/>
            </a:pPr>
            <a:r>
              <a:rPr lang="en-US" sz="2400"/>
              <a:t>Properties:</a:t>
            </a:r>
            <a:endParaRPr sz="2400"/>
          </a:p>
          <a:p>
            <a:pPr indent="-381000" lvl="0" marL="457200" rtl="0" algn="l">
              <a:spcBef>
                <a:spcPts val="1000"/>
              </a:spcBef>
              <a:spcAft>
                <a:spcPts val="0"/>
              </a:spcAft>
              <a:buSzPts val="2400"/>
              <a:buChar char="•"/>
            </a:pPr>
            <a:r>
              <a:rPr lang="en-US" sz="2400"/>
              <a:t>Arrays have </a:t>
            </a:r>
            <a:r>
              <a:rPr b="1" lang="en-US" sz="2400"/>
              <a:t>fixed size and dimension </a:t>
            </a:r>
            <a:r>
              <a:rPr lang="en-US" sz="2400"/>
              <a:t>and are </a:t>
            </a:r>
            <a:r>
              <a:rPr b="1" lang="en-US" sz="2400"/>
              <a:t>declared before you use them! </a:t>
            </a:r>
            <a:r>
              <a:rPr lang="en-US" sz="2400"/>
              <a:t>(They can be any size/dimension you want, up to the memory limit ~256 MB) </a:t>
            </a:r>
            <a:endParaRPr sz="2400"/>
          </a:p>
          <a:p>
            <a:pPr indent="-381000" lvl="0" marL="457200" rtl="0" algn="l">
              <a:spcBef>
                <a:spcPts val="0"/>
              </a:spcBef>
              <a:spcAft>
                <a:spcPts val="0"/>
              </a:spcAft>
              <a:buSzPts val="2400"/>
              <a:buChar char="•"/>
            </a:pPr>
            <a:r>
              <a:rPr lang="en-US" sz="2400"/>
              <a:t>This means that they are NOT expandable!</a:t>
            </a:r>
            <a:endParaRPr sz="2400"/>
          </a:p>
          <a:p>
            <a:pPr indent="0" lvl="0" marL="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Arrays typically contain objects of ONE type - i.e. an int[] array ONLY contains integers - so NO string, double, etc.</a:t>
            </a:r>
            <a:endParaRPr sz="2400"/>
          </a:p>
          <a:p>
            <a:pPr indent="0" lvl="0" marL="457200" rtl="0" algn="l">
              <a:spcBef>
                <a:spcPts val="1000"/>
              </a:spcBef>
              <a:spcAft>
                <a:spcPts val="0"/>
              </a:spcAft>
              <a:buNone/>
            </a:pPr>
            <a:r>
              <a:t/>
            </a:r>
            <a:endParaRPr sz="2400"/>
          </a:p>
          <a:p>
            <a:pPr indent="0" lvl="0" marL="0" marR="0" rtl="0" algn="l">
              <a:lnSpc>
                <a:spcPct val="90000"/>
              </a:lnSpc>
              <a:spcBef>
                <a:spcPts val="1000"/>
              </a:spcBef>
              <a:spcAft>
                <a:spcPts val="0"/>
              </a:spcAft>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33"/>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284" name="Google Shape;284;p33"/>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85" name="Google Shape;285;p33"/>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Basic Data Structures: Arrays</a:t>
            </a:r>
            <a:endParaRPr sz="4000">
              <a:solidFill>
                <a:schemeClr val="accent5"/>
              </a:solidFill>
              <a:latin typeface="Calibri"/>
              <a:ea typeface="Calibri"/>
              <a:cs typeface="Calibri"/>
              <a:sym typeface="Calibri"/>
            </a:endParaRPr>
          </a:p>
        </p:txBody>
      </p:sp>
      <p:sp>
        <p:nvSpPr>
          <p:cNvPr id="286" name="Google Shape;286;p33"/>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lang="en-US" sz="2400"/>
              <a:t>One of the most commonly used data structures are arrays. Use them ANYTIME you need to store a variable number of objects (int, float, string, etc.).</a:t>
            </a:r>
            <a:endParaRPr sz="2400"/>
          </a:p>
          <a:p>
            <a:pPr indent="0" lvl="0" marL="0" rtl="0" algn="l">
              <a:spcBef>
                <a:spcPts val="1000"/>
              </a:spcBef>
              <a:spcAft>
                <a:spcPts val="0"/>
              </a:spcAft>
              <a:buClr>
                <a:schemeClr val="dk1"/>
              </a:buClr>
              <a:buSzPts val="2800"/>
              <a:buFont typeface="Arial"/>
              <a:buNone/>
            </a:pPr>
            <a:r>
              <a:rPr lang="en-US" sz="2400"/>
              <a:t>Properties:</a:t>
            </a:r>
            <a:endParaRPr sz="2400"/>
          </a:p>
          <a:p>
            <a:pPr indent="-381000" lvl="0" marL="457200" rtl="0" algn="l">
              <a:spcBef>
                <a:spcPts val="1000"/>
              </a:spcBef>
              <a:spcAft>
                <a:spcPts val="0"/>
              </a:spcAft>
              <a:buSzPts val="2400"/>
              <a:buChar char="•"/>
            </a:pPr>
            <a:r>
              <a:rPr lang="en-US" sz="2400"/>
              <a:t>Arrays have </a:t>
            </a:r>
            <a:r>
              <a:rPr b="1" lang="en-US" sz="2400"/>
              <a:t>fixed size and dimension </a:t>
            </a:r>
            <a:r>
              <a:rPr lang="en-US" sz="2400"/>
              <a:t>and are </a:t>
            </a:r>
            <a:r>
              <a:rPr b="1" lang="en-US" sz="2400"/>
              <a:t>declared before you use them! </a:t>
            </a:r>
            <a:r>
              <a:rPr lang="en-US" sz="2400"/>
              <a:t>(They can be any size/dimension you want, up to the memory limit ~256 MB) </a:t>
            </a:r>
            <a:endParaRPr sz="2400"/>
          </a:p>
          <a:p>
            <a:pPr indent="-381000" lvl="0" marL="457200" rtl="0" algn="l">
              <a:spcBef>
                <a:spcPts val="0"/>
              </a:spcBef>
              <a:spcAft>
                <a:spcPts val="0"/>
              </a:spcAft>
              <a:buSzPts val="2400"/>
              <a:buChar char="•"/>
            </a:pPr>
            <a:r>
              <a:rPr lang="en-US" sz="2400"/>
              <a:t>This means that they are NOT expandable!</a:t>
            </a:r>
            <a:endParaRPr sz="2400"/>
          </a:p>
          <a:p>
            <a:pPr indent="0" lvl="0" marL="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Arrays typically contain objects of ONE type - i.e. an int[] array ONLY contains integers - so NO string, double, etc.</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Arrays are </a:t>
            </a:r>
            <a:r>
              <a:rPr lang="en-US" sz="2400" u="sng"/>
              <a:t>ZERO INDEXED</a:t>
            </a:r>
            <a:r>
              <a:rPr b="1" lang="en-US" sz="2400"/>
              <a:t>! </a:t>
            </a:r>
            <a:r>
              <a:rPr lang="en-US" sz="2400"/>
              <a:t>This means if we declare </a:t>
            </a:r>
            <a:r>
              <a:rPr lang="en-US" sz="2400">
                <a:latin typeface="Courier New"/>
                <a:ea typeface="Courier New"/>
                <a:cs typeface="Courier New"/>
                <a:sym typeface="Courier New"/>
              </a:rPr>
              <a:t>int[] arr = {100,200,300};</a:t>
            </a:r>
            <a:r>
              <a:rPr lang="en-US" sz="2400"/>
              <a:t> , then </a:t>
            </a:r>
            <a:r>
              <a:rPr b="1" lang="en-US" sz="2400">
                <a:latin typeface="Courier New"/>
                <a:ea typeface="Courier New"/>
                <a:cs typeface="Courier New"/>
                <a:sym typeface="Courier New"/>
              </a:rPr>
              <a:t>arr[0]</a:t>
            </a:r>
            <a:r>
              <a:rPr b="1" lang="en-US" sz="2400"/>
              <a:t> points to 100, </a:t>
            </a:r>
            <a:r>
              <a:rPr lang="en-US" sz="2400"/>
              <a:t>AND</a:t>
            </a:r>
            <a:r>
              <a:rPr b="1" lang="en-US" sz="2400"/>
              <a:t>  arr[2] points to 300</a:t>
            </a:r>
            <a:r>
              <a:rPr lang="en-US" sz="2400"/>
              <a:t>. </a:t>
            </a:r>
            <a:endParaRPr sz="2400"/>
          </a:p>
          <a:p>
            <a:pPr indent="-381000" lvl="1" marL="914400" rtl="0" algn="l">
              <a:spcBef>
                <a:spcPts val="0"/>
              </a:spcBef>
              <a:spcAft>
                <a:spcPts val="0"/>
              </a:spcAft>
              <a:buSzPts val="2400"/>
              <a:buChar char="•"/>
            </a:pPr>
            <a:r>
              <a:rPr lang="en-US" sz="2400"/>
              <a:t>arr[3] would be </a:t>
            </a:r>
            <a:r>
              <a:rPr lang="en-US" sz="2400" u="sng"/>
              <a:t>OUT OF BOUNDS</a:t>
            </a:r>
            <a:r>
              <a:rPr lang="en-US" sz="2400"/>
              <a:t>! (ArrayOutOfBoundsException in Java, or undefined behavior in C++)</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34"/>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34"/>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lang="en-US" sz="2500"/>
              <a:t>Initializing an array in C++:</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int array[100]; //initializing an array with 100 elements </a:t>
            </a:r>
            <a:r>
              <a:rPr b="1" lang="en-US" sz="1800" u="sng">
                <a:latin typeface="Courier New"/>
                <a:ea typeface="Courier New"/>
                <a:cs typeface="Courier New"/>
                <a:sym typeface="Courier New"/>
              </a:rPr>
              <a:t>(zero-indexed: 0 to 99)</a:t>
            </a: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//Note you do NOT need to fill in all the elements!</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//So if the problem asks for 1 ≤ N ≤ 100, you can simply set “int array[100]”</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int nums[] = {1,3,4,5};</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array[4] = 1;</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array[99] = 19;</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t/>
            </a:r>
            <a:endParaRPr b="1" sz="1800">
              <a:latin typeface="Courier New"/>
              <a:ea typeface="Courier New"/>
              <a:cs typeface="Courier New"/>
              <a:sym typeface="Courier New"/>
            </a:endParaRPr>
          </a:p>
        </p:txBody>
      </p:sp>
      <p:pic>
        <p:nvPicPr>
          <p:cNvPr descr="logo" id="294" name="Google Shape;294;p34"/>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95" name="Google Shape;295;p34"/>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4000">
                <a:solidFill>
                  <a:schemeClr val="accent5"/>
                </a:solidFill>
                <a:latin typeface="Calibri"/>
                <a:ea typeface="Calibri"/>
                <a:cs typeface="Calibri"/>
                <a:sym typeface="Calibri"/>
              </a:rPr>
              <a:t>Basic Data Structures: Arrays</a:t>
            </a:r>
            <a:endParaRPr sz="4000">
              <a:solidFill>
                <a:schemeClr val="accent5"/>
              </a:solidFill>
              <a:latin typeface="Calibri"/>
              <a:ea typeface="Calibri"/>
              <a:cs typeface="Calibri"/>
              <a:sym typeface="Calibri"/>
            </a:endParaRPr>
          </a:p>
          <a:p>
            <a:pPr indent="0" lvl="0" marL="0" marR="0" rtl="0" algn="l">
              <a:spcBef>
                <a:spcPts val="0"/>
              </a:spcBef>
              <a:spcAft>
                <a:spcPts val="0"/>
              </a:spcAft>
              <a:buNone/>
            </a:pPr>
            <a:r>
              <a:t/>
            </a:r>
            <a:endParaRPr b="1" sz="4000">
              <a:solidFill>
                <a:schemeClr val="accent5"/>
              </a:solidFill>
              <a:latin typeface="Calibri"/>
              <a:ea typeface="Calibri"/>
              <a:cs typeface="Calibri"/>
              <a:sym typeface="Calibri"/>
            </a:endParaRPr>
          </a:p>
          <a:p>
            <a:pPr indent="0" lvl="0" marL="0" marR="0" rtl="0" algn="l">
              <a:spcBef>
                <a:spcPts val="0"/>
              </a:spcBef>
              <a:spcAft>
                <a:spcPts val="0"/>
              </a:spcAft>
              <a:buNone/>
            </a:pPr>
            <a:r>
              <a:t/>
            </a:r>
            <a:endParaRPr b="1" sz="4000">
              <a:solidFill>
                <a:schemeClr val="accent5"/>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5"/>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 name="Google Shape;301;p35"/>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35"/>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lang="en-US" sz="2500"/>
              <a:t>Initializing an array in C++:</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int array[100]; //initializing an array with 100 elements </a:t>
            </a:r>
            <a:r>
              <a:rPr b="1" lang="en-US" sz="1800" u="sng">
                <a:latin typeface="Courier New"/>
                <a:ea typeface="Courier New"/>
                <a:cs typeface="Courier New"/>
                <a:sym typeface="Courier New"/>
              </a:rPr>
              <a:t>(zero-indexed: 0 to 99)</a:t>
            </a:r>
            <a:r>
              <a:rPr b="1" lang="en-US" sz="1800">
                <a:latin typeface="Courier New"/>
                <a:ea typeface="Courier New"/>
                <a:cs typeface="Courier New"/>
                <a:sym typeface="Courier New"/>
              </a:rPr>
              <a:t>. </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//Note you do NOT need to fill in all the elements!</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//So if the problem asks for 1 ≤ N ≤ 100, you can simply set “int array[100]”</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int nums[] = {1,3,4,5};</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array[4] = 1;</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array[99] = 19;</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lang="en-US" sz="2500"/>
              <a:t>Initializing an array in Java (note the </a:t>
            </a:r>
            <a:r>
              <a:rPr b="1" lang="en-US" sz="2500">
                <a:latin typeface="Courier New"/>
                <a:ea typeface="Courier New"/>
                <a:cs typeface="Courier New"/>
                <a:sym typeface="Courier New"/>
              </a:rPr>
              <a:t>new</a:t>
            </a:r>
            <a:r>
              <a:rPr b="1" lang="en-US" sz="2500"/>
              <a:t> </a:t>
            </a:r>
            <a:r>
              <a:rPr lang="en-US" sz="2500"/>
              <a:t>keyword):</a:t>
            </a:r>
            <a:endParaRPr sz="2500"/>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int[] array = new int[100]; //same as above</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int nums[] = {1,3,4,5};</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array[99] = 1000;</a:t>
            </a:r>
            <a:endParaRPr b="1" sz="1800">
              <a:latin typeface="Courier New"/>
              <a:ea typeface="Courier New"/>
              <a:cs typeface="Courier New"/>
              <a:sym typeface="Courier New"/>
            </a:endParaRPr>
          </a:p>
        </p:txBody>
      </p:sp>
      <p:pic>
        <p:nvPicPr>
          <p:cNvPr descr="logo" id="303" name="Google Shape;303;p35"/>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04" name="Google Shape;304;p35"/>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US" sz="4000">
                <a:solidFill>
                  <a:schemeClr val="accent5"/>
                </a:solidFill>
                <a:latin typeface="Calibri"/>
                <a:ea typeface="Calibri"/>
                <a:cs typeface="Calibri"/>
                <a:sym typeface="Calibri"/>
              </a:rPr>
              <a:t>Basic Data Structures: Arrays</a:t>
            </a:r>
            <a:endParaRPr sz="4000">
              <a:solidFill>
                <a:schemeClr val="accent5"/>
              </a:solidFill>
              <a:latin typeface="Calibri"/>
              <a:ea typeface="Calibri"/>
              <a:cs typeface="Calibri"/>
              <a:sym typeface="Calibri"/>
            </a:endParaRPr>
          </a:p>
          <a:p>
            <a:pPr indent="0" lvl="0" marL="0" marR="0" rtl="0" algn="l">
              <a:spcBef>
                <a:spcPts val="0"/>
              </a:spcBef>
              <a:spcAft>
                <a:spcPts val="0"/>
              </a:spcAft>
              <a:buNone/>
            </a:pPr>
            <a:r>
              <a:t/>
            </a:r>
            <a:endParaRPr b="1" sz="4000">
              <a:solidFill>
                <a:schemeClr val="accent5"/>
              </a:solidFill>
              <a:latin typeface="Calibri"/>
              <a:ea typeface="Calibri"/>
              <a:cs typeface="Calibri"/>
              <a:sym typeface="Calibri"/>
            </a:endParaRPr>
          </a:p>
          <a:p>
            <a:pPr indent="0" lvl="0" marL="0" marR="0" rtl="0" algn="l">
              <a:spcBef>
                <a:spcPts val="0"/>
              </a:spcBef>
              <a:spcAft>
                <a:spcPts val="0"/>
              </a:spcAft>
              <a:buNone/>
            </a:pPr>
            <a:r>
              <a:t/>
            </a:r>
            <a:endParaRPr b="1" sz="4000">
              <a:solidFill>
                <a:schemeClr val="accent5"/>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36"/>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36"/>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lang="en-US" sz="2500"/>
              <a:t>Multiple dimensions (Note, in Java you </a:t>
            </a:r>
            <a:r>
              <a:rPr lang="en-US" sz="2500"/>
              <a:t>need to</a:t>
            </a:r>
            <a:r>
              <a:rPr lang="en-US" sz="2500"/>
              <a:t> </a:t>
            </a:r>
            <a:r>
              <a:rPr lang="en-US" sz="2500" u="sng"/>
              <a:t>initialize</a:t>
            </a:r>
            <a:r>
              <a:rPr lang="en-US" sz="2500"/>
              <a:t> the array with the “new” keyword across ALL dimensions):</a:t>
            </a:r>
            <a:endParaRPr sz="2500"/>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//Java</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int[][] array = new int[100][100];</a:t>
            </a:r>
            <a:endParaRPr b="1" sz="1800" strike="sngStrike">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array[1][4] = 14;</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t/>
            </a:r>
            <a:endParaRPr b="1" sz="1800">
              <a:latin typeface="Courier New"/>
              <a:ea typeface="Courier New"/>
              <a:cs typeface="Courier New"/>
              <a:sym typeface="Courier New"/>
            </a:endParaRPr>
          </a:p>
        </p:txBody>
      </p:sp>
      <p:pic>
        <p:nvPicPr>
          <p:cNvPr descr="logo" id="312" name="Google Shape;312;p36"/>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13" name="Google Shape;313;p36"/>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4000">
                <a:solidFill>
                  <a:schemeClr val="accent5"/>
                </a:solidFill>
                <a:latin typeface="Calibri"/>
                <a:ea typeface="Calibri"/>
                <a:cs typeface="Calibri"/>
                <a:sym typeface="Calibri"/>
              </a:rPr>
              <a:t>Basic Data Structures: Arrays</a:t>
            </a:r>
            <a:endParaRPr sz="4000">
              <a:solidFill>
                <a:schemeClr val="accent5"/>
              </a:solidFill>
              <a:latin typeface="Calibri"/>
              <a:ea typeface="Calibri"/>
              <a:cs typeface="Calibri"/>
              <a:sym typeface="Calibri"/>
            </a:endParaRPr>
          </a:p>
          <a:p>
            <a:pPr indent="0" lvl="0" marL="0" marR="0" rtl="0" algn="l">
              <a:spcBef>
                <a:spcPts val="0"/>
              </a:spcBef>
              <a:spcAft>
                <a:spcPts val="0"/>
              </a:spcAft>
              <a:buNone/>
            </a:pPr>
            <a:r>
              <a:t/>
            </a:r>
            <a:endParaRPr b="1" sz="4000" u="sng">
              <a:solidFill>
                <a:schemeClr val="accent5"/>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7"/>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9" name="Google Shape;319;p37"/>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37"/>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lang="en-US" sz="2500"/>
              <a:t>Multiple dimensions (Note, in Java you need to </a:t>
            </a:r>
            <a:r>
              <a:rPr lang="en-US" sz="2500" u="sng"/>
              <a:t>initialize</a:t>
            </a:r>
            <a:r>
              <a:rPr lang="en-US" sz="2500"/>
              <a:t> the array with the “new” keyword across ALL dimensions):</a:t>
            </a:r>
            <a:endParaRPr sz="2500"/>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//Java</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int[][] array = new int[100][100];</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strike="sngStrike">
                <a:latin typeface="Courier New"/>
                <a:ea typeface="Courier New"/>
                <a:cs typeface="Courier New"/>
                <a:sym typeface="Courier New"/>
              </a:rPr>
              <a:t>for(int i = 0; i &lt; 100; i++)</a:t>
            </a:r>
            <a:br>
              <a:rPr b="1" lang="en-US" sz="1800" strike="sngStrike">
                <a:latin typeface="Courier New"/>
                <a:ea typeface="Courier New"/>
                <a:cs typeface="Courier New"/>
                <a:sym typeface="Courier New"/>
              </a:rPr>
            </a:br>
            <a:r>
              <a:rPr b="1" lang="en-US" sz="1800" strike="sngStrike">
                <a:latin typeface="Courier New"/>
                <a:ea typeface="Courier New"/>
                <a:cs typeface="Courier New"/>
                <a:sym typeface="Courier New"/>
              </a:rPr>
              <a:t>{</a:t>
            </a:r>
            <a:endParaRPr b="1" sz="1800" strike="sngStrike">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strike="sngStrike">
                <a:latin typeface="Courier New"/>
                <a:ea typeface="Courier New"/>
                <a:cs typeface="Courier New"/>
                <a:sym typeface="Courier New"/>
              </a:rPr>
              <a:t>	array[i] = new int[100];</a:t>
            </a:r>
            <a:endParaRPr b="1" sz="1800" strike="sngStrike">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strike="sngStrike">
                <a:latin typeface="Courier New"/>
                <a:ea typeface="Courier New"/>
                <a:cs typeface="Courier New"/>
                <a:sym typeface="Courier New"/>
              </a:rPr>
              <a:t>}</a:t>
            </a:r>
            <a:endParaRPr b="1" sz="1800" strike="sngStrike">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array[1][4] = 14;</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//C++</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int array[100][100];</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array[3][5] = 10;</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array[99][99] = 13;</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t/>
            </a:r>
            <a:endParaRPr b="1" sz="1800">
              <a:latin typeface="Courier New"/>
              <a:ea typeface="Courier New"/>
              <a:cs typeface="Courier New"/>
              <a:sym typeface="Courier New"/>
            </a:endParaRPr>
          </a:p>
        </p:txBody>
      </p:sp>
      <p:pic>
        <p:nvPicPr>
          <p:cNvPr descr="logo" id="321" name="Google Shape;321;p37"/>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22" name="Google Shape;322;p37"/>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4000">
                <a:solidFill>
                  <a:schemeClr val="accent5"/>
                </a:solidFill>
                <a:latin typeface="Calibri"/>
                <a:ea typeface="Calibri"/>
                <a:cs typeface="Calibri"/>
                <a:sym typeface="Calibri"/>
              </a:rPr>
              <a:t>Basic Data Structures: Arrays</a:t>
            </a:r>
            <a:endParaRPr sz="4000">
              <a:solidFill>
                <a:schemeClr val="accent5"/>
              </a:solidFill>
              <a:latin typeface="Calibri"/>
              <a:ea typeface="Calibri"/>
              <a:cs typeface="Calibri"/>
              <a:sym typeface="Calibri"/>
            </a:endParaRPr>
          </a:p>
          <a:p>
            <a:pPr indent="0" lvl="0" marL="0" marR="0" rtl="0" algn="l">
              <a:spcBef>
                <a:spcPts val="0"/>
              </a:spcBef>
              <a:spcAft>
                <a:spcPts val="0"/>
              </a:spcAft>
              <a:buNone/>
            </a:pPr>
            <a:r>
              <a:t/>
            </a:r>
            <a:endParaRPr b="1" sz="4000" u="sng">
              <a:solidFill>
                <a:schemeClr val="accent5"/>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8"/>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8" name="Google Shape;328;p38"/>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p38"/>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What is an “if” statement?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A conditional statement/expression that performs different computations or actions depending on whether a programmer-specified boolean condition (let’s call it </a:t>
            </a:r>
            <a:r>
              <a:rPr lang="en-US" sz="2400">
                <a:latin typeface="Courier New"/>
                <a:ea typeface="Courier New"/>
                <a:cs typeface="Courier New"/>
                <a:sym typeface="Courier New"/>
              </a:rPr>
              <a:t>condition</a:t>
            </a:r>
            <a:r>
              <a:rPr lang="en-US"/>
              <a:t>) evaluates to true or false.</a:t>
            </a:r>
            <a:endParaRPr b="1"/>
          </a:p>
          <a:p>
            <a:pPr indent="0" lvl="0" marL="0" rtl="0" algn="l">
              <a:lnSpc>
                <a:spcPct val="90000"/>
              </a:lnSpc>
              <a:spcBef>
                <a:spcPts val="1000"/>
              </a:spcBef>
              <a:spcAft>
                <a:spcPts val="0"/>
              </a:spcAft>
              <a:buClr>
                <a:schemeClr val="dk1"/>
              </a:buClr>
              <a:buSzPts val="2800"/>
              <a:buFont typeface="Arial"/>
              <a:buNone/>
            </a:pPr>
            <a:r>
              <a:t/>
            </a:r>
            <a:endParaRPr/>
          </a:p>
          <a:p>
            <a:pPr indent="0" lvl="0" marL="0" rtl="0" algn="l">
              <a:lnSpc>
                <a:spcPct val="90000"/>
              </a:lnSpc>
              <a:spcBef>
                <a:spcPts val="1000"/>
              </a:spcBef>
              <a:spcAft>
                <a:spcPts val="0"/>
              </a:spcAft>
              <a:buClr>
                <a:schemeClr val="dk1"/>
              </a:buClr>
              <a:buSzPts val="2800"/>
              <a:buFont typeface="Arial"/>
              <a:buNone/>
            </a:pPr>
            <a:r>
              <a:rPr lang="en-US"/>
              <a:t>Syntax:  </a:t>
            </a:r>
            <a:endParaRPr/>
          </a:p>
          <a:p>
            <a:pPr indent="0" lvl="0" marL="0" rtl="0" algn="l">
              <a:lnSpc>
                <a:spcPct val="115000"/>
              </a:lnSpc>
              <a:spcBef>
                <a:spcPts val="0"/>
              </a:spcBef>
              <a:spcAft>
                <a:spcPts val="0"/>
              </a:spcAft>
              <a:buNone/>
            </a:pPr>
            <a:r>
              <a:rPr b="1" lang="en-US" sz="1800">
                <a:solidFill>
                  <a:srgbClr val="000000"/>
                </a:solidFill>
                <a:latin typeface="Courier New"/>
                <a:ea typeface="Courier New"/>
                <a:cs typeface="Courier New"/>
                <a:sym typeface="Courier New"/>
              </a:rPr>
              <a:t>if(condition)</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a:t>
            </a:r>
            <a:endParaRPr b="1" sz="1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800">
                <a:solidFill>
                  <a:srgbClr val="000000"/>
                </a:solidFill>
                <a:latin typeface="Courier New"/>
                <a:ea typeface="Courier New"/>
                <a:cs typeface="Courier New"/>
                <a:sym typeface="Courier New"/>
              </a:rPr>
              <a:t>   statement 1; //do this if condition is </a:t>
            </a:r>
            <a:r>
              <a:rPr b="1" lang="en-US" sz="1800">
                <a:solidFill>
                  <a:srgbClr val="38761D"/>
                </a:solidFill>
                <a:latin typeface="Courier New"/>
                <a:ea typeface="Courier New"/>
                <a:cs typeface="Courier New"/>
                <a:sym typeface="Courier New"/>
              </a:rPr>
              <a:t>TRUE</a:t>
            </a:r>
            <a:endParaRPr b="1" sz="1800">
              <a:solidFill>
                <a:srgbClr val="38761D"/>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800">
                <a:solidFill>
                  <a:srgbClr val="000000"/>
                </a:solidFill>
                <a:latin typeface="Courier New"/>
                <a:ea typeface="Courier New"/>
                <a:cs typeface="Courier New"/>
                <a:sym typeface="Courier New"/>
              </a:rPr>
              <a:t>} else {</a:t>
            </a:r>
            <a:endParaRPr b="1" sz="18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800">
                <a:solidFill>
                  <a:srgbClr val="000000"/>
                </a:solidFill>
                <a:latin typeface="Courier New"/>
                <a:ea typeface="Courier New"/>
                <a:cs typeface="Courier New"/>
                <a:sym typeface="Courier New"/>
              </a:rPr>
              <a:t>   statement 2; //do this if condition is </a:t>
            </a:r>
            <a:r>
              <a:rPr b="1" lang="en-US" sz="1800">
                <a:solidFill>
                  <a:srgbClr val="FF0000"/>
                </a:solidFill>
                <a:latin typeface="Courier New"/>
                <a:ea typeface="Courier New"/>
                <a:cs typeface="Courier New"/>
                <a:sym typeface="Courier New"/>
              </a:rPr>
              <a:t>FALSE</a:t>
            </a:r>
            <a:endParaRPr b="1" sz="1800">
              <a:solidFill>
                <a:srgbClr val="FF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800">
                <a:solidFill>
                  <a:srgbClr val="000000"/>
                </a:solidFill>
                <a:latin typeface="Courier New"/>
                <a:ea typeface="Courier New"/>
                <a:cs typeface="Courier New"/>
                <a:sym typeface="Courier New"/>
              </a:rPr>
              <a:t>}</a:t>
            </a:r>
            <a:endParaRPr b="1" sz="1800">
              <a:solidFill>
                <a:srgbClr val="000000"/>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t/>
            </a:r>
            <a:endParaRPr/>
          </a:p>
        </p:txBody>
      </p:sp>
      <p:pic>
        <p:nvPicPr>
          <p:cNvPr descr="logo" id="330" name="Google Shape;330;p38"/>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31" name="Google Shape;331;p38"/>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Review: </a:t>
            </a:r>
            <a:r>
              <a:rPr lang="en-US" sz="4000">
                <a:solidFill>
                  <a:schemeClr val="accent5"/>
                </a:solidFill>
                <a:latin typeface="Calibri"/>
                <a:ea typeface="Calibri"/>
                <a:cs typeface="Calibri"/>
                <a:sym typeface="Calibri"/>
              </a:rPr>
              <a:t>“If” statements</a:t>
            </a:r>
            <a:endParaRPr>
              <a:solidFill>
                <a:schemeClr val="dk1"/>
              </a:solidFill>
            </a:endParaRPr>
          </a:p>
          <a:p>
            <a:pPr indent="0" lvl="0" marL="0" marR="0" rtl="0" algn="l">
              <a:spcBef>
                <a:spcPts val="0"/>
              </a:spcBef>
              <a:spcAft>
                <a:spcPts val="0"/>
              </a:spcAft>
              <a:buNone/>
            </a:pPr>
            <a:r>
              <a:t/>
            </a:r>
            <a:endParaRPr sz="4000">
              <a:solidFill>
                <a:schemeClr val="accent5"/>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9"/>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39"/>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39"/>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lang="en-US"/>
              <a:t>You can also have multiple conditions in an extended-if statement - maybe if you want to check if a number falls within a range….</a:t>
            </a:r>
            <a:endParaRPr/>
          </a:p>
          <a:p>
            <a:pPr indent="0" lvl="0" marL="0" rtl="0" algn="l">
              <a:lnSpc>
                <a:spcPct val="90000"/>
              </a:lnSpc>
              <a:spcBef>
                <a:spcPts val="1000"/>
              </a:spcBef>
              <a:spcAft>
                <a:spcPts val="0"/>
              </a:spcAft>
              <a:buClr>
                <a:schemeClr val="dk1"/>
              </a:buClr>
              <a:buSzPts val="2800"/>
              <a:buFont typeface="Arial"/>
              <a:buNone/>
            </a:pPr>
            <a:r>
              <a:t/>
            </a:r>
            <a:endParaRPr sz="1400"/>
          </a:p>
          <a:p>
            <a:pPr indent="0" lvl="0" marL="0" rtl="0" algn="l">
              <a:lnSpc>
                <a:spcPct val="115000"/>
              </a:lnSpc>
              <a:spcBef>
                <a:spcPts val="0"/>
              </a:spcBef>
              <a:spcAft>
                <a:spcPts val="0"/>
              </a:spcAft>
              <a:buNone/>
            </a:pPr>
            <a:r>
              <a:rPr b="1" lang="en-US" sz="1400">
                <a:solidFill>
                  <a:srgbClr val="000000"/>
                </a:solidFill>
                <a:latin typeface="Courier New"/>
                <a:ea typeface="Courier New"/>
                <a:cs typeface="Courier New"/>
                <a:sym typeface="Courier New"/>
              </a:rPr>
              <a:t>if(conditionA)</a:t>
            </a:r>
            <a:br>
              <a:rPr b="1" lang="en-US" sz="1400">
                <a:solidFill>
                  <a:srgbClr val="000000"/>
                </a:solidFill>
                <a:latin typeface="Courier New"/>
                <a:ea typeface="Courier New"/>
                <a:cs typeface="Courier New"/>
                <a:sym typeface="Courier New"/>
              </a:rPr>
            </a:br>
            <a:r>
              <a:rPr b="1" lang="en-US" sz="1400">
                <a:solidFill>
                  <a:srgbClr val="00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400">
                <a:solidFill>
                  <a:srgbClr val="000000"/>
                </a:solidFill>
                <a:latin typeface="Courier New"/>
                <a:ea typeface="Courier New"/>
                <a:cs typeface="Courier New"/>
                <a:sym typeface="Courier New"/>
              </a:rPr>
              <a:t>   statement 1; //do this </a:t>
            </a:r>
            <a:r>
              <a:rPr b="1" lang="en-US" sz="1400">
                <a:latin typeface="Courier New"/>
                <a:ea typeface="Courier New"/>
                <a:cs typeface="Courier New"/>
                <a:sym typeface="Courier New"/>
              </a:rPr>
              <a:t>only </a:t>
            </a:r>
            <a:r>
              <a:rPr b="1" lang="en-US" sz="1400">
                <a:solidFill>
                  <a:srgbClr val="000000"/>
                </a:solidFill>
                <a:latin typeface="Courier New"/>
                <a:ea typeface="Courier New"/>
                <a:cs typeface="Courier New"/>
                <a:sym typeface="Courier New"/>
              </a:rPr>
              <a:t>if conditionA is </a:t>
            </a:r>
            <a:r>
              <a:rPr b="1" lang="en-US" sz="1400">
                <a:solidFill>
                  <a:srgbClr val="38761D"/>
                </a:solidFill>
                <a:latin typeface="Courier New"/>
                <a:ea typeface="Courier New"/>
                <a:cs typeface="Courier New"/>
                <a:sym typeface="Courier New"/>
              </a:rPr>
              <a:t>TRUE.</a:t>
            </a:r>
            <a:endParaRPr b="1" sz="1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400">
                <a:solidFill>
                  <a:srgbClr val="000000"/>
                </a:solidFill>
                <a:latin typeface="Courier New"/>
                <a:ea typeface="Courier New"/>
                <a:cs typeface="Courier New"/>
                <a:sym typeface="Courier New"/>
              </a:rPr>
              <a:t>} else if(conditionB) {</a:t>
            </a:r>
            <a:endParaRPr b="1" sz="1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400">
                <a:solidFill>
                  <a:srgbClr val="000000"/>
                </a:solidFill>
                <a:latin typeface="Courier New"/>
                <a:ea typeface="Courier New"/>
                <a:cs typeface="Courier New"/>
                <a:sym typeface="Courier New"/>
              </a:rPr>
              <a:t>   statement 2; //do this </a:t>
            </a:r>
            <a:r>
              <a:rPr b="1" lang="en-US" sz="1400">
                <a:latin typeface="Courier New"/>
                <a:ea typeface="Courier New"/>
                <a:cs typeface="Courier New"/>
                <a:sym typeface="Courier New"/>
              </a:rPr>
              <a:t>only </a:t>
            </a:r>
            <a:r>
              <a:rPr b="1" lang="en-US" sz="1400">
                <a:solidFill>
                  <a:srgbClr val="000000"/>
                </a:solidFill>
                <a:latin typeface="Courier New"/>
                <a:ea typeface="Courier New"/>
                <a:cs typeface="Courier New"/>
                <a:sym typeface="Courier New"/>
              </a:rPr>
              <a:t>if conditionA is </a:t>
            </a:r>
            <a:r>
              <a:rPr b="1" lang="en-US" sz="1400">
                <a:solidFill>
                  <a:srgbClr val="FF0000"/>
                </a:solidFill>
                <a:latin typeface="Courier New"/>
                <a:ea typeface="Courier New"/>
                <a:cs typeface="Courier New"/>
                <a:sym typeface="Courier New"/>
              </a:rPr>
              <a:t>FALSE</a:t>
            </a:r>
            <a:r>
              <a:rPr b="1" lang="en-US" sz="1400">
                <a:solidFill>
                  <a:srgbClr val="000000"/>
                </a:solidFill>
                <a:latin typeface="Courier New"/>
                <a:ea typeface="Courier New"/>
                <a:cs typeface="Courier New"/>
                <a:sym typeface="Courier New"/>
              </a:rPr>
              <a:t> </a:t>
            </a:r>
            <a:r>
              <a:rPr b="1" lang="en-US" sz="1400">
                <a:solidFill>
                  <a:srgbClr val="9900FF"/>
                </a:solidFill>
                <a:latin typeface="Courier New"/>
                <a:ea typeface="Courier New"/>
                <a:cs typeface="Courier New"/>
                <a:sym typeface="Courier New"/>
              </a:rPr>
              <a:t>AND</a:t>
            </a:r>
            <a:r>
              <a:rPr b="1" lang="en-US" sz="1400">
                <a:solidFill>
                  <a:srgbClr val="000000"/>
                </a:solidFill>
                <a:latin typeface="Courier New"/>
                <a:ea typeface="Courier New"/>
                <a:cs typeface="Courier New"/>
                <a:sym typeface="Courier New"/>
              </a:rPr>
              <a:t> conditionB is </a:t>
            </a:r>
            <a:r>
              <a:rPr b="1" lang="en-US" sz="1400">
                <a:solidFill>
                  <a:srgbClr val="38761D"/>
                </a:solidFill>
                <a:latin typeface="Courier New"/>
                <a:ea typeface="Courier New"/>
                <a:cs typeface="Courier New"/>
                <a:sym typeface="Courier New"/>
              </a:rPr>
              <a:t>TRUE.</a:t>
            </a:r>
            <a:endParaRPr b="1" sz="1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400">
                <a:solidFill>
                  <a:srgbClr val="000000"/>
                </a:solidFill>
                <a:latin typeface="Courier New"/>
                <a:ea typeface="Courier New"/>
                <a:cs typeface="Courier New"/>
                <a:sym typeface="Courier New"/>
              </a:rPr>
              <a:t>} else if(condition C) {</a:t>
            </a:r>
            <a:endParaRPr b="1" sz="1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400">
                <a:solidFill>
                  <a:srgbClr val="000000"/>
                </a:solidFill>
                <a:latin typeface="Courier New"/>
                <a:ea typeface="Courier New"/>
                <a:cs typeface="Courier New"/>
                <a:sym typeface="Courier New"/>
              </a:rPr>
              <a:t>   statement 3; /</a:t>
            </a:r>
            <a:r>
              <a:rPr b="1" lang="en-US" sz="1400">
                <a:latin typeface="Courier New"/>
                <a:ea typeface="Courier New"/>
                <a:cs typeface="Courier New"/>
                <a:sym typeface="Courier New"/>
              </a:rPr>
              <a:t>/do this only if conditionA is </a:t>
            </a:r>
            <a:r>
              <a:rPr b="1" lang="en-US" sz="1400">
                <a:solidFill>
                  <a:srgbClr val="FF0000"/>
                </a:solidFill>
                <a:latin typeface="Courier New"/>
                <a:ea typeface="Courier New"/>
                <a:cs typeface="Courier New"/>
                <a:sym typeface="Courier New"/>
              </a:rPr>
              <a:t>FALSE</a:t>
            </a:r>
            <a:r>
              <a:rPr b="1" lang="en-US" sz="1400">
                <a:latin typeface="Courier New"/>
                <a:ea typeface="Courier New"/>
                <a:cs typeface="Courier New"/>
                <a:sym typeface="Courier New"/>
              </a:rPr>
              <a:t> </a:t>
            </a:r>
            <a:r>
              <a:rPr b="1" lang="en-US" sz="1400">
                <a:solidFill>
                  <a:srgbClr val="9900FF"/>
                </a:solidFill>
                <a:latin typeface="Courier New"/>
                <a:ea typeface="Courier New"/>
                <a:cs typeface="Courier New"/>
                <a:sym typeface="Courier New"/>
              </a:rPr>
              <a:t>AND</a:t>
            </a:r>
            <a:r>
              <a:rPr b="1" lang="en-US" sz="1400">
                <a:latin typeface="Courier New"/>
                <a:ea typeface="Courier New"/>
                <a:cs typeface="Courier New"/>
                <a:sym typeface="Courier New"/>
              </a:rPr>
              <a:t> conditionB is </a:t>
            </a:r>
            <a:r>
              <a:rPr b="1" lang="en-US" sz="1400">
                <a:solidFill>
                  <a:srgbClr val="FF0000"/>
                </a:solidFill>
                <a:latin typeface="Courier New"/>
                <a:ea typeface="Courier New"/>
                <a:cs typeface="Courier New"/>
                <a:sym typeface="Courier New"/>
              </a:rPr>
              <a:t>FALSE</a:t>
            </a:r>
            <a:r>
              <a:rPr b="1" lang="en-US" sz="1400">
                <a:latin typeface="Courier New"/>
                <a:ea typeface="Courier New"/>
                <a:cs typeface="Courier New"/>
                <a:sym typeface="Courier New"/>
              </a:rPr>
              <a:t> AND conditionC is </a:t>
            </a:r>
            <a:r>
              <a:rPr b="1" lang="en-US" sz="1400">
                <a:solidFill>
                  <a:srgbClr val="38761D"/>
                </a:solidFill>
                <a:latin typeface="Courier New"/>
                <a:ea typeface="Courier New"/>
                <a:cs typeface="Courier New"/>
                <a:sym typeface="Courier New"/>
              </a:rPr>
              <a:t>TRUE</a:t>
            </a:r>
            <a:r>
              <a:rPr b="1" lang="en-US" sz="1400">
                <a:solidFill>
                  <a:srgbClr val="FF0000"/>
                </a:solidFill>
                <a:latin typeface="Courier New"/>
                <a:ea typeface="Courier New"/>
                <a:cs typeface="Courier New"/>
                <a:sym typeface="Courier New"/>
              </a:rPr>
              <a:t>.</a:t>
            </a:r>
            <a:endParaRPr b="1" sz="1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400">
                <a:solidFill>
                  <a:srgbClr val="000000"/>
                </a:solidFill>
                <a:latin typeface="Courier New"/>
                <a:ea typeface="Courier New"/>
                <a:cs typeface="Courier New"/>
                <a:sym typeface="Courier New"/>
              </a:rPr>
              <a:t>} else {</a:t>
            </a:r>
            <a:endParaRPr b="1" sz="1400">
              <a:solidFill>
                <a:srgbClr val="000000"/>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400">
                <a:solidFill>
                  <a:srgbClr val="000000"/>
                </a:solidFill>
                <a:latin typeface="Courier New"/>
                <a:ea typeface="Courier New"/>
                <a:cs typeface="Courier New"/>
                <a:sym typeface="Courier New"/>
              </a:rPr>
              <a:t>   statement 4; //do this only if </a:t>
            </a:r>
            <a:r>
              <a:rPr b="1" lang="en-US" sz="1400">
                <a:latin typeface="Courier New"/>
                <a:ea typeface="Courier New"/>
                <a:cs typeface="Courier New"/>
                <a:sym typeface="Courier New"/>
              </a:rPr>
              <a:t>conditionA, conditionB, conditionC, </a:t>
            </a:r>
            <a:r>
              <a:rPr b="1" lang="en-US" sz="1400">
                <a:solidFill>
                  <a:srgbClr val="9900FF"/>
                </a:solidFill>
                <a:latin typeface="Courier New"/>
                <a:ea typeface="Courier New"/>
                <a:cs typeface="Courier New"/>
                <a:sym typeface="Courier New"/>
              </a:rPr>
              <a:t>AND</a:t>
            </a:r>
            <a:r>
              <a:rPr b="1" lang="en-US" sz="1400">
                <a:latin typeface="Courier New"/>
                <a:ea typeface="Courier New"/>
                <a:cs typeface="Courier New"/>
                <a:sym typeface="Courier New"/>
              </a:rPr>
              <a:t> conditionD are ALL </a:t>
            </a:r>
            <a:r>
              <a:rPr b="1" lang="en-US" sz="1400">
                <a:solidFill>
                  <a:srgbClr val="FF0000"/>
                </a:solidFill>
                <a:latin typeface="Courier New"/>
                <a:ea typeface="Courier New"/>
                <a:cs typeface="Courier New"/>
                <a:sym typeface="Courier New"/>
              </a:rPr>
              <a:t>FALSE</a:t>
            </a:r>
            <a:r>
              <a:rPr b="1" lang="en-US" sz="1400">
                <a:latin typeface="Courier New"/>
                <a:ea typeface="Courier New"/>
                <a:cs typeface="Courier New"/>
                <a:sym typeface="Courier New"/>
              </a:rPr>
              <a:t>.</a:t>
            </a:r>
            <a:br>
              <a:rPr b="1" lang="en-US" sz="1400">
                <a:latin typeface="Courier New"/>
                <a:ea typeface="Courier New"/>
                <a:cs typeface="Courier New"/>
                <a:sym typeface="Courier New"/>
              </a:rPr>
            </a:br>
            <a:r>
              <a:rPr b="1" lang="en-US"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400">
              <a:latin typeface="Arial"/>
              <a:ea typeface="Arial"/>
              <a:cs typeface="Arial"/>
              <a:sym typeface="Arial"/>
            </a:endParaRPr>
          </a:p>
          <a:p>
            <a:pPr indent="0" lvl="0" marL="0" rtl="0" algn="l">
              <a:lnSpc>
                <a:spcPct val="115000"/>
              </a:lnSpc>
              <a:spcBef>
                <a:spcPts val="0"/>
              </a:spcBef>
              <a:spcAft>
                <a:spcPts val="0"/>
              </a:spcAft>
              <a:buNone/>
            </a:pPr>
            <a:r>
              <a:t/>
            </a:r>
            <a:endParaRPr b="1" sz="1400">
              <a:latin typeface="Arial"/>
              <a:ea typeface="Arial"/>
              <a:cs typeface="Arial"/>
              <a:sym typeface="Arial"/>
            </a:endParaRPr>
          </a:p>
          <a:p>
            <a:pPr indent="0" lvl="0" marL="0" rtl="0" algn="l">
              <a:lnSpc>
                <a:spcPct val="115000"/>
              </a:lnSpc>
              <a:spcBef>
                <a:spcPts val="0"/>
              </a:spcBef>
              <a:spcAft>
                <a:spcPts val="0"/>
              </a:spcAft>
              <a:buNone/>
            </a:pPr>
            <a:r>
              <a:t/>
            </a:r>
            <a:endParaRPr b="1" sz="14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t/>
            </a:r>
            <a:endParaRPr/>
          </a:p>
        </p:txBody>
      </p:sp>
      <p:pic>
        <p:nvPicPr>
          <p:cNvPr descr="logo" id="339" name="Google Shape;339;p39"/>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40" name="Google Shape;340;p39"/>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“If” statements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0"/>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6" name="Google Shape;346;p40"/>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40"/>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a:latin typeface="Arial"/>
                <a:ea typeface="Arial"/>
                <a:cs typeface="Arial"/>
                <a:sym typeface="Arial"/>
              </a:rPr>
              <a:t>Example - to check where a number “x” falls in.</a:t>
            </a:r>
            <a:endParaRPr>
              <a:latin typeface="Arial"/>
              <a:ea typeface="Arial"/>
              <a:cs typeface="Arial"/>
              <a:sym typeface="Arial"/>
            </a:endParaRPr>
          </a:p>
          <a:p>
            <a:pPr indent="0" lvl="0" marL="0" rtl="0" algn="l">
              <a:lnSpc>
                <a:spcPct val="115000"/>
              </a:lnSpc>
              <a:spcBef>
                <a:spcPts val="0"/>
              </a:spcBef>
              <a:spcAft>
                <a:spcPts val="0"/>
              </a:spcAft>
              <a:buNone/>
            </a:pPr>
            <a:r>
              <a:t/>
            </a:r>
            <a:endParaRPr>
              <a:latin typeface="Arial"/>
              <a:ea typeface="Arial"/>
              <a:cs typeface="Arial"/>
              <a:sym typeface="Arial"/>
            </a:endParaRPr>
          </a:p>
          <a:p>
            <a:pPr indent="0" lvl="0" marL="0" rtl="0" algn="l">
              <a:lnSpc>
                <a:spcPct val="115000"/>
              </a:lnSpc>
              <a:spcBef>
                <a:spcPts val="0"/>
              </a:spcBef>
              <a:spcAft>
                <a:spcPts val="0"/>
              </a:spcAft>
              <a:buNone/>
            </a:pPr>
            <a:r>
              <a:rPr b="1" lang="en-US" sz="1800">
                <a:latin typeface="Courier New"/>
                <a:ea typeface="Courier New"/>
                <a:cs typeface="Courier New"/>
                <a:sym typeface="Courier New"/>
              </a:rPr>
              <a:t>if(x &lt;= 10)</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800">
                <a:latin typeface="Courier New"/>
                <a:ea typeface="Courier New"/>
                <a:cs typeface="Courier New"/>
                <a:sym typeface="Courier New"/>
              </a:rPr>
              <a:t>  System.out.println(“X is at most 10”);</a:t>
            </a:r>
            <a:endParaRPr b="1" sz="1800">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800">
                <a:latin typeface="Courier New"/>
                <a:ea typeface="Courier New"/>
                <a:cs typeface="Courier New"/>
                <a:sym typeface="Courier New"/>
              </a:rPr>
              <a:t>} else if(x &gt; 10 &amp;&amp; x &lt;= 20)</a:t>
            </a:r>
            <a:endParaRPr b="1" sz="1800">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800">
                <a:latin typeface="Courier New"/>
                <a:ea typeface="Courier New"/>
                <a:cs typeface="Courier New"/>
                <a:sym typeface="Courier New"/>
              </a:rPr>
              <a:t>  System.out.println(“X is greater than 10 and at most 20”);</a:t>
            </a:r>
            <a:endParaRPr b="1" sz="1800">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800">
                <a:latin typeface="Courier New"/>
                <a:ea typeface="Courier New"/>
                <a:cs typeface="Courier New"/>
                <a:sym typeface="Courier New"/>
              </a:rPr>
              <a:t>} else {</a:t>
            </a:r>
            <a:endParaRPr b="1" sz="1800">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800">
                <a:latin typeface="Courier New"/>
                <a:ea typeface="Courier New"/>
                <a:cs typeface="Courier New"/>
                <a:sym typeface="Courier New"/>
              </a:rPr>
              <a:t>  System.out.println(“X is greater than 20”);</a:t>
            </a:r>
            <a:endParaRPr b="1" sz="1800">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a:latin typeface="Arial"/>
              <a:ea typeface="Arial"/>
              <a:cs typeface="Arial"/>
              <a:sym typeface="Arial"/>
            </a:endParaRPr>
          </a:p>
          <a:p>
            <a:pPr indent="0" lvl="0" marL="0" rtl="0" algn="l">
              <a:lnSpc>
                <a:spcPct val="115000"/>
              </a:lnSpc>
              <a:spcBef>
                <a:spcPts val="0"/>
              </a:spcBef>
              <a:spcAft>
                <a:spcPts val="0"/>
              </a:spcAft>
              <a:buNone/>
            </a:pPr>
            <a:r>
              <a:t/>
            </a:r>
            <a:endParaRPr b="1">
              <a:latin typeface="Arial"/>
              <a:ea typeface="Arial"/>
              <a:cs typeface="Arial"/>
              <a:sym typeface="Arial"/>
            </a:endParaRPr>
          </a:p>
          <a:p>
            <a:pPr indent="0" lvl="0" marL="0" rtl="0" algn="l">
              <a:lnSpc>
                <a:spcPct val="115000"/>
              </a:lnSpc>
              <a:spcBef>
                <a:spcPts val="0"/>
              </a:spcBef>
              <a:spcAft>
                <a:spcPts val="0"/>
              </a:spcAft>
              <a:buNone/>
            </a:pPr>
            <a:r>
              <a:t/>
            </a:r>
            <a:endParaRPr b="1">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t/>
            </a:r>
            <a:endParaRPr/>
          </a:p>
        </p:txBody>
      </p:sp>
      <p:pic>
        <p:nvPicPr>
          <p:cNvPr descr="logo" id="348" name="Google Shape;348;p40"/>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49" name="Google Shape;349;p40"/>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“If” statements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p:nvPr/>
        </p:nvSpPr>
        <p:spPr>
          <a:xfrm>
            <a:off x="0"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4"/>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93" name="Google Shape;93;p14"/>
          <p:cNvSpPr txBox="1"/>
          <p:nvPr>
            <p:ph idx="1" type="body"/>
          </p:nvPr>
        </p:nvSpPr>
        <p:spPr>
          <a:xfrm>
            <a:off x="838200" y="1341438"/>
            <a:ext cx="10515600" cy="51357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C</a:t>
            </a:r>
            <a:r>
              <a:rPr lang="en-US"/>
              <a:t>oding environments</a:t>
            </a:r>
            <a:endParaRPr/>
          </a:p>
          <a:p>
            <a:pPr indent="-228600" lvl="0" marL="228600" rtl="0" algn="l">
              <a:lnSpc>
                <a:spcPct val="90000"/>
              </a:lnSpc>
              <a:spcBef>
                <a:spcPts val="1000"/>
              </a:spcBef>
              <a:spcAft>
                <a:spcPts val="0"/>
              </a:spcAft>
              <a:buClr>
                <a:schemeClr val="dk1"/>
              </a:buClr>
              <a:buSzPts val="2800"/>
              <a:buChar char="•"/>
            </a:pPr>
            <a:r>
              <a:rPr lang="en-US"/>
              <a:t>Why compete in USACO?</a:t>
            </a:r>
            <a:endParaRPr/>
          </a:p>
          <a:p>
            <a:pPr indent="-228600" lvl="0" marL="228600" rtl="0" algn="l">
              <a:lnSpc>
                <a:spcPct val="90000"/>
              </a:lnSpc>
              <a:spcBef>
                <a:spcPts val="1000"/>
              </a:spcBef>
              <a:spcAft>
                <a:spcPts val="0"/>
              </a:spcAft>
              <a:buClr>
                <a:schemeClr val="dk1"/>
              </a:buClr>
              <a:buSzPts val="2800"/>
              <a:buChar char="•"/>
            </a:pPr>
            <a:r>
              <a:rPr lang="en-US"/>
              <a:t>What does a USACO problem look like?</a:t>
            </a:r>
            <a:endParaRPr/>
          </a:p>
          <a:p>
            <a:pPr indent="-228600" lvl="0" marL="228600" rtl="0" algn="l">
              <a:lnSpc>
                <a:spcPct val="90000"/>
              </a:lnSpc>
              <a:spcBef>
                <a:spcPts val="1000"/>
              </a:spcBef>
              <a:spcAft>
                <a:spcPts val="0"/>
              </a:spcAft>
              <a:buClr>
                <a:schemeClr val="dk1"/>
              </a:buClr>
              <a:buSzPts val="2800"/>
              <a:buChar char="•"/>
            </a:pPr>
            <a:r>
              <a:rPr lang="en-US"/>
              <a:t>Review: Datatypes, “If” Statements and “For” Loops</a:t>
            </a:r>
            <a:endParaRPr/>
          </a:p>
          <a:p>
            <a:pPr indent="-228600" lvl="0" marL="228600" rtl="0" algn="l">
              <a:lnSpc>
                <a:spcPct val="90000"/>
              </a:lnSpc>
              <a:spcBef>
                <a:spcPts val="1000"/>
              </a:spcBef>
              <a:spcAft>
                <a:spcPts val="0"/>
              </a:spcAft>
              <a:buClr>
                <a:schemeClr val="dk1"/>
              </a:buClr>
              <a:buSzPts val="2800"/>
              <a:buChar char="•"/>
            </a:pPr>
            <a:r>
              <a:rPr lang="en-US"/>
              <a:t>Review: Continue and Break</a:t>
            </a:r>
            <a:endParaRPr/>
          </a:p>
          <a:p>
            <a:pPr indent="-165100" lvl="0" marL="228600" rtl="0" algn="l">
              <a:lnSpc>
                <a:spcPct val="90000"/>
              </a:lnSpc>
              <a:spcBef>
                <a:spcPts val="1000"/>
              </a:spcBef>
              <a:spcAft>
                <a:spcPts val="0"/>
              </a:spcAft>
              <a:buSzPts val="1800"/>
              <a:buChar char="•"/>
            </a:pPr>
            <a:r>
              <a:rPr lang="en-US"/>
              <a:t>Review: Arrays</a:t>
            </a:r>
            <a:endParaRPr/>
          </a:p>
          <a:p>
            <a:pPr indent="-228600" lvl="0" marL="228600" rtl="0" algn="l">
              <a:lnSpc>
                <a:spcPct val="90000"/>
              </a:lnSpc>
              <a:spcBef>
                <a:spcPts val="1000"/>
              </a:spcBef>
              <a:spcAft>
                <a:spcPts val="0"/>
              </a:spcAft>
              <a:buClr>
                <a:schemeClr val="dk1"/>
              </a:buClr>
              <a:buSzPts val="2800"/>
              <a:buChar char="•"/>
            </a:pPr>
            <a:r>
              <a:rPr lang="en-US"/>
              <a:t>Example problems</a:t>
            </a:r>
            <a:endParaRPr/>
          </a:p>
          <a:p>
            <a:pPr indent="-228600" lvl="1" marL="685800" rtl="0" algn="l">
              <a:lnSpc>
                <a:spcPct val="90000"/>
              </a:lnSpc>
              <a:spcBef>
                <a:spcPts val="1000"/>
              </a:spcBef>
              <a:spcAft>
                <a:spcPts val="0"/>
              </a:spcAft>
              <a:buSzPts val="1800"/>
              <a:buChar char="•"/>
            </a:pPr>
            <a:r>
              <a:rPr lang="en-US"/>
              <a:t>Square Pasture</a:t>
            </a:r>
            <a:endParaRPr/>
          </a:p>
          <a:p>
            <a:pPr indent="-228600" lvl="1" marL="685800" rtl="0" algn="l">
              <a:lnSpc>
                <a:spcPct val="90000"/>
              </a:lnSpc>
              <a:spcBef>
                <a:spcPts val="1000"/>
              </a:spcBef>
              <a:spcAft>
                <a:spcPts val="0"/>
              </a:spcAft>
              <a:buSzPts val="1800"/>
              <a:buChar char="•"/>
            </a:pPr>
            <a:r>
              <a:rPr lang="en-US"/>
              <a:t>Contest Timing</a:t>
            </a:r>
            <a:endParaRPr/>
          </a:p>
          <a:p>
            <a:pPr indent="-228600" lvl="1" marL="685800" rtl="0" algn="l">
              <a:lnSpc>
                <a:spcPct val="90000"/>
              </a:lnSpc>
              <a:spcBef>
                <a:spcPts val="1000"/>
              </a:spcBef>
              <a:spcAft>
                <a:spcPts val="0"/>
              </a:spcAft>
              <a:buSzPts val="1800"/>
              <a:buChar char="•"/>
            </a:pPr>
            <a:r>
              <a:rPr lang="en-US"/>
              <a:t>HayBales</a:t>
            </a:r>
            <a:endParaRPr/>
          </a:p>
        </p:txBody>
      </p:sp>
      <p:pic>
        <p:nvPicPr>
          <p:cNvPr descr="logo" id="94" name="Google Shape;94;p14"/>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95" name="Google Shape;95;p14"/>
          <p:cNvSpPr txBox="1"/>
          <p:nvPr/>
        </p:nvSpPr>
        <p:spPr>
          <a:xfrm>
            <a:off x="2984500" y="91440"/>
            <a:ext cx="9083040" cy="7067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What We’ll be Covering Today</a:t>
            </a:r>
            <a:endParaRPr sz="4000">
              <a:solidFill>
                <a:schemeClr val="accent5"/>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1"/>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41"/>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41"/>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sz="1800"/>
              <a:t>Loops are also important, especially when you are going to process many things at once.</a:t>
            </a:r>
            <a:endParaRPr sz="1800"/>
          </a:p>
          <a:p>
            <a:pPr indent="0" lvl="0" marL="0" rtl="0" algn="l">
              <a:lnSpc>
                <a:spcPct val="90000"/>
              </a:lnSpc>
              <a:spcBef>
                <a:spcPts val="0"/>
              </a:spcBef>
              <a:spcAft>
                <a:spcPts val="0"/>
              </a:spcAft>
              <a:buClr>
                <a:schemeClr val="dk1"/>
              </a:buClr>
              <a:buSzPts val="2800"/>
              <a:buFont typeface="Arial"/>
              <a:buNone/>
            </a:pPr>
            <a:r>
              <a:t/>
            </a:r>
            <a:endParaRPr sz="1800"/>
          </a:p>
          <a:p>
            <a:pPr indent="0" lvl="0" marL="0" rtl="0" algn="l">
              <a:lnSpc>
                <a:spcPct val="90000"/>
              </a:lnSpc>
              <a:spcBef>
                <a:spcPts val="0"/>
              </a:spcBef>
              <a:spcAft>
                <a:spcPts val="0"/>
              </a:spcAft>
              <a:buClr>
                <a:schemeClr val="dk1"/>
              </a:buClr>
              <a:buSzPts val="2800"/>
              <a:buFont typeface="Arial"/>
              <a:buNone/>
            </a:pPr>
            <a:r>
              <a:rPr lang="en-US" sz="1800" u="sng"/>
              <a:t>Examples: </a:t>
            </a:r>
            <a:r>
              <a:rPr lang="en-US" sz="1800"/>
              <a:t> counting, simulating processes, calculating functions/relations</a:t>
            </a:r>
            <a:endParaRPr sz="1800"/>
          </a:p>
          <a:p>
            <a:pPr indent="0" lvl="0" marL="0" rtl="0" algn="l">
              <a:lnSpc>
                <a:spcPct val="90000"/>
              </a:lnSpc>
              <a:spcBef>
                <a:spcPts val="1000"/>
              </a:spcBef>
              <a:spcAft>
                <a:spcPts val="0"/>
              </a:spcAft>
              <a:buClr>
                <a:schemeClr val="dk1"/>
              </a:buClr>
              <a:buSzPts val="2800"/>
              <a:buFont typeface="Arial"/>
              <a:buNone/>
            </a:pPr>
            <a:r>
              <a:rPr b="1" lang="en-US" sz="1800" u="sng"/>
              <a:t>Format</a:t>
            </a:r>
            <a:r>
              <a:rPr b="1" lang="en-US" sz="1800" u="sng"/>
              <a:t>:	</a:t>
            </a:r>
            <a:endParaRPr b="1" sz="1800" u="sng"/>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for(</a:t>
            </a:r>
            <a:r>
              <a:rPr b="1" lang="en-US" sz="1800">
                <a:solidFill>
                  <a:srgbClr val="FF0000"/>
                </a:solidFill>
                <a:latin typeface="Courier New"/>
                <a:ea typeface="Courier New"/>
                <a:cs typeface="Courier New"/>
                <a:sym typeface="Courier New"/>
              </a:rPr>
              <a:t>initializer</a:t>
            </a:r>
            <a:r>
              <a:rPr b="1" lang="en-US" sz="1800">
                <a:latin typeface="Courier New"/>
                <a:ea typeface="Courier New"/>
                <a:cs typeface="Courier New"/>
                <a:sym typeface="Courier New"/>
              </a:rPr>
              <a:t>; </a:t>
            </a:r>
            <a:r>
              <a:rPr b="1" lang="en-US" sz="1800">
                <a:solidFill>
                  <a:srgbClr val="B45F06"/>
                </a:solidFill>
                <a:latin typeface="Courier New"/>
                <a:ea typeface="Courier New"/>
                <a:cs typeface="Courier New"/>
                <a:sym typeface="Courier New"/>
              </a:rPr>
              <a:t>condition</a:t>
            </a:r>
            <a:r>
              <a:rPr b="1" lang="en-US" sz="1800">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post-action or update</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statements;</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p:txBody>
      </p:sp>
      <p:pic>
        <p:nvPicPr>
          <p:cNvPr descr="logo" id="357" name="Google Shape;357;p41"/>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58" name="Google Shape;358;p41"/>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“F</a:t>
            </a:r>
            <a:r>
              <a:rPr lang="en-US" sz="4000">
                <a:solidFill>
                  <a:schemeClr val="accent5"/>
                </a:solidFill>
                <a:latin typeface="Calibri"/>
                <a:ea typeface="Calibri"/>
                <a:cs typeface="Calibri"/>
                <a:sym typeface="Calibri"/>
              </a:rPr>
              <a:t>or” statement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2"/>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Google Shape;364;p42"/>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42"/>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sz="1800"/>
              <a:t>Loops are also important, especially when you are going to process many things at once. </a:t>
            </a:r>
            <a:endParaRPr sz="1800"/>
          </a:p>
          <a:p>
            <a:pPr indent="0" lvl="0" marL="0" rtl="0" algn="l">
              <a:lnSpc>
                <a:spcPct val="90000"/>
              </a:lnSpc>
              <a:spcBef>
                <a:spcPts val="0"/>
              </a:spcBef>
              <a:spcAft>
                <a:spcPts val="0"/>
              </a:spcAft>
              <a:buClr>
                <a:schemeClr val="dk1"/>
              </a:buClr>
              <a:buSzPts val="2800"/>
              <a:buFont typeface="Arial"/>
              <a:buNone/>
            </a:pPr>
            <a:r>
              <a:t/>
            </a:r>
            <a:endParaRPr sz="1800"/>
          </a:p>
          <a:p>
            <a:pPr indent="0" lvl="0" marL="0" rtl="0" algn="l">
              <a:lnSpc>
                <a:spcPct val="90000"/>
              </a:lnSpc>
              <a:spcBef>
                <a:spcPts val="0"/>
              </a:spcBef>
              <a:spcAft>
                <a:spcPts val="0"/>
              </a:spcAft>
              <a:buClr>
                <a:schemeClr val="dk1"/>
              </a:buClr>
              <a:buSzPts val="2800"/>
              <a:buFont typeface="Arial"/>
              <a:buNone/>
            </a:pPr>
            <a:r>
              <a:rPr lang="en-US" sz="1800" u="sng"/>
              <a:t>Examples: </a:t>
            </a:r>
            <a:r>
              <a:rPr lang="en-US" sz="1800"/>
              <a:t> counting, simulating processes, calculating functions/relations</a:t>
            </a:r>
            <a:endParaRPr sz="1800"/>
          </a:p>
          <a:p>
            <a:pPr indent="0" lvl="0" marL="0" rtl="0" algn="l">
              <a:lnSpc>
                <a:spcPct val="90000"/>
              </a:lnSpc>
              <a:spcBef>
                <a:spcPts val="1000"/>
              </a:spcBef>
              <a:spcAft>
                <a:spcPts val="0"/>
              </a:spcAft>
              <a:buClr>
                <a:schemeClr val="dk1"/>
              </a:buClr>
              <a:buSzPts val="2800"/>
              <a:buFont typeface="Arial"/>
              <a:buNone/>
            </a:pPr>
            <a:r>
              <a:rPr b="1" lang="en-US" sz="1800" u="sng"/>
              <a:t>Format:	</a:t>
            </a:r>
            <a:endParaRPr b="1" sz="1800" u="sng"/>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for(</a:t>
            </a:r>
            <a:r>
              <a:rPr b="1" lang="en-US" sz="1800">
                <a:solidFill>
                  <a:srgbClr val="FF0000"/>
                </a:solidFill>
                <a:latin typeface="Courier New"/>
                <a:ea typeface="Courier New"/>
                <a:cs typeface="Courier New"/>
                <a:sym typeface="Courier New"/>
              </a:rPr>
              <a:t>initializer</a:t>
            </a:r>
            <a:r>
              <a:rPr b="1" lang="en-US" sz="1800">
                <a:latin typeface="Courier New"/>
                <a:ea typeface="Courier New"/>
                <a:cs typeface="Courier New"/>
                <a:sym typeface="Courier New"/>
              </a:rPr>
              <a:t>; </a:t>
            </a:r>
            <a:r>
              <a:rPr b="1" lang="en-US" sz="1800">
                <a:solidFill>
                  <a:srgbClr val="B45F06"/>
                </a:solidFill>
                <a:latin typeface="Courier New"/>
                <a:ea typeface="Courier New"/>
                <a:cs typeface="Courier New"/>
                <a:sym typeface="Courier New"/>
              </a:rPr>
              <a:t>condition</a:t>
            </a:r>
            <a:r>
              <a:rPr b="1" lang="en-US" sz="1800">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post-action or update</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statements;</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800" u="sng"/>
              <a:t>Samples:</a:t>
            </a:r>
            <a:endParaRPr b="1" sz="1800" u="sng"/>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for(int </a:t>
            </a:r>
            <a:r>
              <a:rPr b="1" lang="en-US" sz="1800">
                <a:solidFill>
                  <a:srgbClr val="FF0000"/>
                </a:solidFill>
                <a:latin typeface="Courier New"/>
                <a:ea typeface="Courier New"/>
                <a:cs typeface="Courier New"/>
                <a:sym typeface="Courier New"/>
              </a:rPr>
              <a:t>i = 0</a:t>
            </a:r>
            <a:r>
              <a:rPr b="1" lang="en-US" sz="1800">
                <a:latin typeface="Courier New"/>
                <a:ea typeface="Courier New"/>
                <a:cs typeface="Courier New"/>
                <a:sym typeface="Courier New"/>
              </a:rPr>
              <a:t>; </a:t>
            </a:r>
            <a:r>
              <a:rPr b="1" lang="en-US" sz="1800">
                <a:solidFill>
                  <a:srgbClr val="BF9000"/>
                </a:solidFill>
                <a:latin typeface="Courier New"/>
                <a:ea typeface="Courier New"/>
                <a:cs typeface="Courier New"/>
                <a:sym typeface="Courier New"/>
              </a:rPr>
              <a:t>i &lt; 10</a:t>
            </a:r>
            <a:r>
              <a:rPr b="1" lang="en-US" sz="1800">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i++</a:t>
            </a:r>
            <a:r>
              <a:rPr b="1" lang="en-US" sz="1800">
                <a:latin typeface="Courier New"/>
                <a:ea typeface="Courier New"/>
                <a:cs typeface="Courier New"/>
                <a:sym typeface="Courier New"/>
              </a:rPr>
              <a:t>)</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System.out.println(“The number i equals:” + i);</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for(int </a:t>
            </a:r>
            <a:r>
              <a:rPr b="1" lang="en-US" sz="1800">
                <a:solidFill>
                  <a:srgbClr val="FF0000"/>
                </a:solidFill>
                <a:latin typeface="Courier New"/>
                <a:ea typeface="Courier New"/>
                <a:cs typeface="Courier New"/>
                <a:sym typeface="Courier New"/>
              </a:rPr>
              <a:t>i = 1</a:t>
            </a:r>
            <a:r>
              <a:rPr b="1" lang="en-US" sz="1800">
                <a:latin typeface="Courier New"/>
                <a:ea typeface="Courier New"/>
                <a:cs typeface="Courier New"/>
                <a:sym typeface="Courier New"/>
              </a:rPr>
              <a:t>; </a:t>
            </a:r>
            <a:r>
              <a:rPr b="1" lang="en-US" sz="1800">
                <a:solidFill>
                  <a:srgbClr val="BF9000"/>
                </a:solidFill>
                <a:latin typeface="Courier New"/>
                <a:ea typeface="Courier New"/>
                <a:cs typeface="Courier New"/>
                <a:sym typeface="Courier New"/>
              </a:rPr>
              <a:t>i &lt; 10</a:t>
            </a:r>
            <a:r>
              <a:rPr b="1" lang="en-US" sz="1800">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i*=2</a:t>
            </a:r>
            <a:r>
              <a:rPr b="1" lang="en-US" sz="1800">
                <a:latin typeface="Courier New"/>
                <a:ea typeface="Courier New"/>
                <a:cs typeface="Courier New"/>
                <a:sym typeface="Courier New"/>
              </a:rPr>
              <a:t>)</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System.out.println(“The number i equals:” + i);</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t/>
            </a:r>
            <a:endParaRPr b="1" sz="1800">
              <a:latin typeface="Courier New"/>
              <a:ea typeface="Courier New"/>
              <a:cs typeface="Courier New"/>
              <a:sym typeface="Courier New"/>
            </a:endParaRPr>
          </a:p>
        </p:txBody>
      </p:sp>
      <p:pic>
        <p:nvPicPr>
          <p:cNvPr descr="logo" id="366" name="Google Shape;366;p42"/>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67" name="Google Shape;367;p42"/>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“For” statement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3"/>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p43"/>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74" name="Google Shape;374;p43"/>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sz="1800"/>
              <a:t>Loops are also important, especially when you are going to process many things at once. </a:t>
            </a:r>
            <a:endParaRPr sz="1800"/>
          </a:p>
          <a:p>
            <a:pPr indent="0" lvl="0" marL="0" rtl="0" algn="l">
              <a:lnSpc>
                <a:spcPct val="90000"/>
              </a:lnSpc>
              <a:spcBef>
                <a:spcPts val="0"/>
              </a:spcBef>
              <a:spcAft>
                <a:spcPts val="0"/>
              </a:spcAft>
              <a:buClr>
                <a:schemeClr val="dk1"/>
              </a:buClr>
              <a:buSzPts val="2800"/>
              <a:buFont typeface="Arial"/>
              <a:buNone/>
            </a:pPr>
            <a:r>
              <a:t/>
            </a:r>
            <a:endParaRPr sz="1800"/>
          </a:p>
          <a:p>
            <a:pPr indent="0" lvl="0" marL="0" rtl="0" algn="l">
              <a:lnSpc>
                <a:spcPct val="90000"/>
              </a:lnSpc>
              <a:spcBef>
                <a:spcPts val="0"/>
              </a:spcBef>
              <a:spcAft>
                <a:spcPts val="0"/>
              </a:spcAft>
              <a:buClr>
                <a:schemeClr val="dk1"/>
              </a:buClr>
              <a:buSzPts val="2800"/>
              <a:buFont typeface="Arial"/>
              <a:buNone/>
            </a:pPr>
            <a:r>
              <a:rPr lang="en-US" sz="1800" u="sng"/>
              <a:t>Examples: </a:t>
            </a:r>
            <a:r>
              <a:rPr lang="en-US" sz="1800"/>
              <a:t> counting, simulating processes, calculating functions/relations</a:t>
            </a:r>
            <a:endParaRPr sz="1800"/>
          </a:p>
          <a:p>
            <a:pPr indent="0" lvl="0" marL="0" rtl="0" algn="l">
              <a:lnSpc>
                <a:spcPct val="90000"/>
              </a:lnSpc>
              <a:spcBef>
                <a:spcPts val="1000"/>
              </a:spcBef>
              <a:spcAft>
                <a:spcPts val="0"/>
              </a:spcAft>
              <a:buClr>
                <a:schemeClr val="dk1"/>
              </a:buClr>
              <a:buSzPts val="2800"/>
              <a:buFont typeface="Arial"/>
              <a:buNone/>
            </a:pPr>
            <a:r>
              <a:rPr b="1" lang="en-US" sz="1800" u="sng"/>
              <a:t>Format:	</a:t>
            </a:r>
            <a:endParaRPr b="1" sz="1800" u="sng"/>
          </a:p>
          <a:p>
            <a:pPr indent="0" lvl="0" marL="0" rtl="0" algn="l">
              <a:lnSpc>
                <a:spcPct val="90000"/>
              </a:lnSpc>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for(</a:t>
            </a:r>
            <a:r>
              <a:rPr b="1" lang="en-US" sz="1800">
                <a:solidFill>
                  <a:srgbClr val="FF0000"/>
                </a:solidFill>
                <a:latin typeface="Courier New"/>
                <a:ea typeface="Courier New"/>
                <a:cs typeface="Courier New"/>
                <a:sym typeface="Courier New"/>
              </a:rPr>
              <a:t>initializer</a:t>
            </a:r>
            <a:r>
              <a:rPr b="1" lang="en-US" sz="1800">
                <a:latin typeface="Courier New"/>
                <a:ea typeface="Courier New"/>
                <a:cs typeface="Courier New"/>
                <a:sym typeface="Courier New"/>
              </a:rPr>
              <a:t>; </a:t>
            </a:r>
            <a:r>
              <a:rPr b="1" lang="en-US" sz="1800">
                <a:solidFill>
                  <a:srgbClr val="B45F06"/>
                </a:solidFill>
                <a:latin typeface="Courier New"/>
                <a:ea typeface="Courier New"/>
                <a:cs typeface="Courier New"/>
                <a:sym typeface="Courier New"/>
              </a:rPr>
              <a:t>condition</a:t>
            </a:r>
            <a:r>
              <a:rPr b="1" lang="en-US" sz="1800">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post-action or update</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statements;</a:t>
            </a:r>
            <a:endParaRPr b="1" sz="1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800" u="sng"/>
              <a:t>Samples:</a:t>
            </a:r>
            <a:endParaRPr b="1" sz="1800" u="sng"/>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for(int </a:t>
            </a:r>
            <a:r>
              <a:rPr b="1" lang="en-US" sz="1800">
                <a:solidFill>
                  <a:srgbClr val="FF0000"/>
                </a:solidFill>
                <a:latin typeface="Courier New"/>
                <a:ea typeface="Courier New"/>
                <a:cs typeface="Courier New"/>
                <a:sym typeface="Courier New"/>
              </a:rPr>
              <a:t>i = 0</a:t>
            </a:r>
            <a:r>
              <a:rPr b="1" lang="en-US" sz="1800">
                <a:latin typeface="Courier New"/>
                <a:ea typeface="Courier New"/>
                <a:cs typeface="Courier New"/>
                <a:sym typeface="Courier New"/>
              </a:rPr>
              <a:t>; </a:t>
            </a:r>
            <a:r>
              <a:rPr b="1" lang="en-US" sz="1800">
                <a:solidFill>
                  <a:srgbClr val="BF9000"/>
                </a:solidFill>
                <a:latin typeface="Courier New"/>
                <a:ea typeface="Courier New"/>
                <a:cs typeface="Courier New"/>
                <a:sym typeface="Courier New"/>
              </a:rPr>
              <a:t>i &lt; 10</a:t>
            </a:r>
            <a:r>
              <a:rPr b="1" lang="en-US" sz="1800">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i++</a:t>
            </a:r>
            <a:r>
              <a:rPr b="1" lang="en-US" sz="1800">
                <a:latin typeface="Courier New"/>
                <a:ea typeface="Courier New"/>
                <a:cs typeface="Courier New"/>
                <a:sym typeface="Courier New"/>
              </a:rPr>
              <a:t>)</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System.out.println(“The number i equals:” + i);</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t/>
            </a:r>
            <a:endParaRPr b="1" sz="1800">
              <a:solidFill>
                <a:srgbClr val="000000"/>
              </a:solidFill>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t/>
            </a:r>
            <a:endParaRPr b="1" sz="1800">
              <a:latin typeface="Courier New"/>
              <a:ea typeface="Courier New"/>
              <a:cs typeface="Courier New"/>
              <a:sym typeface="Courier New"/>
            </a:endParaRPr>
          </a:p>
        </p:txBody>
      </p:sp>
      <p:pic>
        <p:nvPicPr>
          <p:cNvPr descr="logo" id="375" name="Google Shape;375;p43"/>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76" name="Google Shape;376;p43"/>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“For” statement</a:t>
            </a:r>
            <a:endParaRPr/>
          </a:p>
        </p:txBody>
      </p:sp>
      <p:sp>
        <p:nvSpPr>
          <p:cNvPr id="377" name="Google Shape;377;p43"/>
          <p:cNvSpPr txBox="1"/>
          <p:nvPr/>
        </p:nvSpPr>
        <p:spPr>
          <a:xfrm>
            <a:off x="4317000" y="4089300"/>
            <a:ext cx="23529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78" name="Google Shape;378;p43"/>
          <p:cNvSpPr txBox="1"/>
          <p:nvPr/>
        </p:nvSpPr>
        <p:spPr>
          <a:xfrm>
            <a:off x="7903450" y="3766650"/>
            <a:ext cx="3207000" cy="12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79" name="Google Shape;379;p43"/>
          <p:cNvSpPr txBox="1"/>
          <p:nvPr/>
        </p:nvSpPr>
        <p:spPr>
          <a:xfrm>
            <a:off x="7239300" y="4089300"/>
            <a:ext cx="4649100" cy="12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Here, the for loop goes starts from the </a:t>
            </a:r>
            <a:r>
              <a:rPr lang="en-US">
                <a:solidFill>
                  <a:srgbClr val="FF0000"/>
                </a:solidFill>
                <a:latin typeface="Calibri"/>
                <a:ea typeface="Calibri"/>
                <a:cs typeface="Calibri"/>
                <a:sym typeface="Calibri"/>
              </a:rPr>
              <a:t>initializer</a:t>
            </a:r>
            <a:r>
              <a:rPr lang="en-US">
                <a:latin typeface="Calibri"/>
                <a:ea typeface="Calibri"/>
                <a:cs typeface="Calibri"/>
                <a:sym typeface="Calibri"/>
              </a:rPr>
              <a:t> </a:t>
            </a:r>
            <a:r>
              <a:rPr b="1" lang="en-US">
                <a:latin typeface="Calibri"/>
                <a:ea typeface="Calibri"/>
                <a:cs typeface="Calibri"/>
                <a:sym typeface="Calibri"/>
              </a:rPr>
              <a:t>(i = 0),</a:t>
            </a:r>
            <a:r>
              <a:rPr lang="en-US">
                <a:latin typeface="Courier New"/>
                <a:ea typeface="Courier New"/>
                <a:cs typeface="Courier New"/>
                <a:sym typeface="Courier New"/>
              </a:rPr>
              <a:t> </a:t>
            </a:r>
            <a:r>
              <a:rPr lang="en-US">
                <a:solidFill>
                  <a:srgbClr val="0000FF"/>
                </a:solidFill>
                <a:latin typeface="Calibri"/>
                <a:ea typeface="Calibri"/>
                <a:cs typeface="Calibri"/>
                <a:sym typeface="Calibri"/>
              </a:rPr>
              <a:t>updating </a:t>
            </a:r>
            <a:r>
              <a:rPr lang="en-US">
                <a:solidFill>
                  <a:schemeClr val="dk1"/>
                </a:solidFill>
                <a:latin typeface="Calibri"/>
                <a:ea typeface="Calibri"/>
                <a:cs typeface="Calibri"/>
                <a:sym typeface="Calibri"/>
              </a:rPr>
              <a:t>to</a:t>
            </a:r>
            <a:r>
              <a:rPr lang="en-US">
                <a:latin typeface="Calibri"/>
                <a:ea typeface="Calibri"/>
                <a:cs typeface="Calibri"/>
                <a:sym typeface="Calibri"/>
              </a:rPr>
              <a:t> the LAST </a:t>
            </a:r>
            <a:r>
              <a:rPr lang="en-US">
                <a:latin typeface="Calibri"/>
                <a:ea typeface="Calibri"/>
                <a:cs typeface="Calibri"/>
                <a:sym typeface="Calibri"/>
              </a:rPr>
              <a:t>VALUE </a:t>
            </a:r>
            <a:r>
              <a:rPr b="1" lang="en-US">
                <a:latin typeface="Calibri"/>
                <a:ea typeface="Calibri"/>
                <a:cs typeface="Calibri"/>
                <a:sym typeface="Calibri"/>
              </a:rPr>
              <a:t>(i = 9)</a:t>
            </a:r>
            <a:r>
              <a:rPr lang="en-US">
                <a:latin typeface="Calibri"/>
                <a:ea typeface="Calibri"/>
                <a:cs typeface="Calibri"/>
                <a:sym typeface="Calibri"/>
              </a:rPr>
              <a:t> THAT SATISFIES our </a:t>
            </a:r>
            <a:r>
              <a:rPr lang="en-US">
                <a:solidFill>
                  <a:srgbClr val="B45F06"/>
                </a:solidFill>
                <a:latin typeface="Calibri"/>
                <a:ea typeface="Calibri"/>
                <a:cs typeface="Calibri"/>
                <a:sym typeface="Calibri"/>
              </a:rPr>
              <a:t>condition </a:t>
            </a:r>
            <a:r>
              <a:rPr lang="en-US">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This loop will print ALL NUMBERS FROM </a:t>
            </a:r>
            <a:r>
              <a:rPr b="1" lang="en-US">
                <a:latin typeface="Calibri"/>
                <a:ea typeface="Calibri"/>
                <a:cs typeface="Calibri"/>
                <a:sym typeface="Calibri"/>
              </a:rPr>
              <a:t>0 to 9 only</a:t>
            </a:r>
            <a:r>
              <a:rPr lang="en-US">
                <a:latin typeface="Calibri"/>
                <a:ea typeface="Calibri"/>
                <a:cs typeface="Calibri"/>
                <a:sym typeface="Calibri"/>
              </a:rPr>
              <a:t>.</a:t>
            </a:r>
            <a:endParaRPr>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4"/>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44"/>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44"/>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sz="1800"/>
              <a:t>Loops are also important, especially when you are going to process many things at once. </a:t>
            </a:r>
            <a:endParaRPr sz="1800"/>
          </a:p>
          <a:p>
            <a:pPr indent="0" lvl="0" marL="0" rtl="0" algn="l">
              <a:lnSpc>
                <a:spcPct val="90000"/>
              </a:lnSpc>
              <a:spcBef>
                <a:spcPts val="0"/>
              </a:spcBef>
              <a:spcAft>
                <a:spcPts val="0"/>
              </a:spcAft>
              <a:buClr>
                <a:schemeClr val="dk1"/>
              </a:buClr>
              <a:buSzPts val="2800"/>
              <a:buFont typeface="Arial"/>
              <a:buNone/>
            </a:pPr>
            <a:r>
              <a:t/>
            </a:r>
            <a:endParaRPr sz="1800"/>
          </a:p>
          <a:p>
            <a:pPr indent="0" lvl="0" marL="0" rtl="0" algn="l">
              <a:lnSpc>
                <a:spcPct val="90000"/>
              </a:lnSpc>
              <a:spcBef>
                <a:spcPts val="0"/>
              </a:spcBef>
              <a:spcAft>
                <a:spcPts val="0"/>
              </a:spcAft>
              <a:buClr>
                <a:schemeClr val="dk1"/>
              </a:buClr>
              <a:buSzPts val="2800"/>
              <a:buFont typeface="Arial"/>
              <a:buNone/>
            </a:pPr>
            <a:r>
              <a:rPr lang="en-US" sz="1800" u="sng"/>
              <a:t>Examples: </a:t>
            </a:r>
            <a:r>
              <a:rPr lang="en-US" sz="1800"/>
              <a:t> counting, simulating processes, calculating functions/relations</a:t>
            </a:r>
            <a:endParaRPr sz="1800"/>
          </a:p>
          <a:p>
            <a:pPr indent="0" lvl="0" marL="0" rtl="0" algn="l">
              <a:lnSpc>
                <a:spcPct val="90000"/>
              </a:lnSpc>
              <a:spcBef>
                <a:spcPts val="1000"/>
              </a:spcBef>
              <a:spcAft>
                <a:spcPts val="0"/>
              </a:spcAft>
              <a:buClr>
                <a:schemeClr val="dk1"/>
              </a:buClr>
              <a:buSzPts val="2800"/>
              <a:buFont typeface="Arial"/>
              <a:buNone/>
            </a:pPr>
            <a:r>
              <a:rPr b="1" lang="en-US" sz="1800" u="sng"/>
              <a:t>Format:	</a:t>
            </a:r>
            <a:endParaRPr b="1" sz="1800" u="sng"/>
          </a:p>
          <a:p>
            <a:pPr indent="0" lvl="0" marL="0" rtl="0" algn="l">
              <a:lnSpc>
                <a:spcPct val="90000"/>
              </a:lnSpc>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for(</a:t>
            </a:r>
            <a:r>
              <a:rPr b="1" lang="en-US" sz="1800">
                <a:solidFill>
                  <a:srgbClr val="FF0000"/>
                </a:solidFill>
                <a:latin typeface="Courier New"/>
                <a:ea typeface="Courier New"/>
                <a:cs typeface="Courier New"/>
                <a:sym typeface="Courier New"/>
              </a:rPr>
              <a:t>initializer</a:t>
            </a:r>
            <a:r>
              <a:rPr b="1" lang="en-US" sz="1800">
                <a:latin typeface="Courier New"/>
                <a:ea typeface="Courier New"/>
                <a:cs typeface="Courier New"/>
                <a:sym typeface="Courier New"/>
              </a:rPr>
              <a:t>; </a:t>
            </a:r>
            <a:r>
              <a:rPr b="1" lang="en-US" sz="1800">
                <a:solidFill>
                  <a:srgbClr val="B45F06"/>
                </a:solidFill>
                <a:latin typeface="Courier New"/>
                <a:ea typeface="Courier New"/>
                <a:cs typeface="Courier New"/>
                <a:sym typeface="Courier New"/>
              </a:rPr>
              <a:t>condition</a:t>
            </a:r>
            <a:r>
              <a:rPr b="1" lang="en-US" sz="1800">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post-action or update</a:t>
            </a: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statements;</a:t>
            </a:r>
            <a:endParaRPr b="1" sz="1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800" u="sng"/>
              <a:t>Samples:</a:t>
            </a:r>
            <a:endParaRPr b="1" sz="1800" u="sng"/>
          </a:p>
          <a:p>
            <a:pPr indent="0" lvl="0" marL="0" rtl="0" algn="l">
              <a:lnSpc>
                <a:spcPct val="90000"/>
              </a:lnSpc>
              <a:spcBef>
                <a:spcPts val="1000"/>
              </a:spcBef>
              <a:spcAft>
                <a:spcPts val="0"/>
              </a:spcAft>
              <a:buClr>
                <a:schemeClr val="dk1"/>
              </a:buClr>
              <a:buSzPts val="2800"/>
              <a:buFont typeface="Arial"/>
              <a:buNone/>
            </a:pPr>
            <a:r>
              <a:rPr b="1" lang="en-US" sz="1800">
                <a:solidFill>
                  <a:srgbClr val="000000"/>
                </a:solidFill>
                <a:latin typeface="Courier New"/>
                <a:ea typeface="Courier New"/>
                <a:cs typeface="Courier New"/>
                <a:sym typeface="Courier New"/>
              </a:rPr>
              <a:t>for(int </a:t>
            </a:r>
            <a:r>
              <a:rPr b="1" lang="en-US" sz="1800">
                <a:solidFill>
                  <a:srgbClr val="FF0000"/>
                </a:solidFill>
                <a:latin typeface="Courier New"/>
                <a:ea typeface="Courier New"/>
                <a:cs typeface="Courier New"/>
                <a:sym typeface="Courier New"/>
              </a:rPr>
              <a:t>i = 0</a:t>
            </a:r>
            <a:r>
              <a:rPr b="1" lang="en-US" sz="1800">
                <a:solidFill>
                  <a:srgbClr val="000000"/>
                </a:solidFill>
                <a:latin typeface="Courier New"/>
                <a:ea typeface="Courier New"/>
                <a:cs typeface="Courier New"/>
                <a:sym typeface="Courier New"/>
              </a:rPr>
              <a:t>; </a:t>
            </a:r>
            <a:r>
              <a:rPr b="1" lang="en-US" sz="1800">
                <a:solidFill>
                  <a:srgbClr val="BF9000"/>
                </a:solidFill>
                <a:latin typeface="Courier New"/>
                <a:ea typeface="Courier New"/>
                <a:cs typeface="Courier New"/>
                <a:sym typeface="Courier New"/>
              </a:rPr>
              <a:t>i &lt; 10</a:t>
            </a:r>
            <a:r>
              <a:rPr b="1" lang="en-US" sz="1800">
                <a:solidFill>
                  <a:srgbClr val="000000"/>
                </a:solidFill>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i++</a:t>
            </a:r>
            <a:r>
              <a:rPr b="1" lang="en-US" sz="1800">
                <a:solidFill>
                  <a:srgbClr val="000000"/>
                </a:solidFill>
                <a:latin typeface="Courier New"/>
                <a:ea typeface="Courier New"/>
                <a:cs typeface="Courier New"/>
                <a:sym typeface="Courier New"/>
              </a:rPr>
              <a:t>)</a:t>
            </a:r>
            <a:br>
              <a:rPr b="1" lang="en-US" sz="1800">
                <a:solidFill>
                  <a:srgbClr val="000000"/>
                </a:solidFill>
                <a:latin typeface="Courier New"/>
                <a:ea typeface="Courier New"/>
                <a:cs typeface="Courier New"/>
                <a:sym typeface="Courier New"/>
              </a:rPr>
            </a:br>
            <a:r>
              <a:rPr b="1" lang="en-US" sz="1800">
                <a:solidFill>
                  <a:srgbClr val="000000"/>
                </a:solidFill>
                <a:latin typeface="Courier New"/>
                <a:ea typeface="Courier New"/>
                <a:cs typeface="Courier New"/>
                <a:sym typeface="Courier New"/>
              </a:rPr>
              <a:t>{</a:t>
            </a:r>
            <a:endParaRPr b="1" sz="1800">
              <a:solidFill>
                <a:srgbClr val="000000"/>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800">
                <a:solidFill>
                  <a:srgbClr val="000000"/>
                </a:solidFill>
                <a:latin typeface="Courier New"/>
                <a:ea typeface="Courier New"/>
                <a:cs typeface="Courier New"/>
                <a:sym typeface="Courier New"/>
              </a:rPr>
              <a:t>   System.out.println(“The number i equals:” + i);</a:t>
            </a:r>
            <a:endParaRPr b="1" sz="1800">
              <a:solidFill>
                <a:srgbClr val="000000"/>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800">
                <a:solidFill>
                  <a:srgbClr val="000000"/>
                </a:solidFill>
                <a:latin typeface="Courier New"/>
                <a:ea typeface="Courier New"/>
                <a:cs typeface="Courier New"/>
                <a:sym typeface="Courier New"/>
              </a:rPr>
              <a:t>}</a:t>
            </a:r>
            <a:endParaRPr b="1" sz="1800">
              <a:solidFill>
                <a:srgbClr val="000000"/>
              </a:solidFill>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for(int </a:t>
            </a:r>
            <a:r>
              <a:rPr b="1" lang="en-US" sz="1800">
                <a:solidFill>
                  <a:srgbClr val="FF0000"/>
                </a:solidFill>
                <a:latin typeface="Courier New"/>
                <a:ea typeface="Courier New"/>
                <a:cs typeface="Courier New"/>
                <a:sym typeface="Courier New"/>
              </a:rPr>
              <a:t>i = 0</a:t>
            </a:r>
            <a:r>
              <a:rPr b="1" lang="en-US" sz="1800">
                <a:latin typeface="Courier New"/>
                <a:ea typeface="Courier New"/>
                <a:cs typeface="Courier New"/>
                <a:sym typeface="Courier New"/>
              </a:rPr>
              <a:t>; </a:t>
            </a:r>
            <a:r>
              <a:rPr b="1" lang="en-US" sz="1800">
                <a:solidFill>
                  <a:srgbClr val="BF9000"/>
                </a:solidFill>
                <a:latin typeface="Courier New"/>
                <a:ea typeface="Courier New"/>
                <a:cs typeface="Courier New"/>
                <a:sym typeface="Courier New"/>
              </a:rPr>
              <a:t>i &lt;= 20</a:t>
            </a:r>
            <a:r>
              <a:rPr b="1" lang="en-US" sz="1800">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i++</a:t>
            </a:r>
            <a:r>
              <a:rPr b="1" lang="en-US" sz="1800">
                <a:latin typeface="Courier New"/>
                <a:ea typeface="Courier New"/>
                <a:cs typeface="Courier New"/>
                <a:sym typeface="Courier New"/>
              </a:rPr>
              <a:t>)</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System.out.println(“The number i equals:” + i);</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p:txBody>
      </p:sp>
      <p:pic>
        <p:nvPicPr>
          <p:cNvPr descr="logo" id="387" name="Google Shape;387;p44"/>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388" name="Google Shape;388;p44"/>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“For” statement</a:t>
            </a:r>
            <a:endParaRPr/>
          </a:p>
        </p:txBody>
      </p:sp>
      <p:sp>
        <p:nvSpPr>
          <p:cNvPr id="389" name="Google Shape;389;p44"/>
          <p:cNvSpPr txBox="1"/>
          <p:nvPr/>
        </p:nvSpPr>
        <p:spPr>
          <a:xfrm>
            <a:off x="4317000" y="4089300"/>
            <a:ext cx="23529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90" name="Google Shape;390;p44"/>
          <p:cNvSpPr txBox="1"/>
          <p:nvPr/>
        </p:nvSpPr>
        <p:spPr>
          <a:xfrm>
            <a:off x="7903450" y="3766650"/>
            <a:ext cx="3207000" cy="12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91" name="Google Shape;391;p44"/>
          <p:cNvSpPr txBox="1"/>
          <p:nvPr/>
        </p:nvSpPr>
        <p:spPr>
          <a:xfrm>
            <a:off x="7239300" y="4089300"/>
            <a:ext cx="4649100" cy="12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Here, the for loop goes starts from the </a:t>
            </a:r>
            <a:r>
              <a:rPr lang="en-US">
                <a:solidFill>
                  <a:srgbClr val="FF0000"/>
                </a:solidFill>
                <a:latin typeface="Calibri"/>
                <a:ea typeface="Calibri"/>
                <a:cs typeface="Calibri"/>
                <a:sym typeface="Calibri"/>
              </a:rPr>
              <a:t>initializer</a:t>
            </a:r>
            <a:r>
              <a:rPr lang="en-US">
                <a:latin typeface="Calibri"/>
                <a:ea typeface="Calibri"/>
                <a:cs typeface="Calibri"/>
                <a:sym typeface="Calibri"/>
              </a:rPr>
              <a:t> </a:t>
            </a:r>
            <a:r>
              <a:rPr b="1" lang="en-US">
                <a:latin typeface="Calibri"/>
                <a:ea typeface="Calibri"/>
                <a:cs typeface="Calibri"/>
                <a:sym typeface="Calibri"/>
              </a:rPr>
              <a:t>(i = 0),</a:t>
            </a:r>
            <a:r>
              <a:rPr lang="en-US">
                <a:latin typeface="Courier New"/>
                <a:ea typeface="Courier New"/>
                <a:cs typeface="Courier New"/>
                <a:sym typeface="Courier New"/>
              </a:rPr>
              <a:t> </a:t>
            </a:r>
            <a:r>
              <a:rPr lang="en-US">
                <a:solidFill>
                  <a:srgbClr val="0000FF"/>
                </a:solidFill>
                <a:latin typeface="Calibri"/>
                <a:ea typeface="Calibri"/>
                <a:cs typeface="Calibri"/>
                <a:sym typeface="Calibri"/>
              </a:rPr>
              <a:t>updating </a:t>
            </a:r>
            <a:r>
              <a:rPr lang="en-US">
                <a:solidFill>
                  <a:schemeClr val="dk1"/>
                </a:solidFill>
                <a:latin typeface="Calibri"/>
                <a:ea typeface="Calibri"/>
                <a:cs typeface="Calibri"/>
                <a:sym typeface="Calibri"/>
              </a:rPr>
              <a:t>to</a:t>
            </a:r>
            <a:r>
              <a:rPr lang="en-US">
                <a:latin typeface="Calibri"/>
                <a:ea typeface="Calibri"/>
                <a:cs typeface="Calibri"/>
                <a:sym typeface="Calibri"/>
              </a:rPr>
              <a:t> the LAST VALUE </a:t>
            </a:r>
            <a:r>
              <a:rPr b="1" lang="en-US">
                <a:latin typeface="Calibri"/>
                <a:ea typeface="Calibri"/>
                <a:cs typeface="Calibri"/>
                <a:sym typeface="Calibri"/>
              </a:rPr>
              <a:t>(i = 9)</a:t>
            </a:r>
            <a:r>
              <a:rPr lang="en-US">
                <a:latin typeface="Calibri"/>
                <a:ea typeface="Calibri"/>
                <a:cs typeface="Calibri"/>
                <a:sym typeface="Calibri"/>
              </a:rPr>
              <a:t> THAT SATISFIES our </a:t>
            </a:r>
            <a:r>
              <a:rPr lang="en-US">
                <a:solidFill>
                  <a:srgbClr val="B45F06"/>
                </a:solidFill>
                <a:latin typeface="Calibri"/>
                <a:ea typeface="Calibri"/>
                <a:cs typeface="Calibri"/>
                <a:sym typeface="Calibri"/>
              </a:rPr>
              <a:t>condition </a:t>
            </a:r>
            <a:r>
              <a:rPr lang="en-US">
                <a:latin typeface="Calibri"/>
                <a:ea typeface="Calibri"/>
                <a:cs typeface="Calibri"/>
                <a:sym typeface="Calibri"/>
              </a:rPr>
              <a:t>.</a:t>
            </a:r>
            <a:endParaRPr>
              <a:latin typeface="Calibri"/>
              <a:ea typeface="Calibri"/>
              <a:cs typeface="Calibri"/>
              <a:sym typeface="Calibri"/>
            </a:endParaRPr>
          </a:p>
          <a:p>
            <a:pPr indent="0" lvl="0" marL="0" rtl="0" algn="l">
              <a:spcBef>
                <a:spcPts val="0"/>
              </a:spcBef>
              <a:spcAft>
                <a:spcPts val="0"/>
              </a:spcAft>
              <a:buNone/>
            </a:pPr>
            <a:r>
              <a:rPr lang="en-US">
                <a:latin typeface="Calibri"/>
                <a:ea typeface="Calibri"/>
                <a:cs typeface="Calibri"/>
                <a:sym typeface="Calibri"/>
              </a:rPr>
              <a:t>This loop will print ALL NUMBERS FROM </a:t>
            </a:r>
            <a:r>
              <a:rPr b="1" lang="en-US">
                <a:latin typeface="Calibri"/>
                <a:ea typeface="Calibri"/>
                <a:cs typeface="Calibri"/>
                <a:sym typeface="Calibri"/>
              </a:rPr>
              <a:t>0 to 9 only</a:t>
            </a:r>
            <a:r>
              <a:rPr lang="en-US">
                <a:latin typeface="Calibri"/>
                <a:ea typeface="Calibri"/>
                <a:cs typeface="Calibri"/>
                <a:sym typeface="Calibri"/>
              </a:rPr>
              <a:t>.</a:t>
            </a:r>
            <a:endParaRPr>
              <a:latin typeface="Calibri"/>
              <a:ea typeface="Calibri"/>
              <a:cs typeface="Calibri"/>
              <a:sym typeface="Calibri"/>
            </a:endParaRPr>
          </a:p>
        </p:txBody>
      </p:sp>
      <p:sp>
        <p:nvSpPr>
          <p:cNvPr id="392" name="Google Shape;392;p44"/>
          <p:cNvSpPr txBox="1"/>
          <p:nvPr/>
        </p:nvSpPr>
        <p:spPr>
          <a:xfrm>
            <a:off x="7305725" y="5389275"/>
            <a:ext cx="4638000" cy="120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Here, the for loop goes starts from the </a:t>
            </a:r>
            <a:r>
              <a:rPr lang="en-US">
                <a:solidFill>
                  <a:srgbClr val="FF0000"/>
                </a:solidFill>
                <a:latin typeface="Calibri"/>
                <a:ea typeface="Calibri"/>
                <a:cs typeface="Calibri"/>
                <a:sym typeface="Calibri"/>
              </a:rPr>
              <a:t>initializer</a:t>
            </a:r>
            <a:r>
              <a:rPr lang="en-US">
                <a:latin typeface="Calibri"/>
                <a:ea typeface="Calibri"/>
                <a:cs typeface="Calibri"/>
                <a:sym typeface="Calibri"/>
              </a:rPr>
              <a:t> </a:t>
            </a:r>
            <a:r>
              <a:rPr b="1" lang="en-US">
                <a:solidFill>
                  <a:schemeClr val="dk1"/>
                </a:solidFill>
                <a:latin typeface="Calibri"/>
                <a:ea typeface="Calibri"/>
                <a:cs typeface="Calibri"/>
                <a:sym typeface="Calibri"/>
              </a:rPr>
              <a:t>(i = 0),</a:t>
            </a:r>
            <a:r>
              <a:rPr b="1" lang="en-US">
                <a:solidFill>
                  <a:schemeClr val="dk1"/>
                </a:solidFill>
                <a:latin typeface="Courier New"/>
                <a:ea typeface="Courier New"/>
                <a:cs typeface="Courier New"/>
                <a:sym typeface="Courier New"/>
              </a:rPr>
              <a:t> </a:t>
            </a:r>
            <a:r>
              <a:rPr lang="en-US">
                <a:solidFill>
                  <a:srgbClr val="0000FF"/>
                </a:solidFill>
                <a:latin typeface="Calibri"/>
                <a:ea typeface="Calibri"/>
                <a:cs typeface="Calibri"/>
                <a:sym typeface="Calibri"/>
              </a:rPr>
              <a:t>updating</a:t>
            </a:r>
            <a:r>
              <a:rPr lang="en-US">
                <a:solidFill>
                  <a:schemeClr val="dk1"/>
                </a:solidFill>
                <a:latin typeface="Calibri"/>
                <a:ea typeface="Calibri"/>
                <a:cs typeface="Calibri"/>
                <a:sym typeface="Calibri"/>
              </a:rPr>
              <a:t> to the LAST VALUE </a:t>
            </a:r>
            <a:r>
              <a:rPr b="1" lang="en-US">
                <a:solidFill>
                  <a:schemeClr val="dk1"/>
                </a:solidFill>
                <a:latin typeface="Calibri"/>
                <a:ea typeface="Calibri"/>
                <a:cs typeface="Calibri"/>
                <a:sym typeface="Calibri"/>
              </a:rPr>
              <a:t>(i = 20)</a:t>
            </a:r>
            <a:r>
              <a:rPr lang="en-US">
                <a:solidFill>
                  <a:schemeClr val="dk1"/>
                </a:solidFill>
                <a:latin typeface="Calibri"/>
                <a:ea typeface="Calibri"/>
                <a:cs typeface="Calibri"/>
                <a:sym typeface="Calibri"/>
              </a:rPr>
              <a:t> THAT SATISFIES our </a:t>
            </a:r>
            <a:r>
              <a:rPr lang="en-US">
                <a:solidFill>
                  <a:srgbClr val="B45F06"/>
                </a:solidFill>
                <a:latin typeface="Calibri"/>
                <a:ea typeface="Calibri"/>
                <a:cs typeface="Calibri"/>
                <a:sym typeface="Calibri"/>
              </a:rPr>
              <a:t>condition.</a:t>
            </a:r>
            <a:endParaRPr>
              <a:solidFill>
                <a:srgbClr val="B45F06"/>
              </a:solidFill>
              <a:latin typeface="Calibri"/>
              <a:ea typeface="Calibri"/>
              <a:cs typeface="Calibri"/>
              <a:sym typeface="Calibri"/>
            </a:endParaRPr>
          </a:p>
          <a:p>
            <a:pPr indent="0" lvl="0" marL="0" rtl="0" algn="l">
              <a:spcBef>
                <a:spcPts val="0"/>
              </a:spcBef>
              <a:spcAft>
                <a:spcPts val="0"/>
              </a:spcAft>
              <a:buNone/>
            </a:pPr>
            <a:r>
              <a:rPr lang="en-US">
                <a:solidFill>
                  <a:schemeClr val="dk1"/>
                </a:solidFill>
                <a:latin typeface="Calibri"/>
                <a:ea typeface="Calibri"/>
                <a:cs typeface="Calibri"/>
                <a:sym typeface="Calibri"/>
              </a:rPr>
              <a:t>This loop will print ALL NUMBERS FROM </a:t>
            </a:r>
            <a:r>
              <a:rPr b="1" lang="en-US">
                <a:solidFill>
                  <a:schemeClr val="dk1"/>
                </a:solidFill>
                <a:latin typeface="Calibri"/>
                <a:ea typeface="Calibri"/>
                <a:cs typeface="Calibri"/>
                <a:sym typeface="Calibri"/>
              </a:rPr>
              <a:t>0 to 20, inclusive</a:t>
            </a:r>
            <a:r>
              <a:rPr lang="en-US">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rgbClr val="B45F06"/>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5"/>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8" name="Google Shape;398;p45"/>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99" name="Google Shape;399;p45"/>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lang="en-US" sz="2500"/>
              <a:t>Task 1. </a:t>
            </a:r>
            <a:r>
              <a:rPr lang="en-US" sz="2500"/>
              <a:t>Which of the following is the output of the following Java snippet?</a:t>
            </a:r>
            <a:endParaRPr sz="2500"/>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for(int i = 3; i &lt;= 7; i++)</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System.out.print(i + “ “);</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t/>
            </a:r>
            <a:endParaRPr b="1" sz="1800"/>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for(int i = 3; i &lt; 7; i++)</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System.out.print(i + “ “);</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t>
            </a:r>
            <a:endParaRPr b="1" sz="1800"/>
          </a:p>
          <a:p>
            <a:pPr indent="0" lvl="0" marL="457200" rtl="0" algn="l">
              <a:spcBef>
                <a:spcPts val="1000"/>
              </a:spcBef>
              <a:spcAft>
                <a:spcPts val="0"/>
              </a:spcAft>
              <a:buNone/>
            </a:pPr>
            <a:r>
              <a:t/>
            </a:r>
            <a:endParaRPr b="1" sz="1800">
              <a:latin typeface="Courier New"/>
              <a:ea typeface="Courier New"/>
              <a:cs typeface="Courier New"/>
              <a:sym typeface="Courier New"/>
            </a:endParaRPr>
          </a:p>
          <a:p>
            <a:pPr indent="0" lvl="0" marL="0" rtl="0" algn="l">
              <a:spcBef>
                <a:spcPts val="1000"/>
              </a:spcBef>
              <a:spcAft>
                <a:spcPts val="0"/>
              </a:spcAft>
              <a:buNone/>
            </a:pPr>
            <a:r>
              <a:rPr lang="en-US" sz="2500"/>
              <a:t>Task 2. Write a</a:t>
            </a:r>
            <a:r>
              <a:rPr lang="en-US" sz="2500">
                <a:latin typeface="Courier New"/>
                <a:ea typeface="Courier New"/>
                <a:cs typeface="Courier New"/>
                <a:sym typeface="Courier New"/>
              </a:rPr>
              <a:t> for-loop </a:t>
            </a:r>
            <a:r>
              <a:rPr lang="en-US" sz="2500"/>
              <a:t>to print numbers from </a:t>
            </a:r>
            <a:endParaRPr sz="2500"/>
          </a:p>
          <a:p>
            <a:pPr indent="0" lvl="0" marL="0" rtl="0" algn="l">
              <a:spcBef>
                <a:spcPts val="1000"/>
              </a:spcBef>
              <a:spcAft>
                <a:spcPts val="0"/>
              </a:spcAft>
              <a:buNone/>
            </a:pPr>
            <a:r>
              <a:rPr lang="en-US" sz="2500"/>
              <a:t>   A) [1,8] (including 1 and 8)</a:t>
            </a:r>
            <a:endParaRPr sz="2500"/>
          </a:p>
          <a:p>
            <a:pPr indent="0" lvl="0" marL="0" rtl="0" algn="l">
              <a:spcBef>
                <a:spcPts val="1000"/>
              </a:spcBef>
              <a:spcAft>
                <a:spcPts val="0"/>
              </a:spcAft>
              <a:buClr>
                <a:schemeClr val="dk1"/>
              </a:buClr>
              <a:buSzPts val="2800"/>
              <a:buFont typeface="Arial"/>
              <a:buNone/>
            </a:pPr>
            <a:r>
              <a:rPr lang="en-US" sz="2500"/>
              <a:t>   B) [1,8)  (including 1 and excluding 8)</a:t>
            </a:r>
            <a:endParaRPr sz="2500"/>
          </a:p>
        </p:txBody>
      </p:sp>
      <p:pic>
        <p:nvPicPr>
          <p:cNvPr descr="logo" id="400" name="Google Shape;400;p45"/>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401" name="Google Shape;401;p45"/>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Checkpoint: If, For, and Arrays</a:t>
            </a:r>
            <a:endParaRPr/>
          </a:p>
        </p:txBody>
      </p:sp>
      <p:sp>
        <p:nvSpPr>
          <p:cNvPr id="402" name="Google Shape;402;p45"/>
          <p:cNvSpPr txBox="1"/>
          <p:nvPr/>
        </p:nvSpPr>
        <p:spPr>
          <a:xfrm>
            <a:off x="6679500" y="1480125"/>
            <a:ext cx="1964100" cy="17268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1000"/>
              </a:spcBef>
              <a:spcAft>
                <a:spcPts val="0"/>
              </a:spcAft>
              <a:buClr>
                <a:schemeClr val="dk1"/>
              </a:buClr>
              <a:buSzPts val="1800"/>
              <a:buFont typeface="Calibri"/>
              <a:buAutoNum type="alphaUcParenBoth"/>
            </a:pPr>
            <a:r>
              <a:rPr b="1" lang="en-US" sz="1800">
                <a:solidFill>
                  <a:schemeClr val="dk1"/>
                </a:solidFill>
                <a:latin typeface="Calibri"/>
                <a:ea typeface="Calibri"/>
                <a:cs typeface="Calibri"/>
                <a:sym typeface="Calibri"/>
              </a:rPr>
              <a:t>3 4 5 6 7</a:t>
            </a:r>
            <a:endParaRPr b="1"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AutoNum type="alphaUcParenBoth"/>
            </a:pPr>
            <a:r>
              <a:rPr b="1" lang="en-US" sz="1800">
                <a:solidFill>
                  <a:schemeClr val="dk1"/>
                </a:solidFill>
                <a:latin typeface="Calibri"/>
                <a:ea typeface="Calibri"/>
                <a:cs typeface="Calibri"/>
                <a:sym typeface="Calibri"/>
              </a:rPr>
              <a:t>3 4 5 6</a:t>
            </a:r>
            <a:endParaRPr b="1"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AutoNum type="alphaUcParenBoth"/>
            </a:pPr>
            <a:r>
              <a:rPr b="1" lang="en-US" sz="1800">
                <a:solidFill>
                  <a:schemeClr val="dk1"/>
                </a:solidFill>
                <a:latin typeface="Calibri"/>
                <a:ea typeface="Calibri"/>
                <a:cs typeface="Calibri"/>
                <a:sym typeface="Calibri"/>
              </a:rPr>
              <a:t>4 5 6</a:t>
            </a:r>
            <a:endParaRPr b="1"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AutoNum type="alphaUcParenBoth"/>
            </a:pPr>
            <a:r>
              <a:rPr b="1" lang="en-US" sz="1800">
                <a:solidFill>
                  <a:schemeClr val="dk1"/>
                </a:solidFill>
                <a:latin typeface="Calibri"/>
                <a:ea typeface="Calibri"/>
                <a:cs typeface="Calibri"/>
                <a:sym typeface="Calibri"/>
              </a:rPr>
              <a:t>4 5 6 7</a:t>
            </a:r>
            <a:endParaRPr>
              <a:latin typeface="Calibri"/>
              <a:ea typeface="Calibri"/>
              <a:cs typeface="Calibri"/>
              <a:sym typeface="Calibri"/>
            </a:endParaRPr>
          </a:p>
        </p:txBody>
      </p:sp>
      <p:sp>
        <p:nvSpPr>
          <p:cNvPr id="403" name="Google Shape;403;p45"/>
          <p:cNvSpPr txBox="1"/>
          <p:nvPr/>
        </p:nvSpPr>
        <p:spPr>
          <a:xfrm>
            <a:off x="6802850" y="3206925"/>
            <a:ext cx="1964100" cy="17268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1000"/>
              </a:spcBef>
              <a:spcAft>
                <a:spcPts val="0"/>
              </a:spcAft>
              <a:buClr>
                <a:schemeClr val="dk1"/>
              </a:buClr>
              <a:buSzPts val="1800"/>
              <a:buFont typeface="Calibri"/>
              <a:buAutoNum type="alphaUcParenBoth"/>
            </a:pPr>
            <a:r>
              <a:rPr b="1" lang="en-US" sz="1800">
                <a:solidFill>
                  <a:schemeClr val="dk1"/>
                </a:solidFill>
                <a:latin typeface="Calibri"/>
                <a:ea typeface="Calibri"/>
                <a:cs typeface="Calibri"/>
                <a:sym typeface="Calibri"/>
              </a:rPr>
              <a:t>3 4 5 6 7</a:t>
            </a:r>
            <a:endParaRPr b="1"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AutoNum type="alphaUcParenBoth"/>
            </a:pPr>
            <a:r>
              <a:rPr b="1" lang="en-US" sz="1800">
                <a:solidFill>
                  <a:schemeClr val="dk1"/>
                </a:solidFill>
                <a:latin typeface="Calibri"/>
                <a:ea typeface="Calibri"/>
                <a:cs typeface="Calibri"/>
                <a:sym typeface="Calibri"/>
              </a:rPr>
              <a:t>3 4 5 6</a:t>
            </a:r>
            <a:endParaRPr b="1"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AutoNum type="alphaUcParenBoth"/>
            </a:pPr>
            <a:r>
              <a:rPr b="1" lang="en-US" sz="1800">
                <a:solidFill>
                  <a:schemeClr val="dk1"/>
                </a:solidFill>
                <a:latin typeface="Calibri"/>
                <a:ea typeface="Calibri"/>
                <a:cs typeface="Calibri"/>
                <a:sym typeface="Calibri"/>
              </a:rPr>
              <a:t>4 5 6</a:t>
            </a:r>
            <a:endParaRPr b="1"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AutoNum type="alphaUcParenBoth"/>
            </a:pPr>
            <a:r>
              <a:rPr b="1" lang="en-US" sz="1800">
                <a:solidFill>
                  <a:schemeClr val="dk1"/>
                </a:solidFill>
                <a:latin typeface="Calibri"/>
                <a:ea typeface="Calibri"/>
                <a:cs typeface="Calibri"/>
                <a:sym typeface="Calibri"/>
              </a:rPr>
              <a:t>4 5 6 7</a:t>
            </a:r>
            <a:endParaRPr>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6"/>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Google Shape;409;p46"/>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46"/>
          <p:cNvSpPr txBox="1"/>
          <p:nvPr>
            <p:ph idx="1" type="body"/>
          </p:nvPr>
        </p:nvSpPr>
        <p:spPr>
          <a:xfrm>
            <a:off x="69841" y="969886"/>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b="1" lang="en-US" sz="1800"/>
              <a:t>Task 3. Write a piece of code that will create the following output:</a:t>
            </a:r>
            <a:endParaRPr b="1" sz="1800"/>
          </a:p>
          <a:p>
            <a:pPr indent="0" lvl="0" marL="0" rtl="0" algn="l">
              <a:spcBef>
                <a:spcPts val="1000"/>
              </a:spcBef>
              <a:spcAft>
                <a:spcPts val="0"/>
              </a:spcAft>
              <a:buNone/>
            </a:pPr>
            <a:r>
              <a:t/>
            </a:r>
            <a:endParaRPr b="1" sz="1800"/>
          </a:p>
          <a:p>
            <a:pPr indent="0" lvl="0" marL="0" rtl="0" algn="l">
              <a:spcBef>
                <a:spcPts val="1000"/>
              </a:spcBef>
              <a:spcAft>
                <a:spcPts val="0"/>
              </a:spcAft>
              <a:buNone/>
            </a:pPr>
            <a:r>
              <a:rPr b="1" lang="en-US" sz="1800"/>
              <a:t>1   </a:t>
            </a:r>
            <a:endParaRPr b="1" sz="1800"/>
          </a:p>
          <a:p>
            <a:pPr indent="0" lvl="0" marL="0" rtl="0" algn="l">
              <a:spcBef>
                <a:spcPts val="1000"/>
              </a:spcBef>
              <a:spcAft>
                <a:spcPts val="0"/>
              </a:spcAft>
              <a:buNone/>
            </a:pPr>
            <a:r>
              <a:rPr b="1" lang="en-US" sz="1800"/>
              <a:t>1 2</a:t>
            </a:r>
            <a:endParaRPr b="1" sz="1800"/>
          </a:p>
          <a:p>
            <a:pPr indent="0" lvl="0" marL="0" rtl="0" algn="l">
              <a:spcBef>
                <a:spcPts val="1000"/>
              </a:spcBef>
              <a:spcAft>
                <a:spcPts val="0"/>
              </a:spcAft>
              <a:buNone/>
            </a:pPr>
            <a:r>
              <a:rPr b="1" lang="en-US" sz="1800"/>
              <a:t>1 2 3</a:t>
            </a:r>
            <a:endParaRPr b="1" sz="1800"/>
          </a:p>
          <a:p>
            <a:pPr indent="0" lvl="0" marL="0" rtl="0" algn="l">
              <a:spcBef>
                <a:spcPts val="1000"/>
              </a:spcBef>
              <a:spcAft>
                <a:spcPts val="0"/>
              </a:spcAft>
              <a:buNone/>
            </a:pPr>
            <a:r>
              <a:rPr b="1" lang="en-US" sz="1800"/>
              <a:t>1 2 3 4</a:t>
            </a:r>
            <a:endParaRPr b="1" sz="1800"/>
          </a:p>
          <a:p>
            <a:pPr indent="0" lvl="0" marL="0" rtl="0" algn="l">
              <a:spcBef>
                <a:spcPts val="1000"/>
              </a:spcBef>
              <a:spcAft>
                <a:spcPts val="0"/>
              </a:spcAft>
              <a:buNone/>
            </a:pPr>
            <a:r>
              <a:rPr b="1" lang="en-US" sz="1800"/>
              <a:t>1 2 3 4 5</a:t>
            </a:r>
            <a:endParaRPr b="1" sz="1800"/>
          </a:p>
          <a:p>
            <a:pPr indent="0" lvl="0" marL="0" rtl="0" algn="l">
              <a:spcBef>
                <a:spcPts val="1000"/>
              </a:spcBef>
              <a:spcAft>
                <a:spcPts val="0"/>
              </a:spcAft>
              <a:buNone/>
            </a:pPr>
            <a:r>
              <a:rPr b="1" lang="en-US" sz="1800"/>
              <a:t>1 2 3 4 5 6</a:t>
            </a:r>
            <a:endParaRPr b="1" sz="1800"/>
          </a:p>
          <a:p>
            <a:pPr indent="0" lvl="0" marL="0" rtl="0" algn="l">
              <a:spcBef>
                <a:spcPts val="1000"/>
              </a:spcBef>
              <a:spcAft>
                <a:spcPts val="0"/>
              </a:spcAft>
              <a:buNone/>
            </a:pPr>
            <a:r>
              <a:rPr b="1" lang="en-US" sz="1800"/>
              <a:t>…</a:t>
            </a:r>
            <a:endParaRPr b="1" sz="1800"/>
          </a:p>
          <a:p>
            <a:pPr indent="0" lvl="0" marL="0" rtl="0" algn="l">
              <a:spcBef>
                <a:spcPts val="1000"/>
              </a:spcBef>
              <a:spcAft>
                <a:spcPts val="0"/>
              </a:spcAft>
              <a:buNone/>
            </a:pPr>
            <a:r>
              <a:rPr b="1" lang="en-US" sz="1800"/>
              <a:t>1 2 3 4 5 6 7 8… 100 </a:t>
            </a:r>
            <a:endParaRPr b="1" sz="1800"/>
          </a:p>
          <a:p>
            <a:pPr indent="0" lvl="0" marL="0" rtl="0" algn="l">
              <a:spcBef>
                <a:spcPts val="1000"/>
              </a:spcBef>
              <a:spcAft>
                <a:spcPts val="0"/>
              </a:spcAft>
              <a:buNone/>
            </a:pPr>
            <a:r>
              <a:t/>
            </a:r>
            <a:endParaRPr b="1" sz="1800"/>
          </a:p>
        </p:txBody>
      </p:sp>
      <p:pic>
        <p:nvPicPr>
          <p:cNvPr descr="logo" id="411" name="Google Shape;411;p46"/>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412" name="Google Shape;412;p46"/>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Checkpoint: If, For, and Arrays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7"/>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8" name="Google Shape;418;p47"/>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p47"/>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lang="en-US" sz="2500"/>
              <a:t>Task 4: </a:t>
            </a:r>
            <a:r>
              <a:rPr lang="en-US" sz="2500"/>
              <a:t>Which of the following is the output of the following C++ snippet? </a:t>
            </a:r>
            <a:r>
              <a:rPr b="1" lang="en-US" sz="2500"/>
              <a:t>(Hint: There’s a trap answer)</a:t>
            </a:r>
            <a:endParaRPr b="1" sz="2500"/>
          </a:p>
          <a:p>
            <a:pPr indent="0" lvl="0" marL="0" rtl="0" algn="l">
              <a:spcBef>
                <a:spcPts val="1000"/>
              </a:spcBef>
              <a:spcAft>
                <a:spcPts val="0"/>
              </a:spcAft>
              <a:buClr>
                <a:schemeClr val="dk1"/>
              </a:buClr>
              <a:buSzPts val="2800"/>
              <a:buFont typeface="Arial"/>
              <a:buNone/>
            </a:pPr>
            <a:r>
              <a:t/>
            </a:r>
            <a:endParaRPr b="1" sz="2500"/>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int x = 20;</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if(x &lt; 20)</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cout &lt;&lt; “A” &lt;&lt; ‘\n’;</a:t>
            </a:r>
            <a:br>
              <a:rPr b="1" lang="en-US" sz="1800">
                <a:latin typeface="Courier New"/>
                <a:ea typeface="Courier New"/>
                <a:cs typeface="Courier New"/>
                <a:sym typeface="Courier New"/>
              </a:rPr>
            </a:br>
            <a:r>
              <a:rPr b="1" lang="en-US" sz="1800">
                <a:latin typeface="Courier New"/>
                <a:ea typeface="Courier New"/>
                <a:cs typeface="Courier New"/>
                <a:sym typeface="Courier New"/>
              </a:rPr>
              <a:t>} else if(x &gt;= 20 &amp;&amp; x &lt; 30)</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cout &lt;&lt; “B” &lt;&lt; ‘\n’;</a:t>
            </a:r>
            <a:br>
              <a:rPr b="1" lang="en-US" sz="1800">
                <a:latin typeface="Courier New"/>
                <a:ea typeface="Courier New"/>
                <a:cs typeface="Courier New"/>
                <a:sym typeface="Courier New"/>
              </a:rPr>
            </a:br>
            <a:r>
              <a:rPr b="1" lang="en-US" sz="1800">
                <a:latin typeface="Courier New"/>
                <a:ea typeface="Courier New"/>
                <a:cs typeface="Courier New"/>
                <a:sym typeface="Courier New"/>
              </a:rPr>
              <a:t>} else if(x == 20)</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cout &lt;&lt; “C” &lt;&lt; ‘\n’;</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t>}</a:t>
            </a:r>
            <a:r>
              <a:rPr b="1" lang="en-US" sz="1800">
                <a:latin typeface="Courier New"/>
                <a:ea typeface="Courier New"/>
                <a:cs typeface="Courier New"/>
                <a:sym typeface="Courier New"/>
              </a:rPr>
              <a:t>  else {</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cout &lt;&lt; “D” &lt;&lt; ‘\n’;</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None/>
            </a:pPr>
            <a:r>
              <a:t/>
            </a:r>
            <a:endParaRPr b="1" sz="1800"/>
          </a:p>
          <a:p>
            <a:pPr indent="0" lvl="0" marL="0" rtl="0" algn="l">
              <a:spcBef>
                <a:spcPts val="1000"/>
              </a:spcBef>
              <a:spcAft>
                <a:spcPts val="0"/>
              </a:spcAft>
              <a:buNone/>
            </a:pPr>
            <a:r>
              <a:t/>
            </a:r>
            <a:endParaRPr b="1" sz="1800"/>
          </a:p>
          <a:p>
            <a:pPr indent="0" lvl="0" marL="457200" rtl="0" algn="l">
              <a:spcBef>
                <a:spcPts val="1000"/>
              </a:spcBef>
              <a:spcAft>
                <a:spcPts val="0"/>
              </a:spcAft>
              <a:buNone/>
            </a:pPr>
            <a:r>
              <a:t/>
            </a:r>
            <a:endParaRPr b="1" sz="1800">
              <a:latin typeface="Courier New"/>
              <a:ea typeface="Courier New"/>
              <a:cs typeface="Courier New"/>
              <a:sym typeface="Courier New"/>
            </a:endParaRPr>
          </a:p>
          <a:p>
            <a:pPr indent="0" lvl="0" marL="0" rtl="0" algn="l">
              <a:spcBef>
                <a:spcPts val="1000"/>
              </a:spcBef>
              <a:spcAft>
                <a:spcPts val="0"/>
              </a:spcAft>
              <a:buNone/>
            </a:pPr>
            <a:r>
              <a:t/>
            </a:r>
            <a:endParaRPr b="1" sz="1800">
              <a:latin typeface="Courier New"/>
              <a:ea typeface="Courier New"/>
              <a:cs typeface="Courier New"/>
              <a:sym typeface="Courier New"/>
            </a:endParaRPr>
          </a:p>
        </p:txBody>
      </p:sp>
      <p:pic>
        <p:nvPicPr>
          <p:cNvPr descr="logo" id="420" name="Google Shape;420;p47"/>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421" name="Google Shape;421;p47"/>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Checkpoint: If, For, and Arrays</a:t>
            </a:r>
            <a:endParaRPr/>
          </a:p>
        </p:txBody>
      </p:sp>
      <p:sp>
        <p:nvSpPr>
          <p:cNvPr id="422" name="Google Shape;422;p47"/>
          <p:cNvSpPr txBox="1"/>
          <p:nvPr/>
        </p:nvSpPr>
        <p:spPr>
          <a:xfrm>
            <a:off x="5351225" y="2262050"/>
            <a:ext cx="2969700" cy="2334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A</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B</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C</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D</a:t>
            </a:r>
            <a:endParaRPr b="1" sz="18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8"/>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8" name="Google Shape;428;p48"/>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48"/>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b="1" lang="en-US"/>
              <a:t>Task 5: Write a </a:t>
            </a:r>
            <a:r>
              <a:rPr lang="en-US"/>
              <a:t>extended </a:t>
            </a:r>
            <a:r>
              <a:rPr lang="en-US">
                <a:latin typeface="Courier New"/>
                <a:ea typeface="Courier New"/>
                <a:cs typeface="Courier New"/>
                <a:sym typeface="Courier New"/>
              </a:rPr>
              <a:t>if-statement </a:t>
            </a:r>
            <a:r>
              <a:rPr lang="en-US"/>
              <a:t>that will output “Too cold” if </a:t>
            </a:r>
            <a:r>
              <a:rPr lang="en-US"/>
              <a:t>temperature</a:t>
            </a:r>
            <a:r>
              <a:rPr lang="en-US"/>
              <a:t> is below 70, “Just Right” if temperature if between 70 (inclusive) and 82 (exclusive), and “Too Hot” if temperature is at or above 82.</a:t>
            </a:r>
            <a:endParaRPr/>
          </a:p>
          <a:p>
            <a:pPr indent="0" lvl="0" marL="0" rtl="0" algn="l">
              <a:spcBef>
                <a:spcPts val="1000"/>
              </a:spcBef>
              <a:spcAft>
                <a:spcPts val="0"/>
              </a:spcAft>
              <a:buNone/>
            </a:pPr>
            <a:r>
              <a:t/>
            </a:r>
            <a:endParaRPr b="1"/>
          </a:p>
          <a:p>
            <a:pPr indent="0" lvl="0" marL="0" rtl="0" algn="l">
              <a:spcBef>
                <a:spcPts val="1000"/>
              </a:spcBef>
              <a:spcAft>
                <a:spcPts val="0"/>
              </a:spcAft>
              <a:buNone/>
            </a:pPr>
            <a:r>
              <a:t/>
            </a:r>
            <a:endParaRPr b="1"/>
          </a:p>
          <a:p>
            <a:pPr indent="0" lvl="0" marL="457200" rtl="0" algn="l">
              <a:spcBef>
                <a:spcPts val="1000"/>
              </a:spcBef>
              <a:spcAft>
                <a:spcPts val="0"/>
              </a:spcAft>
              <a:buNone/>
            </a:pPr>
            <a:r>
              <a:t/>
            </a:r>
            <a:endParaRPr b="1">
              <a:latin typeface="Courier New"/>
              <a:ea typeface="Courier New"/>
              <a:cs typeface="Courier New"/>
              <a:sym typeface="Courier New"/>
            </a:endParaRPr>
          </a:p>
          <a:p>
            <a:pPr indent="0" lvl="0" marL="0" rtl="0" algn="l">
              <a:spcBef>
                <a:spcPts val="1000"/>
              </a:spcBef>
              <a:spcAft>
                <a:spcPts val="0"/>
              </a:spcAft>
              <a:buNone/>
            </a:pPr>
            <a:r>
              <a:t/>
            </a:r>
            <a:endParaRPr b="1">
              <a:latin typeface="Courier New"/>
              <a:ea typeface="Courier New"/>
              <a:cs typeface="Courier New"/>
              <a:sym typeface="Courier New"/>
            </a:endParaRPr>
          </a:p>
        </p:txBody>
      </p:sp>
      <p:pic>
        <p:nvPicPr>
          <p:cNvPr descr="logo" id="430" name="Google Shape;430;p48"/>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431" name="Google Shape;431;p48"/>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Checkpoint: If, For, and Arrays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9"/>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Google Shape;437;p49"/>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49"/>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b="1" lang="en-US"/>
              <a:t>Task 6. </a:t>
            </a:r>
            <a:r>
              <a:rPr lang="en-US" sz="2500"/>
              <a:t>Which of the following is the output of the following snippet?</a:t>
            </a:r>
            <a:endParaRPr sz="2500"/>
          </a:p>
          <a:p>
            <a:pPr indent="0" lvl="0" marL="0" rtl="0" algn="l">
              <a:spcBef>
                <a:spcPts val="1000"/>
              </a:spcBef>
              <a:spcAft>
                <a:spcPts val="0"/>
              </a:spcAft>
              <a:buClr>
                <a:schemeClr val="dk1"/>
              </a:buClr>
              <a:buSzPts val="2800"/>
              <a:buFont typeface="Arial"/>
              <a:buNone/>
            </a:pPr>
            <a:r>
              <a:rPr lang="en-US" sz="2500" u="sng"/>
              <a:t>C++</a:t>
            </a:r>
            <a:endParaRPr sz="2500" u="sng"/>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int nums[] = {1,3,4,5};</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for(int i = 0; i &lt;= 4; i++)</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cout &lt;&lt; nums[i] &lt;&lt; ‘\n’;</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lang="en-US" sz="2500" u="sng"/>
              <a:t>Java</a:t>
            </a:r>
            <a:endParaRPr sz="2500" u="sng"/>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int nums[] = {1,3,4,5};</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for(int i = 0; i &lt;= 4; i++)</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System.out.println(nums[i]);</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t/>
            </a:r>
            <a:endParaRPr sz="2500" u="sng"/>
          </a:p>
        </p:txBody>
      </p:sp>
      <p:pic>
        <p:nvPicPr>
          <p:cNvPr descr="logo" id="439" name="Google Shape;439;p49"/>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440" name="Google Shape;440;p49"/>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Checkpoint: If, For, and Arrays</a:t>
            </a:r>
            <a:endParaRPr/>
          </a:p>
        </p:txBody>
      </p:sp>
      <p:sp>
        <p:nvSpPr>
          <p:cNvPr id="441" name="Google Shape;441;p49"/>
          <p:cNvSpPr txBox="1"/>
          <p:nvPr/>
        </p:nvSpPr>
        <p:spPr>
          <a:xfrm>
            <a:off x="5256350" y="2110225"/>
            <a:ext cx="4933800" cy="2334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1 3 4 5</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725336704</a:t>
            </a:r>
            <a:r>
              <a:rPr b="1" lang="en-US" sz="1800">
                <a:latin typeface="Calibri"/>
                <a:ea typeface="Calibri"/>
                <a:cs typeface="Calibri"/>
                <a:sym typeface="Calibri"/>
              </a:rPr>
              <a:t> 1 3 4 5</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1 3 4 5 </a:t>
            </a:r>
            <a:r>
              <a:rPr b="1" lang="en-US" sz="1800">
                <a:solidFill>
                  <a:schemeClr val="dk1"/>
                </a:solidFill>
                <a:latin typeface="Calibri"/>
                <a:ea typeface="Calibri"/>
                <a:cs typeface="Calibri"/>
                <a:sym typeface="Calibri"/>
              </a:rPr>
              <a:t>725336704 </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1 3 4</a:t>
            </a:r>
            <a:endParaRPr b="1" sz="1800">
              <a:latin typeface="Calibri"/>
              <a:ea typeface="Calibri"/>
              <a:cs typeface="Calibri"/>
              <a:sym typeface="Calibri"/>
            </a:endParaRPr>
          </a:p>
        </p:txBody>
      </p:sp>
      <p:sp>
        <p:nvSpPr>
          <p:cNvPr id="442" name="Google Shape;442;p49"/>
          <p:cNvSpPr txBox="1"/>
          <p:nvPr/>
        </p:nvSpPr>
        <p:spPr>
          <a:xfrm>
            <a:off x="5313875" y="4359475"/>
            <a:ext cx="6100200" cy="2334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1 3 4 5</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ArrayIndexOutOfBoundsException </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1 3 4 5 </a:t>
            </a:r>
            <a:r>
              <a:rPr b="1" lang="en-US" sz="1800">
                <a:solidFill>
                  <a:schemeClr val="dk1"/>
                </a:solidFill>
                <a:latin typeface="Calibri"/>
                <a:ea typeface="Calibri"/>
                <a:cs typeface="Calibri"/>
                <a:sym typeface="Calibri"/>
              </a:rPr>
              <a:t>ArrayIndexOutOfBoundsException</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1 3 4</a:t>
            </a:r>
            <a:endParaRPr b="1" sz="180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0"/>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8" name="Google Shape;448;p50"/>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50"/>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b="1" lang="en-US"/>
              <a:t>Task 7. </a:t>
            </a:r>
            <a:r>
              <a:rPr b="1" lang="en-US" sz="2500"/>
              <a:t>Implement</a:t>
            </a:r>
            <a:r>
              <a:rPr lang="en-US" sz="2500"/>
              <a:t> a piece of code that will create a</a:t>
            </a:r>
            <a:r>
              <a:rPr b="1" lang="en-US" sz="2500"/>
              <a:t> 12 x 12</a:t>
            </a:r>
            <a:r>
              <a:rPr lang="en-US" sz="2500"/>
              <a:t> 2D array </a:t>
            </a:r>
            <a:r>
              <a:rPr lang="en-US" sz="2500">
                <a:latin typeface="Courier New"/>
                <a:ea typeface="Courier New"/>
                <a:cs typeface="Courier New"/>
                <a:sym typeface="Courier New"/>
              </a:rPr>
              <a:t>arr</a:t>
            </a:r>
            <a:r>
              <a:rPr lang="en-US" sz="2500"/>
              <a:t> where the value of each element is the sum of its dimensions. For instance,</a:t>
            </a:r>
            <a:endParaRPr sz="2500"/>
          </a:p>
          <a:p>
            <a:pPr indent="0" lvl="0" marL="0" rtl="0" algn="l">
              <a:spcBef>
                <a:spcPts val="1000"/>
              </a:spcBef>
              <a:spcAft>
                <a:spcPts val="0"/>
              </a:spcAft>
              <a:buClr>
                <a:schemeClr val="dk1"/>
              </a:buClr>
              <a:buSzPts val="2800"/>
              <a:buFont typeface="Arial"/>
              <a:buNone/>
            </a:pPr>
            <a:r>
              <a:t/>
            </a:r>
            <a:endParaRPr sz="2500"/>
          </a:p>
          <a:p>
            <a:pPr indent="0" lvl="0" marL="0" rtl="0" algn="l">
              <a:spcBef>
                <a:spcPts val="1000"/>
              </a:spcBef>
              <a:spcAft>
                <a:spcPts val="0"/>
              </a:spcAft>
              <a:buClr>
                <a:schemeClr val="dk1"/>
              </a:buClr>
              <a:buSzPts val="2800"/>
              <a:buFont typeface="Arial"/>
              <a:buNone/>
            </a:pPr>
            <a:r>
              <a:rPr lang="en-US" sz="2500">
                <a:latin typeface="Courier New"/>
                <a:ea typeface="Courier New"/>
                <a:cs typeface="Courier New"/>
                <a:sym typeface="Courier New"/>
              </a:rPr>
              <a:t>arr[0][0] = 0 + 0 = 0</a:t>
            </a:r>
            <a:endParaRPr sz="25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lang="en-US" sz="2500">
                <a:latin typeface="Courier New"/>
                <a:ea typeface="Courier New"/>
                <a:cs typeface="Courier New"/>
                <a:sym typeface="Courier New"/>
              </a:rPr>
              <a:t>arr[1][3] = 1 + 3 = 4</a:t>
            </a:r>
            <a:endParaRPr sz="25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lang="en-US" sz="2500">
                <a:latin typeface="Courier New"/>
                <a:ea typeface="Courier New"/>
                <a:cs typeface="Courier New"/>
                <a:sym typeface="Courier New"/>
              </a:rPr>
              <a:t>arr[5][7] = 5 + 7 = 12</a:t>
            </a:r>
            <a:endParaRPr sz="25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t/>
            </a:r>
            <a:endParaRPr sz="3600">
              <a:latin typeface="Courier New"/>
              <a:ea typeface="Courier New"/>
              <a:cs typeface="Courier New"/>
              <a:sym typeface="Courier New"/>
            </a:endParaRPr>
          </a:p>
        </p:txBody>
      </p:sp>
      <p:pic>
        <p:nvPicPr>
          <p:cNvPr descr="logo" id="450" name="Google Shape;450;p50"/>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451" name="Google Shape;451;p50"/>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Checkpoint: If, For, and Arrays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p:nvPr/>
        </p:nvSpPr>
        <p:spPr>
          <a:xfrm>
            <a:off x="0"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15"/>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02" name="Google Shape;102;p15"/>
          <p:cNvSpPr txBox="1"/>
          <p:nvPr>
            <p:ph idx="1" type="body"/>
          </p:nvPr>
        </p:nvSpPr>
        <p:spPr>
          <a:xfrm>
            <a:off x="838200" y="1341438"/>
            <a:ext cx="10515600" cy="5135700"/>
          </a:xfrm>
          <a:prstGeom prst="rect">
            <a:avLst/>
          </a:prstGeom>
          <a:noFill/>
          <a:ln>
            <a:noFill/>
          </a:ln>
        </p:spPr>
        <p:txBody>
          <a:bodyPr anchorCtr="0" anchor="t" bIns="45700" lIns="91425" spcFirstLastPara="1" rIns="91425" wrap="square" tIns="45700">
            <a:noAutofit/>
          </a:bodyPr>
          <a:lstStyle/>
          <a:p>
            <a:pPr indent="0" lvl="0" marL="228600" rtl="0" algn="l">
              <a:lnSpc>
                <a:spcPct val="90000"/>
              </a:lnSpc>
              <a:spcBef>
                <a:spcPts val="1000"/>
              </a:spcBef>
              <a:spcAft>
                <a:spcPts val="0"/>
              </a:spcAft>
              <a:buNone/>
            </a:pPr>
            <a:r>
              <a:rPr lang="en-US"/>
              <a:t>I’m Patrick Yu, a college freshman at UIUC.</a:t>
            </a:r>
            <a:endParaRPr/>
          </a:p>
          <a:p>
            <a:pPr indent="0" lvl="0" marL="228600" rtl="0" algn="l">
              <a:lnSpc>
                <a:spcPct val="90000"/>
              </a:lnSpc>
              <a:spcBef>
                <a:spcPts val="1000"/>
              </a:spcBef>
              <a:spcAft>
                <a:spcPts val="0"/>
              </a:spcAft>
              <a:buNone/>
            </a:pPr>
            <a:r>
              <a:rPr lang="en-US"/>
              <a:t>Email: </a:t>
            </a:r>
            <a:r>
              <a:rPr lang="en-US"/>
              <a:t>patricky168@gmail.com</a:t>
            </a:r>
            <a:endParaRPr/>
          </a:p>
          <a:p>
            <a:pPr indent="0" lvl="0" marL="228600" rtl="0" algn="l">
              <a:lnSpc>
                <a:spcPct val="90000"/>
              </a:lnSpc>
              <a:spcBef>
                <a:spcPts val="1000"/>
              </a:spcBef>
              <a:spcAft>
                <a:spcPts val="0"/>
              </a:spcAft>
              <a:buNone/>
            </a:pPr>
            <a:r>
              <a:rPr lang="en-US"/>
              <a:t>Facts about me:</a:t>
            </a:r>
            <a:endParaRPr/>
          </a:p>
          <a:p>
            <a:pPr indent="-342900" lvl="0" marL="457200" rtl="0" algn="l">
              <a:lnSpc>
                <a:spcPct val="90000"/>
              </a:lnSpc>
              <a:spcBef>
                <a:spcPts val="1000"/>
              </a:spcBef>
              <a:spcAft>
                <a:spcPts val="0"/>
              </a:spcAft>
              <a:buSzPts val="1800"/>
              <a:buChar char="-"/>
            </a:pPr>
            <a:r>
              <a:rPr lang="en-US"/>
              <a:t>My favorite food is beef noodle soup. I can’t get enough of it!</a:t>
            </a:r>
            <a:endParaRPr/>
          </a:p>
          <a:p>
            <a:pPr indent="-342900" lvl="0" marL="457200" marR="0" rtl="0" algn="l">
              <a:lnSpc>
                <a:spcPct val="90000"/>
              </a:lnSpc>
              <a:spcBef>
                <a:spcPts val="0"/>
              </a:spcBef>
              <a:spcAft>
                <a:spcPts val="0"/>
              </a:spcAft>
              <a:buClr>
                <a:schemeClr val="dk1"/>
              </a:buClr>
              <a:buSzPts val="1800"/>
              <a:buFont typeface="Arial"/>
              <a:buChar char="-"/>
            </a:pPr>
            <a:r>
              <a:rPr lang="en-US"/>
              <a:t>I’ve never broken a bone before. Ever!</a:t>
            </a:r>
            <a:endParaRPr/>
          </a:p>
          <a:p>
            <a:pPr indent="-342900" lvl="0" marL="457200" marR="0" rtl="0" algn="l">
              <a:lnSpc>
                <a:spcPct val="90000"/>
              </a:lnSpc>
              <a:spcBef>
                <a:spcPts val="0"/>
              </a:spcBef>
              <a:spcAft>
                <a:spcPts val="0"/>
              </a:spcAft>
              <a:buSzPts val="1800"/>
              <a:buChar char="-"/>
            </a:pPr>
            <a:r>
              <a:rPr lang="en-US"/>
              <a:t>My favorite language is C++, followed by Python. </a:t>
            </a:r>
            <a:endParaRPr/>
          </a:p>
          <a:p>
            <a:pPr indent="-342900" lvl="0" marL="457200" marR="0" rtl="0" algn="l">
              <a:lnSpc>
                <a:spcPct val="90000"/>
              </a:lnSpc>
              <a:spcBef>
                <a:spcPts val="0"/>
              </a:spcBef>
              <a:spcAft>
                <a:spcPts val="0"/>
              </a:spcAft>
              <a:buSzPts val="1800"/>
              <a:buChar char="-"/>
            </a:pPr>
            <a:r>
              <a:rPr lang="en-US"/>
              <a:t>I’ve been in USACO Platinum since 2017.</a:t>
            </a:r>
            <a:endParaRPr/>
          </a:p>
          <a:p>
            <a:pPr indent="-342900" lvl="0" marL="457200" marR="0" rtl="0" algn="l">
              <a:lnSpc>
                <a:spcPct val="90000"/>
              </a:lnSpc>
              <a:spcBef>
                <a:spcPts val="0"/>
              </a:spcBef>
              <a:spcAft>
                <a:spcPts val="0"/>
              </a:spcAft>
              <a:buSzPts val="1800"/>
              <a:buChar char="-"/>
            </a:pPr>
            <a:r>
              <a:rPr b="1" lang="en-US"/>
              <a:t>Just FYI: Forgive me if I call you by the pronoun “you”. I’m not the best at memorizing everyone’s names…..</a:t>
            </a:r>
            <a:endParaRPr b="1"/>
          </a:p>
        </p:txBody>
      </p:sp>
      <p:pic>
        <p:nvPicPr>
          <p:cNvPr descr="logo" id="103" name="Google Shape;103;p15"/>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04" name="Google Shape;104;p15"/>
          <p:cNvSpPr txBox="1"/>
          <p:nvPr/>
        </p:nvSpPr>
        <p:spPr>
          <a:xfrm>
            <a:off x="2984500" y="91440"/>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Background</a:t>
            </a:r>
            <a:endParaRPr sz="4000">
              <a:solidFill>
                <a:schemeClr val="accent5"/>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1"/>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7" name="Google Shape;457;p51"/>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51"/>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lang="en-US" sz="2500"/>
              <a:t>Task 1. Which of the following is the output of the following Java snippet?</a:t>
            </a:r>
            <a:endParaRPr sz="2500"/>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for(int i = 3; i &lt;= 7; i++)</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System.out.print(i + “ “);</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t/>
            </a:r>
            <a:endParaRPr b="1" sz="1800"/>
          </a:p>
          <a:p>
            <a:pPr indent="0" lvl="0" marL="0" rtl="0" algn="l">
              <a:spcBef>
                <a:spcPts val="1000"/>
              </a:spcBef>
              <a:spcAft>
                <a:spcPts val="0"/>
              </a:spcAft>
              <a:buNone/>
            </a:pPr>
            <a:r>
              <a:rPr b="1" lang="en-US" sz="1800">
                <a:latin typeface="Courier New"/>
                <a:ea typeface="Courier New"/>
                <a:cs typeface="Courier New"/>
                <a:sym typeface="Courier New"/>
              </a:rPr>
              <a:t>for(int i = 3; i &lt; 7; i++)</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None/>
            </a:pPr>
            <a:r>
              <a:rPr b="1" lang="en-US" sz="1800">
                <a:latin typeface="Courier New"/>
                <a:ea typeface="Courier New"/>
                <a:cs typeface="Courier New"/>
                <a:sym typeface="Courier New"/>
              </a:rPr>
              <a:t>	System.out.print(i + “ “);</a:t>
            </a:r>
            <a:endParaRPr b="1" sz="1800">
              <a:latin typeface="Courier New"/>
              <a:ea typeface="Courier New"/>
              <a:cs typeface="Courier New"/>
              <a:sym typeface="Courier New"/>
            </a:endParaRPr>
          </a:p>
          <a:p>
            <a:pPr indent="0" lvl="0" marL="0" rtl="0" algn="l">
              <a:spcBef>
                <a:spcPts val="1000"/>
              </a:spcBef>
              <a:spcAft>
                <a:spcPts val="0"/>
              </a:spcAft>
              <a:buNone/>
            </a:pPr>
            <a:r>
              <a:rPr b="1" lang="en-US" sz="1800">
                <a:latin typeface="Courier New"/>
                <a:ea typeface="Courier New"/>
                <a:cs typeface="Courier New"/>
                <a:sym typeface="Courier New"/>
              </a:rPr>
              <a:t>}</a:t>
            </a:r>
            <a:endParaRPr b="1" sz="1800"/>
          </a:p>
          <a:p>
            <a:pPr indent="0" lvl="0" marL="0" rtl="0" algn="l">
              <a:spcBef>
                <a:spcPts val="1000"/>
              </a:spcBef>
              <a:spcAft>
                <a:spcPts val="0"/>
              </a:spcAft>
              <a:buNone/>
            </a:pPr>
            <a:r>
              <a:t/>
            </a:r>
            <a:endParaRPr sz="2500"/>
          </a:p>
        </p:txBody>
      </p:sp>
      <p:pic>
        <p:nvPicPr>
          <p:cNvPr descr="logo" id="459" name="Google Shape;459;p51"/>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460" name="Google Shape;460;p51"/>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u="sng">
                <a:solidFill>
                  <a:schemeClr val="accent5"/>
                </a:solidFill>
                <a:latin typeface="Calibri"/>
                <a:ea typeface="Calibri"/>
                <a:cs typeface="Calibri"/>
                <a:sym typeface="Calibri"/>
              </a:rPr>
              <a:t>Answers</a:t>
            </a:r>
            <a:r>
              <a:rPr lang="en-US" sz="4000">
                <a:solidFill>
                  <a:schemeClr val="accent5"/>
                </a:solidFill>
                <a:latin typeface="Calibri"/>
                <a:ea typeface="Calibri"/>
                <a:cs typeface="Calibri"/>
                <a:sym typeface="Calibri"/>
              </a:rPr>
              <a:t>: </a:t>
            </a:r>
            <a:r>
              <a:rPr lang="en-US" sz="4000">
                <a:solidFill>
                  <a:schemeClr val="accent5"/>
                </a:solidFill>
                <a:latin typeface="Calibri"/>
                <a:ea typeface="Calibri"/>
                <a:cs typeface="Calibri"/>
                <a:sym typeface="Calibri"/>
              </a:rPr>
              <a:t>Checkpoint: If, For, and Arrays</a:t>
            </a:r>
            <a:endParaRPr/>
          </a:p>
        </p:txBody>
      </p:sp>
      <p:sp>
        <p:nvSpPr>
          <p:cNvPr id="461" name="Google Shape;461;p51"/>
          <p:cNvSpPr txBox="1"/>
          <p:nvPr/>
        </p:nvSpPr>
        <p:spPr>
          <a:xfrm>
            <a:off x="6679500" y="1480125"/>
            <a:ext cx="1964100" cy="17268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1000"/>
              </a:spcBef>
              <a:spcAft>
                <a:spcPts val="0"/>
              </a:spcAft>
              <a:buClr>
                <a:srgbClr val="0000FF"/>
              </a:buClr>
              <a:buSzPts val="1800"/>
              <a:buFont typeface="Calibri"/>
              <a:buAutoNum type="alphaUcParenBoth"/>
            </a:pPr>
            <a:r>
              <a:rPr b="1" lang="en-US" sz="1800">
                <a:solidFill>
                  <a:srgbClr val="0000FF"/>
                </a:solidFill>
                <a:latin typeface="Calibri"/>
                <a:ea typeface="Calibri"/>
                <a:cs typeface="Calibri"/>
                <a:sym typeface="Calibri"/>
              </a:rPr>
              <a:t>3 4 5 6 7</a:t>
            </a:r>
            <a:endParaRPr b="1" sz="1800">
              <a:solidFill>
                <a:srgbClr val="0000FF"/>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AutoNum type="alphaUcParenBoth"/>
            </a:pPr>
            <a:r>
              <a:rPr lang="en-US" sz="1800">
                <a:solidFill>
                  <a:schemeClr val="dk1"/>
                </a:solidFill>
                <a:latin typeface="Calibri"/>
                <a:ea typeface="Calibri"/>
                <a:cs typeface="Calibri"/>
                <a:sym typeface="Calibri"/>
              </a:rPr>
              <a:t>3 4 5 6</a:t>
            </a:r>
            <a:endParaRPr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AutoNum type="alphaUcParenBoth"/>
            </a:pPr>
            <a:r>
              <a:rPr lang="en-US" sz="1800">
                <a:solidFill>
                  <a:schemeClr val="dk1"/>
                </a:solidFill>
                <a:latin typeface="Calibri"/>
                <a:ea typeface="Calibri"/>
                <a:cs typeface="Calibri"/>
                <a:sym typeface="Calibri"/>
              </a:rPr>
              <a:t>4 5 6</a:t>
            </a:r>
            <a:endParaRPr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AutoNum type="alphaUcParenBoth"/>
            </a:pPr>
            <a:r>
              <a:rPr lang="en-US" sz="1800">
                <a:solidFill>
                  <a:schemeClr val="dk1"/>
                </a:solidFill>
                <a:latin typeface="Calibri"/>
                <a:ea typeface="Calibri"/>
                <a:cs typeface="Calibri"/>
                <a:sym typeface="Calibri"/>
              </a:rPr>
              <a:t>4 5 6 7</a:t>
            </a:r>
            <a:endParaRPr>
              <a:latin typeface="Calibri"/>
              <a:ea typeface="Calibri"/>
              <a:cs typeface="Calibri"/>
              <a:sym typeface="Calibri"/>
            </a:endParaRPr>
          </a:p>
        </p:txBody>
      </p:sp>
      <p:sp>
        <p:nvSpPr>
          <p:cNvPr id="462" name="Google Shape;462;p51"/>
          <p:cNvSpPr txBox="1"/>
          <p:nvPr/>
        </p:nvSpPr>
        <p:spPr>
          <a:xfrm>
            <a:off x="6802850" y="3206925"/>
            <a:ext cx="1964100" cy="1726800"/>
          </a:xfrm>
          <a:prstGeom prst="rect">
            <a:avLst/>
          </a:prstGeom>
          <a:noFill/>
          <a:ln>
            <a:noFill/>
          </a:ln>
        </p:spPr>
        <p:txBody>
          <a:bodyPr anchorCtr="0" anchor="t" bIns="91425" lIns="91425" spcFirstLastPara="1" rIns="91425" wrap="square" tIns="91425">
            <a:noAutofit/>
          </a:bodyPr>
          <a:lstStyle/>
          <a:p>
            <a:pPr indent="-342900" lvl="0" marL="457200" rtl="0" algn="l">
              <a:lnSpc>
                <a:spcPct val="90000"/>
              </a:lnSpc>
              <a:spcBef>
                <a:spcPts val="1000"/>
              </a:spcBef>
              <a:spcAft>
                <a:spcPts val="0"/>
              </a:spcAft>
              <a:buClr>
                <a:schemeClr val="dk1"/>
              </a:buClr>
              <a:buSzPts val="1800"/>
              <a:buFont typeface="Calibri"/>
              <a:buAutoNum type="alphaUcParenBoth"/>
            </a:pPr>
            <a:r>
              <a:rPr lang="en-US" sz="1800">
                <a:solidFill>
                  <a:schemeClr val="dk1"/>
                </a:solidFill>
                <a:latin typeface="Calibri"/>
                <a:ea typeface="Calibri"/>
                <a:cs typeface="Calibri"/>
                <a:sym typeface="Calibri"/>
              </a:rPr>
              <a:t>3 4 5 6 7</a:t>
            </a:r>
            <a:endParaRPr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rgbClr val="0000FF"/>
              </a:buClr>
              <a:buSzPts val="1800"/>
              <a:buFont typeface="Calibri"/>
              <a:buAutoNum type="alphaUcParenBoth"/>
            </a:pPr>
            <a:r>
              <a:rPr lang="en-US" sz="1800">
                <a:solidFill>
                  <a:srgbClr val="0000FF"/>
                </a:solidFill>
                <a:latin typeface="Calibri"/>
                <a:ea typeface="Calibri"/>
                <a:cs typeface="Calibri"/>
                <a:sym typeface="Calibri"/>
              </a:rPr>
              <a:t>3 4 5 6</a:t>
            </a:r>
            <a:endParaRPr sz="1800">
              <a:solidFill>
                <a:srgbClr val="0000FF"/>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AutoNum type="alphaUcParenBoth"/>
            </a:pPr>
            <a:r>
              <a:rPr lang="en-US" sz="1800">
                <a:solidFill>
                  <a:schemeClr val="dk1"/>
                </a:solidFill>
                <a:latin typeface="Calibri"/>
                <a:ea typeface="Calibri"/>
                <a:cs typeface="Calibri"/>
                <a:sym typeface="Calibri"/>
              </a:rPr>
              <a:t>4 5 6</a:t>
            </a:r>
            <a:endParaRPr sz="1800">
              <a:solidFill>
                <a:schemeClr val="dk1"/>
              </a:solidFill>
              <a:latin typeface="Calibri"/>
              <a:ea typeface="Calibri"/>
              <a:cs typeface="Calibri"/>
              <a:sym typeface="Calibri"/>
            </a:endParaRPr>
          </a:p>
          <a:p>
            <a:pPr indent="-342900" lvl="0" marL="457200" rtl="0" algn="l">
              <a:lnSpc>
                <a:spcPct val="90000"/>
              </a:lnSpc>
              <a:spcBef>
                <a:spcPts val="0"/>
              </a:spcBef>
              <a:spcAft>
                <a:spcPts val="0"/>
              </a:spcAft>
              <a:buClr>
                <a:schemeClr val="dk1"/>
              </a:buClr>
              <a:buSzPts val="1800"/>
              <a:buFont typeface="Calibri"/>
              <a:buAutoNum type="alphaUcParenBoth"/>
            </a:pPr>
            <a:r>
              <a:rPr lang="en-US" sz="1800">
                <a:solidFill>
                  <a:schemeClr val="dk1"/>
                </a:solidFill>
                <a:latin typeface="Calibri"/>
                <a:ea typeface="Calibri"/>
                <a:cs typeface="Calibri"/>
                <a:sym typeface="Calibri"/>
              </a:rPr>
              <a:t>4 5 6 7</a:t>
            </a:r>
            <a:endParaRPr>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2"/>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8" name="Google Shape;468;p52"/>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69" name="Google Shape;469;p52"/>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sz="2500"/>
              <a:t>Task 2. Write a</a:t>
            </a:r>
            <a:r>
              <a:rPr lang="en-US" sz="2500">
                <a:latin typeface="Courier New"/>
                <a:ea typeface="Courier New"/>
                <a:cs typeface="Courier New"/>
                <a:sym typeface="Courier New"/>
              </a:rPr>
              <a:t> for-loop </a:t>
            </a:r>
            <a:r>
              <a:rPr lang="en-US" sz="2500"/>
              <a:t>to print numbers from </a:t>
            </a:r>
            <a:endParaRPr sz="2500"/>
          </a:p>
          <a:p>
            <a:pPr indent="0" lvl="0" marL="0" rtl="0" algn="l">
              <a:spcBef>
                <a:spcPts val="1000"/>
              </a:spcBef>
              <a:spcAft>
                <a:spcPts val="0"/>
              </a:spcAft>
              <a:buClr>
                <a:schemeClr val="dk1"/>
              </a:buClr>
              <a:buSzPts val="1100"/>
              <a:buFont typeface="Arial"/>
              <a:buNone/>
            </a:pPr>
            <a:r>
              <a:rPr lang="en-US" sz="2500"/>
              <a:t>   A) [1,8] (including 1 and 8)</a:t>
            </a:r>
            <a:endParaRPr sz="2500"/>
          </a:p>
          <a:p>
            <a:pPr indent="0" lvl="0" marL="0" rtl="0" algn="l">
              <a:spcBef>
                <a:spcPts val="1000"/>
              </a:spcBef>
              <a:spcAft>
                <a:spcPts val="0"/>
              </a:spcAft>
              <a:buNone/>
            </a:pPr>
            <a:r>
              <a:rPr lang="en-US" sz="2500"/>
              <a:t>   B) [1,8)  (including 1 and excluding 8) </a:t>
            </a:r>
            <a:endParaRPr sz="2500"/>
          </a:p>
          <a:p>
            <a:pPr indent="0" lvl="0" marL="0" rtl="0" algn="l">
              <a:spcBef>
                <a:spcPts val="1000"/>
              </a:spcBef>
              <a:spcAft>
                <a:spcPts val="0"/>
              </a:spcAft>
              <a:buNone/>
            </a:pPr>
            <a:r>
              <a:rPr lang="en-US" sz="2500"/>
              <a:t>    </a:t>
            </a:r>
            <a:r>
              <a:rPr b="1" lang="en-US" sz="1800">
                <a:solidFill>
                  <a:srgbClr val="0000FF"/>
                </a:solidFill>
                <a:latin typeface="Courier New"/>
                <a:ea typeface="Courier New"/>
                <a:cs typeface="Courier New"/>
                <a:sym typeface="Courier New"/>
              </a:rPr>
              <a:t>A)</a:t>
            </a:r>
            <a:endParaRPr b="1" sz="1800">
              <a:solidFill>
                <a:srgbClr val="0000FF"/>
              </a:solidFill>
              <a:latin typeface="Courier New"/>
              <a:ea typeface="Courier New"/>
              <a:cs typeface="Courier New"/>
              <a:sym typeface="Courier New"/>
            </a:endParaRPr>
          </a:p>
          <a:p>
            <a:pPr indent="0" lvl="0" marL="457200" rtl="0" algn="l">
              <a:spcBef>
                <a:spcPts val="1000"/>
              </a:spcBef>
              <a:spcAft>
                <a:spcPts val="0"/>
              </a:spcAft>
              <a:buNone/>
            </a:pPr>
            <a:r>
              <a:rPr b="1" lang="en-US" sz="1800">
                <a:solidFill>
                  <a:srgbClr val="0000FF"/>
                </a:solidFill>
                <a:latin typeface="Courier New"/>
                <a:ea typeface="Courier New"/>
                <a:cs typeface="Courier New"/>
                <a:sym typeface="Courier New"/>
              </a:rPr>
              <a:t>for(int i = 1; i &lt;= 8; i++)</a:t>
            </a:r>
            <a:br>
              <a:rPr b="1" lang="en-US" sz="1800">
                <a:solidFill>
                  <a:srgbClr val="0000FF"/>
                </a:solidFill>
                <a:latin typeface="Courier New"/>
                <a:ea typeface="Courier New"/>
                <a:cs typeface="Courier New"/>
                <a:sym typeface="Courier New"/>
              </a:rPr>
            </a:br>
            <a:r>
              <a:rPr b="1" lang="en-US" sz="1800">
                <a:solidFill>
                  <a:srgbClr val="0000FF"/>
                </a:solidFill>
                <a:latin typeface="Courier New"/>
                <a:ea typeface="Courier New"/>
                <a:cs typeface="Courier New"/>
                <a:sym typeface="Courier New"/>
              </a:rPr>
              <a:t>{</a:t>
            </a:r>
            <a:endParaRPr b="1" sz="1800">
              <a:solidFill>
                <a:srgbClr val="0000FF"/>
              </a:solidFill>
              <a:latin typeface="Courier New"/>
              <a:ea typeface="Courier New"/>
              <a:cs typeface="Courier New"/>
              <a:sym typeface="Courier New"/>
            </a:endParaRPr>
          </a:p>
          <a:p>
            <a:pPr indent="0" lvl="0" marL="0" rtl="0" algn="l">
              <a:spcBef>
                <a:spcPts val="1000"/>
              </a:spcBef>
              <a:spcAft>
                <a:spcPts val="0"/>
              </a:spcAft>
              <a:buNone/>
            </a:pPr>
            <a:r>
              <a:rPr b="1" lang="en-US" sz="1800">
                <a:solidFill>
                  <a:srgbClr val="0000FF"/>
                </a:solidFill>
                <a:latin typeface="Courier New"/>
                <a:ea typeface="Courier New"/>
                <a:cs typeface="Courier New"/>
                <a:sym typeface="Courier New"/>
              </a:rPr>
              <a:t>    	System.out.print(i + “ “);</a:t>
            </a:r>
            <a:endParaRPr b="1" sz="1800">
              <a:solidFill>
                <a:srgbClr val="0000FF"/>
              </a:solidFill>
              <a:latin typeface="Courier New"/>
              <a:ea typeface="Courier New"/>
              <a:cs typeface="Courier New"/>
              <a:sym typeface="Courier New"/>
            </a:endParaRPr>
          </a:p>
          <a:p>
            <a:pPr indent="0" lvl="0" marL="457200" rtl="0" algn="l">
              <a:spcBef>
                <a:spcPts val="1000"/>
              </a:spcBef>
              <a:spcAft>
                <a:spcPts val="0"/>
              </a:spcAft>
              <a:buNone/>
            </a:pPr>
            <a:r>
              <a:rPr b="1" lang="en-US" sz="1800">
                <a:solidFill>
                  <a:srgbClr val="0000FF"/>
                </a:solidFill>
                <a:latin typeface="Courier New"/>
                <a:ea typeface="Courier New"/>
                <a:cs typeface="Courier New"/>
                <a:sym typeface="Courier New"/>
              </a:rPr>
              <a:t>}</a:t>
            </a:r>
            <a:endParaRPr b="1" sz="1800">
              <a:solidFill>
                <a:srgbClr val="0000FF"/>
              </a:solidFill>
              <a:latin typeface="Courier New"/>
              <a:ea typeface="Courier New"/>
              <a:cs typeface="Courier New"/>
              <a:sym typeface="Courier New"/>
            </a:endParaRPr>
          </a:p>
          <a:p>
            <a:pPr indent="0" lvl="0" marL="457200" rtl="0" algn="l">
              <a:spcBef>
                <a:spcPts val="1000"/>
              </a:spcBef>
              <a:spcAft>
                <a:spcPts val="0"/>
              </a:spcAft>
              <a:buNone/>
            </a:pPr>
            <a:r>
              <a:t/>
            </a:r>
            <a:endParaRPr b="1" sz="1800">
              <a:latin typeface="Courier New"/>
              <a:ea typeface="Courier New"/>
              <a:cs typeface="Courier New"/>
              <a:sym typeface="Courier New"/>
            </a:endParaRPr>
          </a:p>
          <a:p>
            <a:pPr indent="0" lvl="0" marL="457200" rtl="0" algn="l">
              <a:spcBef>
                <a:spcPts val="1000"/>
              </a:spcBef>
              <a:spcAft>
                <a:spcPts val="0"/>
              </a:spcAft>
              <a:buNone/>
            </a:pPr>
            <a:r>
              <a:rPr b="1" lang="en-US" sz="1800">
                <a:solidFill>
                  <a:srgbClr val="0000FF"/>
                </a:solidFill>
                <a:latin typeface="Courier New"/>
                <a:ea typeface="Courier New"/>
                <a:cs typeface="Courier New"/>
                <a:sym typeface="Courier New"/>
              </a:rPr>
              <a:t>B)</a:t>
            </a:r>
            <a:endParaRPr b="1" sz="1800">
              <a:solidFill>
                <a:srgbClr val="0000FF"/>
              </a:solidFill>
              <a:latin typeface="Courier New"/>
              <a:ea typeface="Courier New"/>
              <a:cs typeface="Courier New"/>
              <a:sym typeface="Courier New"/>
            </a:endParaRPr>
          </a:p>
          <a:p>
            <a:pPr indent="0" lvl="0" marL="457200" rtl="0" algn="l">
              <a:spcBef>
                <a:spcPts val="1000"/>
              </a:spcBef>
              <a:spcAft>
                <a:spcPts val="0"/>
              </a:spcAft>
              <a:buClr>
                <a:schemeClr val="dk1"/>
              </a:buClr>
              <a:buSzPts val="1100"/>
              <a:buFont typeface="Arial"/>
              <a:buNone/>
            </a:pPr>
            <a:r>
              <a:rPr b="1" lang="en-US" sz="1800">
                <a:solidFill>
                  <a:srgbClr val="0000FF"/>
                </a:solidFill>
                <a:latin typeface="Courier New"/>
                <a:ea typeface="Courier New"/>
                <a:cs typeface="Courier New"/>
                <a:sym typeface="Courier New"/>
              </a:rPr>
              <a:t>for(int i = 1; i &lt; 8; i++)</a:t>
            </a:r>
            <a:br>
              <a:rPr b="1" lang="en-US" sz="1800">
                <a:solidFill>
                  <a:srgbClr val="0000FF"/>
                </a:solidFill>
                <a:latin typeface="Courier New"/>
                <a:ea typeface="Courier New"/>
                <a:cs typeface="Courier New"/>
                <a:sym typeface="Courier New"/>
              </a:rPr>
            </a:br>
            <a:r>
              <a:rPr b="1" lang="en-US" sz="1800">
                <a:solidFill>
                  <a:srgbClr val="0000FF"/>
                </a:solidFill>
                <a:latin typeface="Courier New"/>
                <a:ea typeface="Courier New"/>
                <a:cs typeface="Courier New"/>
                <a:sym typeface="Courier New"/>
              </a:rPr>
              <a:t>{</a:t>
            </a:r>
            <a:endParaRPr b="1" sz="1800">
              <a:solidFill>
                <a:srgbClr val="0000FF"/>
              </a:solidFill>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b="1" lang="en-US" sz="1800">
                <a:solidFill>
                  <a:srgbClr val="0000FF"/>
                </a:solidFill>
                <a:latin typeface="Courier New"/>
                <a:ea typeface="Courier New"/>
                <a:cs typeface="Courier New"/>
                <a:sym typeface="Courier New"/>
              </a:rPr>
              <a:t>    	System.out.print(i + “ “);</a:t>
            </a:r>
            <a:endParaRPr b="1" sz="1800">
              <a:solidFill>
                <a:srgbClr val="0000FF"/>
              </a:solidFill>
              <a:latin typeface="Courier New"/>
              <a:ea typeface="Courier New"/>
              <a:cs typeface="Courier New"/>
              <a:sym typeface="Courier New"/>
            </a:endParaRPr>
          </a:p>
          <a:p>
            <a:pPr indent="0" lvl="0" marL="457200" rtl="0" algn="l">
              <a:spcBef>
                <a:spcPts val="1000"/>
              </a:spcBef>
              <a:spcAft>
                <a:spcPts val="0"/>
              </a:spcAft>
              <a:buClr>
                <a:schemeClr val="dk1"/>
              </a:buClr>
              <a:buSzPts val="1100"/>
              <a:buFont typeface="Arial"/>
              <a:buNone/>
            </a:pPr>
            <a:r>
              <a:rPr b="1" lang="en-US" sz="1800">
                <a:solidFill>
                  <a:srgbClr val="0000FF"/>
                </a:solidFill>
                <a:latin typeface="Courier New"/>
                <a:ea typeface="Courier New"/>
                <a:cs typeface="Courier New"/>
                <a:sym typeface="Courier New"/>
              </a:rPr>
              <a:t>}</a:t>
            </a:r>
            <a:endParaRPr b="1" sz="1800">
              <a:solidFill>
                <a:srgbClr val="0000FF"/>
              </a:solidFill>
              <a:latin typeface="Courier New"/>
              <a:ea typeface="Courier New"/>
              <a:cs typeface="Courier New"/>
              <a:sym typeface="Courier New"/>
            </a:endParaRPr>
          </a:p>
          <a:p>
            <a:pPr indent="0" lvl="0" marL="457200" rtl="0" algn="l">
              <a:spcBef>
                <a:spcPts val="1000"/>
              </a:spcBef>
              <a:spcAft>
                <a:spcPts val="0"/>
              </a:spcAft>
              <a:buNone/>
            </a:pPr>
            <a:r>
              <a:t/>
            </a:r>
            <a:endParaRPr b="1" sz="1800">
              <a:solidFill>
                <a:srgbClr val="0000FF"/>
              </a:solidFill>
              <a:latin typeface="Courier New"/>
              <a:ea typeface="Courier New"/>
              <a:cs typeface="Courier New"/>
              <a:sym typeface="Courier New"/>
            </a:endParaRPr>
          </a:p>
          <a:p>
            <a:pPr indent="0" lvl="0" marL="0" rtl="0" algn="l">
              <a:spcBef>
                <a:spcPts val="1000"/>
              </a:spcBef>
              <a:spcAft>
                <a:spcPts val="0"/>
              </a:spcAft>
              <a:buNone/>
            </a:pPr>
            <a:r>
              <a:t/>
            </a:r>
            <a:endParaRPr sz="2500"/>
          </a:p>
        </p:txBody>
      </p:sp>
      <p:pic>
        <p:nvPicPr>
          <p:cNvPr descr="logo" id="470" name="Google Shape;470;p52"/>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471" name="Google Shape;471;p52"/>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u="sng">
                <a:solidFill>
                  <a:schemeClr val="accent5"/>
                </a:solidFill>
                <a:latin typeface="Calibri"/>
                <a:ea typeface="Calibri"/>
                <a:cs typeface="Calibri"/>
                <a:sym typeface="Calibri"/>
              </a:rPr>
              <a:t>Answers: </a:t>
            </a:r>
            <a:r>
              <a:rPr lang="en-US" sz="4000">
                <a:solidFill>
                  <a:schemeClr val="accent5"/>
                </a:solidFill>
                <a:latin typeface="Calibri"/>
                <a:ea typeface="Calibri"/>
                <a:cs typeface="Calibri"/>
                <a:sym typeface="Calibri"/>
              </a:rPr>
              <a:t>Checkpoint: If, For, and Arrays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3"/>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7" name="Google Shape;477;p53"/>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78" name="Google Shape;478;p53"/>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US" sz="1800"/>
              <a:t>Task 3. Write a piece of code that will create the following output:</a:t>
            </a:r>
            <a:endParaRPr b="1" sz="1800"/>
          </a:p>
          <a:p>
            <a:pPr indent="0" lvl="0" marL="0" rtl="0" algn="l">
              <a:spcBef>
                <a:spcPts val="1000"/>
              </a:spcBef>
              <a:spcAft>
                <a:spcPts val="0"/>
              </a:spcAft>
              <a:buClr>
                <a:schemeClr val="dk1"/>
              </a:buClr>
              <a:buSzPts val="1100"/>
              <a:buFont typeface="Arial"/>
              <a:buNone/>
            </a:pPr>
            <a:r>
              <a:t/>
            </a:r>
            <a:endParaRPr b="1" sz="1800"/>
          </a:p>
          <a:p>
            <a:pPr indent="0" lvl="0" marL="0" rtl="0" algn="l">
              <a:spcBef>
                <a:spcPts val="1000"/>
              </a:spcBef>
              <a:spcAft>
                <a:spcPts val="0"/>
              </a:spcAft>
              <a:buClr>
                <a:schemeClr val="dk1"/>
              </a:buClr>
              <a:buSzPts val="1100"/>
              <a:buFont typeface="Arial"/>
              <a:buNone/>
            </a:pPr>
            <a:r>
              <a:rPr b="1" lang="en-US" sz="1800" u="sng"/>
              <a:t>1</a:t>
            </a:r>
            <a:endParaRPr b="1" sz="1800" u="sng"/>
          </a:p>
          <a:p>
            <a:pPr indent="0" lvl="0" marL="0" rtl="0" algn="l">
              <a:spcBef>
                <a:spcPts val="1000"/>
              </a:spcBef>
              <a:spcAft>
                <a:spcPts val="0"/>
              </a:spcAft>
              <a:buClr>
                <a:schemeClr val="dk1"/>
              </a:buClr>
              <a:buSzPts val="1100"/>
              <a:buFont typeface="Arial"/>
              <a:buNone/>
            </a:pPr>
            <a:r>
              <a:rPr b="1" lang="en-US" sz="1800" u="sng"/>
              <a:t>1 2</a:t>
            </a:r>
            <a:endParaRPr b="1" sz="1800" u="sng"/>
          </a:p>
          <a:p>
            <a:pPr indent="0" lvl="0" marL="0" rtl="0" algn="l">
              <a:spcBef>
                <a:spcPts val="1000"/>
              </a:spcBef>
              <a:spcAft>
                <a:spcPts val="0"/>
              </a:spcAft>
              <a:buClr>
                <a:schemeClr val="dk1"/>
              </a:buClr>
              <a:buSzPts val="1100"/>
              <a:buFont typeface="Arial"/>
              <a:buNone/>
            </a:pPr>
            <a:r>
              <a:rPr b="1" lang="en-US" sz="1800" u="sng"/>
              <a:t>1 2 3</a:t>
            </a:r>
            <a:endParaRPr b="1" sz="1800" u="sng"/>
          </a:p>
          <a:p>
            <a:pPr indent="0" lvl="0" marL="0" rtl="0" algn="l">
              <a:spcBef>
                <a:spcPts val="1000"/>
              </a:spcBef>
              <a:spcAft>
                <a:spcPts val="0"/>
              </a:spcAft>
              <a:buClr>
                <a:schemeClr val="dk1"/>
              </a:buClr>
              <a:buSzPts val="1100"/>
              <a:buFont typeface="Arial"/>
              <a:buNone/>
            </a:pPr>
            <a:r>
              <a:rPr b="1" lang="en-US" sz="1800"/>
              <a:t>1 2 3 4</a:t>
            </a:r>
            <a:endParaRPr b="1" sz="1800"/>
          </a:p>
          <a:p>
            <a:pPr indent="0" lvl="0" marL="0" rtl="0" algn="l">
              <a:spcBef>
                <a:spcPts val="1000"/>
              </a:spcBef>
              <a:spcAft>
                <a:spcPts val="0"/>
              </a:spcAft>
              <a:buClr>
                <a:schemeClr val="dk1"/>
              </a:buClr>
              <a:buSzPts val="1100"/>
              <a:buFont typeface="Arial"/>
              <a:buNone/>
            </a:pPr>
            <a:r>
              <a:rPr b="1" lang="en-US" sz="1800"/>
              <a:t>1 2 3 4 5</a:t>
            </a:r>
            <a:endParaRPr b="1" sz="1800"/>
          </a:p>
          <a:p>
            <a:pPr indent="0" lvl="0" marL="0" rtl="0" algn="l">
              <a:spcBef>
                <a:spcPts val="1000"/>
              </a:spcBef>
              <a:spcAft>
                <a:spcPts val="0"/>
              </a:spcAft>
              <a:buClr>
                <a:schemeClr val="dk1"/>
              </a:buClr>
              <a:buSzPts val="1100"/>
              <a:buFont typeface="Arial"/>
              <a:buNone/>
            </a:pPr>
            <a:r>
              <a:rPr b="1" lang="en-US" sz="1800"/>
              <a:t>1 2 3 4 5 6</a:t>
            </a:r>
            <a:endParaRPr b="1" sz="1800"/>
          </a:p>
          <a:p>
            <a:pPr indent="0" lvl="0" marL="0" rtl="0" algn="l">
              <a:spcBef>
                <a:spcPts val="1000"/>
              </a:spcBef>
              <a:spcAft>
                <a:spcPts val="0"/>
              </a:spcAft>
              <a:buClr>
                <a:schemeClr val="dk1"/>
              </a:buClr>
              <a:buSzPts val="1100"/>
              <a:buFont typeface="Arial"/>
              <a:buNone/>
            </a:pPr>
            <a:r>
              <a:rPr b="1" lang="en-US" sz="1800"/>
              <a:t>…</a:t>
            </a:r>
            <a:endParaRPr b="1" sz="1800"/>
          </a:p>
          <a:p>
            <a:pPr indent="0" lvl="0" marL="0" rtl="0" algn="l">
              <a:spcBef>
                <a:spcPts val="1000"/>
              </a:spcBef>
              <a:spcAft>
                <a:spcPts val="0"/>
              </a:spcAft>
              <a:buClr>
                <a:schemeClr val="dk1"/>
              </a:buClr>
              <a:buSzPts val="1100"/>
              <a:buFont typeface="Arial"/>
              <a:buNone/>
            </a:pPr>
            <a:r>
              <a:rPr b="1" lang="en-US" sz="1800" u="sng"/>
              <a:t>1 2 3 4 5 6 7 8… 100</a:t>
            </a:r>
            <a:endParaRPr b="1" sz="1800" u="sng"/>
          </a:p>
          <a:p>
            <a:pPr indent="0" lvl="0" marL="0" rtl="0" algn="l">
              <a:spcBef>
                <a:spcPts val="1000"/>
              </a:spcBef>
              <a:spcAft>
                <a:spcPts val="0"/>
              </a:spcAft>
              <a:buNone/>
            </a:pPr>
            <a:r>
              <a:t/>
            </a:r>
            <a:endParaRPr sz="2500"/>
          </a:p>
        </p:txBody>
      </p:sp>
      <p:pic>
        <p:nvPicPr>
          <p:cNvPr descr="logo" id="479" name="Google Shape;479;p53"/>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480" name="Google Shape;480;p53"/>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u="sng">
                <a:solidFill>
                  <a:schemeClr val="accent5"/>
                </a:solidFill>
                <a:latin typeface="Calibri"/>
                <a:ea typeface="Calibri"/>
                <a:cs typeface="Calibri"/>
                <a:sym typeface="Calibri"/>
              </a:rPr>
              <a:t>Answers: </a:t>
            </a:r>
            <a:r>
              <a:rPr lang="en-US" sz="4000">
                <a:solidFill>
                  <a:schemeClr val="accent5"/>
                </a:solidFill>
                <a:latin typeface="Calibri"/>
                <a:ea typeface="Calibri"/>
                <a:cs typeface="Calibri"/>
                <a:sym typeface="Calibri"/>
              </a:rPr>
              <a:t>Checkpoint: If, For, and Arrays</a:t>
            </a:r>
            <a:endParaRPr/>
          </a:p>
        </p:txBody>
      </p:sp>
      <p:sp>
        <p:nvSpPr>
          <p:cNvPr id="481" name="Google Shape;481;p53"/>
          <p:cNvSpPr txBox="1"/>
          <p:nvPr/>
        </p:nvSpPr>
        <p:spPr>
          <a:xfrm>
            <a:off x="5019125" y="1878500"/>
            <a:ext cx="7229700" cy="456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a:solidFill>
                  <a:srgbClr val="0000FF"/>
                </a:solidFill>
                <a:latin typeface="Courier New"/>
                <a:ea typeface="Courier New"/>
                <a:cs typeface="Courier New"/>
                <a:sym typeface="Courier New"/>
              </a:rPr>
              <a:t>#include</a:t>
            </a:r>
            <a:r>
              <a:rPr b="1" lang="en-US">
                <a:solidFill>
                  <a:schemeClr val="dk1"/>
                </a:solidFill>
                <a:latin typeface="Courier New"/>
                <a:ea typeface="Courier New"/>
                <a:cs typeface="Courier New"/>
                <a:sym typeface="Courier New"/>
              </a:rPr>
              <a:t> </a:t>
            </a:r>
            <a:r>
              <a:rPr b="1" lang="en-US">
                <a:solidFill>
                  <a:srgbClr val="0000FF"/>
                </a:solidFill>
                <a:latin typeface="Courier New"/>
                <a:ea typeface="Courier New"/>
                <a:cs typeface="Courier New"/>
                <a:sym typeface="Courier New"/>
              </a:rPr>
              <a:t>&lt;</a:t>
            </a:r>
            <a:r>
              <a:rPr b="1" lang="en-US">
                <a:solidFill>
                  <a:srgbClr val="A31515"/>
                </a:solidFill>
                <a:latin typeface="Courier New"/>
                <a:ea typeface="Courier New"/>
                <a:cs typeface="Courier New"/>
                <a:sym typeface="Courier New"/>
              </a:rPr>
              <a:t>iostream</a:t>
            </a:r>
            <a:r>
              <a:rPr b="1" lang="en-US">
                <a:solidFill>
                  <a:srgbClr val="0000FF"/>
                </a:solidFill>
                <a:latin typeface="Courier New"/>
                <a:ea typeface="Courier New"/>
                <a:cs typeface="Courier New"/>
                <a:sym typeface="Courier New"/>
              </a:rPr>
              <a:t>&gt;</a:t>
            </a:r>
            <a:endParaRPr b="1">
              <a:solidFill>
                <a:srgbClr val="0000FF"/>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rgbClr val="0000FF"/>
                </a:solidFill>
                <a:latin typeface="Courier New"/>
                <a:ea typeface="Courier New"/>
                <a:cs typeface="Courier New"/>
                <a:sym typeface="Courier New"/>
              </a:rPr>
              <a:t>using</a:t>
            </a:r>
            <a:r>
              <a:rPr b="1" lang="en-US">
                <a:solidFill>
                  <a:schemeClr val="dk1"/>
                </a:solidFill>
                <a:latin typeface="Courier New"/>
                <a:ea typeface="Courier New"/>
                <a:cs typeface="Courier New"/>
                <a:sym typeface="Courier New"/>
              </a:rPr>
              <a:t> </a:t>
            </a:r>
            <a:r>
              <a:rPr b="1" lang="en-US">
                <a:solidFill>
                  <a:srgbClr val="0000FF"/>
                </a:solidFill>
                <a:latin typeface="Courier New"/>
                <a:ea typeface="Courier New"/>
                <a:cs typeface="Courier New"/>
                <a:sym typeface="Courier New"/>
              </a:rPr>
              <a:t>namespace</a:t>
            </a:r>
            <a:r>
              <a:rPr b="1" lang="en-US">
                <a:solidFill>
                  <a:schemeClr val="dk1"/>
                </a:solidFill>
                <a:latin typeface="Courier New"/>
                <a:ea typeface="Courier New"/>
                <a:cs typeface="Courier New"/>
                <a:sym typeface="Courier New"/>
              </a:rPr>
              <a:t> std;</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rgbClr val="0000FF"/>
                </a:solidFill>
                <a:latin typeface="Courier New"/>
                <a:ea typeface="Courier New"/>
                <a:cs typeface="Courier New"/>
                <a:sym typeface="Courier New"/>
              </a:rPr>
              <a:t>int</a:t>
            </a:r>
            <a:r>
              <a:rPr b="1" lang="en-US">
                <a:solidFill>
                  <a:schemeClr val="dk1"/>
                </a:solidFill>
                <a:latin typeface="Courier New"/>
                <a:ea typeface="Courier New"/>
                <a:cs typeface="Courier New"/>
                <a:sym typeface="Courier New"/>
              </a:rPr>
              <a:t> main()</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 </a:t>
            </a:r>
            <a:r>
              <a:rPr b="1" lang="en-US">
                <a:solidFill>
                  <a:srgbClr val="0000FF"/>
                </a:solidFill>
                <a:latin typeface="Courier New"/>
                <a:ea typeface="Courier New"/>
                <a:cs typeface="Courier New"/>
                <a:sym typeface="Courier New"/>
              </a:rPr>
              <a:t>for</a:t>
            </a:r>
            <a:r>
              <a:rPr b="1" lang="en-US">
                <a:solidFill>
                  <a:schemeClr val="dk1"/>
                </a:solidFill>
                <a:latin typeface="Courier New"/>
                <a:ea typeface="Courier New"/>
                <a:cs typeface="Courier New"/>
                <a:sym typeface="Courier New"/>
              </a:rPr>
              <a:t>(</a:t>
            </a:r>
            <a:r>
              <a:rPr b="1" lang="en-US">
                <a:solidFill>
                  <a:srgbClr val="0000FF"/>
                </a:solidFill>
                <a:latin typeface="Courier New"/>
                <a:ea typeface="Courier New"/>
                <a:cs typeface="Courier New"/>
                <a:sym typeface="Courier New"/>
              </a:rPr>
              <a:t>int</a:t>
            </a:r>
            <a:r>
              <a:rPr b="1" lang="en-US">
                <a:solidFill>
                  <a:schemeClr val="dk1"/>
                </a:solidFill>
                <a:latin typeface="Courier New"/>
                <a:ea typeface="Courier New"/>
                <a:cs typeface="Courier New"/>
                <a:sym typeface="Courier New"/>
              </a:rPr>
              <a:t> i = </a:t>
            </a:r>
            <a:r>
              <a:rPr b="1" lang="en-US">
                <a:solidFill>
                  <a:srgbClr val="09885A"/>
                </a:solidFill>
                <a:latin typeface="Courier New"/>
                <a:ea typeface="Courier New"/>
                <a:cs typeface="Courier New"/>
                <a:sym typeface="Courier New"/>
              </a:rPr>
              <a:t>1</a:t>
            </a:r>
            <a:r>
              <a:rPr b="1" lang="en-US">
                <a:solidFill>
                  <a:schemeClr val="dk1"/>
                </a:solidFill>
                <a:latin typeface="Courier New"/>
                <a:ea typeface="Courier New"/>
                <a:cs typeface="Courier New"/>
                <a:sym typeface="Courier New"/>
              </a:rPr>
              <a:t>; i &lt;= </a:t>
            </a:r>
            <a:r>
              <a:rPr b="1" lang="en-US">
                <a:solidFill>
                  <a:srgbClr val="09885A"/>
                </a:solidFill>
                <a:latin typeface="Courier New"/>
                <a:ea typeface="Courier New"/>
                <a:cs typeface="Courier New"/>
                <a:sym typeface="Courier New"/>
              </a:rPr>
              <a:t>100</a:t>
            </a:r>
            <a:r>
              <a:rPr b="1" lang="en-US">
                <a:solidFill>
                  <a:schemeClr val="dk1"/>
                </a:solidFill>
                <a:latin typeface="Courier New"/>
                <a:ea typeface="Courier New"/>
                <a:cs typeface="Courier New"/>
                <a:sym typeface="Courier New"/>
              </a:rPr>
              <a:t>; i++) </a:t>
            </a:r>
            <a:r>
              <a:rPr b="1" lang="en-US">
                <a:solidFill>
                  <a:srgbClr val="AAAAAA"/>
                </a:solidFill>
                <a:latin typeface="Courier New"/>
                <a:ea typeface="Courier New"/>
                <a:cs typeface="Courier New"/>
                <a:sym typeface="Courier New"/>
              </a:rPr>
              <a:t>//up to down</a:t>
            </a:r>
            <a:endParaRPr b="1">
              <a:solidFill>
                <a:srgbClr val="AAAAAA"/>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   </a:t>
            </a:r>
            <a:r>
              <a:rPr b="1" lang="en-US">
                <a:solidFill>
                  <a:srgbClr val="0000FF"/>
                </a:solidFill>
                <a:latin typeface="Courier New"/>
                <a:ea typeface="Courier New"/>
                <a:cs typeface="Courier New"/>
                <a:sym typeface="Courier New"/>
              </a:rPr>
              <a:t>for</a:t>
            </a:r>
            <a:r>
              <a:rPr b="1" lang="en-US">
                <a:solidFill>
                  <a:schemeClr val="dk1"/>
                </a:solidFill>
                <a:latin typeface="Courier New"/>
                <a:ea typeface="Courier New"/>
                <a:cs typeface="Courier New"/>
                <a:sym typeface="Courier New"/>
              </a:rPr>
              <a:t>(</a:t>
            </a:r>
            <a:r>
              <a:rPr b="1" lang="en-US">
                <a:solidFill>
                  <a:srgbClr val="0000FF"/>
                </a:solidFill>
                <a:latin typeface="Courier New"/>
                <a:ea typeface="Courier New"/>
                <a:cs typeface="Courier New"/>
                <a:sym typeface="Courier New"/>
              </a:rPr>
              <a:t>int</a:t>
            </a:r>
            <a:r>
              <a:rPr b="1" lang="en-US">
                <a:solidFill>
                  <a:schemeClr val="dk1"/>
                </a:solidFill>
                <a:latin typeface="Courier New"/>
                <a:ea typeface="Courier New"/>
                <a:cs typeface="Courier New"/>
                <a:sym typeface="Courier New"/>
              </a:rPr>
              <a:t> j = </a:t>
            </a:r>
            <a:r>
              <a:rPr b="1" lang="en-US">
                <a:solidFill>
                  <a:srgbClr val="09885A"/>
                </a:solidFill>
                <a:latin typeface="Courier New"/>
                <a:ea typeface="Courier New"/>
                <a:cs typeface="Courier New"/>
                <a:sym typeface="Courier New"/>
              </a:rPr>
              <a:t>1</a:t>
            </a:r>
            <a:r>
              <a:rPr b="1" lang="en-US">
                <a:solidFill>
                  <a:schemeClr val="dk1"/>
                </a:solidFill>
                <a:latin typeface="Courier New"/>
                <a:ea typeface="Courier New"/>
                <a:cs typeface="Courier New"/>
                <a:sym typeface="Courier New"/>
              </a:rPr>
              <a:t>; j &lt;= i; j++) </a:t>
            </a:r>
            <a:r>
              <a:rPr b="1" lang="en-US">
                <a:solidFill>
                  <a:srgbClr val="AAAAAA"/>
                </a:solidFill>
                <a:latin typeface="Courier New"/>
                <a:ea typeface="Courier New"/>
                <a:cs typeface="Courier New"/>
                <a:sym typeface="Courier New"/>
              </a:rPr>
              <a:t>//left to right</a:t>
            </a:r>
            <a:endParaRPr b="1">
              <a:solidFill>
                <a:srgbClr val="AAAAAA"/>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     cout &lt;&lt; j &lt;&lt; ‘ ‘;</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   cout &lt;&lt; ‘\n’;</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 </a:t>
            </a:r>
            <a:r>
              <a:rPr b="1" lang="en-US">
                <a:solidFill>
                  <a:srgbClr val="0000FF"/>
                </a:solidFill>
                <a:latin typeface="Courier New"/>
                <a:ea typeface="Courier New"/>
                <a:cs typeface="Courier New"/>
                <a:sym typeface="Courier New"/>
              </a:rPr>
              <a:t>return</a:t>
            </a:r>
            <a:r>
              <a:rPr b="1" lang="en-US">
                <a:solidFill>
                  <a:schemeClr val="dk1"/>
                </a:solidFill>
                <a:latin typeface="Courier New"/>
                <a:ea typeface="Courier New"/>
                <a:cs typeface="Courier New"/>
                <a:sym typeface="Courier New"/>
              </a:rPr>
              <a:t> </a:t>
            </a:r>
            <a:r>
              <a:rPr b="1" lang="en-US">
                <a:solidFill>
                  <a:srgbClr val="09885A"/>
                </a:solidFill>
                <a:latin typeface="Courier New"/>
                <a:ea typeface="Courier New"/>
                <a:cs typeface="Courier New"/>
                <a:sym typeface="Courier New"/>
              </a:rPr>
              <a:t>0</a:t>
            </a:r>
            <a:r>
              <a:rPr b="1" lang="en-US">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a:solidFill>
                <a:srgbClr val="0000FF"/>
              </a:solidFill>
              <a:latin typeface="Courier New"/>
              <a:ea typeface="Courier New"/>
              <a:cs typeface="Courier New"/>
              <a:sym typeface="Courier New"/>
            </a:endParaRPr>
          </a:p>
        </p:txBody>
      </p:sp>
      <p:sp>
        <p:nvSpPr>
          <p:cNvPr id="482" name="Google Shape;482;p53"/>
          <p:cNvSpPr txBox="1"/>
          <p:nvPr/>
        </p:nvSpPr>
        <p:spPr>
          <a:xfrm>
            <a:off x="2690350" y="1878500"/>
            <a:ext cx="1119600" cy="40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latin typeface="Calibri"/>
                <a:ea typeface="Calibri"/>
                <a:cs typeface="Calibri"/>
                <a:sym typeface="Calibri"/>
              </a:rPr>
              <a:t>i = 1</a:t>
            </a:r>
            <a:endParaRPr sz="1800">
              <a:solidFill>
                <a:srgbClr val="FF0000"/>
              </a:solidFill>
              <a:latin typeface="Calibri"/>
              <a:ea typeface="Calibri"/>
              <a:cs typeface="Calibri"/>
              <a:sym typeface="Calibri"/>
            </a:endParaRPr>
          </a:p>
          <a:p>
            <a:pPr indent="0" lvl="0" marL="0" rtl="0" algn="l">
              <a:spcBef>
                <a:spcPts val="0"/>
              </a:spcBef>
              <a:spcAft>
                <a:spcPts val="0"/>
              </a:spcAft>
              <a:buNone/>
            </a:pPr>
            <a:r>
              <a:rPr lang="en-US" sz="1800">
                <a:solidFill>
                  <a:srgbClr val="FF0000"/>
                </a:solidFill>
                <a:latin typeface="Calibri"/>
                <a:ea typeface="Calibri"/>
                <a:cs typeface="Calibri"/>
                <a:sym typeface="Calibri"/>
              </a:rPr>
              <a:t>i = 2</a:t>
            </a:r>
            <a:endParaRPr sz="1800">
              <a:solidFill>
                <a:srgbClr val="FF0000"/>
              </a:solidFill>
              <a:latin typeface="Calibri"/>
              <a:ea typeface="Calibri"/>
              <a:cs typeface="Calibri"/>
              <a:sym typeface="Calibri"/>
            </a:endParaRPr>
          </a:p>
          <a:p>
            <a:pPr indent="0" lvl="0" marL="0" rtl="0" algn="l">
              <a:spcBef>
                <a:spcPts val="0"/>
              </a:spcBef>
              <a:spcAft>
                <a:spcPts val="0"/>
              </a:spcAft>
              <a:buNone/>
            </a:pPr>
            <a:r>
              <a:rPr lang="en-US" sz="1800">
                <a:solidFill>
                  <a:srgbClr val="FF0000"/>
                </a:solidFill>
                <a:latin typeface="Calibri"/>
                <a:ea typeface="Calibri"/>
                <a:cs typeface="Calibri"/>
                <a:sym typeface="Calibri"/>
              </a:rPr>
              <a:t>i = 3</a:t>
            </a:r>
            <a:endParaRPr sz="1800">
              <a:solidFill>
                <a:srgbClr val="FF0000"/>
              </a:solidFill>
              <a:latin typeface="Calibri"/>
              <a:ea typeface="Calibri"/>
              <a:cs typeface="Calibri"/>
              <a:sym typeface="Calibri"/>
            </a:endParaRPr>
          </a:p>
          <a:p>
            <a:pPr indent="0" lvl="0" marL="0" rtl="0" algn="l">
              <a:spcBef>
                <a:spcPts val="0"/>
              </a:spcBef>
              <a:spcAft>
                <a:spcPts val="0"/>
              </a:spcAft>
              <a:buNone/>
            </a:pPr>
            <a:r>
              <a:rPr lang="en-US" sz="1800">
                <a:solidFill>
                  <a:srgbClr val="FF0000"/>
                </a:solidFill>
                <a:latin typeface="Calibri"/>
                <a:ea typeface="Calibri"/>
                <a:cs typeface="Calibri"/>
                <a:sym typeface="Calibri"/>
              </a:rPr>
              <a:t>…</a:t>
            </a:r>
            <a:endParaRPr sz="1800">
              <a:solidFill>
                <a:srgbClr val="FF0000"/>
              </a:solidFill>
              <a:latin typeface="Calibri"/>
              <a:ea typeface="Calibri"/>
              <a:cs typeface="Calibri"/>
              <a:sym typeface="Calibri"/>
            </a:endParaRPr>
          </a:p>
          <a:p>
            <a:pPr indent="0" lvl="0" marL="0" rtl="0" algn="l">
              <a:spcBef>
                <a:spcPts val="0"/>
              </a:spcBef>
              <a:spcAft>
                <a:spcPts val="0"/>
              </a:spcAft>
              <a:buNone/>
            </a:pPr>
            <a:r>
              <a:t/>
            </a:r>
            <a:endParaRPr sz="1800">
              <a:solidFill>
                <a:srgbClr val="FF0000"/>
              </a:solidFill>
              <a:latin typeface="Calibri"/>
              <a:ea typeface="Calibri"/>
              <a:cs typeface="Calibri"/>
              <a:sym typeface="Calibri"/>
            </a:endParaRPr>
          </a:p>
          <a:p>
            <a:pPr indent="0" lvl="0" marL="0" rtl="0" algn="l">
              <a:spcBef>
                <a:spcPts val="0"/>
              </a:spcBef>
              <a:spcAft>
                <a:spcPts val="0"/>
              </a:spcAft>
              <a:buNone/>
            </a:pPr>
            <a:r>
              <a:t/>
            </a:r>
            <a:endParaRPr sz="1800">
              <a:solidFill>
                <a:srgbClr val="FF0000"/>
              </a:solidFill>
              <a:latin typeface="Calibri"/>
              <a:ea typeface="Calibri"/>
              <a:cs typeface="Calibri"/>
              <a:sym typeface="Calibri"/>
            </a:endParaRPr>
          </a:p>
          <a:p>
            <a:pPr indent="0" lvl="0" marL="0" rtl="0" algn="l">
              <a:spcBef>
                <a:spcPts val="0"/>
              </a:spcBef>
              <a:spcAft>
                <a:spcPts val="0"/>
              </a:spcAft>
              <a:buNone/>
            </a:pPr>
            <a:r>
              <a:t/>
            </a:r>
            <a:endParaRPr sz="1800">
              <a:solidFill>
                <a:srgbClr val="FF0000"/>
              </a:solidFill>
              <a:latin typeface="Calibri"/>
              <a:ea typeface="Calibri"/>
              <a:cs typeface="Calibri"/>
              <a:sym typeface="Calibri"/>
            </a:endParaRPr>
          </a:p>
          <a:p>
            <a:pPr indent="0" lvl="0" marL="0" rtl="0" algn="l">
              <a:spcBef>
                <a:spcPts val="0"/>
              </a:spcBef>
              <a:spcAft>
                <a:spcPts val="0"/>
              </a:spcAft>
              <a:buNone/>
            </a:pPr>
            <a:r>
              <a:t/>
            </a:r>
            <a:endParaRPr sz="1800">
              <a:solidFill>
                <a:srgbClr val="FF0000"/>
              </a:solidFill>
              <a:latin typeface="Calibri"/>
              <a:ea typeface="Calibri"/>
              <a:cs typeface="Calibri"/>
              <a:sym typeface="Calibri"/>
            </a:endParaRPr>
          </a:p>
          <a:p>
            <a:pPr indent="0" lvl="0" marL="0" rtl="0" algn="l">
              <a:spcBef>
                <a:spcPts val="0"/>
              </a:spcBef>
              <a:spcAft>
                <a:spcPts val="0"/>
              </a:spcAft>
              <a:buNone/>
            </a:pPr>
            <a:r>
              <a:t/>
            </a:r>
            <a:endParaRPr sz="1800">
              <a:solidFill>
                <a:srgbClr val="FF0000"/>
              </a:solidFill>
              <a:latin typeface="Calibri"/>
              <a:ea typeface="Calibri"/>
              <a:cs typeface="Calibri"/>
              <a:sym typeface="Calibri"/>
            </a:endParaRPr>
          </a:p>
          <a:p>
            <a:pPr indent="0" lvl="0" marL="0" rtl="0" algn="l">
              <a:spcBef>
                <a:spcPts val="0"/>
              </a:spcBef>
              <a:spcAft>
                <a:spcPts val="0"/>
              </a:spcAft>
              <a:buNone/>
            </a:pPr>
            <a:r>
              <a:rPr lang="en-US" sz="1800">
                <a:solidFill>
                  <a:srgbClr val="FF0000"/>
                </a:solidFill>
                <a:latin typeface="Calibri"/>
                <a:ea typeface="Calibri"/>
                <a:cs typeface="Calibri"/>
                <a:sym typeface="Calibri"/>
              </a:rPr>
              <a:t>i = 100</a:t>
            </a:r>
            <a:endParaRPr sz="1800">
              <a:solidFill>
                <a:srgbClr val="FF0000"/>
              </a:solidFill>
              <a:latin typeface="Calibri"/>
              <a:ea typeface="Calibri"/>
              <a:cs typeface="Calibri"/>
              <a:sym typeface="Calibri"/>
            </a:endParaRPr>
          </a:p>
          <a:p>
            <a:pPr indent="0" lvl="0" marL="0" rtl="0" algn="l">
              <a:spcBef>
                <a:spcPts val="0"/>
              </a:spcBef>
              <a:spcAft>
                <a:spcPts val="0"/>
              </a:spcAft>
              <a:buNone/>
            </a:pPr>
            <a:r>
              <a:t/>
            </a:r>
            <a:endParaRPr sz="1800">
              <a:solidFill>
                <a:srgbClr val="FF0000"/>
              </a:solidFill>
              <a:latin typeface="Calibri"/>
              <a:ea typeface="Calibri"/>
              <a:cs typeface="Calibri"/>
              <a:sym typeface="Calibri"/>
            </a:endParaRPr>
          </a:p>
          <a:p>
            <a:pPr indent="0" lvl="0" marL="0" rtl="0" algn="l">
              <a:spcBef>
                <a:spcPts val="0"/>
              </a:spcBef>
              <a:spcAft>
                <a:spcPts val="0"/>
              </a:spcAft>
              <a:buNone/>
            </a:pPr>
            <a:r>
              <a:t/>
            </a:r>
            <a:endParaRPr sz="1800">
              <a:solidFill>
                <a:srgbClr val="FF0000"/>
              </a:solidFill>
              <a:latin typeface="Calibri"/>
              <a:ea typeface="Calibri"/>
              <a:cs typeface="Calibri"/>
              <a:sym typeface="Calibri"/>
            </a:endParaRPr>
          </a:p>
          <a:p>
            <a:pPr indent="0" lvl="0" marL="0" rtl="0" algn="l">
              <a:spcBef>
                <a:spcPts val="0"/>
              </a:spcBef>
              <a:spcAft>
                <a:spcPts val="0"/>
              </a:spcAft>
              <a:buNone/>
            </a:pPr>
            <a:r>
              <a:t/>
            </a:r>
            <a:endParaRPr sz="1800">
              <a:solidFill>
                <a:srgbClr val="FF0000"/>
              </a:solidFill>
              <a:latin typeface="Calibri"/>
              <a:ea typeface="Calibri"/>
              <a:cs typeface="Calibri"/>
              <a:sym typeface="Calibri"/>
            </a:endParaRPr>
          </a:p>
          <a:p>
            <a:pPr indent="0" lvl="0" marL="0" rtl="0" algn="l">
              <a:spcBef>
                <a:spcPts val="0"/>
              </a:spcBef>
              <a:spcAft>
                <a:spcPts val="0"/>
              </a:spcAft>
              <a:buNone/>
            </a:pPr>
            <a:r>
              <a:t/>
            </a:r>
            <a:endParaRPr sz="1800">
              <a:solidFill>
                <a:srgbClr val="FF0000"/>
              </a:solidFill>
              <a:latin typeface="Calibri"/>
              <a:ea typeface="Calibri"/>
              <a:cs typeface="Calibri"/>
              <a:sym typeface="Calibri"/>
            </a:endParaRPr>
          </a:p>
          <a:p>
            <a:pPr indent="0" lvl="0" marL="0" rtl="0" algn="l">
              <a:spcBef>
                <a:spcPts val="0"/>
              </a:spcBef>
              <a:spcAft>
                <a:spcPts val="0"/>
              </a:spcAft>
              <a:buNone/>
            </a:pPr>
            <a:r>
              <a:t/>
            </a:r>
            <a:endParaRPr sz="1800">
              <a:solidFill>
                <a:srgbClr val="FF0000"/>
              </a:solidFill>
              <a:latin typeface="Calibri"/>
              <a:ea typeface="Calibri"/>
              <a:cs typeface="Calibri"/>
              <a:sym typeface="Calibri"/>
            </a:endParaRPr>
          </a:p>
          <a:p>
            <a:pPr indent="0" lvl="0" marL="0" rtl="0" algn="l">
              <a:spcBef>
                <a:spcPts val="0"/>
              </a:spcBef>
              <a:spcAft>
                <a:spcPts val="0"/>
              </a:spcAft>
              <a:buNone/>
            </a:pPr>
            <a:r>
              <a:t/>
            </a:r>
            <a:endParaRPr sz="1800">
              <a:solidFill>
                <a:srgbClr val="FF0000"/>
              </a:solidFill>
              <a:latin typeface="Calibri"/>
              <a:ea typeface="Calibri"/>
              <a:cs typeface="Calibri"/>
              <a:sym typeface="Calibri"/>
            </a:endParaRPr>
          </a:p>
          <a:p>
            <a:pPr indent="0" lvl="0" marL="0" rtl="0" algn="l">
              <a:spcBef>
                <a:spcPts val="0"/>
              </a:spcBef>
              <a:spcAft>
                <a:spcPts val="0"/>
              </a:spcAft>
              <a:buNone/>
            </a:pPr>
            <a:r>
              <a:t/>
            </a:r>
            <a:endParaRPr sz="1800">
              <a:solidFill>
                <a:srgbClr val="FF0000"/>
              </a:solidFill>
              <a:latin typeface="Calibri"/>
              <a:ea typeface="Calibri"/>
              <a:cs typeface="Calibri"/>
              <a:sym typeface="Calibri"/>
            </a:endParaRPr>
          </a:p>
          <a:p>
            <a:pPr indent="0" lvl="0" marL="0" rtl="0" algn="l">
              <a:spcBef>
                <a:spcPts val="0"/>
              </a:spcBef>
              <a:spcAft>
                <a:spcPts val="0"/>
              </a:spcAft>
              <a:buNone/>
            </a:pPr>
            <a:r>
              <a:t/>
            </a:r>
            <a:endParaRPr sz="1800">
              <a:solidFill>
                <a:srgbClr val="FF0000"/>
              </a:solidFill>
              <a:latin typeface="Calibri"/>
              <a:ea typeface="Calibri"/>
              <a:cs typeface="Calibri"/>
              <a:sym typeface="Calibri"/>
            </a:endParaRPr>
          </a:p>
          <a:p>
            <a:pPr indent="0" lvl="0" marL="0" rtl="0" algn="l">
              <a:spcBef>
                <a:spcPts val="0"/>
              </a:spcBef>
              <a:spcAft>
                <a:spcPts val="0"/>
              </a:spcAft>
              <a:buNone/>
            </a:pPr>
            <a:r>
              <a:t/>
            </a:r>
            <a:endParaRPr sz="1800">
              <a:solidFill>
                <a:srgbClr val="FF0000"/>
              </a:solidFill>
              <a:latin typeface="Calibri"/>
              <a:ea typeface="Calibri"/>
              <a:cs typeface="Calibri"/>
              <a:sym typeface="Calibri"/>
            </a:endParaRPr>
          </a:p>
        </p:txBody>
      </p:sp>
      <p:cxnSp>
        <p:nvCxnSpPr>
          <p:cNvPr id="483" name="Google Shape;483;p53"/>
          <p:cNvCxnSpPr/>
          <p:nvPr/>
        </p:nvCxnSpPr>
        <p:spPr>
          <a:xfrm flipH="1">
            <a:off x="502775" y="2083350"/>
            <a:ext cx="2115900" cy="123300"/>
          </a:xfrm>
          <a:prstGeom prst="straightConnector1">
            <a:avLst/>
          </a:prstGeom>
          <a:noFill/>
          <a:ln cap="flat" cmpd="sng" w="9525">
            <a:solidFill>
              <a:srgbClr val="FF0000"/>
            </a:solidFill>
            <a:prstDash val="solid"/>
            <a:round/>
            <a:headEnd len="med" w="med" type="none"/>
            <a:tailEnd len="med" w="med" type="triangle"/>
          </a:ln>
        </p:spPr>
      </p:cxnSp>
      <p:cxnSp>
        <p:nvCxnSpPr>
          <p:cNvPr id="484" name="Google Shape;484;p53"/>
          <p:cNvCxnSpPr/>
          <p:nvPr/>
        </p:nvCxnSpPr>
        <p:spPr>
          <a:xfrm flipH="1">
            <a:off x="654550" y="2425500"/>
            <a:ext cx="2035800" cy="122700"/>
          </a:xfrm>
          <a:prstGeom prst="straightConnector1">
            <a:avLst/>
          </a:prstGeom>
          <a:noFill/>
          <a:ln cap="flat" cmpd="sng" w="9525">
            <a:solidFill>
              <a:srgbClr val="FF0000"/>
            </a:solidFill>
            <a:prstDash val="solid"/>
            <a:round/>
            <a:headEnd len="med" w="med" type="none"/>
            <a:tailEnd len="med" w="med" type="triangle"/>
          </a:ln>
        </p:spPr>
      </p:cxnSp>
      <p:cxnSp>
        <p:nvCxnSpPr>
          <p:cNvPr id="485" name="Google Shape;485;p53"/>
          <p:cNvCxnSpPr/>
          <p:nvPr/>
        </p:nvCxnSpPr>
        <p:spPr>
          <a:xfrm flipH="1">
            <a:off x="787450" y="2682250"/>
            <a:ext cx="1902900" cy="226500"/>
          </a:xfrm>
          <a:prstGeom prst="straightConnector1">
            <a:avLst/>
          </a:prstGeom>
          <a:noFill/>
          <a:ln cap="flat" cmpd="sng" w="9525">
            <a:solidFill>
              <a:srgbClr val="FF0000"/>
            </a:solidFill>
            <a:prstDash val="solid"/>
            <a:round/>
            <a:headEnd len="med" w="med" type="none"/>
            <a:tailEnd len="med" w="med" type="triangle"/>
          </a:ln>
        </p:spPr>
      </p:cxnSp>
      <p:cxnSp>
        <p:nvCxnSpPr>
          <p:cNvPr id="486" name="Google Shape;486;p53"/>
          <p:cNvCxnSpPr/>
          <p:nvPr/>
        </p:nvCxnSpPr>
        <p:spPr>
          <a:xfrm flipH="1">
            <a:off x="2258050" y="4599375"/>
            <a:ext cx="439800" cy="169200"/>
          </a:xfrm>
          <a:prstGeom prst="straightConnector1">
            <a:avLst/>
          </a:prstGeom>
          <a:noFill/>
          <a:ln cap="flat" cmpd="sng" w="9525">
            <a:solidFill>
              <a:srgbClr val="FF0000"/>
            </a:solidFill>
            <a:prstDash val="solid"/>
            <a:round/>
            <a:headEnd len="med" w="med" type="none"/>
            <a:tailEnd len="med" w="med" type="triangle"/>
          </a:ln>
        </p:spPr>
      </p:cxnSp>
      <p:sp>
        <p:nvSpPr>
          <p:cNvPr id="487" name="Google Shape;487;p53"/>
          <p:cNvSpPr txBox="1"/>
          <p:nvPr/>
        </p:nvSpPr>
        <p:spPr>
          <a:xfrm>
            <a:off x="190600" y="5209350"/>
            <a:ext cx="3096600" cy="5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0000"/>
                </a:solidFill>
                <a:latin typeface="Calibri"/>
                <a:ea typeface="Calibri"/>
                <a:cs typeface="Calibri"/>
                <a:sym typeface="Calibri"/>
              </a:rPr>
              <a:t>j = 1 j = 2 … j = 100</a:t>
            </a:r>
            <a:endParaRPr sz="1800">
              <a:solidFill>
                <a:srgbClr val="FF0000"/>
              </a:solidFill>
              <a:latin typeface="Calibri"/>
              <a:ea typeface="Calibri"/>
              <a:cs typeface="Calibri"/>
              <a:sym typeface="Calibri"/>
            </a:endParaRPr>
          </a:p>
        </p:txBody>
      </p:sp>
      <p:cxnSp>
        <p:nvCxnSpPr>
          <p:cNvPr id="488" name="Google Shape;488;p53"/>
          <p:cNvCxnSpPr/>
          <p:nvPr/>
        </p:nvCxnSpPr>
        <p:spPr>
          <a:xfrm rot="10800000">
            <a:off x="284950" y="4884200"/>
            <a:ext cx="303300" cy="457500"/>
          </a:xfrm>
          <a:prstGeom prst="straightConnector1">
            <a:avLst/>
          </a:prstGeom>
          <a:noFill/>
          <a:ln cap="flat" cmpd="sng" w="9525">
            <a:solidFill>
              <a:srgbClr val="FF0000"/>
            </a:solidFill>
            <a:prstDash val="solid"/>
            <a:round/>
            <a:headEnd len="med" w="med" type="none"/>
            <a:tailEnd len="med" w="med" type="triangle"/>
          </a:ln>
        </p:spPr>
      </p:cxnSp>
      <p:cxnSp>
        <p:nvCxnSpPr>
          <p:cNvPr id="489" name="Google Shape;489;p53"/>
          <p:cNvCxnSpPr/>
          <p:nvPr/>
        </p:nvCxnSpPr>
        <p:spPr>
          <a:xfrm rot="10800000">
            <a:off x="522075" y="4886125"/>
            <a:ext cx="512100" cy="446100"/>
          </a:xfrm>
          <a:prstGeom prst="straightConnector1">
            <a:avLst/>
          </a:prstGeom>
          <a:noFill/>
          <a:ln cap="flat" cmpd="sng" w="9525">
            <a:solidFill>
              <a:srgbClr val="FF0000"/>
            </a:solidFill>
            <a:prstDash val="solid"/>
            <a:round/>
            <a:headEnd len="med" w="med" type="none"/>
            <a:tailEnd len="med" w="med" type="triangle"/>
          </a:ln>
        </p:spPr>
      </p:cxnSp>
      <p:cxnSp>
        <p:nvCxnSpPr>
          <p:cNvPr id="490" name="Google Shape;490;p53"/>
          <p:cNvCxnSpPr/>
          <p:nvPr/>
        </p:nvCxnSpPr>
        <p:spPr>
          <a:xfrm rot="10800000">
            <a:off x="1928950" y="4857175"/>
            <a:ext cx="6600" cy="4371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4"/>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6" name="Google Shape;496;p54"/>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97" name="Google Shape;497;p54"/>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rPr lang="en-US" sz="2500"/>
              <a:t>Task 4: Which of the following is the output of the following C++ snippet? </a:t>
            </a:r>
            <a:r>
              <a:rPr b="1" lang="en-US" sz="2500"/>
              <a:t>(Hint: There’s a trap answer)</a:t>
            </a:r>
            <a:endParaRPr b="1" sz="2500"/>
          </a:p>
          <a:p>
            <a:pPr indent="0" lvl="0" marL="0" rtl="0" algn="l">
              <a:spcBef>
                <a:spcPts val="1000"/>
              </a:spcBef>
              <a:spcAft>
                <a:spcPts val="0"/>
              </a:spcAft>
              <a:buNone/>
            </a:pPr>
            <a:r>
              <a:t/>
            </a:r>
            <a:endParaRPr b="1" sz="2500"/>
          </a:p>
          <a:p>
            <a:pPr indent="0" lvl="0" marL="0" rtl="0" algn="l">
              <a:spcBef>
                <a:spcPts val="1000"/>
              </a:spcBef>
              <a:spcAft>
                <a:spcPts val="0"/>
              </a:spcAft>
              <a:buNone/>
            </a:pPr>
            <a:r>
              <a:rPr b="1" lang="en-US" sz="1800">
                <a:latin typeface="Courier New"/>
                <a:ea typeface="Courier New"/>
                <a:cs typeface="Courier New"/>
                <a:sym typeface="Courier New"/>
              </a:rPr>
              <a:t>int x = 20;</a:t>
            </a:r>
            <a:endParaRPr b="1" sz="1800">
              <a:latin typeface="Courier New"/>
              <a:ea typeface="Courier New"/>
              <a:cs typeface="Courier New"/>
              <a:sym typeface="Courier New"/>
            </a:endParaRPr>
          </a:p>
          <a:p>
            <a:pPr indent="0" lvl="0" marL="0" rtl="0" algn="l">
              <a:spcBef>
                <a:spcPts val="1000"/>
              </a:spcBef>
              <a:spcAft>
                <a:spcPts val="0"/>
              </a:spcAft>
              <a:buNone/>
            </a:pPr>
            <a:r>
              <a:rPr b="1" lang="en-US" sz="1800">
                <a:latin typeface="Courier New"/>
                <a:ea typeface="Courier New"/>
                <a:cs typeface="Courier New"/>
                <a:sym typeface="Courier New"/>
              </a:rPr>
              <a:t>if(x &lt; 20)</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None/>
            </a:pPr>
            <a:r>
              <a:rPr b="1" lang="en-US" sz="1800">
                <a:latin typeface="Courier New"/>
                <a:ea typeface="Courier New"/>
                <a:cs typeface="Courier New"/>
                <a:sym typeface="Courier New"/>
              </a:rPr>
              <a:t>   cout &lt;&lt; “A” &lt;&lt; ‘\n’;</a:t>
            </a:r>
            <a:br>
              <a:rPr b="1" lang="en-US" sz="1800">
                <a:latin typeface="Courier New"/>
                <a:ea typeface="Courier New"/>
                <a:cs typeface="Courier New"/>
                <a:sym typeface="Courier New"/>
              </a:rPr>
            </a:br>
            <a:r>
              <a:rPr b="1" lang="en-US" sz="1800">
                <a:latin typeface="Courier New"/>
                <a:ea typeface="Courier New"/>
                <a:cs typeface="Courier New"/>
                <a:sym typeface="Courier New"/>
              </a:rPr>
              <a:t>} else if(x &gt;= 20 &amp;&amp; x &lt; 30)</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None/>
            </a:pPr>
            <a:r>
              <a:rPr b="1" lang="en-US" sz="1800">
                <a:latin typeface="Courier New"/>
                <a:ea typeface="Courier New"/>
                <a:cs typeface="Courier New"/>
                <a:sym typeface="Courier New"/>
              </a:rPr>
              <a:t>   cout &lt;&lt; “B” &lt;&lt; ‘\n’;</a:t>
            </a:r>
            <a:br>
              <a:rPr b="1" lang="en-US" sz="1800">
                <a:latin typeface="Courier New"/>
                <a:ea typeface="Courier New"/>
                <a:cs typeface="Courier New"/>
                <a:sym typeface="Courier New"/>
              </a:rPr>
            </a:br>
            <a:r>
              <a:rPr b="1" lang="en-US" sz="1800">
                <a:latin typeface="Courier New"/>
                <a:ea typeface="Courier New"/>
                <a:cs typeface="Courier New"/>
                <a:sym typeface="Courier New"/>
              </a:rPr>
              <a:t>} else if(x == 20)</a:t>
            </a:r>
            <a:endParaRPr b="1" sz="1800">
              <a:latin typeface="Courier New"/>
              <a:ea typeface="Courier New"/>
              <a:cs typeface="Courier New"/>
              <a:sym typeface="Courier New"/>
            </a:endParaRPr>
          </a:p>
          <a:p>
            <a:pPr indent="0" lvl="0" marL="0" rtl="0" algn="l">
              <a:spcBef>
                <a:spcPts val="1000"/>
              </a:spcBef>
              <a:spcAft>
                <a:spcPts val="0"/>
              </a:spcAft>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None/>
            </a:pPr>
            <a:r>
              <a:rPr b="1" lang="en-US" sz="1800">
                <a:latin typeface="Courier New"/>
                <a:ea typeface="Courier New"/>
                <a:cs typeface="Courier New"/>
                <a:sym typeface="Courier New"/>
              </a:rPr>
              <a:t>   cout &lt;&lt; “C” &lt;&lt; ‘\n’;</a:t>
            </a:r>
            <a:endParaRPr b="1" sz="1800">
              <a:latin typeface="Courier New"/>
              <a:ea typeface="Courier New"/>
              <a:cs typeface="Courier New"/>
              <a:sym typeface="Courier New"/>
            </a:endParaRPr>
          </a:p>
          <a:p>
            <a:pPr indent="0" lvl="0" marL="0" rtl="0" algn="l">
              <a:spcBef>
                <a:spcPts val="1000"/>
              </a:spcBef>
              <a:spcAft>
                <a:spcPts val="0"/>
              </a:spcAft>
              <a:buNone/>
            </a:pPr>
            <a:r>
              <a:rPr b="1" lang="en-US" sz="1800"/>
              <a:t>}</a:t>
            </a:r>
            <a:r>
              <a:rPr b="1" lang="en-US" sz="1800">
                <a:latin typeface="Courier New"/>
                <a:ea typeface="Courier New"/>
                <a:cs typeface="Courier New"/>
                <a:sym typeface="Courier New"/>
              </a:rPr>
              <a:t>  else {</a:t>
            </a:r>
            <a:endParaRPr b="1" sz="1800">
              <a:latin typeface="Courier New"/>
              <a:ea typeface="Courier New"/>
              <a:cs typeface="Courier New"/>
              <a:sym typeface="Courier New"/>
            </a:endParaRPr>
          </a:p>
          <a:p>
            <a:pPr indent="0" lvl="0" marL="0" rtl="0" algn="l">
              <a:spcBef>
                <a:spcPts val="1000"/>
              </a:spcBef>
              <a:spcAft>
                <a:spcPts val="0"/>
              </a:spcAft>
              <a:buNone/>
            </a:pPr>
            <a:r>
              <a:rPr b="1" lang="en-US" sz="1800">
                <a:latin typeface="Courier New"/>
                <a:ea typeface="Courier New"/>
                <a:cs typeface="Courier New"/>
                <a:sym typeface="Courier New"/>
              </a:rPr>
              <a:t>   cout &lt;&lt; “D” &lt;&lt; ‘\n’;</a:t>
            </a:r>
            <a:endParaRPr b="1" sz="1800">
              <a:latin typeface="Courier New"/>
              <a:ea typeface="Courier New"/>
              <a:cs typeface="Courier New"/>
              <a:sym typeface="Courier New"/>
            </a:endParaRPr>
          </a:p>
          <a:p>
            <a:pPr indent="0" lvl="0" marL="0" rtl="0" algn="l">
              <a:spcBef>
                <a:spcPts val="1000"/>
              </a:spcBef>
              <a:spcAft>
                <a:spcPts val="0"/>
              </a:spcAft>
              <a:buNone/>
            </a:pP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b="1" sz="1800"/>
          </a:p>
          <a:p>
            <a:pPr indent="0" lvl="0" marL="0" rtl="0" algn="l">
              <a:spcBef>
                <a:spcPts val="1000"/>
              </a:spcBef>
              <a:spcAft>
                <a:spcPts val="0"/>
              </a:spcAft>
              <a:buClr>
                <a:schemeClr val="dk1"/>
              </a:buClr>
              <a:buSzPts val="1100"/>
              <a:buFont typeface="Arial"/>
              <a:buNone/>
            </a:pPr>
            <a:r>
              <a:t/>
            </a:r>
            <a:endParaRPr b="1" sz="1800"/>
          </a:p>
          <a:p>
            <a:pPr indent="0" lvl="0" marL="457200" rtl="0" algn="l">
              <a:spcBef>
                <a:spcPts val="10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t/>
            </a:r>
            <a:endParaRPr b="1" sz="1800">
              <a:latin typeface="Courier New"/>
              <a:ea typeface="Courier New"/>
              <a:cs typeface="Courier New"/>
              <a:sym typeface="Courier New"/>
            </a:endParaRPr>
          </a:p>
          <a:p>
            <a:pPr indent="0" lvl="0" marL="0" rtl="0" algn="l">
              <a:spcBef>
                <a:spcPts val="1000"/>
              </a:spcBef>
              <a:spcAft>
                <a:spcPts val="0"/>
              </a:spcAft>
              <a:buNone/>
            </a:pPr>
            <a:r>
              <a:t/>
            </a:r>
            <a:endParaRPr b="1" sz="1800"/>
          </a:p>
        </p:txBody>
      </p:sp>
      <p:pic>
        <p:nvPicPr>
          <p:cNvPr descr="logo" id="498" name="Google Shape;498;p54"/>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499" name="Google Shape;499;p54"/>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u="sng">
                <a:solidFill>
                  <a:schemeClr val="accent5"/>
                </a:solidFill>
                <a:latin typeface="Calibri"/>
                <a:ea typeface="Calibri"/>
                <a:cs typeface="Calibri"/>
                <a:sym typeface="Calibri"/>
              </a:rPr>
              <a:t>Answers: </a:t>
            </a:r>
            <a:r>
              <a:rPr lang="en-US" sz="4000">
                <a:solidFill>
                  <a:schemeClr val="accent5"/>
                </a:solidFill>
                <a:latin typeface="Calibri"/>
                <a:ea typeface="Calibri"/>
                <a:cs typeface="Calibri"/>
                <a:sym typeface="Calibri"/>
              </a:rPr>
              <a:t>Checkpoint: If, For, and Arrays</a:t>
            </a:r>
            <a:endParaRPr/>
          </a:p>
        </p:txBody>
      </p:sp>
      <p:sp>
        <p:nvSpPr>
          <p:cNvPr id="500" name="Google Shape;500;p54"/>
          <p:cNvSpPr txBox="1"/>
          <p:nvPr/>
        </p:nvSpPr>
        <p:spPr>
          <a:xfrm>
            <a:off x="6774400" y="2337950"/>
            <a:ext cx="2969700" cy="2334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A</a:t>
            </a:r>
            <a:endParaRPr b="1" sz="1800">
              <a:latin typeface="Calibri"/>
              <a:ea typeface="Calibri"/>
              <a:cs typeface="Calibri"/>
              <a:sym typeface="Calibri"/>
            </a:endParaRPr>
          </a:p>
          <a:p>
            <a:pPr indent="-342900" lvl="0" marL="457200" rtl="0" algn="l">
              <a:spcBef>
                <a:spcPts val="0"/>
              </a:spcBef>
              <a:spcAft>
                <a:spcPts val="0"/>
              </a:spcAft>
              <a:buClr>
                <a:srgbClr val="0000FF"/>
              </a:buClr>
              <a:buSzPts val="1800"/>
              <a:buFont typeface="Calibri"/>
              <a:buAutoNum type="alphaUcParenBoth"/>
            </a:pPr>
            <a:r>
              <a:rPr b="1" lang="en-US" sz="1800">
                <a:solidFill>
                  <a:srgbClr val="0000FF"/>
                </a:solidFill>
                <a:latin typeface="Calibri"/>
                <a:ea typeface="Calibri"/>
                <a:cs typeface="Calibri"/>
                <a:sym typeface="Calibri"/>
              </a:rPr>
              <a:t>B ← CORRECT</a:t>
            </a:r>
            <a:endParaRPr b="1" sz="1800">
              <a:solidFill>
                <a:srgbClr val="0000FF"/>
              </a:solidFill>
              <a:latin typeface="Calibri"/>
              <a:ea typeface="Calibri"/>
              <a:cs typeface="Calibri"/>
              <a:sym typeface="Calibri"/>
            </a:endParaRPr>
          </a:p>
          <a:p>
            <a:pPr indent="-342900" lvl="0" marL="457200" rtl="0" algn="l">
              <a:spcBef>
                <a:spcPts val="0"/>
              </a:spcBef>
              <a:spcAft>
                <a:spcPts val="0"/>
              </a:spcAft>
              <a:buClr>
                <a:srgbClr val="FF0000"/>
              </a:buClr>
              <a:buSzPts val="1800"/>
              <a:buFont typeface="Calibri"/>
              <a:buAutoNum type="alphaUcParenBoth"/>
            </a:pPr>
            <a:r>
              <a:rPr b="1" lang="en-US" sz="1800">
                <a:solidFill>
                  <a:srgbClr val="FF0000"/>
                </a:solidFill>
                <a:latin typeface="Calibri"/>
                <a:ea typeface="Calibri"/>
                <a:cs typeface="Calibri"/>
                <a:sym typeface="Calibri"/>
              </a:rPr>
              <a:t>C ← WRONG; TRAP</a:t>
            </a:r>
            <a:endParaRPr b="1" sz="1800">
              <a:solidFill>
                <a:srgbClr val="FF0000"/>
              </a:solidFill>
              <a:latin typeface="Calibri"/>
              <a:ea typeface="Calibri"/>
              <a:cs typeface="Calibri"/>
              <a:sym typeface="Calibri"/>
            </a:endParaRPr>
          </a:p>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D</a:t>
            </a:r>
            <a:endParaRPr b="1" sz="1800">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5"/>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6" name="Google Shape;506;p55"/>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55"/>
          <p:cNvSpPr txBox="1"/>
          <p:nvPr>
            <p:ph idx="1" type="body"/>
          </p:nvPr>
        </p:nvSpPr>
        <p:spPr>
          <a:xfrm>
            <a:off x="153001" y="896825"/>
            <a:ext cx="50844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t/>
            </a:r>
            <a:endParaRPr b="1"/>
          </a:p>
          <a:p>
            <a:pPr indent="0" lvl="0" marL="0" rtl="0" algn="l">
              <a:spcBef>
                <a:spcPts val="1000"/>
              </a:spcBef>
              <a:spcAft>
                <a:spcPts val="0"/>
              </a:spcAft>
              <a:buClr>
                <a:schemeClr val="dk1"/>
              </a:buClr>
              <a:buSzPts val="2800"/>
              <a:buFont typeface="Arial"/>
              <a:buNone/>
            </a:pPr>
            <a:r>
              <a:t/>
            </a:r>
            <a:endParaRPr b="1"/>
          </a:p>
          <a:p>
            <a:pPr indent="0" lvl="0" marL="0" rtl="0" algn="l">
              <a:spcBef>
                <a:spcPts val="1000"/>
              </a:spcBef>
              <a:spcAft>
                <a:spcPts val="0"/>
              </a:spcAft>
              <a:buClr>
                <a:schemeClr val="dk1"/>
              </a:buClr>
              <a:buSzPts val="2800"/>
              <a:buFont typeface="Arial"/>
              <a:buNone/>
            </a:pPr>
            <a:r>
              <a:t/>
            </a:r>
            <a:endParaRPr b="1"/>
          </a:p>
          <a:p>
            <a:pPr indent="0" lvl="0" marL="0" rtl="0" algn="l">
              <a:spcBef>
                <a:spcPts val="1000"/>
              </a:spcBef>
              <a:spcAft>
                <a:spcPts val="0"/>
              </a:spcAft>
              <a:buClr>
                <a:schemeClr val="dk1"/>
              </a:buClr>
              <a:buSzPts val="2800"/>
              <a:buFont typeface="Arial"/>
              <a:buNone/>
            </a:pPr>
            <a:r>
              <a:rPr b="1" lang="en-US"/>
              <a:t>Task 5: Write a </a:t>
            </a:r>
            <a:r>
              <a:rPr lang="en-US"/>
              <a:t>extended </a:t>
            </a:r>
            <a:r>
              <a:rPr lang="en-US">
                <a:latin typeface="Courier New"/>
                <a:ea typeface="Courier New"/>
                <a:cs typeface="Courier New"/>
                <a:sym typeface="Courier New"/>
              </a:rPr>
              <a:t>if-statement </a:t>
            </a:r>
            <a:r>
              <a:rPr lang="en-US"/>
              <a:t>that will output “Too cold” if temperature is below 70, “Just Right” if temperature if between 70 (inclusive) and 82 (exclusive), and “Too Hot” if temperature is at or above 82.</a:t>
            </a:r>
            <a:endParaRPr/>
          </a:p>
          <a:p>
            <a:pPr indent="0" lvl="0" marL="0" rtl="0" algn="l">
              <a:spcBef>
                <a:spcPts val="1000"/>
              </a:spcBef>
              <a:spcAft>
                <a:spcPts val="0"/>
              </a:spcAft>
              <a:buNone/>
            </a:pPr>
            <a:r>
              <a:t/>
            </a:r>
            <a:endParaRPr b="1">
              <a:latin typeface="Courier New"/>
              <a:ea typeface="Courier New"/>
              <a:cs typeface="Courier New"/>
              <a:sym typeface="Courier New"/>
            </a:endParaRPr>
          </a:p>
          <a:p>
            <a:pPr indent="0" lvl="0" marL="0" rtl="0" algn="l">
              <a:spcBef>
                <a:spcPts val="1000"/>
              </a:spcBef>
              <a:spcAft>
                <a:spcPts val="0"/>
              </a:spcAft>
              <a:buNone/>
            </a:pPr>
            <a:r>
              <a:t/>
            </a:r>
            <a:endParaRPr b="1">
              <a:latin typeface="Courier New"/>
              <a:ea typeface="Courier New"/>
              <a:cs typeface="Courier New"/>
              <a:sym typeface="Courier New"/>
            </a:endParaRPr>
          </a:p>
        </p:txBody>
      </p:sp>
      <p:pic>
        <p:nvPicPr>
          <p:cNvPr descr="logo" id="508" name="Google Shape;508;p55"/>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509" name="Google Shape;509;p55"/>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u="sng">
                <a:solidFill>
                  <a:schemeClr val="accent5"/>
                </a:solidFill>
                <a:latin typeface="Calibri"/>
                <a:ea typeface="Calibri"/>
                <a:cs typeface="Calibri"/>
                <a:sym typeface="Calibri"/>
              </a:rPr>
              <a:t>Answers: </a:t>
            </a:r>
            <a:r>
              <a:rPr lang="en-US" sz="4000">
                <a:solidFill>
                  <a:schemeClr val="accent5"/>
                </a:solidFill>
                <a:latin typeface="Calibri"/>
                <a:ea typeface="Calibri"/>
                <a:cs typeface="Calibri"/>
                <a:sym typeface="Calibri"/>
              </a:rPr>
              <a:t>Checkpoint: If, For, and Arrays</a:t>
            </a:r>
            <a:endParaRPr/>
          </a:p>
        </p:txBody>
      </p:sp>
      <p:sp>
        <p:nvSpPr>
          <p:cNvPr id="510" name="Google Shape;510;p55"/>
          <p:cNvSpPr txBox="1"/>
          <p:nvPr/>
        </p:nvSpPr>
        <p:spPr>
          <a:xfrm>
            <a:off x="5237400" y="1149300"/>
            <a:ext cx="7618800" cy="3823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US" sz="1200">
                <a:solidFill>
                  <a:srgbClr val="0000FF"/>
                </a:solidFill>
                <a:latin typeface="Courier New"/>
                <a:ea typeface="Courier New"/>
                <a:cs typeface="Courier New"/>
                <a:sym typeface="Courier New"/>
              </a:rPr>
              <a:t>import</a:t>
            </a:r>
            <a:r>
              <a:rPr b="1" lang="en-US" sz="1200">
                <a:solidFill>
                  <a:schemeClr val="dk1"/>
                </a:solidFill>
                <a:latin typeface="Courier New"/>
                <a:ea typeface="Courier New"/>
                <a:cs typeface="Courier New"/>
                <a:sym typeface="Courier New"/>
              </a:rPr>
              <a:t> java.io.*;</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rgbClr val="0000FF"/>
                </a:solidFill>
                <a:latin typeface="Courier New"/>
                <a:ea typeface="Courier New"/>
                <a:cs typeface="Courier New"/>
                <a:sym typeface="Courier New"/>
              </a:rPr>
              <a:t>import</a:t>
            </a:r>
            <a:r>
              <a:rPr b="1" lang="en-US" sz="1200">
                <a:solidFill>
                  <a:schemeClr val="dk1"/>
                </a:solidFill>
                <a:latin typeface="Courier New"/>
                <a:ea typeface="Courier New"/>
                <a:cs typeface="Courier New"/>
                <a:sym typeface="Courier New"/>
              </a:rPr>
              <a:t> java.util.*;</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rgbClr val="0000FF"/>
                </a:solidFill>
                <a:latin typeface="Courier New"/>
                <a:ea typeface="Courier New"/>
                <a:cs typeface="Courier New"/>
                <a:sym typeface="Courier New"/>
              </a:rPr>
              <a:t>class</a:t>
            </a:r>
            <a:r>
              <a:rPr b="1" lang="en-US" sz="1200">
                <a:solidFill>
                  <a:schemeClr val="dk1"/>
                </a:solidFill>
                <a:latin typeface="Courier New"/>
                <a:ea typeface="Courier New"/>
                <a:cs typeface="Courier New"/>
                <a:sym typeface="Courier New"/>
              </a:rPr>
              <a:t> Main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public</a:t>
            </a: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static</a:t>
            </a: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void</a:t>
            </a:r>
            <a:r>
              <a:rPr b="1" lang="en-US" sz="1200">
                <a:solidFill>
                  <a:schemeClr val="dk1"/>
                </a:solidFill>
                <a:latin typeface="Courier New"/>
                <a:ea typeface="Courier New"/>
                <a:cs typeface="Courier New"/>
                <a:sym typeface="Courier New"/>
              </a:rPr>
              <a:t> main(String[] args) </a:t>
            </a:r>
            <a:r>
              <a:rPr b="1" lang="en-US" sz="1200">
                <a:solidFill>
                  <a:srgbClr val="0000FF"/>
                </a:solidFill>
                <a:latin typeface="Courier New"/>
                <a:ea typeface="Courier New"/>
                <a:cs typeface="Courier New"/>
                <a:sym typeface="Courier New"/>
              </a:rPr>
              <a:t>throws</a:t>
            </a:r>
            <a:r>
              <a:rPr b="1" lang="en-US" sz="1200">
                <a:solidFill>
                  <a:schemeClr val="dk1"/>
                </a:solidFill>
                <a:latin typeface="Courier New"/>
                <a:ea typeface="Courier New"/>
                <a:cs typeface="Courier New"/>
                <a:sym typeface="Courier New"/>
              </a:rPr>
              <a:t> IOException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BufferedReader br = </a:t>
            </a:r>
            <a:r>
              <a:rPr b="1" lang="en-US" sz="1200">
                <a:solidFill>
                  <a:srgbClr val="0000FF"/>
                </a:solidFill>
                <a:latin typeface="Courier New"/>
                <a:ea typeface="Courier New"/>
                <a:cs typeface="Courier New"/>
                <a:sym typeface="Courier New"/>
              </a:rPr>
              <a:t>new</a:t>
            </a:r>
            <a:r>
              <a:rPr b="1" lang="en-US" sz="1200">
                <a:solidFill>
                  <a:schemeClr val="dk1"/>
                </a:solidFill>
                <a:latin typeface="Courier New"/>
                <a:ea typeface="Courier New"/>
                <a:cs typeface="Courier New"/>
                <a:sym typeface="Courier New"/>
              </a:rPr>
              <a:t> BufferedReader(</a:t>
            </a:r>
            <a:r>
              <a:rPr b="1" lang="en-US" sz="1200">
                <a:solidFill>
                  <a:srgbClr val="0000FF"/>
                </a:solidFill>
                <a:latin typeface="Courier New"/>
                <a:ea typeface="Courier New"/>
                <a:cs typeface="Courier New"/>
                <a:sym typeface="Courier New"/>
              </a:rPr>
              <a:t>new</a:t>
            </a:r>
            <a:r>
              <a:rPr b="1" lang="en-US" sz="1200">
                <a:solidFill>
                  <a:schemeClr val="dk1"/>
                </a:solidFill>
                <a:latin typeface="Courier New"/>
                <a:ea typeface="Courier New"/>
                <a:cs typeface="Courier New"/>
                <a:sym typeface="Courier New"/>
              </a:rPr>
              <a:t> InputStreamReader(System.in));</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PrintWriter pw = </a:t>
            </a:r>
            <a:r>
              <a:rPr b="1" lang="en-US" sz="1200">
                <a:solidFill>
                  <a:srgbClr val="0000FF"/>
                </a:solidFill>
                <a:latin typeface="Courier New"/>
                <a:ea typeface="Courier New"/>
                <a:cs typeface="Courier New"/>
                <a:sym typeface="Courier New"/>
              </a:rPr>
              <a:t>new</a:t>
            </a:r>
            <a:r>
              <a:rPr b="1" lang="en-US" sz="1200">
                <a:solidFill>
                  <a:schemeClr val="dk1"/>
                </a:solidFill>
                <a:latin typeface="Courier New"/>
                <a:ea typeface="Courier New"/>
                <a:cs typeface="Courier New"/>
                <a:sym typeface="Courier New"/>
              </a:rPr>
              <a:t> PrintWriter(System.out);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int</a:t>
            </a:r>
            <a:r>
              <a:rPr b="1" lang="en-US" sz="1200">
                <a:solidFill>
                  <a:schemeClr val="dk1"/>
                </a:solidFill>
                <a:latin typeface="Courier New"/>
                <a:ea typeface="Courier New"/>
                <a:cs typeface="Courier New"/>
                <a:sym typeface="Courier New"/>
              </a:rPr>
              <a:t> temp = Integer.parseInt(br.readLine());</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if</a:t>
            </a:r>
            <a:r>
              <a:rPr b="1" lang="en-US" sz="1200">
                <a:solidFill>
                  <a:schemeClr val="dk1"/>
                </a:solidFill>
                <a:latin typeface="Courier New"/>
                <a:ea typeface="Courier New"/>
                <a:cs typeface="Courier New"/>
                <a:sym typeface="Courier New"/>
              </a:rPr>
              <a:t>(temp &lt; </a:t>
            </a:r>
            <a:r>
              <a:rPr b="1" lang="en-US" sz="1200">
                <a:solidFill>
                  <a:srgbClr val="09885A"/>
                </a:solidFill>
                <a:latin typeface="Courier New"/>
                <a:ea typeface="Courier New"/>
                <a:cs typeface="Courier New"/>
                <a:sym typeface="Courier New"/>
              </a:rPr>
              <a:t>70</a:t>
            </a:r>
            <a:r>
              <a:rPr b="1" lang="en-U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pw.println(</a:t>
            </a:r>
            <a:r>
              <a:rPr b="1" lang="en-US" sz="1200">
                <a:solidFill>
                  <a:srgbClr val="A31515"/>
                </a:solidFill>
                <a:latin typeface="Courier New"/>
                <a:ea typeface="Courier New"/>
                <a:cs typeface="Courier New"/>
                <a:sym typeface="Courier New"/>
              </a:rPr>
              <a:t>"Too cold"</a:t>
            </a:r>
            <a:r>
              <a:rPr b="1" lang="en-U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 </a:t>
            </a:r>
            <a:r>
              <a:rPr b="1" lang="en-US" sz="1200">
                <a:solidFill>
                  <a:srgbClr val="0000FF"/>
                </a:solidFill>
                <a:latin typeface="Courier New"/>
                <a:ea typeface="Courier New"/>
                <a:cs typeface="Courier New"/>
                <a:sym typeface="Courier New"/>
              </a:rPr>
              <a:t>else</a:t>
            </a:r>
            <a:r>
              <a:rPr b="1" lang="en-US" sz="1200">
                <a:solidFill>
                  <a:schemeClr val="dk1"/>
                </a:solidFill>
                <a:latin typeface="Courier New"/>
                <a:ea typeface="Courier New"/>
                <a:cs typeface="Courier New"/>
                <a:sym typeface="Courier New"/>
              </a:rPr>
              <a:t> </a:t>
            </a:r>
            <a:r>
              <a:rPr b="1" lang="en-US" sz="1200">
                <a:solidFill>
                  <a:srgbClr val="0000FF"/>
                </a:solidFill>
                <a:latin typeface="Courier New"/>
                <a:ea typeface="Courier New"/>
                <a:cs typeface="Courier New"/>
                <a:sym typeface="Courier New"/>
              </a:rPr>
              <a:t>if</a:t>
            </a:r>
            <a:r>
              <a:rPr b="1" lang="en-US" sz="1200">
                <a:solidFill>
                  <a:schemeClr val="dk1"/>
                </a:solidFill>
                <a:latin typeface="Courier New"/>
                <a:ea typeface="Courier New"/>
                <a:cs typeface="Courier New"/>
                <a:sym typeface="Courier New"/>
              </a:rPr>
              <a:t>(temp &gt;= </a:t>
            </a:r>
            <a:r>
              <a:rPr b="1" lang="en-US" sz="1200">
                <a:solidFill>
                  <a:srgbClr val="09885A"/>
                </a:solidFill>
                <a:latin typeface="Courier New"/>
                <a:ea typeface="Courier New"/>
                <a:cs typeface="Courier New"/>
                <a:sym typeface="Courier New"/>
              </a:rPr>
              <a:t>70</a:t>
            </a:r>
            <a:r>
              <a:rPr b="1" lang="en-US" sz="1200">
                <a:solidFill>
                  <a:schemeClr val="dk1"/>
                </a:solidFill>
                <a:latin typeface="Courier New"/>
                <a:ea typeface="Courier New"/>
                <a:cs typeface="Courier New"/>
                <a:sym typeface="Courier New"/>
              </a:rPr>
              <a:t> &amp;&amp; temp &lt; </a:t>
            </a:r>
            <a:r>
              <a:rPr b="1" lang="en-US" sz="1200">
                <a:solidFill>
                  <a:srgbClr val="09885A"/>
                </a:solidFill>
                <a:latin typeface="Courier New"/>
                <a:ea typeface="Courier New"/>
                <a:cs typeface="Courier New"/>
                <a:sym typeface="Courier New"/>
              </a:rPr>
              <a:t>82</a:t>
            </a:r>
            <a:r>
              <a:rPr b="1" lang="en-U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pw.println(</a:t>
            </a:r>
            <a:r>
              <a:rPr b="1" lang="en-US" sz="1200">
                <a:solidFill>
                  <a:srgbClr val="A31515"/>
                </a:solidFill>
                <a:latin typeface="Courier New"/>
                <a:ea typeface="Courier New"/>
                <a:cs typeface="Courier New"/>
                <a:sym typeface="Courier New"/>
              </a:rPr>
              <a:t>"Just Right"</a:t>
            </a:r>
            <a:r>
              <a:rPr b="1" lang="en-U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 </a:t>
            </a:r>
            <a:r>
              <a:rPr b="1" lang="en-US" sz="1200">
                <a:solidFill>
                  <a:srgbClr val="0000FF"/>
                </a:solidFill>
                <a:latin typeface="Courier New"/>
                <a:ea typeface="Courier New"/>
                <a:cs typeface="Courier New"/>
                <a:sym typeface="Courier New"/>
              </a:rPr>
              <a:t>else</a:t>
            </a:r>
            <a:r>
              <a:rPr b="1" lang="en-US" sz="1200">
                <a:solidFill>
                  <a:schemeClr val="dk1"/>
                </a:solidFill>
                <a:latin typeface="Courier New"/>
                <a:ea typeface="Courier New"/>
                <a:cs typeface="Courier New"/>
                <a:sym typeface="Courier New"/>
              </a:rPr>
              <a:t>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pw.println(</a:t>
            </a:r>
            <a:r>
              <a:rPr b="1" lang="en-US" sz="1200">
                <a:solidFill>
                  <a:srgbClr val="A31515"/>
                </a:solidFill>
                <a:latin typeface="Courier New"/>
                <a:ea typeface="Courier New"/>
                <a:cs typeface="Courier New"/>
                <a:sym typeface="Courier New"/>
              </a:rPr>
              <a:t>"Too Hot"</a:t>
            </a:r>
            <a:r>
              <a:rPr b="1" lang="en-U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pw.close();</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 }</a:t>
            </a:r>
            <a:endParaRPr b="1" sz="12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US" sz="1200">
                <a:solidFill>
                  <a:schemeClr val="dk1"/>
                </a:solidFill>
                <a:latin typeface="Courier New"/>
                <a:ea typeface="Courier New"/>
                <a:cs typeface="Courier New"/>
                <a:sym typeface="Courier New"/>
              </a:rPr>
              <a:t>}</a:t>
            </a:r>
            <a:endParaRPr b="1"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b="1" sz="1200">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6"/>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6" name="Google Shape;516;p56"/>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517" name="Google Shape;517;p56"/>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518" name="Google Shape;518;p56"/>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u="sng">
                <a:solidFill>
                  <a:schemeClr val="accent5"/>
                </a:solidFill>
                <a:latin typeface="Calibri"/>
                <a:ea typeface="Calibri"/>
                <a:cs typeface="Calibri"/>
                <a:sym typeface="Calibri"/>
              </a:rPr>
              <a:t>Answers: </a:t>
            </a:r>
            <a:r>
              <a:rPr lang="en-US" sz="4000">
                <a:solidFill>
                  <a:schemeClr val="accent5"/>
                </a:solidFill>
                <a:latin typeface="Calibri"/>
                <a:ea typeface="Calibri"/>
                <a:cs typeface="Calibri"/>
                <a:sym typeface="Calibri"/>
              </a:rPr>
              <a:t>Checkpoint: If, For, and Arrays</a:t>
            </a:r>
            <a:endParaRPr/>
          </a:p>
        </p:txBody>
      </p:sp>
      <p:sp>
        <p:nvSpPr>
          <p:cNvPr id="519" name="Google Shape;519;p56"/>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b="1" lang="en-US"/>
              <a:t>Task 6. </a:t>
            </a:r>
            <a:r>
              <a:rPr lang="en-US" sz="2500"/>
              <a:t>Which of the following is the output of the following snippet?</a:t>
            </a:r>
            <a:endParaRPr sz="2500"/>
          </a:p>
          <a:p>
            <a:pPr indent="0" lvl="0" marL="0" rtl="0" algn="l">
              <a:spcBef>
                <a:spcPts val="1000"/>
              </a:spcBef>
              <a:spcAft>
                <a:spcPts val="0"/>
              </a:spcAft>
              <a:buClr>
                <a:schemeClr val="dk1"/>
              </a:buClr>
              <a:buSzPts val="2800"/>
              <a:buFont typeface="Arial"/>
              <a:buNone/>
            </a:pPr>
            <a:r>
              <a:rPr lang="en-US" sz="2500" u="sng"/>
              <a:t>C++</a:t>
            </a:r>
            <a:endParaRPr sz="2500" u="sng"/>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int nums[] = {1,3,4,5};</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for(int i = 0; i &lt;= 4; i++)</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cout &lt;&lt; i &lt;&lt; ‘\n’;</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lang="en-US" sz="2500" u="sng"/>
              <a:t>Java</a:t>
            </a:r>
            <a:endParaRPr sz="2500" u="sng"/>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int nums[] = {1,3,4,5};</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for(int i = 0; i &lt;= 4; i++)</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System.out.println(i);</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t/>
            </a:r>
            <a:endParaRPr sz="2500" u="sng"/>
          </a:p>
        </p:txBody>
      </p:sp>
      <p:sp>
        <p:nvSpPr>
          <p:cNvPr id="520" name="Google Shape;520;p56"/>
          <p:cNvSpPr txBox="1"/>
          <p:nvPr/>
        </p:nvSpPr>
        <p:spPr>
          <a:xfrm>
            <a:off x="5256350" y="2110225"/>
            <a:ext cx="4933800" cy="2334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1 3 4 5</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725336704 1 3 4 5</a:t>
            </a:r>
            <a:endParaRPr b="1" sz="1800">
              <a:latin typeface="Calibri"/>
              <a:ea typeface="Calibri"/>
              <a:cs typeface="Calibri"/>
              <a:sym typeface="Calibri"/>
            </a:endParaRPr>
          </a:p>
          <a:p>
            <a:pPr indent="-342900" lvl="0" marL="457200" rtl="0" algn="l">
              <a:spcBef>
                <a:spcPts val="0"/>
              </a:spcBef>
              <a:spcAft>
                <a:spcPts val="0"/>
              </a:spcAft>
              <a:buClr>
                <a:srgbClr val="0000FF"/>
              </a:buClr>
              <a:buSzPts val="1800"/>
              <a:buFont typeface="Calibri"/>
              <a:buAutoNum type="alphaUcParenBoth"/>
            </a:pPr>
            <a:r>
              <a:rPr b="1" lang="en-US" sz="1800">
                <a:solidFill>
                  <a:srgbClr val="0000FF"/>
                </a:solidFill>
                <a:latin typeface="Calibri"/>
                <a:ea typeface="Calibri"/>
                <a:cs typeface="Calibri"/>
                <a:sym typeface="Calibri"/>
              </a:rPr>
              <a:t>1 3 4 5 725336704 </a:t>
            </a:r>
            <a:endParaRPr b="1" sz="1800">
              <a:solidFill>
                <a:srgbClr val="0000FF"/>
              </a:solidFill>
              <a:latin typeface="Calibri"/>
              <a:ea typeface="Calibri"/>
              <a:cs typeface="Calibri"/>
              <a:sym typeface="Calibri"/>
            </a:endParaRPr>
          </a:p>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1 3 4</a:t>
            </a:r>
            <a:endParaRPr b="1" sz="1800">
              <a:latin typeface="Calibri"/>
              <a:ea typeface="Calibri"/>
              <a:cs typeface="Calibri"/>
              <a:sym typeface="Calibri"/>
            </a:endParaRPr>
          </a:p>
        </p:txBody>
      </p:sp>
      <p:sp>
        <p:nvSpPr>
          <p:cNvPr id="521" name="Google Shape;521;p56"/>
          <p:cNvSpPr txBox="1"/>
          <p:nvPr/>
        </p:nvSpPr>
        <p:spPr>
          <a:xfrm>
            <a:off x="5342325" y="4517750"/>
            <a:ext cx="6100200" cy="2334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1 3 4 5</a:t>
            </a:r>
            <a:endParaRPr b="1" sz="1800">
              <a:latin typeface="Calibri"/>
              <a:ea typeface="Calibri"/>
              <a:cs typeface="Calibri"/>
              <a:sym typeface="Calibri"/>
            </a:endParaRPr>
          </a:p>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ArrayIndexOutOfBoundsException </a:t>
            </a:r>
            <a:endParaRPr b="1" sz="1800">
              <a:latin typeface="Calibri"/>
              <a:ea typeface="Calibri"/>
              <a:cs typeface="Calibri"/>
              <a:sym typeface="Calibri"/>
            </a:endParaRPr>
          </a:p>
          <a:p>
            <a:pPr indent="-342900" lvl="0" marL="457200" rtl="0" algn="l">
              <a:spcBef>
                <a:spcPts val="0"/>
              </a:spcBef>
              <a:spcAft>
                <a:spcPts val="0"/>
              </a:spcAft>
              <a:buClr>
                <a:srgbClr val="0000FF"/>
              </a:buClr>
              <a:buSzPts val="1800"/>
              <a:buFont typeface="Calibri"/>
              <a:buAutoNum type="alphaUcParenBoth"/>
            </a:pPr>
            <a:r>
              <a:rPr b="1" lang="en-US" sz="1800">
                <a:solidFill>
                  <a:srgbClr val="0000FF"/>
                </a:solidFill>
                <a:latin typeface="Calibri"/>
                <a:ea typeface="Calibri"/>
                <a:cs typeface="Calibri"/>
                <a:sym typeface="Calibri"/>
              </a:rPr>
              <a:t>1 3 4 5 ArrayIndexOutOfBoundsException</a:t>
            </a:r>
            <a:endParaRPr b="1" sz="1800">
              <a:solidFill>
                <a:srgbClr val="0000FF"/>
              </a:solidFill>
              <a:latin typeface="Calibri"/>
              <a:ea typeface="Calibri"/>
              <a:cs typeface="Calibri"/>
              <a:sym typeface="Calibri"/>
            </a:endParaRPr>
          </a:p>
          <a:p>
            <a:pPr indent="-342900" lvl="0" marL="457200" rtl="0" algn="l">
              <a:spcBef>
                <a:spcPts val="0"/>
              </a:spcBef>
              <a:spcAft>
                <a:spcPts val="0"/>
              </a:spcAft>
              <a:buSzPts val="1800"/>
              <a:buFont typeface="Calibri"/>
              <a:buAutoNum type="alphaUcParenBoth"/>
            </a:pPr>
            <a:r>
              <a:rPr b="1" lang="en-US" sz="1800">
                <a:latin typeface="Calibri"/>
                <a:ea typeface="Calibri"/>
                <a:cs typeface="Calibri"/>
                <a:sym typeface="Calibri"/>
              </a:rPr>
              <a:t>1 3 4</a:t>
            </a:r>
            <a:endParaRPr b="1" sz="1800">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7"/>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7" name="Google Shape;527;p57"/>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57"/>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b="1" lang="en-US"/>
              <a:t>Task 7. </a:t>
            </a:r>
            <a:r>
              <a:rPr b="1" lang="en-US" sz="2500"/>
              <a:t>Implement</a:t>
            </a:r>
            <a:r>
              <a:rPr lang="en-US" sz="2500"/>
              <a:t> a piece of code that will create a 2D array </a:t>
            </a:r>
            <a:r>
              <a:rPr lang="en-US" sz="2500">
                <a:latin typeface="Courier New"/>
                <a:ea typeface="Courier New"/>
                <a:cs typeface="Courier New"/>
                <a:sym typeface="Courier New"/>
              </a:rPr>
              <a:t>arr</a:t>
            </a:r>
            <a:r>
              <a:rPr lang="en-US" sz="2500"/>
              <a:t> where the value of each element is the sum of its dimensions. For instance,</a:t>
            </a:r>
            <a:endParaRPr sz="2500"/>
          </a:p>
          <a:p>
            <a:pPr indent="0" lvl="0" marL="0" rtl="0" algn="l">
              <a:spcBef>
                <a:spcPts val="1000"/>
              </a:spcBef>
              <a:spcAft>
                <a:spcPts val="0"/>
              </a:spcAft>
              <a:buClr>
                <a:schemeClr val="dk1"/>
              </a:buClr>
              <a:buSzPts val="2800"/>
              <a:buFont typeface="Arial"/>
              <a:buNone/>
            </a:pPr>
            <a:r>
              <a:t/>
            </a:r>
            <a:endParaRPr sz="2500"/>
          </a:p>
          <a:p>
            <a:pPr indent="0" lvl="0" marL="0" rtl="0" algn="l">
              <a:spcBef>
                <a:spcPts val="1000"/>
              </a:spcBef>
              <a:spcAft>
                <a:spcPts val="0"/>
              </a:spcAft>
              <a:buClr>
                <a:schemeClr val="dk1"/>
              </a:buClr>
              <a:buSzPts val="2800"/>
              <a:buFont typeface="Arial"/>
              <a:buNone/>
            </a:pPr>
            <a:r>
              <a:rPr lang="en-US" sz="2500">
                <a:latin typeface="Courier New"/>
                <a:ea typeface="Courier New"/>
                <a:cs typeface="Courier New"/>
                <a:sym typeface="Courier New"/>
              </a:rPr>
              <a:t>arr[0][0] = 0 + 0 = 0</a:t>
            </a:r>
            <a:endParaRPr sz="25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lang="en-US" sz="2500">
                <a:latin typeface="Courier New"/>
                <a:ea typeface="Courier New"/>
                <a:cs typeface="Courier New"/>
                <a:sym typeface="Courier New"/>
              </a:rPr>
              <a:t>arr[1][3] = 1 + 3 = 4</a:t>
            </a:r>
            <a:endParaRPr sz="25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lang="en-US" sz="2500">
                <a:latin typeface="Courier New"/>
                <a:ea typeface="Courier New"/>
                <a:cs typeface="Courier New"/>
                <a:sym typeface="Courier New"/>
              </a:rPr>
              <a:t>arr[5][7] = 5 + 7 = 12</a:t>
            </a:r>
            <a:endParaRPr sz="25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t/>
            </a:r>
            <a:endParaRPr sz="25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lang="en-US" sz="1500" u="sng">
                <a:solidFill>
                  <a:schemeClr val="hlink"/>
                </a:solidFill>
                <a:latin typeface="Arial"/>
                <a:ea typeface="Arial"/>
                <a:cs typeface="Arial"/>
                <a:sym typeface="Arial"/>
                <a:hlinkClick r:id="rId3"/>
              </a:rPr>
              <a:t>https://repl.it/repls/TintedExaltedNewsaggregator</a:t>
            </a:r>
            <a:r>
              <a:rPr lang="en-US" sz="2500">
                <a:latin typeface="Courier New"/>
                <a:ea typeface="Courier New"/>
                <a:cs typeface="Courier New"/>
                <a:sym typeface="Courier New"/>
              </a:rPr>
              <a:t> </a:t>
            </a:r>
            <a:endParaRPr sz="2500">
              <a:latin typeface="Courier New"/>
              <a:ea typeface="Courier New"/>
              <a:cs typeface="Courier New"/>
              <a:sym typeface="Courier New"/>
            </a:endParaRPr>
          </a:p>
        </p:txBody>
      </p:sp>
      <p:pic>
        <p:nvPicPr>
          <p:cNvPr descr="logo" id="529" name="Google Shape;529;p57"/>
          <p:cNvPicPr preferRelativeResize="0"/>
          <p:nvPr/>
        </p:nvPicPr>
        <p:blipFill rotWithShape="1">
          <a:blip r:embed="rId4">
            <a:alphaModFix/>
          </a:blip>
          <a:srcRect b="0" l="0" r="0" t="0"/>
          <a:stretch/>
        </p:blipFill>
        <p:spPr>
          <a:xfrm>
            <a:off x="69850" y="76200"/>
            <a:ext cx="2692400" cy="736600"/>
          </a:xfrm>
          <a:prstGeom prst="rect">
            <a:avLst/>
          </a:prstGeom>
          <a:noFill/>
          <a:ln>
            <a:noFill/>
          </a:ln>
        </p:spPr>
      </p:pic>
      <p:sp>
        <p:nvSpPr>
          <p:cNvPr id="530" name="Google Shape;530;p57"/>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u="sng">
                <a:solidFill>
                  <a:schemeClr val="accent5"/>
                </a:solidFill>
                <a:latin typeface="Calibri"/>
                <a:ea typeface="Calibri"/>
                <a:cs typeface="Calibri"/>
                <a:sym typeface="Calibri"/>
              </a:rPr>
              <a:t>Answers: </a:t>
            </a:r>
            <a:r>
              <a:rPr lang="en-US" sz="4000">
                <a:solidFill>
                  <a:schemeClr val="accent5"/>
                </a:solidFill>
                <a:latin typeface="Calibri"/>
                <a:ea typeface="Calibri"/>
                <a:cs typeface="Calibri"/>
                <a:sym typeface="Calibri"/>
              </a:rPr>
              <a:t>Checkpoint: If, For, and Arrays</a:t>
            </a:r>
            <a:endParaRPr/>
          </a:p>
        </p:txBody>
      </p:sp>
      <p:sp>
        <p:nvSpPr>
          <p:cNvPr id="531" name="Google Shape;531;p57"/>
          <p:cNvSpPr txBox="1"/>
          <p:nvPr/>
        </p:nvSpPr>
        <p:spPr>
          <a:xfrm>
            <a:off x="5787650" y="2058875"/>
            <a:ext cx="5408100" cy="447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a:solidFill>
                  <a:srgbClr val="0000FF"/>
                </a:solidFill>
                <a:latin typeface="Courier New"/>
                <a:ea typeface="Courier New"/>
                <a:cs typeface="Courier New"/>
                <a:sym typeface="Courier New"/>
              </a:rPr>
              <a:t>#include</a:t>
            </a:r>
            <a:r>
              <a:rPr b="1" lang="en-US">
                <a:solidFill>
                  <a:schemeClr val="dk1"/>
                </a:solidFill>
                <a:latin typeface="Courier New"/>
                <a:ea typeface="Courier New"/>
                <a:cs typeface="Courier New"/>
                <a:sym typeface="Courier New"/>
              </a:rPr>
              <a:t> </a:t>
            </a:r>
            <a:r>
              <a:rPr b="1" lang="en-US">
                <a:solidFill>
                  <a:srgbClr val="0000FF"/>
                </a:solidFill>
                <a:latin typeface="Courier New"/>
                <a:ea typeface="Courier New"/>
                <a:cs typeface="Courier New"/>
                <a:sym typeface="Courier New"/>
              </a:rPr>
              <a:t>&lt;</a:t>
            </a:r>
            <a:r>
              <a:rPr b="1" lang="en-US">
                <a:solidFill>
                  <a:srgbClr val="A31515"/>
                </a:solidFill>
                <a:latin typeface="Courier New"/>
                <a:ea typeface="Courier New"/>
                <a:cs typeface="Courier New"/>
                <a:sym typeface="Courier New"/>
              </a:rPr>
              <a:t>iostream</a:t>
            </a:r>
            <a:r>
              <a:rPr b="1" lang="en-US">
                <a:solidFill>
                  <a:srgbClr val="0000FF"/>
                </a:solidFill>
                <a:latin typeface="Courier New"/>
                <a:ea typeface="Courier New"/>
                <a:cs typeface="Courier New"/>
                <a:sym typeface="Courier New"/>
              </a:rPr>
              <a:t>&gt;</a:t>
            </a:r>
            <a:endParaRPr b="1">
              <a:solidFill>
                <a:srgbClr val="0000FF"/>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rgbClr val="0000FF"/>
                </a:solidFill>
                <a:latin typeface="Courier New"/>
                <a:ea typeface="Courier New"/>
                <a:cs typeface="Courier New"/>
                <a:sym typeface="Courier New"/>
              </a:rPr>
              <a:t>using</a:t>
            </a:r>
            <a:r>
              <a:rPr b="1" lang="en-US">
                <a:solidFill>
                  <a:schemeClr val="dk1"/>
                </a:solidFill>
                <a:latin typeface="Courier New"/>
                <a:ea typeface="Courier New"/>
                <a:cs typeface="Courier New"/>
                <a:sym typeface="Courier New"/>
              </a:rPr>
              <a:t> </a:t>
            </a:r>
            <a:r>
              <a:rPr b="1" lang="en-US">
                <a:solidFill>
                  <a:srgbClr val="0000FF"/>
                </a:solidFill>
                <a:latin typeface="Courier New"/>
                <a:ea typeface="Courier New"/>
                <a:cs typeface="Courier New"/>
                <a:sym typeface="Courier New"/>
              </a:rPr>
              <a:t>namespace</a:t>
            </a:r>
            <a:r>
              <a:rPr b="1" lang="en-US">
                <a:solidFill>
                  <a:schemeClr val="dk1"/>
                </a:solidFill>
                <a:latin typeface="Courier New"/>
                <a:ea typeface="Courier New"/>
                <a:cs typeface="Courier New"/>
                <a:sym typeface="Courier New"/>
              </a:rPr>
              <a:t> std;</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rgbClr val="0000FF"/>
                </a:solidFill>
                <a:latin typeface="Courier New"/>
                <a:ea typeface="Courier New"/>
                <a:cs typeface="Courier New"/>
                <a:sym typeface="Courier New"/>
              </a:rPr>
              <a:t>int</a:t>
            </a:r>
            <a:r>
              <a:rPr b="1" lang="en-US">
                <a:solidFill>
                  <a:schemeClr val="dk1"/>
                </a:solidFill>
                <a:latin typeface="Courier New"/>
                <a:ea typeface="Courier New"/>
                <a:cs typeface="Courier New"/>
                <a:sym typeface="Courier New"/>
              </a:rPr>
              <a:t> main()</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 </a:t>
            </a:r>
            <a:r>
              <a:rPr b="1" lang="en-US">
                <a:solidFill>
                  <a:srgbClr val="0000FF"/>
                </a:solidFill>
                <a:latin typeface="Courier New"/>
                <a:ea typeface="Courier New"/>
                <a:cs typeface="Courier New"/>
                <a:sym typeface="Courier New"/>
              </a:rPr>
              <a:t>int</a:t>
            </a:r>
            <a:r>
              <a:rPr b="1" lang="en-US">
                <a:solidFill>
                  <a:schemeClr val="dk1"/>
                </a:solidFill>
                <a:latin typeface="Courier New"/>
                <a:ea typeface="Courier New"/>
                <a:cs typeface="Courier New"/>
                <a:sym typeface="Courier New"/>
              </a:rPr>
              <a:t> arr[</a:t>
            </a:r>
            <a:r>
              <a:rPr b="1" lang="en-US">
                <a:solidFill>
                  <a:srgbClr val="09885A"/>
                </a:solidFill>
                <a:latin typeface="Courier New"/>
                <a:ea typeface="Courier New"/>
                <a:cs typeface="Courier New"/>
                <a:sym typeface="Courier New"/>
              </a:rPr>
              <a:t>12</a:t>
            </a:r>
            <a:r>
              <a:rPr b="1" lang="en-US">
                <a:solidFill>
                  <a:schemeClr val="dk1"/>
                </a:solidFill>
                <a:latin typeface="Courier New"/>
                <a:ea typeface="Courier New"/>
                <a:cs typeface="Courier New"/>
                <a:sym typeface="Courier New"/>
              </a:rPr>
              <a:t>][</a:t>
            </a:r>
            <a:r>
              <a:rPr b="1" lang="en-US">
                <a:solidFill>
                  <a:srgbClr val="09885A"/>
                </a:solidFill>
                <a:latin typeface="Courier New"/>
                <a:ea typeface="Courier New"/>
                <a:cs typeface="Courier New"/>
                <a:sym typeface="Courier New"/>
              </a:rPr>
              <a:t>12</a:t>
            </a:r>
            <a:r>
              <a:rPr b="1" lang="en-US">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 </a:t>
            </a:r>
            <a:r>
              <a:rPr b="1" lang="en-US">
                <a:solidFill>
                  <a:srgbClr val="0000FF"/>
                </a:solidFill>
                <a:latin typeface="Courier New"/>
                <a:ea typeface="Courier New"/>
                <a:cs typeface="Courier New"/>
                <a:sym typeface="Courier New"/>
              </a:rPr>
              <a:t>for</a:t>
            </a:r>
            <a:r>
              <a:rPr b="1" lang="en-US">
                <a:solidFill>
                  <a:schemeClr val="dk1"/>
                </a:solidFill>
                <a:latin typeface="Courier New"/>
                <a:ea typeface="Courier New"/>
                <a:cs typeface="Courier New"/>
                <a:sym typeface="Courier New"/>
              </a:rPr>
              <a:t>(</a:t>
            </a:r>
            <a:r>
              <a:rPr b="1" lang="en-US">
                <a:solidFill>
                  <a:srgbClr val="0000FF"/>
                </a:solidFill>
                <a:latin typeface="Courier New"/>
                <a:ea typeface="Courier New"/>
                <a:cs typeface="Courier New"/>
                <a:sym typeface="Courier New"/>
              </a:rPr>
              <a:t>int</a:t>
            </a:r>
            <a:r>
              <a:rPr b="1" lang="en-US">
                <a:solidFill>
                  <a:schemeClr val="dk1"/>
                </a:solidFill>
                <a:latin typeface="Courier New"/>
                <a:ea typeface="Courier New"/>
                <a:cs typeface="Courier New"/>
                <a:sym typeface="Courier New"/>
              </a:rPr>
              <a:t> i = </a:t>
            </a:r>
            <a:r>
              <a:rPr b="1" lang="en-US">
                <a:solidFill>
                  <a:srgbClr val="09885A"/>
                </a:solidFill>
                <a:latin typeface="Courier New"/>
                <a:ea typeface="Courier New"/>
                <a:cs typeface="Courier New"/>
                <a:sym typeface="Courier New"/>
              </a:rPr>
              <a:t>0</a:t>
            </a:r>
            <a:r>
              <a:rPr b="1" lang="en-US">
                <a:solidFill>
                  <a:schemeClr val="dk1"/>
                </a:solidFill>
                <a:latin typeface="Courier New"/>
                <a:ea typeface="Courier New"/>
                <a:cs typeface="Courier New"/>
                <a:sym typeface="Courier New"/>
              </a:rPr>
              <a:t>; i &lt; </a:t>
            </a:r>
            <a:r>
              <a:rPr b="1" lang="en-US">
                <a:solidFill>
                  <a:srgbClr val="09885A"/>
                </a:solidFill>
                <a:latin typeface="Courier New"/>
                <a:ea typeface="Courier New"/>
                <a:cs typeface="Courier New"/>
                <a:sym typeface="Courier New"/>
              </a:rPr>
              <a:t>12</a:t>
            </a:r>
            <a:r>
              <a:rPr b="1" lang="en-US">
                <a:solidFill>
                  <a:schemeClr val="dk1"/>
                </a:solidFill>
                <a:latin typeface="Courier New"/>
                <a:ea typeface="Courier New"/>
                <a:cs typeface="Courier New"/>
                <a:sym typeface="Courier New"/>
              </a:rPr>
              <a:t>; i++)</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   </a:t>
            </a:r>
            <a:r>
              <a:rPr b="1" lang="en-US">
                <a:solidFill>
                  <a:srgbClr val="0000FF"/>
                </a:solidFill>
                <a:latin typeface="Courier New"/>
                <a:ea typeface="Courier New"/>
                <a:cs typeface="Courier New"/>
                <a:sym typeface="Courier New"/>
              </a:rPr>
              <a:t>for</a:t>
            </a:r>
            <a:r>
              <a:rPr b="1" lang="en-US">
                <a:solidFill>
                  <a:schemeClr val="dk1"/>
                </a:solidFill>
                <a:latin typeface="Courier New"/>
                <a:ea typeface="Courier New"/>
                <a:cs typeface="Courier New"/>
                <a:sym typeface="Courier New"/>
              </a:rPr>
              <a:t>(</a:t>
            </a:r>
            <a:r>
              <a:rPr b="1" lang="en-US">
                <a:solidFill>
                  <a:srgbClr val="0000FF"/>
                </a:solidFill>
                <a:latin typeface="Courier New"/>
                <a:ea typeface="Courier New"/>
                <a:cs typeface="Courier New"/>
                <a:sym typeface="Courier New"/>
              </a:rPr>
              <a:t>int</a:t>
            </a:r>
            <a:r>
              <a:rPr b="1" lang="en-US">
                <a:solidFill>
                  <a:schemeClr val="dk1"/>
                </a:solidFill>
                <a:latin typeface="Courier New"/>
                <a:ea typeface="Courier New"/>
                <a:cs typeface="Courier New"/>
                <a:sym typeface="Courier New"/>
              </a:rPr>
              <a:t> j = </a:t>
            </a:r>
            <a:r>
              <a:rPr b="1" lang="en-US">
                <a:solidFill>
                  <a:srgbClr val="09885A"/>
                </a:solidFill>
                <a:latin typeface="Courier New"/>
                <a:ea typeface="Courier New"/>
                <a:cs typeface="Courier New"/>
                <a:sym typeface="Courier New"/>
              </a:rPr>
              <a:t>0</a:t>
            </a:r>
            <a:r>
              <a:rPr b="1" lang="en-US">
                <a:solidFill>
                  <a:schemeClr val="dk1"/>
                </a:solidFill>
                <a:latin typeface="Courier New"/>
                <a:ea typeface="Courier New"/>
                <a:cs typeface="Courier New"/>
                <a:sym typeface="Courier New"/>
              </a:rPr>
              <a:t>; j &lt; </a:t>
            </a:r>
            <a:r>
              <a:rPr b="1" lang="en-US">
                <a:solidFill>
                  <a:srgbClr val="09885A"/>
                </a:solidFill>
                <a:latin typeface="Courier New"/>
                <a:ea typeface="Courier New"/>
                <a:cs typeface="Courier New"/>
                <a:sym typeface="Courier New"/>
              </a:rPr>
              <a:t>12</a:t>
            </a:r>
            <a:r>
              <a:rPr b="1" lang="en-US">
                <a:solidFill>
                  <a:schemeClr val="dk1"/>
                </a:solidFill>
                <a:latin typeface="Courier New"/>
                <a:ea typeface="Courier New"/>
                <a:cs typeface="Courier New"/>
                <a:sym typeface="Courier New"/>
              </a:rPr>
              <a:t>; j++)</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     arr[i][j] = i+j;</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 }</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 </a:t>
            </a:r>
            <a:r>
              <a:rPr b="1" lang="en-US">
                <a:solidFill>
                  <a:srgbClr val="0000FF"/>
                </a:solidFill>
                <a:latin typeface="Courier New"/>
                <a:ea typeface="Courier New"/>
                <a:cs typeface="Courier New"/>
                <a:sym typeface="Courier New"/>
              </a:rPr>
              <a:t>return</a:t>
            </a:r>
            <a:r>
              <a:rPr b="1" lang="en-US">
                <a:solidFill>
                  <a:schemeClr val="dk1"/>
                </a:solidFill>
                <a:latin typeface="Courier New"/>
                <a:ea typeface="Courier New"/>
                <a:cs typeface="Courier New"/>
                <a:sym typeface="Courier New"/>
              </a:rPr>
              <a:t> </a:t>
            </a:r>
            <a:r>
              <a:rPr b="1" lang="en-US">
                <a:solidFill>
                  <a:srgbClr val="09885A"/>
                </a:solidFill>
                <a:latin typeface="Courier New"/>
                <a:ea typeface="Courier New"/>
                <a:cs typeface="Courier New"/>
                <a:sym typeface="Courier New"/>
              </a:rPr>
              <a:t>0</a:t>
            </a:r>
            <a:r>
              <a:rPr b="1" lang="en-US">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a:solidFill>
                  <a:schemeClr val="dk1"/>
                </a:solidFill>
                <a:latin typeface="Courier New"/>
                <a:ea typeface="Courier New"/>
                <a:cs typeface="Courier New"/>
                <a:sym typeface="Courier New"/>
              </a:rPr>
              <a:t>}</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8"/>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7" name="Google Shape;537;p58"/>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Google Shape;538;p58"/>
          <p:cNvSpPr txBox="1"/>
          <p:nvPr>
            <p:ph idx="1" type="body"/>
          </p:nvPr>
        </p:nvSpPr>
        <p:spPr>
          <a:xfrm>
            <a:off x="181416" y="1049011"/>
            <a:ext cx="11886123" cy="569115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Farmer John has decided to update his farm to simplify its geometry. Previously, his cows grazed in two rectangular fenced-in pastures. Farmer John would like to replace these with a single square fenced-in pasture of minimum size that still covers all the regions of his farm that were previously enclosed by the former two fences.</a:t>
            </a:r>
            <a:endParaRPr/>
          </a:p>
          <a:p>
            <a:pPr indent="0" lvl="0" marL="0" rtl="0" algn="l">
              <a:lnSpc>
                <a:spcPct val="90000"/>
              </a:lnSpc>
              <a:spcBef>
                <a:spcPts val="1000"/>
              </a:spcBef>
              <a:spcAft>
                <a:spcPts val="0"/>
              </a:spcAft>
              <a:buClr>
                <a:schemeClr val="dk1"/>
              </a:buClr>
              <a:buSzPts val="2800"/>
              <a:buNone/>
            </a:pPr>
            <a:r>
              <a:rPr lang="en-US"/>
              <a:t>Please help Farmer John figure out the minimum area he needs to make his new square pasture so that if he places it appropriately, it can still cover all the area formerly covered by the two older rectangular pastures. The square pasture should have its sides parallel to the x and y axes.</a:t>
            </a:r>
            <a:endParaRPr/>
          </a:p>
          <a:p>
            <a:pPr indent="0" lvl="0" marL="0" rtl="0" algn="l">
              <a:lnSpc>
                <a:spcPct val="90000"/>
              </a:lnSpc>
              <a:spcBef>
                <a:spcPts val="1000"/>
              </a:spcBef>
              <a:spcAft>
                <a:spcPts val="0"/>
              </a:spcAft>
              <a:buClr>
                <a:schemeClr val="dk1"/>
              </a:buClr>
              <a:buSzPts val="2800"/>
              <a:buNone/>
            </a:pPr>
            <a:r>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rPr lang="en-US" sz="1800" u="sng">
                <a:solidFill>
                  <a:schemeClr val="hlink"/>
                </a:solidFill>
                <a:latin typeface="Times New Roman"/>
                <a:ea typeface="Times New Roman"/>
                <a:cs typeface="Times New Roman"/>
                <a:sym typeface="Times New Roman"/>
                <a:hlinkClick r:id="rId3"/>
              </a:rPr>
              <a:t>http://www.usaco.org/index.php?page=viewproblem2&amp;cpid=663</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rPr lang="en-US" sz="1800" u="sng">
                <a:solidFill>
                  <a:schemeClr val="hlink"/>
                </a:solidFill>
                <a:latin typeface="Times New Roman"/>
                <a:ea typeface="Times New Roman"/>
                <a:cs typeface="Times New Roman"/>
                <a:sym typeface="Times New Roman"/>
                <a:hlinkClick r:id="rId4"/>
              </a:rPr>
              <a:t>https://docs.google.com/drawings/d/1VZubaejceN4Dw0kjh5DXY73uHMAwCZMOmTOr5cRpVZo/edit?usp=sharing</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rPr lang="en-US" sz="1800" u="sng">
                <a:solidFill>
                  <a:schemeClr val="hlink"/>
                </a:solidFill>
                <a:latin typeface="Times New Roman"/>
                <a:ea typeface="Times New Roman"/>
                <a:cs typeface="Times New Roman"/>
                <a:sym typeface="Times New Roman"/>
                <a:hlinkClick r:id="rId5"/>
              </a:rPr>
              <a:t>https://repl.it/repls/NotedRectangularOpensoundsystem</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p>
        </p:txBody>
      </p:sp>
      <p:pic>
        <p:nvPicPr>
          <p:cNvPr descr="logo" id="539" name="Google Shape;539;p58"/>
          <p:cNvPicPr preferRelativeResize="0"/>
          <p:nvPr/>
        </p:nvPicPr>
        <p:blipFill rotWithShape="1">
          <a:blip r:embed="rId6">
            <a:alphaModFix/>
          </a:blip>
          <a:srcRect b="0" l="0" r="0" t="0"/>
          <a:stretch/>
        </p:blipFill>
        <p:spPr>
          <a:xfrm>
            <a:off x="69850" y="76200"/>
            <a:ext cx="2692400" cy="736600"/>
          </a:xfrm>
          <a:prstGeom prst="rect">
            <a:avLst/>
          </a:prstGeom>
          <a:noFill/>
          <a:ln>
            <a:noFill/>
          </a:ln>
        </p:spPr>
      </p:pic>
      <p:sp>
        <p:nvSpPr>
          <p:cNvPr id="540" name="Google Shape;540;p58"/>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Exercise - Square Pasture (2016)</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59"/>
          <p:cNvSpPr/>
          <p:nvPr/>
        </p:nvSpPr>
        <p:spPr>
          <a:xfrm>
            <a:off x="12" y="630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6" name="Google Shape;546;p59"/>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547" name="Google Shape;547;p59"/>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548" name="Google Shape;548;p59"/>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Exercise</a:t>
            </a:r>
            <a:endParaRPr sz="4000">
              <a:solidFill>
                <a:schemeClr val="accent5"/>
              </a:solidFill>
              <a:latin typeface="Calibri"/>
              <a:ea typeface="Calibri"/>
              <a:cs typeface="Calibri"/>
              <a:sym typeface="Calibri"/>
            </a:endParaRPr>
          </a:p>
        </p:txBody>
      </p:sp>
      <p:sp>
        <p:nvSpPr>
          <p:cNvPr id="549" name="Google Shape;549;p59"/>
          <p:cNvSpPr/>
          <p:nvPr/>
        </p:nvSpPr>
        <p:spPr>
          <a:xfrm>
            <a:off x="7534275" y="1713200"/>
            <a:ext cx="2105700" cy="20022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9"/>
          <p:cNvSpPr/>
          <p:nvPr/>
        </p:nvSpPr>
        <p:spPr>
          <a:xfrm>
            <a:off x="1160150" y="1705350"/>
            <a:ext cx="1982400" cy="1846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9"/>
          <p:cNvSpPr/>
          <p:nvPr/>
        </p:nvSpPr>
        <p:spPr>
          <a:xfrm>
            <a:off x="1167625" y="1705350"/>
            <a:ext cx="948900" cy="111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Pasture A</a:t>
            </a:r>
            <a:endParaRPr/>
          </a:p>
        </p:txBody>
      </p:sp>
      <p:sp>
        <p:nvSpPr>
          <p:cNvPr id="552" name="Google Shape;552;p59"/>
          <p:cNvSpPr/>
          <p:nvPr/>
        </p:nvSpPr>
        <p:spPr>
          <a:xfrm>
            <a:off x="1160150" y="2815350"/>
            <a:ext cx="511800" cy="73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900">
                <a:solidFill>
                  <a:schemeClr val="dk1"/>
                </a:solidFill>
              </a:rPr>
              <a:t>Past-ure</a:t>
            </a:r>
            <a:endParaRPr sz="900">
              <a:solidFill>
                <a:schemeClr val="dk1"/>
              </a:solidFill>
            </a:endParaRPr>
          </a:p>
          <a:p>
            <a:pPr indent="0" lvl="0" marL="0" rtl="0" algn="l">
              <a:spcBef>
                <a:spcPts val="0"/>
              </a:spcBef>
              <a:spcAft>
                <a:spcPts val="0"/>
              </a:spcAft>
              <a:buClr>
                <a:schemeClr val="dk1"/>
              </a:buClr>
              <a:buSzPts val="1100"/>
              <a:buFont typeface="Arial"/>
              <a:buNone/>
            </a:pPr>
            <a:r>
              <a:rPr lang="en-US" sz="900">
                <a:solidFill>
                  <a:schemeClr val="dk1"/>
                </a:solidFill>
              </a:rPr>
              <a:t>B</a:t>
            </a:r>
            <a:endParaRPr sz="900">
              <a:solidFill>
                <a:schemeClr val="dk1"/>
              </a:solidFill>
            </a:endParaRPr>
          </a:p>
          <a:p>
            <a:pPr indent="0" lvl="0" marL="0" rtl="0" algn="l">
              <a:spcBef>
                <a:spcPts val="0"/>
              </a:spcBef>
              <a:spcAft>
                <a:spcPts val="0"/>
              </a:spcAft>
              <a:buNone/>
            </a:pPr>
            <a:r>
              <a:t/>
            </a:r>
            <a:endParaRPr sz="900"/>
          </a:p>
        </p:txBody>
      </p:sp>
      <p:sp>
        <p:nvSpPr>
          <p:cNvPr id="553" name="Google Shape;553;p59"/>
          <p:cNvSpPr txBox="1"/>
          <p:nvPr/>
        </p:nvSpPr>
        <p:spPr>
          <a:xfrm>
            <a:off x="1167625" y="4123250"/>
            <a:ext cx="9297600" cy="27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latin typeface="Calibri"/>
                <a:ea typeface="Calibri"/>
                <a:cs typeface="Calibri"/>
                <a:sym typeface="Calibri"/>
              </a:rPr>
              <a:t>HINT: Which axis is dominant? x-axis or y-axis?</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(We need to “fit” in our pastures into a square of minimum area)</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Once you’re done with your code, please submit it to usaco.org for testing. (Analysis Mode)</a:t>
            </a:r>
            <a:endParaRPr sz="3000">
              <a:latin typeface="Calibri"/>
              <a:ea typeface="Calibri"/>
              <a:cs typeface="Calibri"/>
              <a:sym typeface="Calibri"/>
            </a:endParaRPr>
          </a:p>
        </p:txBody>
      </p:sp>
      <p:sp>
        <p:nvSpPr>
          <p:cNvPr id="554" name="Google Shape;554;p59"/>
          <p:cNvSpPr/>
          <p:nvPr/>
        </p:nvSpPr>
        <p:spPr>
          <a:xfrm>
            <a:off x="7534275" y="1713200"/>
            <a:ext cx="1052400" cy="73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Pasture A</a:t>
            </a:r>
            <a:endParaRPr>
              <a:solidFill>
                <a:schemeClr val="dk1"/>
              </a:solidFill>
            </a:endParaRPr>
          </a:p>
          <a:p>
            <a:pPr indent="0" lvl="0" marL="0" rtl="0" algn="l">
              <a:spcBef>
                <a:spcPts val="0"/>
              </a:spcBef>
              <a:spcAft>
                <a:spcPts val="0"/>
              </a:spcAft>
              <a:buNone/>
            </a:pPr>
            <a:r>
              <a:t/>
            </a:r>
            <a:endParaRPr/>
          </a:p>
        </p:txBody>
      </p:sp>
      <p:sp>
        <p:nvSpPr>
          <p:cNvPr id="555" name="Google Shape;555;p59"/>
          <p:cNvSpPr/>
          <p:nvPr/>
        </p:nvSpPr>
        <p:spPr>
          <a:xfrm>
            <a:off x="8586675" y="1713200"/>
            <a:ext cx="1052400" cy="73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solidFill>
                  <a:schemeClr val="dk1"/>
                </a:solidFill>
              </a:rPr>
              <a:t>Pasture B</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0"/>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1" name="Google Shape;561;p60"/>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62" name="Google Shape;562;p60"/>
          <p:cNvSpPr txBox="1"/>
          <p:nvPr>
            <p:ph idx="1" type="body"/>
          </p:nvPr>
        </p:nvSpPr>
        <p:spPr>
          <a:xfrm>
            <a:off x="181425" y="1049010"/>
            <a:ext cx="11886000" cy="736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There are some statements that can control your loops: continue and break;</a:t>
            </a:r>
            <a:endParaRPr/>
          </a:p>
          <a:p>
            <a:pPr indent="0" lvl="0" marL="0" rtl="0" algn="l">
              <a:lnSpc>
                <a:spcPct val="90000"/>
              </a:lnSpc>
              <a:spcBef>
                <a:spcPts val="1000"/>
              </a:spcBef>
              <a:spcAft>
                <a:spcPts val="0"/>
              </a:spcAft>
              <a:buClr>
                <a:schemeClr val="dk1"/>
              </a:buClr>
              <a:buSzPts val="2800"/>
              <a:buNone/>
            </a:pPr>
            <a:r>
              <a:t/>
            </a:r>
            <a:endParaRPr/>
          </a:p>
        </p:txBody>
      </p:sp>
      <p:pic>
        <p:nvPicPr>
          <p:cNvPr descr="logo" id="563" name="Google Shape;563;p60"/>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564" name="Google Shape;564;p60"/>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Continue and Break</a:t>
            </a:r>
            <a:endParaRPr/>
          </a:p>
        </p:txBody>
      </p:sp>
      <p:sp>
        <p:nvSpPr>
          <p:cNvPr id="565" name="Google Shape;565;p60"/>
          <p:cNvSpPr txBox="1"/>
          <p:nvPr/>
        </p:nvSpPr>
        <p:spPr>
          <a:xfrm>
            <a:off x="310000" y="1593375"/>
            <a:ext cx="5511600" cy="4572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Continue: skip the current round of our loop. When do you think it’ll be useful?</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Font typeface="Arial"/>
              <a:buNone/>
            </a:pPr>
            <a:r>
              <a:rPr b="1" lang="en-US" sz="1600">
                <a:solidFill>
                  <a:schemeClr val="dk1"/>
                </a:solidFill>
                <a:latin typeface="Courier New"/>
                <a:ea typeface="Courier New"/>
                <a:cs typeface="Courier New"/>
                <a:sym typeface="Courier New"/>
              </a:rPr>
              <a:t>for(int i=0;i&lt;10;i++)</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600">
                <a:solidFill>
                  <a:schemeClr val="dk1"/>
                </a:solidFill>
                <a:latin typeface="Courier New"/>
                <a:ea typeface="Courier New"/>
                <a:cs typeface="Courier New"/>
                <a:sym typeface="Courier New"/>
              </a:rPr>
              <a:t>{</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600">
                <a:solidFill>
                  <a:schemeClr val="dk1"/>
                </a:solidFill>
                <a:latin typeface="Courier New"/>
                <a:ea typeface="Courier New"/>
                <a:cs typeface="Courier New"/>
                <a:sym typeface="Courier New"/>
              </a:rPr>
              <a:t>   if(i == 2){</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600">
                <a:solidFill>
                  <a:schemeClr val="dk1"/>
                </a:solidFill>
                <a:latin typeface="Courier New"/>
                <a:ea typeface="Courier New"/>
                <a:cs typeface="Courier New"/>
                <a:sym typeface="Courier New"/>
              </a:rPr>
              <a:t>	 continue;</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600">
                <a:solidFill>
                  <a:schemeClr val="dk1"/>
                </a:solidFill>
                <a:latin typeface="Courier New"/>
                <a:ea typeface="Courier New"/>
                <a:cs typeface="Courier New"/>
                <a:sym typeface="Courier New"/>
              </a:rPr>
              <a:t>   }</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600">
                <a:solidFill>
                  <a:schemeClr val="dk1"/>
                </a:solidFill>
                <a:latin typeface="Courier New"/>
                <a:ea typeface="Courier New"/>
                <a:cs typeface="Courier New"/>
                <a:sym typeface="Courier New"/>
              </a:rPr>
              <a:t>   cout&lt;&lt;i&lt;&lt;endl; </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600">
                <a:solidFill>
                  <a:schemeClr val="dk1"/>
                </a:solidFill>
                <a:latin typeface="Courier New"/>
                <a:ea typeface="Courier New"/>
                <a:cs typeface="Courier New"/>
                <a:sym typeface="Courier New"/>
              </a:rPr>
              <a:t>}</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600">
                <a:solidFill>
                  <a:schemeClr val="dk1"/>
                </a:solidFill>
                <a:latin typeface="Courier New"/>
                <a:ea typeface="Courier New"/>
                <a:cs typeface="Courier New"/>
                <a:sym typeface="Courier New"/>
              </a:rPr>
              <a:t>cout &lt;&lt; “Done with loop” &lt;&lt; ‘\n’;</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t/>
            </a:r>
            <a:endParaRPr>
              <a:latin typeface="Calibri"/>
              <a:ea typeface="Calibri"/>
              <a:cs typeface="Calibri"/>
              <a:sym typeface="Calibri"/>
            </a:endParaRPr>
          </a:p>
        </p:txBody>
      </p:sp>
      <p:sp>
        <p:nvSpPr>
          <p:cNvPr id="566" name="Google Shape;566;p60"/>
          <p:cNvSpPr txBox="1"/>
          <p:nvPr/>
        </p:nvSpPr>
        <p:spPr>
          <a:xfrm>
            <a:off x="6422100" y="1549850"/>
            <a:ext cx="5104800" cy="43491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None/>
            </a:pPr>
            <a:r>
              <a:rPr lang="en-US" sz="2800">
                <a:solidFill>
                  <a:schemeClr val="dk1"/>
                </a:solidFill>
                <a:latin typeface="Calibri"/>
                <a:ea typeface="Calibri"/>
                <a:cs typeface="Calibri"/>
                <a:sym typeface="Calibri"/>
              </a:rPr>
              <a:t>Break: break out of loop instantly when called, going to the next statement proceeding the loop. </a:t>
            </a:r>
            <a:endParaRPr sz="28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1100"/>
              <a:buFont typeface="Arial"/>
              <a:buNone/>
            </a:pPr>
            <a:r>
              <a:rPr b="1" lang="en-US" sz="1600">
                <a:solidFill>
                  <a:schemeClr val="dk1"/>
                </a:solidFill>
                <a:latin typeface="Courier New"/>
                <a:ea typeface="Courier New"/>
                <a:cs typeface="Courier New"/>
                <a:sym typeface="Courier New"/>
              </a:rPr>
              <a:t>for(int i=0;i&lt;10;i++)</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100"/>
              <a:buFont typeface="Arial"/>
              <a:buNone/>
            </a:pPr>
            <a:r>
              <a:rPr b="1" lang="en-US" sz="1600">
                <a:solidFill>
                  <a:schemeClr val="dk1"/>
                </a:solidFill>
                <a:latin typeface="Courier New"/>
                <a:ea typeface="Courier New"/>
                <a:cs typeface="Courier New"/>
                <a:sym typeface="Courier New"/>
              </a:rPr>
              <a:t>{</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100"/>
              <a:buFont typeface="Arial"/>
              <a:buNone/>
            </a:pPr>
            <a:r>
              <a:rPr b="1" lang="en-US" sz="1600">
                <a:solidFill>
                  <a:schemeClr val="dk1"/>
                </a:solidFill>
                <a:latin typeface="Courier New"/>
                <a:ea typeface="Courier New"/>
                <a:cs typeface="Courier New"/>
                <a:sym typeface="Courier New"/>
              </a:rPr>
              <a:t>    if(i == 2) {</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100"/>
              <a:buFont typeface="Arial"/>
              <a:buNone/>
            </a:pPr>
            <a:r>
              <a:rPr b="1" lang="en-US" sz="1600">
                <a:solidFill>
                  <a:schemeClr val="dk1"/>
                </a:solidFill>
                <a:latin typeface="Courier New"/>
                <a:ea typeface="Courier New"/>
                <a:cs typeface="Courier New"/>
                <a:sym typeface="Courier New"/>
              </a:rPr>
              <a:t>	   break;</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100"/>
              <a:buFont typeface="Arial"/>
              <a:buNone/>
            </a:pPr>
            <a:r>
              <a:rPr b="1" lang="en-US" sz="1600">
                <a:solidFill>
                  <a:schemeClr val="dk1"/>
                </a:solidFill>
                <a:latin typeface="Courier New"/>
                <a:ea typeface="Courier New"/>
                <a:cs typeface="Courier New"/>
                <a:sym typeface="Courier New"/>
              </a:rPr>
              <a:t>    } </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1100"/>
              <a:buFont typeface="Arial"/>
              <a:buNone/>
            </a:pPr>
            <a:r>
              <a:rPr b="1" lang="en-US" sz="1600">
                <a:solidFill>
                  <a:schemeClr val="dk1"/>
                </a:solidFill>
                <a:latin typeface="Courier New"/>
                <a:ea typeface="Courier New"/>
                <a:cs typeface="Courier New"/>
                <a:sym typeface="Courier New"/>
              </a:rPr>
              <a:t>	cout&lt;&lt;i&lt;&lt;endl;</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None/>
            </a:pPr>
            <a:r>
              <a:rPr b="1" lang="en-US" sz="1600">
                <a:solidFill>
                  <a:schemeClr val="dk1"/>
                </a:solidFill>
                <a:latin typeface="Courier New"/>
                <a:ea typeface="Courier New"/>
                <a:cs typeface="Courier New"/>
                <a:sym typeface="Courier New"/>
              </a:rPr>
              <a:t>}</a:t>
            </a:r>
            <a:endParaRPr b="1" sz="16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None/>
            </a:pPr>
            <a:r>
              <a:rPr b="1" lang="en-US" sz="1600">
                <a:solidFill>
                  <a:schemeClr val="dk1"/>
                </a:solidFill>
                <a:latin typeface="Courier New"/>
                <a:ea typeface="Courier New"/>
                <a:cs typeface="Courier New"/>
                <a:sym typeface="Courier New"/>
              </a:rPr>
              <a:t>cout &lt;&lt; “I’m out! :)” &lt;&lt; ‘\n’;</a:t>
            </a:r>
            <a:endParaRPr b="1" sz="1600">
              <a:solidFill>
                <a:schemeClr val="dk1"/>
              </a:solidFill>
              <a:latin typeface="Calibri"/>
              <a:ea typeface="Calibri"/>
              <a:cs typeface="Calibri"/>
              <a:sym typeface="Calibri"/>
            </a:endParaRPr>
          </a:p>
          <a:p>
            <a:pPr indent="0" lvl="0" marL="0" rtl="0" algn="l">
              <a:spcBef>
                <a:spcPts val="0"/>
              </a:spcBef>
              <a:spcAft>
                <a:spcPts val="0"/>
              </a:spcAft>
              <a:buNone/>
            </a:pPr>
            <a:r>
              <a:t/>
            </a:r>
            <a:endParaRPr b="1" sz="1600">
              <a:latin typeface="Calibri"/>
              <a:ea typeface="Calibri"/>
              <a:cs typeface="Calibri"/>
              <a:sym typeface="Calibri"/>
            </a:endParaRPr>
          </a:p>
        </p:txBody>
      </p:sp>
      <p:sp>
        <p:nvSpPr>
          <p:cNvPr id="567" name="Google Shape;567;p60"/>
          <p:cNvSpPr txBox="1"/>
          <p:nvPr/>
        </p:nvSpPr>
        <p:spPr>
          <a:xfrm>
            <a:off x="247325" y="5734350"/>
            <a:ext cx="11580300" cy="377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1100"/>
              <a:buFont typeface="Arial"/>
              <a:buNone/>
            </a:pPr>
            <a:r>
              <a:rPr lang="en-US" sz="2800">
                <a:solidFill>
                  <a:schemeClr val="dk1"/>
                </a:solidFill>
                <a:latin typeface="Calibri"/>
                <a:ea typeface="Calibri"/>
                <a:cs typeface="Calibri"/>
                <a:sym typeface="Calibri"/>
              </a:rPr>
              <a:t>What’s the result of each snippet? </a:t>
            </a:r>
            <a:r>
              <a:rPr lang="en-US" sz="1800">
                <a:solidFill>
                  <a:schemeClr val="dk1"/>
                </a:solidFill>
                <a:latin typeface="Calibri"/>
                <a:ea typeface="Calibri"/>
                <a:cs typeface="Calibri"/>
                <a:sym typeface="Calibri"/>
              </a:rPr>
              <a:t>(Recall - these are snippets, NOT standalone code. You </a:t>
            </a:r>
            <a:r>
              <a:rPr lang="en-US" sz="1800" u="sng">
                <a:solidFill>
                  <a:schemeClr val="dk1"/>
                </a:solidFill>
                <a:latin typeface="Calibri"/>
                <a:ea typeface="Calibri"/>
                <a:cs typeface="Calibri"/>
                <a:sym typeface="Calibri"/>
              </a:rPr>
              <a:t>need </a:t>
            </a:r>
            <a:r>
              <a:rPr lang="en-US" sz="1800">
                <a:solidFill>
                  <a:schemeClr val="dk1"/>
                </a:solidFill>
                <a:latin typeface="Calibri"/>
                <a:ea typeface="Calibri"/>
                <a:cs typeface="Calibri"/>
                <a:sym typeface="Calibri"/>
              </a:rPr>
              <a:t>a main() function, AND if using Java, a class name that corresponds to your file!!)</a:t>
            </a: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p:nvPr/>
        </p:nvSpPr>
        <p:spPr>
          <a:xfrm>
            <a:off x="0"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16"/>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1" name="Google Shape;111;p16"/>
          <p:cNvSpPr txBox="1"/>
          <p:nvPr>
            <p:ph idx="1" type="body"/>
          </p:nvPr>
        </p:nvSpPr>
        <p:spPr>
          <a:xfrm>
            <a:off x="838200" y="1341438"/>
            <a:ext cx="105156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lang="en-US"/>
              <a:t>What’s your name, grade, school you go to?</a:t>
            </a:r>
            <a:endParaRPr/>
          </a:p>
          <a:p>
            <a:pPr indent="-292100" lvl="0" marL="228600" rtl="0" algn="l">
              <a:spcBef>
                <a:spcPts val="1000"/>
              </a:spcBef>
              <a:spcAft>
                <a:spcPts val="0"/>
              </a:spcAft>
              <a:buSzPts val="2800"/>
              <a:buChar char="•"/>
            </a:pPr>
            <a:r>
              <a:rPr lang="en-US"/>
              <a:t>What’s your favorite food?</a:t>
            </a:r>
            <a:endParaRPr/>
          </a:p>
          <a:p>
            <a:pPr indent="-292100" lvl="0" marL="228600" rtl="0" algn="l">
              <a:spcBef>
                <a:spcPts val="1000"/>
              </a:spcBef>
              <a:spcAft>
                <a:spcPts val="0"/>
              </a:spcAft>
              <a:buSzPts val="2800"/>
              <a:buChar char="•"/>
            </a:pPr>
            <a:r>
              <a:rPr lang="en-US"/>
              <a:t>Any fun facts that you want to share about yourself? </a:t>
            </a:r>
            <a:endParaRPr/>
          </a:p>
          <a:p>
            <a:pPr indent="-292100" lvl="0" marL="228600" rtl="0" algn="l">
              <a:spcBef>
                <a:spcPts val="1000"/>
              </a:spcBef>
              <a:spcAft>
                <a:spcPts val="0"/>
              </a:spcAft>
              <a:buSzPts val="2800"/>
              <a:buChar char="•"/>
            </a:pPr>
            <a:r>
              <a:rPr b="1" lang="en-US"/>
              <a:t>Have you taken or self-studied CS? If so, what’s the highest CS course you’ve taken?</a:t>
            </a:r>
            <a:endParaRPr b="1"/>
          </a:p>
          <a:p>
            <a:pPr indent="-228600" lvl="0" marL="228600" rtl="0" algn="l">
              <a:lnSpc>
                <a:spcPct val="90000"/>
              </a:lnSpc>
              <a:spcBef>
                <a:spcPts val="1000"/>
              </a:spcBef>
              <a:spcAft>
                <a:spcPts val="0"/>
              </a:spcAft>
              <a:buSzPts val="2800"/>
              <a:buChar char="•"/>
            </a:pPr>
            <a:r>
              <a:rPr b="1" lang="en-US"/>
              <a:t>What language do you prefer to work with? (C++, Java, etc)</a:t>
            </a:r>
            <a:endParaRPr/>
          </a:p>
        </p:txBody>
      </p:sp>
      <p:pic>
        <p:nvPicPr>
          <p:cNvPr descr="logo" id="112" name="Google Shape;112;p16"/>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13" name="Google Shape;113;p16"/>
          <p:cNvSpPr txBox="1"/>
          <p:nvPr/>
        </p:nvSpPr>
        <p:spPr>
          <a:xfrm>
            <a:off x="2984500" y="91440"/>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Short icebreaker :)</a:t>
            </a:r>
            <a:endParaRPr sz="4000">
              <a:solidFill>
                <a:schemeClr val="accent5"/>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1"/>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3" name="Google Shape;573;p61"/>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61"/>
          <p:cNvSpPr txBox="1"/>
          <p:nvPr>
            <p:ph idx="1" type="body"/>
          </p:nvPr>
        </p:nvSpPr>
        <p:spPr>
          <a:xfrm>
            <a:off x="181425" y="1049010"/>
            <a:ext cx="11886000" cy="736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Run these online: </a:t>
            </a:r>
            <a:endParaRPr/>
          </a:p>
        </p:txBody>
      </p:sp>
      <p:pic>
        <p:nvPicPr>
          <p:cNvPr descr="logo" id="575" name="Google Shape;575;p61"/>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576" name="Google Shape;576;p61"/>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Continue and Break</a:t>
            </a:r>
            <a:endParaRPr/>
          </a:p>
        </p:txBody>
      </p:sp>
      <p:sp>
        <p:nvSpPr>
          <p:cNvPr id="577" name="Google Shape;577;p61"/>
          <p:cNvSpPr txBox="1"/>
          <p:nvPr/>
        </p:nvSpPr>
        <p:spPr>
          <a:xfrm>
            <a:off x="310000" y="1593375"/>
            <a:ext cx="5511600" cy="4572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2800"/>
              <a:buFont typeface="Arial"/>
              <a:buNone/>
            </a:pPr>
            <a:r>
              <a:rPr lang="en-US" sz="2800"/>
              <a:t>CONTINUE:</a:t>
            </a:r>
            <a:endParaRPr sz="2800"/>
          </a:p>
          <a:p>
            <a:pPr indent="0" lvl="0" marL="0" rtl="0" algn="l">
              <a:lnSpc>
                <a:spcPct val="90000"/>
              </a:lnSpc>
              <a:spcBef>
                <a:spcPts val="1000"/>
              </a:spcBef>
              <a:spcAft>
                <a:spcPts val="0"/>
              </a:spcAft>
              <a:buClr>
                <a:schemeClr val="dk1"/>
              </a:buClr>
              <a:buSzPts val="2800"/>
              <a:buFont typeface="Arial"/>
              <a:buNone/>
            </a:pPr>
            <a:r>
              <a:t/>
            </a:r>
            <a:endParaRPr sz="2800"/>
          </a:p>
          <a:p>
            <a:pPr indent="0" lvl="0" marL="0" rtl="0" algn="l">
              <a:lnSpc>
                <a:spcPct val="90000"/>
              </a:lnSpc>
              <a:spcBef>
                <a:spcPts val="1000"/>
              </a:spcBef>
              <a:spcAft>
                <a:spcPts val="0"/>
              </a:spcAft>
              <a:buClr>
                <a:schemeClr val="dk1"/>
              </a:buClr>
              <a:buSzPts val="2800"/>
              <a:buFont typeface="Arial"/>
              <a:buNone/>
            </a:pPr>
            <a:r>
              <a:rPr lang="en-US" sz="2800" u="sng">
                <a:solidFill>
                  <a:schemeClr val="hlink"/>
                </a:solidFill>
                <a:hlinkClick r:id="rId4"/>
              </a:rPr>
              <a:t>https://repl.it/repls/AquaWoodenLinux</a:t>
            </a:r>
            <a:endParaRPr sz="2800">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Font typeface="Arial"/>
              <a:buNone/>
            </a:pPr>
            <a:r>
              <a:t/>
            </a:r>
            <a:endParaRPr sz="2800">
              <a:latin typeface="Calibri"/>
              <a:ea typeface="Calibri"/>
              <a:cs typeface="Calibri"/>
              <a:sym typeface="Calibri"/>
            </a:endParaRPr>
          </a:p>
        </p:txBody>
      </p:sp>
      <p:sp>
        <p:nvSpPr>
          <p:cNvPr id="578" name="Google Shape;578;p61"/>
          <p:cNvSpPr txBox="1"/>
          <p:nvPr/>
        </p:nvSpPr>
        <p:spPr>
          <a:xfrm>
            <a:off x="6306950" y="1593375"/>
            <a:ext cx="5511600" cy="4572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2800"/>
              <a:buFont typeface="Arial"/>
              <a:buNone/>
            </a:pPr>
            <a:r>
              <a:rPr lang="en-US" sz="2800"/>
              <a:t>BREAK:</a:t>
            </a:r>
            <a:endParaRPr sz="2800"/>
          </a:p>
          <a:p>
            <a:pPr indent="0" lvl="0" marL="0" rtl="0" algn="l">
              <a:lnSpc>
                <a:spcPct val="90000"/>
              </a:lnSpc>
              <a:spcBef>
                <a:spcPts val="1000"/>
              </a:spcBef>
              <a:spcAft>
                <a:spcPts val="0"/>
              </a:spcAft>
              <a:buClr>
                <a:schemeClr val="dk1"/>
              </a:buClr>
              <a:buSzPts val="2800"/>
              <a:buFont typeface="Arial"/>
              <a:buNone/>
            </a:pPr>
            <a:r>
              <a:t/>
            </a:r>
            <a:endParaRPr sz="2800"/>
          </a:p>
          <a:p>
            <a:pPr indent="0" lvl="0" marL="0" rtl="0" algn="l">
              <a:lnSpc>
                <a:spcPct val="90000"/>
              </a:lnSpc>
              <a:spcBef>
                <a:spcPts val="1000"/>
              </a:spcBef>
              <a:spcAft>
                <a:spcPts val="0"/>
              </a:spcAft>
              <a:buClr>
                <a:schemeClr val="dk1"/>
              </a:buClr>
              <a:buSzPts val="2800"/>
              <a:buFont typeface="Arial"/>
              <a:buNone/>
            </a:pPr>
            <a:r>
              <a:rPr lang="en-US" sz="2800" u="sng">
                <a:solidFill>
                  <a:schemeClr val="hlink"/>
                </a:solidFill>
                <a:hlinkClick r:id="rId5"/>
              </a:rPr>
              <a:t>https://repl.it/repls/AggressiveHelpfulDeclaration</a:t>
            </a:r>
            <a:endParaRPr sz="2800">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Font typeface="Arial"/>
              <a:buNone/>
            </a:pPr>
            <a:r>
              <a:t/>
            </a:r>
            <a:endParaRPr sz="2800">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2"/>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4" name="Google Shape;584;p62"/>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585" name="Google Shape;585;p62"/>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586" name="Google Shape;586;p62"/>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Functions in C++/Java</a:t>
            </a:r>
            <a:endParaRPr/>
          </a:p>
        </p:txBody>
      </p:sp>
      <p:sp>
        <p:nvSpPr>
          <p:cNvPr id="587" name="Google Shape;587;p62"/>
          <p:cNvSpPr txBox="1"/>
          <p:nvPr>
            <p:ph idx="1" type="body"/>
          </p:nvPr>
        </p:nvSpPr>
        <p:spPr>
          <a:xfrm>
            <a:off x="181416" y="1049011"/>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lang="en-US"/>
              <a:t>Let’s say we have a function to convert °F to °C. We know that F = (9/5)C + 32 and C = (F-32) *(5/9), but how do we represent this in our program?</a:t>
            </a:r>
            <a:br>
              <a:rPr lang="en-US"/>
            </a:br>
            <a:r>
              <a:rPr lang="en-US"/>
              <a:t>We can use functions which have the following format (inputs are called </a:t>
            </a:r>
            <a:r>
              <a:rPr b="1" lang="en-US"/>
              <a:t>arguments)</a:t>
            </a:r>
            <a:r>
              <a:rPr lang="en-US"/>
              <a:t>:</a:t>
            </a:r>
            <a:endParaRPr/>
          </a:p>
          <a:p>
            <a:pPr indent="0" lvl="0" marL="0" rtl="0" algn="l">
              <a:spcBef>
                <a:spcPts val="1000"/>
              </a:spcBef>
              <a:spcAft>
                <a:spcPts val="0"/>
              </a:spcAft>
              <a:buClr>
                <a:schemeClr val="dk1"/>
              </a:buClr>
              <a:buSzPts val="2800"/>
              <a:buFont typeface="Arial"/>
              <a:buNone/>
            </a:pPr>
            <a:r>
              <a:t/>
            </a:r>
            <a:endParaRPr i="1"/>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out_type name_of_function(in_type arg1, in_type arg2, …)</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//do something here with arg1, arg2</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sz="1800">
                <a:latin typeface="Courier New"/>
                <a:ea typeface="Courier New"/>
                <a:cs typeface="Courier New"/>
                <a:sym typeface="Courier New"/>
              </a:rPr>
              <a:t>   return something; //</a:t>
            </a:r>
            <a:r>
              <a:rPr b="1" i="1" lang="en-US" sz="1800">
                <a:latin typeface="Courier New"/>
                <a:ea typeface="Courier New"/>
                <a:cs typeface="Courier New"/>
                <a:sym typeface="Courier New"/>
              </a:rPr>
              <a:t>something is of type out_type</a:t>
            </a:r>
            <a:br>
              <a:rPr b="1" lang="en-US" sz="1800">
                <a:latin typeface="Courier New"/>
                <a:ea typeface="Courier New"/>
                <a:cs typeface="Courier New"/>
                <a:sym typeface="Courier New"/>
              </a:rPr>
            </a:br>
            <a:r>
              <a:rPr b="1" lang="en-US" sz="1800">
                <a:latin typeface="Courier New"/>
                <a:ea typeface="Courier New"/>
                <a:cs typeface="Courier New"/>
                <a:sym typeface="Courier New"/>
              </a:rPr>
              <a:t>}</a:t>
            </a:r>
            <a:endParaRPr b="1" sz="1800">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t/>
            </a:r>
            <a:endParaRPr b="1" sz="1800">
              <a:latin typeface="Courier New"/>
              <a:ea typeface="Courier New"/>
              <a:cs typeface="Courier New"/>
              <a:sym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3"/>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3" name="Google Shape;593;p63"/>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594" name="Google Shape;594;p63"/>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595" name="Google Shape;595;p63"/>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Functions in C++/Java</a:t>
            </a:r>
            <a:endParaRPr/>
          </a:p>
        </p:txBody>
      </p:sp>
      <p:sp>
        <p:nvSpPr>
          <p:cNvPr id="596" name="Google Shape;596;p63"/>
          <p:cNvSpPr txBox="1"/>
          <p:nvPr>
            <p:ph idx="1" type="body"/>
          </p:nvPr>
        </p:nvSpPr>
        <p:spPr>
          <a:xfrm>
            <a:off x="152991" y="896836"/>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lang="en-US"/>
              <a:t>For instance, to implement our °F and °C conversion mechanism, we can define a function </a:t>
            </a:r>
            <a:r>
              <a:rPr lang="en-US">
                <a:latin typeface="Courier New"/>
                <a:ea typeface="Courier New"/>
                <a:cs typeface="Courier New"/>
                <a:sym typeface="Courier New"/>
              </a:rPr>
              <a:t>double f_to_c(double fahrenheit) </a:t>
            </a:r>
            <a:r>
              <a:rPr lang="en-US"/>
              <a:t>which </a:t>
            </a:r>
            <a:r>
              <a:rPr b="1" lang="en-US"/>
              <a:t>takes</a:t>
            </a:r>
            <a:r>
              <a:rPr lang="en-US"/>
              <a:t> in a °F reading of type </a:t>
            </a:r>
            <a:r>
              <a:rPr lang="en-US">
                <a:latin typeface="Courier New"/>
                <a:ea typeface="Courier New"/>
                <a:cs typeface="Courier New"/>
                <a:sym typeface="Courier New"/>
              </a:rPr>
              <a:t>double</a:t>
            </a:r>
            <a:r>
              <a:rPr lang="en-US"/>
              <a:t> and </a:t>
            </a:r>
            <a:r>
              <a:rPr b="1" lang="en-US"/>
              <a:t>returns</a:t>
            </a:r>
            <a:r>
              <a:rPr lang="en-US"/>
              <a:t> a °C reading of type </a:t>
            </a:r>
            <a:r>
              <a:rPr lang="en-US">
                <a:latin typeface="Courier New"/>
                <a:ea typeface="Courier New"/>
                <a:cs typeface="Courier New"/>
                <a:sym typeface="Courier New"/>
              </a:rPr>
              <a:t>double</a:t>
            </a:r>
            <a:r>
              <a:rPr lang="en-US"/>
              <a:t>.</a:t>
            </a:r>
            <a:endParaRPr/>
          </a:p>
          <a:p>
            <a:pPr indent="0" lvl="0" marL="0" rtl="0" algn="l">
              <a:spcBef>
                <a:spcPts val="1000"/>
              </a:spcBef>
              <a:spcAft>
                <a:spcPts val="0"/>
              </a:spcAft>
              <a:buClr>
                <a:schemeClr val="dk1"/>
              </a:buClr>
              <a:buSzPts val="2800"/>
              <a:buFont typeface="Arial"/>
              <a:buNone/>
            </a:pPr>
            <a:r>
              <a:t/>
            </a:r>
            <a:endParaRPr b="1"/>
          </a:p>
          <a:p>
            <a:pPr indent="0" lvl="0" marL="0" rtl="0" algn="l">
              <a:spcBef>
                <a:spcPts val="1000"/>
              </a:spcBef>
              <a:spcAft>
                <a:spcPts val="0"/>
              </a:spcAft>
              <a:buClr>
                <a:schemeClr val="dk1"/>
              </a:buClr>
              <a:buSzPts val="2800"/>
              <a:buFont typeface="Arial"/>
              <a:buNone/>
            </a:pPr>
            <a:r>
              <a:rPr b="1" lang="en-US">
                <a:latin typeface="Courier New"/>
                <a:ea typeface="Courier New"/>
                <a:cs typeface="Courier New"/>
                <a:sym typeface="Courier New"/>
              </a:rPr>
              <a:t>double f_to_c(double fahrenheit)</a:t>
            </a:r>
            <a:endParaRPr b="1">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a:latin typeface="Courier New"/>
                <a:ea typeface="Courier New"/>
                <a:cs typeface="Courier New"/>
                <a:sym typeface="Courier New"/>
              </a:rPr>
              <a:t>  return (5.0/9.0) * (fahrenheit - 32.0);</a:t>
            </a:r>
            <a:endParaRPr b="1">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a:t>}</a:t>
            </a:r>
            <a:endParaRPr b="1"/>
          </a:p>
          <a:p>
            <a:pPr indent="0" lvl="0" marL="0" rtl="0" algn="l">
              <a:spcBef>
                <a:spcPts val="1000"/>
              </a:spcBef>
              <a:spcAft>
                <a:spcPts val="0"/>
              </a:spcAft>
              <a:buClr>
                <a:schemeClr val="dk1"/>
              </a:buClr>
              <a:buSzPts val="2800"/>
              <a:buFont typeface="Arial"/>
              <a:buNone/>
            </a:pPr>
            <a:r>
              <a:t/>
            </a:r>
            <a:endParaRPr u="sng"/>
          </a:p>
          <a:p>
            <a:pPr indent="0" lvl="0" marL="0" rtl="0" algn="l">
              <a:spcBef>
                <a:spcPts val="1000"/>
              </a:spcBef>
              <a:spcAft>
                <a:spcPts val="0"/>
              </a:spcAft>
              <a:buClr>
                <a:schemeClr val="dk1"/>
              </a:buClr>
              <a:buSzPts val="2800"/>
              <a:buFont typeface="Arial"/>
              <a:buNone/>
            </a:pPr>
            <a:r>
              <a:rPr lang="en-US" u="sng"/>
              <a:t>NOTE:</a:t>
            </a:r>
            <a:r>
              <a:rPr lang="en-US"/>
              <a:t> </a:t>
            </a:r>
            <a:r>
              <a:rPr b="1" lang="en-US"/>
              <a:t>Why</a:t>
            </a:r>
            <a:r>
              <a:rPr lang="en-US"/>
              <a:t> did I write 5.0/9.0, NOT 5/9? </a:t>
            </a:r>
            <a:endParaRPr i="1"/>
          </a:p>
          <a:p>
            <a:pPr indent="0" lvl="0" marL="0" rtl="0" algn="l">
              <a:spcBef>
                <a:spcPts val="1000"/>
              </a:spcBef>
              <a:spcAft>
                <a:spcPts val="0"/>
              </a:spcAft>
              <a:buClr>
                <a:schemeClr val="dk1"/>
              </a:buClr>
              <a:buSzPts val="2800"/>
              <a:buFont typeface="Arial"/>
              <a:buNone/>
            </a:pPr>
            <a:r>
              <a:t/>
            </a:r>
            <a:endParaRPr/>
          </a:p>
        </p:txBody>
      </p:sp>
      <p:sp>
        <p:nvSpPr>
          <p:cNvPr id="597" name="Google Shape;597;p63"/>
          <p:cNvSpPr txBox="1"/>
          <p:nvPr/>
        </p:nvSpPr>
        <p:spPr>
          <a:xfrm>
            <a:off x="10503125" y="5622325"/>
            <a:ext cx="360600" cy="1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Calibri"/>
                <a:ea typeface="Calibri"/>
                <a:cs typeface="Calibri"/>
                <a:sym typeface="Calibri"/>
              </a:rPr>
              <a:t>_</a:t>
            </a:r>
            <a:endParaRPr sz="2800">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4"/>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3" name="Google Shape;603;p64"/>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604" name="Google Shape;604;p64"/>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605" name="Google Shape;605;p64"/>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Functions in C++/Java</a:t>
            </a:r>
            <a:endParaRPr/>
          </a:p>
        </p:txBody>
      </p:sp>
      <p:sp>
        <p:nvSpPr>
          <p:cNvPr id="606" name="Google Shape;606;p64"/>
          <p:cNvSpPr txBox="1"/>
          <p:nvPr>
            <p:ph idx="1" type="body"/>
          </p:nvPr>
        </p:nvSpPr>
        <p:spPr>
          <a:xfrm>
            <a:off x="152991" y="896836"/>
            <a:ext cx="11886000" cy="56913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800"/>
              <a:buFont typeface="Arial"/>
              <a:buNone/>
            </a:pPr>
            <a:r>
              <a:rPr lang="en-US"/>
              <a:t>For instance, to implement our °F and °C conversion mechanism, we can define a function </a:t>
            </a:r>
            <a:r>
              <a:rPr lang="en-US">
                <a:latin typeface="Courier New"/>
                <a:ea typeface="Courier New"/>
                <a:cs typeface="Courier New"/>
                <a:sym typeface="Courier New"/>
              </a:rPr>
              <a:t>double f_to_c(double fahrenheit) </a:t>
            </a:r>
            <a:r>
              <a:rPr lang="en-US"/>
              <a:t>which </a:t>
            </a:r>
            <a:r>
              <a:rPr b="1" lang="en-US"/>
              <a:t>takes</a:t>
            </a:r>
            <a:r>
              <a:rPr lang="en-US"/>
              <a:t> in a °F reading of type </a:t>
            </a:r>
            <a:r>
              <a:rPr lang="en-US">
                <a:latin typeface="Courier New"/>
                <a:ea typeface="Courier New"/>
                <a:cs typeface="Courier New"/>
                <a:sym typeface="Courier New"/>
              </a:rPr>
              <a:t>double</a:t>
            </a:r>
            <a:r>
              <a:rPr lang="en-US"/>
              <a:t> and </a:t>
            </a:r>
            <a:r>
              <a:rPr b="1" lang="en-US"/>
              <a:t>returns</a:t>
            </a:r>
            <a:r>
              <a:rPr lang="en-US"/>
              <a:t> a °C reading of type </a:t>
            </a:r>
            <a:r>
              <a:rPr lang="en-US">
                <a:latin typeface="Courier New"/>
                <a:ea typeface="Courier New"/>
                <a:cs typeface="Courier New"/>
                <a:sym typeface="Courier New"/>
              </a:rPr>
              <a:t>double</a:t>
            </a:r>
            <a:r>
              <a:rPr lang="en-US"/>
              <a:t>.</a:t>
            </a:r>
            <a:endParaRPr/>
          </a:p>
          <a:p>
            <a:pPr indent="0" lvl="0" marL="0" rtl="0" algn="l">
              <a:spcBef>
                <a:spcPts val="1000"/>
              </a:spcBef>
              <a:spcAft>
                <a:spcPts val="0"/>
              </a:spcAft>
              <a:buClr>
                <a:schemeClr val="dk1"/>
              </a:buClr>
              <a:buSzPts val="2800"/>
              <a:buFont typeface="Arial"/>
              <a:buNone/>
            </a:pPr>
            <a:r>
              <a:t/>
            </a:r>
            <a:endParaRPr b="1"/>
          </a:p>
          <a:p>
            <a:pPr indent="0" lvl="0" marL="0" rtl="0" algn="l">
              <a:spcBef>
                <a:spcPts val="1000"/>
              </a:spcBef>
              <a:spcAft>
                <a:spcPts val="0"/>
              </a:spcAft>
              <a:buClr>
                <a:schemeClr val="dk1"/>
              </a:buClr>
              <a:buSzPts val="2800"/>
              <a:buFont typeface="Arial"/>
              <a:buNone/>
            </a:pPr>
            <a:r>
              <a:rPr b="1" lang="en-US">
                <a:latin typeface="Courier New"/>
                <a:ea typeface="Courier New"/>
                <a:cs typeface="Courier New"/>
                <a:sym typeface="Courier New"/>
              </a:rPr>
              <a:t>double f_to_c(double fahrenheit)</a:t>
            </a:r>
            <a:endParaRPr b="1">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a:latin typeface="Courier New"/>
                <a:ea typeface="Courier New"/>
                <a:cs typeface="Courier New"/>
                <a:sym typeface="Courier New"/>
              </a:rPr>
              <a:t>  return (5.0/9.0) * (F - 32.0);</a:t>
            </a:r>
            <a:endParaRPr b="1">
              <a:latin typeface="Courier New"/>
              <a:ea typeface="Courier New"/>
              <a:cs typeface="Courier New"/>
              <a:sym typeface="Courier New"/>
            </a:endParaRPr>
          </a:p>
          <a:p>
            <a:pPr indent="0" lvl="0" marL="0" rtl="0" algn="l">
              <a:spcBef>
                <a:spcPts val="1000"/>
              </a:spcBef>
              <a:spcAft>
                <a:spcPts val="0"/>
              </a:spcAft>
              <a:buClr>
                <a:schemeClr val="dk1"/>
              </a:buClr>
              <a:buSzPts val="2800"/>
              <a:buFont typeface="Arial"/>
              <a:buNone/>
            </a:pPr>
            <a:r>
              <a:rPr b="1" lang="en-US"/>
              <a:t>}</a:t>
            </a:r>
            <a:endParaRPr b="1"/>
          </a:p>
          <a:p>
            <a:pPr indent="0" lvl="0" marL="0" rtl="0" algn="l">
              <a:spcBef>
                <a:spcPts val="1000"/>
              </a:spcBef>
              <a:spcAft>
                <a:spcPts val="0"/>
              </a:spcAft>
              <a:buClr>
                <a:schemeClr val="dk1"/>
              </a:buClr>
              <a:buSzPts val="2800"/>
              <a:buFont typeface="Arial"/>
              <a:buNone/>
            </a:pPr>
            <a:r>
              <a:t/>
            </a:r>
            <a:endParaRPr u="sng"/>
          </a:p>
          <a:p>
            <a:pPr indent="0" lvl="0" marL="0" rtl="0" algn="l">
              <a:spcBef>
                <a:spcPts val="1000"/>
              </a:spcBef>
              <a:spcAft>
                <a:spcPts val="0"/>
              </a:spcAft>
              <a:buClr>
                <a:schemeClr val="dk1"/>
              </a:buClr>
              <a:buSzPts val="2800"/>
              <a:buFont typeface="Arial"/>
              <a:buNone/>
            </a:pPr>
            <a:r>
              <a:rPr lang="en-US" u="sng"/>
              <a:t>NOTE:</a:t>
            </a:r>
            <a:r>
              <a:rPr lang="en-US"/>
              <a:t> </a:t>
            </a:r>
            <a:r>
              <a:rPr b="1" lang="en-US"/>
              <a:t>Why</a:t>
            </a:r>
            <a:r>
              <a:rPr lang="en-US"/>
              <a:t> did I write 5.0/9.0, NOT 5/9? </a:t>
            </a:r>
            <a:endParaRPr/>
          </a:p>
          <a:p>
            <a:pPr indent="0" lvl="0" marL="0" rtl="0" algn="l">
              <a:spcBef>
                <a:spcPts val="1000"/>
              </a:spcBef>
              <a:spcAft>
                <a:spcPts val="0"/>
              </a:spcAft>
              <a:buClr>
                <a:schemeClr val="dk1"/>
              </a:buClr>
              <a:buSzPts val="2800"/>
              <a:buFont typeface="Arial"/>
              <a:buNone/>
            </a:pPr>
            <a:r>
              <a:rPr i="1" lang="en-US"/>
              <a:t>Hint: What does 5/9 evaluate to in C++/Java? Lemme tell you, it’s not 0.5 (0.5555555….)!!</a:t>
            </a:r>
            <a:endParaRPr i="1"/>
          </a:p>
          <a:p>
            <a:pPr indent="0" lvl="0" marL="0" rtl="0" algn="l">
              <a:spcBef>
                <a:spcPts val="1000"/>
              </a:spcBef>
              <a:spcAft>
                <a:spcPts val="0"/>
              </a:spcAft>
              <a:buClr>
                <a:schemeClr val="dk1"/>
              </a:buClr>
              <a:buSzPts val="2800"/>
              <a:buFont typeface="Arial"/>
              <a:buNone/>
            </a:pPr>
            <a:r>
              <a:t/>
            </a:r>
            <a:endParaRPr/>
          </a:p>
        </p:txBody>
      </p:sp>
      <p:sp>
        <p:nvSpPr>
          <p:cNvPr id="607" name="Google Shape;607;p64"/>
          <p:cNvSpPr txBox="1"/>
          <p:nvPr/>
        </p:nvSpPr>
        <p:spPr>
          <a:xfrm>
            <a:off x="10503125" y="5622325"/>
            <a:ext cx="360600" cy="19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latin typeface="Calibri"/>
                <a:ea typeface="Calibri"/>
                <a:cs typeface="Calibri"/>
                <a:sym typeface="Calibri"/>
              </a:rPr>
              <a:t>_</a:t>
            </a:r>
            <a:endParaRPr sz="2800">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5"/>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3" name="Google Shape;613;p65"/>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14" name="Google Shape;614;p65"/>
          <p:cNvSpPr txBox="1"/>
          <p:nvPr>
            <p:ph idx="1" type="body"/>
          </p:nvPr>
        </p:nvSpPr>
        <p:spPr>
          <a:xfrm>
            <a:off x="181416" y="1049011"/>
            <a:ext cx="11886123" cy="569115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Ask user to input numbers </a:t>
            </a:r>
            <a:r>
              <a:rPr lang="en-US" u="sng"/>
              <a:t>AND</a:t>
            </a:r>
            <a:r>
              <a:rPr lang="en-US"/>
              <a:t> stop when the user inputs -1.</a:t>
            </a:r>
            <a:endParaRPr/>
          </a:p>
          <a:p>
            <a:pPr indent="0" lvl="0" marL="0" rtl="0" algn="l">
              <a:lnSpc>
                <a:spcPct val="90000"/>
              </a:lnSpc>
              <a:spcBef>
                <a:spcPts val="1000"/>
              </a:spcBef>
              <a:spcAft>
                <a:spcPts val="0"/>
              </a:spcAft>
              <a:buClr>
                <a:schemeClr val="dk1"/>
              </a:buClr>
              <a:buSzPts val="2800"/>
              <a:buNone/>
            </a:pPr>
            <a:r>
              <a:rPr lang="en-US"/>
              <a:t>Calculate the sum and average for each number inputted (except -1).</a:t>
            </a:r>
            <a:endParaRPr/>
          </a:p>
          <a:p>
            <a:pPr indent="0" lvl="0" marL="0" rtl="0" algn="l">
              <a:lnSpc>
                <a:spcPct val="90000"/>
              </a:lnSpc>
              <a:spcBef>
                <a:spcPts val="1000"/>
              </a:spcBef>
              <a:spcAft>
                <a:spcPts val="0"/>
              </a:spcAft>
              <a:buClr>
                <a:schemeClr val="dk1"/>
              </a:buClr>
              <a:buSzPts val="2800"/>
              <a:buNone/>
            </a:pPr>
            <a:r>
              <a:rPr lang="en-US"/>
              <a:t>Example Input:</a:t>
            </a:r>
            <a:endParaRPr/>
          </a:p>
          <a:p>
            <a:pPr indent="0" lvl="0" marL="0" rtl="0" algn="l">
              <a:lnSpc>
                <a:spcPct val="90000"/>
              </a:lnSpc>
              <a:spcBef>
                <a:spcPts val="1000"/>
              </a:spcBef>
              <a:spcAft>
                <a:spcPts val="0"/>
              </a:spcAft>
              <a:buClr>
                <a:schemeClr val="dk1"/>
              </a:buClr>
              <a:buSzPts val="2800"/>
              <a:buNone/>
            </a:pPr>
            <a:r>
              <a:rPr lang="en-US"/>
              <a:t>5 4 3 2 1 -1</a:t>
            </a:r>
            <a:endParaRPr/>
          </a:p>
          <a:p>
            <a:pPr indent="0" lvl="0" marL="0" rtl="0" algn="l">
              <a:lnSpc>
                <a:spcPct val="90000"/>
              </a:lnSpc>
              <a:spcBef>
                <a:spcPts val="1000"/>
              </a:spcBef>
              <a:spcAft>
                <a:spcPts val="0"/>
              </a:spcAft>
              <a:buClr>
                <a:schemeClr val="dk1"/>
              </a:buClr>
              <a:buSzPts val="2800"/>
              <a:buNone/>
            </a:pPr>
            <a:r>
              <a:rPr lang="en-US"/>
              <a:t>Example Output:</a:t>
            </a:r>
            <a:endParaRPr/>
          </a:p>
          <a:p>
            <a:pPr indent="0" lvl="0" marL="0" rtl="0" algn="l">
              <a:lnSpc>
                <a:spcPct val="90000"/>
              </a:lnSpc>
              <a:spcBef>
                <a:spcPts val="1000"/>
              </a:spcBef>
              <a:spcAft>
                <a:spcPts val="0"/>
              </a:spcAft>
              <a:buClr>
                <a:schemeClr val="dk1"/>
              </a:buClr>
              <a:buSzPts val="2800"/>
              <a:buNone/>
            </a:pPr>
            <a:r>
              <a:rPr lang="en-US"/>
              <a:t>Sum: 15</a:t>
            </a:r>
            <a:endParaRPr/>
          </a:p>
          <a:p>
            <a:pPr indent="0" lvl="0" marL="0" rtl="0" algn="l">
              <a:lnSpc>
                <a:spcPct val="90000"/>
              </a:lnSpc>
              <a:spcBef>
                <a:spcPts val="1000"/>
              </a:spcBef>
              <a:spcAft>
                <a:spcPts val="0"/>
              </a:spcAft>
              <a:buClr>
                <a:schemeClr val="dk1"/>
              </a:buClr>
              <a:buSzPts val="2800"/>
              <a:buNone/>
            </a:pPr>
            <a:r>
              <a:rPr lang="en-US"/>
              <a:t>Average: 3</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sz="2400" u="sng">
                <a:solidFill>
                  <a:schemeClr val="hlink"/>
                </a:solidFill>
                <a:latin typeface="Arial"/>
                <a:ea typeface="Arial"/>
                <a:cs typeface="Arial"/>
                <a:sym typeface="Arial"/>
                <a:hlinkClick r:id="rId3"/>
              </a:rPr>
              <a:t>http://138.197.210.211/JudgeOnline/problem.php?id=1037</a:t>
            </a:r>
            <a:endParaRPr sz="4100"/>
          </a:p>
          <a:p>
            <a:pPr indent="0" lvl="0" marL="0" rtl="0" algn="l">
              <a:lnSpc>
                <a:spcPct val="90000"/>
              </a:lnSpc>
              <a:spcBef>
                <a:spcPts val="1000"/>
              </a:spcBef>
              <a:spcAft>
                <a:spcPts val="0"/>
              </a:spcAft>
              <a:buClr>
                <a:schemeClr val="dk1"/>
              </a:buClr>
              <a:buSzPts val="2800"/>
              <a:buNone/>
            </a:pPr>
            <a:r>
              <a:t/>
            </a:r>
            <a:endParaRPr/>
          </a:p>
        </p:txBody>
      </p:sp>
      <p:pic>
        <p:nvPicPr>
          <p:cNvPr descr="logo" id="615" name="Google Shape;615;p65"/>
          <p:cNvPicPr preferRelativeResize="0"/>
          <p:nvPr/>
        </p:nvPicPr>
        <p:blipFill rotWithShape="1">
          <a:blip r:embed="rId4">
            <a:alphaModFix/>
          </a:blip>
          <a:srcRect b="0" l="0" r="0" t="0"/>
          <a:stretch/>
        </p:blipFill>
        <p:spPr>
          <a:xfrm>
            <a:off x="69850" y="76200"/>
            <a:ext cx="2692400" cy="736600"/>
          </a:xfrm>
          <a:prstGeom prst="rect">
            <a:avLst/>
          </a:prstGeom>
          <a:noFill/>
          <a:ln>
            <a:noFill/>
          </a:ln>
        </p:spPr>
      </p:pic>
      <p:sp>
        <p:nvSpPr>
          <p:cNvPr id="616" name="Google Shape;616;p65"/>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accent5"/>
                </a:solidFill>
                <a:latin typeface="Calibri"/>
                <a:ea typeface="Calibri"/>
                <a:cs typeface="Calibri"/>
                <a:sym typeface="Calibri"/>
              </a:rPr>
              <a:t>Your Turn!</a:t>
            </a:r>
            <a:r>
              <a:rPr lang="en-US" sz="4000">
                <a:solidFill>
                  <a:schemeClr val="accent5"/>
                </a:solidFill>
                <a:latin typeface="Calibri"/>
                <a:ea typeface="Calibri"/>
                <a:cs typeface="Calibri"/>
                <a:sym typeface="Calibri"/>
              </a:rPr>
              <a:t> </a:t>
            </a:r>
            <a:r>
              <a:rPr lang="en-US" sz="4000">
                <a:solidFill>
                  <a:schemeClr val="accent5"/>
                </a:solidFill>
                <a:latin typeface="Calibri"/>
                <a:ea typeface="Calibri"/>
                <a:cs typeface="Calibri"/>
                <a:sym typeface="Calibri"/>
              </a:rPr>
              <a:t>Exercise 1</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6"/>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2" name="Google Shape;622;p66"/>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23" name="Google Shape;623;p66"/>
          <p:cNvSpPr txBox="1"/>
          <p:nvPr>
            <p:ph idx="1" type="body"/>
          </p:nvPr>
        </p:nvSpPr>
        <p:spPr>
          <a:xfrm>
            <a:off x="181416" y="1049011"/>
            <a:ext cx="11886123" cy="569115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Given the numbers that end with a 0, calculate the sum and average for each </a:t>
            </a:r>
            <a:r>
              <a:rPr b="1" lang="en-US"/>
              <a:t>positive</a:t>
            </a:r>
            <a:r>
              <a:rPr lang="en-US"/>
              <a:t> number inputted.</a:t>
            </a:r>
            <a:endParaRPr/>
          </a:p>
          <a:p>
            <a:pPr indent="0" lvl="0" marL="0" rtl="0" algn="l">
              <a:lnSpc>
                <a:spcPct val="90000"/>
              </a:lnSpc>
              <a:spcBef>
                <a:spcPts val="1000"/>
              </a:spcBef>
              <a:spcAft>
                <a:spcPts val="0"/>
              </a:spcAft>
              <a:buClr>
                <a:schemeClr val="dk1"/>
              </a:buClr>
              <a:buSzPts val="2800"/>
              <a:buNone/>
            </a:pPr>
            <a:r>
              <a:rPr lang="en-US"/>
              <a:t>Example Input:</a:t>
            </a:r>
            <a:endParaRPr/>
          </a:p>
          <a:p>
            <a:pPr indent="0" lvl="0" marL="0" rtl="0" algn="l">
              <a:lnSpc>
                <a:spcPct val="90000"/>
              </a:lnSpc>
              <a:spcBef>
                <a:spcPts val="1000"/>
              </a:spcBef>
              <a:spcAft>
                <a:spcPts val="0"/>
              </a:spcAft>
              <a:buClr>
                <a:schemeClr val="dk1"/>
              </a:buClr>
              <a:buSzPts val="2800"/>
              <a:buNone/>
            </a:pPr>
            <a:r>
              <a:rPr lang="en-US"/>
              <a:t>5 -3 4 -2 3 -5 2 -7 1 0</a:t>
            </a:r>
            <a:endParaRPr/>
          </a:p>
          <a:p>
            <a:pPr indent="0" lvl="0" marL="0" rtl="0" algn="l">
              <a:lnSpc>
                <a:spcPct val="90000"/>
              </a:lnSpc>
              <a:spcBef>
                <a:spcPts val="1000"/>
              </a:spcBef>
              <a:spcAft>
                <a:spcPts val="0"/>
              </a:spcAft>
              <a:buClr>
                <a:schemeClr val="dk1"/>
              </a:buClr>
              <a:buSzPts val="2800"/>
              <a:buNone/>
            </a:pPr>
            <a:r>
              <a:rPr lang="en-US"/>
              <a:t>Example Output:</a:t>
            </a:r>
            <a:endParaRPr/>
          </a:p>
          <a:p>
            <a:pPr indent="0" lvl="0" marL="0" rtl="0" algn="l">
              <a:lnSpc>
                <a:spcPct val="90000"/>
              </a:lnSpc>
              <a:spcBef>
                <a:spcPts val="1000"/>
              </a:spcBef>
              <a:spcAft>
                <a:spcPts val="0"/>
              </a:spcAft>
              <a:buClr>
                <a:schemeClr val="dk1"/>
              </a:buClr>
              <a:buSzPts val="2800"/>
              <a:buNone/>
            </a:pPr>
            <a:r>
              <a:rPr lang="en-US"/>
              <a:t>Sum: 15</a:t>
            </a:r>
            <a:endParaRPr/>
          </a:p>
          <a:p>
            <a:pPr indent="0" lvl="0" marL="0" rtl="0" algn="l">
              <a:lnSpc>
                <a:spcPct val="90000"/>
              </a:lnSpc>
              <a:spcBef>
                <a:spcPts val="1000"/>
              </a:spcBef>
              <a:spcAft>
                <a:spcPts val="0"/>
              </a:spcAft>
              <a:buClr>
                <a:schemeClr val="dk1"/>
              </a:buClr>
              <a:buSzPts val="2800"/>
              <a:buNone/>
            </a:pPr>
            <a:r>
              <a:rPr lang="en-US"/>
              <a:t>Average: 3</a:t>
            </a:r>
            <a:endParaRPr/>
          </a:p>
          <a:p>
            <a:pPr indent="0" lvl="0" marL="0" rtl="0" algn="l">
              <a:lnSpc>
                <a:spcPct val="90000"/>
              </a:lnSpc>
              <a:spcBef>
                <a:spcPts val="1000"/>
              </a:spcBef>
              <a:spcAft>
                <a:spcPts val="0"/>
              </a:spcAft>
              <a:buClr>
                <a:schemeClr val="dk1"/>
              </a:buClr>
              <a:buSzPts val="2800"/>
              <a:buNone/>
            </a:pPr>
            <a:r>
              <a:rPr lang="en-US" sz="2400" u="sng">
                <a:solidFill>
                  <a:schemeClr val="hlink"/>
                </a:solidFill>
                <a:latin typeface="Arial"/>
                <a:ea typeface="Arial"/>
                <a:cs typeface="Arial"/>
                <a:sym typeface="Arial"/>
                <a:hlinkClick r:id="rId3"/>
              </a:rPr>
              <a:t>http://138.197.210.211/JudgeOnline/problem.php?id=1038</a:t>
            </a:r>
            <a:endParaRPr sz="4100"/>
          </a:p>
          <a:p>
            <a:pPr indent="0" lvl="0" marL="0" rtl="0" algn="l">
              <a:spcBef>
                <a:spcPts val="1000"/>
              </a:spcBef>
              <a:spcAft>
                <a:spcPts val="0"/>
              </a:spcAft>
              <a:buClr>
                <a:schemeClr val="dk1"/>
              </a:buClr>
              <a:buSzPts val="2800"/>
              <a:buNone/>
            </a:pPr>
            <a:r>
              <a:rPr b="1" lang="en-US"/>
              <a:t>BONUS: </a:t>
            </a:r>
            <a:r>
              <a:rPr lang="en-US"/>
              <a:t>Can you write a function </a:t>
            </a:r>
            <a:r>
              <a:rPr lang="en-US">
                <a:latin typeface="Courier New"/>
                <a:ea typeface="Courier New"/>
                <a:cs typeface="Courier New"/>
                <a:sym typeface="Courier New"/>
              </a:rPr>
              <a:t>double calcAvg(int[] arr) </a:t>
            </a:r>
            <a:r>
              <a:rPr lang="en-US"/>
              <a:t>that </a:t>
            </a:r>
            <a:r>
              <a:rPr b="1" lang="en-US"/>
              <a:t>takes</a:t>
            </a:r>
            <a:r>
              <a:rPr lang="en-US"/>
              <a:t> </a:t>
            </a:r>
            <a:r>
              <a:rPr b="1" lang="en-US"/>
              <a:t>in </a:t>
            </a:r>
            <a:r>
              <a:rPr lang="en-US"/>
              <a:t>an array of arbitrary size, ending with a zero, and </a:t>
            </a:r>
            <a:r>
              <a:rPr b="1" lang="en-US"/>
              <a:t>returns </a:t>
            </a:r>
            <a:r>
              <a:rPr lang="en-US"/>
              <a:t>a double that represents the average of the positive values?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pic>
        <p:nvPicPr>
          <p:cNvPr descr="logo" id="624" name="Google Shape;624;p66"/>
          <p:cNvPicPr preferRelativeResize="0"/>
          <p:nvPr/>
        </p:nvPicPr>
        <p:blipFill rotWithShape="1">
          <a:blip r:embed="rId4">
            <a:alphaModFix/>
          </a:blip>
          <a:srcRect b="0" l="0" r="0" t="0"/>
          <a:stretch/>
        </p:blipFill>
        <p:spPr>
          <a:xfrm>
            <a:off x="69850" y="76200"/>
            <a:ext cx="2692400" cy="736600"/>
          </a:xfrm>
          <a:prstGeom prst="rect">
            <a:avLst/>
          </a:prstGeom>
          <a:noFill/>
          <a:ln>
            <a:noFill/>
          </a:ln>
        </p:spPr>
      </p:pic>
      <p:sp>
        <p:nvSpPr>
          <p:cNvPr id="625" name="Google Shape;625;p66"/>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4000">
                <a:solidFill>
                  <a:schemeClr val="accent5"/>
                </a:solidFill>
                <a:latin typeface="Calibri"/>
                <a:ea typeface="Calibri"/>
                <a:cs typeface="Calibri"/>
                <a:sym typeface="Calibri"/>
              </a:rPr>
              <a:t>Your Turn!</a:t>
            </a:r>
            <a:r>
              <a:rPr lang="en-US" sz="4000">
                <a:solidFill>
                  <a:schemeClr val="accent5"/>
                </a:solidFill>
                <a:latin typeface="Calibri"/>
                <a:ea typeface="Calibri"/>
                <a:cs typeface="Calibri"/>
                <a:sym typeface="Calibri"/>
              </a:rPr>
              <a:t> </a:t>
            </a:r>
            <a:r>
              <a:rPr lang="en-US" sz="4000">
                <a:solidFill>
                  <a:schemeClr val="accent5"/>
                </a:solidFill>
                <a:latin typeface="Calibri"/>
                <a:ea typeface="Calibri"/>
                <a:cs typeface="Calibri"/>
                <a:sym typeface="Calibri"/>
              </a:rPr>
              <a:t>Exercise 2</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7"/>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1" name="Google Shape;631;p67"/>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67"/>
          <p:cNvSpPr txBox="1"/>
          <p:nvPr>
            <p:ph idx="1" type="body"/>
          </p:nvPr>
        </p:nvSpPr>
        <p:spPr>
          <a:xfrm>
            <a:off x="181416" y="1049011"/>
            <a:ext cx="11886123" cy="569115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Bessie the cow is getting bored of the milk production industry, and wants to switch to an exciting new career in computing. To improve her coding skills, she decides to compete in the on-line USACO competitions. Since she notes that the contest starts on November 11, 2011 (11/11/11), she decides for fun to download the problems and begin coding at exactly 11:11 AM on 11/11/11. Unfortunately, Bessie's time management ability is quite poor, so she wants to write a quick program to help her make sure she does not take longer than the 3 hour (180 minute) time limit for the contest. Given the date and time she stops working, please help Bessie compute the total number of minutes she will have spent on the contest.</a:t>
            </a:r>
            <a:endParaRPr/>
          </a:p>
          <a:p>
            <a:pPr indent="0" lvl="0" marL="0" rtl="0" algn="l">
              <a:lnSpc>
                <a:spcPct val="90000"/>
              </a:lnSpc>
              <a:spcBef>
                <a:spcPts val="1000"/>
              </a:spcBef>
              <a:spcAft>
                <a:spcPts val="0"/>
              </a:spcAft>
              <a:buClr>
                <a:schemeClr val="dk1"/>
              </a:buClr>
              <a:buSzPts val="2800"/>
              <a:buNone/>
            </a:pPr>
            <a:r>
              <a:rPr lang="en-US" u="sng">
                <a:solidFill>
                  <a:schemeClr val="hlink"/>
                </a:solidFill>
                <a:latin typeface="Arial"/>
                <a:ea typeface="Arial"/>
                <a:cs typeface="Arial"/>
                <a:sym typeface="Arial"/>
                <a:hlinkClick r:id="rId3"/>
              </a:rPr>
              <a:t>http://www.usaco.org/index.php?page=viewproblem2&amp;cpid=84</a:t>
            </a:r>
            <a:endParaRPr/>
          </a:p>
          <a:p>
            <a:pPr indent="0" lvl="0" marL="0" rtl="0" algn="l">
              <a:lnSpc>
                <a:spcPct val="90000"/>
              </a:lnSpc>
              <a:spcBef>
                <a:spcPts val="1000"/>
              </a:spcBef>
              <a:spcAft>
                <a:spcPts val="0"/>
              </a:spcAft>
              <a:buClr>
                <a:schemeClr val="dk1"/>
              </a:buClr>
              <a:buSzPts val="2800"/>
              <a:buNone/>
            </a:pPr>
            <a:r>
              <a:rPr lang="en-US" u="sng">
                <a:solidFill>
                  <a:schemeClr val="hlink"/>
                </a:solidFill>
                <a:latin typeface="Arial"/>
                <a:ea typeface="Arial"/>
                <a:cs typeface="Arial"/>
                <a:sym typeface="Arial"/>
                <a:hlinkClick r:id="rId4"/>
              </a:rPr>
              <a:t>http://138.197.210.211/JudgeOnline/problem.php?id=1001</a:t>
            </a:r>
            <a:endParaRPr/>
          </a:p>
          <a:p>
            <a:pPr indent="0" lvl="0" marL="0" rtl="0" algn="l">
              <a:lnSpc>
                <a:spcPct val="90000"/>
              </a:lnSpc>
              <a:spcBef>
                <a:spcPts val="1000"/>
              </a:spcBef>
              <a:spcAft>
                <a:spcPts val="0"/>
              </a:spcAft>
              <a:buClr>
                <a:schemeClr val="dk1"/>
              </a:buClr>
              <a:buSzPts val="2800"/>
              <a:buNone/>
            </a:pPr>
            <a:r>
              <a:t/>
            </a:r>
            <a:endParaRPr/>
          </a:p>
        </p:txBody>
      </p:sp>
      <p:pic>
        <p:nvPicPr>
          <p:cNvPr descr="logo" id="633" name="Google Shape;633;p67"/>
          <p:cNvPicPr preferRelativeResize="0"/>
          <p:nvPr/>
        </p:nvPicPr>
        <p:blipFill rotWithShape="1">
          <a:blip r:embed="rId5">
            <a:alphaModFix/>
          </a:blip>
          <a:srcRect b="0" l="0" r="0" t="0"/>
          <a:stretch/>
        </p:blipFill>
        <p:spPr>
          <a:xfrm>
            <a:off x="69850" y="76200"/>
            <a:ext cx="2692400" cy="736600"/>
          </a:xfrm>
          <a:prstGeom prst="rect">
            <a:avLst/>
          </a:prstGeom>
          <a:noFill/>
          <a:ln>
            <a:noFill/>
          </a:ln>
        </p:spPr>
      </p:pic>
      <p:sp>
        <p:nvSpPr>
          <p:cNvPr id="634" name="Google Shape;634;p67"/>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USACO Sample problem – </a:t>
            </a:r>
            <a:r>
              <a:rPr lang="en-US" sz="4000">
                <a:solidFill>
                  <a:schemeClr val="accent5"/>
                </a:solidFill>
                <a:latin typeface="Calibri"/>
                <a:ea typeface="Calibri"/>
                <a:cs typeface="Calibri"/>
                <a:sym typeface="Calibri"/>
              </a:rPr>
              <a:t>Contest Timing</a:t>
            </a:r>
            <a:endParaRPr>
              <a:solidFill>
                <a:schemeClr val="dk1"/>
              </a:solidFill>
            </a:endParaRPr>
          </a:p>
          <a:p>
            <a:pPr indent="0" lvl="0" marL="0" marR="0" rtl="0" algn="l">
              <a:spcBef>
                <a:spcPts val="0"/>
              </a:spcBef>
              <a:spcAft>
                <a:spcPts val="0"/>
              </a:spcAft>
              <a:buNone/>
            </a:pPr>
            <a:r>
              <a:t/>
            </a:r>
            <a:endParaRPr sz="4000">
              <a:solidFill>
                <a:schemeClr val="accent5"/>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8"/>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640" name="Google Shape;640;p68"/>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41" name="Google Shape;641;p68"/>
          <p:cNvSpPr txBox="1"/>
          <p:nvPr>
            <p:ph idx="1" type="body"/>
          </p:nvPr>
        </p:nvSpPr>
        <p:spPr>
          <a:xfrm>
            <a:off x="681038" y="1144588"/>
            <a:ext cx="10515600" cy="51355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Bessie the cow is getting bored of the milk production industry, and wants to switch to an exciting new career in computing. To improve her coding skills, she decides to compete in the on-line USACO competitions. Since she notes that the contest </a:t>
            </a:r>
            <a:r>
              <a:rPr b="1" lang="en-US">
                <a:solidFill>
                  <a:srgbClr val="FF0000"/>
                </a:solidFill>
              </a:rPr>
              <a:t>starts on November 11, 2011 (11/11/11)</a:t>
            </a:r>
            <a:r>
              <a:rPr lang="en-US"/>
              <a:t>, she decides for fun to download the problems and begin coding at exactly 11:11 AM on 11/11/11. Unfortunately, Bessie's time management ability is quite poor, so she wants to write a quick program to help her make sure she does not take longer than the 3 hour (180 minute) time limit for the contest. </a:t>
            </a:r>
            <a:r>
              <a:rPr b="1" lang="en-US">
                <a:solidFill>
                  <a:srgbClr val="FF0000"/>
                </a:solidFill>
              </a:rPr>
              <a:t>Given the date and time</a:t>
            </a:r>
            <a:r>
              <a:rPr lang="en-US">
                <a:solidFill>
                  <a:srgbClr val="FF0000"/>
                </a:solidFill>
              </a:rPr>
              <a:t> she stops working, please help Bessie compute </a:t>
            </a:r>
            <a:r>
              <a:rPr b="1" lang="en-US">
                <a:solidFill>
                  <a:srgbClr val="FF0000"/>
                </a:solidFill>
              </a:rPr>
              <a:t>the total number of minutes she will have spent on the contest</a:t>
            </a:r>
            <a:r>
              <a:rPr lang="en-US">
                <a:solidFill>
                  <a:srgbClr val="FF0000"/>
                </a:solidFill>
              </a:rPr>
              <a:t>.</a:t>
            </a:r>
            <a:endParaRPr/>
          </a:p>
          <a:p>
            <a:pPr indent="0" lvl="0" marL="0" rtl="0" algn="l">
              <a:lnSpc>
                <a:spcPct val="90000"/>
              </a:lnSpc>
              <a:spcBef>
                <a:spcPts val="1000"/>
              </a:spcBef>
              <a:spcAft>
                <a:spcPts val="0"/>
              </a:spcAft>
              <a:buClr>
                <a:schemeClr val="dk1"/>
              </a:buClr>
              <a:buSzPts val="2800"/>
              <a:buFont typeface="Arial"/>
              <a:buNone/>
            </a:pPr>
            <a:r>
              <a:t/>
            </a:r>
            <a:endParaRPr>
              <a:solidFill>
                <a:srgbClr val="FF0000"/>
              </a:solidFill>
            </a:endParaRPr>
          </a:p>
        </p:txBody>
      </p:sp>
      <p:pic>
        <p:nvPicPr>
          <p:cNvPr descr="logo" id="642" name="Google Shape;642;p68"/>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643" name="Google Shape;643;p68"/>
          <p:cNvSpPr txBox="1"/>
          <p:nvPr/>
        </p:nvSpPr>
        <p:spPr>
          <a:xfrm>
            <a:off x="2984500" y="91437"/>
            <a:ext cx="9083040" cy="706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Homework - Contest Timing</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9"/>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649" name="Google Shape;649;p69"/>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50" name="Google Shape;650;p69"/>
          <p:cNvSpPr txBox="1"/>
          <p:nvPr>
            <p:ph idx="1" type="body"/>
          </p:nvPr>
        </p:nvSpPr>
        <p:spPr>
          <a:xfrm>
            <a:off x="681038" y="1082675"/>
            <a:ext cx="10515600" cy="513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PROBLEM NAME: ctiming</a:t>
            </a:r>
            <a:endParaRPr/>
          </a:p>
          <a:p>
            <a:pPr indent="0" lvl="0" marL="0" rtl="0" algn="l">
              <a:lnSpc>
                <a:spcPct val="90000"/>
              </a:lnSpc>
              <a:spcBef>
                <a:spcPts val="1000"/>
              </a:spcBef>
              <a:spcAft>
                <a:spcPts val="0"/>
              </a:spcAft>
              <a:buClr>
                <a:schemeClr val="dk1"/>
              </a:buClr>
              <a:buSzPts val="2800"/>
              <a:buFont typeface="Arial"/>
              <a:buNone/>
            </a:pPr>
            <a:r>
              <a:rPr lang="en-US"/>
              <a:t>INPUT FORMAT:</a:t>
            </a:r>
            <a:endParaRPr/>
          </a:p>
          <a:p>
            <a:pPr indent="0" lvl="0" marL="0" rtl="0" algn="l">
              <a:lnSpc>
                <a:spcPct val="90000"/>
              </a:lnSpc>
              <a:spcBef>
                <a:spcPts val="1000"/>
              </a:spcBef>
              <a:spcAft>
                <a:spcPts val="0"/>
              </a:spcAft>
              <a:buClr>
                <a:schemeClr val="dk1"/>
              </a:buClr>
              <a:buSzPts val="2800"/>
              <a:buFont typeface="Arial"/>
              <a:buNone/>
            </a:pPr>
            <a:r>
              <a:rPr lang="en-US"/>
              <a:t>* Line 1: This line contains </a:t>
            </a:r>
            <a:r>
              <a:rPr b="1" lang="en-US">
                <a:solidFill>
                  <a:srgbClr val="FF0000"/>
                </a:solidFill>
              </a:rPr>
              <a:t>3 space-separated integers</a:t>
            </a:r>
            <a:r>
              <a:rPr lang="en-US"/>
              <a:t>, D H M, specifying the date and time at which Bessie ends the contest.</a:t>
            </a:r>
            <a:endParaRPr/>
          </a:p>
          <a:p>
            <a:pPr indent="0" lvl="0" marL="0" rtl="0" algn="l">
              <a:lnSpc>
                <a:spcPct val="90000"/>
              </a:lnSpc>
              <a:spcBef>
                <a:spcPts val="1000"/>
              </a:spcBef>
              <a:spcAft>
                <a:spcPts val="0"/>
              </a:spcAft>
              <a:buClr>
                <a:srgbClr val="FF0000"/>
              </a:buClr>
              <a:buSzPts val="2800"/>
              <a:buFont typeface="Arial"/>
              <a:buNone/>
            </a:pPr>
            <a:r>
              <a:rPr lang="en-US">
                <a:solidFill>
                  <a:srgbClr val="FF0000"/>
                </a:solidFill>
              </a:rPr>
              <a:t>D</a:t>
            </a:r>
            <a:r>
              <a:rPr lang="en-US"/>
              <a:t> will be an integer in the range 11..14 telling </a:t>
            </a:r>
            <a:r>
              <a:rPr lang="en-US">
                <a:solidFill>
                  <a:srgbClr val="FF0000"/>
                </a:solidFill>
              </a:rPr>
              <a:t>the day of the month</a:t>
            </a:r>
            <a:r>
              <a:rPr lang="en-US"/>
              <a:t>;</a:t>
            </a:r>
            <a:endParaRPr/>
          </a:p>
          <a:p>
            <a:pPr indent="0" lvl="0" marL="0" rtl="0" algn="l">
              <a:lnSpc>
                <a:spcPct val="90000"/>
              </a:lnSpc>
              <a:spcBef>
                <a:spcPts val="1000"/>
              </a:spcBef>
              <a:spcAft>
                <a:spcPts val="0"/>
              </a:spcAft>
              <a:buClr>
                <a:srgbClr val="FF0000"/>
              </a:buClr>
              <a:buSzPts val="2800"/>
              <a:buFont typeface="Arial"/>
              <a:buNone/>
            </a:pPr>
            <a:r>
              <a:rPr lang="en-US">
                <a:solidFill>
                  <a:srgbClr val="FF0000"/>
                </a:solidFill>
              </a:rPr>
              <a:t>H and M</a:t>
            </a:r>
            <a:r>
              <a:rPr lang="en-US"/>
              <a:t> are </a:t>
            </a:r>
            <a:r>
              <a:rPr lang="en-US">
                <a:solidFill>
                  <a:srgbClr val="FF0000"/>
                </a:solidFill>
              </a:rPr>
              <a:t>hours and minutes</a:t>
            </a:r>
            <a:r>
              <a:rPr lang="en-US"/>
              <a:t> on a </a:t>
            </a:r>
            <a:r>
              <a:rPr b="1" lang="en-US">
                <a:solidFill>
                  <a:srgbClr val="FF0000"/>
                </a:solidFill>
              </a:rPr>
              <a:t>24-hour clock</a:t>
            </a:r>
            <a:r>
              <a:rPr lang="en-US"/>
              <a:t> (so they range from H=0,M=0 at midnight up through H=23,M=59 at 11:59 PM).</a:t>
            </a:r>
            <a:endParaRPr/>
          </a:p>
          <a:p>
            <a:pPr indent="0" lvl="0" marL="0" rtl="0" algn="l">
              <a:lnSpc>
                <a:spcPct val="90000"/>
              </a:lnSpc>
              <a:spcBef>
                <a:spcPts val="1000"/>
              </a:spcBef>
              <a:spcAft>
                <a:spcPts val="0"/>
              </a:spcAft>
              <a:buClr>
                <a:schemeClr val="dk1"/>
              </a:buClr>
              <a:buSzPts val="2800"/>
              <a:buFont typeface="Arial"/>
              <a:buNone/>
            </a:pPr>
            <a:r>
              <a:rPr lang="en-US"/>
              <a:t>SAMPLE INPUT (file ctiming.in):</a:t>
            </a:r>
            <a:endParaRPr/>
          </a:p>
          <a:p>
            <a:pPr indent="0" lvl="0" marL="0" rtl="0" algn="l">
              <a:lnSpc>
                <a:spcPct val="90000"/>
              </a:lnSpc>
              <a:spcBef>
                <a:spcPts val="1000"/>
              </a:spcBef>
              <a:spcAft>
                <a:spcPts val="0"/>
              </a:spcAft>
              <a:buClr>
                <a:schemeClr val="dk1"/>
              </a:buClr>
              <a:buSzPts val="2800"/>
              <a:buFont typeface="Arial"/>
              <a:buNone/>
            </a:pPr>
            <a:r>
              <a:rPr lang="en-US"/>
              <a:t>12 13 14</a:t>
            </a:r>
            <a:endParaRPr/>
          </a:p>
          <a:p>
            <a:pPr indent="0" lvl="0" marL="0" rtl="0" algn="l">
              <a:lnSpc>
                <a:spcPct val="90000"/>
              </a:lnSpc>
              <a:spcBef>
                <a:spcPts val="1000"/>
              </a:spcBef>
              <a:spcAft>
                <a:spcPts val="0"/>
              </a:spcAft>
              <a:buClr>
                <a:schemeClr val="dk1"/>
              </a:buClr>
              <a:buSzPts val="2800"/>
              <a:buFont typeface="Arial"/>
              <a:buNone/>
            </a:pPr>
            <a:r>
              <a:rPr lang="en-US"/>
              <a:t>INPUT DETAILS:</a:t>
            </a:r>
            <a:endParaRPr/>
          </a:p>
          <a:p>
            <a:pPr indent="0" lvl="0" marL="0" rtl="0" algn="l">
              <a:lnSpc>
                <a:spcPct val="90000"/>
              </a:lnSpc>
              <a:spcBef>
                <a:spcPts val="1000"/>
              </a:spcBef>
              <a:spcAft>
                <a:spcPts val="0"/>
              </a:spcAft>
              <a:buClr>
                <a:schemeClr val="dk1"/>
              </a:buClr>
              <a:buSzPts val="2800"/>
              <a:buFont typeface="Arial"/>
              <a:buNone/>
            </a:pPr>
            <a:r>
              <a:rPr lang="en-US"/>
              <a:t>Bessie ends the contest on November 12, at 13:14 (that is, at 1:14 PM).</a:t>
            </a:r>
            <a:endParaRPr/>
          </a:p>
        </p:txBody>
      </p:sp>
      <p:pic>
        <p:nvPicPr>
          <p:cNvPr descr="logo" id="651" name="Google Shape;651;p69"/>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652" name="Google Shape;652;p69"/>
          <p:cNvSpPr txBox="1"/>
          <p:nvPr/>
        </p:nvSpPr>
        <p:spPr>
          <a:xfrm>
            <a:off x="2984500" y="91437"/>
            <a:ext cx="9083040" cy="706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Homework - Contest Timing</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0"/>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658" name="Google Shape;658;p70"/>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59" name="Google Shape;659;p70"/>
          <p:cNvSpPr txBox="1"/>
          <p:nvPr>
            <p:ph idx="1" type="body"/>
          </p:nvPr>
        </p:nvSpPr>
        <p:spPr>
          <a:xfrm>
            <a:off x="681038" y="1082675"/>
            <a:ext cx="10515600" cy="513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OUTPUT FORMAT:</a:t>
            </a:r>
            <a:endParaRPr/>
          </a:p>
          <a:p>
            <a:pPr indent="0" lvl="0" marL="0" rtl="0" algn="l">
              <a:lnSpc>
                <a:spcPct val="90000"/>
              </a:lnSpc>
              <a:spcBef>
                <a:spcPts val="1000"/>
              </a:spcBef>
              <a:spcAft>
                <a:spcPts val="0"/>
              </a:spcAft>
              <a:buClr>
                <a:schemeClr val="dk1"/>
              </a:buClr>
              <a:buSzPts val="2800"/>
              <a:buFont typeface="Arial"/>
              <a:buNone/>
            </a:pPr>
            <a:r>
              <a:rPr lang="en-US"/>
              <a:t>* Line 1: The </a:t>
            </a:r>
            <a:r>
              <a:rPr lang="en-US">
                <a:solidFill>
                  <a:srgbClr val="FF0000"/>
                </a:solidFill>
              </a:rPr>
              <a:t>total number of minutes spent by Bessie in the contest</a:t>
            </a:r>
            <a:r>
              <a:rPr lang="en-US"/>
              <a:t>, or </a:t>
            </a:r>
            <a:r>
              <a:rPr b="1" lang="en-US">
                <a:solidFill>
                  <a:srgbClr val="FF0000"/>
                </a:solidFill>
              </a:rPr>
              <a:t>-1</a:t>
            </a:r>
            <a:r>
              <a:rPr lang="en-US">
                <a:solidFill>
                  <a:srgbClr val="FF0000"/>
                </a:solidFill>
              </a:rPr>
              <a:t> if her ending time is earlier than her starting time</a:t>
            </a:r>
            <a:r>
              <a:rPr lang="en-US"/>
              <a:t>.</a:t>
            </a:r>
            <a:endParaRPr/>
          </a:p>
          <a:p>
            <a:pPr indent="0" lvl="0" marL="0" rtl="0" algn="l">
              <a:lnSpc>
                <a:spcPct val="90000"/>
              </a:lnSpc>
              <a:spcBef>
                <a:spcPts val="1000"/>
              </a:spcBef>
              <a:spcAft>
                <a:spcPts val="0"/>
              </a:spcAft>
              <a:buClr>
                <a:schemeClr val="dk1"/>
              </a:buClr>
              <a:buSzPts val="2800"/>
              <a:buFont typeface="Arial"/>
              <a:buNone/>
            </a:pPr>
            <a:r>
              <a:rPr lang="en-US"/>
              <a:t>SAMPLE OUTPUT (file ctiming.out):</a:t>
            </a:r>
            <a:endParaRPr/>
          </a:p>
          <a:p>
            <a:pPr indent="0" lvl="0" marL="0" rtl="0" algn="l">
              <a:lnSpc>
                <a:spcPct val="90000"/>
              </a:lnSpc>
              <a:spcBef>
                <a:spcPts val="1000"/>
              </a:spcBef>
              <a:spcAft>
                <a:spcPts val="0"/>
              </a:spcAft>
              <a:buClr>
                <a:schemeClr val="dk1"/>
              </a:buClr>
              <a:buSzPts val="2800"/>
              <a:buFont typeface="Arial"/>
              <a:buNone/>
            </a:pPr>
            <a:r>
              <a:rPr lang="en-US"/>
              <a:t>1563</a:t>
            </a:r>
            <a:endParaRPr/>
          </a:p>
          <a:p>
            <a:pPr indent="0" lvl="0" marL="0" rtl="0" algn="l">
              <a:lnSpc>
                <a:spcPct val="90000"/>
              </a:lnSpc>
              <a:spcBef>
                <a:spcPts val="1000"/>
              </a:spcBef>
              <a:spcAft>
                <a:spcPts val="0"/>
              </a:spcAft>
              <a:buClr>
                <a:schemeClr val="dk1"/>
              </a:buClr>
              <a:buSzPts val="2800"/>
              <a:buFont typeface="Arial"/>
              <a:buNone/>
            </a:pPr>
            <a:r>
              <a:rPr lang="en-US"/>
              <a:t>OUTPUT DETAILS:</a:t>
            </a:r>
            <a:endParaRPr/>
          </a:p>
          <a:p>
            <a:pPr indent="0" lvl="0" marL="0" rtl="0" algn="l">
              <a:lnSpc>
                <a:spcPct val="90000"/>
              </a:lnSpc>
              <a:spcBef>
                <a:spcPts val="1000"/>
              </a:spcBef>
              <a:spcAft>
                <a:spcPts val="0"/>
              </a:spcAft>
              <a:buClr>
                <a:schemeClr val="dk1"/>
              </a:buClr>
              <a:buSzPts val="2800"/>
              <a:buFont typeface="Arial"/>
              <a:buNone/>
            </a:pPr>
            <a:r>
              <a:rPr lang="en-US"/>
              <a:t>Bessie ends the contest 1563 minutes after she starts </a:t>
            </a:r>
            <a:endParaRPr/>
          </a:p>
          <a:p>
            <a:pPr indent="0" lvl="0" marL="0" rtl="0" algn="l">
              <a:lnSpc>
                <a:spcPct val="90000"/>
              </a:lnSpc>
              <a:spcBef>
                <a:spcPts val="1000"/>
              </a:spcBef>
              <a:spcAft>
                <a:spcPts val="0"/>
              </a:spcAft>
              <a:buClr>
                <a:schemeClr val="dk1"/>
              </a:buClr>
              <a:buSzPts val="2800"/>
              <a:buFont typeface="Arial"/>
              <a:buNone/>
            </a:pPr>
            <a:r>
              <a:t/>
            </a:r>
            <a:endParaRPr/>
          </a:p>
        </p:txBody>
      </p:sp>
      <p:pic>
        <p:nvPicPr>
          <p:cNvPr descr="logo" id="660" name="Google Shape;660;p70"/>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661" name="Google Shape;661;p70"/>
          <p:cNvSpPr txBox="1"/>
          <p:nvPr/>
        </p:nvSpPr>
        <p:spPr>
          <a:xfrm>
            <a:off x="2984500" y="91437"/>
            <a:ext cx="9083040" cy="706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Homework - Contest Timing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p17"/>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7"/>
          <p:cNvSpPr txBox="1"/>
          <p:nvPr>
            <p:ph idx="1" type="body"/>
          </p:nvPr>
        </p:nvSpPr>
        <p:spPr>
          <a:xfrm>
            <a:off x="700426" y="1332075"/>
            <a:ext cx="110649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rPr lang="en-US"/>
              <a:t>Before we move on, make sure you have an environment to write/test your code on.</a:t>
            </a:r>
            <a:endParaRPr/>
          </a:p>
          <a:p>
            <a:pPr indent="0" lvl="0" marL="0" rtl="0" algn="l">
              <a:lnSpc>
                <a:spcPct val="90000"/>
              </a:lnSpc>
              <a:spcBef>
                <a:spcPts val="1000"/>
              </a:spcBef>
              <a:spcAft>
                <a:spcPts val="0"/>
              </a:spcAft>
              <a:buClr>
                <a:schemeClr val="dk1"/>
              </a:buClr>
              <a:buSzPts val="2800"/>
              <a:buFont typeface="Arial"/>
              <a:buNone/>
            </a:pPr>
            <a:r>
              <a:t/>
            </a:r>
            <a:endParaRPr/>
          </a:p>
          <a:p>
            <a:pPr indent="-406400" lvl="0" marL="457200" rtl="0" algn="l">
              <a:lnSpc>
                <a:spcPct val="150000"/>
              </a:lnSpc>
              <a:spcBef>
                <a:spcPts val="1000"/>
              </a:spcBef>
              <a:spcAft>
                <a:spcPts val="0"/>
              </a:spcAft>
              <a:buSzPts val="2800"/>
              <a:buAutoNum type="arabicPeriod"/>
            </a:pPr>
            <a:r>
              <a:rPr lang="en-US"/>
              <a:t>Some WebIDE such as </a:t>
            </a:r>
            <a:r>
              <a:rPr lang="en-US" u="sng">
                <a:solidFill>
                  <a:schemeClr val="hlink"/>
                </a:solidFill>
                <a:hlinkClick r:id="rId3"/>
              </a:rPr>
              <a:t>https://repl.it/languages/cpp11</a:t>
            </a:r>
            <a:r>
              <a:rPr lang="en-US"/>
              <a:t>  </a:t>
            </a:r>
            <a:r>
              <a:rPr lang="en-US" u="sng">
                <a:solidFill>
                  <a:schemeClr val="hlink"/>
                </a:solidFill>
                <a:hlinkClick r:id="rId4"/>
              </a:rPr>
              <a:t>https://repl.it/languages/java</a:t>
            </a:r>
            <a:r>
              <a:rPr lang="en-US"/>
              <a:t>. (For the sake of time, I’ll demo with this.)</a:t>
            </a:r>
            <a:endParaRPr/>
          </a:p>
          <a:p>
            <a:pPr indent="-406400" lvl="0" marL="457200" rtl="0" algn="l">
              <a:lnSpc>
                <a:spcPct val="150000"/>
              </a:lnSpc>
              <a:spcBef>
                <a:spcPts val="0"/>
              </a:spcBef>
              <a:spcAft>
                <a:spcPts val="0"/>
              </a:spcAft>
              <a:buSzPts val="2800"/>
              <a:buFont typeface="Calibri"/>
              <a:buAutoNum type="arabicPeriod"/>
            </a:pPr>
            <a:r>
              <a:rPr lang="en-US"/>
              <a:t>Command Line + Text editor + GNU/JDK compiler, or</a:t>
            </a:r>
            <a:endParaRPr/>
          </a:p>
          <a:p>
            <a:pPr indent="-406400" lvl="0" marL="457200" rtl="0" algn="l">
              <a:lnSpc>
                <a:spcPct val="150000"/>
              </a:lnSpc>
              <a:spcBef>
                <a:spcPts val="0"/>
              </a:spcBef>
              <a:spcAft>
                <a:spcPts val="0"/>
              </a:spcAft>
              <a:buSzPts val="2800"/>
              <a:buFont typeface="Calibri"/>
              <a:buAutoNum type="arabicPeriod"/>
            </a:pPr>
            <a:r>
              <a:rPr lang="en-US"/>
              <a:t>IDE (Integrated </a:t>
            </a:r>
            <a:r>
              <a:rPr lang="en-US"/>
              <a:t>Development</a:t>
            </a:r>
            <a:r>
              <a:rPr lang="en-US"/>
              <a:t> Environment)</a:t>
            </a:r>
            <a:endParaRPr/>
          </a:p>
        </p:txBody>
      </p:sp>
      <p:pic>
        <p:nvPicPr>
          <p:cNvPr descr="logo" id="121" name="Google Shape;121;p17"/>
          <p:cNvPicPr preferRelativeResize="0"/>
          <p:nvPr/>
        </p:nvPicPr>
        <p:blipFill rotWithShape="1">
          <a:blip r:embed="rId5">
            <a:alphaModFix/>
          </a:blip>
          <a:srcRect b="0" l="0" r="0" t="0"/>
          <a:stretch/>
        </p:blipFill>
        <p:spPr>
          <a:xfrm>
            <a:off x="69850" y="76200"/>
            <a:ext cx="2692400" cy="736600"/>
          </a:xfrm>
          <a:prstGeom prst="rect">
            <a:avLst/>
          </a:prstGeom>
          <a:noFill/>
          <a:ln>
            <a:noFill/>
          </a:ln>
        </p:spPr>
      </p:pic>
      <p:sp>
        <p:nvSpPr>
          <p:cNvPr id="122" name="Google Shape;122;p17"/>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Coding Environment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71"/>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667" name="Google Shape;667;p71"/>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68" name="Google Shape;668;p71"/>
          <p:cNvSpPr txBox="1"/>
          <p:nvPr>
            <p:ph idx="1" type="body"/>
          </p:nvPr>
        </p:nvSpPr>
        <p:spPr>
          <a:xfrm>
            <a:off x="319650" y="1082675"/>
            <a:ext cx="12243900" cy="51357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Clr>
                <a:schemeClr val="dk1"/>
              </a:buClr>
              <a:buSzPts val="2800"/>
              <a:buFont typeface="Arial"/>
              <a:buNone/>
            </a:pPr>
            <a:r>
              <a:rPr lang="en-US"/>
              <a:t>What to do?</a:t>
            </a:r>
            <a:endParaRPr/>
          </a:p>
          <a:p>
            <a:pPr indent="0" lvl="0" marL="0" rtl="0" algn="l">
              <a:lnSpc>
                <a:spcPct val="200000"/>
              </a:lnSpc>
              <a:spcBef>
                <a:spcPts val="1000"/>
              </a:spcBef>
              <a:spcAft>
                <a:spcPts val="0"/>
              </a:spcAft>
              <a:buClr>
                <a:schemeClr val="dk1"/>
              </a:buClr>
              <a:buSzPts val="2800"/>
              <a:buFont typeface="Arial"/>
              <a:buNone/>
            </a:pPr>
            <a:r>
              <a:rPr lang="en-US"/>
              <a:t>1. What’s the m</a:t>
            </a:r>
            <a:r>
              <a:rPr lang="en-US"/>
              <a:t>ain idea of the problem? -&gt; see </a:t>
            </a:r>
            <a:r>
              <a:rPr lang="en-US">
                <a:solidFill>
                  <a:srgbClr val="FF0000"/>
                </a:solidFill>
              </a:rPr>
              <a:t>RED</a:t>
            </a:r>
            <a:r>
              <a:rPr lang="en-US"/>
              <a:t> &amp; </a:t>
            </a:r>
            <a:r>
              <a:rPr b="1" lang="en-US">
                <a:solidFill>
                  <a:srgbClr val="FF0000"/>
                </a:solidFill>
              </a:rPr>
              <a:t>BOLDED</a:t>
            </a:r>
            <a:r>
              <a:rPr lang="en-US"/>
              <a:t>.</a:t>
            </a:r>
            <a:br>
              <a:rPr lang="en-US"/>
            </a:br>
            <a:r>
              <a:rPr lang="en-US"/>
              <a:t>2. Which situations will give us -1?</a:t>
            </a:r>
            <a:endParaRPr/>
          </a:p>
        </p:txBody>
      </p:sp>
      <p:pic>
        <p:nvPicPr>
          <p:cNvPr descr="logo" id="669" name="Google Shape;669;p71"/>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670" name="Google Shape;670;p71"/>
          <p:cNvSpPr txBox="1"/>
          <p:nvPr/>
        </p:nvSpPr>
        <p:spPr>
          <a:xfrm>
            <a:off x="2984500" y="91437"/>
            <a:ext cx="9083040" cy="706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Homework - Contest Timing</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2"/>
          <p:cNvSpPr/>
          <p:nvPr/>
        </p:nvSpPr>
        <p:spPr>
          <a:xfrm>
            <a:off x="-838" y="630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676" name="Google Shape;676;p72"/>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77" name="Google Shape;677;p72"/>
          <p:cNvSpPr txBox="1"/>
          <p:nvPr>
            <p:ph idx="1" type="body"/>
          </p:nvPr>
        </p:nvSpPr>
        <p:spPr>
          <a:xfrm>
            <a:off x="319650" y="1082675"/>
            <a:ext cx="122439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Font typeface="Arial"/>
              <a:buNone/>
            </a:pPr>
            <a:r>
              <a:t/>
            </a:r>
            <a:endParaRPr/>
          </a:p>
          <a:p>
            <a:pPr indent="0" lvl="0" marL="0" rtl="0" algn="l">
              <a:lnSpc>
                <a:spcPct val="90000"/>
              </a:lnSpc>
              <a:spcBef>
                <a:spcPts val="1000"/>
              </a:spcBef>
              <a:spcAft>
                <a:spcPts val="0"/>
              </a:spcAft>
              <a:buClr>
                <a:schemeClr val="dk1"/>
              </a:buClr>
              <a:buSzPts val="2800"/>
              <a:buFont typeface="Arial"/>
              <a:buNone/>
            </a:pPr>
            <a:r>
              <a:rPr lang="en-US"/>
              <a:t>3. </a:t>
            </a:r>
            <a:r>
              <a:rPr lang="en-US"/>
              <a:t>How do we deal with time in days, hours, </a:t>
            </a:r>
            <a:r>
              <a:rPr lang="en-US" u="sng"/>
              <a:t>AND</a:t>
            </a:r>
            <a:r>
              <a:rPr lang="en-US"/>
              <a:t> minutes?</a:t>
            </a:r>
            <a:endParaRPr/>
          </a:p>
          <a:p>
            <a:pPr indent="0" lvl="0" marL="0" rtl="0" algn="l">
              <a:lnSpc>
                <a:spcPct val="90000"/>
              </a:lnSpc>
              <a:spcBef>
                <a:spcPts val="1000"/>
              </a:spcBef>
              <a:spcAft>
                <a:spcPts val="0"/>
              </a:spcAft>
              <a:buClr>
                <a:schemeClr val="dk1"/>
              </a:buClr>
              <a:buSzPts val="2800"/>
              <a:buFont typeface="Arial"/>
              <a:buNone/>
            </a:pPr>
            <a:r>
              <a:rPr lang="en-US"/>
              <a:t>     → How about we represent time (</a:t>
            </a:r>
            <a:r>
              <a:rPr i="1" lang="en-US"/>
              <a:t>d</a:t>
            </a:r>
            <a:r>
              <a:rPr lang="en-US"/>
              <a:t> days, </a:t>
            </a:r>
            <a:r>
              <a:rPr i="1" lang="en-US"/>
              <a:t>h</a:t>
            </a:r>
            <a:r>
              <a:rPr lang="en-US"/>
              <a:t> hours, </a:t>
            </a:r>
            <a:r>
              <a:rPr i="1" lang="en-US"/>
              <a:t>m</a:t>
            </a:r>
            <a:r>
              <a:rPr lang="en-US"/>
              <a:t> minutes) in terms of minutes since </a:t>
            </a:r>
            <a:r>
              <a:rPr lang="en-US" u="sng"/>
              <a:t>November 1st</a:t>
            </a:r>
            <a:r>
              <a:rPr lang="en-US"/>
              <a:t>? (Easier to deal with </a:t>
            </a:r>
            <a:r>
              <a:rPr b="1" lang="en-US"/>
              <a:t>whole</a:t>
            </a:r>
            <a:r>
              <a:rPr lang="en-US"/>
              <a:t> numbers. Anyone know why Nov 1st?) </a:t>
            </a:r>
            <a:endParaRPr/>
          </a:p>
          <a:p>
            <a:pPr indent="0" lvl="0" marL="0" rtl="0" algn="l">
              <a:lnSpc>
                <a:spcPct val="90000"/>
              </a:lnSpc>
              <a:spcBef>
                <a:spcPts val="1000"/>
              </a:spcBef>
              <a:spcAft>
                <a:spcPts val="0"/>
              </a:spcAft>
              <a:buClr>
                <a:schemeClr val="dk1"/>
              </a:buClr>
              <a:buSzPts val="2800"/>
              <a:buFont typeface="Arial"/>
              <a:buNone/>
            </a:pPr>
            <a:r>
              <a:rPr lang="en-US"/>
              <a:t>	→ Calculate the two times by dimensional analysis</a:t>
            </a:r>
            <a:br>
              <a:rPr lang="en-US"/>
            </a:br>
            <a:r>
              <a:rPr lang="en-US"/>
              <a:t>		1. </a:t>
            </a:r>
            <a:r>
              <a:rPr i="1" lang="en-US"/>
              <a:t>d</a:t>
            </a:r>
            <a:r>
              <a:rPr lang="en-US"/>
              <a:t> days  * 24 (hours/day) * 60 (minutes/hour) ............①</a:t>
            </a:r>
            <a:endParaRPr/>
          </a:p>
          <a:p>
            <a:pPr indent="0" lvl="0" marL="0" rtl="0" algn="l">
              <a:lnSpc>
                <a:spcPct val="90000"/>
              </a:lnSpc>
              <a:spcBef>
                <a:spcPts val="1000"/>
              </a:spcBef>
              <a:spcAft>
                <a:spcPts val="0"/>
              </a:spcAft>
              <a:buClr>
                <a:schemeClr val="dk1"/>
              </a:buClr>
              <a:buSzPts val="2800"/>
              <a:buFont typeface="Arial"/>
              <a:buNone/>
            </a:pPr>
            <a:r>
              <a:rPr lang="en-US"/>
              <a:t>		2. </a:t>
            </a:r>
            <a:r>
              <a:rPr i="1" lang="en-US"/>
              <a:t>h </a:t>
            </a:r>
            <a:r>
              <a:rPr lang="en-US"/>
              <a:t>hours * 60 (minutes/hour) ................................②</a:t>
            </a:r>
            <a:endParaRPr/>
          </a:p>
          <a:p>
            <a:pPr indent="0" lvl="0" marL="0" rtl="0" algn="l">
              <a:lnSpc>
                <a:spcPct val="90000"/>
              </a:lnSpc>
              <a:spcBef>
                <a:spcPts val="1000"/>
              </a:spcBef>
              <a:spcAft>
                <a:spcPts val="0"/>
              </a:spcAft>
              <a:buClr>
                <a:schemeClr val="dk1"/>
              </a:buClr>
              <a:buSzPts val="2800"/>
              <a:buFont typeface="Arial"/>
              <a:buNone/>
            </a:pPr>
            <a:r>
              <a:rPr lang="en-US"/>
              <a:t>		3. </a:t>
            </a:r>
            <a:r>
              <a:rPr i="1" lang="en-US"/>
              <a:t>m </a:t>
            </a:r>
            <a:r>
              <a:rPr lang="en-US"/>
              <a:t>minutes .............................................③</a:t>
            </a:r>
            <a:endParaRPr/>
          </a:p>
          <a:p>
            <a:pPr indent="0" lvl="0" marL="0" rtl="0" algn="l">
              <a:lnSpc>
                <a:spcPct val="90000"/>
              </a:lnSpc>
              <a:spcBef>
                <a:spcPts val="1000"/>
              </a:spcBef>
              <a:spcAft>
                <a:spcPts val="0"/>
              </a:spcAft>
              <a:buClr>
                <a:schemeClr val="dk1"/>
              </a:buClr>
              <a:buSzPts val="2800"/>
              <a:buFont typeface="Arial"/>
              <a:buNone/>
            </a:pPr>
            <a:r>
              <a:rPr lang="en-US"/>
              <a:t>		4. add up ①+②+③ for each time.</a:t>
            </a:r>
            <a:endParaRPr/>
          </a:p>
          <a:p>
            <a:pPr indent="0" lvl="0" marL="0" rtl="0" algn="l">
              <a:lnSpc>
                <a:spcPct val="90000"/>
              </a:lnSpc>
              <a:spcBef>
                <a:spcPts val="1000"/>
              </a:spcBef>
              <a:spcAft>
                <a:spcPts val="0"/>
              </a:spcAft>
              <a:buClr>
                <a:schemeClr val="dk1"/>
              </a:buClr>
              <a:buSzPts val="2800"/>
              <a:buFont typeface="Arial"/>
              <a:buNone/>
            </a:pPr>
            <a:r>
              <a:rPr lang="en-US"/>
              <a:t>      </a:t>
            </a:r>
            <a:endParaRPr/>
          </a:p>
          <a:p>
            <a:pPr indent="0" lvl="0" marL="0" rtl="0" algn="l">
              <a:lnSpc>
                <a:spcPct val="90000"/>
              </a:lnSpc>
              <a:spcBef>
                <a:spcPts val="1000"/>
              </a:spcBef>
              <a:spcAft>
                <a:spcPts val="0"/>
              </a:spcAft>
              <a:buClr>
                <a:schemeClr val="dk1"/>
              </a:buClr>
              <a:buSzPts val="2800"/>
              <a:buFont typeface="Arial"/>
              <a:buNone/>
            </a:pPr>
            <a:r>
              <a:t/>
            </a:r>
            <a:endParaRPr/>
          </a:p>
          <a:p>
            <a:pPr indent="0" lvl="0" marL="0" rtl="0" algn="l">
              <a:lnSpc>
                <a:spcPct val="90000"/>
              </a:lnSpc>
              <a:spcBef>
                <a:spcPts val="1000"/>
              </a:spcBef>
              <a:spcAft>
                <a:spcPts val="0"/>
              </a:spcAft>
              <a:buClr>
                <a:schemeClr val="dk1"/>
              </a:buClr>
              <a:buSzPts val="2800"/>
              <a:buFont typeface="Arial"/>
              <a:buNone/>
            </a:pPr>
            <a:r>
              <a:t/>
            </a:r>
            <a:endParaRPr/>
          </a:p>
        </p:txBody>
      </p:sp>
      <p:pic>
        <p:nvPicPr>
          <p:cNvPr descr="logo" id="678" name="Google Shape;678;p72"/>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679" name="Google Shape;679;p72"/>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Homework - Contest Timing</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73"/>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685" name="Google Shape;685;p73"/>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686" name="Google Shape;686;p73"/>
          <p:cNvSpPr txBox="1"/>
          <p:nvPr>
            <p:ph idx="1" type="body"/>
          </p:nvPr>
        </p:nvSpPr>
        <p:spPr>
          <a:xfrm>
            <a:off x="203425" y="1082675"/>
            <a:ext cx="12243900" cy="51357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US"/>
              <a:t>→ How do we determine the  </a:t>
            </a:r>
            <a:r>
              <a:rPr lang="en-US">
                <a:solidFill>
                  <a:srgbClr val="FF0000"/>
                </a:solidFill>
              </a:rPr>
              <a:t>total number of minutes spent by Bessie?</a:t>
            </a:r>
            <a:endParaRPr/>
          </a:p>
          <a:p>
            <a:pPr indent="0" lvl="0" marL="0" rtl="0" algn="l">
              <a:spcBef>
                <a:spcPts val="1000"/>
              </a:spcBef>
              <a:spcAft>
                <a:spcPts val="0"/>
              </a:spcAft>
              <a:buNone/>
            </a:pPr>
            <a:r>
              <a:rPr lang="en-US"/>
              <a:t>→ How do we determine if “</a:t>
            </a:r>
            <a:r>
              <a:rPr lang="en-US">
                <a:solidFill>
                  <a:srgbClr val="FF0000"/>
                </a:solidFill>
              </a:rPr>
              <a:t>ending time is earlier than her starting time</a:t>
            </a:r>
            <a:r>
              <a:rPr lang="en-US"/>
              <a:t>”?</a:t>
            </a:r>
            <a:endParaRPr/>
          </a:p>
          <a:p>
            <a:pPr indent="0" lvl="0" marL="0" rtl="0" algn="l">
              <a:spcBef>
                <a:spcPts val="1000"/>
              </a:spcBef>
              <a:spcAft>
                <a:spcPts val="0"/>
              </a:spcAft>
              <a:buNone/>
            </a:pPr>
            <a:r>
              <a:t/>
            </a:r>
            <a:endParaRPr/>
          </a:p>
          <a:p>
            <a:pPr indent="-406400" lvl="0" marL="457200" rtl="0" algn="l">
              <a:lnSpc>
                <a:spcPct val="150000"/>
              </a:lnSpc>
              <a:spcBef>
                <a:spcPts val="1000"/>
              </a:spcBef>
              <a:spcAft>
                <a:spcPts val="0"/>
              </a:spcAft>
              <a:buSzPts val="2800"/>
              <a:buAutoNum type="arabicPeriod"/>
            </a:pPr>
            <a:r>
              <a:rPr lang="en-US"/>
              <a:t>Remember we calculated the two times in terms of minutes </a:t>
            </a:r>
            <a:r>
              <a:rPr lang="en-US" u="sng"/>
              <a:t>since Nov 1st? </a:t>
            </a:r>
            <a:r>
              <a:rPr lang="en-US"/>
              <a:t>Since our reference point is fixed, we can simply calculate the difference between </a:t>
            </a:r>
            <a:r>
              <a:rPr b="1" lang="en-US" sz="2400">
                <a:solidFill>
                  <a:srgbClr val="222222"/>
                </a:solidFill>
                <a:latin typeface="Roboto"/>
                <a:ea typeface="Roboto"/>
                <a:cs typeface="Roboto"/>
                <a:sym typeface="Roboto"/>
              </a:rPr>
              <a:t>ΔT = </a:t>
            </a:r>
            <a:r>
              <a:rPr b="1" lang="en-US"/>
              <a:t>(her ending time in minutes) - (Nov 11 at 11:11 in minutes) </a:t>
            </a:r>
            <a:r>
              <a:rPr lang="en-US"/>
              <a:t> to find the time spent.</a:t>
            </a:r>
            <a:endParaRPr/>
          </a:p>
          <a:p>
            <a:pPr indent="-406400" lvl="0" marL="457200" rtl="0" algn="l">
              <a:lnSpc>
                <a:spcPct val="150000"/>
              </a:lnSpc>
              <a:spcBef>
                <a:spcPts val="0"/>
              </a:spcBef>
              <a:spcAft>
                <a:spcPts val="0"/>
              </a:spcAft>
              <a:buSzPts val="2800"/>
              <a:buAutoNum type="arabicPeriod"/>
            </a:pPr>
            <a:r>
              <a:rPr lang="en-US"/>
              <a:t>Simply check if this number is negative. If so, return “-1”, else print </a:t>
            </a:r>
            <a:r>
              <a:rPr b="1" lang="en-US" sz="2400">
                <a:solidFill>
                  <a:srgbClr val="222222"/>
                </a:solidFill>
                <a:latin typeface="Roboto"/>
                <a:ea typeface="Roboto"/>
                <a:cs typeface="Roboto"/>
                <a:sym typeface="Roboto"/>
              </a:rPr>
              <a:t>ΔT.</a:t>
            </a:r>
            <a:endParaRPr b="1" sz="2400">
              <a:solidFill>
                <a:srgbClr val="222222"/>
              </a:solidFill>
              <a:latin typeface="Roboto"/>
              <a:ea typeface="Roboto"/>
              <a:cs typeface="Roboto"/>
              <a:sym typeface="Roboto"/>
            </a:endParaRPr>
          </a:p>
          <a:p>
            <a:pPr indent="0" lvl="0" marL="0" rtl="0" algn="l">
              <a:lnSpc>
                <a:spcPct val="150000"/>
              </a:lnSpc>
              <a:spcBef>
                <a:spcPts val="1000"/>
              </a:spcBef>
              <a:spcAft>
                <a:spcPts val="0"/>
              </a:spcAft>
              <a:buNone/>
            </a:pPr>
            <a:r>
              <a:rPr b="1" lang="en-US" sz="2400">
                <a:solidFill>
                  <a:srgbClr val="222222"/>
                </a:solidFill>
                <a:latin typeface="Roboto"/>
                <a:ea typeface="Roboto"/>
                <a:cs typeface="Roboto"/>
                <a:sym typeface="Roboto"/>
              </a:rPr>
              <a:t>Now implement this problem, and check with USACO.org’s online judge</a:t>
            </a:r>
            <a:endParaRPr b="1" sz="2400">
              <a:solidFill>
                <a:srgbClr val="222222"/>
              </a:solidFill>
              <a:latin typeface="Roboto"/>
              <a:ea typeface="Roboto"/>
              <a:cs typeface="Roboto"/>
              <a:sym typeface="Roboto"/>
            </a:endParaRPr>
          </a:p>
          <a:p>
            <a:pPr indent="0" lvl="0" marL="0" rtl="0" algn="l">
              <a:lnSpc>
                <a:spcPct val="150000"/>
              </a:lnSpc>
              <a:spcBef>
                <a:spcPts val="1000"/>
              </a:spcBef>
              <a:spcAft>
                <a:spcPts val="0"/>
              </a:spcAft>
              <a:buNone/>
            </a:pPr>
            <a:r>
              <a:rPr b="1" lang="en-US" sz="2400">
                <a:solidFill>
                  <a:srgbClr val="222222"/>
                </a:solidFill>
                <a:latin typeface="Roboto"/>
                <a:ea typeface="Roboto"/>
                <a:cs typeface="Roboto"/>
                <a:sym typeface="Roboto"/>
              </a:rPr>
              <a:t>Answer: </a:t>
            </a:r>
            <a:r>
              <a:rPr lang="en-US" sz="1100" u="sng">
                <a:solidFill>
                  <a:schemeClr val="hlink"/>
                </a:solidFill>
                <a:latin typeface="Arial"/>
                <a:ea typeface="Arial"/>
                <a:cs typeface="Arial"/>
                <a:sym typeface="Arial"/>
                <a:hlinkClick r:id="rId3"/>
              </a:rPr>
              <a:t>https://repl.it/repls/DigitalSuspiciousTransversal</a:t>
            </a:r>
            <a:r>
              <a:rPr b="1" lang="en-US" sz="2400">
                <a:solidFill>
                  <a:srgbClr val="222222"/>
                </a:solidFill>
                <a:latin typeface="Roboto"/>
                <a:ea typeface="Roboto"/>
                <a:cs typeface="Roboto"/>
                <a:sym typeface="Roboto"/>
              </a:rPr>
              <a:t> (don’t look if you haven’t attempted it yet! ;) )</a:t>
            </a:r>
            <a:endParaRPr b="1" sz="2400">
              <a:solidFill>
                <a:srgbClr val="222222"/>
              </a:solidFill>
              <a:latin typeface="Roboto"/>
              <a:ea typeface="Roboto"/>
              <a:cs typeface="Roboto"/>
              <a:sym typeface="Roboto"/>
            </a:endParaRPr>
          </a:p>
        </p:txBody>
      </p:sp>
      <p:pic>
        <p:nvPicPr>
          <p:cNvPr descr="logo" id="687" name="Google Shape;687;p73"/>
          <p:cNvPicPr preferRelativeResize="0"/>
          <p:nvPr/>
        </p:nvPicPr>
        <p:blipFill rotWithShape="1">
          <a:blip r:embed="rId4">
            <a:alphaModFix/>
          </a:blip>
          <a:srcRect b="0" l="0" r="0" t="0"/>
          <a:stretch/>
        </p:blipFill>
        <p:spPr>
          <a:xfrm>
            <a:off x="69850" y="76200"/>
            <a:ext cx="2692400" cy="736600"/>
          </a:xfrm>
          <a:prstGeom prst="rect">
            <a:avLst/>
          </a:prstGeom>
          <a:noFill/>
          <a:ln>
            <a:noFill/>
          </a:ln>
        </p:spPr>
      </p:pic>
      <p:sp>
        <p:nvSpPr>
          <p:cNvPr id="688" name="Google Shape;688;p73"/>
          <p:cNvSpPr txBox="1"/>
          <p:nvPr/>
        </p:nvSpPr>
        <p:spPr>
          <a:xfrm>
            <a:off x="2984500" y="91437"/>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Homework - Contest Timing</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74"/>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4" name="Google Shape;694;p74"/>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695" name="Google Shape;695;p74"/>
          <p:cNvSpPr txBox="1"/>
          <p:nvPr>
            <p:ph idx="1" type="body"/>
          </p:nvPr>
        </p:nvSpPr>
        <p:spPr>
          <a:xfrm>
            <a:off x="181416" y="1049011"/>
            <a:ext cx="11886123" cy="569115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The cows are at it again! Farmer John has carefully arranged N (1 ≤ N ≤ 10,000) piles of hay bales, each of the same height. When he isn't looking, however, the cows move some of the hay bales between piles, so their heights are no longer necessarily the same. Given the new heights of all the piles, please help Farmer John determine the minimum number of hay bales he needs to move in order to restore all the piles to their original, equal heights.</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sz="2200" u="sng">
                <a:solidFill>
                  <a:schemeClr val="hlink"/>
                </a:solidFill>
                <a:latin typeface="Arial"/>
                <a:ea typeface="Arial"/>
                <a:cs typeface="Arial"/>
                <a:sym typeface="Arial"/>
                <a:hlinkClick r:id="rId3"/>
              </a:rPr>
              <a:t>http://138.197.210.211/JudgeOnline/problem.php?id=1036</a:t>
            </a:r>
            <a:endParaRPr sz="3900"/>
          </a:p>
          <a:p>
            <a:pPr indent="0" lvl="0" marL="0" rtl="0" algn="l">
              <a:lnSpc>
                <a:spcPct val="90000"/>
              </a:lnSpc>
              <a:spcBef>
                <a:spcPts val="1000"/>
              </a:spcBef>
              <a:spcAft>
                <a:spcPts val="0"/>
              </a:spcAft>
              <a:buClr>
                <a:schemeClr val="dk1"/>
              </a:buClr>
              <a:buSzPts val="2800"/>
              <a:buNone/>
            </a:pPr>
            <a:r>
              <a:rPr lang="en-US" sz="2200" u="sng">
                <a:solidFill>
                  <a:schemeClr val="hlink"/>
                </a:solidFill>
                <a:latin typeface="Arial"/>
                <a:ea typeface="Arial"/>
                <a:cs typeface="Arial"/>
                <a:sym typeface="Arial"/>
                <a:hlinkClick r:id="rId4"/>
              </a:rPr>
              <a:t>http://www.usaco.org/index.php?page=viewproblem2&amp;cpid=94</a:t>
            </a:r>
            <a:endParaRPr sz="3900"/>
          </a:p>
          <a:p>
            <a:pPr indent="0" lvl="0" marL="0" rtl="0" algn="l">
              <a:lnSpc>
                <a:spcPct val="90000"/>
              </a:lnSpc>
              <a:spcBef>
                <a:spcPts val="1000"/>
              </a:spcBef>
              <a:spcAft>
                <a:spcPts val="0"/>
              </a:spcAft>
              <a:buClr>
                <a:schemeClr val="dk1"/>
              </a:buClr>
              <a:buSzPts val="2800"/>
              <a:buNone/>
            </a:pPr>
            <a:r>
              <a:t/>
            </a:r>
            <a:endParaRPr/>
          </a:p>
        </p:txBody>
      </p:sp>
      <p:pic>
        <p:nvPicPr>
          <p:cNvPr descr="logo" id="696" name="Google Shape;696;p74"/>
          <p:cNvPicPr preferRelativeResize="0"/>
          <p:nvPr/>
        </p:nvPicPr>
        <p:blipFill rotWithShape="1">
          <a:blip r:embed="rId5">
            <a:alphaModFix/>
          </a:blip>
          <a:srcRect b="0" l="0" r="0" t="0"/>
          <a:stretch/>
        </p:blipFill>
        <p:spPr>
          <a:xfrm>
            <a:off x="69850" y="76200"/>
            <a:ext cx="2692400" cy="736600"/>
          </a:xfrm>
          <a:prstGeom prst="rect">
            <a:avLst/>
          </a:prstGeom>
          <a:noFill/>
          <a:ln>
            <a:noFill/>
          </a:ln>
        </p:spPr>
      </p:pic>
      <p:sp>
        <p:nvSpPr>
          <p:cNvPr id="697" name="Google Shape;697;p74"/>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USACO Sample problem – Hay Bales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5"/>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703" name="Google Shape;703;p75"/>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704" name="Google Shape;704;p75"/>
          <p:cNvSpPr txBox="1"/>
          <p:nvPr>
            <p:ph idx="1" type="body"/>
          </p:nvPr>
        </p:nvSpPr>
        <p:spPr>
          <a:xfrm>
            <a:off x="681038" y="1082675"/>
            <a:ext cx="10515600" cy="513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The cows are at it again! Farmer John has carefully arranged </a:t>
            </a:r>
            <a:r>
              <a:rPr lang="en-US">
                <a:solidFill>
                  <a:srgbClr val="FF0000"/>
                </a:solidFill>
              </a:rPr>
              <a:t>N (1 &lt;= N &lt;= 10,000)</a:t>
            </a:r>
            <a:r>
              <a:rPr lang="en-US"/>
              <a:t> piles of hay bales, each of the same height. When he isn't looking, however, the cows move some of the hay bales between piles, so their heights are no longer necessarily the same. </a:t>
            </a:r>
            <a:r>
              <a:rPr lang="en-US">
                <a:solidFill>
                  <a:srgbClr val="FF0000"/>
                </a:solidFill>
              </a:rPr>
              <a:t>Given the </a:t>
            </a:r>
            <a:r>
              <a:rPr b="1" lang="en-US">
                <a:solidFill>
                  <a:srgbClr val="FF0000"/>
                </a:solidFill>
              </a:rPr>
              <a:t>new heights of all the piles</a:t>
            </a:r>
            <a:r>
              <a:rPr lang="en-US"/>
              <a:t>, please help Farmer John determine </a:t>
            </a:r>
            <a:r>
              <a:rPr lang="en-US">
                <a:solidFill>
                  <a:srgbClr val="FF0000"/>
                </a:solidFill>
              </a:rPr>
              <a:t>the </a:t>
            </a:r>
            <a:r>
              <a:rPr b="1" lang="en-US">
                <a:solidFill>
                  <a:srgbClr val="FF0000"/>
                </a:solidFill>
              </a:rPr>
              <a:t>minimum number of hay bales</a:t>
            </a:r>
            <a:r>
              <a:rPr lang="en-US">
                <a:solidFill>
                  <a:srgbClr val="FF0000"/>
                </a:solidFill>
              </a:rPr>
              <a:t> he needs to move in order to restore all the piles to their original, equal heights</a:t>
            </a:r>
            <a:r>
              <a:rPr lang="en-US"/>
              <a:t>.</a:t>
            </a:r>
            <a:endParaRPr/>
          </a:p>
          <a:p>
            <a:pPr indent="0" lvl="0" marL="0" rtl="0" algn="l">
              <a:lnSpc>
                <a:spcPct val="90000"/>
              </a:lnSpc>
              <a:spcBef>
                <a:spcPts val="1000"/>
              </a:spcBef>
              <a:spcAft>
                <a:spcPts val="0"/>
              </a:spcAft>
              <a:buClr>
                <a:schemeClr val="dk1"/>
              </a:buClr>
              <a:buSzPts val="2800"/>
              <a:buFont typeface="Arial"/>
              <a:buNone/>
            </a:pPr>
            <a:r>
              <a:rPr lang="en-US"/>
              <a:t>PROBLEM NAME: haybales</a:t>
            </a:r>
            <a:endParaRPr/>
          </a:p>
        </p:txBody>
      </p:sp>
      <p:pic>
        <p:nvPicPr>
          <p:cNvPr descr="logo" id="705" name="Google Shape;705;p75"/>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706" name="Google Shape;706;p75"/>
          <p:cNvSpPr txBox="1"/>
          <p:nvPr/>
        </p:nvSpPr>
        <p:spPr>
          <a:xfrm>
            <a:off x="2984500" y="91437"/>
            <a:ext cx="9083040" cy="706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Homework - Hay Bales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76"/>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712" name="Google Shape;712;p76"/>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713" name="Google Shape;713;p76"/>
          <p:cNvSpPr txBox="1"/>
          <p:nvPr>
            <p:ph idx="1" type="body"/>
          </p:nvPr>
        </p:nvSpPr>
        <p:spPr>
          <a:xfrm>
            <a:off x="681038" y="1082675"/>
            <a:ext cx="10515600" cy="513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INPUT FORMAT:</a:t>
            </a:r>
            <a:endParaRPr/>
          </a:p>
          <a:p>
            <a:pPr indent="0" lvl="0" marL="0" rtl="0" algn="l">
              <a:lnSpc>
                <a:spcPct val="90000"/>
              </a:lnSpc>
              <a:spcBef>
                <a:spcPts val="1000"/>
              </a:spcBef>
              <a:spcAft>
                <a:spcPts val="0"/>
              </a:spcAft>
              <a:buClr>
                <a:schemeClr val="dk1"/>
              </a:buClr>
              <a:buSzPts val="2800"/>
              <a:buFont typeface="Arial"/>
              <a:buNone/>
            </a:pPr>
            <a:r>
              <a:rPr lang="en-US"/>
              <a:t>* Line 1: </a:t>
            </a:r>
            <a:r>
              <a:rPr lang="en-US">
                <a:solidFill>
                  <a:srgbClr val="FF0000"/>
                </a:solidFill>
              </a:rPr>
              <a:t>The number of piles</a:t>
            </a:r>
            <a:r>
              <a:rPr lang="en-US"/>
              <a:t>, N (1 &lt;= N &lt;= 10,000).</a:t>
            </a:r>
            <a:endParaRPr/>
          </a:p>
          <a:p>
            <a:pPr indent="0" lvl="0" marL="0" rtl="0" algn="l">
              <a:lnSpc>
                <a:spcPct val="90000"/>
              </a:lnSpc>
              <a:spcBef>
                <a:spcPts val="1000"/>
              </a:spcBef>
              <a:spcAft>
                <a:spcPts val="0"/>
              </a:spcAft>
              <a:buClr>
                <a:schemeClr val="dk1"/>
              </a:buClr>
              <a:buSzPts val="2800"/>
              <a:buFont typeface="Arial"/>
              <a:buNone/>
            </a:pPr>
            <a:r>
              <a:rPr lang="en-US"/>
              <a:t>* Lines 2..1+N: Each line contains </a:t>
            </a:r>
            <a:r>
              <a:rPr lang="en-US">
                <a:solidFill>
                  <a:srgbClr val="FF0000"/>
                </a:solidFill>
              </a:rPr>
              <a:t>the number of hay bales in a single pile</a:t>
            </a:r>
            <a:r>
              <a:rPr lang="en-US"/>
              <a:t> (an integer in the range 1...10,000).</a:t>
            </a:r>
            <a:endParaRPr/>
          </a:p>
          <a:p>
            <a:pPr indent="0" lvl="0" marL="0" rtl="0" algn="l">
              <a:lnSpc>
                <a:spcPct val="90000"/>
              </a:lnSpc>
              <a:spcBef>
                <a:spcPts val="1000"/>
              </a:spcBef>
              <a:spcAft>
                <a:spcPts val="0"/>
              </a:spcAft>
              <a:buClr>
                <a:schemeClr val="dk1"/>
              </a:buClr>
              <a:buSzPts val="2800"/>
              <a:buFont typeface="Arial"/>
              <a:buNone/>
            </a:pPr>
            <a:r>
              <a:rPr lang="en-US"/>
              <a:t>SAMPLE INPUT (file haybales.in): </a:t>
            </a:r>
            <a:endParaRPr/>
          </a:p>
          <a:p>
            <a:pPr indent="0" lvl="0" marL="0" rtl="0" algn="l">
              <a:lnSpc>
                <a:spcPct val="90000"/>
              </a:lnSpc>
              <a:spcBef>
                <a:spcPts val="1000"/>
              </a:spcBef>
              <a:spcAft>
                <a:spcPts val="0"/>
              </a:spcAft>
              <a:buClr>
                <a:schemeClr val="dk1"/>
              </a:buClr>
              <a:buSzPts val="2800"/>
              <a:buFont typeface="Arial"/>
              <a:buNone/>
            </a:pPr>
            <a:r>
              <a:rPr b="1" lang="en-US" sz="1700">
                <a:solidFill>
                  <a:srgbClr val="FF0000"/>
                </a:solidFill>
                <a:latin typeface="Courier New"/>
                <a:ea typeface="Courier New"/>
                <a:cs typeface="Courier New"/>
                <a:sym typeface="Courier New"/>
              </a:rPr>
              <a:t>4 </a:t>
            </a:r>
            <a:endParaRPr b="1" sz="1700">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700">
                <a:solidFill>
                  <a:srgbClr val="FF0000"/>
                </a:solidFill>
                <a:latin typeface="Courier New"/>
                <a:ea typeface="Courier New"/>
                <a:cs typeface="Courier New"/>
                <a:sym typeface="Courier New"/>
              </a:rPr>
              <a:t>2</a:t>
            </a:r>
            <a:endParaRPr b="1" sz="1700">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700">
                <a:solidFill>
                  <a:srgbClr val="FF0000"/>
                </a:solidFill>
                <a:latin typeface="Courier New"/>
                <a:ea typeface="Courier New"/>
                <a:cs typeface="Courier New"/>
                <a:sym typeface="Courier New"/>
              </a:rPr>
              <a:t>10</a:t>
            </a:r>
            <a:endParaRPr b="1" sz="1700">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700">
                <a:solidFill>
                  <a:srgbClr val="FF0000"/>
                </a:solidFill>
                <a:latin typeface="Courier New"/>
                <a:ea typeface="Courier New"/>
                <a:cs typeface="Courier New"/>
                <a:sym typeface="Courier New"/>
              </a:rPr>
              <a:t>7 </a:t>
            </a:r>
            <a:endParaRPr b="1" sz="1700">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1700">
                <a:solidFill>
                  <a:srgbClr val="FF0000"/>
                </a:solidFill>
                <a:latin typeface="Courier New"/>
                <a:ea typeface="Courier New"/>
                <a:cs typeface="Courier New"/>
                <a:sym typeface="Courier New"/>
              </a:rPr>
              <a:t>1</a:t>
            </a:r>
            <a:endParaRPr b="1" sz="1700">
              <a:solidFill>
                <a:srgbClr val="FF0000"/>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lang="en-US"/>
              <a:t>INPUT DETAILS:</a:t>
            </a:r>
            <a:endParaRPr/>
          </a:p>
          <a:p>
            <a:pPr indent="0" lvl="0" marL="0" rtl="0" algn="l">
              <a:lnSpc>
                <a:spcPct val="90000"/>
              </a:lnSpc>
              <a:spcBef>
                <a:spcPts val="1000"/>
              </a:spcBef>
              <a:spcAft>
                <a:spcPts val="0"/>
              </a:spcAft>
              <a:buClr>
                <a:schemeClr val="dk1"/>
              </a:buClr>
              <a:buSzPts val="2800"/>
              <a:buFont typeface="Arial"/>
              <a:buNone/>
            </a:pPr>
            <a:r>
              <a:rPr lang="en-US"/>
              <a:t>There are 4 piles, of heights 2, 10, 7, and 1.</a:t>
            </a:r>
            <a:endParaRPr/>
          </a:p>
        </p:txBody>
      </p:sp>
      <p:pic>
        <p:nvPicPr>
          <p:cNvPr descr="logo" id="714" name="Google Shape;714;p76"/>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715" name="Google Shape;715;p76"/>
          <p:cNvSpPr txBox="1"/>
          <p:nvPr/>
        </p:nvSpPr>
        <p:spPr>
          <a:xfrm>
            <a:off x="2984500" y="91437"/>
            <a:ext cx="9083040" cy="706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Homework - Hay Bales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77"/>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721" name="Google Shape;721;p77"/>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722" name="Google Shape;722;p77"/>
          <p:cNvSpPr txBox="1"/>
          <p:nvPr>
            <p:ph idx="1" type="body"/>
          </p:nvPr>
        </p:nvSpPr>
        <p:spPr>
          <a:xfrm>
            <a:off x="681038" y="1082675"/>
            <a:ext cx="10515600" cy="513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OUTPUT FORMAT:</a:t>
            </a:r>
            <a:endParaRPr/>
          </a:p>
          <a:p>
            <a:pPr indent="0" lvl="0" marL="0" rtl="0" algn="l">
              <a:lnSpc>
                <a:spcPct val="90000"/>
              </a:lnSpc>
              <a:spcBef>
                <a:spcPts val="1000"/>
              </a:spcBef>
              <a:spcAft>
                <a:spcPts val="0"/>
              </a:spcAft>
              <a:buClr>
                <a:schemeClr val="dk1"/>
              </a:buClr>
              <a:buSzPts val="2800"/>
              <a:buFont typeface="Arial"/>
              <a:buNone/>
            </a:pPr>
            <a:r>
              <a:rPr lang="en-US"/>
              <a:t>* Line 1: An integer giving the </a:t>
            </a:r>
            <a:r>
              <a:rPr b="1" lang="en-US">
                <a:solidFill>
                  <a:srgbClr val="FF0000"/>
                </a:solidFill>
              </a:rPr>
              <a:t>minimum number of hay bales that need to be moved</a:t>
            </a:r>
            <a:r>
              <a:rPr lang="en-US"/>
              <a:t> to </a:t>
            </a:r>
            <a:r>
              <a:rPr lang="en-US">
                <a:solidFill>
                  <a:srgbClr val="FF0000"/>
                </a:solidFill>
              </a:rPr>
              <a:t>restore the piles to having equal heights</a:t>
            </a:r>
            <a:r>
              <a:rPr lang="en-US"/>
              <a:t>.</a:t>
            </a:r>
            <a:endParaRPr/>
          </a:p>
          <a:p>
            <a:pPr indent="0" lvl="0" marL="0" rtl="0" algn="l">
              <a:lnSpc>
                <a:spcPct val="90000"/>
              </a:lnSpc>
              <a:spcBef>
                <a:spcPts val="1000"/>
              </a:spcBef>
              <a:spcAft>
                <a:spcPts val="0"/>
              </a:spcAft>
              <a:buClr>
                <a:schemeClr val="dk1"/>
              </a:buClr>
              <a:buSzPts val="2800"/>
              <a:buFont typeface="Arial"/>
              <a:buNone/>
            </a:pPr>
            <a:r>
              <a:rPr lang="en-US"/>
              <a:t>SAMPLE OUTPUT (file haybales.out):</a:t>
            </a:r>
            <a:endParaRPr/>
          </a:p>
          <a:p>
            <a:pPr indent="0" lvl="0" marL="0" rtl="0" algn="l">
              <a:lnSpc>
                <a:spcPct val="90000"/>
              </a:lnSpc>
              <a:spcBef>
                <a:spcPts val="1000"/>
              </a:spcBef>
              <a:spcAft>
                <a:spcPts val="0"/>
              </a:spcAft>
              <a:buClr>
                <a:schemeClr val="dk1"/>
              </a:buClr>
              <a:buSzPts val="2800"/>
              <a:buFont typeface="Arial"/>
              <a:buNone/>
            </a:pPr>
            <a:r>
              <a:rPr b="1" lang="en-US">
                <a:latin typeface="Courier New"/>
                <a:ea typeface="Courier New"/>
                <a:cs typeface="Courier New"/>
                <a:sym typeface="Courier New"/>
              </a:rPr>
              <a:t>7</a:t>
            </a:r>
            <a:endParaRPr b="1">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lang="en-US"/>
              <a:t>OUTPUT DETAILS:</a:t>
            </a:r>
            <a:endParaRPr/>
          </a:p>
          <a:p>
            <a:pPr indent="0" lvl="0" marL="0" rtl="0" algn="l">
              <a:lnSpc>
                <a:spcPct val="90000"/>
              </a:lnSpc>
              <a:spcBef>
                <a:spcPts val="1000"/>
              </a:spcBef>
              <a:spcAft>
                <a:spcPts val="0"/>
              </a:spcAft>
              <a:buClr>
                <a:schemeClr val="dk1"/>
              </a:buClr>
              <a:buSzPts val="2800"/>
              <a:buFont typeface="Arial"/>
              <a:buNone/>
            </a:pPr>
            <a:r>
              <a:rPr lang="en-US"/>
              <a:t>By moving 7 hay bales (3 from pile 2 to pile 1, 2 from pile 2 to pile 4, 2 from pile 3 to pile 4), we can make all piles have height 5.</a:t>
            </a:r>
            <a:endParaRPr/>
          </a:p>
        </p:txBody>
      </p:sp>
      <p:pic>
        <p:nvPicPr>
          <p:cNvPr descr="logo" id="723" name="Google Shape;723;p77"/>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724" name="Google Shape;724;p77"/>
          <p:cNvSpPr txBox="1"/>
          <p:nvPr/>
        </p:nvSpPr>
        <p:spPr>
          <a:xfrm>
            <a:off x="2984500" y="91437"/>
            <a:ext cx="9083040" cy="706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Homework - Hay Bales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78"/>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730" name="Google Shape;730;p78"/>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descr="logo" id="731" name="Google Shape;731;p78"/>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732" name="Google Shape;732;p78"/>
          <p:cNvSpPr txBox="1"/>
          <p:nvPr/>
        </p:nvSpPr>
        <p:spPr>
          <a:xfrm>
            <a:off x="2984500" y="91437"/>
            <a:ext cx="9083040" cy="706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Homework - Hay Bales</a:t>
            </a:r>
            <a:endParaRPr/>
          </a:p>
        </p:txBody>
      </p:sp>
      <p:sp>
        <p:nvSpPr>
          <p:cNvPr id="733" name="Google Shape;733;p78"/>
          <p:cNvSpPr/>
          <p:nvPr/>
        </p:nvSpPr>
        <p:spPr>
          <a:xfrm>
            <a:off x="4572000" y="3948700"/>
            <a:ext cx="2509500" cy="27462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78"/>
          <p:cNvSpPr/>
          <p:nvPr/>
        </p:nvSpPr>
        <p:spPr>
          <a:xfrm>
            <a:off x="4572000" y="5596446"/>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2</a:t>
            </a:r>
            <a:endParaRPr/>
          </a:p>
        </p:txBody>
      </p:sp>
      <p:sp>
        <p:nvSpPr>
          <p:cNvPr id="735" name="Google Shape;735;p78"/>
          <p:cNvSpPr/>
          <p:nvPr/>
        </p:nvSpPr>
        <p:spPr>
          <a:xfrm>
            <a:off x="4572000" y="6145694"/>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a:t>
            </a:r>
            <a:endParaRPr/>
          </a:p>
        </p:txBody>
      </p:sp>
      <p:sp>
        <p:nvSpPr>
          <p:cNvPr id="736" name="Google Shape;736;p78"/>
          <p:cNvSpPr/>
          <p:nvPr/>
        </p:nvSpPr>
        <p:spPr>
          <a:xfrm>
            <a:off x="5199457" y="6145694"/>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a:t>
            </a:r>
            <a:endParaRPr/>
          </a:p>
        </p:txBody>
      </p:sp>
      <p:sp>
        <p:nvSpPr>
          <p:cNvPr id="737" name="Google Shape;737;p78"/>
          <p:cNvSpPr/>
          <p:nvPr/>
        </p:nvSpPr>
        <p:spPr>
          <a:xfrm>
            <a:off x="5199457" y="5596446"/>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2</a:t>
            </a:r>
            <a:endParaRPr/>
          </a:p>
        </p:txBody>
      </p:sp>
      <p:sp>
        <p:nvSpPr>
          <p:cNvPr id="738" name="Google Shape;738;p78"/>
          <p:cNvSpPr/>
          <p:nvPr/>
        </p:nvSpPr>
        <p:spPr>
          <a:xfrm>
            <a:off x="5199457" y="5047197"/>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3</a:t>
            </a:r>
            <a:endParaRPr/>
          </a:p>
        </p:txBody>
      </p:sp>
      <p:sp>
        <p:nvSpPr>
          <p:cNvPr id="739" name="Google Shape;739;p78"/>
          <p:cNvSpPr/>
          <p:nvPr/>
        </p:nvSpPr>
        <p:spPr>
          <a:xfrm>
            <a:off x="5199457" y="4497949"/>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4</a:t>
            </a:r>
            <a:endParaRPr/>
          </a:p>
        </p:txBody>
      </p:sp>
      <p:sp>
        <p:nvSpPr>
          <p:cNvPr id="740" name="Google Shape;740;p78"/>
          <p:cNvSpPr/>
          <p:nvPr/>
        </p:nvSpPr>
        <p:spPr>
          <a:xfrm>
            <a:off x="5199457" y="3948700"/>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5</a:t>
            </a:r>
            <a:endParaRPr/>
          </a:p>
        </p:txBody>
      </p:sp>
      <p:sp>
        <p:nvSpPr>
          <p:cNvPr id="741" name="Google Shape;741;p78"/>
          <p:cNvSpPr/>
          <p:nvPr/>
        </p:nvSpPr>
        <p:spPr>
          <a:xfrm>
            <a:off x="5199457" y="3399444"/>
            <a:ext cx="627300" cy="5493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t>6</a:t>
            </a:r>
            <a:endParaRPr b="1"/>
          </a:p>
        </p:txBody>
      </p:sp>
      <p:sp>
        <p:nvSpPr>
          <p:cNvPr id="742" name="Google Shape;742;p78"/>
          <p:cNvSpPr/>
          <p:nvPr/>
        </p:nvSpPr>
        <p:spPr>
          <a:xfrm>
            <a:off x="5199457" y="2850196"/>
            <a:ext cx="627300" cy="5493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7</a:t>
            </a:r>
            <a:endParaRPr>
              <a:solidFill>
                <a:srgbClr val="38761D"/>
              </a:solidFill>
            </a:endParaRPr>
          </a:p>
        </p:txBody>
      </p:sp>
      <p:sp>
        <p:nvSpPr>
          <p:cNvPr id="743" name="Google Shape;743;p78"/>
          <p:cNvSpPr/>
          <p:nvPr/>
        </p:nvSpPr>
        <p:spPr>
          <a:xfrm>
            <a:off x="5199307" y="2300947"/>
            <a:ext cx="627300" cy="5493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8</a:t>
            </a:r>
            <a:endParaRPr>
              <a:solidFill>
                <a:srgbClr val="38761D"/>
              </a:solidFill>
            </a:endParaRPr>
          </a:p>
        </p:txBody>
      </p:sp>
      <p:sp>
        <p:nvSpPr>
          <p:cNvPr id="744" name="Google Shape;744;p78"/>
          <p:cNvSpPr/>
          <p:nvPr/>
        </p:nvSpPr>
        <p:spPr>
          <a:xfrm>
            <a:off x="5199307" y="1751699"/>
            <a:ext cx="627300" cy="5493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9</a:t>
            </a:r>
            <a:endParaRPr>
              <a:solidFill>
                <a:srgbClr val="38761D"/>
              </a:solidFill>
            </a:endParaRPr>
          </a:p>
        </p:txBody>
      </p:sp>
      <p:sp>
        <p:nvSpPr>
          <p:cNvPr id="745" name="Google Shape;745;p78"/>
          <p:cNvSpPr/>
          <p:nvPr/>
        </p:nvSpPr>
        <p:spPr>
          <a:xfrm>
            <a:off x="5199457" y="1202449"/>
            <a:ext cx="627300" cy="5493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10</a:t>
            </a:r>
            <a:endParaRPr>
              <a:solidFill>
                <a:srgbClr val="38761D"/>
              </a:solidFill>
            </a:endParaRPr>
          </a:p>
        </p:txBody>
      </p:sp>
      <p:sp>
        <p:nvSpPr>
          <p:cNvPr id="746" name="Google Shape;746;p78"/>
          <p:cNvSpPr/>
          <p:nvPr/>
        </p:nvSpPr>
        <p:spPr>
          <a:xfrm>
            <a:off x="5826907" y="6145694"/>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a:t>
            </a:r>
            <a:endParaRPr/>
          </a:p>
        </p:txBody>
      </p:sp>
      <p:sp>
        <p:nvSpPr>
          <p:cNvPr id="747" name="Google Shape;747;p78"/>
          <p:cNvSpPr/>
          <p:nvPr/>
        </p:nvSpPr>
        <p:spPr>
          <a:xfrm>
            <a:off x="5826907" y="5596446"/>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2</a:t>
            </a:r>
            <a:endParaRPr/>
          </a:p>
        </p:txBody>
      </p:sp>
      <p:sp>
        <p:nvSpPr>
          <p:cNvPr id="748" name="Google Shape;748;p78"/>
          <p:cNvSpPr/>
          <p:nvPr/>
        </p:nvSpPr>
        <p:spPr>
          <a:xfrm>
            <a:off x="5826907" y="5047197"/>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3</a:t>
            </a:r>
            <a:endParaRPr/>
          </a:p>
        </p:txBody>
      </p:sp>
      <p:sp>
        <p:nvSpPr>
          <p:cNvPr id="749" name="Google Shape;749;p78"/>
          <p:cNvSpPr/>
          <p:nvPr/>
        </p:nvSpPr>
        <p:spPr>
          <a:xfrm>
            <a:off x="5826907" y="4497949"/>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4</a:t>
            </a:r>
            <a:endParaRPr/>
          </a:p>
        </p:txBody>
      </p:sp>
      <p:sp>
        <p:nvSpPr>
          <p:cNvPr id="750" name="Google Shape;750;p78"/>
          <p:cNvSpPr/>
          <p:nvPr/>
        </p:nvSpPr>
        <p:spPr>
          <a:xfrm>
            <a:off x="5826907" y="3948700"/>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5</a:t>
            </a:r>
            <a:endParaRPr/>
          </a:p>
        </p:txBody>
      </p:sp>
      <p:sp>
        <p:nvSpPr>
          <p:cNvPr id="751" name="Google Shape;751;p78"/>
          <p:cNvSpPr/>
          <p:nvPr/>
        </p:nvSpPr>
        <p:spPr>
          <a:xfrm>
            <a:off x="5826907" y="3399444"/>
            <a:ext cx="627300" cy="5493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t>6</a:t>
            </a:r>
            <a:endParaRPr b="1"/>
          </a:p>
        </p:txBody>
      </p:sp>
      <p:sp>
        <p:nvSpPr>
          <p:cNvPr id="752" name="Google Shape;752;p78"/>
          <p:cNvSpPr/>
          <p:nvPr/>
        </p:nvSpPr>
        <p:spPr>
          <a:xfrm>
            <a:off x="5826907" y="2850196"/>
            <a:ext cx="627300" cy="5493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7</a:t>
            </a:r>
            <a:endParaRPr>
              <a:solidFill>
                <a:srgbClr val="38761D"/>
              </a:solidFill>
            </a:endParaRPr>
          </a:p>
        </p:txBody>
      </p:sp>
      <p:sp>
        <p:nvSpPr>
          <p:cNvPr id="753" name="Google Shape;753;p78"/>
          <p:cNvSpPr/>
          <p:nvPr/>
        </p:nvSpPr>
        <p:spPr>
          <a:xfrm>
            <a:off x="6454357" y="6145694"/>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1</a:t>
            </a:r>
            <a:endParaRPr/>
          </a:p>
        </p:txBody>
      </p:sp>
      <p:sp>
        <p:nvSpPr>
          <p:cNvPr id="754" name="Google Shape;754;p78"/>
          <p:cNvSpPr txBox="1"/>
          <p:nvPr/>
        </p:nvSpPr>
        <p:spPr>
          <a:xfrm>
            <a:off x="494000" y="1104275"/>
            <a:ext cx="4316400" cy="10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latin typeface="Calibri"/>
                <a:ea typeface="Calibri"/>
                <a:cs typeface="Calibri"/>
                <a:sym typeface="Calibri"/>
              </a:rPr>
              <a:t>Observations - What do you notice from the distribution of haybales? (Cyan = original piles, Red = average # of haybales)</a:t>
            </a:r>
            <a:endParaRPr b="1" sz="2400">
              <a:latin typeface="Calibri"/>
              <a:ea typeface="Calibri"/>
              <a:cs typeface="Calibri"/>
              <a:sym typeface="Calibri"/>
            </a:endParaRPr>
          </a:p>
        </p:txBody>
      </p:sp>
      <p:sp>
        <p:nvSpPr>
          <p:cNvPr id="755" name="Google Shape;755;p78"/>
          <p:cNvSpPr/>
          <p:nvPr/>
        </p:nvSpPr>
        <p:spPr>
          <a:xfrm>
            <a:off x="8159050" y="3854400"/>
            <a:ext cx="2509500" cy="2746200"/>
          </a:xfrm>
          <a:prstGeom prst="rect">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8"/>
          <p:cNvSpPr/>
          <p:nvPr/>
        </p:nvSpPr>
        <p:spPr>
          <a:xfrm>
            <a:off x="8159057" y="6051344"/>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8"/>
          <p:cNvSpPr/>
          <p:nvPr/>
        </p:nvSpPr>
        <p:spPr>
          <a:xfrm>
            <a:off x="8159057" y="5502096"/>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8"/>
          <p:cNvSpPr/>
          <p:nvPr/>
        </p:nvSpPr>
        <p:spPr>
          <a:xfrm>
            <a:off x="8159057" y="4952847"/>
            <a:ext cx="627300" cy="5493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8"/>
          <p:cNvSpPr/>
          <p:nvPr/>
        </p:nvSpPr>
        <p:spPr>
          <a:xfrm>
            <a:off x="8159057" y="4403599"/>
            <a:ext cx="627300" cy="5493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78"/>
          <p:cNvSpPr/>
          <p:nvPr/>
        </p:nvSpPr>
        <p:spPr>
          <a:xfrm>
            <a:off x="8159057" y="3854350"/>
            <a:ext cx="627300" cy="5493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78"/>
          <p:cNvSpPr/>
          <p:nvPr/>
        </p:nvSpPr>
        <p:spPr>
          <a:xfrm>
            <a:off x="8786357" y="6051344"/>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8"/>
          <p:cNvSpPr/>
          <p:nvPr/>
        </p:nvSpPr>
        <p:spPr>
          <a:xfrm>
            <a:off x="8786357" y="5502096"/>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78"/>
          <p:cNvSpPr/>
          <p:nvPr/>
        </p:nvSpPr>
        <p:spPr>
          <a:xfrm>
            <a:off x="8786357" y="4952847"/>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78"/>
          <p:cNvSpPr/>
          <p:nvPr/>
        </p:nvSpPr>
        <p:spPr>
          <a:xfrm>
            <a:off x="8786357" y="4403599"/>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78"/>
          <p:cNvSpPr/>
          <p:nvPr/>
        </p:nvSpPr>
        <p:spPr>
          <a:xfrm>
            <a:off x="8786357" y="3854350"/>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78"/>
          <p:cNvSpPr/>
          <p:nvPr/>
        </p:nvSpPr>
        <p:spPr>
          <a:xfrm>
            <a:off x="9413657" y="6051344"/>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78"/>
          <p:cNvSpPr/>
          <p:nvPr/>
        </p:nvSpPr>
        <p:spPr>
          <a:xfrm>
            <a:off x="9413657" y="5502096"/>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78"/>
          <p:cNvSpPr/>
          <p:nvPr/>
        </p:nvSpPr>
        <p:spPr>
          <a:xfrm>
            <a:off x="9413657" y="4952847"/>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78"/>
          <p:cNvSpPr/>
          <p:nvPr/>
        </p:nvSpPr>
        <p:spPr>
          <a:xfrm>
            <a:off x="9413657" y="4403599"/>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78"/>
          <p:cNvSpPr/>
          <p:nvPr/>
        </p:nvSpPr>
        <p:spPr>
          <a:xfrm>
            <a:off x="9413657" y="3854350"/>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78"/>
          <p:cNvSpPr/>
          <p:nvPr/>
        </p:nvSpPr>
        <p:spPr>
          <a:xfrm>
            <a:off x="10040957" y="6051344"/>
            <a:ext cx="627300" cy="549300"/>
          </a:xfrm>
          <a:prstGeom prst="rect">
            <a:avLst/>
          </a:prstGeom>
          <a:solidFill>
            <a:srgbClr val="00FFFF">
              <a:alpha val="465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78"/>
          <p:cNvSpPr/>
          <p:nvPr/>
        </p:nvSpPr>
        <p:spPr>
          <a:xfrm>
            <a:off x="10040957" y="5502096"/>
            <a:ext cx="627300" cy="5493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78"/>
          <p:cNvSpPr/>
          <p:nvPr/>
        </p:nvSpPr>
        <p:spPr>
          <a:xfrm>
            <a:off x="10040957" y="4952847"/>
            <a:ext cx="627300" cy="5493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78"/>
          <p:cNvSpPr/>
          <p:nvPr/>
        </p:nvSpPr>
        <p:spPr>
          <a:xfrm>
            <a:off x="10040957" y="4403599"/>
            <a:ext cx="627300" cy="5493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78"/>
          <p:cNvSpPr/>
          <p:nvPr/>
        </p:nvSpPr>
        <p:spPr>
          <a:xfrm>
            <a:off x="10040957" y="3854350"/>
            <a:ext cx="627300" cy="549300"/>
          </a:xfrm>
          <a:prstGeom prst="rect">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6" name="Google Shape;776;p78"/>
          <p:cNvCxnSpPr>
            <a:stCxn id="733" idx="3"/>
            <a:endCxn id="758" idx="1"/>
          </p:cNvCxnSpPr>
          <p:nvPr/>
        </p:nvCxnSpPr>
        <p:spPr>
          <a:xfrm flipH="1" rot="10800000">
            <a:off x="7081500" y="5227600"/>
            <a:ext cx="1077600" cy="94200"/>
          </a:xfrm>
          <a:prstGeom prst="straightConnector1">
            <a:avLst/>
          </a:prstGeom>
          <a:noFill/>
          <a:ln cap="flat" cmpd="sng" w="38100">
            <a:solidFill>
              <a:srgbClr val="0000FF"/>
            </a:solidFill>
            <a:prstDash val="solid"/>
            <a:round/>
            <a:headEnd len="med" w="med" type="none"/>
            <a:tailEnd len="med" w="med" type="triangle"/>
          </a:ln>
        </p:spPr>
      </p:cxnSp>
      <p:sp>
        <p:nvSpPr>
          <p:cNvPr id="777" name="Google Shape;777;p78"/>
          <p:cNvSpPr txBox="1"/>
          <p:nvPr/>
        </p:nvSpPr>
        <p:spPr>
          <a:xfrm>
            <a:off x="256175" y="2927800"/>
            <a:ext cx="3975300" cy="2836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2800"/>
              <a:buFont typeface="Arial"/>
              <a:buNone/>
            </a:pPr>
            <a:r>
              <a:rPr b="1" lang="en-US" sz="2500">
                <a:solidFill>
                  <a:schemeClr val="dk1"/>
                </a:solidFill>
                <a:latin typeface="Courier New"/>
                <a:ea typeface="Courier New"/>
                <a:cs typeface="Courier New"/>
                <a:sym typeface="Courier New"/>
              </a:rPr>
              <a:t>4 (# of haybales)</a:t>
            </a:r>
            <a:endParaRPr b="1" sz="25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2500">
                <a:solidFill>
                  <a:schemeClr val="dk1"/>
                </a:solidFill>
                <a:latin typeface="Courier New"/>
                <a:ea typeface="Courier New"/>
                <a:cs typeface="Courier New"/>
                <a:sym typeface="Courier New"/>
              </a:rPr>
              <a:t>2 (stack 1)</a:t>
            </a:r>
            <a:endParaRPr b="1" sz="25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2500">
                <a:solidFill>
                  <a:schemeClr val="dk1"/>
                </a:solidFill>
                <a:latin typeface="Courier New"/>
                <a:ea typeface="Courier New"/>
                <a:cs typeface="Courier New"/>
                <a:sym typeface="Courier New"/>
              </a:rPr>
              <a:t>10 (stack 2)</a:t>
            </a:r>
            <a:endParaRPr b="1" sz="25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2500">
                <a:solidFill>
                  <a:schemeClr val="dk1"/>
                </a:solidFill>
                <a:latin typeface="Courier New"/>
                <a:ea typeface="Courier New"/>
                <a:cs typeface="Courier New"/>
                <a:sym typeface="Courier New"/>
              </a:rPr>
              <a:t>7  (stack 3)</a:t>
            </a:r>
            <a:endParaRPr b="1" sz="250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Font typeface="Arial"/>
              <a:buNone/>
            </a:pPr>
            <a:r>
              <a:rPr b="1" lang="en-US" sz="2500">
                <a:solidFill>
                  <a:schemeClr val="dk1"/>
                </a:solidFill>
                <a:latin typeface="Courier New"/>
                <a:ea typeface="Courier New"/>
                <a:cs typeface="Courier New"/>
                <a:sym typeface="Courier New"/>
              </a:rPr>
              <a:t>1  (stack 4)</a:t>
            </a:r>
            <a:endParaRPr sz="2500">
              <a:latin typeface="Calibri"/>
              <a:ea typeface="Calibri"/>
              <a:cs typeface="Calibri"/>
              <a:sym typeface="Calibri"/>
            </a:endParaRPr>
          </a:p>
        </p:txBody>
      </p:sp>
      <p:sp>
        <p:nvSpPr>
          <p:cNvPr id="778" name="Google Shape;778;p78"/>
          <p:cNvSpPr txBox="1"/>
          <p:nvPr/>
        </p:nvSpPr>
        <p:spPr>
          <a:xfrm>
            <a:off x="4515075" y="6550000"/>
            <a:ext cx="2969700" cy="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Stack 1  Stack 2   Stack 3  Stack 4</a:t>
            </a:r>
            <a:endParaRPr b="1">
              <a:latin typeface="Calibri"/>
              <a:ea typeface="Calibri"/>
              <a:cs typeface="Calibri"/>
              <a:sym typeface="Calibri"/>
            </a:endParaRPr>
          </a:p>
        </p:txBody>
      </p:sp>
      <p:sp>
        <p:nvSpPr>
          <p:cNvPr id="779" name="Google Shape;779;p78"/>
          <p:cNvSpPr txBox="1"/>
          <p:nvPr/>
        </p:nvSpPr>
        <p:spPr>
          <a:xfrm>
            <a:off x="8159100" y="6550000"/>
            <a:ext cx="2969700" cy="16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Calibri"/>
                <a:ea typeface="Calibri"/>
                <a:cs typeface="Calibri"/>
                <a:sym typeface="Calibri"/>
              </a:rPr>
              <a:t>Stack 1  Stack 2   Stack 3  Stack 4</a:t>
            </a:r>
            <a:endParaRPr b="1">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79"/>
          <p:cNvSpPr/>
          <p:nvPr/>
        </p:nvSpPr>
        <p:spPr>
          <a:xfrm>
            <a:off x="-1588"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5" name="Google Shape;785;p79"/>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86" name="Google Shape;786;p79"/>
          <p:cNvSpPr txBox="1"/>
          <p:nvPr>
            <p:ph idx="1" type="body"/>
          </p:nvPr>
        </p:nvSpPr>
        <p:spPr>
          <a:xfrm>
            <a:off x="558750" y="1016875"/>
            <a:ext cx="110745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sz="2400"/>
              <a:t>For the rest of the time, please implement the problems above:</a:t>
            </a:r>
            <a:endParaRPr sz="2400"/>
          </a:p>
          <a:p>
            <a:pPr indent="0" lvl="0" marL="0" rtl="0" algn="l">
              <a:lnSpc>
                <a:spcPct val="90000"/>
              </a:lnSpc>
              <a:spcBef>
                <a:spcPts val="0"/>
              </a:spcBef>
              <a:spcAft>
                <a:spcPts val="0"/>
              </a:spcAft>
              <a:buClr>
                <a:schemeClr val="dk1"/>
              </a:buClr>
              <a:buSzPts val="2800"/>
              <a:buFont typeface="Arial"/>
              <a:buNone/>
            </a:pPr>
            <a:r>
              <a:t/>
            </a:r>
            <a:endParaRPr b="1" sz="2400"/>
          </a:p>
          <a:p>
            <a:pPr indent="-381000" lvl="0" marL="457200" rtl="0" algn="l">
              <a:lnSpc>
                <a:spcPct val="90000"/>
              </a:lnSpc>
              <a:spcBef>
                <a:spcPts val="0"/>
              </a:spcBef>
              <a:spcAft>
                <a:spcPts val="0"/>
              </a:spcAft>
              <a:buSzPts val="2400"/>
              <a:buChar char="-"/>
            </a:pPr>
            <a:r>
              <a:rPr b="1" lang="en-US" sz="2400"/>
              <a:t>Contest Timing</a:t>
            </a:r>
            <a:endParaRPr b="1" sz="2400"/>
          </a:p>
          <a:p>
            <a:pPr indent="-381000" lvl="0" marL="457200" rtl="0" algn="l">
              <a:lnSpc>
                <a:spcPct val="90000"/>
              </a:lnSpc>
              <a:spcBef>
                <a:spcPts val="0"/>
              </a:spcBef>
              <a:spcAft>
                <a:spcPts val="0"/>
              </a:spcAft>
              <a:buSzPts val="2400"/>
              <a:buChar char="-"/>
            </a:pPr>
            <a:r>
              <a:rPr b="1" lang="en-US" sz="2400"/>
              <a:t>Haybales</a:t>
            </a:r>
            <a:endParaRPr sz="2400"/>
          </a:p>
          <a:p>
            <a:pPr indent="0" lvl="0" marL="0" rtl="0" algn="l">
              <a:lnSpc>
                <a:spcPct val="90000"/>
              </a:lnSpc>
              <a:spcBef>
                <a:spcPts val="1000"/>
              </a:spcBef>
              <a:spcAft>
                <a:spcPts val="0"/>
              </a:spcAft>
              <a:buClr>
                <a:schemeClr val="dk1"/>
              </a:buClr>
              <a:buSzPts val="2800"/>
              <a:buNone/>
            </a:pPr>
            <a:r>
              <a:t/>
            </a:r>
            <a:endParaRPr b="1" sz="2400"/>
          </a:p>
          <a:p>
            <a:pPr indent="0" lvl="0" marL="0" rtl="0" algn="l">
              <a:lnSpc>
                <a:spcPct val="90000"/>
              </a:lnSpc>
              <a:spcBef>
                <a:spcPts val="1000"/>
              </a:spcBef>
              <a:spcAft>
                <a:spcPts val="0"/>
              </a:spcAft>
              <a:buClr>
                <a:schemeClr val="dk1"/>
              </a:buClr>
              <a:buSzPts val="2800"/>
              <a:buNone/>
            </a:pPr>
            <a:r>
              <a:rPr b="1" lang="en-US" sz="2400"/>
              <a:t>Be sure to finish Ctiming and Haybales by next week.</a:t>
            </a:r>
            <a:endParaRPr b="1" sz="2400"/>
          </a:p>
          <a:p>
            <a:pPr indent="0" lvl="0" marL="0" rtl="0" algn="l">
              <a:lnSpc>
                <a:spcPct val="90000"/>
              </a:lnSpc>
              <a:spcBef>
                <a:spcPts val="1000"/>
              </a:spcBef>
              <a:spcAft>
                <a:spcPts val="0"/>
              </a:spcAft>
              <a:buClr>
                <a:schemeClr val="dk1"/>
              </a:buClr>
              <a:buSzPts val="2800"/>
              <a:buNone/>
            </a:pPr>
            <a:r>
              <a:rPr b="1" lang="en-US" sz="2400"/>
              <a:t>We will discuss solutions (and any specific questions you want to ask me) next week.</a:t>
            </a:r>
            <a:endParaRPr b="1" sz="2400"/>
          </a:p>
        </p:txBody>
      </p:sp>
      <p:pic>
        <p:nvPicPr>
          <p:cNvPr descr="logo" id="787" name="Google Shape;787;p79"/>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788" name="Google Shape;788;p79"/>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Homework for Week 1</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8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Homework for Week 2</a:t>
            </a:r>
            <a:endParaRPr/>
          </a:p>
        </p:txBody>
      </p:sp>
      <p:sp>
        <p:nvSpPr>
          <p:cNvPr id="794" name="Google Shape;794;p8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2400"/>
              <a:t>For Week 2 (or if you have spare time from week 1):</a:t>
            </a:r>
            <a:endParaRPr b="1" sz="2400"/>
          </a:p>
          <a:p>
            <a:pPr indent="0" lvl="0" marL="0" rtl="0" algn="l">
              <a:spcBef>
                <a:spcPts val="0"/>
              </a:spcBef>
              <a:spcAft>
                <a:spcPts val="0"/>
              </a:spcAft>
              <a:buClr>
                <a:schemeClr val="dk1"/>
              </a:buClr>
              <a:buSzPts val="2800"/>
              <a:buFont typeface="Arial"/>
              <a:buNone/>
            </a:pPr>
            <a:r>
              <a:t/>
            </a:r>
            <a:endParaRPr b="1" sz="2400"/>
          </a:p>
          <a:p>
            <a:pPr indent="0" lvl="0" marL="0" rtl="0" algn="l">
              <a:spcBef>
                <a:spcPts val="0"/>
              </a:spcBef>
              <a:spcAft>
                <a:spcPts val="0"/>
              </a:spcAft>
              <a:buClr>
                <a:schemeClr val="dk1"/>
              </a:buClr>
              <a:buSzPts val="2800"/>
              <a:buFont typeface="Arial"/>
              <a:buNone/>
            </a:pPr>
            <a:r>
              <a:rPr lang="en-US" sz="2400"/>
              <a:t>Try “Block Game” from 2016 December Contest, Bronze</a:t>
            </a:r>
            <a:endParaRPr sz="2400"/>
          </a:p>
          <a:p>
            <a:pPr indent="0" lvl="0" marL="0" rtl="0" algn="l">
              <a:spcBef>
                <a:spcPts val="1000"/>
              </a:spcBef>
              <a:spcAft>
                <a:spcPts val="0"/>
              </a:spcAft>
              <a:buClr>
                <a:schemeClr val="dk1"/>
              </a:buClr>
              <a:buSzPts val="2800"/>
              <a:buFont typeface="Arial"/>
              <a:buNone/>
            </a:pPr>
            <a:r>
              <a:rPr lang="en-US" sz="2400" u="sng">
                <a:solidFill>
                  <a:schemeClr val="hlink"/>
                </a:solidFill>
                <a:hlinkClick r:id="rId3"/>
              </a:rPr>
              <a:t>http://www.usaco.org/index.php?page=viewproblem2&amp;cpid=664</a:t>
            </a:r>
            <a:r>
              <a:rPr lang="en-US" sz="2400"/>
              <a:t> </a:t>
            </a:r>
            <a:endParaRPr sz="2400"/>
          </a:p>
          <a:p>
            <a:pPr indent="0" lvl="0" marL="0" rtl="0" algn="l">
              <a:spcBef>
                <a:spcPts val="1000"/>
              </a:spcBef>
              <a:spcAft>
                <a:spcPts val="0"/>
              </a:spcAft>
              <a:buClr>
                <a:schemeClr val="dk1"/>
              </a:buClr>
              <a:buSzPts val="2800"/>
              <a:buFont typeface="Arial"/>
              <a:buNone/>
            </a:pPr>
            <a:r>
              <a:rPr lang="en-US" sz="2400"/>
              <a:t>Try Photoshoot from the most recent (2020 Jan Bronze) contest:</a:t>
            </a:r>
            <a:endParaRPr sz="2400"/>
          </a:p>
          <a:p>
            <a:pPr indent="0" lvl="0" marL="0" rtl="0" algn="l">
              <a:spcBef>
                <a:spcPts val="1000"/>
              </a:spcBef>
              <a:spcAft>
                <a:spcPts val="0"/>
              </a:spcAft>
              <a:buClr>
                <a:schemeClr val="dk1"/>
              </a:buClr>
              <a:buSzPts val="2800"/>
              <a:buFont typeface="Arial"/>
              <a:buNone/>
            </a:pPr>
            <a:r>
              <a:rPr lang="en-US" sz="2400" u="sng">
                <a:solidFill>
                  <a:schemeClr val="hlink"/>
                </a:solidFill>
                <a:latin typeface="Arial"/>
                <a:ea typeface="Arial"/>
                <a:cs typeface="Arial"/>
                <a:sym typeface="Arial"/>
                <a:hlinkClick r:id="rId4"/>
              </a:rPr>
              <a:t>http://www.usaco.org/index.php?page=viewproblem2&amp;cpid=988</a:t>
            </a:r>
            <a:endParaRPr sz="2400"/>
          </a:p>
          <a:p>
            <a:pPr indent="0" lvl="0" marL="0" rtl="0" algn="l">
              <a:spcBef>
                <a:spcPts val="10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p:nvPr/>
        </p:nvSpPr>
        <p:spPr>
          <a:xfrm>
            <a:off x="-1588" y="6350"/>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 name="Google Shape;128;p18"/>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18"/>
          <p:cNvSpPr txBox="1"/>
          <p:nvPr>
            <p:ph idx="1" type="body"/>
          </p:nvPr>
        </p:nvSpPr>
        <p:spPr>
          <a:xfrm>
            <a:off x="681038" y="1128663"/>
            <a:ext cx="10515600" cy="5135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chemeClr val="dk1"/>
              </a:buClr>
              <a:buSzPts val="16600"/>
              <a:buNone/>
            </a:pPr>
            <a:r>
              <a:rPr lang="en-US"/>
              <a:t>Go to </a:t>
            </a:r>
            <a:r>
              <a:rPr b="1" lang="en-US"/>
              <a:t>usaco.org, and “Register for New Account” on your right hand corner. (This is for the ONLINE JUDGE).</a:t>
            </a:r>
            <a:endParaRPr b="1"/>
          </a:p>
          <a:p>
            <a:pPr indent="0" lvl="0" marL="0" rtl="0" algn="ctr">
              <a:lnSpc>
                <a:spcPct val="90000"/>
              </a:lnSpc>
              <a:spcBef>
                <a:spcPts val="1000"/>
              </a:spcBef>
              <a:spcAft>
                <a:spcPts val="0"/>
              </a:spcAft>
              <a:buClr>
                <a:schemeClr val="dk1"/>
              </a:buClr>
              <a:buSzPts val="16600"/>
              <a:buNone/>
            </a:pPr>
            <a:r>
              <a:rPr b="1" lang="en-US"/>
              <a:t>Or go to the URL: </a:t>
            </a:r>
            <a:r>
              <a:rPr lang="en-US" u="sng">
                <a:solidFill>
                  <a:schemeClr val="hlink"/>
                </a:solidFill>
                <a:latin typeface="Arial"/>
                <a:ea typeface="Arial"/>
                <a:cs typeface="Arial"/>
                <a:sym typeface="Arial"/>
                <a:hlinkClick r:id="rId3"/>
              </a:rPr>
              <a:t>http://www.usaco.org/index.php?page=register</a:t>
            </a:r>
            <a:endParaRPr b="1"/>
          </a:p>
          <a:p>
            <a:pPr indent="0" lvl="0" marL="0" rtl="0" algn="ctr">
              <a:lnSpc>
                <a:spcPct val="90000"/>
              </a:lnSpc>
              <a:spcBef>
                <a:spcPts val="1000"/>
              </a:spcBef>
              <a:spcAft>
                <a:spcPts val="0"/>
              </a:spcAft>
              <a:buClr>
                <a:schemeClr val="dk1"/>
              </a:buClr>
              <a:buSzPts val="16600"/>
              <a:buNone/>
            </a:pPr>
            <a:r>
              <a:t/>
            </a:r>
            <a:endParaRPr b="1"/>
          </a:p>
        </p:txBody>
      </p:sp>
      <p:pic>
        <p:nvPicPr>
          <p:cNvPr descr="logo" id="130" name="Google Shape;130;p18"/>
          <p:cNvPicPr preferRelativeResize="0"/>
          <p:nvPr/>
        </p:nvPicPr>
        <p:blipFill rotWithShape="1">
          <a:blip r:embed="rId4">
            <a:alphaModFix/>
          </a:blip>
          <a:srcRect b="0" l="0" r="0" t="0"/>
          <a:stretch/>
        </p:blipFill>
        <p:spPr>
          <a:xfrm>
            <a:off x="69850" y="76200"/>
            <a:ext cx="2692400" cy="736600"/>
          </a:xfrm>
          <a:prstGeom prst="rect">
            <a:avLst/>
          </a:prstGeom>
          <a:noFill/>
          <a:ln>
            <a:noFill/>
          </a:ln>
        </p:spPr>
      </p:pic>
      <p:sp>
        <p:nvSpPr>
          <p:cNvPr id="131" name="Google Shape;131;p18"/>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SpringLight OJ + </a:t>
            </a:r>
            <a:r>
              <a:rPr lang="en-US" sz="4000">
                <a:solidFill>
                  <a:schemeClr val="accent5"/>
                </a:solidFill>
                <a:latin typeface="Calibri"/>
                <a:ea typeface="Calibri"/>
                <a:cs typeface="Calibri"/>
                <a:sym typeface="Calibri"/>
              </a:rPr>
              <a:t>USACO.org signup</a:t>
            </a:r>
            <a:endParaRPr/>
          </a:p>
        </p:txBody>
      </p:sp>
      <p:pic>
        <p:nvPicPr>
          <p:cNvPr id="132" name="Google Shape;132;p18"/>
          <p:cNvPicPr preferRelativeResize="0"/>
          <p:nvPr/>
        </p:nvPicPr>
        <p:blipFill>
          <a:blip r:embed="rId5">
            <a:alphaModFix/>
          </a:blip>
          <a:stretch>
            <a:fillRect/>
          </a:stretch>
        </p:blipFill>
        <p:spPr>
          <a:xfrm>
            <a:off x="1985725" y="2851325"/>
            <a:ext cx="8730673" cy="37302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81"/>
          <p:cNvSpPr txBox="1"/>
          <p:nvPr>
            <p:ph type="title"/>
          </p:nvPr>
        </p:nvSpPr>
        <p:spPr>
          <a:xfrm>
            <a:off x="377500" y="119850"/>
            <a:ext cx="11688000" cy="10221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900"/>
              <a:t>Here’s</a:t>
            </a:r>
            <a:r>
              <a:rPr lang="en-US" sz="3900"/>
              <a:t> a quick hint to Block Game… (in case you need it)</a:t>
            </a:r>
            <a:endParaRPr sz="3900"/>
          </a:p>
        </p:txBody>
      </p:sp>
      <p:sp>
        <p:nvSpPr>
          <p:cNvPr id="800" name="Google Shape;800;p81"/>
          <p:cNvSpPr txBox="1"/>
          <p:nvPr>
            <p:ph idx="1" type="body"/>
          </p:nvPr>
        </p:nvSpPr>
        <p:spPr>
          <a:xfrm>
            <a:off x="181350" y="1028825"/>
            <a:ext cx="11829300" cy="46575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200">
                <a:latin typeface="Times New Roman"/>
                <a:ea typeface="Times New Roman"/>
                <a:cs typeface="Times New Roman"/>
                <a:sym typeface="Times New Roman"/>
              </a:rPr>
              <a:t>You are given N lines, each corresponding with two separate words. And you need to find the minimum letters needed to satisfy any 2^3=8 combinations of these pieces.</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US" sz="1200">
                <a:latin typeface="Times New Roman"/>
                <a:ea typeface="Times New Roman"/>
                <a:cs typeface="Times New Roman"/>
                <a:sym typeface="Times New Roman"/>
              </a:rPr>
              <a:t>The input would look something like this:</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3</a:t>
            </a:r>
            <a:endParaRPr sz="135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fox box</a:t>
            </a:r>
            <a:endParaRPr sz="135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dog cat</a:t>
            </a:r>
            <a:endParaRPr sz="135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350">
                <a:latin typeface="Times New Roman"/>
                <a:ea typeface="Times New Roman"/>
                <a:cs typeface="Times New Roman"/>
                <a:sym typeface="Times New Roman"/>
              </a:rPr>
              <a:t>car bus</a:t>
            </a:r>
            <a:endParaRPr sz="135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First, let's just look at each line one by one.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Let's ask ourselves: how much letters do I need to satisfy BOTH words contained for a certain line?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Let's look @ the first line:</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"fox box"</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 claim that you only need one of each of "f,b,o,x" to satisfy this line. Why? You need the f in case you hit "fox", or "b" in case you select "box". But what about o and x? We only need one of each, because either way we will need one 'o' and an 'x' either way.</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Second, let's generalize this to all possible letter pairs.</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In essence, we are looking for the "maximum" number of letters for each letter a..z that appear in either string in the pair. Let's represent this with a </a:t>
            </a:r>
            <a:r>
              <a:rPr b="1" lang="en-US" sz="1200">
                <a:latin typeface="Times New Roman"/>
                <a:ea typeface="Times New Roman"/>
                <a:cs typeface="Times New Roman"/>
                <a:sym typeface="Times New Roman"/>
              </a:rPr>
              <a:t>26-element</a:t>
            </a:r>
            <a:r>
              <a:rPr lang="en-US" sz="1200">
                <a:latin typeface="Times New Roman"/>
                <a:ea typeface="Times New Roman"/>
                <a:cs typeface="Times New Roman"/>
                <a:sym typeface="Times New Roman"/>
              </a:rPr>
              <a:t> array.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For the case of 'box' and 'fox', the max of a = 0 (no a's exist), max of b = 1 (box needs one 'b'), max of c = 0 (no c appears), ...max of o = 1 (o appears once in each of fox/box),...so forth.</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So it would look something like this: {a,b,c,d,e,f,g,h,i,j,k,l,m,n,o,p,q,r,s,t,u,v,w,x,y,z} = {0,1,0,0,0,1,0,0,0,0,0,0,0,0,1,0,0,0,0,0,0,0,0,1,0,0}.</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Just a quick checkup: what if we had something like 'aabb' and 'aaab'? Then we need 3 a's because the max of a = 3 (2 a's for 1st string and 3 a's for second string) and 2 b's because the max of b = 2 (2 b's for 1st string and 1 b's for second string). This would look something like this: {3,2,0,0,...........0}.</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1200">
                <a:latin typeface="Times New Roman"/>
                <a:ea typeface="Times New Roman"/>
                <a:cs typeface="Times New Roman"/>
                <a:sym typeface="Times New Roman"/>
              </a:rPr>
              <a:t>Finally, count all the letters we need for each pair over all N pairs. Take your arrays of 26 elements for each pair and add them up for all N pairs (in a new "answer" array), print this "answer" array, and there you have your answer….</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spcBef>
                <a:spcPts val="1000"/>
              </a:spcBef>
              <a:spcAft>
                <a:spcPts val="0"/>
              </a:spcAft>
              <a:buNone/>
            </a:pPr>
            <a:r>
              <a:t/>
            </a:r>
            <a:endParaRPr sz="3100">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82"/>
          <p:cNvSpPr txBox="1"/>
          <p:nvPr>
            <p:ph type="title"/>
          </p:nvPr>
        </p:nvSpPr>
        <p:spPr>
          <a:xfrm>
            <a:off x="386950" y="336825"/>
            <a:ext cx="114141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900"/>
              <a:t>Here’s a quick hint to Photoshoot… (in case you need it)</a:t>
            </a:r>
            <a:endParaRPr sz="3900"/>
          </a:p>
          <a:p>
            <a:pPr indent="0" lvl="0" marL="0" rtl="0" algn="l">
              <a:spcBef>
                <a:spcPts val="0"/>
              </a:spcBef>
              <a:spcAft>
                <a:spcPts val="0"/>
              </a:spcAft>
              <a:buNone/>
            </a:pPr>
            <a:r>
              <a:t/>
            </a:r>
            <a:endParaRPr/>
          </a:p>
        </p:txBody>
      </p:sp>
      <p:sp>
        <p:nvSpPr>
          <p:cNvPr id="806" name="Google Shape;806;p82"/>
          <p:cNvSpPr txBox="1"/>
          <p:nvPr>
            <p:ph idx="1" type="body"/>
          </p:nvPr>
        </p:nvSpPr>
        <p:spPr>
          <a:xfrm>
            <a:off x="836200" y="1504900"/>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sz="1200">
                <a:latin typeface="Times New Roman"/>
                <a:ea typeface="Times New Roman"/>
                <a:cs typeface="Times New Roman"/>
                <a:sym typeface="Times New Roman"/>
              </a:rPr>
              <a:t>Why not try all possibilities until you get to a feasible solution?</a:t>
            </a:r>
            <a:endParaRPr sz="1200">
              <a:latin typeface="Times New Roman"/>
              <a:ea typeface="Times New Roman"/>
              <a:cs typeface="Times New Roman"/>
              <a:sym typeface="Times New Roman"/>
            </a:endParaRPr>
          </a:p>
          <a:p>
            <a:pPr indent="0" lvl="0" marL="0" rtl="0" algn="l">
              <a:spcBef>
                <a:spcPts val="1000"/>
              </a:spcBef>
              <a:spcAft>
                <a:spcPts val="0"/>
              </a:spcAft>
              <a:buNone/>
            </a:pPr>
            <a:r>
              <a:rPr lang="en-US" sz="1200">
                <a:highlight>
                  <a:srgbClr val="FFFFFF"/>
                </a:highlight>
                <a:latin typeface="Times New Roman"/>
                <a:ea typeface="Times New Roman"/>
                <a:cs typeface="Times New Roman"/>
                <a:sym typeface="Times New Roman"/>
              </a:rPr>
              <a:t>For example:</a:t>
            </a:r>
            <a:endParaRPr sz="1200">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rPr b="1" lang="en-US" sz="1200">
                <a:highlight>
                  <a:srgbClr val="FFFFFF"/>
                </a:highlight>
                <a:latin typeface="Times New Roman"/>
                <a:ea typeface="Times New Roman"/>
                <a:cs typeface="Times New Roman"/>
                <a:sym typeface="Times New Roman"/>
              </a:rPr>
              <a:t>5</a:t>
            </a:r>
            <a:endParaRPr b="1" sz="1200">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rPr b="1" lang="en-US" sz="1200">
                <a:highlight>
                  <a:srgbClr val="FFFFFF"/>
                </a:highlight>
                <a:latin typeface="Times New Roman"/>
                <a:ea typeface="Times New Roman"/>
                <a:cs typeface="Times New Roman"/>
                <a:sym typeface="Times New Roman"/>
              </a:rPr>
              <a:t>4 6 7 6</a:t>
            </a:r>
            <a:endParaRPr b="1" sz="1200">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rPr lang="en-US" sz="1200">
                <a:highlight>
                  <a:srgbClr val="FFFFFF"/>
                </a:highlight>
                <a:latin typeface="Times New Roman"/>
                <a:ea typeface="Times New Roman"/>
                <a:cs typeface="Times New Roman"/>
                <a:sym typeface="Times New Roman"/>
              </a:rPr>
              <a:t>Does starting with 1 work? </a:t>
            </a:r>
            <a:endParaRPr sz="1200">
              <a:highlight>
                <a:srgbClr val="FFFFFF"/>
              </a:highlight>
              <a:latin typeface="Times New Roman"/>
              <a:ea typeface="Times New Roman"/>
              <a:cs typeface="Times New Roman"/>
              <a:sym typeface="Times New Roman"/>
            </a:endParaRPr>
          </a:p>
          <a:p>
            <a:pPr indent="0" lvl="0" marL="0" rtl="0" algn="l">
              <a:spcBef>
                <a:spcPts val="1000"/>
              </a:spcBef>
              <a:spcAft>
                <a:spcPts val="0"/>
              </a:spcAft>
              <a:buNone/>
            </a:pPr>
            <a:r>
              <a:rPr lang="en-US" sz="1200">
                <a:latin typeface="Times New Roman"/>
                <a:ea typeface="Times New Roman"/>
                <a:cs typeface="Times New Roman"/>
                <a:sym typeface="Times New Roman"/>
              </a:rPr>
              <a:t>   4 6 7 6</a:t>
            </a:r>
            <a:endParaRPr sz="1200">
              <a:latin typeface="Times New Roman"/>
              <a:ea typeface="Times New Roman"/>
              <a:cs typeface="Times New Roman"/>
              <a:sym typeface="Times New Roman"/>
            </a:endParaRPr>
          </a:p>
          <a:p>
            <a:pPr indent="0" lvl="0" marL="0" rtl="0" algn="l">
              <a:spcBef>
                <a:spcPts val="1000"/>
              </a:spcBef>
              <a:spcAft>
                <a:spcPts val="0"/>
              </a:spcAft>
              <a:buNone/>
            </a:pPr>
            <a:r>
              <a:rPr lang="en-US" sz="1200">
                <a:latin typeface="Times New Roman"/>
                <a:ea typeface="Times New Roman"/>
                <a:cs typeface="Times New Roman"/>
                <a:sym typeface="Times New Roman"/>
              </a:rPr>
              <a:t>1   3  3  4  2 (nope - repeated 3 twice)...</a:t>
            </a:r>
            <a:endParaRPr sz="1200">
              <a:latin typeface="Times New Roman"/>
              <a:ea typeface="Times New Roman"/>
              <a:cs typeface="Times New Roman"/>
              <a:sym typeface="Times New Roman"/>
            </a:endParaRPr>
          </a:p>
          <a:p>
            <a:pPr indent="0" lvl="0" marL="0" rtl="0" algn="l">
              <a:spcBef>
                <a:spcPts val="1000"/>
              </a:spcBef>
              <a:spcAft>
                <a:spcPts val="0"/>
              </a:spcAft>
              <a:buNone/>
            </a:pPr>
            <a:r>
              <a:rPr lang="en-US" sz="1200">
                <a:latin typeface="Times New Roman"/>
                <a:ea typeface="Times New Roman"/>
                <a:cs typeface="Times New Roman"/>
                <a:sym typeface="Times New Roman"/>
              </a:rPr>
              <a:t>Does starting with 2 work?</a:t>
            </a:r>
            <a:endParaRPr sz="1200">
              <a:latin typeface="Times New Roman"/>
              <a:ea typeface="Times New Roman"/>
              <a:cs typeface="Times New Roman"/>
              <a:sym typeface="Times New Roman"/>
            </a:endParaRPr>
          </a:p>
          <a:p>
            <a:pPr indent="0" lvl="0" marL="0" rtl="0" algn="l">
              <a:spcBef>
                <a:spcPts val="1000"/>
              </a:spcBef>
              <a:spcAft>
                <a:spcPts val="0"/>
              </a:spcAft>
              <a:buNone/>
            </a:pPr>
            <a:r>
              <a:rPr lang="en-US" sz="1200">
                <a:latin typeface="Times New Roman"/>
                <a:ea typeface="Times New Roman"/>
                <a:cs typeface="Times New Roman"/>
                <a:sym typeface="Times New Roman"/>
              </a:rPr>
              <a:t>   4 6 7 6</a:t>
            </a:r>
            <a:endParaRPr sz="1200">
              <a:latin typeface="Times New Roman"/>
              <a:ea typeface="Times New Roman"/>
              <a:cs typeface="Times New Roman"/>
              <a:sym typeface="Times New Roman"/>
            </a:endParaRPr>
          </a:p>
          <a:p>
            <a:pPr indent="0" lvl="0" marL="0" rtl="0" algn="l">
              <a:spcBef>
                <a:spcPts val="1000"/>
              </a:spcBef>
              <a:spcAft>
                <a:spcPts val="0"/>
              </a:spcAft>
              <a:buNone/>
            </a:pPr>
            <a:r>
              <a:rPr lang="en-US" sz="1200">
                <a:latin typeface="Times New Roman"/>
                <a:ea typeface="Times New Roman"/>
                <a:cs typeface="Times New Roman"/>
                <a:sym typeface="Times New Roman"/>
              </a:rPr>
              <a:t>2   2  4 3  3 (nope - repeated 2 twice)</a:t>
            </a:r>
            <a:endParaRPr sz="1200">
              <a:latin typeface="Times New Roman"/>
              <a:ea typeface="Times New Roman"/>
              <a:cs typeface="Times New Roman"/>
              <a:sym typeface="Times New Roman"/>
            </a:endParaRPr>
          </a:p>
          <a:p>
            <a:pPr indent="0" lvl="0" marL="0" rtl="0" algn="l">
              <a:spcBef>
                <a:spcPts val="1000"/>
              </a:spcBef>
              <a:spcAft>
                <a:spcPts val="0"/>
              </a:spcAft>
              <a:buNone/>
            </a:pPr>
            <a:r>
              <a:t/>
            </a:r>
            <a:endParaRPr sz="1200">
              <a:latin typeface="Times New Roman"/>
              <a:ea typeface="Times New Roman"/>
              <a:cs typeface="Times New Roman"/>
              <a:sym typeface="Times New Roman"/>
            </a:endParaRPr>
          </a:p>
          <a:p>
            <a:pPr indent="0" lvl="0" marL="0" rtl="0" algn="l">
              <a:spcBef>
                <a:spcPts val="1000"/>
              </a:spcBef>
              <a:spcAft>
                <a:spcPts val="0"/>
              </a:spcAft>
              <a:buNone/>
            </a:pPr>
            <a:r>
              <a:rPr lang="en-US" sz="1200">
                <a:latin typeface="Times New Roman"/>
                <a:ea typeface="Times New Roman"/>
                <a:cs typeface="Times New Roman"/>
                <a:sym typeface="Times New Roman"/>
              </a:rPr>
              <a:t>Does starting with 3 work?</a:t>
            </a:r>
            <a:endParaRPr sz="1200">
              <a:latin typeface="Times New Roman"/>
              <a:ea typeface="Times New Roman"/>
              <a:cs typeface="Times New Roman"/>
              <a:sym typeface="Times New Roman"/>
            </a:endParaRPr>
          </a:p>
          <a:p>
            <a:pPr indent="0" lvl="0" marL="0" rtl="0" algn="l">
              <a:spcBef>
                <a:spcPts val="1000"/>
              </a:spcBef>
              <a:spcAft>
                <a:spcPts val="0"/>
              </a:spcAft>
              <a:buNone/>
            </a:pPr>
            <a:r>
              <a:rPr lang="en-US" sz="1200">
                <a:latin typeface="Times New Roman"/>
                <a:ea typeface="Times New Roman"/>
                <a:cs typeface="Times New Roman"/>
                <a:sym typeface="Times New Roman"/>
              </a:rPr>
              <a:t>    4 6 7 8</a:t>
            </a:r>
            <a:endParaRPr sz="1200">
              <a:latin typeface="Times New Roman"/>
              <a:ea typeface="Times New Roman"/>
              <a:cs typeface="Times New Roman"/>
              <a:sym typeface="Times New Roman"/>
            </a:endParaRPr>
          </a:p>
          <a:p>
            <a:pPr indent="0" lvl="0" marL="0" rtl="0" algn="l">
              <a:spcBef>
                <a:spcPts val="1000"/>
              </a:spcBef>
              <a:spcAft>
                <a:spcPts val="0"/>
              </a:spcAft>
              <a:buNone/>
            </a:pPr>
            <a:r>
              <a:rPr lang="en-US" sz="1200">
                <a:latin typeface="Times New Roman"/>
                <a:ea typeface="Times New Roman"/>
                <a:cs typeface="Times New Roman"/>
                <a:sym typeface="Times New Roman"/>
              </a:rPr>
              <a:t>3   1  5 2  6 </a:t>
            </a:r>
            <a:r>
              <a:rPr b="1" lang="en-US" sz="1200">
                <a:latin typeface="Times New Roman"/>
                <a:ea typeface="Times New Roman"/>
                <a:cs typeface="Times New Roman"/>
                <a:sym typeface="Times New Roman"/>
              </a:rPr>
              <a:t>(Bingo! </a:t>
            </a:r>
            <a:r>
              <a:rPr lang="en-US" sz="1200">
                <a:solidFill>
                  <a:srgbClr val="222222"/>
                </a:solidFill>
                <a:highlight>
                  <a:srgbClr val="FFFFFF"/>
                </a:highlight>
                <a:latin typeface="Roboto"/>
                <a:ea typeface="Roboto"/>
                <a:cs typeface="Roboto"/>
                <a:sym typeface="Roboto"/>
              </a:rPr>
              <a:t>😊 </a:t>
            </a:r>
            <a:r>
              <a:rPr b="1" lang="en-US" sz="1200">
                <a:latin typeface="Times New Roman"/>
                <a:ea typeface="Times New Roman"/>
                <a:cs typeface="Times New Roman"/>
                <a:sym typeface="Times New Roman"/>
              </a:rPr>
              <a:t>1 2 3 4 5 6)</a:t>
            </a:r>
            <a:endParaRPr b="1" sz="1200">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83"/>
          <p:cNvSpPr txBox="1"/>
          <p:nvPr>
            <p:ph type="title"/>
          </p:nvPr>
        </p:nvSpPr>
        <p:spPr>
          <a:xfrm>
            <a:off x="302050" y="63250"/>
            <a:ext cx="117807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600"/>
              <a:t>Another a</a:t>
            </a:r>
            <a:r>
              <a:rPr lang="en-US" sz="3600"/>
              <a:t>ddendum: String Operations/Reference (just FYI for Block Game*)</a:t>
            </a:r>
            <a:r>
              <a:rPr lang="en-US"/>
              <a:t> </a:t>
            </a:r>
            <a:r>
              <a:rPr lang="en-US" sz="1200"/>
              <a:t>(*we’ll go more into strings at a deeper level next week)</a:t>
            </a:r>
            <a:endParaRPr sz="1200"/>
          </a:p>
        </p:txBody>
      </p:sp>
      <p:graphicFrame>
        <p:nvGraphicFramePr>
          <p:cNvPr id="812" name="Google Shape;812;p83"/>
          <p:cNvGraphicFramePr/>
          <p:nvPr/>
        </p:nvGraphicFramePr>
        <p:xfrm>
          <a:off x="184832" y="1263186"/>
          <a:ext cx="3000000" cy="3000000"/>
        </p:xfrm>
        <a:graphic>
          <a:graphicData uri="http://schemas.openxmlformats.org/drawingml/2006/table">
            <a:tbl>
              <a:tblPr bandRow="1" firstRow="1">
                <a:noFill/>
                <a:tableStyleId>{C79BDE92-F8D2-45B1-9A03-45BC625183F9}</a:tableStyleId>
              </a:tblPr>
              <a:tblGrid>
                <a:gridCol w="3148425"/>
                <a:gridCol w="3398650"/>
                <a:gridCol w="5468050"/>
              </a:tblGrid>
              <a:tr h="624325">
                <a:tc>
                  <a:txBody>
                    <a:bodyPr/>
                    <a:lstStyle/>
                    <a:p>
                      <a:pPr indent="0" lvl="0" marL="0" marR="0" rtl="0" algn="ctr">
                        <a:spcBef>
                          <a:spcPts val="0"/>
                        </a:spcBef>
                        <a:spcAft>
                          <a:spcPts val="0"/>
                        </a:spcAft>
                        <a:buNone/>
                      </a:pPr>
                      <a:r>
                        <a:rPr lang="en-US" sz="2400"/>
                        <a:t>Operation/Complexity</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2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2800" u="none" cap="none" strike="noStrike"/>
                        <a:t>Java</a:t>
                      </a:r>
                      <a:endParaRPr sz="1800" u="none" cap="none" strike="noStrike"/>
                    </a:p>
                  </a:txBody>
                  <a:tcPr marT="45725" marB="45725" marR="91450" marL="91450"/>
                </a:tc>
              </a:tr>
              <a:tr h="281525">
                <a:tc>
                  <a:txBody>
                    <a:bodyPr/>
                    <a:lstStyle/>
                    <a:p>
                      <a:pPr indent="0" lvl="0" marL="0" marR="0" rtl="0" algn="l">
                        <a:spcBef>
                          <a:spcPts val="0"/>
                        </a:spcBef>
                        <a:spcAft>
                          <a:spcPts val="0"/>
                        </a:spcAft>
                        <a:buNone/>
                      </a:pPr>
                      <a:r>
                        <a:rPr lang="en-US" sz="1800" u="none" cap="none" strike="noStrike"/>
                        <a:t>Create a string. </a:t>
                      </a:r>
                      <a:r>
                        <a:rPr b="1" lang="en-US" sz="1800" u="none" cap="none" strike="noStrike"/>
                        <a:t>O(N)</a:t>
                      </a:r>
                      <a:endParaRPr b="1"/>
                    </a:p>
                  </a:txBody>
                  <a:tcPr marT="45725" marB="45725" marR="91450" marL="91450"/>
                </a:tc>
                <a:tc>
                  <a:txBody>
                    <a:bodyPr/>
                    <a:lstStyle/>
                    <a:p>
                      <a:pPr indent="0" lvl="0" marL="0" marR="0" rtl="0" algn="l">
                        <a:spcBef>
                          <a:spcPts val="0"/>
                        </a:spcBef>
                        <a:spcAft>
                          <a:spcPts val="0"/>
                        </a:spcAft>
                        <a:buNone/>
                      </a:pPr>
                      <a:r>
                        <a:rPr lang="en-US" sz="1800"/>
                        <a:t>string str = “Hello World”;</a:t>
                      </a:r>
                      <a:endParaRPr/>
                    </a:p>
                  </a:txBody>
                  <a:tcPr marT="45725" marB="45725" marR="91450" marL="91450"/>
                </a:tc>
                <a:tc>
                  <a:txBody>
                    <a:bodyPr/>
                    <a:lstStyle/>
                    <a:p>
                      <a:pPr indent="0" lvl="0" marL="0" marR="0" rtl="0" algn="l">
                        <a:spcBef>
                          <a:spcPts val="0"/>
                        </a:spcBef>
                        <a:spcAft>
                          <a:spcPts val="0"/>
                        </a:spcAft>
                        <a:buNone/>
                      </a:pPr>
                      <a:r>
                        <a:rPr lang="en-US" sz="1800"/>
                        <a:t>String str = “Hello World”;</a:t>
                      </a:r>
                      <a:endParaRPr/>
                    </a:p>
                  </a:txBody>
                  <a:tcPr marT="45725" marB="45725" marR="91450" marL="91450"/>
                </a:tc>
              </a:tr>
              <a:tr h="493050">
                <a:tc>
                  <a:txBody>
                    <a:bodyPr/>
                    <a:lstStyle/>
                    <a:p>
                      <a:pPr indent="0" lvl="0" marL="0" marR="0" rtl="0" algn="l">
                        <a:spcBef>
                          <a:spcPts val="0"/>
                        </a:spcBef>
                        <a:spcAft>
                          <a:spcPts val="0"/>
                        </a:spcAft>
                        <a:buNone/>
                      </a:pPr>
                      <a:r>
                        <a:rPr lang="en-US" sz="1800"/>
                        <a:t>Append one string to another string’s end. </a:t>
                      </a:r>
                      <a:r>
                        <a:rPr b="1" lang="en-US" sz="1800"/>
                        <a:t>O(N)</a:t>
                      </a:r>
                      <a:endParaRPr b="1"/>
                    </a:p>
                  </a:txBody>
                  <a:tcPr marT="45725" marB="45725" marR="91450" marL="91450"/>
                </a:tc>
                <a:tc>
                  <a:txBody>
                    <a:bodyPr/>
                    <a:lstStyle/>
                    <a:p>
                      <a:pPr indent="0" lvl="0" marL="0" marR="0" rtl="0" algn="l">
                        <a:spcBef>
                          <a:spcPts val="0"/>
                        </a:spcBef>
                        <a:spcAft>
                          <a:spcPts val="0"/>
                        </a:spcAft>
                        <a:buNone/>
                      </a:pPr>
                      <a:r>
                        <a:rPr lang="en-US" sz="1800"/>
                        <a:t>str += another; //</a:t>
                      </a:r>
                      <a:r>
                        <a:rPr b="1" lang="en-US" sz="1800"/>
                        <a:t>--OR--</a:t>
                      </a:r>
                      <a:endParaRPr b="1"/>
                    </a:p>
                    <a:p>
                      <a:pPr indent="0" lvl="0" marL="0" marR="0" rtl="0" algn="l">
                        <a:spcBef>
                          <a:spcPts val="0"/>
                        </a:spcBef>
                        <a:spcAft>
                          <a:spcPts val="0"/>
                        </a:spcAft>
                        <a:buNone/>
                      </a:pPr>
                      <a:r>
                        <a:rPr lang="en-US" sz="1800"/>
                        <a:t>str.append(another);</a:t>
                      </a:r>
                      <a:endParaRPr/>
                    </a:p>
                  </a:txBody>
                  <a:tcPr marT="45725" marB="45725" marR="91450" marL="91450"/>
                </a:tc>
                <a:tc>
                  <a:txBody>
                    <a:bodyPr/>
                    <a:lstStyle/>
                    <a:p>
                      <a:pPr indent="0" lvl="0" marL="0" marR="0" rtl="0" algn="l">
                        <a:spcBef>
                          <a:spcPts val="0"/>
                        </a:spcBef>
                        <a:spcAft>
                          <a:spcPts val="0"/>
                        </a:spcAft>
                        <a:buNone/>
                      </a:pPr>
                      <a:r>
                        <a:rPr lang="en-US" sz="1800"/>
                        <a:t>str = </a:t>
                      </a:r>
                      <a:r>
                        <a:rPr b="0" i="0" lang="en-US" sz="1800">
                          <a:solidFill>
                            <a:srgbClr val="000000"/>
                          </a:solidFill>
                          <a:latin typeface="Calibri"/>
                          <a:ea typeface="Calibri"/>
                          <a:cs typeface="Calibri"/>
                          <a:sym typeface="Calibri"/>
                        </a:rPr>
                        <a:t>str.concat(another);</a:t>
                      </a:r>
                      <a:endParaRPr/>
                    </a:p>
                  </a:txBody>
                  <a:tcPr marT="45725" marB="45725" marR="91450" marL="91450"/>
                </a:tc>
              </a:tr>
              <a:tr h="465275">
                <a:tc>
                  <a:txBody>
                    <a:bodyPr/>
                    <a:lstStyle/>
                    <a:p>
                      <a:pPr indent="0" lvl="0" marL="0" marR="0" rtl="0" algn="l">
                        <a:spcBef>
                          <a:spcPts val="0"/>
                        </a:spcBef>
                        <a:spcAft>
                          <a:spcPts val="0"/>
                        </a:spcAft>
                        <a:buNone/>
                      </a:pPr>
                      <a:r>
                        <a:rPr lang="en-US" sz="1800"/>
                        <a:t>Get length of the string. </a:t>
                      </a:r>
                      <a:r>
                        <a:rPr b="1" lang="en-US" sz="1800"/>
                        <a:t>O(1)</a:t>
                      </a:r>
                      <a:endParaRPr b="1"/>
                    </a:p>
                  </a:txBody>
                  <a:tcPr marT="45725" marB="45725" marR="91450" marL="91450"/>
                </a:tc>
                <a:tc>
                  <a:txBody>
                    <a:bodyPr/>
                    <a:lstStyle/>
                    <a:p>
                      <a:pPr indent="0" lvl="0" marL="0" marR="0" rtl="0" algn="l">
                        <a:spcBef>
                          <a:spcPts val="0"/>
                        </a:spcBef>
                        <a:spcAft>
                          <a:spcPts val="0"/>
                        </a:spcAft>
                        <a:buNone/>
                      </a:pPr>
                      <a:r>
                        <a:rPr lang="en-US" sz="1800"/>
                        <a:t>int a = str.size();</a:t>
                      </a:r>
                      <a:endParaRPr/>
                    </a:p>
                  </a:txBody>
                  <a:tcPr marT="45725" marB="45725" marR="91450" marL="91450"/>
                </a:tc>
                <a:tc>
                  <a:txBody>
                    <a:bodyPr/>
                    <a:lstStyle/>
                    <a:p>
                      <a:pPr indent="0" lvl="0" marL="0" marR="0" rtl="0" algn="l">
                        <a:spcBef>
                          <a:spcPts val="0"/>
                        </a:spcBef>
                        <a:spcAft>
                          <a:spcPts val="0"/>
                        </a:spcAft>
                        <a:buNone/>
                      </a:pPr>
                      <a:r>
                        <a:rPr lang="en-US" sz="1800"/>
                        <a:t>i</a:t>
                      </a:r>
                      <a:r>
                        <a:rPr b="0" i="0" lang="en-US" sz="1800">
                          <a:solidFill>
                            <a:srgbClr val="000000"/>
                          </a:solidFill>
                          <a:latin typeface="Calibri"/>
                          <a:ea typeface="Calibri"/>
                          <a:cs typeface="Calibri"/>
                          <a:sym typeface="Calibri"/>
                        </a:rPr>
                        <a:t>nt a = str.length();</a:t>
                      </a:r>
                      <a:endParaRPr/>
                    </a:p>
                  </a:txBody>
                  <a:tcPr marT="45725" marB="45725" marR="91450" marL="91450"/>
                </a:tc>
              </a:tr>
              <a:tr h="493050">
                <a:tc>
                  <a:txBody>
                    <a:bodyPr/>
                    <a:lstStyle/>
                    <a:p>
                      <a:pPr indent="0" lvl="0" marL="0" marR="0" rtl="0" algn="l">
                        <a:spcBef>
                          <a:spcPts val="0"/>
                        </a:spcBef>
                        <a:spcAft>
                          <a:spcPts val="0"/>
                        </a:spcAft>
                        <a:buNone/>
                      </a:pPr>
                      <a:r>
                        <a:rPr lang="en-US" sz="1800"/>
                        <a:t>Get specific character at index. </a:t>
                      </a:r>
                      <a:r>
                        <a:rPr b="1" lang="en-US" sz="1800"/>
                        <a:t>O(1)</a:t>
                      </a:r>
                      <a:endParaRPr b="1"/>
                    </a:p>
                  </a:txBody>
                  <a:tcPr marT="45725" marB="45725" marR="91450" marL="91450"/>
                </a:tc>
                <a:tc>
                  <a:txBody>
                    <a:bodyPr/>
                    <a:lstStyle/>
                    <a:p>
                      <a:pPr indent="0" lvl="0" marL="0" marR="0" rtl="0" algn="l">
                        <a:spcBef>
                          <a:spcPts val="0"/>
                        </a:spcBef>
                        <a:spcAft>
                          <a:spcPts val="0"/>
                        </a:spcAft>
                        <a:buNone/>
                      </a:pPr>
                      <a:r>
                        <a:rPr lang="en-US" sz="1800"/>
                        <a:t>char c = str[index];</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a:solidFill>
                            <a:srgbClr val="000000"/>
                          </a:solidFill>
                          <a:latin typeface="Calibri"/>
                          <a:ea typeface="Calibri"/>
                          <a:cs typeface="Calibri"/>
                          <a:sym typeface="Calibri"/>
                        </a:rPr>
                        <a:t>char c = str.</a:t>
                      </a:r>
                      <a:r>
                        <a:rPr b="1" i="1" lang="en-US" sz="1800">
                          <a:solidFill>
                            <a:srgbClr val="000000"/>
                          </a:solidFill>
                        </a:rPr>
                        <a:t>charAt</a:t>
                      </a:r>
                      <a:r>
                        <a:rPr b="0" i="0" lang="en-US" sz="1800">
                          <a:solidFill>
                            <a:srgbClr val="000000"/>
                          </a:solidFill>
                          <a:latin typeface="Calibri"/>
                          <a:ea typeface="Calibri"/>
                          <a:cs typeface="Calibri"/>
                          <a:sym typeface="Calibri"/>
                        </a:rPr>
                        <a:t>(index);</a:t>
                      </a:r>
                      <a:endParaRPr/>
                    </a:p>
                  </a:txBody>
                  <a:tcPr marT="45725" marB="45725" marR="91450" marL="91450"/>
                </a:tc>
              </a:tr>
              <a:tr h="864475">
                <a:tc>
                  <a:txBody>
                    <a:bodyPr/>
                    <a:lstStyle/>
                    <a:p>
                      <a:pPr indent="0" lvl="0" marL="0" marR="0" rtl="0" algn="l">
                        <a:spcBef>
                          <a:spcPts val="0"/>
                        </a:spcBef>
                        <a:spcAft>
                          <a:spcPts val="0"/>
                        </a:spcAft>
                        <a:buNone/>
                      </a:pPr>
                      <a:r>
                        <a:rPr lang="en-US" sz="1800"/>
                        <a:t>Get substring. </a:t>
                      </a:r>
                      <a:endParaRPr sz="1800"/>
                    </a:p>
                    <a:p>
                      <a:pPr indent="0" lvl="0" marL="0" marR="0" rtl="0" algn="l">
                        <a:spcBef>
                          <a:spcPts val="0"/>
                        </a:spcBef>
                        <a:spcAft>
                          <a:spcPts val="0"/>
                        </a:spcAft>
                        <a:buNone/>
                      </a:pPr>
                      <a:r>
                        <a:rPr b="1" lang="en-US" sz="1800"/>
                        <a:t>O(N) - N is number of characters</a:t>
                      </a:r>
                      <a:endParaRPr b="1"/>
                    </a:p>
                  </a:txBody>
                  <a:tcPr marT="45725" marB="45725" marR="91450" marL="91450"/>
                </a:tc>
                <a:tc>
                  <a:txBody>
                    <a:bodyPr/>
                    <a:lstStyle/>
                    <a:p>
                      <a:pPr indent="0" lvl="0" marL="0" marR="0" rtl="0" algn="l">
                        <a:spcBef>
                          <a:spcPts val="0"/>
                        </a:spcBef>
                        <a:spcAft>
                          <a:spcPts val="0"/>
                        </a:spcAft>
                        <a:buNone/>
                      </a:pPr>
                      <a:r>
                        <a:rPr lang="en-US" sz="1800"/>
                        <a:t>//</a:t>
                      </a:r>
                      <a:r>
                        <a:rPr b="1" lang="en-US" sz="1800"/>
                        <a:t>[startpos, startpos+length-1]</a:t>
                      </a:r>
                      <a:endParaRPr b="1" sz="1800"/>
                    </a:p>
                    <a:p>
                      <a:pPr indent="0" lvl="0" marL="0" marR="0" rtl="0" algn="l">
                        <a:spcBef>
                          <a:spcPts val="0"/>
                        </a:spcBef>
                        <a:spcAft>
                          <a:spcPts val="0"/>
                        </a:spcAft>
                        <a:buNone/>
                      </a:pPr>
                      <a:r>
                        <a:rPr lang="en-US" sz="1800"/>
                        <a:t>str.substr(startpos, length);</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a:t>str.substring(startpos);  //</a:t>
                      </a:r>
                      <a:r>
                        <a:rPr b="1" lang="en-US" sz="1800"/>
                        <a:t>[startpos, end]</a:t>
                      </a:r>
                      <a:endParaRPr b="1" sz="1800"/>
                    </a:p>
                    <a:p>
                      <a:pPr indent="0" lvl="0" marL="0" marR="0" rtl="0" algn="l">
                        <a:lnSpc>
                          <a:spcPct val="100000"/>
                        </a:lnSpc>
                        <a:spcBef>
                          <a:spcPts val="0"/>
                        </a:spcBef>
                        <a:spcAft>
                          <a:spcPts val="0"/>
                        </a:spcAft>
                        <a:buClr>
                          <a:srgbClr val="000000"/>
                        </a:buClr>
                        <a:buSzPts val="1800"/>
                        <a:buFont typeface="Calibri"/>
                        <a:buNone/>
                      </a:pPr>
                      <a:r>
                        <a:rPr b="0" i="0" lang="en-US" sz="1800">
                          <a:solidFill>
                            <a:srgbClr val="000000"/>
                          </a:solidFill>
                          <a:latin typeface="Calibri"/>
                          <a:ea typeface="Calibri"/>
                          <a:cs typeface="Calibri"/>
                          <a:sym typeface="Calibri"/>
                        </a:rPr>
                        <a:t>str.substring(startpos,</a:t>
                      </a:r>
                      <a:r>
                        <a:rPr lang="en-US" sz="1800"/>
                        <a:t>endpos</a:t>
                      </a:r>
                      <a:r>
                        <a:rPr b="0" i="0" lang="en-US" sz="1800">
                          <a:solidFill>
                            <a:srgbClr val="000000"/>
                          </a:solidFill>
                          <a:latin typeface="Calibri"/>
                          <a:ea typeface="Calibri"/>
                          <a:cs typeface="Calibri"/>
                          <a:sym typeface="Calibri"/>
                        </a:rPr>
                        <a:t>); </a:t>
                      </a:r>
                      <a:r>
                        <a:rPr lang="en-US" sz="1800"/>
                        <a:t>//</a:t>
                      </a:r>
                      <a:r>
                        <a:rPr b="1" lang="en-US" sz="1800"/>
                        <a:t>[startpos, endpos) </a:t>
                      </a:r>
                      <a:r>
                        <a:rPr b="1" i="1" lang="en-US" sz="1800"/>
                        <a:t>(exclusive)</a:t>
                      </a:r>
                      <a:endParaRPr b="1" i="1" sz="1800"/>
                    </a:p>
                  </a:txBody>
                  <a:tcPr marT="45725" marB="45725" marR="91450" marL="91450"/>
                </a:tc>
              </a:tr>
              <a:tr h="704550">
                <a:tc>
                  <a:txBody>
                    <a:bodyPr/>
                    <a:lstStyle/>
                    <a:p>
                      <a:pPr indent="0" lvl="0" marL="0" marR="0" rtl="0" algn="l">
                        <a:spcBef>
                          <a:spcPts val="0"/>
                        </a:spcBef>
                        <a:spcAft>
                          <a:spcPts val="0"/>
                        </a:spcAft>
                        <a:buNone/>
                      </a:pPr>
                      <a:r>
                        <a:rPr lang="en-US" sz="1800"/>
                        <a:t>Check if the string start with something. </a:t>
                      </a:r>
                      <a:r>
                        <a:rPr b="1" lang="en-US" sz="1800"/>
                        <a:t>O(N) - N is the length of query string</a:t>
                      </a:r>
                      <a:endParaRPr b="1"/>
                    </a:p>
                  </a:txBody>
                  <a:tcPr marT="45725" marB="45725" marR="91450" marL="91450"/>
                </a:tc>
                <a:tc>
                  <a:txBody>
                    <a:bodyPr/>
                    <a:lstStyle/>
                    <a:p>
                      <a:pPr indent="0" lvl="0" marL="0" marR="0" rtl="0" algn="l">
                        <a:spcBef>
                          <a:spcPts val="0"/>
                        </a:spcBef>
                        <a:spcAft>
                          <a:spcPts val="0"/>
                        </a:spcAft>
                        <a:buNone/>
                      </a:pPr>
                      <a:r>
                        <a:rPr lang="en-US" sz="1800"/>
                        <a:t>N/A</a:t>
                      </a:r>
                      <a:endParaRPr/>
                    </a:p>
                  </a:txBody>
                  <a:tcPr marT="45725" marB="45725" marR="91450" marL="91450"/>
                </a:tc>
                <a:tc>
                  <a:txBody>
                    <a:bodyPr/>
                    <a:lstStyle/>
                    <a:p>
                      <a:pPr indent="0" lvl="0" marL="0" marR="0" rtl="0" algn="l">
                        <a:spcBef>
                          <a:spcPts val="0"/>
                        </a:spcBef>
                        <a:spcAft>
                          <a:spcPts val="0"/>
                        </a:spcAft>
                        <a:buNone/>
                      </a:pPr>
                      <a:r>
                        <a:rPr lang="en-US" sz="1800"/>
                        <a:t>boolean starts = </a:t>
                      </a:r>
                      <a:r>
                        <a:rPr b="0" i="0" lang="en-US" sz="1800">
                          <a:solidFill>
                            <a:srgbClr val="000000"/>
                          </a:solidFill>
                          <a:latin typeface="Calibri"/>
                          <a:ea typeface="Calibri"/>
                          <a:cs typeface="Calibri"/>
                          <a:sym typeface="Calibri"/>
                        </a:rPr>
                        <a:t>str.startsWith(something);</a:t>
                      </a:r>
                      <a:endParaRPr/>
                    </a:p>
                  </a:txBody>
                  <a:tcPr marT="45725" marB="45725" marR="91450" marL="91450"/>
                </a:tc>
              </a:tr>
              <a:tr h="704550">
                <a:tc>
                  <a:txBody>
                    <a:bodyPr/>
                    <a:lstStyle/>
                    <a:p>
                      <a:pPr indent="0" lvl="0" marL="0" marR="0" rtl="0" algn="l">
                        <a:spcBef>
                          <a:spcPts val="0"/>
                        </a:spcBef>
                        <a:spcAft>
                          <a:spcPts val="0"/>
                        </a:spcAft>
                        <a:buNone/>
                      </a:pPr>
                      <a:r>
                        <a:rPr lang="en-US" sz="1800"/>
                        <a:t>Find the index of something. </a:t>
                      </a:r>
                      <a:r>
                        <a:rPr b="1" lang="en-US" sz="1800"/>
                        <a:t>O(N) - N is up to length of original string</a:t>
                      </a:r>
                      <a:endParaRPr b="1"/>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lang="en-US" sz="1800"/>
                        <a:t>size_t id = str.find(word); //</a:t>
                      </a:r>
                      <a:r>
                        <a:rPr b="1" lang="en-US" sz="1800"/>
                        <a:t>returns string::npos if not found</a:t>
                      </a:r>
                      <a:endParaRPr b="1"/>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Calibri"/>
                        <a:buNone/>
                      </a:pPr>
                      <a:r>
                        <a:rPr b="0" i="0" lang="en-US" sz="1800">
                          <a:solidFill>
                            <a:srgbClr val="000000"/>
                          </a:solidFill>
                          <a:latin typeface="Calibri"/>
                          <a:ea typeface="Calibri"/>
                          <a:cs typeface="Calibri"/>
                          <a:sym typeface="Calibri"/>
                        </a:rPr>
                        <a:t>int id = str.indexOf(</a:t>
                      </a:r>
                      <a:r>
                        <a:rPr lang="en-US" sz="1800"/>
                        <a:t>word</a:t>
                      </a:r>
                      <a:r>
                        <a:rPr b="0" i="0" lang="en-US" sz="1800">
                          <a:solidFill>
                            <a:srgbClr val="000000"/>
                          </a:solidFill>
                          <a:latin typeface="Calibri"/>
                          <a:ea typeface="Calibri"/>
                          <a:cs typeface="Calibri"/>
                          <a:sym typeface="Calibri"/>
                        </a:rPr>
                        <a:t>); //</a:t>
                      </a:r>
                      <a:r>
                        <a:rPr b="1" i="0" lang="en-US" sz="1800">
                          <a:solidFill>
                            <a:srgbClr val="000000"/>
                          </a:solidFill>
                        </a:rPr>
                        <a:t>i</a:t>
                      </a:r>
                      <a:r>
                        <a:rPr b="1" lang="en-US" sz="1800"/>
                        <a:t>ndex of 1st occurance; -1 if none!</a:t>
                      </a:r>
                      <a:endParaRPr b="1"/>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19"/>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9"/>
          <p:cNvSpPr txBox="1"/>
          <p:nvPr>
            <p:ph idx="1" type="body"/>
          </p:nvPr>
        </p:nvSpPr>
        <p:spPr>
          <a:xfrm>
            <a:off x="681038" y="1322388"/>
            <a:ext cx="105156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1. Around 2000-3000 people attend the test each time</a:t>
            </a:r>
            <a:endParaRPr/>
          </a:p>
          <a:p>
            <a:pPr indent="0" lvl="0" marL="0" rtl="0" algn="l">
              <a:lnSpc>
                <a:spcPct val="90000"/>
              </a:lnSpc>
              <a:spcBef>
                <a:spcPts val="1000"/>
              </a:spcBef>
              <a:spcAft>
                <a:spcPts val="0"/>
              </a:spcAft>
              <a:buClr>
                <a:schemeClr val="dk1"/>
              </a:buClr>
              <a:buSzPts val="2800"/>
              <a:buFont typeface="Arial"/>
              <a:buNone/>
            </a:pPr>
            <a:r>
              <a:rPr lang="en-US"/>
              <a:t>2. There are 4 tests per year (*December, </a:t>
            </a:r>
            <a:r>
              <a:rPr lang="en-US"/>
              <a:t>January</a:t>
            </a:r>
            <a:r>
              <a:rPr lang="en-US"/>
              <a:t>, </a:t>
            </a:r>
            <a:r>
              <a:rPr lang="en-US"/>
              <a:t>February</a:t>
            </a:r>
            <a:r>
              <a:rPr lang="en-US"/>
              <a:t>, March=US Open)</a:t>
            </a:r>
            <a:endParaRPr/>
          </a:p>
          <a:p>
            <a:pPr indent="0" lvl="0" marL="0" rtl="0" algn="l">
              <a:lnSpc>
                <a:spcPct val="90000"/>
              </a:lnSpc>
              <a:spcBef>
                <a:spcPts val="1000"/>
              </a:spcBef>
              <a:spcAft>
                <a:spcPts val="0"/>
              </a:spcAft>
              <a:buClr>
                <a:schemeClr val="dk1"/>
              </a:buClr>
              <a:buSzPts val="2800"/>
              <a:buFont typeface="Arial"/>
              <a:buNone/>
            </a:pPr>
            <a:r>
              <a:rPr lang="en-US"/>
              <a:t>3. </a:t>
            </a:r>
            <a:r>
              <a:rPr lang="en-US"/>
              <a:t>Convenient</a:t>
            </a:r>
            <a:r>
              <a:rPr lang="en-US"/>
              <a:t>: You get to pick the time to take the test (typically Friday to Monday) </a:t>
            </a:r>
            <a:r>
              <a:rPr lang="en-US" u="sng"/>
              <a:t>online</a:t>
            </a:r>
            <a:r>
              <a:rPr lang="en-US"/>
              <a:t> (you have </a:t>
            </a:r>
            <a:r>
              <a:rPr lang="en-US" u="sng"/>
              <a:t>4 hours</a:t>
            </a:r>
            <a:r>
              <a:rPr lang="en-US"/>
              <a:t> to complete the test once you begin!).</a:t>
            </a:r>
            <a:endParaRPr/>
          </a:p>
          <a:p>
            <a:pPr indent="0" lvl="0" marL="0" rtl="0" algn="l">
              <a:lnSpc>
                <a:spcPct val="90000"/>
              </a:lnSpc>
              <a:spcBef>
                <a:spcPts val="1000"/>
              </a:spcBef>
              <a:spcAft>
                <a:spcPts val="0"/>
              </a:spcAft>
              <a:buClr>
                <a:schemeClr val="dk1"/>
              </a:buClr>
              <a:buSzPts val="2800"/>
              <a:buFont typeface="Arial"/>
              <a:buNone/>
            </a:pPr>
            <a:r>
              <a:rPr lang="en-US"/>
              <a:t>5. Easy to get to silver (~10 to 30% advance to the next level!) .</a:t>
            </a:r>
            <a:endParaRPr/>
          </a:p>
          <a:p>
            <a:pPr indent="0" lvl="0" marL="0" rtl="0" algn="l">
              <a:lnSpc>
                <a:spcPct val="90000"/>
              </a:lnSpc>
              <a:spcBef>
                <a:spcPts val="1000"/>
              </a:spcBef>
              <a:spcAft>
                <a:spcPts val="0"/>
              </a:spcAft>
              <a:buClr>
                <a:schemeClr val="dk1"/>
              </a:buClr>
              <a:buSzPts val="2800"/>
              <a:buFont typeface="Arial"/>
              <a:buNone/>
            </a:pPr>
            <a:r>
              <a:t/>
            </a:r>
            <a:endParaRPr/>
          </a:p>
          <a:p>
            <a:pPr indent="0" lvl="0" marL="0" rtl="0" algn="l">
              <a:lnSpc>
                <a:spcPct val="90000"/>
              </a:lnSpc>
              <a:spcBef>
                <a:spcPts val="1000"/>
              </a:spcBef>
              <a:spcAft>
                <a:spcPts val="0"/>
              </a:spcAft>
              <a:buClr>
                <a:schemeClr val="dk1"/>
              </a:buClr>
              <a:buSzPts val="2800"/>
              <a:buFont typeface="Arial"/>
              <a:buNone/>
            </a:pPr>
            <a:r>
              <a:rPr lang="en-US"/>
              <a:t>See</a:t>
            </a:r>
            <a:r>
              <a:rPr lang="en-US"/>
              <a:t> </a:t>
            </a:r>
            <a:r>
              <a:rPr lang="en-US" u="sng">
                <a:solidFill>
                  <a:schemeClr val="hlink"/>
                </a:solidFill>
                <a:hlinkClick r:id="rId3"/>
              </a:rPr>
              <a:t>http://www.usaco.org/index.php?page=instructions</a:t>
            </a:r>
            <a:r>
              <a:rPr lang="en-US"/>
              <a:t> for more information :)</a:t>
            </a:r>
            <a:endParaRPr/>
          </a:p>
          <a:p>
            <a:pPr indent="0" lvl="0" marL="0" rtl="0" algn="l">
              <a:lnSpc>
                <a:spcPct val="90000"/>
              </a:lnSpc>
              <a:spcBef>
                <a:spcPts val="1000"/>
              </a:spcBef>
              <a:spcAft>
                <a:spcPts val="0"/>
              </a:spcAft>
              <a:buClr>
                <a:schemeClr val="dk1"/>
              </a:buClr>
              <a:buSzPts val="2800"/>
              <a:buFont typeface="Arial"/>
              <a:buNone/>
            </a:pPr>
            <a:r>
              <a:t/>
            </a:r>
            <a:endParaRPr/>
          </a:p>
        </p:txBody>
      </p:sp>
      <p:pic>
        <p:nvPicPr>
          <p:cNvPr descr="logo" id="140" name="Google Shape;140;p19"/>
          <p:cNvPicPr preferRelativeResize="0"/>
          <p:nvPr/>
        </p:nvPicPr>
        <p:blipFill rotWithShape="1">
          <a:blip r:embed="rId4">
            <a:alphaModFix/>
          </a:blip>
          <a:srcRect b="0" l="0" r="0" t="0"/>
          <a:stretch/>
        </p:blipFill>
        <p:spPr>
          <a:xfrm>
            <a:off x="69850" y="76200"/>
            <a:ext cx="2692400" cy="736600"/>
          </a:xfrm>
          <a:prstGeom prst="rect">
            <a:avLst/>
          </a:prstGeom>
          <a:noFill/>
          <a:ln>
            <a:noFill/>
          </a:ln>
        </p:spPr>
      </p:pic>
      <p:sp>
        <p:nvSpPr>
          <p:cNvPr id="141" name="Google Shape;141;p19"/>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Why USACO/Basic Information?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p:nvPr/>
        </p:nvSpPr>
        <p:spPr>
          <a:xfrm>
            <a:off x="-1588" y="6350"/>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20"/>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20"/>
          <p:cNvSpPr txBox="1"/>
          <p:nvPr>
            <p:ph idx="1" type="body"/>
          </p:nvPr>
        </p:nvSpPr>
        <p:spPr>
          <a:xfrm>
            <a:off x="681038" y="1322388"/>
            <a:ext cx="10515600" cy="51355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sz="2400"/>
              <a:t>1. Each USACO contest contains </a:t>
            </a:r>
            <a:r>
              <a:rPr b="1" lang="en-US" sz="2400"/>
              <a:t>3 to 4 coding problems</a:t>
            </a:r>
            <a:r>
              <a:rPr lang="en-US" sz="2400"/>
              <a:t>.</a:t>
            </a:r>
            <a:endParaRPr sz="2400"/>
          </a:p>
          <a:p>
            <a:pPr indent="0" lvl="0" marL="0" rtl="0" algn="l">
              <a:spcBef>
                <a:spcPts val="1000"/>
              </a:spcBef>
              <a:spcAft>
                <a:spcPts val="0"/>
              </a:spcAft>
              <a:buClr>
                <a:schemeClr val="dk1"/>
              </a:buClr>
              <a:buSzPts val="2800"/>
              <a:buFont typeface="Arial"/>
              <a:buNone/>
            </a:pPr>
            <a:r>
              <a:rPr lang="en-US" sz="2400"/>
              <a:t>2</a:t>
            </a:r>
            <a:r>
              <a:rPr lang="en-US" sz="2400"/>
              <a:t>. You have </a:t>
            </a:r>
            <a:r>
              <a:rPr b="1" lang="en-US" sz="2400"/>
              <a:t>3 or 4 hours </a:t>
            </a:r>
            <a:r>
              <a:rPr lang="en-US" sz="2400"/>
              <a:t>for these problems.</a:t>
            </a:r>
            <a:endParaRPr sz="2400"/>
          </a:p>
          <a:p>
            <a:pPr indent="0" lvl="0" marL="0" rtl="0" algn="l">
              <a:lnSpc>
                <a:spcPct val="90000"/>
              </a:lnSpc>
              <a:spcBef>
                <a:spcPts val="1000"/>
              </a:spcBef>
              <a:spcAft>
                <a:spcPts val="0"/>
              </a:spcAft>
              <a:buClr>
                <a:schemeClr val="dk1"/>
              </a:buClr>
              <a:buSzPts val="2800"/>
              <a:buFont typeface="Arial"/>
              <a:buNone/>
            </a:pPr>
            <a:r>
              <a:rPr lang="en-US" sz="2400"/>
              <a:t>3. Always use File Input and Output (C++: “ifstream, ofstream”), (Java: “FileReader, BufferedWriter”). </a:t>
            </a:r>
            <a:r>
              <a:rPr b="1" lang="en-US" sz="2400"/>
              <a:t>Don’t print to standard in/out like you would elsewhere!</a:t>
            </a:r>
            <a:br>
              <a:rPr lang="en-US" sz="2400"/>
            </a:br>
            <a:r>
              <a:rPr lang="en-US" sz="2400"/>
              <a:t>4.  You can calculate your score during the contest, </a:t>
            </a:r>
            <a:r>
              <a:rPr lang="en-US" sz="2400" u="sng"/>
              <a:t>BUT</a:t>
            </a:r>
            <a:r>
              <a:rPr lang="en-US" sz="2400"/>
              <a:t> you will not know the cut-offs until a week. Your program will be judged against at LEAST TEN </a:t>
            </a:r>
            <a:r>
              <a:rPr lang="en-US" sz="2400"/>
              <a:t>test cases</a:t>
            </a:r>
            <a:r>
              <a:rPr lang="en-US" sz="2400"/>
              <a:t>, if not more. </a:t>
            </a:r>
            <a:endParaRPr sz="2400"/>
          </a:p>
          <a:p>
            <a:pPr indent="0" lvl="0" marL="0" rtl="0" algn="l">
              <a:lnSpc>
                <a:spcPct val="90000"/>
              </a:lnSpc>
              <a:spcBef>
                <a:spcPts val="1000"/>
              </a:spcBef>
              <a:spcAft>
                <a:spcPts val="0"/>
              </a:spcAft>
              <a:buClr>
                <a:schemeClr val="dk1"/>
              </a:buClr>
              <a:buSzPts val="2800"/>
              <a:buFont typeface="Arial"/>
              <a:buNone/>
            </a:pPr>
            <a:r>
              <a:rPr lang="en-US" sz="2400"/>
              <a:t>(X = wrong answer, t = time limit exceeded, ! = runtime error, * = correct answer)</a:t>
            </a:r>
            <a:endParaRPr sz="2400"/>
          </a:p>
          <a:p>
            <a:pPr indent="0" lvl="0" marL="0" rtl="0" algn="l">
              <a:lnSpc>
                <a:spcPct val="90000"/>
              </a:lnSpc>
              <a:spcBef>
                <a:spcPts val="1000"/>
              </a:spcBef>
              <a:spcAft>
                <a:spcPts val="0"/>
              </a:spcAft>
              <a:buClr>
                <a:schemeClr val="dk1"/>
              </a:buClr>
              <a:buSzPts val="2800"/>
              <a:buFont typeface="Arial"/>
              <a:buNone/>
            </a:pPr>
            <a:r>
              <a:t/>
            </a:r>
            <a:endParaRPr sz="2400"/>
          </a:p>
          <a:p>
            <a:pPr indent="0" lvl="0" marL="0" rtl="0" algn="l">
              <a:lnSpc>
                <a:spcPct val="90000"/>
              </a:lnSpc>
              <a:spcBef>
                <a:spcPts val="1000"/>
              </a:spcBef>
              <a:spcAft>
                <a:spcPts val="0"/>
              </a:spcAft>
              <a:buClr>
                <a:schemeClr val="dk1"/>
              </a:buClr>
              <a:buSzPts val="2800"/>
              <a:buFont typeface="Arial"/>
              <a:buNone/>
            </a:pPr>
            <a:r>
              <a:t/>
            </a:r>
            <a:endParaRPr sz="2400"/>
          </a:p>
          <a:p>
            <a:pPr indent="0" lvl="0" marL="0" rtl="0" algn="l">
              <a:lnSpc>
                <a:spcPct val="90000"/>
              </a:lnSpc>
              <a:spcBef>
                <a:spcPts val="1000"/>
              </a:spcBef>
              <a:spcAft>
                <a:spcPts val="0"/>
              </a:spcAft>
              <a:buClr>
                <a:schemeClr val="dk1"/>
              </a:buClr>
              <a:buSzPts val="2800"/>
              <a:buFont typeface="Arial"/>
              <a:buNone/>
            </a:pPr>
            <a:r>
              <a:rPr lang="en-US" sz="2400"/>
              <a:t>See </a:t>
            </a:r>
            <a:r>
              <a:rPr lang="en-US" sz="2400" u="sng">
                <a:solidFill>
                  <a:schemeClr val="hlink"/>
                </a:solidFill>
                <a:hlinkClick r:id="rId3"/>
              </a:rPr>
              <a:t>http://www.usaco.org/current/data/open19_bronze_results.html</a:t>
            </a:r>
            <a:r>
              <a:rPr lang="en-US" sz="2400"/>
              <a:t> for example scores/scoring.</a:t>
            </a:r>
            <a:endParaRPr sz="2400"/>
          </a:p>
          <a:p>
            <a:pPr indent="0" lvl="0" marL="0" rtl="0" algn="l">
              <a:lnSpc>
                <a:spcPct val="90000"/>
              </a:lnSpc>
              <a:spcBef>
                <a:spcPts val="1000"/>
              </a:spcBef>
              <a:spcAft>
                <a:spcPts val="0"/>
              </a:spcAft>
              <a:buClr>
                <a:schemeClr val="dk1"/>
              </a:buClr>
              <a:buSzPts val="2800"/>
              <a:buFont typeface="Arial"/>
              <a:buNone/>
            </a:pPr>
            <a:r>
              <a:rPr lang="en-US" sz="2400"/>
              <a:t>Rules: </a:t>
            </a:r>
            <a:r>
              <a:rPr lang="en-US" sz="2400" u="sng">
                <a:solidFill>
                  <a:schemeClr val="hlink"/>
                </a:solidFill>
                <a:latin typeface="Arial"/>
                <a:ea typeface="Arial"/>
                <a:cs typeface="Arial"/>
                <a:sym typeface="Arial"/>
                <a:hlinkClick r:id="rId4"/>
              </a:rPr>
              <a:t>http://www.usaco.org/index.php?page=instructions</a:t>
            </a:r>
            <a:br>
              <a:rPr lang="en-US" sz="2400"/>
            </a:br>
            <a:br>
              <a:rPr lang="en-US" sz="2400"/>
            </a:br>
            <a:br>
              <a:rPr lang="en-US" sz="2400"/>
            </a:br>
            <a:endParaRPr sz="2400"/>
          </a:p>
        </p:txBody>
      </p:sp>
      <p:pic>
        <p:nvPicPr>
          <p:cNvPr descr="logo" id="149" name="Google Shape;149;p20"/>
          <p:cNvPicPr preferRelativeResize="0"/>
          <p:nvPr/>
        </p:nvPicPr>
        <p:blipFill rotWithShape="1">
          <a:blip r:embed="rId5">
            <a:alphaModFix/>
          </a:blip>
          <a:srcRect b="0" l="0" r="0" t="0"/>
          <a:stretch/>
        </p:blipFill>
        <p:spPr>
          <a:xfrm>
            <a:off x="69850" y="76200"/>
            <a:ext cx="2692400" cy="736600"/>
          </a:xfrm>
          <a:prstGeom prst="rect">
            <a:avLst/>
          </a:prstGeom>
          <a:noFill/>
          <a:ln>
            <a:noFill/>
          </a:ln>
        </p:spPr>
      </p:pic>
      <p:sp>
        <p:nvSpPr>
          <p:cNvPr id="150" name="Google Shape;150;p20"/>
          <p:cNvSpPr txBox="1"/>
          <p:nvPr/>
        </p:nvSpPr>
        <p:spPr>
          <a:xfrm>
            <a:off x="2984500" y="91439"/>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Basic Information (continued)</a:t>
            </a:r>
            <a:endParaRPr/>
          </a:p>
        </p:txBody>
      </p:sp>
      <p:pic>
        <p:nvPicPr>
          <p:cNvPr id="151" name="Google Shape;151;p20"/>
          <p:cNvPicPr preferRelativeResize="0"/>
          <p:nvPr/>
        </p:nvPicPr>
        <p:blipFill>
          <a:blip r:embed="rId6">
            <a:alphaModFix/>
          </a:blip>
          <a:stretch>
            <a:fillRect/>
          </a:stretch>
        </p:blipFill>
        <p:spPr>
          <a:xfrm>
            <a:off x="1984550" y="4514128"/>
            <a:ext cx="7605777" cy="836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