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770A54-A24A-450D-A52B-AB222AB569AC}">
  <a:tblStyle styleId="{75770A54-A24A-450D-A52B-AB222AB569A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4"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b63dc5f21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9b63dc5f2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b3d166ba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5b3d166b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b3d166bac_2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5b3d166bac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b3d166bac_2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5b3d166bac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b3d166bac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5b3d166ba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b3d166bac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5b3d166bac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b3d166bac_2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5b3d166bac_2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b484241ed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5b484241ed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b484241ed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5b484241ed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b484241e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5b484241ed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b484241ed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5b484241ed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b484241ed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5b484241ed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41383ce4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741383ce4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5b3d166bac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5b3d166ba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5b3d166bac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5b3d166ba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5b3d166bac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5b3d166ba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b3d166bac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5b3d166ba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5b3d166bac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5b3d166ba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b3d166ba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5b3d166bac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5b3d166bac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5b3d166ba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b3d166bac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5b3d166ba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b3d166ba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5b3d166bac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5b3d166bac_0_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5b3d166bac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b484241ed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5b484241e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b484241ed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5b484241ed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71" name="Shape 71"/>
        <p:cNvGrpSpPr/>
        <p:nvPr/>
      </p:nvGrpSpPr>
      <p:grpSpPr>
        <a:xfrm>
          <a:off x="0" y="0"/>
          <a:ext cx="0" cy="0"/>
          <a:chOff x="0" y="0"/>
          <a:chExt cx="0" cy="0"/>
        </a:xfrm>
      </p:grpSpPr>
      <p:sp>
        <p:nvSpPr>
          <p:cNvPr id="72" name="Google Shape;72;p11"/>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6"/>
          <p:cNvSpPr txBox="1"/>
          <p:nvPr>
            <p:ph idx="1" type="body"/>
          </p:nvPr>
        </p:nvSpPr>
        <p:spPr>
          <a:xfrm>
            <a:off x="1186774" y="1778438"/>
            <a:ext cx="4873574"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3" name="Google Shape;43;p6"/>
          <p:cNvSpPr txBox="1"/>
          <p:nvPr>
            <p:ph idx="2" type="body"/>
          </p:nvPr>
        </p:nvSpPr>
        <p:spPr>
          <a:xfrm>
            <a:off x="1186774" y="2665379"/>
            <a:ext cx="4873574"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256938" y="1778438"/>
            <a:ext cx="4897576"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5" name="Google Shape;45;p6"/>
          <p:cNvSpPr txBox="1"/>
          <p:nvPr>
            <p:ph idx="4" type="body"/>
          </p:nvPr>
        </p:nvSpPr>
        <p:spPr>
          <a:xfrm>
            <a:off x="6256938" y="2665379"/>
            <a:ext cx="4897576"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4165349"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1" type="body"/>
          </p:nvPr>
        </p:nvSpPr>
        <p:spPr>
          <a:xfrm>
            <a:off x="839788" y="2057400"/>
            <a:ext cx="4165349"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228600" lvl="5" marL="2743200" algn="l">
              <a:lnSpc>
                <a:spcPct val="90000"/>
              </a:lnSpc>
              <a:spcBef>
                <a:spcPts val="500"/>
              </a:spcBef>
              <a:spcAft>
                <a:spcPts val="0"/>
              </a:spcAft>
              <a:buClr>
                <a:schemeClr val="dk1"/>
              </a:buClr>
              <a:buSzPts val="1400"/>
              <a:buNone/>
              <a:defRPr sz="1400"/>
            </a:lvl6pPr>
            <a:lvl7pPr indent="-228600" lvl="6" marL="3200400" algn="l">
              <a:lnSpc>
                <a:spcPct val="90000"/>
              </a:lnSpc>
              <a:spcBef>
                <a:spcPts val="500"/>
              </a:spcBef>
              <a:spcAft>
                <a:spcPts val="0"/>
              </a:spcAft>
              <a:buClr>
                <a:schemeClr val="dk1"/>
              </a:buClr>
              <a:buSzPts val="1400"/>
              <a:buNone/>
              <a:defRPr sz="1400"/>
            </a:lvl7pPr>
            <a:lvl8pPr indent="-228600" lvl="7" marL="3657600" algn="l">
              <a:lnSpc>
                <a:spcPct val="90000"/>
              </a:lnSpc>
              <a:spcBef>
                <a:spcPts val="500"/>
              </a:spcBef>
              <a:spcAft>
                <a:spcPts val="0"/>
              </a:spcAft>
              <a:buClr>
                <a:schemeClr val="dk1"/>
              </a:buClr>
              <a:buSzPts val="1400"/>
              <a:buNone/>
              <a:defRPr sz="1400"/>
            </a:lvl8pPr>
            <a:lvl9pPr indent="-228600" lvl="8" marL="4114800" algn="l">
              <a:lnSpc>
                <a:spcPct val="90000"/>
              </a:lnSpc>
              <a:spcBef>
                <a:spcPts val="500"/>
              </a:spcBef>
              <a:spcAft>
                <a:spcPts val="0"/>
              </a:spcAft>
              <a:buClr>
                <a:schemeClr val="dk1"/>
              </a:buClr>
              <a:buSzPts val="1400"/>
              <a:buNone/>
              <a:defRPr sz="14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usaco.org/index.php?page=viewproblem2&amp;cpid=639" TargetMode="External"/><Relationship Id="rId4" Type="http://schemas.openxmlformats.org/officeDocument/2006/relationships/hyperlink" Target="http://www.usaco.org/index.php?page=viewproblem2&amp;cpid=736" TargetMode="External"/><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classroom.google.com/c/Njg2Nzc4Mjc5N1pa/sa/Njg2Nzc3Njc0Mlpa/details" TargetMode="External"/><Relationship Id="rId4" Type="http://schemas.openxmlformats.org/officeDocument/2006/relationships/hyperlink" Target="http://www.usaco.org/index.php?page=viewproblem2&amp;cpid=688" TargetMode="External"/><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usaco.org/index.php?page=viewproblem2&amp;cpid=665" TargetMode="External"/><Relationship Id="rId4" Type="http://schemas.openxmlformats.org/officeDocument/2006/relationships/hyperlink" Target="https://docs.google.com/document/d/11yzOdnTxGrtoYL5LPtNx-5nSBsqTvlAnnCwolj6lE6k/edit" TargetMode="External"/><Relationship Id="rId5" Type="http://schemas.openxmlformats.org/officeDocument/2006/relationships/hyperlink" Target="https://repl.it/repls/PerfumedKnottyLibrary" TargetMode="External"/><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usaco.org/index.php?page=viewproblem2&amp;cpid=712" TargetMode="External"/><Relationship Id="rId4" Type="http://schemas.openxmlformats.org/officeDocument/2006/relationships/hyperlink" Target="https://docs.google.com/drawings/d/1xvx0A9NdQxq6efeujdvjOwCUWxk95ef2B7o6ArPWzUo/edit" TargetMode="External"/><Relationship Id="rId5" Type="http://schemas.openxmlformats.org/officeDocument/2006/relationships/hyperlink" Target="https://docs.google.com/document/d/1a4iPiyq98az8MxYGB56IbAjKVnn50gfrggjpKzYL46g/edit" TargetMode="External"/><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C887"/>
        </a:solidFill>
      </p:bgPr>
    </p:bg>
    <p:spTree>
      <p:nvGrpSpPr>
        <p:cNvPr id="79" name="Shape 79"/>
        <p:cNvGrpSpPr/>
        <p:nvPr/>
      </p:nvGrpSpPr>
      <p:grpSpPr>
        <a:xfrm>
          <a:off x="0" y="0"/>
          <a:ext cx="0" cy="0"/>
          <a:chOff x="0" y="0"/>
          <a:chExt cx="0" cy="0"/>
        </a:xfrm>
      </p:grpSpPr>
      <p:pic>
        <p:nvPicPr>
          <p:cNvPr descr="splogo" id="80" name="Google Shape;80;p12"/>
          <p:cNvPicPr preferRelativeResize="0"/>
          <p:nvPr/>
        </p:nvPicPr>
        <p:blipFill rotWithShape="1">
          <a:blip r:embed="rId3">
            <a:alphaModFix/>
          </a:blip>
          <a:srcRect b="0" l="0" r="0" t="0"/>
          <a:stretch/>
        </p:blipFill>
        <p:spPr>
          <a:xfrm>
            <a:off x="5170488" y="336550"/>
            <a:ext cx="2006600" cy="2641600"/>
          </a:xfrm>
          <a:prstGeom prst="rect">
            <a:avLst/>
          </a:prstGeom>
          <a:noFill/>
          <a:ln>
            <a:noFill/>
          </a:ln>
        </p:spPr>
      </p:pic>
      <p:sp>
        <p:nvSpPr>
          <p:cNvPr id="81" name="Google Shape;81;p12"/>
          <p:cNvSpPr txBox="1"/>
          <p:nvPr/>
        </p:nvSpPr>
        <p:spPr>
          <a:xfrm>
            <a:off x="2027553" y="3488690"/>
            <a:ext cx="8472808" cy="11982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rgbClr val="1F3864"/>
                </a:solidFill>
                <a:latin typeface="Calibri"/>
                <a:ea typeface="Calibri"/>
                <a:cs typeface="Calibri"/>
                <a:sym typeface="Calibri"/>
              </a:rPr>
              <a:t>USACO Bronze </a:t>
            </a:r>
            <a:r>
              <a:rPr lang="en-US" sz="7200">
                <a:solidFill>
                  <a:srgbClr val="1F3864"/>
                </a:solidFill>
                <a:latin typeface="Calibri"/>
                <a:ea typeface="Calibri"/>
                <a:cs typeface="Calibri"/>
                <a:sym typeface="Calibri"/>
              </a:rPr>
              <a:t>Week 2/3</a:t>
            </a:r>
            <a:endParaRPr sz="7200">
              <a:solidFill>
                <a:srgbClr val="1F3864"/>
              </a:solidFill>
              <a:latin typeface="Calibri"/>
              <a:ea typeface="Calibri"/>
              <a:cs typeface="Calibri"/>
              <a:sym typeface="Calibri"/>
            </a:endParaRPr>
          </a:p>
          <a:p>
            <a:pPr indent="0" lvl="0" marL="0" marR="0" rtl="0" algn="ctr">
              <a:spcBef>
                <a:spcPts val="0"/>
              </a:spcBef>
              <a:spcAft>
                <a:spcPts val="0"/>
              </a:spcAft>
              <a:buNone/>
            </a:pPr>
            <a:r>
              <a:t/>
            </a:r>
            <a:endParaRPr sz="7200">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77" name="Google Shape;177;p2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78" name="Google Shape;178;p21"/>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None/>
            </a:pPr>
            <a:r>
              <a:rPr lang="en-US"/>
              <a:t>char[] letters = {‘A’,’B’,’C’,...’Z’};</a:t>
            </a:r>
            <a:endParaRPr/>
          </a:p>
          <a:p>
            <a:pPr indent="0" lvl="0" marL="0" rtl="0" algn="l">
              <a:spcBef>
                <a:spcPts val="1000"/>
              </a:spcBef>
              <a:spcAft>
                <a:spcPts val="0"/>
              </a:spcAft>
              <a:buClr>
                <a:schemeClr val="dk1"/>
              </a:buClr>
              <a:buSzPts val="2800"/>
              <a:buNone/>
            </a:pPr>
            <a:r>
              <a:rPr lang="en-US"/>
              <a:t>count = 0</a:t>
            </a:r>
            <a:endParaRPr/>
          </a:p>
          <a:p>
            <a:pPr indent="0" lvl="0" marL="0" rtl="0" algn="l">
              <a:spcBef>
                <a:spcPts val="1000"/>
              </a:spcBef>
              <a:spcAft>
                <a:spcPts val="0"/>
              </a:spcAft>
              <a:buClr>
                <a:schemeClr val="dk1"/>
              </a:buClr>
              <a:buSzPts val="2800"/>
              <a:buNone/>
            </a:pPr>
            <a:r>
              <a:rPr lang="en-US"/>
              <a:t>read in circular barn</a:t>
            </a:r>
            <a:endParaRPr/>
          </a:p>
          <a:p>
            <a:pPr indent="0" lvl="0" marL="0" rtl="0" algn="l">
              <a:spcBef>
                <a:spcPts val="1000"/>
              </a:spcBef>
              <a:spcAft>
                <a:spcPts val="0"/>
              </a:spcAft>
              <a:buClr>
                <a:schemeClr val="dk1"/>
              </a:buClr>
              <a:buSzPts val="2800"/>
              <a:buNone/>
            </a:pPr>
            <a:r>
              <a:rPr lang="en-US"/>
              <a:t>for (letter 1 from “A” to “Z”)</a:t>
            </a:r>
            <a:endParaRPr/>
          </a:p>
          <a:p>
            <a:pPr indent="0" lvl="0" marL="0" rtl="0" algn="l">
              <a:spcBef>
                <a:spcPts val="1000"/>
              </a:spcBef>
              <a:spcAft>
                <a:spcPts val="0"/>
              </a:spcAft>
              <a:buClr>
                <a:schemeClr val="dk1"/>
              </a:buClr>
              <a:buSzPts val="2800"/>
              <a:buNone/>
            </a:pPr>
            <a:r>
              <a:rPr lang="en-US"/>
              <a:t>    </a:t>
            </a:r>
            <a:r>
              <a:rPr lang="en-US"/>
              <a:t>for (letter 2 from “A” to “Z”)</a:t>
            </a:r>
            <a:endParaRPr/>
          </a:p>
          <a:p>
            <a:pPr indent="0" lvl="0" marL="0" rtl="0" algn="l">
              <a:spcBef>
                <a:spcPts val="1000"/>
              </a:spcBef>
              <a:spcAft>
                <a:spcPts val="0"/>
              </a:spcAft>
              <a:buClr>
                <a:schemeClr val="dk1"/>
              </a:buClr>
              <a:buSzPts val="2800"/>
              <a:buNone/>
            </a:pPr>
            <a:r>
              <a:rPr lang="en-US"/>
              <a:t>           if(letter1 &lt;= letter2) continue // Make sure we dont repeat AB and BA</a:t>
            </a:r>
            <a:endParaRPr/>
          </a:p>
          <a:p>
            <a:pPr indent="0" lvl="0" marL="0" rtl="0" algn="l">
              <a:spcBef>
                <a:spcPts val="1000"/>
              </a:spcBef>
              <a:spcAft>
                <a:spcPts val="0"/>
              </a:spcAft>
              <a:buClr>
                <a:schemeClr val="dk1"/>
              </a:buClr>
              <a:buSzPts val="2800"/>
              <a:buNone/>
            </a:pPr>
            <a:r>
              <a:rPr lang="en-US"/>
              <a:t>           get indices of 1st, 2nd occurance of letter1 from circular barn -&gt; a,b</a:t>
            </a:r>
            <a:endParaRPr/>
          </a:p>
          <a:p>
            <a:pPr indent="0" lvl="0" marL="914400" rtl="0" algn="l">
              <a:spcBef>
                <a:spcPts val="1000"/>
              </a:spcBef>
              <a:spcAft>
                <a:spcPts val="0"/>
              </a:spcAft>
              <a:buClr>
                <a:schemeClr val="dk1"/>
              </a:buClr>
              <a:buSzPts val="2800"/>
              <a:buNone/>
            </a:pPr>
            <a:r>
              <a:rPr lang="en-US"/>
              <a:t>get indices of 1st, 2nd occurance of letter2 from circular barn -&gt; c,d</a:t>
            </a:r>
            <a:endParaRPr/>
          </a:p>
          <a:p>
            <a:pPr indent="0" lvl="0" marL="914400" rtl="0" algn="l">
              <a:spcBef>
                <a:spcPts val="1000"/>
              </a:spcBef>
              <a:spcAft>
                <a:spcPts val="0"/>
              </a:spcAft>
              <a:buClr>
                <a:schemeClr val="dk1"/>
              </a:buClr>
              <a:buSzPts val="2800"/>
              <a:buNone/>
            </a:pPr>
            <a:r>
              <a:rPr lang="en-US"/>
              <a:t>check if EITHER a&lt;c&lt;b&lt;d OR c&lt;a&lt;d&lt;b: // Checking for either ABAB or BABA</a:t>
            </a:r>
            <a:endParaRPr/>
          </a:p>
          <a:p>
            <a:pPr indent="0" lvl="0" marL="914400" rtl="0" algn="l">
              <a:spcBef>
                <a:spcPts val="1000"/>
              </a:spcBef>
              <a:spcAft>
                <a:spcPts val="0"/>
              </a:spcAft>
              <a:buClr>
                <a:schemeClr val="dk1"/>
              </a:buClr>
              <a:buSzPts val="2800"/>
              <a:buNone/>
            </a:pPr>
            <a:r>
              <a:rPr lang="en-US"/>
              <a:t>           count++</a:t>
            </a:r>
            <a:endParaRPr/>
          </a:p>
          <a:p>
            <a:pPr indent="0" lvl="0" marL="0" rtl="0" algn="l">
              <a:spcBef>
                <a:spcPts val="1000"/>
              </a:spcBef>
              <a:spcAft>
                <a:spcPts val="0"/>
              </a:spcAft>
              <a:buClr>
                <a:schemeClr val="dk1"/>
              </a:buClr>
              <a:buSzPts val="2800"/>
              <a:buNone/>
            </a:pPr>
            <a:r>
              <a:rPr lang="en-US"/>
              <a:t>print(count)</a:t>
            </a:r>
            <a:endParaRPr/>
          </a:p>
          <a:p>
            <a:pPr indent="0" lvl="0" marL="0" rtl="0" algn="l">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79" name="Google Shape;179;p2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80" name="Google Shape;180;p21"/>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String Operations (psuedocode)</a:t>
            </a:r>
            <a:endParaRPr b="1" sz="4000">
              <a:solidFill>
                <a:schemeClr val="accent5"/>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86" name="Google Shape;186;p2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87" name="Google Shape;187;p22"/>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None/>
            </a:pPr>
            <a:r>
              <a:rPr lang="en-US"/>
              <a:t>What’s Brute Force?</a:t>
            </a:r>
            <a:endParaRPr/>
          </a:p>
          <a:p>
            <a:pPr indent="0" lvl="0" marL="0" rtl="0" algn="l">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88" name="Google Shape;188;p2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89" name="Google Shape;189;p22"/>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Brute-Force</a:t>
            </a:r>
            <a:endParaRPr b="1" sz="4000">
              <a:solidFill>
                <a:schemeClr val="accent5"/>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95" name="Google Shape;195;p2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96" name="Google Shape;196;p23"/>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None/>
            </a:pPr>
            <a:r>
              <a:rPr lang="en-US"/>
              <a:t>What’s Brute Force?</a:t>
            </a:r>
            <a:endParaRPr/>
          </a:p>
          <a:p>
            <a:pPr indent="0" lvl="0" marL="0" rtl="0" algn="l">
              <a:spcBef>
                <a:spcPts val="1000"/>
              </a:spcBef>
              <a:spcAft>
                <a:spcPts val="0"/>
              </a:spcAft>
              <a:buClr>
                <a:schemeClr val="dk1"/>
              </a:buClr>
              <a:buSzPts val="2800"/>
              <a:buNone/>
            </a:pPr>
            <a:r>
              <a:t/>
            </a:r>
            <a:endParaRPr/>
          </a:p>
          <a:p>
            <a:pPr indent="0" lvl="0" marL="0" rtl="0" algn="l">
              <a:spcBef>
                <a:spcPts val="1000"/>
              </a:spcBef>
              <a:spcAft>
                <a:spcPts val="0"/>
              </a:spcAft>
              <a:buClr>
                <a:schemeClr val="dk1"/>
              </a:buClr>
              <a:buSzPts val="2800"/>
              <a:buNone/>
            </a:pPr>
            <a:r>
              <a:rPr b="1" lang="en-US"/>
              <a:t>Brute force </a:t>
            </a:r>
            <a:r>
              <a:rPr lang="en-US"/>
              <a:t>means try-all, trial-and-error approach to solving a problem. It might mean trying all possible combinations with little or no strategy.</a:t>
            </a:r>
            <a:endParaRPr/>
          </a:p>
          <a:p>
            <a:pPr indent="0" lvl="0" marL="0" rtl="0" algn="l">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97" name="Google Shape;197;p2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98" name="Google Shape;198;p23"/>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Brute-Force</a:t>
            </a:r>
            <a:endParaRPr b="1" sz="4000">
              <a:solidFill>
                <a:schemeClr val="accent5"/>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04" name="Google Shape;204;p2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05" name="Google Shape;205;p24"/>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None/>
            </a:pPr>
            <a:r>
              <a:rPr lang="en-US"/>
              <a:t>What’s Brute Force?</a:t>
            </a:r>
            <a:endParaRPr/>
          </a:p>
          <a:p>
            <a:pPr indent="0" lvl="0" marL="0" rtl="0" algn="l">
              <a:spcBef>
                <a:spcPts val="1000"/>
              </a:spcBef>
              <a:spcAft>
                <a:spcPts val="0"/>
              </a:spcAft>
              <a:buClr>
                <a:schemeClr val="dk1"/>
              </a:buClr>
              <a:buSzPts val="2800"/>
              <a:buNone/>
            </a:pPr>
            <a:r>
              <a:t/>
            </a:r>
            <a:endParaRPr/>
          </a:p>
          <a:p>
            <a:pPr indent="0" lvl="0" marL="0" rtl="0" algn="l">
              <a:spcBef>
                <a:spcPts val="1000"/>
              </a:spcBef>
              <a:spcAft>
                <a:spcPts val="0"/>
              </a:spcAft>
              <a:buClr>
                <a:schemeClr val="dk1"/>
              </a:buClr>
              <a:buSzPts val="2800"/>
              <a:buNone/>
            </a:pPr>
            <a:r>
              <a:rPr b="1" lang="en-US"/>
              <a:t>Brute force </a:t>
            </a:r>
            <a:r>
              <a:rPr lang="en-US"/>
              <a:t>means try-all, trial-and-error approach to solving a problem. It might mean trying all possible combinations with little or no strategy.</a:t>
            </a:r>
            <a:endParaRPr/>
          </a:p>
          <a:p>
            <a:pPr indent="0" lvl="0" marL="0" rtl="0" algn="l">
              <a:spcBef>
                <a:spcPts val="1000"/>
              </a:spcBef>
              <a:spcAft>
                <a:spcPts val="0"/>
              </a:spcAft>
              <a:buClr>
                <a:schemeClr val="dk1"/>
              </a:buClr>
              <a:buSzPts val="2800"/>
              <a:buNone/>
            </a:pPr>
            <a:r>
              <a:t/>
            </a:r>
            <a:endParaRPr/>
          </a:p>
          <a:p>
            <a:pPr indent="0" lvl="0" marL="0" rtl="0" algn="l">
              <a:spcBef>
                <a:spcPts val="1000"/>
              </a:spcBef>
              <a:spcAft>
                <a:spcPts val="0"/>
              </a:spcAft>
              <a:buClr>
                <a:schemeClr val="dk1"/>
              </a:buClr>
              <a:buSzPts val="2800"/>
              <a:buNone/>
            </a:pPr>
            <a:r>
              <a:rPr lang="en-US"/>
              <a:t>Brute force algorithms are </a:t>
            </a:r>
            <a:r>
              <a:rPr lang="en-US"/>
              <a:t>guaranteed</a:t>
            </a:r>
            <a:r>
              <a:rPr lang="en-US"/>
              <a:t> </a:t>
            </a:r>
            <a:r>
              <a:rPr b="1" lang="en-US"/>
              <a:t>correct </a:t>
            </a:r>
            <a:r>
              <a:rPr lang="en-US"/>
              <a:t>if implemented properly, but not </a:t>
            </a:r>
            <a:r>
              <a:rPr lang="en-US"/>
              <a:t>necessarily</a:t>
            </a:r>
            <a:r>
              <a:rPr lang="en-US"/>
              <a:t> efficient!  (</a:t>
            </a:r>
            <a:r>
              <a:rPr b="1" lang="en-US"/>
              <a:t>otherwise we’d have our passwords easily broken, our encrypted data easily decrypted…)</a:t>
            </a:r>
            <a:endParaRPr b="1"/>
          </a:p>
        </p:txBody>
      </p:sp>
      <p:pic>
        <p:nvPicPr>
          <p:cNvPr descr="logo" id="206" name="Google Shape;206;p2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07" name="Google Shape;207;p24"/>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Brute-Force</a:t>
            </a:r>
            <a:endParaRPr b="1" sz="4000">
              <a:solidFill>
                <a:schemeClr val="accent5"/>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13" name="Google Shape;213;p2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14" name="Google Shape;214;p25"/>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None/>
            </a:pPr>
            <a:r>
              <a:rPr lang="en-US"/>
              <a:t>For </a:t>
            </a:r>
            <a:r>
              <a:rPr lang="en-US" u="sng"/>
              <a:t>many</a:t>
            </a:r>
            <a:r>
              <a:rPr lang="en-US"/>
              <a:t>(not all) USACO bronze problems, you can get away with typical brute-force! Think about the </a:t>
            </a:r>
            <a:r>
              <a:rPr lang="en-US" u="sng"/>
              <a:t>bounds</a:t>
            </a:r>
            <a:r>
              <a:rPr lang="en-US"/>
              <a:t> on some problems, and how you might reduce this problem…</a:t>
            </a:r>
            <a:endParaRPr/>
          </a:p>
          <a:p>
            <a:pPr indent="0" lvl="0" marL="0" rtl="0" algn="l">
              <a:spcBef>
                <a:spcPts val="1000"/>
              </a:spcBef>
              <a:spcAft>
                <a:spcPts val="0"/>
              </a:spcAft>
              <a:buClr>
                <a:schemeClr val="dk1"/>
              </a:buClr>
              <a:buSzPts val="2800"/>
              <a:buNone/>
            </a:pPr>
            <a:r>
              <a:t/>
            </a:r>
            <a:endParaRPr/>
          </a:p>
          <a:p>
            <a:pPr indent="0" lvl="0" marL="0" rtl="0" algn="l">
              <a:spcBef>
                <a:spcPts val="1000"/>
              </a:spcBef>
              <a:spcAft>
                <a:spcPts val="0"/>
              </a:spcAft>
              <a:buClr>
                <a:schemeClr val="dk1"/>
              </a:buClr>
              <a:buSzPts val="2800"/>
              <a:buNone/>
            </a:pPr>
            <a:r>
              <a:rPr lang="en-US"/>
              <a:t>(Keep in mind, 10</a:t>
            </a:r>
            <a:r>
              <a:rPr b="1" baseline="30000" lang="en-US" sz="2400"/>
              <a:t>8</a:t>
            </a:r>
            <a:r>
              <a:rPr lang="en-US"/>
              <a:t> operations is approximately the time limit of ~1-2 seconds on USACO, but it depends on your “constant factor”).</a:t>
            </a:r>
            <a:endParaRPr/>
          </a:p>
          <a:p>
            <a:pPr indent="0" lvl="0" marL="0" rtl="0" algn="l">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215" name="Google Shape;215;p2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16" name="Google Shape;216;p25"/>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Brute-Force</a:t>
            </a:r>
            <a:endParaRPr b="1" sz="4000">
              <a:solidFill>
                <a:schemeClr val="accent5"/>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6"/>
          <p:cNvSpPr txBox="1"/>
          <p:nvPr>
            <p:ph idx="1" type="body"/>
          </p:nvPr>
        </p:nvSpPr>
        <p:spPr>
          <a:xfrm>
            <a:off x="417475" y="1024700"/>
            <a:ext cx="11100900" cy="5578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a:t>Even if</a:t>
            </a:r>
            <a:r>
              <a:rPr lang="en-US"/>
              <a:t> a problem is not </a:t>
            </a:r>
            <a:r>
              <a:rPr b="1" lang="en-US"/>
              <a:t>intended </a:t>
            </a:r>
            <a:r>
              <a:rPr lang="en-US"/>
              <a:t>to be solved with brute force, but you still do so, you can still get away with 40~50% credit, which is better than ZERO! </a:t>
            </a:r>
            <a:endParaRPr/>
          </a:p>
          <a:p>
            <a:pPr indent="0" lvl="0" marL="0" rtl="0" algn="l">
              <a:spcBef>
                <a:spcPts val="1000"/>
              </a:spcBef>
              <a:spcAft>
                <a:spcPts val="0"/>
              </a:spcAft>
              <a:buClr>
                <a:schemeClr val="dk1"/>
              </a:buClr>
              <a:buSzPts val="2800"/>
              <a:buFont typeface="Arial"/>
              <a:buNone/>
            </a:pPr>
            <a:r>
              <a:t/>
            </a:r>
            <a:endParaRPr/>
          </a:p>
          <a:p>
            <a:pPr indent="0" lvl="0" marL="0" rtl="0" algn="l">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224" name="Google Shape;224;p2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25" name="Google Shape;225;p26"/>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7"/>
          <p:cNvSpPr txBox="1"/>
          <p:nvPr>
            <p:ph idx="1" type="body"/>
          </p:nvPr>
        </p:nvSpPr>
        <p:spPr>
          <a:xfrm>
            <a:off x="417475" y="1024700"/>
            <a:ext cx="11100900" cy="5578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a:t>Even if a problem is not </a:t>
            </a:r>
            <a:r>
              <a:rPr b="1" lang="en-US"/>
              <a:t>intended </a:t>
            </a:r>
            <a:r>
              <a:rPr lang="en-US"/>
              <a:t>to be solved with brute force, but you still do so, you can still get away with 40~50% credit, which is better than ZERO! </a:t>
            </a:r>
            <a:endParaRPr/>
          </a:p>
          <a:p>
            <a:pPr indent="0" lvl="0" marL="0" rtl="0" algn="l">
              <a:spcBef>
                <a:spcPts val="1000"/>
              </a:spcBef>
              <a:spcAft>
                <a:spcPts val="0"/>
              </a:spcAft>
              <a:buClr>
                <a:schemeClr val="dk1"/>
              </a:buClr>
              <a:buSzPts val="2800"/>
              <a:buFont typeface="Arial"/>
              <a:buNone/>
            </a:pPr>
            <a:r>
              <a:t/>
            </a:r>
            <a:endParaRPr/>
          </a:p>
          <a:p>
            <a:pPr indent="0" lvl="0" marL="0" rtl="0" algn="l">
              <a:spcBef>
                <a:spcPts val="1000"/>
              </a:spcBef>
              <a:spcAft>
                <a:spcPts val="0"/>
              </a:spcAft>
              <a:buClr>
                <a:schemeClr val="dk1"/>
              </a:buClr>
              <a:buSzPts val="2800"/>
              <a:buFont typeface="Arial"/>
              <a:buNone/>
            </a:pPr>
            <a:r>
              <a:rPr lang="en-US"/>
              <a:t>(As you go to Silver/Gold/Plat, you will learn new algorithms that will help you move away from Brute force.)</a:t>
            </a:r>
            <a:endParaRPr/>
          </a:p>
          <a:p>
            <a:pPr indent="0" lvl="0" marL="0" rtl="0" algn="l">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233" name="Google Shape;233;p2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34" name="Google Shape;234;p27"/>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8"/>
          <p:cNvSpPr txBox="1"/>
          <p:nvPr>
            <p:ph idx="1" type="body"/>
          </p:nvPr>
        </p:nvSpPr>
        <p:spPr>
          <a:xfrm>
            <a:off x="417475" y="1024700"/>
            <a:ext cx="11100900" cy="5578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First</a:t>
            </a:r>
            <a:r>
              <a:rPr lang="en-US" sz="2500"/>
              <a:t>, try this Brute Force problem - Diamond Collector</a:t>
            </a:r>
            <a:endParaRPr sz="2500"/>
          </a:p>
          <a:p>
            <a:pPr indent="0" lvl="0" marL="0" rtl="0" algn="l">
              <a:spcBef>
                <a:spcPts val="1000"/>
              </a:spcBef>
              <a:spcAft>
                <a:spcPts val="0"/>
              </a:spcAft>
              <a:buClr>
                <a:schemeClr val="dk1"/>
              </a:buClr>
              <a:buSzPts val="2800"/>
              <a:buFont typeface="Arial"/>
              <a:buNone/>
            </a:pPr>
            <a:r>
              <a:rPr lang="en-US" sz="2000" u="sng">
                <a:solidFill>
                  <a:schemeClr val="hlink"/>
                </a:solidFill>
                <a:latin typeface="Arial"/>
                <a:ea typeface="Arial"/>
                <a:cs typeface="Arial"/>
                <a:sym typeface="Arial"/>
                <a:hlinkClick r:id="rId3"/>
              </a:rPr>
              <a:t>http://www.usaco.org/index.php?page=viewproblem2&amp;cpid=639</a:t>
            </a:r>
            <a:endParaRPr sz="3400"/>
          </a:p>
          <a:p>
            <a:pPr indent="0" lvl="0" marL="0" rtl="0" algn="l">
              <a:spcBef>
                <a:spcPts val="1000"/>
              </a:spcBef>
              <a:spcAft>
                <a:spcPts val="0"/>
              </a:spcAft>
              <a:buClr>
                <a:schemeClr val="dk1"/>
              </a:buClr>
              <a:buSzPts val="2800"/>
              <a:buFont typeface="Arial"/>
              <a:buNone/>
            </a:pPr>
            <a:r>
              <a:rPr lang="en-US" sz="3400"/>
              <a:t>-Try brute force first, and if you want, two-pointers approach :)</a:t>
            </a:r>
            <a:endParaRPr sz="3400"/>
          </a:p>
          <a:p>
            <a:pPr indent="0" lvl="0" marL="0" rtl="0" algn="l">
              <a:spcBef>
                <a:spcPts val="1000"/>
              </a:spcBef>
              <a:spcAft>
                <a:spcPts val="0"/>
              </a:spcAft>
              <a:buClr>
                <a:schemeClr val="dk1"/>
              </a:buClr>
              <a:buSzPts val="2800"/>
              <a:buFont typeface="Arial"/>
              <a:buNone/>
            </a:pPr>
            <a:r>
              <a:t/>
            </a:r>
            <a:endParaRPr sz="2500"/>
          </a:p>
          <a:p>
            <a:pPr indent="0" lvl="0" marL="0" rtl="0" algn="l">
              <a:spcBef>
                <a:spcPts val="1000"/>
              </a:spcBef>
              <a:spcAft>
                <a:spcPts val="0"/>
              </a:spcAft>
              <a:buClr>
                <a:schemeClr val="dk1"/>
              </a:buClr>
              <a:buSzPts val="2800"/>
              <a:buFont typeface="Arial"/>
              <a:buNone/>
            </a:pPr>
            <a:r>
              <a:t/>
            </a:r>
            <a:endParaRPr sz="2500"/>
          </a:p>
          <a:p>
            <a:pPr indent="0" lvl="0" marL="0" rtl="0" algn="l">
              <a:spcBef>
                <a:spcPts val="0"/>
              </a:spcBef>
              <a:spcAft>
                <a:spcPts val="0"/>
              </a:spcAft>
              <a:buClr>
                <a:schemeClr val="dk1"/>
              </a:buClr>
              <a:buSzPts val="2800"/>
              <a:buFont typeface="Arial"/>
              <a:buNone/>
            </a:pPr>
            <a:r>
              <a:rPr lang="en-US" sz="2500"/>
              <a:t>Bovine Genomics:</a:t>
            </a:r>
            <a:endParaRPr sz="2500"/>
          </a:p>
          <a:p>
            <a:pPr indent="0" lvl="0" marL="0" rtl="0" algn="l">
              <a:spcBef>
                <a:spcPts val="1000"/>
              </a:spcBef>
              <a:spcAft>
                <a:spcPts val="0"/>
              </a:spcAft>
              <a:buClr>
                <a:schemeClr val="dk1"/>
              </a:buClr>
              <a:buSzPts val="2800"/>
              <a:buFont typeface="Arial"/>
              <a:buNone/>
            </a:pPr>
            <a:r>
              <a:rPr lang="en-US" sz="1900" u="sng">
                <a:solidFill>
                  <a:schemeClr val="hlink"/>
                </a:solidFill>
                <a:latin typeface="Arial"/>
                <a:ea typeface="Arial"/>
                <a:cs typeface="Arial"/>
                <a:sym typeface="Arial"/>
                <a:hlinkClick r:id="rId4"/>
              </a:rPr>
              <a:t>http://www.usaco.org/index.php?page=viewproblem2&amp;cpid=736</a:t>
            </a:r>
            <a:endParaRPr sz="3600"/>
          </a:p>
        </p:txBody>
      </p:sp>
      <p:pic>
        <p:nvPicPr>
          <p:cNvPr descr="logo" id="242" name="Google Shape;242;p28"/>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243" name="Google Shape;243;p28"/>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9"/>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9"/>
          <p:cNvSpPr txBox="1"/>
          <p:nvPr>
            <p:ph idx="1" type="body"/>
          </p:nvPr>
        </p:nvSpPr>
        <p:spPr>
          <a:xfrm>
            <a:off x="69850" y="982027"/>
            <a:ext cx="1199769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You have probably heard of the game "Rock, Paper, Scissors". The cows like to play a similar game they call "Hoof, Paper, Scissors".</a:t>
            </a:r>
            <a:endParaRPr/>
          </a:p>
          <a:p>
            <a:pPr indent="0" lvl="0" marL="0" rtl="0" algn="l">
              <a:lnSpc>
                <a:spcPct val="90000"/>
              </a:lnSpc>
              <a:spcBef>
                <a:spcPts val="1000"/>
              </a:spcBef>
              <a:spcAft>
                <a:spcPts val="0"/>
              </a:spcAft>
              <a:buClr>
                <a:schemeClr val="dk1"/>
              </a:buClr>
              <a:buSzPts val="2000"/>
              <a:buNone/>
            </a:pPr>
            <a:r>
              <a:rPr lang="en-US" sz="2000"/>
              <a:t>The rules of "Hoof, Paper, Scissors" are simple. Two cows play against each-other. They both count to three and then each simultaneously makes a gesture that represents either a hoof, a piece of paper, or a pair of scissors. Hoof beats scissors (since a hoof can smash a pair of scissors), scissors beats paper (since scissors can cut paper), and paper beats hoof (since the hoof can get a papercut). For example, if the first cow makes a "hoof" gesture and the second a "paper" gesture, then the second cow wins. Of course, it is also possible to tie, if both cows make the same gesture.</a:t>
            </a:r>
            <a:endParaRPr/>
          </a:p>
          <a:p>
            <a:pPr indent="0" lvl="0" marL="0" rtl="0" algn="l">
              <a:lnSpc>
                <a:spcPct val="90000"/>
              </a:lnSpc>
              <a:spcBef>
                <a:spcPts val="1000"/>
              </a:spcBef>
              <a:spcAft>
                <a:spcPts val="0"/>
              </a:spcAft>
              <a:buClr>
                <a:schemeClr val="dk1"/>
              </a:buClr>
              <a:buSzPts val="2000"/>
              <a:buNone/>
            </a:pPr>
            <a:r>
              <a:rPr lang="en-US" sz="2000"/>
              <a:t>Farmer John watches in fascination as two of his cows play a series of N games of "Hoof, Paper, Scissors" (1≤N≤100). Unfortunately, while he can see that the cows are making three distinct types of gestures, he can't tell which one represents "hoof", which one represents "paper" and which one represents "scissors" (to Farmer John's untrained eye, they all seem to be variations on "hoof"...)</a:t>
            </a:r>
            <a:endParaRPr/>
          </a:p>
          <a:p>
            <a:pPr indent="0" lvl="0" marL="0" rtl="0" algn="l">
              <a:lnSpc>
                <a:spcPct val="90000"/>
              </a:lnSpc>
              <a:spcBef>
                <a:spcPts val="1000"/>
              </a:spcBef>
              <a:spcAft>
                <a:spcPts val="0"/>
              </a:spcAft>
              <a:buClr>
                <a:schemeClr val="dk1"/>
              </a:buClr>
              <a:buSzPts val="2000"/>
              <a:buNone/>
            </a:pPr>
            <a:r>
              <a:rPr lang="en-US" sz="2000"/>
              <a:t>Not knowing the meaning of the three gestures, Farmer John assigns them numbers 1, 2, and 3. Perhaps gesture 1 stands for "hoof", or maybe it stands for "paper"; the meaning is not clear to him. Given the gestures made by both cows over all NN games, please help Farmer John determine the maximum possible number of games the first cow could have possibly won, given an appropriate mapping between numbers and their respective gestures.</a:t>
            </a:r>
            <a:endParaRPr sz="2400" u="sng">
              <a:solidFill>
                <a:schemeClr val="hlink"/>
              </a:solidFill>
              <a:hlinkClick r:id="rId3"/>
            </a:endParaRPr>
          </a:p>
          <a:p>
            <a:pPr indent="0" lvl="0" marL="0" rtl="0" algn="l">
              <a:lnSpc>
                <a:spcPct val="90000"/>
              </a:lnSpc>
              <a:spcBef>
                <a:spcPts val="1000"/>
              </a:spcBef>
              <a:spcAft>
                <a:spcPts val="0"/>
              </a:spcAft>
              <a:buClr>
                <a:schemeClr val="dk1"/>
              </a:buClr>
              <a:buSzPts val="2400"/>
              <a:buNone/>
            </a:pPr>
            <a:r>
              <a:rPr lang="en-US" sz="1800" u="sng">
                <a:solidFill>
                  <a:schemeClr val="hlink"/>
                </a:solidFill>
                <a:latin typeface="Arial"/>
                <a:ea typeface="Arial"/>
                <a:cs typeface="Arial"/>
                <a:sym typeface="Arial"/>
                <a:hlinkClick r:id="rId4"/>
              </a:rPr>
              <a:t>http://www.usaco.org/index.php?page=viewproblem2&amp;cpid=688</a:t>
            </a:r>
            <a:endParaRPr sz="3100"/>
          </a:p>
          <a:p>
            <a:pPr indent="0" lvl="0" marL="0" rtl="0" algn="l">
              <a:lnSpc>
                <a:spcPct val="90000"/>
              </a:lnSpc>
              <a:spcBef>
                <a:spcPts val="1000"/>
              </a:spcBef>
              <a:spcAft>
                <a:spcPts val="0"/>
              </a:spcAft>
              <a:buClr>
                <a:schemeClr val="dk1"/>
              </a:buClr>
              <a:buSzPts val="2400"/>
              <a:buNone/>
            </a:pPr>
            <a:r>
              <a:t/>
            </a:r>
            <a:endParaRPr sz="2400"/>
          </a:p>
        </p:txBody>
      </p:sp>
      <p:pic>
        <p:nvPicPr>
          <p:cNvPr descr="logo" id="251" name="Google Shape;251;p29"/>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252" name="Google Shape;252;p29"/>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3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30"/>
          <p:cNvSpPr txBox="1"/>
          <p:nvPr>
            <p:ph idx="1" type="body"/>
          </p:nvPr>
        </p:nvSpPr>
        <p:spPr>
          <a:xfrm>
            <a:off x="69850" y="982027"/>
            <a:ext cx="11997600" cy="5135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1000"/>
              </a:spcBef>
              <a:spcAft>
                <a:spcPts val="0"/>
              </a:spcAft>
              <a:buClr>
                <a:schemeClr val="dk1"/>
              </a:buClr>
              <a:buSzPts val="2400"/>
              <a:buNone/>
            </a:pPr>
            <a:r>
              <a:rPr lang="en-US" sz="2000"/>
              <a:t>Ideas?</a:t>
            </a:r>
            <a:endParaRPr sz="2000"/>
          </a:p>
        </p:txBody>
      </p:sp>
      <p:pic>
        <p:nvPicPr>
          <p:cNvPr descr="logo" id="260" name="Google Shape;260;p3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61" name="Google Shape;261;p30"/>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13"/>
          <p:cNvSpPr txBox="1"/>
          <p:nvPr>
            <p:ph idx="1" type="body"/>
          </p:nvPr>
        </p:nvSpPr>
        <p:spPr>
          <a:xfrm>
            <a:off x="838200" y="1341438"/>
            <a:ext cx="10515600" cy="51355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Review Week 2 Homework</a:t>
            </a:r>
            <a:endParaRPr/>
          </a:p>
          <a:p>
            <a:pPr indent="-228600" lvl="0" marL="228600" rtl="0" algn="l">
              <a:lnSpc>
                <a:spcPct val="90000"/>
              </a:lnSpc>
              <a:spcBef>
                <a:spcPts val="1000"/>
              </a:spcBef>
              <a:spcAft>
                <a:spcPts val="0"/>
              </a:spcAft>
              <a:buClr>
                <a:schemeClr val="dk1"/>
              </a:buClr>
              <a:buSzPts val="2800"/>
              <a:buChar char="•"/>
            </a:pPr>
            <a:r>
              <a:rPr lang="en-US"/>
              <a:t>Basic string operations</a:t>
            </a:r>
            <a:endParaRPr/>
          </a:p>
          <a:p>
            <a:pPr indent="-228600" lvl="0" marL="228600" rtl="0" algn="l">
              <a:spcBef>
                <a:spcPts val="0"/>
              </a:spcBef>
              <a:spcAft>
                <a:spcPts val="0"/>
              </a:spcAft>
              <a:buSzPts val="1800"/>
              <a:buChar char="•"/>
            </a:pPr>
            <a:r>
              <a:rPr lang="en-US"/>
              <a:t>PythonChallenge-maybe??</a:t>
            </a:r>
            <a:endParaRPr/>
          </a:p>
          <a:p>
            <a:pPr indent="-228600" lvl="0" marL="228600" rtl="0" algn="l">
              <a:lnSpc>
                <a:spcPct val="90000"/>
              </a:lnSpc>
              <a:spcBef>
                <a:spcPts val="1000"/>
              </a:spcBef>
              <a:spcAft>
                <a:spcPts val="0"/>
              </a:spcAft>
              <a:buClr>
                <a:schemeClr val="dk1"/>
              </a:buClr>
              <a:buSzPts val="2800"/>
              <a:buChar char="•"/>
            </a:pPr>
            <a:r>
              <a:rPr lang="en-US"/>
              <a:t>Brute force/Strategic brute force</a:t>
            </a:r>
            <a:endParaRPr/>
          </a:p>
        </p:txBody>
      </p:sp>
      <p:pic>
        <p:nvPicPr>
          <p:cNvPr descr="logo" id="89" name="Google Shape;89;p1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90" name="Google Shape;90;p13"/>
          <p:cNvSpPr txBox="1"/>
          <p:nvPr/>
        </p:nvSpPr>
        <p:spPr>
          <a:xfrm>
            <a:off x="29845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accent5"/>
                </a:solidFill>
                <a:latin typeface="Calibri"/>
                <a:ea typeface="Calibri"/>
                <a:cs typeface="Calibri"/>
                <a:sym typeface="Calibri"/>
              </a:rPr>
              <a:t>Content of </a:t>
            </a:r>
            <a:r>
              <a:rPr lang="en-US" sz="4000">
                <a:solidFill>
                  <a:schemeClr val="accent5"/>
                </a:solidFill>
                <a:latin typeface="Calibri"/>
                <a:ea typeface="Calibri"/>
                <a:cs typeface="Calibri"/>
                <a:sym typeface="Calibri"/>
              </a:rPr>
              <a:t>T</a:t>
            </a:r>
            <a:r>
              <a:rPr b="0" i="0" lang="en-US" sz="4000" u="none" cap="none" strike="noStrike">
                <a:solidFill>
                  <a:schemeClr val="accent5"/>
                </a:solidFill>
                <a:latin typeface="Calibri"/>
                <a:ea typeface="Calibri"/>
                <a:cs typeface="Calibri"/>
                <a:sym typeface="Calibri"/>
              </a:rPr>
              <a:t>oday</a:t>
            </a:r>
            <a:r>
              <a:rPr lang="en-US" sz="4000">
                <a:solidFill>
                  <a:schemeClr val="accent5"/>
                </a:solidFill>
                <a:latin typeface="Calibri"/>
                <a:ea typeface="Calibri"/>
                <a:cs typeface="Calibri"/>
                <a:sym typeface="Calibri"/>
              </a:rPr>
              <a:t>’</a:t>
            </a:r>
            <a:r>
              <a:rPr b="0" i="0" lang="en-US" sz="4000" u="none" cap="none" strike="noStrike">
                <a:solidFill>
                  <a:schemeClr val="accent5"/>
                </a:solidFill>
                <a:latin typeface="Calibri"/>
                <a:ea typeface="Calibri"/>
                <a:cs typeface="Calibri"/>
                <a:sym typeface="Calibri"/>
              </a:rPr>
              <a:t>s class</a:t>
            </a:r>
            <a:endParaRPr sz="4000">
              <a:solidFill>
                <a:schemeClr val="accent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3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31"/>
          <p:cNvSpPr txBox="1"/>
          <p:nvPr>
            <p:ph idx="1" type="body"/>
          </p:nvPr>
        </p:nvSpPr>
        <p:spPr>
          <a:xfrm>
            <a:off x="69850" y="982027"/>
            <a:ext cx="11997600" cy="5135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1000"/>
              </a:spcBef>
              <a:spcAft>
                <a:spcPts val="0"/>
              </a:spcAft>
              <a:buClr>
                <a:schemeClr val="dk1"/>
              </a:buClr>
              <a:buSzPts val="2400"/>
              <a:buNone/>
            </a:pPr>
            <a:r>
              <a:rPr lang="en-US" sz="2000"/>
              <a:t>Ideas?</a:t>
            </a:r>
            <a:endParaRPr sz="2000"/>
          </a:p>
          <a:p>
            <a:pPr indent="-355600" lvl="0" marL="457200" rtl="0" algn="l">
              <a:lnSpc>
                <a:spcPct val="200000"/>
              </a:lnSpc>
              <a:spcBef>
                <a:spcPts val="1000"/>
              </a:spcBef>
              <a:spcAft>
                <a:spcPts val="0"/>
              </a:spcAft>
              <a:buSzPts val="2000"/>
              <a:buAutoNum type="arabicPeriod"/>
            </a:pPr>
            <a:r>
              <a:rPr lang="en-US" sz="2000"/>
              <a:t>We know that each number (1,2,3) can represent ANY of the three strings - “hoof”, “paper”, “scissors”</a:t>
            </a:r>
            <a:endParaRPr sz="2000"/>
          </a:p>
        </p:txBody>
      </p:sp>
      <p:pic>
        <p:nvPicPr>
          <p:cNvPr descr="logo" id="269" name="Google Shape;269;p3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70" name="Google Shape;270;p31"/>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3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32"/>
          <p:cNvSpPr txBox="1"/>
          <p:nvPr>
            <p:ph idx="1" type="body"/>
          </p:nvPr>
        </p:nvSpPr>
        <p:spPr>
          <a:xfrm>
            <a:off x="69850" y="982027"/>
            <a:ext cx="11997600" cy="5135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1000"/>
              </a:spcBef>
              <a:spcAft>
                <a:spcPts val="0"/>
              </a:spcAft>
              <a:buClr>
                <a:schemeClr val="dk1"/>
              </a:buClr>
              <a:buSzPts val="2400"/>
              <a:buNone/>
            </a:pPr>
            <a:r>
              <a:rPr lang="en-US" sz="2000"/>
              <a:t>Ideas?</a:t>
            </a:r>
            <a:endParaRPr sz="2000"/>
          </a:p>
          <a:p>
            <a:pPr indent="-355600" lvl="0" marL="457200" rtl="0" algn="l">
              <a:lnSpc>
                <a:spcPct val="200000"/>
              </a:lnSpc>
              <a:spcBef>
                <a:spcPts val="1000"/>
              </a:spcBef>
              <a:spcAft>
                <a:spcPts val="0"/>
              </a:spcAft>
              <a:buSzPts val="2000"/>
              <a:buAutoNum type="arabicPeriod"/>
            </a:pPr>
            <a:r>
              <a:rPr lang="en-US" sz="2000"/>
              <a:t>We know that each number (1,2,3) can represent ANY of the three strings - “hoof”, “paper”, “scissors”</a:t>
            </a:r>
            <a:endParaRPr sz="2000"/>
          </a:p>
          <a:p>
            <a:pPr indent="-355600" lvl="0" marL="457200" rtl="0" algn="l">
              <a:lnSpc>
                <a:spcPct val="200000"/>
              </a:lnSpc>
              <a:spcBef>
                <a:spcPts val="0"/>
              </a:spcBef>
              <a:spcAft>
                <a:spcPts val="0"/>
              </a:spcAft>
              <a:buSzPts val="2000"/>
              <a:buAutoNum type="arabicPeriod"/>
            </a:pPr>
            <a:r>
              <a:rPr lang="en-US" sz="2000"/>
              <a:t>Make an assumption - </a:t>
            </a:r>
            <a:r>
              <a:rPr b="1" lang="en-US" sz="2000"/>
              <a:t>Let’s assign 1,2,and 3 to ANY of 6 permutations of (H,P,S)</a:t>
            </a:r>
            <a:endParaRPr sz="2000"/>
          </a:p>
        </p:txBody>
      </p:sp>
      <p:pic>
        <p:nvPicPr>
          <p:cNvPr descr="logo" id="278" name="Google Shape;278;p3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79" name="Google Shape;279;p32"/>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3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33"/>
          <p:cNvSpPr txBox="1"/>
          <p:nvPr>
            <p:ph idx="1" type="body"/>
          </p:nvPr>
        </p:nvSpPr>
        <p:spPr>
          <a:xfrm>
            <a:off x="69850" y="982027"/>
            <a:ext cx="11997600" cy="5135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1000"/>
              </a:spcBef>
              <a:spcAft>
                <a:spcPts val="0"/>
              </a:spcAft>
              <a:buClr>
                <a:schemeClr val="dk1"/>
              </a:buClr>
              <a:buSzPts val="2400"/>
              <a:buNone/>
            </a:pPr>
            <a:r>
              <a:rPr lang="en-US" sz="2000"/>
              <a:t>Ideas?</a:t>
            </a:r>
            <a:endParaRPr sz="2000"/>
          </a:p>
          <a:p>
            <a:pPr indent="-355600" lvl="0" marL="457200" rtl="0" algn="l">
              <a:lnSpc>
                <a:spcPct val="200000"/>
              </a:lnSpc>
              <a:spcBef>
                <a:spcPts val="1000"/>
              </a:spcBef>
              <a:spcAft>
                <a:spcPts val="0"/>
              </a:spcAft>
              <a:buSzPts val="2000"/>
              <a:buAutoNum type="arabicPeriod"/>
            </a:pPr>
            <a:r>
              <a:rPr lang="en-US" sz="2000"/>
              <a:t>We know that each number (1,2,3) can represent ANY of the three strings - “hoof”, “paper”, “scissors”</a:t>
            </a:r>
            <a:endParaRPr sz="2000"/>
          </a:p>
          <a:p>
            <a:pPr indent="-355600" lvl="0" marL="457200" rtl="0" algn="l">
              <a:lnSpc>
                <a:spcPct val="200000"/>
              </a:lnSpc>
              <a:spcBef>
                <a:spcPts val="0"/>
              </a:spcBef>
              <a:spcAft>
                <a:spcPts val="0"/>
              </a:spcAft>
              <a:buSzPts val="2000"/>
              <a:buAutoNum type="arabicPeriod"/>
            </a:pPr>
            <a:r>
              <a:rPr lang="en-US" sz="2000"/>
              <a:t>Make an assumption - </a:t>
            </a:r>
            <a:r>
              <a:rPr b="1" lang="en-US" sz="2000"/>
              <a:t>Let’s assign 1,2,and 3 to ANY of 6 permutations of (H,P,S)</a:t>
            </a:r>
            <a:endParaRPr b="1" sz="2000"/>
          </a:p>
          <a:p>
            <a:pPr indent="-355600" lvl="0" marL="457200" rtl="0" algn="l">
              <a:lnSpc>
                <a:spcPct val="200000"/>
              </a:lnSpc>
              <a:spcBef>
                <a:spcPts val="0"/>
              </a:spcBef>
              <a:spcAft>
                <a:spcPts val="0"/>
              </a:spcAft>
              <a:buSzPts val="2000"/>
              <a:buAutoNum type="arabicPeriod"/>
            </a:pPr>
            <a:r>
              <a:rPr lang="en-US" sz="2000"/>
              <a:t>For each assumption, calculate the score (ex: Score given that H=1,P=3,S=2, Score given H=2,P=1,S=3)</a:t>
            </a:r>
            <a:endParaRPr sz="2000"/>
          </a:p>
          <a:p>
            <a:pPr indent="0" lvl="0" marL="0" rtl="0" algn="l">
              <a:lnSpc>
                <a:spcPct val="200000"/>
              </a:lnSpc>
              <a:spcBef>
                <a:spcPts val="1000"/>
              </a:spcBef>
              <a:spcAft>
                <a:spcPts val="0"/>
              </a:spcAft>
              <a:buNone/>
            </a:pPr>
            <a:r>
              <a:t/>
            </a:r>
            <a:endParaRPr sz="2000"/>
          </a:p>
        </p:txBody>
      </p:sp>
      <p:pic>
        <p:nvPicPr>
          <p:cNvPr descr="logo" id="287" name="Google Shape;287;p3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88" name="Google Shape;288;p33"/>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3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34"/>
          <p:cNvSpPr txBox="1"/>
          <p:nvPr>
            <p:ph idx="1" type="body"/>
          </p:nvPr>
        </p:nvSpPr>
        <p:spPr>
          <a:xfrm>
            <a:off x="69850" y="982027"/>
            <a:ext cx="11997600" cy="5135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1000"/>
              </a:spcBef>
              <a:spcAft>
                <a:spcPts val="0"/>
              </a:spcAft>
              <a:buClr>
                <a:schemeClr val="dk1"/>
              </a:buClr>
              <a:buSzPts val="2400"/>
              <a:buNone/>
            </a:pPr>
            <a:r>
              <a:rPr lang="en-US" sz="2000"/>
              <a:t>Ideas?</a:t>
            </a:r>
            <a:endParaRPr sz="2000"/>
          </a:p>
          <a:p>
            <a:pPr indent="-355600" lvl="0" marL="457200" rtl="0" algn="l">
              <a:lnSpc>
                <a:spcPct val="200000"/>
              </a:lnSpc>
              <a:spcBef>
                <a:spcPts val="1000"/>
              </a:spcBef>
              <a:spcAft>
                <a:spcPts val="0"/>
              </a:spcAft>
              <a:buSzPts val="2000"/>
              <a:buAutoNum type="arabicPeriod"/>
            </a:pPr>
            <a:r>
              <a:rPr lang="en-US" sz="2000"/>
              <a:t>We know that each number (1,2,3) can represent ANY of the three strings - “hoof”, “paper”, “scissors”</a:t>
            </a:r>
            <a:endParaRPr sz="2000"/>
          </a:p>
          <a:p>
            <a:pPr indent="-355600" lvl="0" marL="457200" rtl="0" algn="l">
              <a:lnSpc>
                <a:spcPct val="200000"/>
              </a:lnSpc>
              <a:spcBef>
                <a:spcPts val="0"/>
              </a:spcBef>
              <a:spcAft>
                <a:spcPts val="0"/>
              </a:spcAft>
              <a:buSzPts val="2000"/>
              <a:buAutoNum type="arabicPeriod"/>
            </a:pPr>
            <a:r>
              <a:rPr lang="en-US" sz="2000"/>
              <a:t>Make an assumption - </a:t>
            </a:r>
            <a:r>
              <a:rPr b="1" lang="en-US" sz="2000"/>
              <a:t>Let’s assign 1,2,and 3 to ANY of 6 permutations of (H,P,S)</a:t>
            </a:r>
            <a:endParaRPr b="1" sz="2000"/>
          </a:p>
          <a:p>
            <a:pPr indent="-355600" lvl="0" marL="457200" rtl="0" algn="l">
              <a:lnSpc>
                <a:spcPct val="200000"/>
              </a:lnSpc>
              <a:spcBef>
                <a:spcPts val="0"/>
              </a:spcBef>
              <a:spcAft>
                <a:spcPts val="0"/>
              </a:spcAft>
              <a:buSzPts val="2000"/>
              <a:buAutoNum type="arabicPeriod"/>
            </a:pPr>
            <a:r>
              <a:rPr lang="en-US" sz="2000"/>
              <a:t>For each assumption, calculate the score (ex: Score given that H=1,P=3,S=2, Score given H=2,P=1,S=3)</a:t>
            </a:r>
            <a:endParaRPr sz="2000"/>
          </a:p>
          <a:p>
            <a:pPr indent="-355600" lvl="0" marL="457200" rtl="0" algn="l">
              <a:lnSpc>
                <a:spcPct val="200000"/>
              </a:lnSpc>
              <a:spcBef>
                <a:spcPts val="0"/>
              </a:spcBef>
              <a:spcAft>
                <a:spcPts val="0"/>
              </a:spcAft>
              <a:buSzPts val="2000"/>
              <a:buAutoNum type="arabicPeriod"/>
            </a:pPr>
            <a:r>
              <a:rPr lang="en-US" sz="2000"/>
              <a:t>We want the </a:t>
            </a:r>
            <a:r>
              <a:rPr b="1" lang="en-US" sz="2000"/>
              <a:t>maximum</a:t>
            </a:r>
            <a:r>
              <a:rPr lang="en-US" sz="2000"/>
              <a:t> possible score. So pick the largest score over all individual assignments</a:t>
            </a:r>
            <a:endParaRPr sz="2000"/>
          </a:p>
        </p:txBody>
      </p:sp>
      <p:pic>
        <p:nvPicPr>
          <p:cNvPr descr="logo" id="296" name="Google Shape;296;p3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97" name="Google Shape;297;p34"/>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Brute Force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3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35"/>
          <p:cNvSpPr txBox="1"/>
          <p:nvPr>
            <p:ph idx="1" type="body"/>
          </p:nvPr>
        </p:nvSpPr>
        <p:spPr>
          <a:xfrm>
            <a:off x="69850" y="982027"/>
            <a:ext cx="11997600" cy="5135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1000"/>
              </a:spcBef>
              <a:spcAft>
                <a:spcPts val="0"/>
              </a:spcAft>
              <a:buClr>
                <a:schemeClr val="dk1"/>
              </a:buClr>
              <a:buSzPts val="2400"/>
              <a:buNone/>
            </a:pPr>
            <a:r>
              <a:rPr lang="en-US" sz="2000"/>
              <a:t>Ideas?</a:t>
            </a:r>
            <a:endParaRPr sz="2000"/>
          </a:p>
          <a:p>
            <a:pPr indent="-355600" lvl="0" marL="457200" rtl="0" algn="l">
              <a:lnSpc>
                <a:spcPct val="200000"/>
              </a:lnSpc>
              <a:spcBef>
                <a:spcPts val="1000"/>
              </a:spcBef>
              <a:spcAft>
                <a:spcPts val="0"/>
              </a:spcAft>
              <a:buSzPts val="2000"/>
              <a:buAutoNum type="arabicPeriod"/>
            </a:pPr>
            <a:r>
              <a:rPr lang="en-US" sz="2000"/>
              <a:t>We know that each number (1,2,3) can represent ANY of the three strings - “hoof”, “paper”, “scissors”</a:t>
            </a:r>
            <a:endParaRPr sz="2000"/>
          </a:p>
          <a:p>
            <a:pPr indent="-355600" lvl="0" marL="457200" rtl="0" algn="l">
              <a:lnSpc>
                <a:spcPct val="200000"/>
              </a:lnSpc>
              <a:spcBef>
                <a:spcPts val="0"/>
              </a:spcBef>
              <a:spcAft>
                <a:spcPts val="0"/>
              </a:spcAft>
              <a:buSzPts val="2000"/>
              <a:buAutoNum type="arabicPeriod"/>
            </a:pPr>
            <a:r>
              <a:rPr lang="en-US" sz="2000"/>
              <a:t>Make an assumption - </a:t>
            </a:r>
            <a:r>
              <a:rPr b="1" lang="en-US" sz="2000"/>
              <a:t>Let’s assign 1,2,and 3 to ANY of 6 permutations of (H,P,S)</a:t>
            </a:r>
            <a:endParaRPr b="1" sz="2000"/>
          </a:p>
          <a:p>
            <a:pPr indent="-355600" lvl="0" marL="457200" rtl="0" algn="l">
              <a:lnSpc>
                <a:spcPct val="200000"/>
              </a:lnSpc>
              <a:spcBef>
                <a:spcPts val="0"/>
              </a:spcBef>
              <a:spcAft>
                <a:spcPts val="0"/>
              </a:spcAft>
              <a:buSzPts val="2000"/>
              <a:buAutoNum type="arabicPeriod"/>
            </a:pPr>
            <a:r>
              <a:rPr lang="en-US" sz="2000"/>
              <a:t>For each assumption, calculate the score (ex: Score given that H=1,P=3,S=2, Score given H=2,P=1,S=3)</a:t>
            </a:r>
            <a:endParaRPr sz="2000"/>
          </a:p>
          <a:p>
            <a:pPr indent="-355600" lvl="0" marL="457200" rtl="0" algn="l">
              <a:lnSpc>
                <a:spcPct val="200000"/>
              </a:lnSpc>
              <a:spcBef>
                <a:spcPts val="0"/>
              </a:spcBef>
              <a:spcAft>
                <a:spcPts val="0"/>
              </a:spcAft>
              <a:buSzPts val="2000"/>
              <a:buAutoNum type="arabicPeriod"/>
            </a:pPr>
            <a:r>
              <a:rPr lang="en-US" sz="2000"/>
              <a:t>We want the </a:t>
            </a:r>
            <a:r>
              <a:rPr b="1" lang="en-US" sz="2000"/>
              <a:t>maximum</a:t>
            </a:r>
            <a:r>
              <a:rPr lang="en-US" sz="2000"/>
              <a:t> possible score. So pick the largest score over all individual assignments</a:t>
            </a:r>
            <a:endParaRPr sz="2000"/>
          </a:p>
          <a:p>
            <a:pPr indent="0" lvl="0" marL="0" rtl="0" algn="l">
              <a:lnSpc>
                <a:spcPct val="200000"/>
              </a:lnSpc>
              <a:spcBef>
                <a:spcPts val="1000"/>
              </a:spcBef>
              <a:spcAft>
                <a:spcPts val="0"/>
              </a:spcAft>
              <a:buNone/>
            </a:pPr>
            <a:r>
              <a:rPr lang="en-US" sz="2000"/>
              <a:t>6 possibilities: 1 &gt; 2 &gt;3 </a:t>
            </a:r>
            <a:r>
              <a:rPr lang="en-US" sz="2000" strike="sngStrike"/>
              <a:t>3&gt;1 &gt;2</a:t>
            </a:r>
            <a:endParaRPr sz="2000" strike="sngStrike"/>
          </a:p>
          <a:p>
            <a:pPr indent="0" lvl="0" marL="0" rtl="0" algn="l">
              <a:lnSpc>
                <a:spcPct val="200000"/>
              </a:lnSpc>
              <a:spcBef>
                <a:spcPts val="1000"/>
              </a:spcBef>
              <a:spcAft>
                <a:spcPts val="0"/>
              </a:spcAft>
              <a:buNone/>
            </a:pPr>
            <a:r>
              <a:rPr lang="en-US" sz="2000"/>
              <a:t>1 &gt; 3 &gt; 2 </a:t>
            </a:r>
            <a:r>
              <a:rPr lang="en-US" sz="2000" strike="sngStrike"/>
              <a:t>3&gt;2&gt;1</a:t>
            </a:r>
            <a:endParaRPr sz="2000" strike="sngStrike"/>
          </a:p>
          <a:p>
            <a:pPr indent="0" lvl="0" marL="0" rtl="0" algn="l">
              <a:lnSpc>
                <a:spcPct val="200000"/>
              </a:lnSpc>
              <a:spcBef>
                <a:spcPts val="1000"/>
              </a:spcBef>
              <a:spcAft>
                <a:spcPts val="0"/>
              </a:spcAft>
              <a:buNone/>
            </a:pPr>
            <a:r>
              <a:rPr lang="en-US" sz="2000" strike="sngStrike"/>
              <a:t>2 &gt; 1&gt;3</a:t>
            </a:r>
            <a:endParaRPr sz="2000" strike="sngStrike"/>
          </a:p>
          <a:p>
            <a:pPr indent="0" lvl="0" marL="0" rtl="0" algn="l">
              <a:lnSpc>
                <a:spcPct val="200000"/>
              </a:lnSpc>
              <a:spcBef>
                <a:spcPts val="1000"/>
              </a:spcBef>
              <a:spcAft>
                <a:spcPts val="0"/>
              </a:spcAft>
              <a:buNone/>
            </a:pPr>
            <a:r>
              <a:rPr lang="en-US" sz="2000" strike="sngStrike"/>
              <a:t>2&gt; 3&gt; 1</a:t>
            </a:r>
            <a:endParaRPr sz="2000" strike="sngStrike"/>
          </a:p>
        </p:txBody>
      </p:sp>
      <p:pic>
        <p:nvPicPr>
          <p:cNvPr descr="logo" id="305" name="Google Shape;305;p3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06" name="Google Shape;306;p35"/>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Solution -Hoof Paper Scissors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36"/>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36"/>
          <p:cNvSpPr txBox="1"/>
          <p:nvPr>
            <p:ph idx="1" type="body"/>
          </p:nvPr>
        </p:nvSpPr>
        <p:spPr>
          <a:xfrm>
            <a:off x="647700" y="1216025"/>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sz="2500"/>
              <a:t>First - finish implementing problems we did in class today. </a:t>
            </a:r>
            <a:endParaRPr sz="2500"/>
          </a:p>
          <a:p>
            <a:pPr indent="0" lvl="0" marL="0" rtl="0" algn="l">
              <a:lnSpc>
                <a:spcPct val="90000"/>
              </a:lnSpc>
              <a:spcBef>
                <a:spcPts val="1000"/>
              </a:spcBef>
              <a:spcAft>
                <a:spcPts val="0"/>
              </a:spcAft>
              <a:buClr>
                <a:schemeClr val="dk1"/>
              </a:buClr>
              <a:buSzPts val="2800"/>
              <a:buNone/>
            </a:pPr>
            <a:r>
              <a:rPr i="1" lang="en-US" sz="2500" u="sng"/>
              <a:t>String Operations:</a:t>
            </a:r>
            <a:endParaRPr i="1" sz="2500" u="sng"/>
          </a:p>
          <a:p>
            <a:pPr indent="0" lvl="0" marL="0" rtl="0" algn="l">
              <a:lnSpc>
                <a:spcPct val="90000"/>
              </a:lnSpc>
              <a:spcBef>
                <a:spcPts val="1000"/>
              </a:spcBef>
              <a:spcAft>
                <a:spcPts val="0"/>
              </a:spcAft>
              <a:buClr>
                <a:schemeClr val="dk1"/>
              </a:buClr>
              <a:buSzPts val="2800"/>
              <a:buNone/>
            </a:pPr>
            <a:r>
              <a:rPr lang="en-US" sz="2500"/>
              <a:t>1)Moocast</a:t>
            </a:r>
            <a:endParaRPr sz="2500"/>
          </a:p>
          <a:p>
            <a:pPr indent="0" lvl="0" marL="0" rtl="0" algn="l">
              <a:lnSpc>
                <a:spcPct val="90000"/>
              </a:lnSpc>
              <a:spcBef>
                <a:spcPts val="1000"/>
              </a:spcBef>
              <a:spcAft>
                <a:spcPts val="0"/>
              </a:spcAft>
              <a:buClr>
                <a:schemeClr val="dk1"/>
              </a:buClr>
              <a:buSzPts val="2800"/>
              <a:buNone/>
            </a:pPr>
            <a:r>
              <a:rPr lang="en-US" sz="2500"/>
              <a:t>2</a:t>
            </a:r>
            <a:r>
              <a:rPr b="1" lang="en-US" sz="2500"/>
              <a:t>) Why Did the Cow Cross the Road - Pt 2 (optional)</a:t>
            </a:r>
            <a:endParaRPr b="1" sz="2500"/>
          </a:p>
          <a:p>
            <a:pPr indent="0" lvl="0" marL="0" rtl="0" algn="l">
              <a:lnSpc>
                <a:spcPct val="90000"/>
              </a:lnSpc>
              <a:spcBef>
                <a:spcPts val="1000"/>
              </a:spcBef>
              <a:spcAft>
                <a:spcPts val="0"/>
              </a:spcAft>
              <a:buClr>
                <a:schemeClr val="dk1"/>
              </a:buClr>
              <a:buSzPts val="2800"/>
              <a:buNone/>
            </a:pPr>
            <a:r>
              <a:rPr b="1" lang="en-US" sz="2500"/>
              <a:t>3) Bovine Genomics</a:t>
            </a:r>
            <a:endParaRPr b="1" sz="2500"/>
          </a:p>
          <a:p>
            <a:pPr indent="0" lvl="0" marL="0" rtl="0" algn="l">
              <a:lnSpc>
                <a:spcPct val="90000"/>
              </a:lnSpc>
              <a:spcBef>
                <a:spcPts val="1000"/>
              </a:spcBef>
              <a:spcAft>
                <a:spcPts val="0"/>
              </a:spcAft>
              <a:buClr>
                <a:schemeClr val="dk1"/>
              </a:buClr>
              <a:buSzPts val="2800"/>
              <a:buNone/>
            </a:pPr>
            <a:r>
              <a:t/>
            </a:r>
            <a:endParaRPr sz="2500" u="sng"/>
          </a:p>
          <a:p>
            <a:pPr indent="0" lvl="0" marL="0" rtl="0" algn="l">
              <a:lnSpc>
                <a:spcPct val="90000"/>
              </a:lnSpc>
              <a:spcBef>
                <a:spcPts val="1000"/>
              </a:spcBef>
              <a:spcAft>
                <a:spcPts val="0"/>
              </a:spcAft>
              <a:buClr>
                <a:schemeClr val="dk1"/>
              </a:buClr>
              <a:buSzPts val="2800"/>
              <a:buNone/>
            </a:pPr>
            <a:r>
              <a:rPr lang="en-US" sz="2500" u="sng"/>
              <a:t>Brute-Force:</a:t>
            </a:r>
            <a:endParaRPr sz="2500" u="sng"/>
          </a:p>
          <a:p>
            <a:pPr indent="-387350" lvl="0" marL="457200" rtl="0" algn="l">
              <a:lnSpc>
                <a:spcPct val="90000"/>
              </a:lnSpc>
              <a:spcBef>
                <a:spcPts val="1000"/>
              </a:spcBef>
              <a:spcAft>
                <a:spcPts val="0"/>
              </a:spcAft>
              <a:buSzPts val="2500"/>
              <a:buAutoNum type="arabicParenR"/>
            </a:pPr>
            <a:r>
              <a:rPr b="1" lang="en-US" sz="2500"/>
              <a:t>Diamond Collector</a:t>
            </a:r>
            <a:endParaRPr b="1" sz="2500"/>
          </a:p>
          <a:p>
            <a:pPr indent="-387350" lvl="0" marL="457200" rtl="0" algn="l">
              <a:lnSpc>
                <a:spcPct val="90000"/>
              </a:lnSpc>
              <a:spcBef>
                <a:spcPts val="0"/>
              </a:spcBef>
              <a:spcAft>
                <a:spcPts val="0"/>
              </a:spcAft>
              <a:buSzPts val="2500"/>
              <a:buAutoNum type="arabicParenR"/>
            </a:pPr>
            <a:r>
              <a:rPr b="1" lang="en-US" sz="2500"/>
              <a:t>Hoof Paper Scissors</a:t>
            </a:r>
            <a:endParaRPr b="1" sz="2500"/>
          </a:p>
          <a:p>
            <a:pPr indent="0" lvl="0" marL="457200" rtl="0" algn="l">
              <a:lnSpc>
                <a:spcPct val="90000"/>
              </a:lnSpc>
              <a:spcBef>
                <a:spcPts val="1000"/>
              </a:spcBef>
              <a:spcAft>
                <a:spcPts val="0"/>
              </a:spcAft>
              <a:buNone/>
            </a:pPr>
            <a:r>
              <a:t/>
            </a:r>
            <a:endParaRPr sz="2500"/>
          </a:p>
          <a:p>
            <a:pPr indent="0" lvl="0" marL="0" rtl="0" algn="l">
              <a:lnSpc>
                <a:spcPct val="90000"/>
              </a:lnSpc>
              <a:spcBef>
                <a:spcPts val="1000"/>
              </a:spcBef>
              <a:spcAft>
                <a:spcPts val="0"/>
              </a:spcAft>
              <a:buClr>
                <a:schemeClr val="dk1"/>
              </a:buClr>
              <a:buSzPts val="2800"/>
              <a:buNone/>
            </a:pPr>
            <a:r>
              <a:rPr lang="en-US" sz="2500" u="sng"/>
              <a:t>Optional (Strategic Brute-force):</a:t>
            </a:r>
            <a:endParaRPr sz="2500" u="sng"/>
          </a:p>
          <a:p>
            <a:pPr indent="0" lvl="0" marL="0" rtl="0" algn="l">
              <a:spcBef>
                <a:spcPts val="1000"/>
              </a:spcBef>
              <a:spcAft>
                <a:spcPts val="0"/>
              </a:spcAft>
              <a:buClr>
                <a:schemeClr val="dk1"/>
              </a:buClr>
              <a:buSzPts val="2800"/>
              <a:buNone/>
            </a:pPr>
            <a:r>
              <a:rPr lang="en-US" sz="2500"/>
              <a:t> 2) Bessie Goes Moo/Bessie Gets Even - challenging! Feel free to ask :)</a:t>
            </a:r>
            <a:endParaRPr sz="2500"/>
          </a:p>
          <a:p>
            <a:pPr indent="0" lvl="0" marL="0" rtl="0" algn="l">
              <a:spcBef>
                <a:spcPts val="1000"/>
              </a:spcBef>
              <a:spcAft>
                <a:spcPts val="0"/>
              </a:spcAft>
              <a:buClr>
                <a:schemeClr val="dk1"/>
              </a:buClr>
              <a:buSzPts val="2800"/>
              <a:buNone/>
            </a:pPr>
            <a:r>
              <a:t/>
            </a:r>
            <a:endParaRPr sz="2500"/>
          </a:p>
          <a:p>
            <a:pPr indent="0" lvl="0" marL="0" rtl="0" algn="l">
              <a:lnSpc>
                <a:spcPct val="90000"/>
              </a:lnSpc>
              <a:spcBef>
                <a:spcPts val="1000"/>
              </a:spcBef>
              <a:spcAft>
                <a:spcPts val="0"/>
              </a:spcAft>
              <a:buClr>
                <a:schemeClr val="dk1"/>
              </a:buClr>
              <a:buSzPts val="2800"/>
              <a:buNone/>
            </a:pPr>
            <a:r>
              <a:t/>
            </a:r>
            <a:endParaRPr sz="2500"/>
          </a:p>
        </p:txBody>
      </p:sp>
      <p:pic>
        <p:nvPicPr>
          <p:cNvPr descr="logo" id="314" name="Google Shape;314;p3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15" name="Google Shape;315;p36"/>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Homework (10/19)</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21" name="Google Shape;321;p3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22" name="Google Shape;322;p37"/>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None/>
            </a:pPr>
            <a:r>
              <a:rPr lang="en-US" sz="2400"/>
              <a:t>Note- that for </a:t>
            </a:r>
            <a:r>
              <a:rPr lang="en-US" sz="2400" u="sng"/>
              <a:t>MOST</a:t>
            </a:r>
            <a:r>
              <a:rPr lang="en-US" sz="2400"/>
              <a:t> USACO BRONZE problems, you can get away with typical brute-force! Think about the </a:t>
            </a:r>
            <a:r>
              <a:rPr lang="en-US" sz="2400" u="sng"/>
              <a:t>bounds</a:t>
            </a:r>
            <a:r>
              <a:rPr lang="en-US" sz="2400"/>
              <a:t> on some problems, and how you might reduce this problem… </a:t>
            </a:r>
            <a:r>
              <a:rPr b="1" i="1" lang="en-US" sz="2400" u="sng"/>
              <a:t>(Example from USACO 2015 US Open, Silver)</a:t>
            </a:r>
            <a:endParaRPr b="1" i="1" sz="2400" u="sng"/>
          </a:p>
          <a:p>
            <a:pPr indent="0" lvl="0" marL="0" rtl="0" algn="l">
              <a:lnSpc>
                <a:spcPct val="90000"/>
              </a:lnSpc>
              <a:spcBef>
                <a:spcPts val="1000"/>
              </a:spcBef>
              <a:spcAft>
                <a:spcPts val="0"/>
              </a:spcAft>
              <a:buClr>
                <a:schemeClr val="dk1"/>
              </a:buClr>
              <a:buSzPts val="1100"/>
              <a:buNone/>
            </a:pPr>
            <a:r>
              <a:rPr lang="en-US" sz="2400"/>
              <a:t>Farmer John and Bessie the cow love to exchange math puzzles in their free time. The last puzzle FJ gave Bessie was quite difficult and she failed to solve it. Now she wants to get even with FJ by giving him a challenging puzzle.</a:t>
            </a:r>
            <a:endParaRPr sz="2400"/>
          </a:p>
          <a:p>
            <a:pPr indent="0" lvl="0" marL="0" rtl="0" algn="l">
              <a:lnSpc>
                <a:spcPct val="115000"/>
              </a:lnSpc>
              <a:spcBef>
                <a:spcPts val="0"/>
              </a:spcBef>
              <a:spcAft>
                <a:spcPts val="0"/>
              </a:spcAft>
              <a:buClr>
                <a:schemeClr val="dk1"/>
              </a:buClr>
              <a:buSzPts val="1100"/>
              <a:buNone/>
            </a:pPr>
            <a:r>
              <a:rPr lang="en-US" sz="2400"/>
              <a:t>Bessie gives FJ the expression </a:t>
            </a:r>
            <a:endParaRPr sz="2400"/>
          </a:p>
          <a:p>
            <a:pPr indent="0" lvl="0" marL="0" rtl="0" algn="l">
              <a:lnSpc>
                <a:spcPct val="115000"/>
              </a:lnSpc>
              <a:spcBef>
                <a:spcPts val="0"/>
              </a:spcBef>
              <a:spcAft>
                <a:spcPts val="0"/>
              </a:spcAft>
              <a:buClr>
                <a:schemeClr val="dk1"/>
              </a:buClr>
              <a:buSzPts val="1100"/>
              <a:buNone/>
            </a:pPr>
            <a:r>
              <a:rPr lang="en-US" sz="2400"/>
              <a:t>(B+E+S+S+I+E)(G+O+E+S)(M+O+O)</a:t>
            </a:r>
            <a:endParaRPr sz="2400"/>
          </a:p>
          <a:p>
            <a:pPr indent="0" lvl="0" marL="0" rtl="0" algn="l">
              <a:lnSpc>
                <a:spcPct val="115000"/>
              </a:lnSpc>
              <a:spcBef>
                <a:spcPts val="0"/>
              </a:spcBef>
              <a:spcAft>
                <a:spcPts val="0"/>
              </a:spcAft>
              <a:buClr>
                <a:schemeClr val="dk1"/>
              </a:buClr>
              <a:buSzPts val="1100"/>
              <a:buNone/>
            </a:pPr>
            <a:r>
              <a:rPr lang="en-US" sz="2400"/>
              <a:t>(B+E+S+S+I+E)(G+O+E+S)(M+O+O), containing the seven variables B,E,S,I,G,O,M (the "O" is a variable, not a zero). For each variable, she gives FJ a list of up to </a:t>
            </a:r>
            <a:r>
              <a:rPr lang="en-US" sz="2400" u="sng">
                <a:solidFill>
                  <a:srgbClr val="FF0000"/>
                </a:solidFill>
              </a:rPr>
              <a:t>500 integer values</a:t>
            </a:r>
            <a:r>
              <a:rPr lang="en-US" sz="2400"/>
              <a:t> the variable can possibly take. She asks FJ to count the number of different ways he can assign values to the variables so the entire expression evaluates to a </a:t>
            </a:r>
            <a:r>
              <a:rPr i="1" lang="en-US" sz="2400" u="sng">
                <a:solidFill>
                  <a:srgbClr val="FF0000"/>
                </a:solidFill>
              </a:rPr>
              <a:t>multiple of 7</a:t>
            </a:r>
            <a:r>
              <a:rPr lang="en-US" sz="2400"/>
              <a:t>.</a:t>
            </a:r>
            <a:endParaRPr sz="2400"/>
          </a:p>
          <a:p>
            <a:pPr indent="0" lvl="0" marL="0" rtl="0" algn="l">
              <a:lnSpc>
                <a:spcPct val="90000"/>
              </a:lnSpc>
              <a:spcBef>
                <a:spcPts val="100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t/>
            </a:r>
            <a:endParaRPr b="1" sz="2400"/>
          </a:p>
        </p:txBody>
      </p:sp>
      <p:pic>
        <p:nvPicPr>
          <p:cNvPr descr="logo" id="323" name="Google Shape;323;p3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24" name="Google Shape;324;p37"/>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(OPTIONAL) </a:t>
            </a:r>
            <a:r>
              <a:rPr lang="en-US" sz="4000">
                <a:solidFill>
                  <a:schemeClr val="accent5"/>
                </a:solidFill>
                <a:latin typeface="Calibri"/>
                <a:ea typeface="Calibri"/>
                <a:cs typeface="Calibri"/>
                <a:sym typeface="Calibri"/>
              </a:rPr>
              <a:t>Strategic Brute-Force: “Bessie Goes Moo”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30" name="Google Shape;330;p3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31" name="Google Shape;331;p38"/>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None/>
            </a:pPr>
            <a:r>
              <a:rPr lang="en-US" sz="2400"/>
              <a:t>How can we reduce this problem into simple brute force? </a:t>
            </a:r>
            <a:r>
              <a:rPr b="1" lang="en-US" sz="2400" u="sng"/>
              <a:t>What do we really care about?</a:t>
            </a:r>
            <a:endParaRPr b="1" sz="2400" u="sng"/>
          </a:p>
          <a:p>
            <a:pPr indent="0" lvl="0" marL="0" rtl="0" algn="l">
              <a:spcBef>
                <a:spcPts val="1000"/>
              </a:spcBef>
              <a:spcAft>
                <a:spcPts val="0"/>
              </a:spcAft>
              <a:buClr>
                <a:schemeClr val="dk1"/>
              </a:buClr>
              <a:buSzPts val="1100"/>
              <a:buNone/>
            </a:pPr>
            <a:r>
              <a:rPr lang="en-US" sz="2400"/>
              <a:t>Farmer John and Bessie the cow love to exchange math puzzles in their free time. The last puzzle FJ gave Bessie was quite difficult and she failed to solve it. Now she wants to get even with FJ by giving him a challenging puzzle.</a:t>
            </a:r>
            <a:endParaRPr sz="2400"/>
          </a:p>
          <a:p>
            <a:pPr indent="0" lvl="0" marL="0" rtl="0" algn="l">
              <a:lnSpc>
                <a:spcPct val="115000"/>
              </a:lnSpc>
              <a:spcBef>
                <a:spcPts val="0"/>
              </a:spcBef>
              <a:spcAft>
                <a:spcPts val="0"/>
              </a:spcAft>
              <a:buClr>
                <a:schemeClr val="dk1"/>
              </a:buClr>
              <a:buSzPts val="1100"/>
              <a:buNone/>
            </a:pPr>
            <a:r>
              <a:rPr lang="en-US" sz="2400"/>
              <a:t>Bessie gives FJ the expression </a:t>
            </a:r>
            <a:endParaRPr sz="2400"/>
          </a:p>
          <a:p>
            <a:pPr indent="0" lvl="0" marL="0" rtl="0" algn="l">
              <a:lnSpc>
                <a:spcPct val="115000"/>
              </a:lnSpc>
              <a:spcBef>
                <a:spcPts val="0"/>
              </a:spcBef>
              <a:spcAft>
                <a:spcPts val="0"/>
              </a:spcAft>
              <a:buClr>
                <a:schemeClr val="dk1"/>
              </a:buClr>
              <a:buSzPts val="1100"/>
              <a:buNone/>
            </a:pPr>
            <a:r>
              <a:rPr lang="en-US" sz="2400"/>
              <a:t>(B+E+S+S+I+E)(G+O+E+S)(M+O+O)</a:t>
            </a:r>
            <a:endParaRPr sz="2400"/>
          </a:p>
          <a:p>
            <a:pPr indent="0" lvl="0" marL="0" rtl="0" algn="l">
              <a:lnSpc>
                <a:spcPct val="115000"/>
              </a:lnSpc>
              <a:spcBef>
                <a:spcPts val="0"/>
              </a:spcBef>
              <a:spcAft>
                <a:spcPts val="0"/>
              </a:spcAft>
              <a:buClr>
                <a:schemeClr val="dk1"/>
              </a:buClr>
              <a:buSzPts val="1100"/>
              <a:buNone/>
            </a:pPr>
            <a:r>
              <a:rPr lang="en-US" sz="2400"/>
              <a:t>(B+E+S+S+I+E)(G+O+E+S)(M+O+O), containing the seven variables B,E,S,I,G,O,M (the "O" is a variable, not a zero). For each variable, she gives FJ a list of up to </a:t>
            </a:r>
            <a:r>
              <a:rPr lang="en-US" sz="2400" u="sng">
                <a:solidFill>
                  <a:srgbClr val="FF0000"/>
                </a:solidFill>
              </a:rPr>
              <a:t>500 integer values</a:t>
            </a:r>
            <a:r>
              <a:rPr lang="en-US" sz="2400"/>
              <a:t> the variable can possibly take. She asks FJ to count the number of different ways he can assign values to the variables so the entire expression evaluates to a </a:t>
            </a:r>
            <a:r>
              <a:rPr i="1" lang="en-US" sz="2400" u="sng">
                <a:solidFill>
                  <a:srgbClr val="FF0000"/>
                </a:solidFill>
              </a:rPr>
              <a:t>multiple of 7</a:t>
            </a:r>
            <a:r>
              <a:rPr lang="en-US" sz="2400"/>
              <a:t>.</a:t>
            </a:r>
            <a:endParaRPr sz="2400"/>
          </a:p>
          <a:p>
            <a:pPr indent="0" lvl="0" marL="0" rtl="0" algn="l">
              <a:lnSpc>
                <a:spcPct val="90000"/>
              </a:lnSpc>
              <a:spcBef>
                <a:spcPts val="100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t/>
            </a:r>
            <a:endParaRPr b="1" sz="2400"/>
          </a:p>
        </p:txBody>
      </p:sp>
      <p:pic>
        <p:nvPicPr>
          <p:cNvPr descr="logo" id="332" name="Google Shape;332;p3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33" name="Google Shape;333;p38"/>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a:solidFill>
                <a:schemeClr val="dk1"/>
              </a:solidFill>
            </a:endParaRPr>
          </a:p>
          <a:p>
            <a:pPr indent="0" lvl="0" marL="0" marR="0" rtl="0" algn="l">
              <a:spcBef>
                <a:spcPts val="0"/>
              </a:spcBef>
              <a:spcAft>
                <a:spcPts val="0"/>
              </a:spcAft>
              <a:buClr>
                <a:schemeClr val="accent5"/>
              </a:buClr>
              <a:buSzPts val="4000"/>
              <a:buFont typeface="Arial"/>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39" name="Google Shape;339;p3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40" name="Google Shape;340;p39"/>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None/>
            </a:pPr>
            <a:r>
              <a:rPr lang="en-US" sz="2400"/>
              <a:t>Farmer John and Bessie the cow love to exchange math puzzles in their free time. The last puzzle FJ gave Bessie was quite difficult and she failed to solve it. Now she wants to get even with FJ by giving him a challenging puzzle.</a:t>
            </a:r>
            <a:endParaRPr sz="2400"/>
          </a:p>
          <a:p>
            <a:pPr indent="0" lvl="0" marL="0" rtl="0" algn="l">
              <a:lnSpc>
                <a:spcPct val="115000"/>
              </a:lnSpc>
              <a:spcBef>
                <a:spcPts val="0"/>
              </a:spcBef>
              <a:spcAft>
                <a:spcPts val="0"/>
              </a:spcAft>
              <a:buClr>
                <a:schemeClr val="dk1"/>
              </a:buClr>
              <a:buSzPts val="1100"/>
              <a:buNone/>
            </a:pPr>
            <a:r>
              <a:rPr lang="en-US" sz="2400"/>
              <a:t>Bessie gives FJ the expression </a:t>
            </a:r>
            <a:endParaRPr sz="2400"/>
          </a:p>
          <a:p>
            <a:pPr indent="0" lvl="0" marL="0" rtl="0" algn="l">
              <a:lnSpc>
                <a:spcPct val="115000"/>
              </a:lnSpc>
              <a:spcBef>
                <a:spcPts val="0"/>
              </a:spcBef>
              <a:spcAft>
                <a:spcPts val="0"/>
              </a:spcAft>
              <a:buClr>
                <a:schemeClr val="dk1"/>
              </a:buClr>
              <a:buSzPts val="1100"/>
              <a:buNone/>
            </a:pPr>
            <a:r>
              <a:rPr lang="en-US" sz="2400"/>
              <a:t>(B+E+S+S+I+E)(G+O+E+S)(M+O+O)</a:t>
            </a:r>
            <a:endParaRPr sz="2400"/>
          </a:p>
          <a:p>
            <a:pPr indent="0" lvl="0" marL="0" rtl="0" algn="l">
              <a:lnSpc>
                <a:spcPct val="115000"/>
              </a:lnSpc>
              <a:spcBef>
                <a:spcPts val="0"/>
              </a:spcBef>
              <a:spcAft>
                <a:spcPts val="0"/>
              </a:spcAft>
              <a:buClr>
                <a:schemeClr val="dk1"/>
              </a:buClr>
              <a:buSzPts val="1100"/>
              <a:buNone/>
            </a:pPr>
            <a:r>
              <a:rPr lang="en-US" sz="2400"/>
              <a:t>(B+E+S+S+I+E)(G+O+E+S)(M+O+O), containing the seven variables B,E,S,I,G,O,M (the "O" is a variable, not a zero). For each variable, she gives FJ a list of up to </a:t>
            </a:r>
            <a:r>
              <a:rPr lang="en-US" sz="2400" u="sng">
                <a:solidFill>
                  <a:srgbClr val="FF0000"/>
                </a:solidFill>
              </a:rPr>
              <a:t>500 integer values</a:t>
            </a:r>
            <a:r>
              <a:rPr lang="en-US" sz="2400"/>
              <a:t> the variable can possibly take. She asks FJ to count the number of different ways he can assign values to the variables so the entire expression evaluates to a </a:t>
            </a:r>
            <a:r>
              <a:rPr i="1" lang="en-US" sz="2400" u="sng">
                <a:solidFill>
                  <a:srgbClr val="FF0000"/>
                </a:solidFill>
              </a:rPr>
              <a:t>multiple of 7</a:t>
            </a:r>
            <a:r>
              <a:rPr lang="en-US" sz="2400"/>
              <a:t>.</a:t>
            </a:r>
            <a:endParaRPr sz="2400"/>
          </a:p>
          <a:p>
            <a:pPr indent="0" lvl="0" marL="0" rtl="0" algn="l">
              <a:lnSpc>
                <a:spcPct val="115000"/>
              </a:lnSpc>
              <a:spcBef>
                <a:spcPts val="0"/>
              </a:spcBef>
              <a:spcAft>
                <a:spcPts val="0"/>
              </a:spcAft>
              <a:buClr>
                <a:schemeClr val="dk1"/>
              </a:buClr>
              <a:buSzPts val="1100"/>
              <a:buNone/>
            </a:pPr>
            <a:r>
              <a:t/>
            </a:r>
            <a:endParaRPr sz="2400"/>
          </a:p>
          <a:p>
            <a:pPr indent="0" lvl="0" marL="0" rtl="0" algn="l">
              <a:lnSpc>
                <a:spcPct val="115000"/>
              </a:lnSpc>
              <a:spcBef>
                <a:spcPts val="0"/>
              </a:spcBef>
              <a:spcAft>
                <a:spcPts val="0"/>
              </a:spcAft>
              <a:buClr>
                <a:schemeClr val="dk1"/>
              </a:buClr>
              <a:buSzPts val="1100"/>
              <a:buNone/>
            </a:pPr>
            <a:r>
              <a:rPr lang="en-US" sz="2400"/>
              <a:t>Option 1: Brute force over all 500 integer values B, E, S , I , G, O, M to see if the expression evaluates to a multiple of seven. What is the </a:t>
            </a:r>
            <a:r>
              <a:rPr lang="en-US" sz="2400" u="sng"/>
              <a:t>complexity</a:t>
            </a:r>
            <a:r>
              <a:rPr lang="en-US" sz="2400"/>
              <a:t> of this?</a:t>
            </a:r>
            <a:endParaRPr sz="2400"/>
          </a:p>
          <a:p>
            <a:pPr indent="0" lvl="0" marL="0" rtl="0" algn="l">
              <a:lnSpc>
                <a:spcPct val="90000"/>
              </a:lnSpc>
              <a:spcBef>
                <a:spcPts val="100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t/>
            </a:r>
            <a:endParaRPr b="1" sz="2400"/>
          </a:p>
        </p:txBody>
      </p:sp>
      <p:pic>
        <p:nvPicPr>
          <p:cNvPr descr="logo" id="341" name="Google Shape;341;p3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42" name="Google Shape;342;p39"/>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a:solidFill>
                <a:schemeClr val="dk1"/>
              </a:solidFill>
            </a:endParaRPr>
          </a:p>
          <a:p>
            <a:pPr indent="0" lvl="0" marL="0" marR="0" rtl="0" algn="l">
              <a:spcBef>
                <a:spcPts val="0"/>
              </a:spcBef>
              <a:spcAft>
                <a:spcPts val="0"/>
              </a:spcAft>
              <a:buClr>
                <a:schemeClr val="accent5"/>
              </a:buClr>
              <a:buSzPts val="4000"/>
              <a:buFont typeface="Arial"/>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48" name="Google Shape;348;p4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49" name="Google Shape;349;p40"/>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None/>
            </a:pPr>
            <a:r>
              <a:rPr lang="en-US" sz="2400"/>
              <a:t>Farmer John and Bessie the cow love to exchange math puzzles in their free time. The last puzzle FJ gave Bessie was quite difficult and she failed to solve it. Now she wants to get even with FJ by giving him a challenging puzzle.</a:t>
            </a:r>
            <a:endParaRPr sz="2400"/>
          </a:p>
          <a:p>
            <a:pPr indent="0" lvl="0" marL="0" rtl="0" algn="l">
              <a:lnSpc>
                <a:spcPct val="115000"/>
              </a:lnSpc>
              <a:spcBef>
                <a:spcPts val="0"/>
              </a:spcBef>
              <a:spcAft>
                <a:spcPts val="0"/>
              </a:spcAft>
              <a:buClr>
                <a:schemeClr val="dk1"/>
              </a:buClr>
              <a:buSzPts val="1100"/>
              <a:buNone/>
            </a:pPr>
            <a:r>
              <a:rPr lang="en-US" sz="2400"/>
              <a:t>Bessie gives FJ the expression </a:t>
            </a:r>
            <a:endParaRPr sz="2400"/>
          </a:p>
          <a:p>
            <a:pPr indent="0" lvl="0" marL="0" rtl="0" algn="l">
              <a:lnSpc>
                <a:spcPct val="115000"/>
              </a:lnSpc>
              <a:spcBef>
                <a:spcPts val="0"/>
              </a:spcBef>
              <a:spcAft>
                <a:spcPts val="0"/>
              </a:spcAft>
              <a:buClr>
                <a:schemeClr val="dk1"/>
              </a:buClr>
              <a:buSzPts val="1100"/>
              <a:buNone/>
            </a:pPr>
            <a:r>
              <a:rPr lang="en-US" sz="2400"/>
              <a:t>(B+E+S+S+I+E)(G+O+E+S)(M+O+O)</a:t>
            </a:r>
            <a:endParaRPr sz="2400"/>
          </a:p>
          <a:p>
            <a:pPr indent="0" lvl="0" marL="0" rtl="0" algn="l">
              <a:lnSpc>
                <a:spcPct val="115000"/>
              </a:lnSpc>
              <a:spcBef>
                <a:spcPts val="0"/>
              </a:spcBef>
              <a:spcAft>
                <a:spcPts val="0"/>
              </a:spcAft>
              <a:buClr>
                <a:schemeClr val="dk1"/>
              </a:buClr>
              <a:buSzPts val="1100"/>
              <a:buNone/>
            </a:pPr>
            <a:r>
              <a:rPr lang="en-US" sz="2400"/>
              <a:t>(B+E+S+S+I+E)(G+O+E+S)(M+O+O), containing the seven variables B,E,S,I,G,O,M (the "O" is a variable, not a zero). For each variable, she gives FJ a list of up to </a:t>
            </a:r>
            <a:r>
              <a:rPr lang="en-US" sz="2400" u="sng">
                <a:solidFill>
                  <a:srgbClr val="FF0000"/>
                </a:solidFill>
              </a:rPr>
              <a:t>500 integer values</a:t>
            </a:r>
            <a:r>
              <a:rPr lang="en-US" sz="2400"/>
              <a:t> the variable can possibly take. She asks FJ to count the number of different ways he can assign values to the variables so the entire expression evaluates to a </a:t>
            </a:r>
            <a:r>
              <a:rPr i="1" lang="en-US" sz="2400" u="sng">
                <a:solidFill>
                  <a:srgbClr val="FF0000"/>
                </a:solidFill>
              </a:rPr>
              <a:t>multiple of 7</a:t>
            </a:r>
            <a:r>
              <a:rPr lang="en-US" sz="2400"/>
              <a:t>.</a:t>
            </a:r>
            <a:endParaRPr sz="2400"/>
          </a:p>
          <a:p>
            <a:pPr indent="0" lvl="0" marL="0" rtl="0" algn="l">
              <a:lnSpc>
                <a:spcPct val="115000"/>
              </a:lnSpc>
              <a:spcBef>
                <a:spcPts val="0"/>
              </a:spcBef>
              <a:spcAft>
                <a:spcPts val="0"/>
              </a:spcAft>
              <a:buClr>
                <a:schemeClr val="dk1"/>
              </a:buClr>
              <a:buSzPts val="1100"/>
              <a:buNone/>
            </a:pPr>
            <a:r>
              <a:t/>
            </a:r>
            <a:endParaRPr sz="2400"/>
          </a:p>
          <a:p>
            <a:pPr indent="0" lvl="0" marL="0" rtl="0" algn="l">
              <a:lnSpc>
                <a:spcPct val="115000"/>
              </a:lnSpc>
              <a:spcBef>
                <a:spcPts val="0"/>
              </a:spcBef>
              <a:spcAft>
                <a:spcPts val="0"/>
              </a:spcAft>
              <a:buClr>
                <a:schemeClr val="dk1"/>
              </a:buClr>
              <a:buSzPts val="1100"/>
              <a:buNone/>
            </a:pPr>
            <a:r>
              <a:rPr lang="en-US" sz="2400"/>
              <a:t>Option 1: Brute force over all 500 integer values B, E, S , I , G, O, M to see if the expression evaluates to a multiple of seven. What is the </a:t>
            </a:r>
            <a:r>
              <a:rPr lang="en-US" sz="2400" u="sng"/>
              <a:t>complexity</a:t>
            </a:r>
            <a:r>
              <a:rPr lang="en-US" sz="2400"/>
              <a:t> of this?</a:t>
            </a:r>
            <a:endParaRPr sz="2400"/>
          </a:p>
          <a:p>
            <a:pPr indent="0" lvl="0" marL="0" rtl="0" algn="l">
              <a:lnSpc>
                <a:spcPct val="115000"/>
              </a:lnSpc>
              <a:spcBef>
                <a:spcPts val="0"/>
              </a:spcBef>
              <a:spcAft>
                <a:spcPts val="0"/>
              </a:spcAft>
              <a:buClr>
                <a:schemeClr val="dk1"/>
              </a:buClr>
              <a:buSzPts val="1100"/>
              <a:buNone/>
            </a:pPr>
            <a:r>
              <a:rPr b="1" lang="en-US" sz="2400"/>
              <a:t>We have at most 500 options for each of the letters. Thus, in the worst case, we would be iterating through 500</a:t>
            </a:r>
            <a:r>
              <a:rPr b="1" baseline="30000" lang="en-US" sz="2400">
                <a:solidFill>
                  <a:srgbClr val="000000"/>
                </a:solidFill>
              </a:rPr>
              <a:t>7</a:t>
            </a:r>
            <a:r>
              <a:rPr b="1" lang="en-US" sz="2400"/>
              <a:t> ≈ 7.8*10</a:t>
            </a:r>
            <a:r>
              <a:rPr b="1" baseline="30000" lang="en-US" sz="2400">
                <a:solidFill>
                  <a:srgbClr val="000000"/>
                </a:solidFill>
              </a:rPr>
              <a:t>18</a:t>
            </a:r>
            <a:r>
              <a:rPr b="1" lang="en-US" sz="2400"/>
              <a:t> values! That’s waay too slow (~10</a:t>
            </a:r>
            <a:r>
              <a:rPr b="1" baseline="30000" lang="en-US" sz="2400"/>
              <a:t>10</a:t>
            </a:r>
            <a:r>
              <a:rPr b="1" lang="en-US" sz="2400"/>
              <a:t> seconds to complete)!!</a:t>
            </a:r>
            <a:endParaRPr b="1" sz="2400">
              <a:solidFill>
                <a:srgbClr val="000000"/>
              </a:solidFill>
            </a:endParaRPr>
          </a:p>
          <a:p>
            <a:pPr indent="0" lvl="0" marL="0" rtl="0" algn="l">
              <a:lnSpc>
                <a:spcPct val="90000"/>
              </a:lnSpc>
              <a:spcBef>
                <a:spcPts val="100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t/>
            </a:r>
            <a:endParaRPr b="1" sz="2400"/>
          </a:p>
        </p:txBody>
      </p:sp>
      <p:pic>
        <p:nvPicPr>
          <p:cNvPr descr="logo" id="350" name="Google Shape;350;p4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51" name="Google Shape;351;p40"/>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a:solidFill>
                <a:schemeClr val="dk1"/>
              </a:solidFill>
            </a:endParaRPr>
          </a:p>
          <a:p>
            <a:pPr indent="0" lvl="0" marL="0" marR="0" rtl="0" algn="l">
              <a:spcBef>
                <a:spcPts val="0"/>
              </a:spcBef>
              <a:spcAft>
                <a:spcPts val="0"/>
              </a:spcAft>
              <a:buClr>
                <a:schemeClr val="accent5"/>
              </a:buClr>
              <a:buSzPts val="4000"/>
              <a:buFont typeface="Arial"/>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4"/>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4"/>
          <p:cNvSpPr txBox="1"/>
          <p:nvPr>
            <p:ph idx="1" type="body"/>
          </p:nvPr>
        </p:nvSpPr>
        <p:spPr>
          <a:xfrm>
            <a:off x="198438" y="1147763"/>
            <a:ext cx="5894387"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Java</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99" name="Google Shape;99;p1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00" name="Google Shape;100;p14"/>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File Input And Output -review</a:t>
            </a:r>
            <a:endParaRPr/>
          </a:p>
        </p:txBody>
      </p:sp>
      <p:sp>
        <p:nvSpPr>
          <p:cNvPr id="101" name="Google Shape;101;p14"/>
          <p:cNvSpPr/>
          <p:nvPr/>
        </p:nvSpPr>
        <p:spPr>
          <a:xfrm>
            <a:off x="6119813" y="1174750"/>
            <a:ext cx="5903912" cy="51339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C++</a:t>
            </a:r>
            <a:endParaRPr/>
          </a:p>
          <a:p>
            <a:pPr indent="0" lvl="0" marL="0" marR="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p:txBody>
      </p:sp>
      <p:pic>
        <p:nvPicPr>
          <p:cNvPr descr="Capture" id="102" name="Google Shape;102;p14"/>
          <p:cNvPicPr preferRelativeResize="0"/>
          <p:nvPr/>
        </p:nvPicPr>
        <p:blipFill rotWithShape="1">
          <a:blip r:embed="rId4">
            <a:alphaModFix/>
          </a:blip>
          <a:srcRect b="0" l="0" r="0" t="0"/>
          <a:stretch/>
        </p:blipFill>
        <p:spPr>
          <a:xfrm>
            <a:off x="498475" y="1566863"/>
            <a:ext cx="5340350" cy="5284787"/>
          </a:xfrm>
          <a:prstGeom prst="rect">
            <a:avLst/>
          </a:prstGeom>
          <a:noFill/>
          <a:ln>
            <a:noFill/>
          </a:ln>
        </p:spPr>
      </p:pic>
      <p:pic>
        <p:nvPicPr>
          <p:cNvPr descr="Capture2" id="103" name="Google Shape;103;p14"/>
          <p:cNvPicPr preferRelativeResize="0"/>
          <p:nvPr/>
        </p:nvPicPr>
        <p:blipFill rotWithShape="1">
          <a:blip r:embed="rId5">
            <a:alphaModFix/>
          </a:blip>
          <a:srcRect b="0" l="0" r="0" t="0"/>
          <a:stretch/>
        </p:blipFill>
        <p:spPr>
          <a:xfrm>
            <a:off x="6900863" y="1566863"/>
            <a:ext cx="3646487" cy="33766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57" name="Google Shape;357;p4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58" name="Google Shape;358;p41"/>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None/>
            </a:pPr>
            <a:r>
              <a:rPr lang="en-US" sz="2400"/>
              <a:t>Farmer John and Bessie the cow love to exchange math puzzles in their free time. The last puzzle FJ gave Bessie was quite difficult and she failed to solve it. Now she wants to get even with FJ by giving him a challenging puzzle.</a:t>
            </a:r>
            <a:endParaRPr sz="2400"/>
          </a:p>
          <a:p>
            <a:pPr indent="0" lvl="0" marL="0" rtl="0" algn="l">
              <a:lnSpc>
                <a:spcPct val="115000"/>
              </a:lnSpc>
              <a:spcBef>
                <a:spcPts val="0"/>
              </a:spcBef>
              <a:spcAft>
                <a:spcPts val="0"/>
              </a:spcAft>
              <a:buClr>
                <a:schemeClr val="dk1"/>
              </a:buClr>
              <a:buSzPts val="1100"/>
              <a:buNone/>
            </a:pPr>
            <a:r>
              <a:rPr lang="en-US" sz="2400"/>
              <a:t>Bessie gives FJ the expression </a:t>
            </a:r>
            <a:endParaRPr sz="2400"/>
          </a:p>
          <a:p>
            <a:pPr indent="0" lvl="0" marL="0" rtl="0" algn="l">
              <a:lnSpc>
                <a:spcPct val="115000"/>
              </a:lnSpc>
              <a:spcBef>
                <a:spcPts val="0"/>
              </a:spcBef>
              <a:spcAft>
                <a:spcPts val="0"/>
              </a:spcAft>
              <a:buClr>
                <a:schemeClr val="dk1"/>
              </a:buClr>
              <a:buSzPts val="1100"/>
              <a:buNone/>
            </a:pPr>
            <a:r>
              <a:rPr lang="en-US" sz="2400"/>
              <a:t>(B+E+S+S+I+E)(G+O+E+S)(M+O+O)</a:t>
            </a:r>
            <a:endParaRPr sz="2400"/>
          </a:p>
          <a:p>
            <a:pPr indent="0" lvl="0" marL="0" rtl="0" algn="l">
              <a:lnSpc>
                <a:spcPct val="115000"/>
              </a:lnSpc>
              <a:spcBef>
                <a:spcPts val="0"/>
              </a:spcBef>
              <a:spcAft>
                <a:spcPts val="0"/>
              </a:spcAft>
              <a:buClr>
                <a:schemeClr val="dk1"/>
              </a:buClr>
              <a:buSzPts val="1100"/>
              <a:buNone/>
            </a:pPr>
            <a:r>
              <a:rPr lang="en-US" sz="2400"/>
              <a:t>(B+E+S+S+I+E)(G+O+E+S)(M+O+O), containing the seven variables B,E,S,I,G,O,M (the "O" is a variable, not a zero). For each variable, she gives FJ a list of up to </a:t>
            </a:r>
            <a:r>
              <a:rPr lang="en-US" sz="2400" u="sng">
                <a:solidFill>
                  <a:srgbClr val="FF0000"/>
                </a:solidFill>
              </a:rPr>
              <a:t>500 integer values</a:t>
            </a:r>
            <a:r>
              <a:rPr lang="en-US" sz="2400"/>
              <a:t> the variable can possibly take. She asks FJ to count the number of different ways he can assign values to the variables so the entire expression evaluates to a </a:t>
            </a:r>
            <a:r>
              <a:rPr i="1" lang="en-US" sz="2400" u="sng">
                <a:solidFill>
                  <a:srgbClr val="FF0000"/>
                </a:solidFill>
              </a:rPr>
              <a:t>multiple of 7</a:t>
            </a:r>
            <a:r>
              <a:rPr lang="en-US" sz="2400"/>
              <a:t>.</a:t>
            </a:r>
            <a:endParaRPr sz="2400"/>
          </a:p>
          <a:p>
            <a:pPr indent="0" lvl="0" marL="0" rtl="0" algn="l">
              <a:lnSpc>
                <a:spcPct val="115000"/>
              </a:lnSpc>
              <a:spcBef>
                <a:spcPts val="0"/>
              </a:spcBef>
              <a:spcAft>
                <a:spcPts val="0"/>
              </a:spcAft>
              <a:buClr>
                <a:schemeClr val="dk1"/>
              </a:buClr>
              <a:buSzPts val="1100"/>
              <a:buNone/>
            </a:pPr>
            <a:r>
              <a:t/>
            </a:r>
            <a:endParaRPr sz="2400"/>
          </a:p>
          <a:p>
            <a:pPr indent="0" lvl="0" marL="0" rtl="0" algn="l">
              <a:lnSpc>
                <a:spcPct val="115000"/>
              </a:lnSpc>
              <a:spcBef>
                <a:spcPts val="0"/>
              </a:spcBef>
              <a:spcAft>
                <a:spcPts val="0"/>
              </a:spcAft>
              <a:buClr>
                <a:schemeClr val="dk1"/>
              </a:buClr>
              <a:buSzPts val="1100"/>
              <a:buNone/>
            </a:pPr>
            <a:r>
              <a:rPr lang="en-US" sz="2400"/>
              <a:t>Option 2: But, we only care about if the expression is a </a:t>
            </a:r>
            <a:r>
              <a:rPr b="1" i="1" lang="en-US" sz="2400" u="sng">
                <a:solidFill>
                  <a:srgbClr val="FF0000"/>
                </a:solidFill>
              </a:rPr>
              <a:t>multiple of 7, </a:t>
            </a:r>
            <a:r>
              <a:rPr lang="en-US" sz="2400"/>
              <a:t>in other words, if </a:t>
            </a:r>
            <a:r>
              <a:rPr b="1" lang="en-US" sz="2400"/>
              <a:t>(B+E+S+S+I+E)(G+O+E+S)(M+O+O) ≡ (0 mod 7). </a:t>
            </a:r>
            <a:r>
              <a:rPr lang="en-US" sz="2400"/>
              <a:t>This means, we </a:t>
            </a:r>
            <a:r>
              <a:rPr b="1" lang="en-US" sz="2400"/>
              <a:t>only care about the individual remainders/residues </a:t>
            </a:r>
            <a:r>
              <a:rPr lang="en-US" sz="2400"/>
              <a:t>of B,E,S,I,G,O,M (mod 7). </a:t>
            </a:r>
            <a:endParaRPr sz="2400">
              <a:solidFill>
                <a:srgbClr val="000000"/>
              </a:solidFill>
            </a:endParaRPr>
          </a:p>
          <a:p>
            <a:pPr indent="0" lvl="0" marL="0" rtl="0" algn="l">
              <a:lnSpc>
                <a:spcPct val="90000"/>
              </a:lnSpc>
              <a:spcBef>
                <a:spcPts val="100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t/>
            </a:r>
            <a:endParaRPr b="1" sz="2400"/>
          </a:p>
        </p:txBody>
      </p:sp>
      <p:pic>
        <p:nvPicPr>
          <p:cNvPr descr="logo" id="359" name="Google Shape;359;p4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60" name="Google Shape;360;p41"/>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a:solidFill>
                <a:schemeClr val="dk1"/>
              </a:solidFill>
            </a:endParaRPr>
          </a:p>
          <a:p>
            <a:pPr indent="0" lvl="0" marL="0" marR="0" rtl="0" algn="l">
              <a:spcBef>
                <a:spcPts val="0"/>
              </a:spcBef>
              <a:spcAft>
                <a:spcPts val="0"/>
              </a:spcAft>
              <a:buClr>
                <a:schemeClr val="accent5"/>
              </a:buClr>
              <a:buSzPts val="4000"/>
              <a:buFont typeface="Arial"/>
              <a:buNone/>
            </a:pPr>
            <a:r>
              <a:t/>
            </a:r>
            <a:endParaRPr b="1" sz="4000">
              <a:solidFill>
                <a:schemeClr val="accent5"/>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66" name="Google Shape;366;p4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67" name="Google Shape;367;p42"/>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None/>
            </a:pPr>
            <a:r>
              <a:rPr lang="en-US" sz="2400"/>
              <a:t>Farmer John and Bessie the cow love to exchange math puzzles in their free time. The last puzzle FJ gave Bessie was quite difficult and she failed to solve it. Now she wants to get even with FJ by giving him a challenging puzzle.</a:t>
            </a:r>
            <a:endParaRPr sz="2400"/>
          </a:p>
          <a:p>
            <a:pPr indent="0" lvl="0" marL="0" rtl="0" algn="l">
              <a:lnSpc>
                <a:spcPct val="115000"/>
              </a:lnSpc>
              <a:spcBef>
                <a:spcPts val="0"/>
              </a:spcBef>
              <a:spcAft>
                <a:spcPts val="0"/>
              </a:spcAft>
              <a:buClr>
                <a:schemeClr val="dk1"/>
              </a:buClr>
              <a:buSzPts val="1100"/>
              <a:buNone/>
            </a:pPr>
            <a:r>
              <a:rPr lang="en-US" sz="2400"/>
              <a:t>Bessie gives FJ the expression </a:t>
            </a:r>
            <a:endParaRPr sz="2400"/>
          </a:p>
          <a:p>
            <a:pPr indent="0" lvl="0" marL="0" rtl="0" algn="l">
              <a:lnSpc>
                <a:spcPct val="115000"/>
              </a:lnSpc>
              <a:spcBef>
                <a:spcPts val="0"/>
              </a:spcBef>
              <a:spcAft>
                <a:spcPts val="0"/>
              </a:spcAft>
              <a:buClr>
                <a:schemeClr val="dk1"/>
              </a:buClr>
              <a:buSzPts val="1100"/>
              <a:buNone/>
            </a:pPr>
            <a:r>
              <a:rPr lang="en-US" sz="2400"/>
              <a:t>(B+E+S+S+I+E)(G+O+E+S)(M+O+O)</a:t>
            </a:r>
            <a:endParaRPr sz="2400"/>
          </a:p>
          <a:p>
            <a:pPr indent="0" lvl="0" marL="0" rtl="0" algn="l">
              <a:lnSpc>
                <a:spcPct val="115000"/>
              </a:lnSpc>
              <a:spcBef>
                <a:spcPts val="0"/>
              </a:spcBef>
              <a:spcAft>
                <a:spcPts val="0"/>
              </a:spcAft>
              <a:buClr>
                <a:schemeClr val="dk1"/>
              </a:buClr>
              <a:buSzPts val="1100"/>
              <a:buNone/>
            </a:pPr>
            <a:r>
              <a:rPr lang="en-US" sz="2400"/>
              <a:t>(B+E+S+S+I+E)(G+O+E+S)(M+O+O), containing the seven variables B,E,S,I,G,O,M (the "O" is a variable, not a zero). For each variable, she gives FJ a list of up to </a:t>
            </a:r>
            <a:r>
              <a:rPr lang="en-US" sz="2400" u="sng">
                <a:solidFill>
                  <a:srgbClr val="FF0000"/>
                </a:solidFill>
              </a:rPr>
              <a:t>500 integer values</a:t>
            </a:r>
            <a:r>
              <a:rPr lang="en-US" sz="2400"/>
              <a:t> the variable can possibly take. She asks FJ to count the number of different ways he can assign values to the variables so the entire expression evaluates to a </a:t>
            </a:r>
            <a:r>
              <a:rPr i="1" lang="en-US" sz="2400" u="sng">
                <a:solidFill>
                  <a:srgbClr val="FF0000"/>
                </a:solidFill>
              </a:rPr>
              <a:t>multiple of 7</a:t>
            </a:r>
            <a:r>
              <a:rPr lang="en-US" sz="2400"/>
              <a:t>.</a:t>
            </a:r>
            <a:endParaRPr sz="2400"/>
          </a:p>
          <a:p>
            <a:pPr indent="0" lvl="0" marL="0" rtl="0" algn="l">
              <a:lnSpc>
                <a:spcPct val="115000"/>
              </a:lnSpc>
              <a:spcBef>
                <a:spcPts val="0"/>
              </a:spcBef>
              <a:spcAft>
                <a:spcPts val="0"/>
              </a:spcAft>
              <a:buClr>
                <a:schemeClr val="dk1"/>
              </a:buClr>
              <a:buSzPts val="1100"/>
              <a:buNone/>
            </a:pPr>
            <a:r>
              <a:t/>
            </a:r>
            <a:endParaRPr sz="2400"/>
          </a:p>
          <a:p>
            <a:pPr indent="0" lvl="0" marL="0" rtl="0" algn="l">
              <a:lnSpc>
                <a:spcPct val="115000"/>
              </a:lnSpc>
              <a:spcBef>
                <a:spcPts val="0"/>
              </a:spcBef>
              <a:spcAft>
                <a:spcPts val="0"/>
              </a:spcAft>
              <a:buClr>
                <a:schemeClr val="dk1"/>
              </a:buClr>
              <a:buSzPts val="1100"/>
              <a:buNone/>
            </a:pPr>
            <a:r>
              <a:rPr lang="en-US" sz="2400"/>
              <a:t>But, we only care about if the expression is a </a:t>
            </a:r>
            <a:r>
              <a:rPr b="1" i="1" lang="en-US" sz="2400" u="sng">
                <a:solidFill>
                  <a:srgbClr val="FF0000"/>
                </a:solidFill>
              </a:rPr>
              <a:t>multiple of 7, </a:t>
            </a:r>
            <a:r>
              <a:rPr lang="en-US" sz="2400"/>
              <a:t>in other words, if </a:t>
            </a:r>
            <a:r>
              <a:rPr b="1" lang="en-US" sz="2400"/>
              <a:t>(B+E+S+S+I+E)(G+O+E+S)(M+O+O) ≡ (0 mod 7). </a:t>
            </a:r>
            <a:r>
              <a:rPr lang="en-US" sz="2400"/>
              <a:t>This means, we</a:t>
            </a:r>
            <a:r>
              <a:rPr b="1" lang="en-US" sz="2400"/>
              <a:t> only care about the individual remainders/residues </a:t>
            </a:r>
            <a:r>
              <a:rPr lang="en-US" sz="2400"/>
              <a:t>of B,E,S,I,G,O,M (mod 7).</a:t>
            </a:r>
            <a:r>
              <a:rPr b="1" lang="en-US" sz="2400"/>
              <a:t> What’s the complexity now?</a:t>
            </a:r>
            <a:endParaRPr b="1" sz="2400">
              <a:solidFill>
                <a:srgbClr val="000000"/>
              </a:solidFill>
            </a:endParaRPr>
          </a:p>
          <a:p>
            <a:pPr indent="0" lvl="0" marL="0" rtl="0" algn="l">
              <a:lnSpc>
                <a:spcPct val="90000"/>
              </a:lnSpc>
              <a:spcBef>
                <a:spcPts val="100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t/>
            </a:r>
            <a:endParaRPr b="1" sz="2400"/>
          </a:p>
        </p:txBody>
      </p:sp>
      <p:pic>
        <p:nvPicPr>
          <p:cNvPr descr="logo" id="368" name="Google Shape;368;p4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69" name="Google Shape;369;p42"/>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a:solidFill>
                <a:schemeClr val="dk1"/>
              </a:solidFill>
            </a:endParaRPr>
          </a:p>
          <a:p>
            <a:pPr indent="0" lvl="0" marL="0" marR="0" rtl="0" algn="l">
              <a:spcBef>
                <a:spcPts val="0"/>
              </a:spcBef>
              <a:spcAft>
                <a:spcPts val="0"/>
              </a:spcAft>
              <a:buClr>
                <a:schemeClr val="accent5"/>
              </a:buClr>
              <a:buSzPts val="4000"/>
              <a:buFont typeface="Arial"/>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75" name="Google Shape;375;p4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76" name="Google Shape;376;p43"/>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None/>
            </a:pPr>
            <a:r>
              <a:rPr lang="en-US" sz="2400"/>
              <a:t>Farmer John and Bessie the cow love to exchange math puzzles in their free time. The last puzzle FJ gave Bessie was quite difficult and she failed to solve it. Now she wants to get even with FJ by giving him a challenging puzzle.</a:t>
            </a:r>
            <a:endParaRPr sz="2400"/>
          </a:p>
          <a:p>
            <a:pPr indent="0" lvl="0" marL="0" rtl="0" algn="l">
              <a:lnSpc>
                <a:spcPct val="115000"/>
              </a:lnSpc>
              <a:spcBef>
                <a:spcPts val="0"/>
              </a:spcBef>
              <a:spcAft>
                <a:spcPts val="0"/>
              </a:spcAft>
              <a:buClr>
                <a:schemeClr val="dk1"/>
              </a:buClr>
              <a:buSzPts val="1100"/>
              <a:buNone/>
            </a:pPr>
            <a:r>
              <a:rPr lang="en-US" sz="2400"/>
              <a:t>Bessie gives FJ the expression </a:t>
            </a:r>
            <a:endParaRPr sz="2400"/>
          </a:p>
          <a:p>
            <a:pPr indent="0" lvl="0" marL="0" rtl="0" algn="l">
              <a:lnSpc>
                <a:spcPct val="115000"/>
              </a:lnSpc>
              <a:spcBef>
                <a:spcPts val="0"/>
              </a:spcBef>
              <a:spcAft>
                <a:spcPts val="0"/>
              </a:spcAft>
              <a:buClr>
                <a:schemeClr val="dk1"/>
              </a:buClr>
              <a:buSzPts val="1100"/>
              <a:buNone/>
            </a:pPr>
            <a:r>
              <a:rPr lang="en-US" sz="2400"/>
              <a:t>(B+E+S+S+I+E)(G+O+E+S)(M+O+O)</a:t>
            </a:r>
            <a:endParaRPr sz="2400"/>
          </a:p>
          <a:p>
            <a:pPr indent="0" lvl="0" marL="0" rtl="0" algn="l">
              <a:lnSpc>
                <a:spcPct val="115000"/>
              </a:lnSpc>
              <a:spcBef>
                <a:spcPts val="0"/>
              </a:spcBef>
              <a:spcAft>
                <a:spcPts val="0"/>
              </a:spcAft>
              <a:buClr>
                <a:schemeClr val="dk1"/>
              </a:buClr>
              <a:buSzPts val="1100"/>
              <a:buNone/>
            </a:pPr>
            <a:r>
              <a:rPr lang="en-US" sz="2400"/>
              <a:t>(B+E+S+S+I+E)(G+O+E+S)(M+O+O), containing the seven variables B,E,S,I,G,O,M (the "O" is a variable, not a zero). For each variable, she gives FJ a list of up to </a:t>
            </a:r>
            <a:r>
              <a:rPr lang="en-US" sz="2400" u="sng">
                <a:solidFill>
                  <a:srgbClr val="FF0000"/>
                </a:solidFill>
              </a:rPr>
              <a:t>500 integer values</a:t>
            </a:r>
            <a:r>
              <a:rPr lang="en-US" sz="2400"/>
              <a:t> the variable can possibly take. She asks FJ to count the number of different ways he can assign values to the variables so the entire expression evaluates to a </a:t>
            </a:r>
            <a:r>
              <a:rPr i="1" lang="en-US" sz="2400" u="sng">
                <a:solidFill>
                  <a:srgbClr val="FF0000"/>
                </a:solidFill>
              </a:rPr>
              <a:t>multiple of 7</a:t>
            </a:r>
            <a:r>
              <a:rPr lang="en-US" sz="2400"/>
              <a:t>.</a:t>
            </a:r>
            <a:endParaRPr sz="2400"/>
          </a:p>
          <a:p>
            <a:pPr indent="0" lvl="0" marL="0" rtl="0" algn="l">
              <a:lnSpc>
                <a:spcPct val="115000"/>
              </a:lnSpc>
              <a:spcBef>
                <a:spcPts val="0"/>
              </a:spcBef>
              <a:spcAft>
                <a:spcPts val="0"/>
              </a:spcAft>
              <a:buClr>
                <a:schemeClr val="dk1"/>
              </a:buClr>
              <a:buSzPts val="1100"/>
              <a:buNone/>
            </a:pPr>
            <a:r>
              <a:t/>
            </a:r>
            <a:endParaRPr sz="2400"/>
          </a:p>
          <a:p>
            <a:pPr indent="0" lvl="0" marL="0" rtl="0" algn="l">
              <a:lnSpc>
                <a:spcPct val="115000"/>
              </a:lnSpc>
              <a:spcBef>
                <a:spcPts val="0"/>
              </a:spcBef>
              <a:spcAft>
                <a:spcPts val="0"/>
              </a:spcAft>
              <a:buClr>
                <a:schemeClr val="dk1"/>
              </a:buClr>
              <a:buSzPts val="1100"/>
              <a:buNone/>
            </a:pPr>
            <a:r>
              <a:rPr lang="en-US" sz="2400"/>
              <a:t>But, we only care about if the expression is a </a:t>
            </a:r>
            <a:r>
              <a:rPr b="1" i="1" lang="en-US" sz="2400" u="sng">
                <a:solidFill>
                  <a:srgbClr val="FF0000"/>
                </a:solidFill>
              </a:rPr>
              <a:t>multiple of 7, </a:t>
            </a:r>
            <a:r>
              <a:rPr lang="en-US" sz="2400"/>
              <a:t>in other words, if </a:t>
            </a:r>
            <a:r>
              <a:rPr b="1" lang="en-US" sz="2400"/>
              <a:t>(B+E+S+S+I+E)(G+O+E+S)(M+O+O) ≡ (0 mod 7). </a:t>
            </a:r>
            <a:r>
              <a:rPr lang="en-US" sz="2400"/>
              <a:t>This means, we</a:t>
            </a:r>
            <a:r>
              <a:rPr b="1" lang="en-US" sz="2400"/>
              <a:t> only care about the individual residues/remainders </a:t>
            </a:r>
            <a:r>
              <a:rPr lang="en-US" sz="2400"/>
              <a:t>of B,E,S,I,G,O,M (mod 7).</a:t>
            </a:r>
            <a:r>
              <a:rPr b="1" lang="en-US" sz="2400"/>
              <a:t> What’s the complexity now? </a:t>
            </a:r>
            <a:r>
              <a:rPr lang="en-US" sz="2400"/>
              <a:t>Since there are only 7 possible values for each letter, we only need 7</a:t>
            </a:r>
            <a:r>
              <a:rPr b="1" baseline="30000" lang="en-US" sz="2400"/>
              <a:t>7 </a:t>
            </a:r>
            <a:r>
              <a:rPr b="1" lang="en-US" sz="2400"/>
              <a:t>= 823,543 &lt;&lt; 10</a:t>
            </a:r>
            <a:r>
              <a:rPr b="1" baseline="30000" lang="en-US" sz="2400"/>
              <a:t>8 </a:t>
            </a:r>
            <a:r>
              <a:rPr lang="en-US" sz="2400"/>
              <a:t>operations!</a:t>
            </a:r>
            <a:endParaRPr sz="2400">
              <a:solidFill>
                <a:srgbClr val="000000"/>
              </a:solidFill>
            </a:endParaRPr>
          </a:p>
          <a:p>
            <a:pPr indent="0" lvl="0" marL="0" rtl="0" algn="l">
              <a:lnSpc>
                <a:spcPct val="90000"/>
              </a:lnSpc>
              <a:spcBef>
                <a:spcPts val="100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t/>
            </a:r>
            <a:endParaRPr b="1" sz="2400"/>
          </a:p>
        </p:txBody>
      </p:sp>
      <p:pic>
        <p:nvPicPr>
          <p:cNvPr descr="logo" id="377" name="Google Shape;377;p4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78" name="Google Shape;378;p43"/>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a:solidFill>
                <a:schemeClr val="dk1"/>
              </a:solidFill>
            </a:endParaRPr>
          </a:p>
          <a:p>
            <a:pPr indent="0" lvl="0" marL="0" marR="0" rtl="0" algn="l">
              <a:spcBef>
                <a:spcPts val="0"/>
              </a:spcBef>
              <a:spcAft>
                <a:spcPts val="0"/>
              </a:spcAft>
              <a:buClr>
                <a:schemeClr val="accent5"/>
              </a:buClr>
              <a:buSzPts val="4000"/>
              <a:buFont typeface="Arial"/>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84" name="Google Shape;384;p4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85" name="Google Shape;385;p44"/>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t>Given that </a:t>
            </a:r>
            <a:r>
              <a:rPr b="1" lang="en-US" sz="2400"/>
              <a:t>(B+E+S+S+I+E)(G+O+E+S)(M+O+O) ≡ 0 (mod 7), </a:t>
            </a:r>
            <a:r>
              <a:rPr lang="en-US" sz="2400"/>
              <a:t>how will we count the total number of possibilities for a given </a:t>
            </a:r>
            <a:r>
              <a:rPr i="1" lang="en-US" sz="2400"/>
              <a:t>arrangement</a:t>
            </a:r>
            <a:r>
              <a:rPr lang="en-US" sz="2400"/>
              <a:t> of remainders for B,E,S,I,G,O,M </a:t>
            </a:r>
            <a:endParaRPr sz="2400"/>
          </a:p>
          <a:p>
            <a:pPr indent="0" lvl="0" marL="0" rtl="0" algn="l">
              <a:lnSpc>
                <a:spcPct val="115000"/>
              </a:lnSpc>
              <a:spcBef>
                <a:spcPts val="0"/>
              </a:spcBef>
              <a:spcAft>
                <a:spcPts val="0"/>
              </a:spcAft>
              <a:buClr>
                <a:schemeClr val="dk1"/>
              </a:buClr>
              <a:buSzPts val="1100"/>
              <a:buNone/>
            </a:pPr>
            <a:r>
              <a:rPr lang="en-US" sz="2400"/>
              <a:t>(for example; the </a:t>
            </a:r>
            <a:r>
              <a:rPr i="1" lang="en-US" sz="2400"/>
              <a:t>arrangement</a:t>
            </a:r>
            <a:r>
              <a:rPr lang="en-US" sz="2400"/>
              <a:t> B ≡ 1, E ≡ 2 , S ≡ 3, I ≡ 3, G≡ 2, O ≡ 2, M ≡ 2 (all mod 7))?  </a:t>
            </a:r>
            <a:endParaRPr sz="2400"/>
          </a:p>
          <a:p>
            <a:pPr indent="0" lvl="0" marL="0" rtl="0" algn="l">
              <a:lnSpc>
                <a:spcPct val="90000"/>
              </a:lnSpc>
              <a:spcBef>
                <a:spcPts val="100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t/>
            </a:r>
            <a:endParaRPr b="1" sz="2400"/>
          </a:p>
        </p:txBody>
      </p:sp>
      <p:pic>
        <p:nvPicPr>
          <p:cNvPr descr="logo" id="386" name="Google Shape;386;p4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87" name="Google Shape;387;p44"/>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sz="4000">
              <a:solidFill>
                <a:schemeClr val="accent5"/>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93" name="Google Shape;393;p4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94" name="Google Shape;394;p45"/>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t>Given that </a:t>
            </a:r>
            <a:r>
              <a:rPr b="1" lang="en-US" sz="2400"/>
              <a:t>(B+E+S+S+I+E)(G+O+E+S)(M+O+O) ≡ 0 (mod 7), </a:t>
            </a:r>
            <a:r>
              <a:rPr lang="en-US" sz="2400"/>
              <a:t>how will we count the total number of possibilities for a given </a:t>
            </a:r>
            <a:r>
              <a:rPr i="1" lang="en-US" sz="2400"/>
              <a:t>arrangement</a:t>
            </a:r>
            <a:r>
              <a:rPr lang="en-US" sz="2400"/>
              <a:t> of remainders for B,E,S,I,G,O,M </a:t>
            </a:r>
            <a:endParaRPr sz="2400"/>
          </a:p>
          <a:p>
            <a:pPr indent="0" lvl="0" marL="0" rtl="0" algn="l">
              <a:lnSpc>
                <a:spcPct val="115000"/>
              </a:lnSpc>
              <a:spcBef>
                <a:spcPts val="0"/>
              </a:spcBef>
              <a:spcAft>
                <a:spcPts val="0"/>
              </a:spcAft>
              <a:buClr>
                <a:schemeClr val="dk1"/>
              </a:buClr>
              <a:buSzPts val="1100"/>
              <a:buNone/>
            </a:pPr>
            <a:r>
              <a:rPr lang="en-US" sz="2400"/>
              <a:t>(for example; the </a:t>
            </a:r>
            <a:r>
              <a:rPr i="1" lang="en-US" sz="2400"/>
              <a:t>arrangement</a:t>
            </a:r>
            <a:r>
              <a:rPr lang="en-US" sz="2400"/>
              <a:t> B ≡ 1, E ≡ 2 , S ≡ 3, I ≡ 3, G≡ 2, O ≡ 2, M ≡ 2 (all mod 7))?  </a:t>
            </a:r>
            <a:endParaRPr sz="2400"/>
          </a:p>
          <a:p>
            <a:pPr indent="0" lvl="0" marL="0" rtl="0" algn="l">
              <a:lnSpc>
                <a:spcPct val="115000"/>
              </a:lnSpc>
              <a:spcBef>
                <a:spcPts val="0"/>
              </a:spcBef>
              <a:spcAft>
                <a:spcPts val="0"/>
              </a:spcAft>
              <a:buClr>
                <a:schemeClr val="dk1"/>
              </a:buClr>
              <a:buSzPts val="1100"/>
              <a:buNone/>
            </a:pPr>
            <a:r>
              <a:t/>
            </a:r>
            <a:endParaRPr sz="2400"/>
          </a:p>
          <a:p>
            <a:pPr indent="0" lvl="0" marL="0" rtl="0" algn="l">
              <a:spcBef>
                <a:spcPts val="1000"/>
              </a:spcBef>
              <a:spcAft>
                <a:spcPts val="0"/>
              </a:spcAft>
              <a:buClr>
                <a:schemeClr val="dk1"/>
              </a:buClr>
              <a:buSzPts val="2800"/>
              <a:buNone/>
            </a:pPr>
            <a:r>
              <a:rPr b="1" lang="en-US" sz="2400"/>
              <a:t>We can keep track </a:t>
            </a:r>
            <a:r>
              <a:rPr lang="en-US" sz="2400"/>
              <a:t>of the number of B’s that are ≡ 1 (mod 7), number of E’s ≡ 2 (mod 7), and so forth, using a 2D array </a:t>
            </a:r>
            <a:r>
              <a:rPr lang="en-US" sz="2400">
                <a:latin typeface="Courier New"/>
                <a:ea typeface="Courier New"/>
                <a:cs typeface="Courier New"/>
                <a:sym typeface="Courier New"/>
              </a:rPr>
              <a:t>num[letter][remainder]. </a:t>
            </a:r>
            <a:r>
              <a:rPr lang="en-US" sz="2400"/>
              <a:t>We simply multiply the number of each letter with its corresponding remainder (</a:t>
            </a:r>
            <a:r>
              <a:rPr lang="en-US" sz="2400">
                <a:latin typeface="Courier New"/>
                <a:ea typeface="Courier New"/>
                <a:cs typeface="Courier New"/>
                <a:sym typeface="Courier New"/>
              </a:rPr>
              <a:t>num[‘B’][1] * num[‘E’][2] * num[‘S’][3] *....</a:t>
            </a:r>
            <a:r>
              <a:rPr lang="en-US" sz="2400"/>
              <a:t>) to get the number of combinations of B’s, E’s, S’s, ..M’s </a:t>
            </a:r>
            <a:r>
              <a:rPr lang="en-US" sz="2400" u="sng"/>
              <a:t>with the given remainder </a:t>
            </a:r>
            <a:r>
              <a:rPr i="1" lang="en-US" sz="2400" u="sng"/>
              <a:t>arrangement</a:t>
            </a:r>
            <a:r>
              <a:rPr lang="en-US" sz="2400"/>
              <a:t> that are divisible by 7.</a:t>
            </a:r>
            <a:endParaRPr sz="2400"/>
          </a:p>
          <a:p>
            <a:pPr indent="0" lvl="0" marL="0" rtl="0" algn="l">
              <a:lnSpc>
                <a:spcPct val="90000"/>
              </a:lnSpc>
              <a:spcBef>
                <a:spcPts val="1000"/>
              </a:spcBef>
              <a:spcAft>
                <a:spcPts val="0"/>
              </a:spcAft>
              <a:buClr>
                <a:schemeClr val="dk1"/>
              </a:buClr>
              <a:buSzPts val="2800"/>
              <a:buNone/>
            </a:pPr>
            <a:r>
              <a:t/>
            </a:r>
            <a:endParaRPr sz="2400"/>
          </a:p>
        </p:txBody>
      </p:sp>
      <p:pic>
        <p:nvPicPr>
          <p:cNvPr descr="logo" id="395" name="Google Shape;395;p4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96" name="Google Shape;396;p45"/>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a:solidFill>
                <a:schemeClr val="dk1"/>
              </a:solidFill>
            </a:endParaRPr>
          </a:p>
          <a:p>
            <a:pPr indent="0" lvl="0" marL="0" marR="0" rtl="0" algn="l">
              <a:spcBef>
                <a:spcPts val="0"/>
              </a:spcBef>
              <a:spcAft>
                <a:spcPts val="0"/>
              </a:spcAft>
              <a:buClr>
                <a:schemeClr val="accent5"/>
              </a:buClr>
              <a:buSzPts val="4000"/>
              <a:buFont typeface="Arial"/>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6"/>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402" name="Google Shape;402;p4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403" name="Google Shape;403;p46"/>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t>Given that </a:t>
            </a:r>
            <a:r>
              <a:rPr b="1" lang="en-US" sz="2400"/>
              <a:t>(B+E+S+S+I+E)(G+O+E+S)(M+O+O) ≡ 0 (mod 7), </a:t>
            </a:r>
            <a:r>
              <a:rPr lang="en-US" sz="2400"/>
              <a:t>how will we count the total number of possibilities for a given </a:t>
            </a:r>
            <a:r>
              <a:rPr i="1" lang="en-US" sz="2400"/>
              <a:t>arrangement</a:t>
            </a:r>
            <a:r>
              <a:rPr lang="en-US" sz="2400"/>
              <a:t> of remainders for B,E,S,I,G,O,M </a:t>
            </a:r>
            <a:endParaRPr sz="2400"/>
          </a:p>
          <a:p>
            <a:pPr indent="0" lvl="0" marL="0" rtl="0" algn="l">
              <a:lnSpc>
                <a:spcPct val="115000"/>
              </a:lnSpc>
              <a:spcBef>
                <a:spcPts val="0"/>
              </a:spcBef>
              <a:spcAft>
                <a:spcPts val="0"/>
              </a:spcAft>
              <a:buClr>
                <a:schemeClr val="dk1"/>
              </a:buClr>
              <a:buSzPts val="1100"/>
              <a:buNone/>
            </a:pPr>
            <a:r>
              <a:rPr lang="en-US" sz="2400"/>
              <a:t>(for example; the </a:t>
            </a:r>
            <a:r>
              <a:rPr i="1" lang="en-US" sz="2400"/>
              <a:t>arrangement</a:t>
            </a:r>
            <a:r>
              <a:rPr lang="en-US" sz="2400"/>
              <a:t> B ≡ 1, E ≡ 2 , S ≡ 3, I ≡ 3, G≡ 2, O ≡ 2, M ≡ 2 (all mod 7))?  </a:t>
            </a:r>
            <a:endParaRPr sz="2400"/>
          </a:p>
          <a:p>
            <a:pPr indent="0" lvl="0" marL="0" rtl="0" algn="l">
              <a:lnSpc>
                <a:spcPct val="115000"/>
              </a:lnSpc>
              <a:spcBef>
                <a:spcPts val="0"/>
              </a:spcBef>
              <a:spcAft>
                <a:spcPts val="0"/>
              </a:spcAft>
              <a:buClr>
                <a:schemeClr val="dk1"/>
              </a:buClr>
              <a:buSzPts val="1100"/>
              <a:buNone/>
            </a:pPr>
            <a:r>
              <a:t/>
            </a:r>
            <a:endParaRPr sz="2400"/>
          </a:p>
          <a:p>
            <a:pPr indent="0" lvl="0" marL="0" rtl="0" algn="l">
              <a:lnSpc>
                <a:spcPct val="90000"/>
              </a:lnSpc>
              <a:spcBef>
                <a:spcPts val="1000"/>
              </a:spcBef>
              <a:spcAft>
                <a:spcPts val="0"/>
              </a:spcAft>
              <a:buClr>
                <a:schemeClr val="dk1"/>
              </a:buClr>
              <a:buSzPts val="2800"/>
              <a:buNone/>
            </a:pPr>
            <a:r>
              <a:rPr b="1" lang="en-US" sz="2400"/>
              <a:t>We can keep track </a:t>
            </a:r>
            <a:r>
              <a:rPr lang="en-US" sz="2400"/>
              <a:t>of the number of B’s that are ≡ 1 (mod 7), number of E’s ≡ 2 (mod 7), and so forth, using a 2D array </a:t>
            </a:r>
            <a:r>
              <a:rPr lang="en-US" sz="2400">
                <a:latin typeface="Courier New"/>
                <a:ea typeface="Courier New"/>
                <a:cs typeface="Courier New"/>
                <a:sym typeface="Courier New"/>
              </a:rPr>
              <a:t>num[letter][remainder]. </a:t>
            </a:r>
            <a:r>
              <a:rPr lang="en-US" sz="2400"/>
              <a:t>We simply multiply the number of each letter with its corresponding remainder (</a:t>
            </a:r>
            <a:r>
              <a:rPr lang="en-US" sz="2400">
                <a:latin typeface="Courier New"/>
                <a:ea typeface="Courier New"/>
                <a:cs typeface="Courier New"/>
                <a:sym typeface="Courier New"/>
              </a:rPr>
              <a:t>num[‘B’][1] * num[‘E’][2] * num[‘S’][3] *....</a:t>
            </a:r>
            <a:r>
              <a:rPr lang="en-US" sz="2400"/>
              <a:t>) to get the number of combinations of B’s, E’s, S’s, ..M’s </a:t>
            </a:r>
            <a:r>
              <a:rPr lang="en-US" sz="2400" u="sng"/>
              <a:t>with the given remainder </a:t>
            </a:r>
            <a:r>
              <a:rPr i="1" lang="en-US" sz="2400" u="sng"/>
              <a:t>arrangement</a:t>
            </a:r>
            <a:r>
              <a:rPr lang="en-US" sz="2400"/>
              <a:t> that are divisible by 7.</a:t>
            </a:r>
            <a:endParaRPr sz="2400"/>
          </a:p>
          <a:p>
            <a:pPr indent="0" lvl="0" marL="0" rtl="0" algn="l">
              <a:lnSpc>
                <a:spcPct val="90000"/>
              </a:lnSpc>
              <a:spcBef>
                <a:spcPts val="1000"/>
              </a:spcBef>
              <a:spcAft>
                <a:spcPts val="0"/>
              </a:spcAft>
              <a:buClr>
                <a:schemeClr val="dk1"/>
              </a:buClr>
              <a:buSzPts val="2800"/>
              <a:buNone/>
            </a:pPr>
            <a:r>
              <a:t/>
            </a:r>
            <a:endParaRPr sz="2400"/>
          </a:p>
          <a:p>
            <a:pPr indent="0" lvl="0" marL="0" rtl="0" algn="l">
              <a:lnSpc>
                <a:spcPct val="90000"/>
              </a:lnSpc>
              <a:spcBef>
                <a:spcPts val="1000"/>
              </a:spcBef>
              <a:spcAft>
                <a:spcPts val="0"/>
              </a:spcAft>
              <a:buClr>
                <a:schemeClr val="dk1"/>
              </a:buClr>
              <a:buSzPts val="2800"/>
              <a:buNone/>
            </a:pPr>
            <a:r>
              <a:rPr lang="en-US" sz="2400"/>
              <a:t>Finally, we add up the number of combinations corresponding to a </a:t>
            </a:r>
            <a:r>
              <a:rPr lang="en-US" sz="2400" u="sng"/>
              <a:t>certain valid arrangement of remainders </a:t>
            </a:r>
            <a:r>
              <a:rPr lang="en-US" sz="2400"/>
              <a:t>over </a:t>
            </a:r>
            <a:r>
              <a:rPr lang="en-US" sz="2400" u="sng"/>
              <a:t>all</a:t>
            </a:r>
            <a:r>
              <a:rPr lang="en-US" sz="2400"/>
              <a:t> possible valid remainder arrangements.</a:t>
            </a:r>
            <a:endParaRPr sz="2400"/>
          </a:p>
        </p:txBody>
      </p:sp>
      <p:pic>
        <p:nvPicPr>
          <p:cNvPr descr="logo" id="404" name="Google Shape;404;p4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05" name="Google Shape;405;p46"/>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Strategic Brute-Force: “Bessie Goes Moo”</a:t>
            </a:r>
            <a:endParaRPr>
              <a:solidFill>
                <a:schemeClr val="dk1"/>
              </a:solidFill>
            </a:endParaRPr>
          </a:p>
          <a:p>
            <a:pPr indent="0" lvl="0" marL="0" marR="0" rtl="0" algn="l">
              <a:spcBef>
                <a:spcPts val="0"/>
              </a:spcBef>
              <a:spcAft>
                <a:spcPts val="0"/>
              </a:spcAft>
              <a:buClr>
                <a:schemeClr val="accent5"/>
              </a:buClr>
              <a:buSzPts val="4000"/>
              <a:buFont typeface="Arial"/>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5"/>
          <p:cNvSpPr txBox="1"/>
          <p:nvPr>
            <p:ph idx="1" type="body"/>
          </p:nvPr>
        </p:nvSpPr>
        <p:spPr>
          <a:xfrm>
            <a:off x="342709" y="1322388"/>
            <a:ext cx="115095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Exercise:</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Write a program which read data from atimesb.in and output the data to atimesb.out, and do the following calculation:</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First read two integers a and b, and then calculate a*b.</a:t>
            </a:r>
            <a:br>
              <a:rPr lang="en-US"/>
            </a:br>
            <a:r>
              <a:rPr lang="en-US"/>
              <a:t>Output the answer as an integer into the file.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11" name="Google Shape;111;p1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12" name="Google Shape;112;p15"/>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File Input And Output - Review</a:t>
            </a:r>
            <a:endParaRPr sz="4000">
              <a:solidFill>
                <a:schemeClr val="accent5"/>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6"/>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119" name="Google Shape;119;p1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20" name="Google Shape;120;p16"/>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String Operations</a:t>
            </a:r>
            <a:endParaRPr sz="4000">
              <a:solidFill>
                <a:schemeClr val="accent5"/>
              </a:solidFill>
              <a:latin typeface="Calibri"/>
              <a:ea typeface="Calibri"/>
              <a:cs typeface="Calibri"/>
              <a:sym typeface="Calibri"/>
            </a:endParaRPr>
          </a:p>
        </p:txBody>
      </p:sp>
      <p:graphicFrame>
        <p:nvGraphicFramePr>
          <p:cNvPr id="121" name="Google Shape;121;p16"/>
          <p:cNvGraphicFramePr/>
          <p:nvPr/>
        </p:nvGraphicFramePr>
        <p:xfrm>
          <a:off x="172395" y="896961"/>
          <a:ext cx="3000000" cy="3000000"/>
        </p:xfrm>
        <a:graphic>
          <a:graphicData uri="http://schemas.openxmlformats.org/drawingml/2006/table">
            <a:tbl>
              <a:tblPr bandRow="1" firstRow="1">
                <a:noFill/>
                <a:tableStyleId>{75770A54-A24A-450D-A52B-AB222AB569AC}</a:tableStyleId>
              </a:tblPr>
              <a:tblGrid>
                <a:gridCol w="3103600"/>
                <a:gridCol w="3350225"/>
                <a:gridCol w="5390175"/>
              </a:tblGrid>
              <a:tr h="609450">
                <a:tc>
                  <a:txBody>
                    <a:bodyPr/>
                    <a:lstStyle/>
                    <a:p>
                      <a:pPr indent="0" lvl="0" marL="0" marR="0" rtl="0" algn="ctr">
                        <a:spcBef>
                          <a:spcPts val="0"/>
                        </a:spcBef>
                        <a:spcAft>
                          <a:spcPts val="0"/>
                        </a:spcAft>
                        <a:buNone/>
                      </a:pPr>
                      <a:r>
                        <a:rPr lang="en-US" sz="2400"/>
                        <a:t>Operation/Complexity</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2800" u="none" cap="none" strike="noStrike"/>
                        <a:t>Java</a:t>
                      </a:r>
                      <a:endParaRPr sz="1800" u="none" cap="none" strike="noStrike"/>
                    </a:p>
                  </a:txBody>
                  <a:tcPr marT="45725" marB="45725" marR="91450" marL="91450"/>
                </a:tc>
              </a:tr>
              <a:tr h="608900">
                <a:tc>
                  <a:txBody>
                    <a:bodyPr/>
                    <a:lstStyle/>
                    <a:p>
                      <a:pPr indent="0" lvl="0" marL="0" marR="0" rtl="0" algn="l">
                        <a:spcBef>
                          <a:spcPts val="0"/>
                        </a:spcBef>
                        <a:spcAft>
                          <a:spcPts val="0"/>
                        </a:spcAft>
                        <a:buNone/>
                      </a:pPr>
                      <a:r>
                        <a:rPr lang="en-US" sz="1800" u="none" cap="none" strike="noStrike"/>
                        <a:t>Create a string. </a:t>
                      </a:r>
                      <a:r>
                        <a:rPr b="1" lang="en-US" sz="1800" u="none" cap="none" strike="noStrike"/>
                        <a:t>O(N)</a:t>
                      </a:r>
                      <a:endParaRPr b="1"/>
                    </a:p>
                  </a:txBody>
                  <a:tcPr marT="45725" marB="45725" marR="91450" marL="91450"/>
                </a:tc>
                <a:tc>
                  <a:txBody>
                    <a:bodyPr/>
                    <a:lstStyle/>
                    <a:p>
                      <a:pPr indent="0" lvl="0" marL="0" marR="0" rtl="0" algn="l">
                        <a:spcBef>
                          <a:spcPts val="0"/>
                        </a:spcBef>
                        <a:spcAft>
                          <a:spcPts val="0"/>
                        </a:spcAft>
                        <a:buNone/>
                      </a:pPr>
                      <a:r>
                        <a:rPr lang="en-US" sz="1800"/>
                        <a:t>string str = “Hello World”;</a:t>
                      </a:r>
                      <a:endParaRPr/>
                    </a:p>
                  </a:txBody>
                  <a:tcPr marT="45725" marB="45725" marR="91450" marL="91450"/>
                </a:tc>
                <a:tc>
                  <a:txBody>
                    <a:bodyPr/>
                    <a:lstStyle/>
                    <a:p>
                      <a:pPr indent="0" lvl="0" marL="0" marR="0" rtl="0" algn="l">
                        <a:spcBef>
                          <a:spcPts val="0"/>
                        </a:spcBef>
                        <a:spcAft>
                          <a:spcPts val="0"/>
                        </a:spcAft>
                        <a:buNone/>
                      </a:pPr>
                      <a:r>
                        <a:rPr lang="en-US" sz="1800"/>
                        <a:t>String str = “Hello World”;</a:t>
                      </a:r>
                      <a:endParaRPr/>
                    </a:p>
                  </a:txBody>
                  <a:tcPr marT="45725" marB="45725" marR="91450" marL="91450"/>
                </a:tc>
              </a:tr>
              <a:tr h="752850">
                <a:tc>
                  <a:txBody>
                    <a:bodyPr/>
                    <a:lstStyle/>
                    <a:p>
                      <a:pPr indent="0" lvl="0" marL="0" marR="0" rtl="0" algn="l">
                        <a:spcBef>
                          <a:spcPts val="0"/>
                        </a:spcBef>
                        <a:spcAft>
                          <a:spcPts val="0"/>
                        </a:spcAft>
                        <a:buNone/>
                      </a:pPr>
                      <a:r>
                        <a:rPr lang="en-US" sz="1800"/>
                        <a:t>Append one string to another string’s end. </a:t>
                      </a:r>
                      <a:r>
                        <a:rPr b="1" lang="en-US" sz="1800"/>
                        <a:t>O(N)</a:t>
                      </a:r>
                      <a:endParaRPr b="1"/>
                    </a:p>
                  </a:txBody>
                  <a:tcPr marT="45725" marB="45725" marR="91450" marL="91450"/>
                </a:tc>
                <a:tc>
                  <a:txBody>
                    <a:bodyPr/>
                    <a:lstStyle/>
                    <a:p>
                      <a:pPr indent="0" lvl="0" marL="0" marR="0" rtl="0" algn="l">
                        <a:spcBef>
                          <a:spcPts val="0"/>
                        </a:spcBef>
                        <a:spcAft>
                          <a:spcPts val="0"/>
                        </a:spcAft>
                        <a:buNone/>
                      </a:pPr>
                      <a:r>
                        <a:rPr lang="en-US" sz="1800"/>
                        <a:t>str += another; //</a:t>
                      </a:r>
                      <a:r>
                        <a:rPr b="1" lang="en-US" sz="1800"/>
                        <a:t>--OR--</a:t>
                      </a:r>
                      <a:endParaRPr b="1"/>
                    </a:p>
                    <a:p>
                      <a:pPr indent="0" lvl="0" marL="0" marR="0" rtl="0" algn="l">
                        <a:spcBef>
                          <a:spcPts val="0"/>
                        </a:spcBef>
                        <a:spcAft>
                          <a:spcPts val="0"/>
                        </a:spcAft>
                        <a:buNone/>
                      </a:pPr>
                      <a:r>
                        <a:rPr lang="en-US" sz="1800"/>
                        <a:t>str.append(another);</a:t>
                      </a:r>
                      <a:endParaRPr/>
                    </a:p>
                  </a:txBody>
                  <a:tcPr marT="45725" marB="45725" marR="91450" marL="91450"/>
                </a:tc>
                <a:tc>
                  <a:txBody>
                    <a:bodyPr/>
                    <a:lstStyle/>
                    <a:p>
                      <a:pPr indent="0" lvl="0" marL="0" marR="0" rtl="0" algn="l">
                        <a:spcBef>
                          <a:spcPts val="0"/>
                        </a:spcBef>
                        <a:spcAft>
                          <a:spcPts val="0"/>
                        </a:spcAft>
                        <a:buNone/>
                      </a:pPr>
                      <a:r>
                        <a:rPr lang="en-US" sz="1800"/>
                        <a:t>str = </a:t>
                      </a:r>
                      <a:r>
                        <a:rPr b="0" i="0" lang="en-US" sz="1800">
                          <a:solidFill>
                            <a:schemeClr val="dk1"/>
                          </a:solidFill>
                          <a:latin typeface="Calibri"/>
                          <a:ea typeface="Calibri"/>
                          <a:cs typeface="Calibri"/>
                          <a:sym typeface="Calibri"/>
                        </a:rPr>
                        <a:t>str.concat(another);</a:t>
                      </a:r>
                      <a:endParaRPr/>
                    </a:p>
                  </a:txBody>
                  <a:tcPr marT="45725" marB="45725" marR="91450" marL="91450"/>
                </a:tc>
              </a:tr>
              <a:tr h="608900">
                <a:tc>
                  <a:txBody>
                    <a:bodyPr/>
                    <a:lstStyle/>
                    <a:p>
                      <a:pPr indent="0" lvl="0" marL="0" marR="0" rtl="0" algn="l">
                        <a:spcBef>
                          <a:spcPts val="0"/>
                        </a:spcBef>
                        <a:spcAft>
                          <a:spcPts val="0"/>
                        </a:spcAft>
                        <a:buNone/>
                      </a:pPr>
                      <a:r>
                        <a:rPr lang="en-US" sz="1800"/>
                        <a:t>Get length of the string. </a:t>
                      </a:r>
                      <a:r>
                        <a:rPr b="1" lang="en-US" sz="1800"/>
                        <a:t>O(1)</a:t>
                      </a:r>
                      <a:endParaRPr b="1"/>
                    </a:p>
                  </a:txBody>
                  <a:tcPr marT="45725" marB="45725" marR="91450" marL="91450"/>
                </a:tc>
                <a:tc>
                  <a:txBody>
                    <a:bodyPr/>
                    <a:lstStyle/>
                    <a:p>
                      <a:pPr indent="0" lvl="0" marL="0" marR="0" rtl="0" algn="l">
                        <a:spcBef>
                          <a:spcPts val="0"/>
                        </a:spcBef>
                        <a:spcAft>
                          <a:spcPts val="0"/>
                        </a:spcAft>
                        <a:buNone/>
                      </a:pPr>
                      <a:r>
                        <a:rPr lang="en-US" sz="1800"/>
                        <a:t>int a = str.size();</a:t>
                      </a:r>
                      <a:endParaRPr/>
                    </a:p>
                  </a:txBody>
                  <a:tcPr marT="45725" marB="45725" marR="91450" marL="91450"/>
                </a:tc>
                <a:tc>
                  <a:txBody>
                    <a:bodyPr/>
                    <a:lstStyle/>
                    <a:p>
                      <a:pPr indent="0" lvl="0" marL="0" marR="0" rtl="0" algn="l">
                        <a:spcBef>
                          <a:spcPts val="0"/>
                        </a:spcBef>
                        <a:spcAft>
                          <a:spcPts val="0"/>
                        </a:spcAft>
                        <a:buNone/>
                      </a:pPr>
                      <a:r>
                        <a:rPr lang="en-US" sz="1800"/>
                        <a:t>i</a:t>
                      </a:r>
                      <a:r>
                        <a:rPr b="0" i="0" lang="en-US" sz="1800">
                          <a:solidFill>
                            <a:schemeClr val="dk1"/>
                          </a:solidFill>
                          <a:latin typeface="Calibri"/>
                          <a:ea typeface="Calibri"/>
                          <a:cs typeface="Calibri"/>
                          <a:sym typeface="Calibri"/>
                        </a:rPr>
                        <a:t>nt a = str.length();</a:t>
                      </a:r>
                      <a:endParaRPr/>
                    </a:p>
                  </a:txBody>
                  <a:tcPr marT="45725" marB="45725" marR="91450" marL="91450"/>
                </a:tc>
              </a:tr>
              <a:tr h="608900">
                <a:tc>
                  <a:txBody>
                    <a:bodyPr/>
                    <a:lstStyle/>
                    <a:p>
                      <a:pPr indent="0" lvl="0" marL="0" marR="0" rtl="0" algn="l">
                        <a:spcBef>
                          <a:spcPts val="0"/>
                        </a:spcBef>
                        <a:spcAft>
                          <a:spcPts val="0"/>
                        </a:spcAft>
                        <a:buNone/>
                      </a:pPr>
                      <a:r>
                        <a:rPr lang="en-US" sz="1800"/>
                        <a:t>Get specific character at index. </a:t>
                      </a:r>
                      <a:r>
                        <a:rPr b="1" lang="en-US" sz="1800"/>
                        <a:t>O(1)</a:t>
                      </a:r>
                      <a:endParaRPr b="1"/>
                    </a:p>
                  </a:txBody>
                  <a:tcPr marT="45725" marB="45725" marR="91450" marL="91450"/>
                </a:tc>
                <a:tc>
                  <a:txBody>
                    <a:bodyPr/>
                    <a:lstStyle/>
                    <a:p>
                      <a:pPr indent="0" lvl="0" marL="0" marR="0" rtl="0" algn="l">
                        <a:spcBef>
                          <a:spcPts val="0"/>
                        </a:spcBef>
                        <a:spcAft>
                          <a:spcPts val="0"/>
                        </a:spcAft>
                        <a:buNone/>
                      </a:pPr>
                      <a:r>
                        <a:rPr lang="en-US" sz="1800"/>
                        <a:t>char c = str[index];</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char c = str.</a:t>
                      </a:r>
                      <a:r>
                        <a:rPr b="1" i="1" lang="en-US" sz="1800">
                          <a:solidFill>
                            <a:schemeClr val="dk1"/>
                          </a:solidFill>
                        </a:rPr>
                        <a:t>charAt</a:t>
                      </a:r>
                      <a:r>
                        <a:rPr b="0" i="0" lang="en-US" sz="1800">
                          <a:solidFill>
                            <a:schemeClr val="dk1"/>
                          </a:solidFill>
                          <a:latin typeface="Calibri"/>
                          <a:ea typeface="Calibri"/>
                          <a:cs typeface="Calibri"/>
                          <a:sym typeface="Calibri"/>
                        </a:rPr>
                        <a:t>(index);</a:t>
                      </a:r>
                      <a:endParaRPr/>
                    </a:p>
                  </a:txBody>
                  <a:tcPr marT="45725" marB="45725" marR="91450" marL="91450"/>
                </a:tc>
              </a:tr>
              <a:tr h="608900">
                <a:tc>
                  <a:txBody>
                    <a:bodyPr/>
                    <a:lstStyle/>
                    <a:p>
                      <a:pPr indent="0" lvl="0" marL="0" marR="0" rtl="0" algn="l">
                        <a:spcBef>
                          <a:spcPts val="0"/>
                        </a:spcBef>
                        <a:spcAft>
                          <a:spcPts val="0"/>
                        </a:spcAft>
                        <a:buNone/>
                      </a:pPr>
                      <a:r>
                        <a:rPr lang="en-US" sz="1800"/>
                        <a:t>Get substring. </a:t>
                      </a:r>
                      <a:endParaRPr sz="1800"/>
                    </a:p>
                    <a:p>
                      <a:pPr indent="0" lvl="0" marL="0" marR="0" rtl="0" algn="l">
                        <a:spcBef>
                          <a:spcPts val="0"/>
                        </a:spcBef>
                        <a:spcAft>
                          <a:spcPts val="0"/>
                        </a:spcAft>
                        <a:buNone/>
                      </a:pPr>
                      <a:r>
                        <a:rPr b="1" lang="en-US" sz="1800"/>
                        <a:t>O(N) - N is number of characters</a:t>
                      </a:r>
                      <a:endParaRPr b="1"/>
                    </a:p>
                  </a:txBody>
                  <a:tcPr marT="45725" marB="45725" marR="91450" marL="91450"/>
                </a:tc>
                <a:tc>
                  <a:txBody>
                    <a:bodyPr/>
                    <a:lstStyle/>
                    <a:p>
                      <a:pPr indent="0" lvl="0" marL="0" marR="0" rtl="0" algn="l">
                        <a:spcBef>
                          <a:spcPts val="0"/>
                        </a:spcBef>
                        <a:spcAft>
                          <a:spcPts val="0"/>
                        </a:spcAft>
                        <a:buNone/>
                      </a:pPr>
                      <a:r>
                        <a:rPr lang="en-US" sz="1800"/>
                        <a:t>//</a:t>
                      </a:r>
                      <a:r>
                        <a:rPr b="1" lang="en-US" sz="1800"/>
                        <a:t>[startpos, startpos+length-1]</a:t>
                      </a:r>
                      <a:endParaRPr b="1" sz="1800"/>
                    </a:p>
                    <a:p>
                      <a:pPr indent="0" lvl="0" marL="0" marR="0" rtl="0" algn="l">
                        <a:spcBef>
                          <a:spcPts val="0"/>
                        </a:spcBef>
                        <a:spcAft>
                          <a:spcPts val="0"/>
                        </a:spcAft>
                        <a:buNone/>
                      </a:pPr>
                      <a:r>
                        <a:rPr lang="en-US" sz="1800"/>
                        <a:t>str.substr(startpos, length);</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str.substring(startpos);  //</a:t>
                      </a:r>
                      <a:r>
                        <a:rPr b="1" lang="en-US" sz="1800"/>
                        <a:t>[startpos, end]</a:t>
                      </a:r>
                      <a:endParaRPr b="1" sz="1800"/>
                    </a:p>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str.substring(startpos,</a:t>
                      </a:r>
                      <a:r>
                        <a:rPr lang="en-US" sz="1800"/>
                        <a:t>endpos</a:t>
                      </a:r>
                      <a:r>
                        <a:rPr b="0" i="0" lang="en-US" sz="1800">
                          <a:solidFill>
                            <a:schemeClr val="dk1"/>
                          </a:solidFill>
                          <a:latin typeface="Calibri"/>
                          <a:ea typeface="Calibri"/>
                          <a:cs typeface="Calibri"/>
                          <a:sym typeface="Calibri"/>
                        </a:rPr>
                        <a:t>); </a:t>
                      </a:r>
                      <a:r>
                        <a:rPr lang="en-US" sz="1800"/>
                        <a:t>//</a:t>
                      </a:r>
                      <a:r>
                        <a:rPr b="1" lang="en-US" sz="1800"/>
                        <a:t>[startpos, endpos) </a:t>
                      </a:r>
                      <a:r>
                        <a:rPr b="1" i="1" lang="en-US" sz="1800"/>
                        <a:t>(exclusive)</a:t>
                      </a:r>
                      <a:endParaRPr b="1" i="1" sz="1800"/>
                    </a:p>
                  </a:txBody>
                  <a:tcPr marT="45725" marB="45725" marR="91450" marL="91450"/>
                </a:tc>
              </a:tr>
              <a:tr h="752850">
                <a:tc>
                  <a:txBody>
                    <a:bodyPr/>
                    <a:lstStyle/>
                    <a:p>
                      <a:pPr indent="0" lvl="0" marL="0" marR="0" rtl="0" algn="l">
                        <a:spcBef>
                          <a:spcPts val="0"/>
                        </a:spcBef>
                        <a:spcAft>
                          <a:spcPts val="0"/>
                        </a:spcAft>
                        <a:buNone/>
                      </a:pPr>
                      <a:r>
                        <a:rPr lang="en-US" sz="1800"/>
                        <a:t>Check if the string starts with something. </a:t>
                      </a:r>
                      <a:r>
                        <a:rPr b="1" lang="en-US" sz="1800"/>
                        <a:t>O(N) - N is the length of query string</a:t>
                      </a:r>
                      <a:endParaRPr b="1"/>
                    </a:p>
                  </a:txBody>
                  <a:tcPr marT="45725" marB="45725" marR="91450" marL="91450"/>
                </a:tc>
                <a:tc>
                  <a:txBody>
                    <a:bodyPr/>
                    <a:lstStyle/>
                    <a:p>
                      <a:pPr indent="0" lvl="0" marL="0" marR="0" rtl="0" algn="l">
                        <a:spcBef>
                          <a:spcPts val="0"/>
                        </a:spcBef>
                        <a:spcAft>
                          <a:spcPts val="0"/>
                        </a:spcAft>
                        <a:buNone/>
                      </a:pPr>
                      <a:r>
                        <a:rPr lang="en-US" sz="1800"/>
                        <a:t>N/A</a:t>
                      </a:r>
                      <a:endParaRPr/>
                    </a:p>
                  </a:txBody>
                  <a:tcPr marT="45725" marB="45725" marR="91450" marL="91450"/>
                </a:tc>
                <a:tc>
                  <a:txBody>
                    <a:bodyPr/>
                    <a:lstStyle/>
                    <a:p>
                      <a:pPr indent="0" lvl="0" marL="0" marR="0" rtl="0" algn="l">
                        <a:spcBef>
                          <a:spcPts val="0"/>
                        </a:spcBef>
                        <a:spcAft>
                          <a:spcPts val="0"/>
                        </a:spcAft>
                        <a:buNone/>
                      </a:pPr>
                      <a:r>
                        <a:rPr lang="en-US" sz="1800"/>
                        <a:t>boolean starts = </a:t>
                      </a:r>
                      <a:r>
                        <a:rPr b="0" i="0" lang="en-US" sz="1800">
                          <a:solidFill>
                            <a:schemeClr val="dk1"/>
                          </a:solidFill>
                          <a:latin typeface="Calibri"/>
                          <a:ea typeface="Calibri"/>
                          <a:cs typeface="Calibri"/>
                          <a:sym typeface="Calibri"/>
                        </a:rPr>
                        <a:t>str.startsWith(something);</a:t>
                      </a:r>
                      <a:endParaRPr/>
                    </a:p>
                  </a:txBody>
                  <a:tcPr marT="45725" marB="45725" marR="91450" marL="91450"/>
                </a:tc>
              </a:tr>
              <a:tr h="608900">
                <a:tc>
                  <a:txBody>
                    <a:bodyPr/>
                    <a:lstStyle/>
                    <a:p>
                      <a:pPr indent="0" lvl="0" marL="0" marR="0" rtl="0" algn="l">
                        <a:spcBef>
                          <a:spcPts val="0"/>
                        </a:spcBef>
                        <a:spcAft>
                          <a:spcPts val="0"/>
                        </a:spcAft>
                        <a:buNone/>
                      </a:pPr>
                      <a:r>
                        <a:rPr lang="en-US" sz="1800"/>
                        <a:t>Find the index of something. </a:t>
                      </a:r>
                      <a:r>
                        <a:rPr b="1" lang="en-US" sz="1800"/>
                        <a:t>O(N) - N is up to length of original string</a:t>
                      </a:r>
                      <a:endParaRPr b="1"/>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size_t id = str.find(word); //</a:t>
                      </a:r>
                      <a:r>
                        <a:rPr b="1" lang="en-US" sz="1800"/>
                        <a:t>returns string::npos if not found</a:t>
                      </a:r>
                      <a:endParaRPr b="1"/>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int id = str.indexOf(</a:t>
                      </a:r>
                      <a:r>
                        <a:rPr lang="en-US" sz="1800"/>
                        <a:t>word</a:t>
                      </a:r>
                      <a:r>
                        <a:rPr b="0" i="0" lang="en-US" sz="1800">
                          <a:solidFill>
                            <a:schemeClr val="dk1"/>
                          </a:solidFill>
                          <a:latin typeface="Calibri"/>
                          <a:ea typeface="Calibri"/>
                          <a:cs typeface="Calibri"/>
                          <a:sym typeface="Calibri"/>
                        </a:rPr>
                        <a:t>); //</a:t>
                      </a:r>
                      <a:r>
                        <a:rPr b="1" i="0" lang="en-US" sz="1800">
                          <a:solidFill>
                            <a:schemeClr val="dk1"/>
                          </a:solidFill>
                        </a:rPr>
                        <a:t>i</a:t>
                      </a:r>
                      <a:r>
                        <a:rPr b="1" lang="en-US" sz="1800"/>
                        <a:t>ndex of 1st occurance; -1 if none!</a:t>
                      </a:r>
                      <a:endParaRPr b="1" sz="1800"/>
                    </a:p>
                    <a:p>
                      <a:pPr indent="0" lvl="0" marL="0" marR="0" rtl="0" algn="l">
                        <a:lnSpc>
                          <a:spcPct val="100000"/>
                        </a:lnSpc>
                        <a:spcBef>
                          <a:spcPts val="0"/>
                        </a:spcBef>
                        <a:spcAft>
                          <a:spcPts val="0"/>
                        </a:spcAft>
                        <a:buClr>
                          <a:schemeClr val="dk1"/>
                        </a:buClr>
                        <a:buSzPts val="1800"/>
                        <a:buFont typeface="Calibri"/>
                        <a:buNone/>
                      </a:pPr>
                      <a:r>
                        <a:rPr lang="en-US" sz="1800"/>
                        <a:t>boolean exists = str.contains(word); // True if the string contains the word requested</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7"/>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7"/>
          <p:cNvSpPr txBox="1"/>
          <p:nvPr>
            <p:ph idx="1" type="body"/>
          </p:nvPr>
        </p:nvSpPr>
        <p:spPr>
          <a:xfrm>
            <a:off x="69850" y="982027"/>
            <a:ext cx="1199769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Bessie and her cow friends are playing as their favorite cow superheroes. Of course, everyone knows that any self-respecting superhero needs a signal to call them to action. Bessie has drawn a special signal on a sheet of M×N paper (1≤M≤10,1≤N≤10), but this is too small, much too small! Bessie wants to amplify the signal so it is exactly K times bigger (1≤K≤10) in each direction.</a:t>
            </a:r>
            <a:endParaRPr/>
          </a:p>
          <a:p>
            <a:pPr indent="0" lvl="0" marL="0" rtl="0" algn="l">
              <a:lnSpc>
                <a:spcPct val="90000"/>
              </a:lnSpc>
              <a:spcBef>
                <a:spcPts val="1000"/>
              </a:spcBef>
              <a:spcAft>
                <a:spcPts val="0"/>
              </a:spcAft>
              <a:buClr>
                <a:schemeClr val="dk1"/>
              </a:buClr>
              <a:buSzPts val="2800"/>
              <a:buNone/>
            </a:pPr>
            <a:r>
              <a:rPr lang="en-US"/>
              <a:t>The signal will consist only of the '.' and 'X' characters.</a:t>
            </a:r>
            <a:endParaRPr/>
          </a:p>
          <a:p>
            <a:pPr indent="0" lvl="0" marL="0" rtl="0" algn="l">
              <a:lnSpc>
                <a:spcPct val="90000"/>
              </a:lnSpc>
              <a:spcBef>
                <a:spcPts val="1000"/>
              </a:spcBef>
              <a:spcAft>
                <a:spcPts val="0"/>
              </a:spcAft>
              <a:buClr>
                <a:schemeClr val="dk1"/>
              </a:buClr>
              <a:buSzPts val="2400"/>
              <a:buNone/>
            </a:pPr>
            <a:r>
              <a:t/>
            </a:r>
            <a:endParaRPr sz="2900"/>
          </a:p>
          <a:p>
            <a:pPr indent="0" lvl="0" marL="0" rtl="0" algn="l">
              <a:lnSpc>
                <a:spcPct val="90000"/>
              </a:lnSpc>
              <a:spcBef>
                <a:spcPts val="1000"/>
              </a:spcBef>
              <a:spcAft>
                <a:spcPts val="0"/>
              </a:spcAft>
              <a:buClr>
                <a:schemeClr val="dk1"/>
              </a:buClr>
              <a:buSzPts val="2400"/>
              <a:buNone/>
            </a:pPr>
            <a:r>
              <a:rPr lang="en-US" sz="1600" u="sng">
                <a:solidFill>
                  <a:schemeClr val="hlink"/>
                </a:solidFill>
                <a:latin typeface="Arial"/>
                <a:ea typeface="Arial"/>
                <a:cs typeface="Arial"/>
                <a:sym typeface="Arial"/>
                <a:hlinkClick r:id="rId3"/>
              </a:rPr>
              <a:t>http://www.usaco.org/index.php?page=viewproblem2&amp;cpid=665</a:t>
            </a:r>
            <a:endParaRPr sz="2900"/>
          </a:p>
          <a:p>
            <a:pPr indent="0" lvl="0" marL="0" rtl="0" algn="l">
              <a:lnSpc>
                <a:spcPct val="90000"/>
              </a:lnSpc>
              <a:spcBef>
                <a:spcPts val="1000"/>
              </a:spcBef>
              <a:spcAft>
                <a:spcPts val="0"/>
              </a:spcAft>
              <a:buClr>
                <a:schemeClr val="dk1"/>
              </a:buClr>
              <a:buSzPts val="2400"/>
              <a:buNone/>
            </a:pPr>
            <a:r>
              <a:t/>
            </a:r>
            <a:endParaRPr sz="2900"/>
          </a:p>
          <a:p>
            <a:pPr indent="0" lvl="0" marL="0" rtl="0" algn="l">
              <a:lnSpc>
                <a:spcPct val="90000"/>
              </a:lnSpc>
              <a:spcBef>
                <a:spcPts val="1000"/>
              </a:spcBef>
              <a:spcAft>
                <a:spcPts val="0"/>
              </a:spcAft>
              <a:buClr>
                <a:schemeClr val="dk1"/>
              </a:buClr>
              <a:buSzPts val="2400"/>
              <a:buNone/>
            </a:pPr>
            <a:r>
              <a:rPr lang="en-US" sz="2900"/>
              <a:t>Solution: </a:t>
            </a:r>
            <a:r>
              <a:rPr lang="en-US" sz="1100" u="sng">
                <a:solidFill>
                  <a:schemeClr val="hlink"/>
                </a:solidFill>
                <a:latin typeface="Arial"/>
                <a:ea typeface="Arial"/>
                <a:cs typeface="Arial"/>
                <a:sym typeface="Arial"/>
                <a:hlinkClick r:id="rId4"/>
              </a:rPr>
              <a:t>https://docs.google.com/document/d/11yzOdnTxGrtoYL5LPtNx-5nSBsqTvlAnnCwolj6lE6k/edit</a:t>
            </a:r>
            <a:r>
              <a:rPr lang="en-US" sz="2900"/>
              <a:t> (don’t look until you’ve tried at least once)</a:t>
            </a:r>
            <a:endParaRPr sz="2900"/>
          </a:p>
          <a:p>
            <a:pPr indent="0" lvl="0" marL="0" rtl="0" algn="l">
              <a:lnSpc>
                <a:spcPct val="90000"/>
              </a:lnSpc>
              <a:spcBef>
                <a:spcPts val="1000"/>
              </a:spcBef>
              <a:spcAft>
                <a:spcPts val="0"/>
              </a:spcAft>
              <a:buClr>
                <a:schemeClr val="dk1"/>
              </a:buClr>
              <a:buSzPts val="2400"/>
              <a:buNone/>
            </a:pPr>
            <a:r>
              <a:rPr lang="en-US" sz="2900" u="sng">
                <a:solidFill>
                  <a:schemeClr val="hlink"/>
                </a:solidFill>
                <a:hlinkClick r:id="rId5"/>
              </a:rPr>
              <a:t>https://repl.it/repls/PerfumedKnottyLibrary</a:t>
            </a:r>
            <a:r>
              <a:rPr lang="en-US" sz="2900"/>
              <a:t> </a:t>
            </a:r>
            <a:endParaRPr sz="2900"/>
          </a:p>
          <a:p>
            <a:pPr indent="0" lvl="0" marL="0" rtl="0" algn="l">
              <a:lnSpc>
                <a:spcPct val="90000"/>
              </a:lnSpc>
              <a:spcBef>
                <a:spcPts val="1000"/>
              </a:spcBef>
              <a:spcAft>
                <a:spcPts val="0"/>
              </a:spcAft>
              <a:buClr>
                <a:schemeClr val="dk1"/>
              </a:buClr>
              <a:buSzPts val="2400"/>
              <a:buNone/>
            </a:pPr>
            <a:r>
              <a:t/>
            </a:r>
            <a:endParaRPr sz="2400"/>
          </a:p>
        </p:txBody>
      </p:sp>
      <p:pic>
        <p:nvPicPr>
          <p:cNvPr descr="logo" id="129" name="Google Shape;129;p17"/>
          <p:cNvPicPr preferRelativeResize="0"/>
          <p:nvPr/>
        </p:nvPicPr>
        <p:blipFill rotWithShape="1">
          <a:blip r:embed="rId6">
            <a:alphaModFix/>
          </a:blip>
          <a:srcRect b="0" l="0" r="0" t="0"/>
          <a:stretch/>
        </p:blipFill>
        <p:spPr>
          <a:xfrm>
            <a:off x="69850" y="76200"/>
            <a:ext cx="2692400" cy="736600"/>
          </a:xfrm>
          <a:prstGeom prst="rect">
            <a:avLst/>
          </a:prstGeom>
          <a:noFill/>
          <a:ln>
            <a:noFill/>
          </a:ln>
        </p:spPr>
      </p:pic>
      <p:sp>
        <p:nvSpPr>
          <p:cNvPr id="130" name="Google Shape;130;p17"/>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String Operations</a:t>
            </a:r>
            <a:endParaRPr sz="4000">
              <a:solidFill>
                <a:schemeClr val="accent5"/>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marR="0" rtl="0" algn="ctr">
              <a:spcBef>
                <a:spcPts val="0"/>
              </a:spcBef>
              <a:spcAft>
                <a:spcPts val="0"/>
              </a:spcAft>
              <a:buClr>
                <a:schemeClr val="dk1"/>
              </a:buClr>
              <a:buSzPts val="1100"/>
              <a:buFont typeface="Arial"/>
              <a:buNone/>
            </a:pPr>
            <a:r>
              <a:t/>
            </a:r>
            <a:endParaRPr sz="1800">
              <a:latin typeface="Calibri"/>
              <a:ea typeface="Calibri"/>
              <a:cs typeface="Calibri"/>
              <a:sym typeface="Calibri"/>
            </a:endParaRPr>
          </a:p>
        </p:txBody>
      </p:sp>
      <p:sp>
        <p:nvSpPr>
          <p:cNvPr id="136" name="Google Shape;136;p1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137" name="Google Shape;137;p1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38" name="Google Shape;138;p18"/>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String Operations</a:t>
            </a:r>
            <a:endParaRPr sz="4000">
              <a:solidFill>
                <a:schemeClr val="accent5"/>
              </a:solidFill>
              <a:latin typeface="Calibri"/>
              <a:ea typeface="Calibri"/>
              <a:cs typeface="Calibri"/>
              <a:sym typeface="Calibri"/>
            </a:endParaRPr>
          </a:p>
        </p:txBody>
      </p:sp>
      <p:pic>
        <p:nvPicPr>
          <p:cNvPr id="139" name="Google Shape;139;p18"/>
          <p:cNvPicPr preferRelativeResize="0"/>
          <p:nvPr/>
        </p:nvPicPr>
        <p:blipFill>
          <a:blip r:embed="rId4">
            <a:alphaModFix/>
          </a:blip>
          <a:stretch>
            <a:fillRect/>
          </a:stretch>
        </p:blipFill>
        <p:spPr>
          <a:xfrm>
            <a:off x="6179850" y="999413"/>
            <a:ext cx="2692400" cy="5481511"/>
          </a:xfrm>
          <a:prstGeom prst="rect">
            <a:avLst/>
          </a:prstGeom>
          <a:noFill/>
          <a:ln>
            <a:noFill/>
          </a:ln>
        </p:spPr>
      </p:pic>
      <p:pic>
        <p:nvPicPr>
          <p:cNvPr id="140" name="Google Shape;140;p18"/>
          <p:cNvPicPr preferRelativeResize="0"/>
          <p:nvPr/>
        </p:nvPicPr>
        <p:blipFill>
          <a:blip r:embed="rId5">
            <a:alphaModFix/>
          </a:blip>
          <a:stretch>
            <a:fillRect/>
          </a:stretch>
        </p:blipFill>
        <p:spPr>
          <a:xfrm>
            <a:off x="1878375" y="2168550"/>
            <a:ext cx="2190750" cy="3143250"/>
          </a:xfrm>
          <a:prstGeom prst="rect">
            <a:avLst/>
          </a:prstGeom>
          <a:noFill/>
          <a:ln>
            <a:noFill/>
          </a:ln>
        </p:spPr>
      </p:pic>
      <p:cxnSp>
        <p:nvCxnSpPr>
          <p:cNvPr id="141" name="Google Shape;141;p18"/>
          <p:cNvCxnSpPr>
            <a:stCxn id="140" idx="3"/>
            <a:endCxn id="139" idx="1"/>
          </p:cNvCxnSpPr>
          <p:nvPr/>
        </p:nvCxnSpPr>
        <p:spPr>
          <a:xfrm>
            <a:off x="4069125" y="3740175"/>
            <a:ext cx="2110800" cy="0"/>
          </a:xfrm>
          <a:prstGeom prst="straightConnector1">
            <a:avLst/>
          </a:prstGeom>
          <a:noFill/>
          <a:ln cap="flat" cmpd="sng" w="28575">
            <a:solidFill>
              <a:schemeClr val="dk2"/>
            </a:solidFill>
            <a:prstDash val="solid"/>
            <a:round/>
            <a:headEnd len="med" w="med" type="none"/>
            <a:tailEnd len="med" w="med" type="triangle"/>
          </a:ln>
        </p:spPr>
      </p:cxnSp>
      <p:sp>
        <p:nvSpPr>
          <p:cNvPr id="142" name="Google Shape;142;p18"/>
          <p:cNvSpPr txBox="1"/>
          <p:nvPr/>
        </p:nvSpPr>
        <p:spPr>
          <a:xfrm>
            <a:off x="4384388" y="2168550"/>
            <a:ext cx="1480200" cy="1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Scaled up by 5 times</a:t>
            </a:r>
            <a:endParaRPr b="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Dilation with a scale factor of 5</a:t>
            </a:r>
            <a:endParaRPr i="1"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SzPts val="1100"/>
              <a:buNone/>
            </a:pPr>
            <a:r>
              <a:t/>
            </a:r>
            <a:endParaRPr sz="1800">
              <a:latin typeface="Calibri"/>
              <a:ea typeface="Calibri"/>
              <a:cs typeface="Calibri"/>
              <a:sym typeface="Calibri"/>
            </a:endParaRPr>
          </a:p>
          <a:p>
            <a:pPr indent="0" lvl="0" marL="0" marR="0" rtl="0" algn="ctr">
              <a:spcBef>
                <a:spcPts val="0"/>
              </a:spcBef>
              <a:spcAft>
                <a:spcPts val="0"/>
              </a:spcAft>
              <a:buSzPts val="1100"/>
              <a:buNone/>
            </a:pPr>
            <a:r>
              <a:t/>
            </a:r>
            <a:endParaRPr sz="1800">
              <a:latin typeface="Calibri"/>
              <a:ea typeface="Calibri"/>
              <a:cs typeface="Calibri"/>
              <a:sym typeface="Calibri"/>
            </a:endParaRPr>
          </a:p>
        </p:txBody>
      </p:sp>
      <p:sp>
        <p:nvSpPr>
          <p:cNvPr id="148" name="Google Shape;148;p1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149" name="Google Shape;149;p1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50" name="Google Shape;150;p19"/>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String Operations</a:t>
            </a:r>
            <a:endParaRPr sz="4000">
              <a:solidFill>
                <a:schemeClr val="accent5"/>
              </a:solidFill>
              <a:latin typeface="Calibri"/>
              <a:ea typeface="Calibri"/>
              <a:cs typeface="Calibri"/>
              <a:sym typeface="Calibri"/>
            </a:endParaRPr>
          </a:p>
        </p:txBody>
      </p:sp>
      <p:pic>
        <p:nvPicPr>
          <p:cNvPr id="151" name="Google Shape;151;p19"/>
          <p:cNvPicPr preferRelativeResize="0"/>
          <p:nvPr/>
        </p:nvPicPr>
        <p:blipFill>
          <a:blip r:embed="rId4">
            <a:alphaModFix/>
          </a:blip>
          <a:stretch>
            <a:fillRect/>
          </a:stretch>
        </p:blipFill>
        <p:spPr>
          <a:xfrm>
            <a:off x="6179850" y="999413"/>
            <a:ext cx="2692400" cy="5481511"/>
          </a:xfrm>
          <a:prstGeom prst="rect">
            <a:avLst/>
          </a:prstGeom>
          <a:noFill/>
          <a:ln>
            <a:noFill/>
          </a:ln>
        </p:spPr>
      </p:pic>
      <p:pic>
        <p:nvPicPr>
          <p:cNvPr id="152" name="Google Shape;152;p19"/>
          <p:cNvPicPr preferRelativeResize="0"/>
          <p:nvPr/>
        </p:nvPicPr>
        <p:blipFill>
          <a:blip r:embed="rId5">
            <a:alphaModFix/>
          </a:blip>
          <a:stretch>
            <a:fillRect/>
          </a:stretch>
        </p:blipFill>
        <p:spPr>
          <a:xfrm>
            <a:off x="1878375" y="2168550"/>
            <a:ext cx="2190750" cy="3143250"/>
          </a:xfrm>
          <a:prstGeom prst="rect">
            <a:avLst/>
          </a:prstGeom>
          <a:noFill/>
          <a:ln>
            <a:noFill/>
          </a:ln>
        </p:spPr>
      </p:pic>
      <p:cxnSp>
        <p:nvCxnSpPr>
          <p:cNvPr id="153" name="Google Shape;153;p19"/>
          <p:cNvCxnSpPr>
            <a:stCxn id="152" idx="3"/>
            <a:endCxn id="151" idx="1"/>
          </p:cNvCxnSpPr>
          <p:nvPr/>
        </p:nvCxnSpPr>
        <p:spPr>
          <a:xfrm>
            <a:off x="4069125" y="3740175"/>
            <a:ext cx="2110800" cy="0"/>
          </a:xfrm>
          <a:prstGeom prst="straightConnector1">
            <a:avLst/>
          </a:prstGeom>
          <a:noFill/>
          <a:ln cap="flat" cmpd="sng" w="28575">
            <a:solidFill>
              <a:schemeClr val="dk2"/>
            </a:solidFill>
            <a:prstDash val="solid"/>
            <a:round/>
            <a:headEnd len="med" w="med" type="none"/>
            <a:tailEnd len="med" w="med" type="triangle"/>
          </a:ln>
        </p:spPr>
      </p:cxnSp>
      <p:sp>
        <p:nvSpPr>
          <p:cNvPr id="154" name="Google Shape;154;p19"/>
          <p:cNvSpPr/>
          <p:nvPr/>
        </p:nvSpPr>
        <p:spPr>
          <a:xfrm>
            <a:off x="6421073" y="1758761"/>
            <a:ext cx="792400" cy="2369800"/>
          </a:xfrm>
          <a:custGeom>
            <a:rect b="b" l="l" r="r" t="t"/>
            <a:pathLst>
              <a:path extrusionOk="0" h="94792" w="31696">
                <a:moveTo>
                  <a:pt x="15271" y="29843"/>
                </a:moveTo>
                <a:cubicBezTo>
                  <a:pt x="13536" y="23477"/>
                  <a:pt x="13753" y="16706"/>
                  <a:pt x="13753" y="10108"/>
                </a:cubicBezTo>
                <a:cubicBezTo>
                  <a:pt x="13753" y="7196"/>
                  <a:pt x="12074" y="3438"/>
                  <a:pt x="14133" y="1379"/>
                </a:cubicBezTo>
                <a:cubicBezTo>
                  <a:pt x="15922" y="-410"/>
                  <a:pt x="19213" y="1065"/>
                  <a:pt x="21723" y="1379"/>
                </a:cubicBezTo>
                <a:cubicBezTo>
                  <a:pt x="24510" y="1728"/>
                  <a:pt x="27407" y="-647"/>
                  <a:pt x="30072" y="240"/>
                </a:cubicBezTo>
                <a:cubicBezTo>
                  <a:pt x="32356" y="1000"/>
                  <a:pt x="30452" y="5044"/>
                  <a:pt x="30452" y="7451"/>
                </a:cubicBezTo>
                <a:cubicBezTo>
                  <a:pt x="30452" y="13409"/>
                  <a:pt x="31590" y="19330"/>
                  <a:pt x="31590" y="25288"/>
                </a:cubicBezTo>
                <a:cubicBezTo>
                  <a:pt x="31590" y="33267"/>
                  <a:pt x="32014" y="41373"/>
                  <a:pt x="30452" y="49198"/>
                </a:cubicBezTo>
                <a:cubicBezTo>
                  <a:pt x="29656" y="53185"/>
                  <a:pt x="31753" y="58091"/>
                  <a:pt x="29313" y="61343"/>
                </a:cubicBezTo>
                <a:cubicBezTo>
                  <a:pt x="27338" y="63976"/>
                  <a:pt x="21553" y="59194"/>
                  <a:pt x="19446" y="61722"/>
                </a:cubicBezTo>
                <a:cubicBezTo>
                  <a:pt x="18140" y="63289"/>
                  <a:pt x="19023" y="65782"/>
                  <a:pt x="18687" y="67794"/>
                </a:cubicBezTo>
                <a:cubicBezTo>
                  <a:pt x="17535" y="74698"/>
                  <a:pt x="17781" y="81804"/>
                  <a:pt x="16410" y="88668"/>
                </a:cubicBezTo>
                <a:cubicBezTo>
                  <a:pt x="16084" y="90300"/>
                  <a:pt x="17283" y="93275"/>
                  <a:pt x="15651" y="93602"/>
                </a:cubicBezTo>
                <a:cubicBezTo>
                  <a:pt x="12045" y="94324"/>
                  <a:pt x="6288" y="96133"/>
                  <a:pt x="4645" y="92843"/>
                </a:cubicBezTo>
                <a:cubicBezTo>
                  <a:pt x="-182" y="83181"/>
                  <a:pt x="1608" y="71385"/>
                  <a:pt x="1608" y="60584"/>
                </a:cubicBezTo>
                <a:cubicBezTo>
                  <a:pt x="1608" y="51349"/>
                  <a:pt x="-1823" y="41453"/>
                  <a:pt x="1608" y="32879"/>
                </a:cubicBezTo>
                <a:cubicBezTo>
                  <a:pt x="3433" y="28318"/>
                  <a:pt x="11637" y="27644"/>
                  <a:pt x="16030" y="29843"/>
                </a:cubicBezTo>
              </a:path>
            </a:pathLst>
          </a:custGeom>
          <a:noFill/>
          <a:ln cap="flat" cmpd="sng" w="28575">
            <a:solidFill>
              <a:srgbClr val="FF0000"/>
            </a:solidFill>
            <a:prstDash val="solid"/>
            <a:round/>
            <a:headEnd len="med" w="med" type="none"/>
            <a:tailEnd len="med" w="med" type="none"/>
          </a:ln>
        </p:spPr>
      </p:sp>
      <p:sp>
        <p:nvSpPr>
          <p:cNvPr id="155" name="Google Shape;155;p19"/>
          <p:cNvSpPr/>
          <p:nvPr/>
        </p:nvSpPr>
        <p:spPr>
          <a:xfrm>
            <a:off x="2546002" y="3005685"/>
            <a:ext cx="490425" cy="1122875"/>
          </a:xfrm>
          <a:custGeom>
            <a:rect b="b" l="l" r="r" t="t"/>
            <a:pathLst>
              <a:path extrusionOk="0" h="44915" w="19617">
                <a:moveTo>
                  <a:pt x="11256" y="15912"/>
                </a:moveTo>
                <a:cubicBezTo>
                  <a:pt x="8659" y="12016"/>
                  <a:pt x="8467" y="5884"/>
                  <a:pt x="10877" y="1870"/>
                </a:cubicBezTo>
                <a:cubicBezTo>
                  <a:pt x="12121" y="-202"/>
                  <a:pt x="16379" y="-598"/>
                  <a:pt x="18088" y="1111"/>
                </a:cubicBezTo>
                <a:cubicBezTo>
                  <a:pt x="20607" y="3630"/>
                  <a:pt x="19226" y="8175"/>
                  <a:pt x="19226" y="11737"/>
                </a:cubicBezTo>
                <a:cubicBezTo>
                  <a:pt x="19226" y="17056"/>
                  <a:pt x="20442" y="22738"/>
                  <a:pt x="18467" y="27677"/>
                </a:cubicBezTo>
                <a:cubicBezTo>
                  <a:pt x="17710" y="29571"/>
                  <a:pt x="13489" y="28701"/>
                  <a:pt x="13154" y="30713"/>
                </a:cubicBezTo>
                <a:cubicBezTo>
                  <a:pt x="12572" y="34209"/>
                  <a:pt x="14227" y="37863"/>
                  <a:pt x="13533" y="41339"/>
                </a:cubicBezTo>
                <a:cubicBezTo>
                  <a:pt x="12990" y="44060"/>
                  <a:pt x="8664" y="45298"/>
                  <a:pt x="5943" y="44755"/>
                </a:cubicBezTo>
                <a:cubicBezTo>
                  <a:pt x="3939" y="44355"/>
                  <a:pt x="4002" y="41078"/>
                  <a:pt x="3666" y="39062"/>
                </a:cubicBezTo>
                <a:cubicBezTo>
                  <a:pt x="2661" y="33040"/>
                  <a:pt x="-2547" y="25165"/>
                  <a:pt x="1768" y="20846"/>
                </a:cubicBezTo>
                <a:cubicBezTo>
                  <a:pt x="4067" y="18545"/>
                  <a:pt x="8956" y="20868"/>
                  <a:pt x="11256" y="18568"/>
                </a:cubicBezTo>
                <a:cubicBezTo>
                  <a:pt x="12256" y="17568"/>
                  <a:pt x="11130" y="15659"/>
                  <a:pt x="10497" y="14394"/>
                </a:cubicBezTo>
              </a:path>
            </a:pathLst>
          </a:custGeom>
          <a:noFill/>
          <a:ln cap="flat" cmpd="sng" w="28575">
            <a:solidFill>
              <a:srgbClr val="FF0000"/>
            </a:solidFill>
            <a:prstDash val="solid"/>
            <a:round/>
            <a:headEnd len="med" w="med" type="none"/>
            <a:tailEnd len="med" w="med" type="none"/>
          </a:ln>
        </p:spPr>
      </p:sp>
      <p:sp>
        <p:nvSpPr>
          <p:cNvPr id="156" name="Google Shape;156;p19"/>
          <p:cNvSpPr/>
          <p:nvPr/>
        </p:nvSpPr>
        <p:spPr>
          <a:xfrm>
            <a:off x="2855875" y="2596070"/>
            <a:ext cx="815825" cy="1169650"/>
          </a:xfrm>
          <a:custGeom>
            <a:rect b="b" l="l" r="r" t="t"/>
            <a:pathLst>
              <a:path extrusionOk="0" h="46786" w="32633">
                <a:moveTo>
                  <a:pt x="2277" y="3940"/>
                </a:moveTo>
                <a:cubicBezTo>
                  <a:pt x="2277" y="7393"/>
                  <a:pt x="834" y="12411"/>
                  <a:pt x="3795" y="14187"/>
                </a:cubicBezTo>
                <a:cubicBezTo>
                  <a:pt x="6584" y="15860"/>
                  <a:pt x="10743" y="14433"/>
                  <a:pt x="13283" y="16464"/>
                </a:cubicBezTo>
                <a:cubicBezTo>
                  <a:pt x="16483" y="19023"/>
                  <a:pt x="7720" y="26777"/>
                  <a:pt x="11385" y="28609"/>
                </a:cubicBezTo>
                <a:cubicBezTo>
                  <a:pt x="14826" y="30330"/>
                  <a:pt x="21714" y="26806"/>
                  <a:pt x="22771" y="30506"/>
                </a:cubicBezTo>
                <a:cubicBezTo>
                  <a:pt x="23992" y="34779"/>
                  <a:pt x="20759" y="39432"/>
                  <a:pt x="21632" y="43789"/>
                </a:cubicBezTo>
                <a:cubicBezTo>
                  <a:pt x="22241" y="46830"/>
                  <a:pt x="28319" y="47625"/>
                  <a:pt x="30741" y="45687"/>
                </a:cubicBezTo>
                <a:cubicBezTo>
                  <a:pt x="35097" y="42201"/>
                  <a:pt x="30219" y="34533"/>
                  <a:pt x="29602" y="28988"/>
                </a:cubicBezTo>
                <a:cubicBezTo>
                  <a:pt x="29196" y="25342"/>
                  <a:pt x="32883" y="19623"/>
                  <a:pt x="29602" y="17982"/>
                </a:cubicBezTo>
                <a:cubicBezTo>
                  <a:pt x="28002" y="17182"/>
                  <a:pt x="25554" y="18488"/>
                  <a:pt x="24289" y="17223"/>
                </a:cubicBezTo>
                <a:cubicBezTo>
                  <a:pt x="20890" y="13824"/>
                  <a:pt x="28043" y="5804"/>
                  <a:pt x="24289" y="2801"/>
                </a:cubicBezTo>
                <a:cubicBezTo>
                  <a:pt x="22080" y="1034"/>
                  <a:pt x="18714" y="1837"/>
                  <a:pt x="15940" y="1283"/>
                </a:cubicBezTo>
                <a:cubicBezTo>
                  <a:pt x="10677" y="232"/>
                  <a:pt x="0" y="-1807"/>
                  <a:pt x="0" y="3560"/>
                </a:cubicBezTo>
                <a:cubicBezTo>
                  <a:pt x="0" y="4726"/>
                  <a:pt x="2277" y="5051"/>
                  <a:pt x="2277" y="6217"/>
                </a:cubicBezTo>
              </a:path>
            </a:pathLst>
          </a:custGeom>
          <a:noFill/>
          <a:ln cap="flat" cmpd="sng" w="28575">
            <a:solidFill>
              <a:srgbClr val="0000FF"/>
            </a:solidFill>
            <a:prstDash val="solid"/>
            <a:round/>
            <a:headEnd len="med" w="med" type="none"/>
            <a:tailEnd len="med" w="med" type="none"/>
          </a:ln>
        </p:spPr>
      </p:sp>
      <p:sp>
        <p:nvSpPr>
          <p:cNvPr id="157" name="Google Shape;157;p19"/>
          <p:cNvSpPr/>
          <p:nvPr/>
        </p:nvSpPr>
        <p:spPr>
          <a:xfrm>
            <a:off x="7049132" y="946842"/>
            <a:ext cx="1396325" cy="2421000"/>
          </a:xfrm>
          <a:custGeom>
            <a:rect b="b" l="l" r="r" t="t"/>
            <a:pathLst>
              <a:path extrusionOk="0" h="96840" w="55853">
                <a:moveTo>
                  <a:pt x="1914" y="3873"/>
                </a:moveTo>
                <a:cubicBezTo>
                  <a:pt x="1914" y="13235"/>
                  <a:pt x="-1941" y="23264"/>
                  <a:pt x="1535" y="31957"/>
                </a:cubicBezTo>
                <a:cubicBezTo>
                  <a:pt x="3359" y="36518"/>
                  <a:pt x="13759" y="30599"/>
                  <a:pt x="15956" y="34993"/>
                </a:cubicBezTo>
                <a:cubicBezTo>
                  <a:pt x="19362" y="41806"/>
                  <a:pt x="14059" y="50147"/>
                  <a:pt x="14059" y="57764"/>
                </a:cubicBezTo>
                <a:cubicBezTo>
                  <a:pt x="14059" y="59288"/>
                  <a:pt x="13075" y="61638"/>
                  <a:pt x="14438" y="62319"/>
                </a:cubicBezTo>
                <a:cubicBezTo>
                  <a:pt x="21680" y="65940"/>
                  <a:pt x="32249" y="57463"/>
                  <a:pt x="38727" y="62319"/>
                </a:cubicBezTo>
                <a:cubicBezTo>
                  <a:pt x="41208" y="64179"/>
                  <a:pt x="40187" y="68357"/>
                  <a:pt x="40625" y="71427"/>
                </a:cubicBezTo>
                <a:cubicBezTo>
                  <a:pt x="41519" y="77694"/>
                  <a:pt x="41384" y="84073"/>
                  <a:pt x="41384" y="90403"/>
                </a:cubicBezTo>
                <a:cubicBezTo>
                  <a:pt x="41384" y="92431"/>
                  <a:pt x="39949" y="95568"/>
                  <a:pt x="41763" y="96475"/>
                </a:cubicBezTo>
                <a:cubicBezTo>
                  <a:pt x="44071" y="97629"/>
                  <a:pt x="46809" y="95382"/>
                  <a:pt x="49354" y="94957"/>
                </a:cubicBezTo>
                <a:cubicBezTo>
                  <a:pt x="51101" y="94665"/>
                  <a:pt x="53560" y="96339"/>
                  <a:pt x="54667" y="94957"/>
                </a:cubicBezTo>
                <a:cubicBezTo>
                  <a:pt x="56729" y="92382"/>
                  <a:pt x="55426" y="88389"/>
                  <a:pt x="55426" y="85090"/>
                </a:cubicBezTo>
                <a:cubicBezTo>
                  <a:pt x="55426" y="76590"/>
                  <a:pt x="54731" y="68076"/>
                  <a:pt x="53528" y="59662"/>
                </a:cubicBezTo>
                <a:cubicBezTo>
                  <a:pt x="52686" y="53775"/>
                  <a:pt x="53315" y="47742"/>
                  <a:pt x="53908" y="41825"/>
                </a:cubicBezTo>
                <a:cubicBezTo>
                  <a:pt x="54185" y="39056"/>
                  <a:pt x="55877" y="35442"/>
                  <a:pt x="53908" y="33475"/>
                </a:cubicBezTo>
                <a:cubicBezTo>
                  <a:pt x="51151" y="30720"/>
                  <a:pt x="44861" y="33936"/>
                  <a:pt x="42522" y="30819"/>
                </a:cubicBezTo>
                <a:cubicBezTo>
                  <a:pt x="37129" y="23632"/>
                  <a:pt x="47156" y="11060"/>
                  <a:pt x="41763" y="3873"/>
                </a:cubicBezTo>
                <a:cubicBezTo>
                  <a:pt x="36294" y="-3415"/>
                  <a:pt x="23426" y="1614"/>
                  <a:pt x="14438" y="3114"/>
                </a:cubicBezTo>
                <a:cubicBezTo>
                  <a:pt x="10080" y="3841"/>
                  <a:pt x="3509" y="2197"/>
                  <a:pt x="1535" y="6150"/>
                </a:cubicBezTo>
              </a:path>
            </a:pathLst>
          </a:custGeom>
          <a:noFill/>
          <a:ln cap="flat" cmpd="sng" w="28575">
            <a:solidFill>
              <a:srgbClr val="0000FF"/>
            </a:solidFill>
            <a:prstDash val="solid"/>
            <a:round/>
            <a:headEnd len="med" w="med" type="none"/>
            <a:tailEnd len="med" w="med" type="none"/>
          </a:ln>
        </p:spPr>
      </p:sp>
      <p:sp>
        <p:nvSpPr>
          <p:cNvPr id="158" name="Google Shape;158;p19"/>
          <p:cNvSpPr/>
          <p:nvPr/>
        </p:nvSpPr>
        <p:spPr>
          <a:xfrm>
            <a:off x="2609664" y="4603694"/>
            <a:ext cx="604075" cy="765925"/>
          </a:xfrm>
          <a:custGeom>
            <a:rect b="b" l="l" r="r" t="t"/>
            <a:pathLst>
              <a:path extrusionOk="0" h="30637" w="24163">
                <a:moveTo>
                  <a:pt x="1878" y="16996"/>
                </a:moveTo>
                <a:cubicBezTo>
                  <a:pt x="1878" y="11394"/>
                  <a:pt x="-1771" y="1089"/>
                  <a:pt x="3775" y="298"/>
                </a:cubicBezTo>
                <a:cubicBezTo>
                  <a:pt x="5908" y="-6"/>
                  <a:pt x="8300" y="-286"/>
                  <a:pt x="10227" y="677"/>
                </a:cubicBezTo>
                <a:cubicBezTo>
                  <a:pt x="12404" y="1765"/>
                  <a:pt x="9089" y="5455"/>
                  <a:pt x="9089" y="7888"/>
                </a:cubicBezTo>
                <a:cubicBezTo>
                  <a:pt x="9089" y="9590"/>
                  <a:pt x="10982" y="10922"/>
                  <a:pt x="12504" y="11683"/>
                </a:cubicBezTo>
                <a:cubicBezTo>
                  <a:pt x="13529" y="12195"/>
                  <a:pt x="15233" y="12980"/>
                  <a:pt x="15920" y="12063"/>
                </a:cubicBezTo>
                <a:cubicBezTo>
                  <a:pt x="17305" y="10216"/>
                  <a:pt x="13593" y="7211"/>
                  <a:pt x="14781" y="5231"/>
                </a:cubicBezTo>
                <a:cubicBezTo>
                  <a:pt x="16098" y="3037"/>
                  <a:pt x="21055" y="1899"/>
                  <a:pt x="22372" y="4093"/>
                </a:cubicBezTo>
                <a:cubicBezTo>
                  <a:pt x="24261" y="7241"/>
                  <a:pt x="24953" y="12162"/>
                  <a:pt x="22751" y="15099"/>
                </a:cubicBezTo>
                <a:cubicBezTo>
                  <a:pt x="21573" y="16670"/>
                  <a:pt x="17788" y="14794"/>
                  <a:pt x="17059" y="16617"/>
                </a:cubicBezTo>
                <a:cubicBezTo>
                  <a:pt x="15304" y="21002"/>
                  <a:pt x="16666" y="28602"/>
                  <a:pt x="12125" y="29900"/>
                </a:cubicBezTo>
                <a:cubicBezTo>
                  <a:pt x="9801" y="30564"/>
                  <a:pt x="5678" y="31434"/>
                  <a:pt x="4914" y="29141"/>
                </a:cubicBezTo>
                <a:cubicBezTo>
                  <a:pt x="4137" y="26811"/>
                  <a:pt x="7209" y="24260"/>
                  <a:pt x="6432" y="21930"/>
                </a:cubicBezTo>
                <a:cubicBezTo>
                  <a:pt x="5733" y="19834"/>
                  <a:pt x="1180" y="21324"/>
                  <a:pt x="360" y="19273"/>
                </a:cubicBezTo>
                <a:cubicBezTo>
                  <a:pt x="-757" y="16481"/>
                  <a:pt x="1292" y="13234"/>
                  <a:pt x="2637" y="10544"/>
                </a:cubicBezTo>
              </a:path>
            </a:pathLst>
          </a:custGeom>
          <a:noFill/>
          <a:ln cap="flat" cmpd="sng" w="28575">
            <a:solidFill>
              <a:srgbClr val="9900FF"/>
            </a:solidFill>
            <a:prstDash val="solid"/>
            <a:round/>
            <a:headEnd len="med" w="med" type="none"/>
            <a:tailEnd len="med" w="med" type="none"/>
          </a:ln>
        </p:spPr>
      </p:sp>
      <p:sp>
        <p:nvSpPr>
          <p:cNvPr id="159" name="Google Shape;159;p19"/>
          <p:cNvSpPr/>
          <p:nvPr/>
        </p:nvSpPr>
        <p:spPr>
          <a:xfrm>
            <a:off x="6452943" y="4848462"/>
            <a:ext cx="1056025" cy="1638475"/>
          </a:xfrm>
          <a:custGeom>
            <a:rect b="b" l="l" r="r" t="t"/>
            <a:pathLst>
              <a:path extrusionOk="0" h="65539" w="42241">
                <a:moveTo>
                  <a:pt x="1092" y="1514"/>
                </a:moveTo>
                <a:cubicBezTo>
                  <a:pt x="1092" y="8726"/>
                  <a:pt x="713" y="15934"/>
                  <a:pt x="713" y="23146"/>
                </a:cubicBezTo>
                <a:cubicBezTo>
                  <a:pt x="713" y="25806"/>
                  <a:pt x="-1036" y="29521"/>
                  <a:pt x="1092" y="31116"/>
                </a:cubicBezTo>
                <a:cubicBezTo>
                  <a:pt x="4825" y="33914"/>
                  <a:pt x="13022" y="29820"/>
                  <a:pt x="14755" y="34152"/>
                </a:cubicBezTo>
                <a:cubicBezTo>
                  <a:pt x="15659" y="36411"/>
                  <a:pt x="13918" y="38948"/>
                  <a:pt x="13617" y="41363"/>
                </a:cubicBezTo>
                <a:cubicBezTo>
                  <a:pt x="12863" y="47400"/>
                  <a:pt x="13896" y="53557"/>
                  <a:pt x="14755" y="59580"/>
                </a:cubicBezTo>
                <a:cubicBezTo>
                  <a:pt x="14981" y="61164"/>
                  <a:pt x="14787" y="63540"/>
                  <a:pt x="16273" y="64134"/>
                </a:cubicBezTo>
                <a:cubicBezTo>
                  <a:pt x="18634" y="65079"/>
                  <a:pt x="21356" y="64474"/>
                  <a:pt x="23864" y="64893"/>
                </a:cubicBezTo>
                <a:cubicBezTo>
                  <a:pt x="25361" y="65143"/>
                  <a:pt x="27576" y="66156"/>
                  <a:pt x="28418" y="64893"/>
                </a:cubicBezTo>
                <a:cubicBezTo>
                  <a:pt x="32631" y="58574"/>
                  <a:pt x="30427" y="49613"/>
                  <a:pt x="29177" y="42122"/>
                </a:cubicBezTo>
                <a:cubicBezTo>
                  <a:pt x="28592" y="38619"/>
                  <a:pt x="25907" y="34006"/>
                  <a:pt x="28418" y="31495"/>
                </a:cubicBezTo>
                <a:cubicBezTo>
                  <a:pt x="31204" y="28709"/>
                  <a:pt x="36659" y="34396"/>
                  <a:pt x="40183" y="32634"/>
                </a:cubicBezTo>
                <a:cubicBezTo>
                  <a:pt x="44371" y="30540"/>
                  <a:pt x="40562" y="23274"/>
                  <a:pt x="40562" y="18592"/>
                </a:cubicBezTo>
                <a:cubicBezTo>
                  <a:pt x="40562" y="15014"/>
                  <a:pt x="39747" y="11474"/>
                  <a:pt x="39044" y="7965"/>
                </a:cubicBezTo>
                <a:cubicBezTo>
                  <a:pt x="38646" y="5977"/>
                  <a:pt x="40479" y="2800"/>
                  <a:pt x="38665" y="1893"/>
                </a:cubicBezTo>
                <a:cubicBezTo>
                  <a:pt x="36278" y="699"/>
                  <a:pt x="33343" y="1465"/>
                  <a:pt x="30695" y="1134"/>
                </a:cubicBezTo>
                <a:cubicBezTo>
                  <a:pt x="28933" y="913"/>
                  <a:pt x="25870" y="-953"/>
                  <a:pt x="25382" y="754"/>
                </a:cubicBezTo>
                <a:cubicBezTo>
                  <a:pt x="22810" y="9759"/>
                  <a:pt x="27976" y="19655"/>
                  <a:pt x="26141" y="28839"/>
                </a:cubicBezTo>
                <a:cubicBezTo>
                  <a:pt x="25819" y="30452"/>
                  <a:pt x="25856" y="33070"/>
                  <a:pt x="24243" y="33393"/>
                </a:cubicBezTo>
                <a:cubicBezTo>
                  <a:pt x="21565" y="33929"/>
                  <a:pt x="17137" y="34086"/>
                  <a:pt x="16273" y="31495"/>
                </a:cubicBezTo>
                <a:cubicBezTo>
                  <a:pt x="13553" y="23334"/>
                  <a:pt x="17957" y="14124"/>
                  <a:pt x="16273" y="5688"/>
                </a:cubicBezTo>
                <a:cubicBezTo>
                  <a:pt x="15646" y="2550"/>
                  <a:pt x="10303" y="3279"/>
                  <a:pt x="7165" y="2652"/>
                </a:cubicBezTo>
                <a:cubicBezTo>
                  <a:pt x="5410" y="2301"/>
                  <a:pt x="3117" y="628"/>
                  <a:pt x="1851" y="1893"/>
                </a:cubicBezTo>
                <a:cubicBezTo>
                  <a:pt x="862" y="2881"/>
                  <a:pt x="1472" y="4671"/>
                  <a:pt x="1472" y="6068"/>
                </a:cubicBezTo>
              </a:path>
            </a:pathLst>
          </a:custGeom>
          <a:noFill/>
          <a:ln cap="flat" cmpd="sng" w="28575">
            <a:solidFill>
              <a:srgbClr val="9900FF"/>
            </a:solidFill>
            <a:prstDash val="solid"/>
            <a:round/>
            <a:headEnd len="med" w="med" type="none"/>
            <a:tailEnd len="med" w="med" type="none"/>
          </a:ln>
        </p:spPr>
      </p:sp>
      <p:sp>
        <p:nvSpPr>
          <p:cNvPr id="160" name="Google Shape;160;p19"/>
          <p:cNvSpPr/>
          <p:nvPr/>
        </p:nvSpPr>
        <p:spPr>
          <a:xfrm>
            <a:off x="3262676" y="4171768"/>
            <a:ext cx="624500" cy="1145875"/>
          </a:xfrm>
          <a:custGeom>
            <a:rect b="b" l="l" r="r" t="t"/>
            <a:pathLst>
              <a:path extrusionOk="0" h="45835" w="24980">
                <a:moveTo>
                  <a:pt x="806" y="3912"/>
                </a:moveTo>
                <a:cubicBezTo>
                  <a:pt x="806" y="7203"/>
                  <a:pt x="-1141" y="11452"/>
                  <a:pt x="1186" y="13779"/>
                </a:cubicBezTo>
                <a:cubicBezTo>
                  <a:pt x="2707" y="15300"/>
                  <a:pt x="6525" y="14694"/>
                  <a:pt x="6878" y="16815"/>
                </a:cubicBezTo>
                <a:cubicBezTo>
                  <a:pt x="8394" y="25925"/>
                  <a:pt x="2748" y="36260"/>
                  <a:pt x="6878" y="44520"/>
                </a:cubicBezTo>
                <a:cubicBezTo>
                  <a:pt x="7790" y="46345"/>
                  <a:pt x="10911" y="45279"/>
                  <a:pt x="12951" y="45279"/>
                </a:cubicBezTo>
                <a:cubicBezTo>
                  <a:pt x="15484" y="45279"/>
                  <a:pt x="18750" y="46691"/>
                  <a:pt x="20541" y="44900"/>
                </a:cubicBezTo>
                <a:cubicBezTo>
                  <a:pt x="23822" y="41619"/>
                  <a:pt x="22623" y="35841"/>
                  <a:pt x="23198" y="31237"/>
                </a:cubicBezTo>
                <a:cubicBezTo>
                  <a:pt x="23715" y="27093"/>
                  <a:pt x="26532" y="21665"/>
                  <a:pt x="23577" y="18713"/>
                </a:cubicBezTo>
                <a:cubicBezTo>
                  <a:pt x="20625" y="15764"/>
                  <a:pt x="13581" y="19254"/>
                  <a:pt x="11433" y="15677"/>
                </a:cubicBezTo>
                <a:cubicBezTo>
                  <a:pt x="8981" y="11593"/>
                  <a:pt x="13037" y="3765"/>
                  <a:pt x="8776" y="1635"/>
                </a:cubicBezTo>
                <a:cubicBezTo>
                  <a:pt x="6510" y="502"/>
                  <a:pt x="2127" y="-1097"/>
                  <a:pt x="1186" y="1255"/>
                </a:cubicBezTo>
                <a:cubicBezTo>
                  <a:pt x="382" y="3266"/>
                  <a:pt x="427" y="5542"/>
                  <a:pt x="427" y="7707"/>
                </a:cubicBezTo>
              </a:path>
            </a:pathLst>
          </a:custGeom>
          <a:noFill/>
          <a:ln cap="flat" cmpd="sng" w="28575">
            <a:solidFill>
              <a:srgbClr val="00FF00"/>
            </a:solidFill>
            <a:prstDash val="solid"/>
            <a:round/>
            <a:headEnd len="med" w="med" type="none"/>
            <a:tailEnd len="med" w="med" type="none"/>
          </a:ln>
        </p:spPr>
      </p:sp>
      <p:sp>
        <p:nvSpPr>
          <p:cNvPr id="161" name="Google Shape;161;p19"/>
          <p:cNvSpPr/>
          <p:nvPr/>
        </p:nvSpPr>
        <p:spPr>
          <a:xfrm>
            <a:off x="7685979" y="4109215"/>
            <a:ext cx="1120175" cy="2369225"/>
          </a:xfrm>
          <a:custGeom>
            <a:rect b="b" l="l" r="r" t="t"/>
            <a:pathLst>
              <a:path extrusionOk="0" h="94769" w="44807">
                <a:moveTo>
                  <a:pt x="2247" y="721"/>
                </a:moveTo>
                <a:cubicBezTo>
                  <a:pt x="1424" y="6487"/>
                  <a:pt x="2130" y="12390"/>
                  <a:pt x="1488" y="18179"/>
                </a:cubicBezTo>
                <a:cubicBezTo>
                  <a:pt x="1055" y="22085"/>
                  <a:pt x="-1028" y="26429"/>
                  <a:pt x="729" y="29944"/>
                </a:cubicBezTo>
                <a:cubicBezTo>
                  <a:pt x="2815" y="34117"/>
                  <a:pt x="12306" y="28807"/>
                  <a:pt x="14392" y="32980"/>
                </a:cubicBezTo>
                <a:cubicBezTo>
                  <a:pt x="17223" y="38642"/>
                  <a:pt x="14672" y="45711"/>
                  <a:pt x="13633" y="51956"/>
                </a:cubicBezTo>
                <a:cubicBezTo>
                  <a:pt x="12033" y="61572"/>
                  <a:pt x="14771" y="71431"/>
                  <a:pt x="14771" y="81179"/>
                </a:cubicBezTo>
                <a:cubicBezTo>
                  <a:pt x="14771" y="85487"/>
                  <a:pt x="11676" y="92155"/>
                  <a:pt x="15530" y="94082"/>
                </a:cubicBezTo>
                <a:cubicBezTo>
                  <a:pt x="19531" y="96082"/>
                  <a:pt x="24428" y="93061"/>
                  <a:pt x="28814" y="92185"/>
                </a:cubicBezTo>
                <a:cubicBezTo>
                  <a:pt x="33032" y="91343"/>
                  <a:pt x="37724" y="93783"/>
                  <a:pt x="41717" y="92185"/>
                </a:cubicBezTo>
                <a:cubicBezTo>
                  <a:pt x="43030" y="91660"/>
                  <a:pt x="42372" y="89421"/>
                  <a:pt x="42476" y="88010"/>
                </a:cubicBezTo>
                <a:cubicBezTo>
                  <a:pt x="43010" y="80801"/>
                  <a:pt x="42804" y="73508"/>
                  <a:pt x="43994" y="66378"/>
                </a:cubicBezTo>
                <a:cubicBezTo>
                  <a:pt x="45452" y="57640"/>
                  <a:pt x="44693" y="48549"/>
                  <a:pt x="43235" y="39811"/>
                </a:cubicBezTo>
                <a:cubicBezTo>
                  <a:pt x="42752" y="36917"/>
                  <a:pt x="44721" y="32395"/>
                  <a:pt x="42097" y="31083"/>
                </a:cubicBezTo>
                <a:cubicBezTo>
                  <a:pt x="34911" y="27490"/>
                  <a:pt x="25646" y="31030"/>
                  <a:pt x="18187" y="28046"/>
                </a:cubicBezTo>
                <a:cubicBezTo>
                  <a:pt x="16890" y="27527"/>
                  <a:pt x="18006" y="25255"/>
                  <a:pt x="17808" y="23872"/>
                </a:cubicBezTo>
                <a:cubicBezTo>
                  <a:pt x="17045" y="18540"/>
                  <a:pt x="15912" y="13265"/>
                  <a:pt x="15151" y="7932"/>
                </a:cubicBezTo>
                <a:cubicBezTo>
                  <a:pt x="14865" y="5928"/>
                  <a:pt x="16366" y="3479"/>
                  <a:pt x="15151" y="1860"/>
                </a:cubicBezTo>
                <a:cubicBezTo>
                  <a:pt x="12407" y="-1797"/>
                  <a:pt x="1868" y="703"/>
                  <a:pt x="1868" y="5275"/>
                </a:cubicBezTo>
              </a:path>
            </a:pathLst>
          </a:custGeom>
          <a:noFill/>
          <a:ln cap="flat" cmpd="sng" w="28575">
            <a:solidFill>
              <a:srgbClr val="00FF00"/>
            </a:solidFill>
            <a:prstDash val="solid"/>
            <a:round/>
            <a:headEnd len="med" w="med" type="none"/>
            <a:tailEnd len="med" w="med" type="none"/>
          </a:ln>
        </p:spPr>
      </p:sp>
      <p:sp>
        <p:nvSpPr>
          <p:cNvPr id="162" name="Google Shape;162;p19"/>
          <p:cNvSpPr txBox="1"/>
          <p:nvPr/>
        </p:nvSpPr>
        <p:spPr>
          <a:xfrm>
            <a:off x="4384388" y="2168550"/>
            <a:ext cx="1480200" cy="1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Scaled up by 5 times</a:t>
            </a:r>
            <a:endParaRPr b="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Dilation with a scale factor of 5</a:t>
            </a:r>
            <a:endParaRPr i="1"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0"/>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0"/>
          <p:cNvSpPr txBox="1"/>
          <p:nvPr>
            <p:ph idx="1" type="body"/>
          </p:nvPr>
        </p:nvSpPr>
        <p:spPr>
          <a:xfrm>
            <a:off x="69850" y="982027"/>
            <a:ext cx="1199769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The layout of Farmer John's farm is quite peculiar, with a large circular road running around the perimeter of the main field on which his cows graze during the day. Every morning, the cows cross this road on their way towards the field, and every evening they all cross again as they leave the field and return to the barn.</a:t>
            </a:r>
            <a:endParaRPr/>
          </a:p>
          <a:p>
            <a:pPr indent="0" lvl="0" marL="0" rtl="0" algn="l">
              <a:lnSpc>
                <a:spcPct val="90000"/>
              </a:lnSpc>
              <a:spcBef>
                <a:spcPts val="1000"/>
              </a:spcBef>
              <a:spcAft>
                <a:spcPts val="0"/>
              </a:spcAft>
              <a:buClr>
                <a:schemeClr val="dk1"/>
              </a:buClr>
              <a:buSzPts val="2400"/>
              <a:buNone/>
            </a:pPr>
            <a:r>
              <a:rPr lang="en-US" sz="2400"/>
              <a:t>As we know, cows are creatures of habit, and they each cross the road the same way every day. Each cow crosses into the field at a different point from where she crosses out of the field, and all of these crossing points are distinct from each-other. Farmer John owns exactly 26 cows, which he has lazily named A through Z (he is not sure what he will do if he ever acquires a 27th cow...), so there are precisely 52 crossing points around the road. Farmer John records these crossing points concisely by scanning around the circle clockwise, writing down the name of the cow for each crossing point, ultimately forming a string with 52 characters in which each letter of the alphabet appears exactly twice. He does not record which crossing points are entry points and which are exit points.</a:t>
            </a:r>
            <a:endParaRPr/>
          </a:p>
          <a:p>
            <a:pPr indent="0" lvl="0" marL="0" rtl="0" algn="l">
              <a:lnSpc>
                <a:spcPct val="90000"/>
              </a:lnSpc>
              <a:spcBef>
                <a:spcPts val="1000"/>
              </a:spcBef>
              <a:spcAft>
                <a:spcPts val="0"/>
              </a:spcAft>
              <a:buClr>
                <a:schemeClr val="dk1"/>
              </a:buClr>
              <a:buSzPts val="2400"/>
              <a:buNone/>
            </a:pPr>
            <a:r>
              <a:rPr lang="en-US" sz="1600" u="sng">
                <a:solidFill>
                  <a:schemeClr val="hlink"/>
                </a:solidFill>
                <a:latin typeface="Arial"/>
                <a:ea typeface="Arial"/>
                <a:cs typeface="Arial"/>
                <a:sym typeface="Arial"/>
                <a:hlinkClick r:id="rId3"/>
              </a:rPr>
              <a:t>http://www.usaco.org/index.php?page=viewproblem2&amp;cpid=712</a:t>
            </a:r>
            <a:endParaRPr sz="2900"/>
          </a:p>
          <a:p>
            <a:pPr indent="0" lvl="0" marL="0" rtl="0" algn="l">
              <a:lnSpc>
                <a:spcPct val="90000"/>
              </a:lnSpc>
              <a:spcBef>
                <a:spcPts val="1000"/>
              </a:spcBef>
              <a:spcAft>
                <a:spcPts val="0"/>
              </a:spcAft>
              <a:buClr>
                <a:schemeClr val="dk1"/>
              </a:buClr>
              <a:buSzPts val="2400"/>
              <a:buNone/>
            </a:pPr>
            <a:r>
              <a:rPr lang="en-US" sz="2900"/>
              <a:t>Case analysis: </a:t>
            </a:r>
            <a:r>
              <a:rPr lang="en-US" sz="2900" u="sng">
                <a:solidFill>
                  <a:schemeClr val="hlink"/>
                </a:solidFill>
                <a:hlinkClick r:id="rId4"/>
              </a:rPr>
              <a:t>https://docs.google.com/drawings/d/1xvx0A9NdQxq6efeujdvjOwCUWxk95ef2B7o6ArPWzUo/edit</a:t>
            </a:r>
            <a:r>
              <a:rPr lang="en-US" sz="2900"/>
              <a:t> </a:t>
            </a:r>
            <a:endParaRPr sz="2900"/>
          </a:p>
          <a:p>
            <a:pPr indent="0" lvl="0" marL="0" rtl="0" algn="l">
              <a:lnSpc>
                <a:spcPct val="90000"/>
              </a:lnSpc>
              <a:spcBef>
                <a:spcPts val="1000"/>
              </a:spcBef>
              <a:spcAft>
                <a:spcPts val="0"/>
              </a:spcAft>
              <a:buClr>
                <a:schemeClr val="dk1"/>
              </a:buClr>
              <a:buSzPts val="2400"/>
              <a:buNone/>
            </a:pPr>
            <a:r>
              <a:rPr lang="en-US" sz="2900"/>
              <a:t>Pseudocode: </a:t>
            </a:r>
            <a:r>
              <a:rPr lang="en-US" sz="2900" u="sng">
                <a:solidFill>
                  <a:schemeClr val="hlink"/>
                </a:solidFill>
                <a:hlinkClick r:id="rId5"/>
              </a:rPr>
              <a:t>https://docs.google.com/document/d/1a4iPiyq98az8MxYGB56IbAjKVnn50gfrggjpKzYL46g/edit</a:t>
            </a:r>
            <a:r>
              <a:rPr lang="en-US" sz="2900"/>
              <a:t> </a:t>
            </a:r>
            <a:endParaRPr sz="29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000"/>
              <a:buNone/>
            </a:pPr>
            <a:r>
              <a:t/>
            </a:r>
            <a:endParaRPr sz="2000"/>
          </a:p>
        </p:txBody>
      </p:sp>
      <p:pic>
        <p:nvPicPr>
          <p:cNvPr descr="logo" id="170" name="Google Shape;170;p20"/>
          <p:cNvPicPr preferRelativeResize="0"/>
          <p:nvPr/>
        </p:nvPicPr>
        <p:blipFill rotWithShape="1">
          <a:blip r:embed="rId6">
            <a:alphaModFix/>
          </a:blip>
          <a:srcRect b="0" l="0" r="0" t="0"/>
          <a:stretch/>
        </p:blipFill>
        <p:spPr>
          <a:xfrm>
            <a:off x="69850" y="76200"/>
            <a:ext cx="2692400" cy="736600"/>
          </a:xfrm>
          <a:prstGeom prst="rect">
            <a:avLst/>
          </a:prstGeom>
          <a:noFill/>
          <a:ln>
            <a:noFill/>
          </a:ln>
        </p:spPr>
      </p:pic>
      <p:sp>
        <p:nvSpPr>
          <p:cNvPr id="171" name="Google Shape;171;p20"/>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String Operations</a:t>
            </a:r>
            <a:endParaRPr sz="4000">
              <a:solidFill>
                <a:schemeClr val="accent5"/>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