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54">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12103D5-6D42-42D9-82C3-EF7F8B1F9DC4}">
  <a:tblStyle styleId="{B12103D5-6D42-42D9-82C3-EF7F8B1F9DC4}"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696DDFF7-9E81-430B-8BD3-0F8826D8846A}" styleName="Table_1">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a:tcStyle>
        <a:fill>
          <a:solidFill>
            <a:srgbClr val="D0DEEF"/>
          </a:solidFill>
        </a:fill>
      </a:tcStyle>
    </a:band1H>
    <a:band2H>
      <a:tcTxStyle/>
    </a:band2H>
    <a:band1V>
      <a:tcTxStyle/>
      <a:tcStyle>
        <a:fill>
          <a:solidFill>
            <a:srgbClr val="D0DEEF"/>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54"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8" name="Google Shape;78;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8949c40c7d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8949c40c7d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5bd335e4ed_0_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8" name="Google Shape;168;g5bd335e4ed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8a88a4e00e_0_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7" name="Google Shape;177;g8a88a4e00e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64a5c85e09_0_1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g64a5c85e09_0_1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64a5c85e09_0_8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64a5c85e09_0_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g64a5c85e09_0_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4" name="Google Shape;204;g64a5c85e09_0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g64a5c85e09_0_24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3" name="Google Shape;213;g64a5c85e09_0_2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5" name="Google Shape;255;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3" name="Google Shape;28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2" name="Google Shape;29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9" name="Shape 299"/>
        <p:cNvGrpSpPr/>
        <p:nvPr/>
      </p:nvGrpSpPr>
      <p:grpSpPr>
        <a:xfrm>
          <a:off x="0" y="0"/>
          <a:ext cx="0" cy="0"/>
          <a:chOff x="0" y="0"/>
          <a:chExt cx="0" cy="0"/>
        </a:xfrm>
      </p:grpSpPr>
      <p:sp>
        <p:nvSpPr>
          <p:cNvPr id="300" name="Google Shape;300;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1" name="Google Shape;30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0" name="Google Shape;31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64a5c85e09_0_9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3" name="Google Shape;93;g64a5c85e09_0_9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64a5c85e09_0_10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64a5c85e09_0_10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64a5c85e09_0_10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64a5c85e09_0_10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64a5c85e09_0_117: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g64a5c85e09_0_1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64a5c85e09_0_125: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64a5c85e09_0_1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64a5c85e09_0_133: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1" name="Google Shape;141;g64a5c85e09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64a5c85e09_0_141: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0" name="Google Shape;150;g64a5c85e09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幻灯片"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Autofit/>
          </a:bodyPr>
          <a:lstStyle>
            <a:lvl1pPr lvl="0" algn="ctr">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17" name="Google Shape;17;p2"/>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内容" type="objOnly">
  <p:cSld name="OBJECT_ONLY">
    <p:spTree>
      <p:nvGrpSpPr>
        <p:cNvPr id="71" name="Shape 71"/>
        <p:cNvGrpSpPr/>
        <p:nvPr/>
      </p:nvGrpSpPr>
      <p:grpSpPr>
        <a:xfrm>
          <a:off x="0" y="0"/>
          <a:ext cx="0" cy="0"/>
          <a:chOff x="0" y="0"/>
          <a:chExt cx="0" cy="0"/>
        </a:xfrm>
      </p:grpSpPr>
      <p:sp>
        <p:nvSpPr>
          <p:cNvPr id="72" name="Google Shape;72;p11"/>
          <p:cNvSpPr txBox="1"/>
          <p:nvPr>
            <p:ph idx="1" type="body"/>
          </p:nvPr>
        </p:nvSpPr>
        <p:spPr>
          <a:xfrm>
            <a:off x="838200" y="365125"/>
            <a:ext cx="10515600" cy="58118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3" name="Google Shape;73;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5" name="Google Shape;75;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标题和内容"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3" name="Google Shape;2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节标题"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60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29" name="Google Shape;29;p4"/>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两栏内容"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35" name="Google Shape;35;p5"/>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比较" type="twoTxTwoObj">
  <p:cSld name="TWO_OBJECTS_WITH_TEXT">
    <p:spTree>
      <p:nvGrpSpPr>
        <p:cNvPr id="40" name="Shape 40"/>
        <p:cNvGrpSpPr/>
        <p:nvPr/>
      </p:nvGrpSpPr>
      <p:grpSpPr>
        <a:xfrm>
          <a:off x="0" y="0"/>
          <a:ext cx="0" cy="0"/>
          <a:chOff x="0" y="0"/>
          <a:chExt cx="0" cy="0"/>
        </a:xfrm>
      </p:grpSpPr>
      <p:sp>
        <p:nvSpPr>
          <p:cNvPr id="41" name="Google Shape;41;p6"/>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42" name="Google Shape;42;p6"/>
          <p:cNvSpPr txBox="1"/>
          <p:nvPr>
            <p:ph idx="1" type="body"/>
          </p:nvPr>
        </p:nvSpPr>
        <p:spPr>
          <a:xfrm>
            <a:off x="1186774" y="1778438"/>
            <a:ext cx="4873574"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43" name="Google Shape;43;p6"/>
          <p:cNvSpPr txBox="1"/>
          <p:nvPr>
            <p:ph idx="2" type="body"/>
          </p:nvPr>
        </p:nvSpPr>
        <p:spPr>
          <a:xfrm>
            <a:off x="1186774" y="2665379"/>
            <a:ext cx="4873574"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6"/>
          <p:cNvSpPr txBox="1"/>
          <p:nvPr>
            <p:ph idx="3" type="body"/>
          </p:nvPr>
        </p:nvSpPr>
        <p:spPr>
          <a:xfrm>
            <a:off x="6256938" y="1778438"/>
            <a:ext cx="4897576" cy="823912"/>
          </a:xfrm>
          <a:prstGeom prst="rect">
            <a:avLst/>
          </a:prstGeom>
          <a:noFill/>
          <a:ln>
            <a:noFill/>
          </a:ln>
        </p:spPr>
        <p:txBody>
          <a:bodyPr anchorCtr="0" anchor="ctr"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800"/>
              <a:buNone/>
              <a:defRPr sz="2800"/>
            </a:lvl1pPr>
            <a:lvl2pPr indent="-228600" lvl="1" marL="914400" algn="l">
              <a:lnSpc>
                <a:spcPct val="90000"/>
              </a:lnSpc>
              <a:spcBef>
                <a:spcPts val="500"/>
              </a:spcBef>
              <a:spcAft>
                <a:spcPts val="0"/>
              </a:spcAft>
              <a:buClr>
                <a:schemeClr val="dk1"/>
              </a:buClr>
              <a:buSzPts val="2400"/>
              <a:buNone/>
              <a:defRPr sz="2400"/>
            </a:lvl2pPr>
            <a:lvl3pPr indent="-228600" lvl="2" marL="1371600" algn="l">
              <a:lnSpc>
                <a:spcPct val="90000"/>
              </a:lnSpc>
              <a:spcBef>
                <a:spcPts val="500"/>
              </a:spcBef>
              <a:spcAft>
                <a:spcPts val="0"/>
              </a:spcAft>
              <a:buClr>
                <a:schemeClr val="dk1"/>
              </a:buClr>
              <a:buSzPts val="2000"/>
              <a:buNone/>
              <a:defRPr sz="2000"/>
            </a:lvl3pPr>
            <a:lvl4pPr indent="-228600" lvl="3" marL="1828800" algn="l">
              <a:lnSpc>
                <a:spcPct val="90000"/>
              </a:lnSpc>
              <a:spcBef>
                <a:spcPts val="500"/>
              </a:spcBef>
              <a:spcAft>
                <a:spcPts val="0"/>
              </a:spcAft>
              <a:buClr>
                <a:schemeClr val="dk1"/>
              </a:buClr>
              <a:buSzPts val="1800"/>
              <a:buNone/>
              <a:defRPr sz="1800"/>
            </a:lvl4pPr>
            <a:lvl5pPr indent="-228600" lvl="4" marL="2286000" algn="l">
              <a:lnSpc>
                <a:spcPct val="90000"/>
              </a:lnSpc>
              <a:spcBef>
                <a:spcPts val="500"/>
              </a:spcBef>
              <a:spcAft>
                <a:spcPts val="0"/>
              </a:spcAft>
              <a:buClr>
                <a:schemeClr val="dk1"/>
              </a:buClr>
              <a:buSzPts val="1800"/>
              <a:buNone/>
              <a:defRPr sz="1800"/>
            </a:lvl5pPr>
            <a:lvl6pPr indent="-228600" lvl="5" marL="2743200" algn="l">
              <a:lnSpc>
                <a:spcPct val="90000"/>
              </a:lnSpc>
              <a:spcBef>
                <a:spcPts val="500"/>
              </a:spcBef>
              <a:spcAft>
                <a:spcPts val="0"/>
              </a:spcAft>
              <a:buClr>
                <a:schemeClr val="dk1"/>
              </a:buClr>
              <a:buSzPts val="1800"/>
              <a:buNone/>
              <a:defRPr sz="1800"/>
            </a:lvl6pPr>
            <a:lvl7pPr indent="-228600" lvl="6" marL="3200400" algn="l">
              <a:lnSpc>
                <a:spcPct val="90000"/>
              </a:lnSpc>
              <a:spcBef>
                <a:spcPts val="500"/>
              </a:spcBef>
              <a:spcAft>
                <a:spcPts val="0"/>
              </a:spcAft>
              <a:buClr>
                <a:schemeClr val="dk1"/>
              </a:buClr>
              <a:buSzPts val="1800"/>
              <a:buNone/>
              <a:defRPr sz="1800"/>
            </a:lvl7pPr>
            <a:lvl8pPr indent="-228600" lvl="7" marL="3657600" algn="l">
              <a:lnSpc>
                <a:spcPct val="90000"/>
              </a:lnSpc>
              <a:spcBef>
                <a:spcPts val="500"/>
              </a:spcBef>
              <a:spcAft>
                <a:spcPts val="0"/>
              </a:spcAft>
              <a:buClr>
                <a:schemeClr val="dk1"/>
              </a:buClr>
              <a:buSzPts val="1800"/>
              <a:buNone/>
              <a:defRPr sz="1800"/>
            </a:lvl8pPr>
            <a:lvl9pPr indent="-228600" lvl="8" marL="4114800" algn="l">
              <a:lnSpc>
                <a:spcPct val="90000"/>
              </a:lnSpc>
              <a:spcBef>
                <a:spcPts val="500"/>
              </a:spcBef>
              <a:spcAft>
                <a:spcPts val="0"/>
              </a:spcAft>
              <a:buClr>
                <a:schemeClr val="dk1"/>
              </a:buClr>
              <a:buSzPts val="1800"/>
              <a:buNone/>
              <a:defRPr sz="1800"/>
            </a:lvl9pPr>
          </a:lstStyle>
          <a:p/>
        </p:txBody>
      </p:sp>
      <p:sp>
        <p:nvSpPr>
          <p:cNvPr id="45" name="Google Shape;45;p6"/>
          <p:cNvSpPr txBox="1"/>
          <p:nvPr>
            <p:ph idx="4" type="body"/>
          </p:nvPr>
        </p:nvSpPr>
        <p:spPr>
          <a:xfrm>
            <a:off x="6256938" y="2665379"/>
            <a:ext cx="4897576" cy="3524284"/>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仅标题" type="titleOnly">
  <p:cSld name="TITLE_ONLY">
    <p:spTree>
      <p:nvGrpSpPr>
        <p:cNvPr id="49" name="Shape 49"/>
        <p:cNvGrpSpPr/>
        <p:nvPr/>
      </p:nvGrpSpPr>
      <p:grpSpPr>
        <a:xfrm>
          <a:off x="0" y="0"/>
          <a:ext cx="0" cy="0"/>
          <a:chOff x="0" y="0"/>
          <a:chExt cx="0" cy="0"/>
        </a:xfrm>
      </p:grpSpPr>
      <p:sp>
        <p:nvSpPr>
          <p:cNvPr id="50" name="Google Shape;5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51" name="Google Shape;51;p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空白" type="blank">
  <p:cSld name="BLANK">
    <p:spTree>
      <p:nvGrpSpPr>
        <p:cNvPr id="54" name="Shape 54"/>
        <p:cNvGrpSpPr/>
        <p:nvPr/>
      </p:nvGrpSpPr>
      <p:grpSpPr>
        <a:xfrm>
          <a:off x="0" y="0"/>
          <a:ext cx="0" cy="0"/>
          <a:chOff x="0" y="0"/>
          <a:chExt cx="0" cy="0"/>
        </a:xfrm>
      </p:grpSpPr>
      <p:sp>
        <p:nvSpPr>
          <p:cNvPr id="55" name="Google Shape;55;p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图片与标题" type="picTx">
  <p:cSld name="PICTURE_WITH_CAPTION_TEXT">
    <p:spTree>
      <p:nvGrpSpPr>
        <p:cNvPr id="58" name="Shape 58"/>
        <p:cNvGrpSpPr/>
        <p:nvPr/>
      </p:nvGrpSpPr>
      <p:grpSpPr>
        <a:xfrm>
          <a:off x="0" y="0"/>
          <a:ext cx="0" cy="0"/>
          <a:chOff x="0" y="0"/>
          <a:chExt cx="0" cy="0"/>
        </a:xfrm>
      </p:grpSpPr>
      <p:sp>
        <p:nvSpPr>
          <p:cNvPr id="59" name="Google Shape;59;p9"/>
          <p:cNvSpPr txBox="1"/>
          <p:nvPr>
            <p:ph type="title"/>
          </p:nvPr>
        </p:nvSpPr>
        <p:spPr>
          <a:xfrm>
            <a:off x="839788" y="457200"/>
            <a:ext cx="4165349" cy="1600200"/>
          </a:xfrm>
          <a:prstGeom prst="rect">
            <a:avLst/>
          </a:prstGeom>
          <a:noFill/>
          <a:ln>
            <a:noFill/>
          </a:ln>
        </p:spPr>
        <p:txBody>
          <a:bodyPr anchorCtr="0" anchor="b" bIns="45700" lIns="91425" spcFirstLastPara="1" rIns="91425" wrap="square" tIns="45700">
            <a:noAutofit/>
          </a:bodyPr>
          <a:lstStyle>
            <a:lvl1pPr lvl="0" algn="l">
              <a:lnSpc>
                <a:spcPct val="90000"/>
              </a:lnSpc>
              <a:spcBef>
                <a:spcPts val="0"/>
              </a:spcBef>
              <a:spcAft>
                <a:spcPts val="0"/>
              </a:spcAft>
              <a:buSzPts val="1400"/>
              <a:buNone/>
              <a:defRPr sz="3200"/>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0" name="Google Shape;60;p9"/>
          <p:cNvSpPr/>
          <p:nvPr>
            <p:ph idx="2" type="pic"/>
          </p:nvPr>
        </p:nvSpPr>
        <p:spPr>
          <a:xfrm>
            <a:off x="5183188" y="457201"/>
            <a:ext cx="6172200" cy="5403850"/>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3200"/>
              <a:buFont typeface="Arial"/>
              <a:buNone/>
              <a:defRPr b="0" i="0" sz="3200" u="none" cap="none" strike="noStrike">
                <a:solidFill>
                  <a:schemeClr val="dk1"/>
                </a:solidFill>
                <a:latin typeface="Calibri"/>
                <a:ea typeface="Calibri"/>
                <a:cs typeface="Calibri"/>
                <a:sym typeface="Calibri"/>
              </a:defRPr>
            </a:lvl1pPr>
            <a:lvl2pPr lvl="1" marR="0" rtl="0" algn="l">
              <a:lnSpc>
                <a:spcPct val="90000"/>
              </a:lnSpc>
              <a:spcBef>
                <a:spcPts val="500"/>
              </a:spcBef>
              <a:spcAft>
                <a:spcPts val="0"/>
              </a:spcAft>
              <a:buClr>
                <a:schemeClr val="dk1"/>
              </a:buClr>
              <a:buSzPts val="2800"/>
              <a:buFont typeface="Arial"/>
              <a:buNone/>
              <a:defRPr b="0" i="0" sz="28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400"/>
              <a:buFont typeface="Arial"/>
              <a:buNone/>
              <a:defRPr b="0" i="0" sz="24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9pPr>
          </a:lstStyle>
          <a:p/>
        </p:txBody>
      </p:sp>
      <p:sp>
        <p:nvSpPr>
          <p:cNvPr id="61" name="Google Shape;61;p9"/>
          <p:cNvSpPr txBox="1"/>
          <p:nvPr>
            <p:ph idx="1" type="body"/>
          </p:nvPr>
        </p:nvSpPr>
        <p:spPr>
          <a:xfrm>
            <a:off x="839788" y="2057400"/>
            <a:ext cx="4165349" cy="3811588"/>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1000"/>
              </a:spcBef>
              <a:spcAft>
                <a:spcPts val="0"/>
              </a:spcAft>
              <a:buClr>
                <a:schemeClr val="dk1"/>
              </a:buClr>
              <a:buSzPts val="2000"/>
              <a:buNone/>
              <a:defRPr sz="2000"/>
            </a:lvl1pPr>
            <a:lvl2pPr indent="-228600" lvl="1" marL="914400" algn="l">
              <a:lnSpc>
                <a:spcPct val="90000"/>
              </a:lnSpc>
              <a:spcBef>
                <a:spcPts val="500"/>
              </a:spcBef>
              <a:spcAft>
                <a:spcPts val="0"/>
              </a:spcAft>
              <a:buClr>
                <a:schemeClr val="dk1"/>
              </a:buClr>
              <a:buSzPts val="1800"/>
              <a:buNone/>
              <a:defRPr sz="1800"/>
            </a:lvl2pPr>
            <a:lvl3pPr indent="-228600" lvl="2" marL="1371600" algn="l">
              <a:lnSpc>
                <a:spcPct val="90000"/>
              </a:lnSpc>
              <a:spcBef>
                <a:spcPts val="500"/>
              </a:spcBef>
              <a:spcAft>
                <a:spcPts val="0"/>
              </a:spcAft>
              <a:buClr>
                <a:schemeClr val="dk1"/>
              </a:buClr>
              <a:buSzPts val="1600"/>
              <a:buNone/>
              <a:defRPr sz="1600"/>
            </a:lvl3pPr>
            <a:lvl4pPr indent="-228600" lvl="3" marL="1828800" algn="l">
              <a:lnSpc>
                <a:spcPct val="90000"/>
              </a:lnSpc>
              <a:spcBef>
                <a:spcPts val="500"/>
              </a:spcBef>
              <a:spcAft>
                <a:spcPts val="0"/>
              </a:spcAft>
              <a:buClr>
                <a:schemeClr val="dk1"/>
              </a:buClr>
              <a:buSzPts val="1400"/>
              <a:buNone/>
              <a:defRPr sz="1400"/>
            </a:lvl4pPr>
            <a:lvl5pPr indent="-228600" lvl="4" marL="2286000" algn="l">
              <a:lnSpc>
                <a:spcPct val="90000"/>
              </a:lnSpc>
              <a:spcBef>
                <a:spcPts val="500"/>
              </a:spcBef>
              <a:spcAft>
                <a:spcPts val="0"/>
              </a:spcAft>
              <a:buClr>
                <a:schemeClr val="dk1"/>
              </a:buClr>
              <a:buSzPts val="1400"/>
              <a:buNone/>
              <a:defRPr sz="1400"/>
            </a:lvl5pPr>
            <a:lvl6pPr indent="-228600" lvl="5" marL="2743200" algn="l">
              <a:lnSpc>
                <a:spcPct val="90000"/>
              </a:lnSpc>
              <a:spcBef>
                <a:spcPts val="500"/>
              </a:spcBef>
              <a:spcAft>
                <a:spcPts val="0"/>
              </a:spcAft>
              <a:buClr>
                <a:schemeClr val="dk1"/>
              </a:buClr>
              <a:buSzPts val="1400"/>
              <a:buNone/>
              <a:defRPr sz="1400"/>
            </a:lvl6pPr>
            <a:lvl7pPr indent="-228600" lvl="6" marL="3200400" algn="l">
              <a:lnSpc>
                <a:spcPct val="90000"/>
              </a:lnSpc>
              <a:spcBef>
                <a:spcPts val="500"/>
              </a:spcBef>
              <a:spcAft>
                <a:spcPts val="0"/>
              </a:spcAft>
              <a:buClr>
                <a:schemeClr val="dk1"/>
              </a:buClr>
              <a:buSzPts val="1400"/>
              <a:buNone/>
              <a:defRPr sz="1400"/>
            </a:lvl7pPr>
            <a:lvl8pPr indent="-228600" lvl="7" marL="3657600" algn="l">
              <a:lnSpc>
                <a:spcPct val="90000"/>
              </a:lnSpc>
              <a:spcBef>
                <a:spcPts val="500"/>
              </a:spcBef>
              <a:spcAft>
                <a:spcPts val="0"/>
              </a:spcAft>
              <a:buClr>
                <a:schemeClr val="dk1"/>
              </a:buClr>
              <a:buSzPts val="1400"/>
              <a:buNone/>
              <a:defRPr sz="1400"/>
            </a:lvl8pPr>
            <a:lvl9pPr indent="-228600" lvl="8" marL="4114800" algn="l">
              <a:lnSpc>
                <a:spcPct val="90000"/>
              </a:lnSpc>
              <a:spcBef>
                <a:spcPts val="500"/>
              </a:spcBef>
              <a:spcAft>
                <a:spcPts val="0"/>
              </a:spcAft>
              <a:buClr>
                <a:schemeClr val="dk1"/>
              </a:buClr>
              <a:buSzPts val="1400"/>
              <a:buNone/>
              <a:defRPr sz="1400"/>
            </a:lvl9pPr>
          </a:lstStyle>
          <a:p/>
        </p:txBody>
      </p:sp>
      <p:sp>
        <p:nvSpPr>
          <p:cNvPr id="62" name="Google Shape;62;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竖版" type="vertTitleAndTx">
  <p:cSld name="VERTICAL_TITLE_AND_VERTICAL_TEXT">
    <p:spTree>
      <p:nvGrpSpPr>
        <p:cNvPr id="65" name="Shape 65"/>
        <p:cNvGrpSpPr/>
        <p:nvPr/>
      </p:nvGrpSpPr>
      <p:grpSpPr>
        <a:xfrm>
          <a:off x="0" y="0"/>
          <a:ext cx="0" cy="0"/>
          <a:chOff x="0" y="0"/>
          <a:chExt cx="0" cy="0"/>
        </a:xfrm>
      </p:grpSpPr>
      <p:sp>
        <p:nvSpPr>
          <p:cNvPr id="66" name="Google Shape;66;p1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Autofit/>
          </a:bodyPr>
          <a:lstStyle>
            <a:lvl1pPr lvl="0" algn="l">
              <a:lnSpc>
                <a:spcPct val="90000"/>
              </a:lnSpc>
              <a:spcBef>
                <a:spcPts val="0"/>
              </a:spcBef>
              <a:spcAft>
                <a:spcPts val="0"/>
              </a:spcAft>
              <a:buSzPts val="1400"/>
              <a:buNone/>
              <a:defRPr/>
            </a:lvl1pPr>
            <a:lvl2pPr lvl="1" algn="l">
              <a:lnSpc>
                <a:spcPct val="90000"/>
              </a:lnSpc>
              <a:spcBef>
                <a:spcPts val="0"/>
              </a:spcBef>
              <a:spcAft>
                <a:spcPts val="0"/>
              </a:spcAft>
              <a:buSzPts val="1400"/>
              <a:buNone/>
              <a:defRPr/>
            </a:lvl2pPr>
            <a:lvl3pPr lvl="2" algn="l">
              <a:lnSpc>
                <a:spcPct val="90000"/>
              </a:lnSpc>
              <a:spcBef>
                <a:spcPts val="0"/>
              </a:spcBef>
              <a:spcAft>
                <a:spcPts val="0"/>
              </a:spcAft>
              <a:buSzPts val="1400"/>
              <a:buNone/>
              <a:defRPr/>
            </a:lvl3pPr>
            <a:lvl4pPr lvl="3" algn="l">
              <a:lnSpc>
                <a:spcPct val="90000"/>
              </a:lnSpc>
              <a:spcBef>
                <a:spcPts val="0"/>
              </a:spcBef>
              <a:spcAft>
                <a:spcPts val="0"/>
              </a:spcAft>
              <a:buSzPts val="1400"/>
              <a:buNone/>
              <a:defRPr/>
            </a:lvl4pPr>
            <a:lvl5pPr lvl="4" algn="l">
              <a:lnSpc>
                <a:spcPct val="90000"/>
              </a:lnSpc>
              <a:spcBef>
                <a:spcPts val="0"/>
              </a:spcBef>
              <a:spcAft>
                <a:spcPts val="0"/>
              </a:spcAft>
              <a:buSzPts val="1400"/>
              <a:buNone/>
              <a:defRPr/>
            </a:lvl5pPr>
            <a:lvl6pPr lvl="5" algn="l">
              <a:lnSpc>
                <a:spcPct val="90000"/>
              </a:lnSpc>
              <a:spcBef>
                <a:spcPts val="0"/>
              </a:spcBef>
              <a:spcAft>
                <a:spcPts val="0"/>
              </a:spcAft>
              <a:buSzPts val="1400"/>
              <a:buNone/>
              <a:defRPr/>
            </a:lvl6pPr>
            <a:lvl7pPr lvl="6" algn="l">
              <a:lnSpc>
                <a:spcPct val="90000"/>
              </a:lnSpc>
              <a:spcBef>
                <a:spcPts val="0"/>
              </a:spcBef>
              <a:spcAft>
                <a:spcPts val="0"/>
              </a:spcAft>
              <a:buSzPts val="1400"/>
              <a:buNone/>
              <a:defRPr/>
            </a:lvl7pPr>
            <a:lvl8pPr lvl="7" algn="l">
              <a:lnSpc>
                <a:spcPct val="90000"/>
              </a:lnSpc>
              <a:spcBef>
                <a:spcPts val="0"/>
              </a:spcBef>
              <a:spcAft>
                <a:spcPts val="0"/>
              </a:spcAft>
              <a:buSzPts val="1400"/>
              <a:buNone/>
              <a:defRPr/>
            </a:lvl8pPr>
            <a:lvl9pPr lvl="8" algn="l">
              <a:lnSpc>
                <a:spcPct val="90000"/>
              </a:lnSpc>
              <a:spcBef>
                <a:spcPts val="0"/>
              </a:spcBef>
              <a:spcAft>
                <a:spcPts val="0"/>
              </a:spcAft>
              <a:buSzPts val="1400"/>
              <a:buNone/>
              <a:defRPr/>
            </a:lvl9pPr>
          </a:lstStyle>
          <a:p/>
        </p:txBody>
      </p:sp>
      <p:sp>
        <p:nvSpPr>
          <p:cNvPr id="67" name="Google Shape;67;p1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68" name="Google Shape;68;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9" name="Google Shape;69;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spcAft>
                <a:spcPts val="0"/>
              </a:spcAft>
              <a:buNone/>
              <a:defRPr sz="1200">
                <a:solidFill>
                  <a:srgbClr val="888888"/>
                </a:solidFill>
                <a:latin typeface="Calibri"/>
                <a:ea typeface="Calibri"/>
                <a:cs typeface="Calibri"/>
                <a:sym typeface="Calibri"/>
              </a:defRPr>
            </a:lvl1pPr>
            <a:lvl2pPr indent="0" lvl="1" marL="0" algn="r">
              <a:spcBef>
                <a:spcPts val="0"/>
              </a:spcBef>
              <a:spcAft>
                <a:spcPts val="0"/>
              </a:spcAft>
              <a:buNone/>
              <a:defRPr sz="1200">
                <a:solidFill>
                  <a:srgbClr val="888888"/>
                </a:solidFill>
                <a:latin typeface="Calibri"/>
                <a:ea typeface="Calibri"/>
                <a:cs typeface="Calibri"/>
                <a:sym typeface="Calibri"/>
              </a:defRPr>
            </a:lvl2pPr>
            <a:lvl3pPr indent="0" lvl="2" marL="0" algn="r">
              <a:spcBef>
                <a:spcPts val="0"/>
              </a:spcBef>
              <a:spcAft>
                <a:spcPts val="0"/>
              </a:spcAft>
              <a:buNone/>
              <a:defRPr sz="1200">
                <a:solidFill>
                  <a:srgbClr val="888888"/>
                </a:solidFill>
                <a:latin typeface="Calibri"/>
                <a:ea typeface="Calibri"/>
                <a:cs typeface="Calibri"/>
                <a:sym typeface="Calibri"/>
              </a:defRPr>
            </a:lvl3pPr>
            <a:lvl4pPr indent="0" lvl="3" marL="0" algn="r">
              <a:spcBef>
                <a:spcPts val="0"/>
              </a:spcBef>
              <a:spcAft>
                <a:spcPts val="0"/>
              </a:spcAft>
              <a:buNone/>
              <a:defRPr sz="1200">
                <a:solidFill>
                  <a:srgbClr val="888888"/>
                </a:solidFill>
                <a:latin typeface="Calibri"/>
                <a:ea typeface="Calibri"/>
                <a:cs typeface="Calibri"/>
                <a:sym typeface="Calibri"/>
              </a:defRPr>
            </a:lvl4pPr>
            <a:lvl5pPr indent="0" lvl="4" marL="0" algn="r">
              <a:spcBef>
                <a:spcPts val="0"/>
              </a:spcBef>
              <a:spcAft>
                <a:spcPts val="0"/>
              </a:spcAft>
              <a:buNone/>
              <a:defRPr sz="1200">
                <a:solidFill>
                  <a:srgbClr val="888888"/>
                </a:solidFill>
                <a:latin typeface="Calibri"/>
                <a:ea typeface="Calibri"/>
                <a:cs typeface="Calibri"/>
                <a:sym typeface="Calibri"/>
              </a:defRPr>
            </a:lvl5pPr>
            <a:lvl6pPr indent="0" lvl="5" marL="0" algn="r">
              <a:spcBef>
                <a:spcPts val="0"/>
              </a:spcBef>
              <a:spcAft>
                <a:spcPts val="0"/>
              </a:spcAft>
              <a:buNone/>
              <a:defRPr sz="1200">
                <a:solidFill>
                  <a:srgbClr val="888888"/>
                </a:solidFill>
                <a:latin typeface="Calibri"/>
                <a:ea typeface="Calibri"/>
                <a:cs typeface="Calibri"/>
                <a:sym typeface="Calibri"/>
              </a:defRPr>
            </a:lvl6pPr>
            <a:lvl7pPr indent="0" lvl="6" marL="0" algn="r">
              <a:spcBef>
                <a:spcPts val="0"/>
              </a:spcBef>
              <a:spcAft>
                <a:spcPts val="0"/>
              </a:spcAft>
              <a:buNone/>
              <a:defRPr sz="1200">
                <a:solidFill>
                  <a:srgbClr val="888888"/>
                </a:solidFill>
                <a:latin typeface="Calibri"/>
                <a:ea typeface="Calibri"/>
                <a:cs typeface="Calibri"/>
                <a:sym typeface="Calibri"/>
              </a:defRPr>
            </a:lvl7pPr>
            <a:lvl8pPr indent="0" lvl="7" marL="0" algn="r">
              <a:spcBef>
                <a:spcPts val="0"/>
              </a:spcBef>
              <a:spcAft>
                <a:spcPts val="0"/>
              </a:spcAft>
              <a:buNone/>
              <a:defRPr sz="1200">
                <a:solidFill>
                  <a:srgbClr val="888888"/>
                </a:solidFill>
                <a:latin typeface="Calibri"/>
                <a:ea typeface="Calibri"/>
                <a:cs typeface="Calibri"/>
                <a:sym typeface="Calibri"/>
              </a:defRPr>
            </a:lvl8pPr>
            <a:lvl9pPr indent="0" lvl="8" marL="0" algn="r">
              <a:spcBef>
                <a:spcPts val="0"/>
              </a:spcBef>
              <a:spcAft>
                <a:spcPts val="0"/>
              </a:spcAft>
              <a:buNone/>
              <a:defRPr sz="1200">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theme" Target="../theme/theme2.xml"/><Relationship Id="rId10" Type="http://schemas.openxmlformats.org/officeDocument/2006/relationships/slideLayout" Target="../slideLayouts/slideLayout10.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Autofit/>
          </a:bodyPr>
          <a:lstStyle>
            <a:lvl1pPr lvl="0"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1pPr>
            <a:lvl2pPr lvl="1"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2pPr>
            <a:lvl3pPr lvl="2"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3pPr>
            <a:lvl4pPr lvl="3"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4pPr>
            <a:lvl5pPr lvl="4"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5pPr>
            <a:lvl6pPr lvl="5"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6pPr>
            <a:lvl7pPr lvl="6"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7pPr>
            <a:lvl8pPr lvl="7"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8pPr>
            <a:lvl9pPr lvl="8" marR="0" rtl="0" algn="l">
              <a:lnSpc>
                <a:spcPct val="90000"/>
              </a:lnSpc>
              <a:spcBef>
                <a:spcPts val="0"/>
              </a:spcBef>
              <a:spcAft>
                <a:spcPts val="0"/>
              </a:spcAft>
              <a:buSzPts val="1400"/>
              <a:buNone/>
              <a:defRPr b="0" i="0" sz="4400" u="none" cap="none" strike="noStrike">
                <a:solidFill>
                  <a:schemeClr val="dk1"/>
                </a:solidFill>
                <a:latin typeface="Calibri"/>
                <a:ea typeface="Calibri"/>
                <a:cs typeface="Calibri"/>
                <a:sym typeface="Calibri"/>
              </a:defRPr>
            </a:lvl9pPr>
          </a:lstStyle>
          <a:p/>
        </p:txBody>
      </p:sp>
      <p:sp>
        <p:nvSpPr>
          <p:cNvPr id="11" name="Google Shape;11;p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spcAft>
                <a:spcPts val="0"/>
              </a:spcAft>
              <a:buNone/>
              <a:defRPr b="0" i="0" sz="1200" u="none" cap="none" strike="noStrike">
                <a:solidFill>
                  <a:srgbClr val="888888"/>
                </a:solidFill>
                <a:latin typeface="Calibri"/>
                <a:ea typeface="Calibri"/>
                <a:cs typeface="Calibri"/>
                <a:sym typeface="Calibri"/>
              </a:defRPr>
            </a:lvl1pPr>
            <a:lvl2pPr indent="0" lvl="1" marL="0" marR="0" rtl="0" algn="r">
              <a:spcBef>
                <a:spcPts val="0"/>
              </a:spcBef>
              <a:spcAft>
                <a:spcPts val="0"/>
              </a:spcAft>
              <a:buNone/>
              <a:defRPr b="0" i="0" sz="1200" u="none" cap="none" strike="noStrike">
                <a:solidFill>
                  <a:srgbClr val="888888"/>
                </a:solidFill>
                <a:latin typeface="Calibri"/>
                <a:ea typeface="Calibri"/>
                <a:cs typeface="Calibri"/>
                <a:sym typeface="Calibri"/>
              </a:defRPr>
            </a:lvl2pPr>
            <a:lvl3pPr indent="0" lvl="2" marL="0" marR="0" rtl="0" algn="r">
              <a:spcBef>
                <a:spcPts val="0"/>
              </a:spcBef>
              <a:spcAft>
                <a:spcPts val="0"/>
              </a:spcAft>
              <a:buNone/>
              <a:defRPr b="0" i="0" sz="1200" u="none" cap="none" strike="noStrike">
                <a:solidFill>
                  <a:srgbClr val="888888"/>
                </a:solidFill>
                <a:latin typeface="Calibri"/>
                <a:ea typeface="Calibri"/>
                <a:cs typeface="Calibri"/>
                <a:sym typeface="Calibri"/>
              </a:defRPr>
            </a:lvl3pPr>
            <a:lvl4pPr indent="0" lvl="3" marL="0" marR="0" rtl="0" algn="r">
              <a:spcBef>
                <a:spcPts val="0"/>
              </a:spcBef>
              <a:spcAft>
                <a:spcPts val="0"/>
              </a:spcAft>
              <a:buNone/>
              <a:defRPr b="0" i="0" sz="1200" u="none" cap="none" strike="noStrike">
                <a:solidFill>
                  <a:srgbClr val="888888"/>
                </a:solidFill>
                <a:latin typeface="Calibri"/>
                <a:ea typeface="Calibri"/>
                <a:cs typeface="Calibri"/>
                <a:sym typeface="Calibri"/>
              </a:defRPr>
            </a:lvl4pPr>
            <a:lvl5pPr indent="0" lvl="4" marL="0" marR="0" rtl="0" algn="r">
              <a:spcBef>
                <a:spcPts val="0"/>
              </a:spcBef>
              <a:spcAft>
                <a:spcPts val="0"/>
              </a:spcAft>
              <a:buNone/>
              <a:defRPr b="0" i="0" sz="1200" u="none" cap="none" strike="noStrike">
                <a:solidFill>
                  <a:srgbClr val="888888"/>
                </a:solidFill>
                <a:latin typeface="Calibri"/>
                <a:ea typeface="Calibri"/>
                <a:cs typeface="Calibri"/>
                <a:sym typeface="Calibri"/>
              </a:defRPr>
            </a:lvl5pPr>
            <a:lvl6pPr indent="0" lvl="5" marL="0" marR="0" rtl="0" algn="r">
              <a:spcBef>
                <a:spcPts val="0"/>
              </a:spcBef>
              <a:spcAft>
                <a:spcPts val="0"/>
              </a:spcAft>
              <a:buNone/>
              <a:defRPr b="0" i="0" sz="1200" u="none" cap="none" strike="noStrike">
                <a:solidFill>
                  <a:srgbClr val="888888"/>
                </a:solidFill>
                <a:latin typeface="Calibri"/>
                <a:ea typeface="Calibri"/>
                <a:cs typeface="Calibri"/>
                <a:sym typeface="Calibri"/>
              </a:defRPr>
            </a:lvl6pPr>
            <a:lvl7pPr indent="0" lvl="6" marL="0" marR="0" rtl="0" algn="r">
              <a:spcBef>
                <a:spcPts val="0"/>
              </a:spcBef>
              <a:spcAft>
                <a:spcPts val="0"/>
              </a:spcAft>
              <a:buNone/>
              <a:defRPr b="0" i="0" sz="1200" u="none" cap="none" strike="noStrike">
                <a:solidFill>
                  <a:srgbClr val="888888"/>
                </a:solidFill>
                <a:latin typeface="Calibri"/>
                <a:ea typeface="Calibri"/>
                <a:cs typeface="Calibri"/>
                <a:sym typeface="Calibri"/>
              </a:defRPr>
            </a:lvl7pPr>
            <a:lvl8pPr indent="0" lvl="7" marL="0" marR="0" rtl="0" algn="r">
              <a:spcBef>
                <a:spcPts val="0"/>
              </a:spcBef>
              <a:spcAft>
                <a:spcPts val="0"/>
              </a:spcAft>
              <a:buNone/>
              <a:defRPr b="0" i="0" sz="1200" u="none" cap="none" strike="noStrike">
                <a:solidFill>
                  <a:srgbClr val="888888"/>
                </a:solidFill>
                <a:latin typeface="Calibri"/>
                <a:ea typeface="Calibri"/>
                <a:cs typeface="Calibri"/>
                <a:sym typeface="Calibri"/>
              </a:defRPr>
            </a:lvl8pPr>
            <a:lvl9pPr indent="0" lvl="8" marL="0" marR="0" rtl="0" algn="r">
              <a:spcBef>
                <a:spcPts val="0"/>
              </a:spcBef>
              <a:spcAft>
                <a:spcPts val="0"/>
              </a:spcAft>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hyperlink" Target="https://repl.it/repls/WonderfulDeficientDeals" TargetMode="External"/><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hyperlink" Target="http://www.usaco.org/index.php?page=viewproblem2&amp;cpid=713" TargetMode="External"/><Relationship Id="rId4" Type="http://schemas.openxmlformats.org/officeDocument/2006/relationships/hyperlink" Target="https://www.w3schools.com/java/ref_string_compareto.asp" TargetMode="External"/><Relationship Id="rId5" Type="http://schemas.openxmlformats.org/officeDocument/2006/relationships/hyperlink" Target="https://repl.it/repls/LightpinkSkeletalOptimization" TargetMode="External"/><Relationship Id="rId6"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hyperlink" Target="http://www.usaco.org/index.php?page=viewproblem2&amp;cpid=855" TargetMode="External"/><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hyperlink" Target="http://www.usaco.org/index.php?page=viewproblem2&amp;cpid=592" TargetMode="External"/><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2.png"/><Relationship Id="rId4" Type="http://schemas.openxmlformats.org/officeDocument/2006/relationships/image" Target="../media/image5.png"/><Relationship Id="rId5" Type="http://schemas.openxmlformats.org/officeDocument/2006/relationships/image" Target="../media/image7.png"/><Relationship Id="rId6" Type="http://schemas.openxmlformats.org/officeDocument/2006/relationships/image" Target="../media/image8.png"/><Relationship Id="rId7" Type="http://schemas.openxmlformats.org/officeDocument/2006/relationships/image" Target="../media/image9.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2.png"/><Relationship Id="rId4" Type="http://schemas.openxmlformats.org/officeDocument/2006/relationships/image" Target="../media/image12.png"/><Relationship Id="rId5" Type="http://schemas.openxmlformats.org/officeDocument/2006/relationships/image" Target="../media/image1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2.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hyperlink" Target="http://138.197.210.211/JudgeOnline/problem.php?id=1073" TargetMode="External"/><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hyperlink" Target="https://en.wikipedia.org/wiki/Reverse_Polish_notation" TargetMode="External"/><Relationship Id="rId4" Type="http://schemas.openxmlformats.org/officeDocument/2006/relationships/hyperlink" Target="http://138.197.210.211/JudgeOnline/problem.php?id=1074" TargetMode="External"/><Relationship Id="rId5"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1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hyperlink" Target="http://www.usaco.org/index.php?page=viewproblem2&amp;cpid=735" TargetMode="External"/><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B6C887"/>
        </a:solidFill>
      </p:bgPr>
    </p:bg>
    <p:spTree>
      <p:nvGrpSpPr>
        <p:cNvPr id="79" name="Shape 79"/>
        <p:cNvGrpSpPr/>
        <p:nvPr/>
      </p:nvGrpSpPr>
      <p:grpSpPr>
        <a:xfrm>
          <a:off x="0" y="0"/>
          <a:ext cx="0" cy="0"/>
          <a:chOff x="0" y="0"/>
          <a:chExt cx="0" cy="0"/>
        </a:xfrm>
      </p:grpSpPr>
      <p:pic>
        <p:nvPicPr>
          <p:cNvPr descr="splogo" id="80" name="Google Shape;80;p12"/>
          <p:cNvPicPr preferRelativeResize="0"/>
          <p:nvPr/>
        </p:nvPicPr>
        <p:blipFill rotWithShape="1">
          <a:blip r:embed="rId3">
            <a:alphaModFix/>
          </a:blip>
          <a:srcRect b="0" l="0" r="0" t="0"/>
          <a:stretch/>
        </p:blipFill>
        <p:spPr>
          <a:xfrm>
            <a:off x="5170488" y="336550"/>
            <a:ext cx="2006600" cy="2641600"/>
          </a:xfrm>
          <a:prstGeom prst="rect">
            <a:avLst/>
          </a:prstGeom>
          <a:noFill/>
          <a:ln>
            <a:noFill/>
          </a:ln>
        </p:spPr>
      </p:pic>
      <p:sp>
        <p:nvSpPr>
          <p:cNvPr id="81" name="Google Shape;81;p12"/>
          <p:cNvSpPr txBox="1"/>
          <p:nvPr/>
        </p:nvSpPr>
        <p:spPr>
          <a:xfrm>
            <a:off x="2027553" y="3488690"/>
            <a:ext cx="8472808" cy="1198245"/>
          </a:xfrm>
          <a:prstGeom prst="rect">
            <a:avLst/>
          </a:prstGeom>
          <a:noFill/>
          <a:ln>
            <a:noFill/>
          </a:ln>
        </p:spPr>
        <p:txBody>
          <a:bodyPr anchorCtr="0" anchor="t" bIns="45700" lIns="91425" spcFirstLastPara="1" rIns="91425" wrap="square" tIns="45700">
            <a:noAutofit/>
          </a:bodyPr>
          <a:lstStyle/>
          <a:p>
            <a:pPr indent="0" lvl="0" marL="0" marR="0" rtl="0" algn="ctr">
              <a:spcBef>
                <a:spcPts val="0"/>
              </a:spcBef>
              <a:spcAft>
                <a:spcPts val="0"/>
              </a:spcAft>
              <a:buNone/>
            </a:pPr>
            <a:r>
              <a:rPr b="0" i="0" lang="en-US" sz="7200" u="none" cap="none" strike="noStrike">
                <a:solidFill>
                  <a:srgbClr val="1F3864"/>
                </a:solidFill>
                <a:latin typeface="Calibri"/>
                <a:ea typeface="Calibri"/>
                <a:cs typeface="Calibri"/>
                <a:sym typeface="Calibri"/>
              </a:rPr>
              <a:t>USACO Bronze </a:t>
            </a:r>
            <a:r>
              <a:rPr lang="en-US" sz="7200">
                <a:solidFill>
                  <a:srgbClr val="1F3864"/>
                </a:solidFill>
                <a:latin typeface="Calibri"/>
                <a:ea typeface="Calibri"/>
                <a:cs typeface="Calibri"/>
                <a:sym typeface="Calibri"/>
              </a:rPr>
              <a:t>Week 4 and 5</a:t>
            </a:r>
            <a:endParaRPr sz="7200">
              <a:solidFill>
                <a:srgbClr val="1F3864"/>
              </a:solidFill>
              <a:latin typeface="Calibri"/>
              <a:ea typeface="Calibri"/>
              <a:cs typeface="Calibri"/>
              <a:sym typeface="Calibri"/>
            </a:endParaRPr>
          </a:p>
          <a:p>
            <a:pPr indent="0" lvl="0" marL="0" marR="0" rtl="0" algn="ctr">
              <a:spcBef>
                <a:spcPts val="0"/>
              </a:spcBef>
              <a:spcAft>
                <a:spcPts val="0"/>
              </a:spcAft>
              <a:buNone/>
            </a:pPr>
            <a:r>
              <a:t/>
            </a:r>
            <a:endParaRPr sz="7200">
              <a:solidFill>
                <a:srgbClr val="1F3864"/>
              </a:solidFill>
              <a:latin typeface="Calibri"/>
              <a:ea typeface="Calibri"/>
              <a:cs typeface="Calibri"/>
              <a:sym typeface="Calibri"/>
            </a:endParaRPr>
          </a:p>
          <a:p>
            <a:pPr indent="0" lvl="0" marL="0" marR="0" rtl="0" algn="ctr">
              <a:spcBef>
                <a:spcPts val="0"/>
              </a:spcBef>
              <a:spcAft>
                <a:spcPts val="0"/>
              </a:spcAft>
              <a:buNone/>
            </a:pPr>
            <a:r>
              <a:t/>
            </a:r>
            <a:endParaRPr sz="7200">
              <a:solidFill>
                <a:srgbClr val="1F3864"/>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1"/>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2" name="Google Shape;162;p21"/>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63" name="Google Shape;163;p21"/>
          <p:cNvSpPr txBox="1"/>
          <p:nvPr>
            <p:ph idx="1" type="body"/>
          </p:nvPr>
        </p:nvSpPr>
        <p:spPr>
          <a:xfrm>
            <a:off x="69849" y="1065023"/>
            <a:ext cx="12060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u="sng"/>
              <a:t>Keep track of lots of variables:</a:t>
            </a:r>
            <a:endParaRPr u="sng"/>
          </a:p>
          <a:p>
            <a:pPr indent="-342900" lvl="0" marL="457200" rtl="0" algn="l">
              <a:lnSpc>
                <a:spcPct val="90000"/>
              </a:lnSpc>
              <a:spcBef>
                <a:spcPts val="0"/>
              </a:spcBef>
              <a:spcAft>
                <a:spcPts val="0"/>
              </a:spcAft>
              <a:buSzPts val="1800"/>
              <a:buAutoNum type="arabicPeriod"/>
            </a:pPr>
            <a:r>
              <a:rPr lang="en-US"/>
              <a:t>Direction (are we going a higher (+) or lower (-) position)?</a:t>
            </a:r>
            <a:endParaRPr/>
          </a:p>
          <a:p>
            <a:pPr indent="-342900" lvl="0" marL="457200" rtl="0" algn="l">
              <a:lnSpc>
                <a:spcPct val="90000"/>
              </a:lnSpc>
              <a:spcBef>
                <a:spcPts val="0"/>
              </a:spcBef>
              <a:spcAft>
                <a:spcPts val="0"/>
              </a:spcAft>
              <a:buSzPts val="1800"/>
              <a:buAutoNum type="arabicPeriod"/>
            </a:pPr>
            <a:r>
              <a:rPr lang="en-US"/>
              <a:t>Destination (where are we going towards)?</a:t>
            </a:r>
            <a:endParaRPr/>
          </a:p>
          <a:p>
            <a:pPr indent="-342900" lvl="0" marL="457200" rtl="0" algn="l">
              <a:lnSpc>
                <a:spcPct val="90000"/>
              </a:lnSpc>
              <a:spcBef>
                <a:spcPts val="0"/>
              </a:spcBef>
              <a:spcAft>
                <a:spcPts val="0"/>
              </a:spcAft>
              <a:buSzPts val="1800"/>
              <a:buAutoNum type="arabicPeriod"/>
            </a:pPr>
            <a:r>
              <a:rPr lang="en-US"/>
              <a:t>Current Position (where are we?)</a:t>
            </a:r>
            <a:endParaRPr/>
          </a:p>
          <a:p>
            <a:pPr indent="-342900" lvl="0" marL="457200" rtl="0" algn="l">
              <a:lnSpc>
                <a:spcPct val="90000"/>
              </a:lnSpc>
              <a:spcBef>
                <a:spcPts val="0"/>
              </a:spcBef>
              <a:spcAft>
                <a:spcPts val="0"/>
              </a:spcAft>
              <a:buSzPts val="1800"/>
              <a:buAutoNum type="arabicPeriod"/>
            </a:pPr>
            <a:r>
              <a:rPr lang="en-US"/>
              <a:t>Distance Traveled (how far are we)?</a:t>
            </a:r>
            <a:endParaRPr/>
          </a:p>
          <a:p>
            <a:pPr indent="-342900" lvl="0" marL="457200" rtl="0" algn="l">
              <a:lnSpc>
                <a:spcPct val="90000"/>
              </a:lnSpc>
              <a:spcBef>
                <a:spcPts val="0"/>
              </a:spcBef>
              <a:spcAft>
                <a:spcPts val="0"/>
              </a:spcAft>
              <a:buSzPts val="1800"/>
              <a:buAutoNum type="arabicPeriod"/>
            </a:pPr>
            <a:r>
              <a:rPr lang="en-US"/>
              <a:t>Some factor (to help us with direction/ +1,-2,+4)</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US"/>
              <a:t>Link to code (please try the problem before you open!): </a:t>
            </a:r>
            <a:r>
              <a:rPr lang="en-US" sz="1100" u="sng">
                <a:solidFill>
                  <a:schemeClr val="hlink"/>
                </a:solidFill>
                <a:latin typeface="Arial"/>
                <a:ea typeface="Arial"/>
                <a:cs typeface="Arial"/>
                <a:sym typeface="Arial"/>
                <a:hlinkClick r:id="rId3"/>
              </a:rPr>
              <a:t>https://repl.it/repls/WonderfulDeficientDeals</a:t>
            </a:r>
            <a:endParaRPr/>
          </a:p>
        </p:txBody>
      </p:sp>
      <p:pic>
        <p:nvPicPr>
          <p:cNvPr descr="logo" id="164" name="Google Shape;164;p21"/>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165" name="Google Shape;165;p21"/>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1-D Problems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22"/>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71" name="Google Shape;171;p22"/>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72" name="Google Shape;172;p22"/>
          <p:cNvSpPr txBox="1"/>
          <p:nvPr>
            <p:ph idx="1" type="body"/>
          </p:nvPr>
        </p:nvSpPr>
        <p:spPr>
          <a:xfrm>
            <a:off x="242126" y="1216025"/>
            <a:ext cx="115719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F</a:t>
            </a:r>
            <a:r>
              <a:rPr lang="en-US" sz="2600"/>
              <a:t>armer John, in his old age, has unfortunately become increasingly grumpy and paranoid. Forgetting the extent to which bovine diversity helped his farm truly flourish over the years, he has recently decided to build a huge fence around the farm, discouraging cows from neighboring farms from visiting, and completely prohibiting entry from a handful of neighboring farms. The cows are quite upset by this state of affairs, not only since they can no longer visit with their friends, but since it has caused them to cancel participation in the International Milking Olympiad, an event to which they look forward all year.</a:t>
            </a:r>
            <a:br>
              <a:rPr lang="en-US" sz="2600"/>
            </a:br>
            <a:r>
              <a:rPr lang="en-US" sz="2600"/>
              <a:t>Neighboring cows that still have the ability to enter Farmer John's property find the process has become more arduous, as they can enter only through a single gate where each cow is subject to intense questioning, often causing the cows to queue up in a long line.</a:t>
            </a:r>
            <a:endParaRPr sz="2600"/>
          </a:p>
          <a:p>
            <a:pPr indent="0" lvl="0" marL="0" rtl="0" algn="l">
              <a:lnSpc>
                <a:spcPct val="90000"/>
              </a:lnSpc>
              <a:spcBef>
                <a:spcPts val="1000"/>
              </a:spcBef>
              <a:spcAft>
                <a:spcPts val="0"/>
              </a:spcAft>
              <a:buClr>
                <a:schemeClr val="dk1"/>
              </a:buClr>
              <a:buSzPts val="2800"/>
              <a:buNone/>
            </a:pPr>
            <a:r>
              <a:rPr lang="en-US" sz="1100" u="sng">
                <a:solidFill>
                  <a:schemeClr val="hlink"/>
                </a:solidFill>
                <a:latin typeface="Arial"/>
                <a:ea typeface="Arial"/>
                <a:cs typeface="Arial"/>
                <a:sym typeface="Arial"/>
                <a:hlinkClick r:id="rId3"/>
              </a:rPr>
              <a:t>http://www.usaco.org/index.php?page=viewproblem2&amp;cpid=713</a:t>
            </a:r>
            <a:endParaRPr/>
          </a:p>
          <a:p>
            <a:pPr indent="0" lvl="0" marL="0" rtl="0" algn="l">
              <a:lnSpc>
                <a:spcPct val="90000"/>
              </a:lnSpc>
              <a:spcBef>
                <a:spcPts val="1000"/>
              </a:spcBef>
              <a:spcAft>
                <a:spcPts val="0"/>
              </a:spcAft>
              <a:buClr>
                <a:schemeClr val="dk1"/>
              </a:buClr>
              <a:buSzPts val="2800"/>
              <a:buNone/>
            </a:pPr>
            <a:r>
              <a:rPr lang="en-US" sz="1100" u="sng">
                <a:solidFill>
                  <a:schemeClr val="hlink"/>
                </a:solidFill>
                <a:latin typeface="Arial"/>
                <a:ea typeface="Arial"/>
                <a:cs typeface="Arial"/>
                <a:sym typeface="Arial"/>
                <a:hlinkClick r:id="rId4"/>
              </a:rPr>
              <a:t>https://www.w3schools.com/java/ref_string_compareto.asp</a:t>
            </a:r>
            <a:r>
              <a:rPr lang="en-US"/>
              <a:t> - About compareTo functions</a:t>
            </a:r>
            <a:endParaRPr/>
          </a:p>
          <a:p>
            <a:pPr indent="0" lvl="0" marL="0" rtl="0" algn="l">
              <a:lnSpc>
                <a:spcPct val="90000"/>
              </a:lnSpc>
              <a:spcBef>
                <a:spcPts val="1000"/>
              </a:spcBef>
              <a:spcAft>
                <a:spcPts val="0"/>
              </a:spcAft>
              <a:buClr>
                <a:schemeClr val="dk1"/>
              </a:buClr>
              <a:buSzPts val="2800"/>
              <a:buNone/>
            </a:pPr>
            <a:r>
              <a:rPr lang="en-US" sz="1100" u="sng">
                <a:solidFill>
                  <a:schemeClr val="hlink"/>
                </a:solidFill>
                <a:latin typeface="Arial"/>
                <a:ea typeface="Arial"/>
                <a:cs typeface="Arial"/>
                <a:sym typeface="Arial"/>
                <a:hlinkClick r:id="rId5"/>
              </a:rPr>
              <a:t>https://repl.it/repls/LightpinkSkeletalOptimization</a:t>
            </a:r>
            <a:endParaRPr/>
          </a:p>
        </p:txBody>
      </p:sp>
      <p:pic>
        <p:nvPicPr>
          <p:cNvPr descr="logo" id="173" name="Google Shape;173;p22"/>
          <p:cNvPicPr preferRelativeResize="0"/>
          <p:nvPr/>
        </p:nvPicPr>
        <p:blipFill rotWithShape="1">
          <a:blip r:embed="rId6">
            <a:alphaModFix/>
          </a:blip>
          <a:srcRect b="0" l="0" r="0" t="0"/>
          <a:stretch/>
        </p:blipFill>
        <p:spPr>
          <a:xfrm>
            <a:off x="69850" y="76200"/>
            <a:ext cx="2692400" cy="736600"/>
          </a:xfrm>
          <a:prstGeom prst="rect">
            <a:avLst/>
          </a:prstGeom>
          <a:noFill/>
          <a:ln>
            <a:noFill/>
          </a:ln>
        </p:spPr>
      </p:pic>
      <p:sp>
        <p:nvSpPr>
          <p:cNvPr id="174" name="Google Shape;174;p22"/>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Another Simulation (Why Did the Cow Cross Road III)</a:t>
            </a:r>
            <a:endParaRPr sz="4000">
              <a:solidFill>
                <a:schemeClr val="accent5"/>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23"/>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80" name="Google Shape;180;p23"/>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81" name="Google Shape;181;p23"/>
          <p:cNvSpPr txBox="1"/>
          <p:nvPr>
            <p:ph idx="1" type="body"/>
          </p:nvPr>
        </p:nvSpPr>
        <p:spPr>
          <a:xfrm>
            <a:off x="242126" y="1216025"/>
            <a:ext cx="115719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sz="2400"/>
              <a:t>Farming is a competitive business -- particularly milk production. Farmer John figures that if he doesn't innovate in his milk production methods, his dairy business could get creamed! Fortunately, Farmer John has a good idea. His three prize dairy cows Bessie, Elsie, and Mildred each produce milk with a slightly different taste, and he plans to mix these together to get the perfect blend of flavors. To mix the three different milks, he takes three buckets containing milk from the three cows. The buckets may have different sizes, and may not be completely full. He then pours bucket 1 into bucket 2, then bucket 2 into bucket 3, then bucket 3 into bucket 1, then bucket 1 into bucket 2, and so on in a cyclic fashion, for a total of 100 pour operations (so the 100th pour would be from bucket 1 into bucket 2). When Farmer John pours from bucket a a into bucket b, he pours as much milk as possible until either bucket a a becomes empty or bucket b b becomes full. Please tell Farmer John how much milk will be in each bucket after he finishes all 100 pours.</a:t>
            </a:r>
            <a:endParaRPr sz="2400"/>
          </a:p>
          <a:p>
            <a:pPr indent="0" lvl="0" marL="0" rtl="0" algn="l">
              <a:lnSpc>
                <a:spcPct val="90000"/>
              </a:lnSpc>
              <a:spcBef>
                <a:spcPts val="1000"/>
              </a:spcBef>
              <a:spcAft>
                <a:spcPts val="0"/>
              </a:spcAft>
              <a:buClr>
                <a:schemeClr val="dk1"/>
              </a:buClr>
              <a:buSzPts val="2800"/>
              <a:buNone/>
            </a:pPr>
            <a:r>
              <a:rPr lang="en-US" sz="1100" u="sng">
                <a:solidFill>
                  <a:schemeClr val="hlink"/>
                </a:solidFill>
                <a:latin typeface="Arial"/>
                <a:ea typeface="Arial"/>
                <a:cs typeface="Arial"/>
                <a:sym typeface="Arial"/>
                <a:hlinkClick r:id="rId3"/>
              </a:rPr>
              <a:t>http://www.usaco.org/index.php?page=viewproblem2&amp;cpid=855</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182" name="Google Shape;182;p23"/>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183" name="Google Shape;183;p23"/>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Simulation w/ Repeated Process</a:t>
            </a:r>
            <a:endParaRPr sz="4000">
              <a:solidFill>
                <a:schemeClr val="accent5"/>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4"/>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89" name="Google Shape;189;p2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90" name="Google Shape;190;p24"/>
          <p:cNvSpPr txBox="1"/>
          <p:nvPr>
            <p:ph idx="1" type="body"/>
          </p:nvPr>
        </p:nvSpPr>
        <p:spPr>
          <a:xfrm>
            <a:off x="69849" y="1065023"/>
            <a:ext cx="12060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Bessie the cow has designed what she thinks will be the next big hit video game: "Angry Cows". The premise, which she believes is completely original, is that the player shoots a cow with a slingshot into a one-dimensional scene consisting of a set of hay bales located at various points on a number line; the cow lands on a hay bale with sufficient force to cause the bale to explode, which in turn might set of a chain reaction that causes additional nearby hay bales to explode. The goal is to use a single cow to start a chain reaction that detonates as many hay bales as possible. </a:t>
            </a:r>
            <a:endParaRPr/>
          </a:p>
          <a:p>
            <a:pPr indent="0" lvl="0" marL="0" rtl="0" algn="l">
              <a:lnSpc>
                <a:spcPct val="90000"/>
              </a:lnSpc>
              <a:spcBef>
                <a:spcPts val="0"/>
              </a:spcBef>
              <a:spcAft>
                <a:spcPts val="0"/>
              </a:spcAft>
              <a:buClr>
                <a:schemeClr val="dk1"/>
              </a:buClr>
              <a:buSzPts val="2800"/>
              <a:buNone/>
            </a:pPr>
            <a:r>
              <a:t/>
            </a:r>
            <a:endParaRPr/>
          </a:p>
          <a:p>
            <a:pPr indent="0" lvl="0" marL="0" rtl="0" algn="l">
              <a:lnSpc>
                <a:spcPct val="90000"/>
              </a:lnSpc>
              <a:spcBef>
                <a:spcPts val="0"/>
              </a:spcBef>
              <a:spcAft>
                <a:spcPts val="0"/>
              </a:spcAft>
              <a:buClr>
                <a:schemeClr val="dk1"/>
              </a:buClr>
              <a:buSzPts val="2800"/>
              <a:buNone/>
            </a:pPr>
            <a:r>
              <a:rPr b="1" lang="en-US"/>
              <a:t>This may be difficult to implement. Let me know if you have any questions!!!</a:t>
            </a:r>
            <a:endParaRPr b="1"/>
          </a:p>
          <a:p>
            <a:pPr indent="0" lvl="0" marL="0" rtl="0" algn="l">
              <a:lnSpc>
                <a:spcPct val="90000"/>
              </a:lnSpc>
              <a:spcBef>
                <a:spcPts val="1000"/>
              </a:spcBef>
              <a:spcAft>
                <a:spcPts val="0"/>
              </a:spcAft>
              <a:buClr>
                <a:schemeClr val="dk1"/>
              </a:buClr>
              <a:buSzPts val="2800"/>
              <a:buNone/>
            </a:pPr>
            <a:r>
              <a:rPr lang="en-US" sz="1900" u="sng">
                <a:solidFill>
                  <a:schemeClr val="hlink"/>
                </a:solidFill>
                <a:latin typeface="Arial"/>
                <a:ea typeface="Arial"/>
                <a:cs typeface="Arial"/>
                <a:sym typeface="Arial"/>
                <a:hlinkClick r:id="rId3"/>
              </a:rPr>
              <a:t>http://www.usaco.org/index.php?page=viewproblem2&amp;cpid=592</a:t>
            </a:r>
            <a:endParaRPr sz="3600"/>
          </a:p>
          <a:p>
            <a:pPr indent="0" lvl="0" marL="0" rtl="0" algn="l">
              <a:lnSpc>
                <a:spcPct val="90000"/>
              </a:lnSpc>
              <a:spcBef>
                <a:spcPts val="1000"/>
              </a:spcBef>
              <a:spcAft>
                <a:spcPts val="0"/>
              </a:spcAft>
              <a:buClr>
                <a:schemeClr val="dk1"/>
              </a:buClr>
              <a:buSzPts val="2800"/>
              <a:buNone/>
            </a:pPr>
            <a:r>
              <a:t/>
            </a:r>
            <a:endParaRPr/>
          </a:p>
        </p:txBody>
      </p:sp>
      <p:pic>
        <p:nvPicPr>
          <p:cNvPr descr="logo" id="191" name="Google Shape;191;p24"/>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192" name="Google Shape;192;p24"/>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1-D Problems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25"/>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198" name="Google Shape;198;p2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199" name="Google Shape;199;p25"/>
          <p:cNvSpPr txBox="1"/>
          <p:nvPr>
            <p:ph idx="1" type="body"/>
          </p:nvPr>
        </p:nvSpPr>
        <p:spPr>
          <a:xfrm>
            <a:off x="242126" y="1216025"/>
            <a:ext cx="115719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2 ways:</a:t>
            </a:r>
            <a:endParaRPr/>
          </a:p>
          <a:p>
            <a:pPr indent="-342900" lvl="0" marL="457200" rtl="0" algn="l">
              <a:lnSpc>
                <a:spcPct val="90000"/>
              </a:lnSpc>
              <a:spcBef>
                <a:spcPts val="1000"/>
              </a:spcBef>
              <a:spcAft>
                <a:spcPts val="0"/>
              </a:spcAft>
              <a:buSzPts val="1800"/>
              <a:buAutoNum type="arabicPeriod"/>
            </a:pPr>
            <a:r>
              <a:rPr lang="en-US"/>
              <a:t>Brute force. Since N ≤ 100 and we are doing Bronze-level problems, this is </a:t>
            </a:r>
            <a:r>
              <a:rPr lang="en-US"/>
              <a:t>definitely</a:t>
            </a:r>
            <a:r>
              <a:rPr lang="en-US"/>
              <a:t> </a:t>
            </a:r>
            <a:r>
              <a:rPr lang="en-US"/>
              <a:t>possible</a:t>
            </a:r>
            <a:r>
              <a:rPr lang="en-US"/>
              <a:t>!</a:t>
            </a:r>
            <a:endParaRPr/>
          </a:p>
          <a:p>
            <a:pPr indent="-342900" lvl="0" marL="457200" rtl="0" algn="l">
              <a:lnSpc>
                <a:spcPct val="90000"/>
              </a:lnSpc>
              <a:spcBef>
                <a:spcPts val="0"/>
              </a:spcBef>
              <a:spcAft>
                <a:spcPts val="0"/>
              </a:spcAft>
              <a:buSzPts val="1800"/>
              <a:buAutoNum type="arabicPeriod"/>
            </a:pPr>
            <a:r>
              <a:rPr lang="en-US"/>
              <a:t>Sorting and simulating. </a:t>
            </a:r>
            <a:r>
              <a:rPr b="1" lang="en-US"/>
              <a:t>I’ll show this method - what if N ≤ 10^5? Brute force won’t work here</a:t>
            </a:r>
            <a:endParaRPr b="1"/>
          </a:p>
        </p:txBody>
      </p:sp>
      <p:pic>
        <p:nvPicPr>
          <p:cNvPr descr="logo" id="200" name="Google Shape;200;p2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01" name="Google Shape;201;p25"/>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How to solve?</a:t>
            </a:r>
            <a:endParaRPr sz="4000">
              <a:solidFill>
                <a:schemeClr val="accent5"/>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26"/>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07" name="Google Shape;207;p2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08" name="Google Shape;208;p26"/>
          <p:cNvSpPr txBox="1"/>
          <p:nvPr>
            <p:ph idx="1" type="body"/>
          </p:nvPr>
        </p:nvSpPr>
        <p:spPr>
          <a:xfrm>
            <a:off x="69849" y="1065023"/>
            <a:ext cx="12060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a:t>Work on these:</a:t>
            </a:r>
            <a:endParaRPr/>
          </a:p>
          <a:p>
            <a:pPr indent="-342900" lvl="0" marL="457200" rtl="0" algn="l">
              <a:spcBef>
                <a:spcPts val="1000"/>
              </a:spcBef>
              <a:spcAft>
                <a:spcPts val="0"/>
              </a:spcAft>
              <a:buSzPts val="1800"/>
              <a:buAutoNum type="arabicPeriod"/>
            </a:pPr>
            <a:r>
              <a:rPr b="1" lang="en-US"/>
              <a:t>The Lost Cow</a:t>
            </a:r>
            <a:endParaRPr b="1"/>
          </a:p>
          <a:p>
            <a:pPr indent="-342900" lvl="0" marL="457200" rtl="0" algn="l">
              <a:spcBef>
                <a:spcPts val="0"/>
              </a:spcBef>
              <a:spcAft>
                <a:spcPts val="0"/>
              </a:spcAft>
              <a:buSzPts val="1800"/>
              <a:buAutoNum type="arabicPeriod"/>
            </a:pPr>
            <a:r>
              <a:rPr b="1" lang="en-US"/>
              <a:t>Why Did the Cow Cross the Road (III)</a:t>
            </a:r>
            <a:endParaRPr/>
          </a:p>
          <a:p>
            <a:pPr indent="-342900" lvl="0" marL="457200" rtl="0" algn="l">
              <a:lnSpc>
                <a:spcPct val="90000"/>
              </a:lnSpc>
              <a:spcBef>
                <a:spcPts val="0"/>
              </a:spcBef>
              <a:spcAft>
                <a:spcPts val="0"/>
              </a:spcAft>
              <a:buSzPts val="1800"/>
              <a:buAutoNum type="arabicPeriod"/>
            </a:pPr>
            <a:r>
              <a:rPr b="1" lang="en-US"/>
              <a:t>Mixing Milk</a:t>
            </a:r>
            <a:endParaRPr b="1"/>
          </a:p>
          <a:p>
            <a:pPr indent="-342900" lvl="0" marL="457200" rtl="0" algn="l">
              <a:lnSpc>
                <a:spcPct val="90000"/>
              </a:lnSpc>
              <a:spcBef>
                <a:spcPts val="0"/>
              </a:spcBef>
              <a:spcAft>
                <a:spcPts val="0"/>
              </a:spcAft>
              <a:buSzPts val="1800"/>
              <a:buAutoNum type="arabicPeriod"/>
            </a:pPr>
            <a:r>
              <a:rPr b="1" lang="en-US"/>
              <a:t>Optional - Angry Cows</a:t>
            </a:r>
            <a:endParaRPr b="1"/>
          </a:p>
          <a:p>
            <a:pPr indent="0" lvl="0" marL="0" rtl="0" algn="l">
              <a:lnSpc>
                <a:spcPct val="90000"/>
              </a:lnSpc>
              <a:spcBef>
                <a:spcPts val="1000"/>
              </a:spcBef>
              <a:spcAft>
                <a:spcPts val="0"/>
              </a:spcAft>
              <a:buNone/>
            </a:pPr>
            <a:r>
              <a:t/>
            </a:r>
            <a:endParaRPr b="1"/>
          </a:p>
          <a:p>
            <a:pPr indent="0" lvl="0" marL="0" rtl="0" algn="l">
              <a:lnSpc>
                <a:spcPct val="90000"/>
              </a:lnSpc>
              <a:spcBef>
                <a:spcPts val="1000"/>
              </a:spcBef>
              <a:spcAft>
                <a:spcPts val="0"/>
              </a:spcAft>
              <a:buNone/>
            </a:pPr>
            <a:r>
              <a:rPr b="1" lang="en-US"/>
              <a:t>Optional</a:t>
            </a:r>
            <a:r>
              <a:rPr lang="en-US"/>
              <a:t> topics - Queues/Stacks:</a:t>
            </a:r>
            <a:endParaRPr/>
          </a:p>
          <a:p>
            <a:pPr indent="-342900" lvl="0" marL="457200" rtl="0" algn="l">
              <a:lnSpc>
                <a:spcPct val="90000"/>
              </a:lnSpc>
              <a:spcBef>
                <a:spcPts val="1000"/>
              </a:spcBef>
              <a:spcAft>
                <a:spcPts val="0"/>
              </a:spcAft>
              <a:buSzPts val="1800"/>
              <a:buAutoNum type="arabicPeriod"/>
            </a:pPr>
            <a:r>
              <a:rPr b="1" lang="en-US"/>
              <a:t>“Reverse” polish notation</a:t>
            </a:r>
            <a:endParaRPr b="1"/>
          </a:p>
          <a:p>
            <a:pPr indent="-342900" lvl="0" marL="457200" rtl="0" algn="l">
              <a:lnSpc>
                <a:spcPct val="90000"/>
              </a:lnSpc>
              <a:spcBef>
                <a:spcPts val="0"/>
              </a:spcBef>
              <a:spcAft>
                <a:spcPts val="0"/>
              </a:spcAft>
              <a:buSzPts val="1800"/>
              <a:buAutoNum type="arabicPeriod"/>
            </a:pPr>
            <a:r>
              <a:rPr b="1" lang="en-US"/>
              <a:t>Bracket sequences</a:t>
            </a:r>
            <a:endParaRPr b="1"/>
          </a:p>
        </p:txBody>
      </p:sp>
      <p:pic>
        <p:nvPicPr>
          <p:cNvPr descr="logo" id="209" name="Google Shape;209;p2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10" name="Google Shape;210;p26"/>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Homework (10/5)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27"/>
          <p:cNvSpPr/>
          <p:nvPr/>
        </p:nvSpPr>
        <p:spPr>
          <a:xfrm>
            <a:off x="-1588" y="15777"/>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6" name="Google Shape;216;p2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217" name="Google Shape;217;p27"/>
          <p:cNvSpPr txBox="1"/>
          <p:nvPr>
            <p:ph idx="1" type="body"/>
          </p:nvPr>
        </p:nvSpPr>
        <p:spPr>
          <a:xfrm>
            <a:off x="681038" y="1322388"/>
            <a:ext cx="10515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16600"/>
              <a:buNone/>
            </a:pPr>
            <a:r>
              <a:rPr lang="en-US"/>
              <a:t>This stuff is </a:t>
            </a:r>
            <a:r>
              <a:rPr b="1" lang="en-US"/>
              <a:t>OPTIONAL (Silver/Gold level stuff), </a:t>
            </a:r>
            <a:r>
              <a:rPr lang="en-US"/>
              <a:t>we’ll do these if we have time.</a:t>
            </a:r>
            <a:endParaRPr/>
          </a:p>
          <a:p>
            <a:pPr indent="0" lvl="0" marL="0" rtl="0" algn="l">
              <a:lnSpc>
                <a:spcPct val="90000"/>
              </a:lnSpc>
              <a:spcBef>
                <a:spcPts val="1000"/>
              </a:spcBef>
              <a:spcAft>
                <a:spcPts val="0"/>
              </a:spcAft>
              <a:buClr>
                <a:schemeClr val="dk1"/>
              </a:buClr>
              <a:buSzPts val="16600"/>
              <a:buNone/>
            </a:pPr>
            <a:r>
              <a:rPr lang="en-US"/>
              <a:t>If you’re interested in this stuff and we don’t cover it in class, just ask me :) I would be more than happy to help you on these stuff.</a:t>
            </a:r>
            <a:endParaRPr/>
          </a:p>
        </p:txBody>
      </p:sp>
      <p:pic>
        <p:nvPicPr>
          <p:cNvPr descr="logo" id="218" name="Google Shape;218;p2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19" name="Google Shape;219;p27"/>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Queues/Stacks (if we have time)</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28"/>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25" name="Google Shape;225;p28"/>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26" name="Google Shape;226;p28"/>
          <p:cNvSpPr txBox="1"/>
          <p:nvPr>
            <p:ph idx="1" type="body"/>
          </p:nvPr>
        </p:nvSpPr>
        <p:spPr>
          <a:xfrm>
            <a:off x="681038" y="1216025"/>
            <a:ext cx="10515600"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Stack (LIFO: Last In First Out):</a:t>
            </a:r>
            <a:endParaRPr/>
          </a:p>
          <a:p>
            <a:pPr indent="0" lvl="0" marL="0" rtl="0" algn="l">
              <a:lnSpc>
                <a:spcPct val="90000"/>
              </a:lnSpc>
              <a:spcBef>
                <a:spcPts val="1000"/>
              </a:spcBef>
              <a:spcAft>
                <a:spcPts val="0"/>
              </a:spcAft>
              <a:buClr>
                <a:schemeClr val="dk1"/>
              </a:buClr>
              <a:buSzPts val="2800"/>
              <a:buFont typeface="Arial"/>
              <a:buNone/>
            </a:pPr>
            <a:r>
              <a:rPr lang="en-US"/>
              <a:t>Like a box of books. The last book you put  inside will be the first one you can take out.</a:t>
            </a:r>
            <a:endParaRPr/>
          </a:p>
          <a:p>
            <a:pPr indent="0" lvl="0" marL="0" rtl="0" algn="l">
              <a:lnSpc>
                <a:spcPct val="90000"/>
              </a:lnSpc>
              <a:spcBef>
                <a:spcPts val="1000"/>
              </a:spcBef>
              <a:spcAft>
                <a:spcPts val="0"/>
              </a:spcAft>
              <a:buClr>
                <a:schemeClr val="dk1"/>
              </a:buClr>
              <a:buSzPts val="2800"/>
              <a:buFont typeface="Arial"/>
              <a:buNone/>
            </a:pPr>
            <a:r>
              <a:rPr b="1" lang="en-US"/>
              <a:t>Most Commonly Used: Depth-First Search (Silver), Recursion (implicitly), etc.</a:t>
            </a:r>
            <a:br>
              <a:rPr lang="en-US"/>
            </a:br>
            <a:endParaRPr/>
          </a:p>
        </p:txBody>
      </p:sp>
      <p:pic>
        <p:nvPicPr>
          <p:cNvPr descr="logo" id="227" name="Google Shape;227;p2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28" name="Google Shape;228;p28"/>
          <p:cNvSpPr txBox="1"/>
          <p:nvPr/>
        </p:nvSpPr>
        <p:spPr>
          <a:xfrm>
            <a:off x="2984500" y="91440"/>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Stack &amp; Queue</a:t>
            </a:r>
            <a:endParaRPr/>
          </a:p>
        </p:txBody>
      </p:sp>
      <p:pic>
        <p:nvPicPr>
          <p:cNvPr descr="office6\wpsassist\cache\A000220150320A80PPIC" id="229" name="Google Shape;229;p28"/>
          <p:cNvPicPr preferRelativeResize="0"/>
          <p:nvPr/>
        </p:nvPicPr>
        <p:blipFill rotWithShape="1">
          <a:blip r:embed="rId4">
            <a:alphaModFix/>
          </a:blip>
          <a:srcRect b="0" l="0" r="0" t="0"/>
          <a:stretch/>
        </p:blipFill>
        <p:spPr>
          <a:xfrm>
            <a:off x="897525" y="3498296"/>
            <a:ext cx="3499849" cy="2974502"/>
          </a:xfrm>
          <a:prstGeom prst="rect">
            <a:avLst/>
          </a:prstGeom>
          <a:noFill/>
          <a:ln>
            <a:noFill/>
          </a:ln>
        </p:spPr>
      </p:pic>
      <p:pic>
        <p:nvPicPr>
          <p:cNvPr descr="office6\wpsassist\cache\A000220150322A22PPIC" id="230" name="Google Shape;230;p28"/>
          <p:cNvPicPr preferRelativeResize="0"/>
          <p:nvPr/>
        </p:nvPicPr>
        <p:blipFill rotWithShape="1">
          <a:blip r:embed="rId5">
            <a:alphaModFix/>
          </a:blip>
          <a:srcRect b="0" l="0" r="0" t="0"/>
          <a:stretch/>
        </p:blipFill>
        <p:spPr>
          <a:xfrm>
            <a:off x="2084388" y="5143500"/>
            <a:ext cx="1619250" cy="933450"/>
          </a:xfrm>
          <a:prstGeom prst="rect">
            <a:avLst/>
          </a:prstGeom>
          <a:noFill/>
          <a:ln>
            <a:noFill/>
          </a:ln>
        </p:spPr>
      </p:pic>
      <p:pic>
        <p:nvPicPr>
          <p:cNvPr descr="office6\wpsassist\cache\A000220150322A22PPIC" id="231" name="Google Shape;231;p28"/>
          <p:cNvPicPr preferRelativeResize="0"/>
          <p:nvPr/>
        </p:nvPicPr>
        <p:blipFill rotWithShape="1">
          <a:blip r:embed="rId5">
            <a:alphaModFix/>
          </a:blip>
          <a:srcRect b="0" l="0" r="0" t="0"/>
          <a:stretch/>
        </p:blipFill>
        <p:spPr>
          <a:xfrm>
            <a:off x="1700213" y="4997450"/>
            <a:ext cx="1619250" cy="935038"/>
          </a:xfrm>
          <a:prstGeom prst="rect">
            <a:avLst/>
          </a:prstGeom>
          <a:noFill/>
          <a:ln>
            <a:noFill/>
          </a:ln>
        </p:spPr>
      </p:pic>
      <p:pic>
        <p:nvPicPr>
          <p:cNvPr descr="office6\wpsassist\cache\A000220150322A22PPIC" id="232" name="Google Shape;232;p28"/>
          <p:cNvPicPr preferRelativeResize="0"/>
          <p:nvPr/>
        </p:nvPicPr>
        <p:blipFill rotWithShape="1">
          <a:blip r:embed="rId5">
            <a:alphaModFix/>
          </a:blip>
          <a:srcRect b="0" l="0" r="0" t="0"/>
          <a:stretch/>
        </p:blipFill>
        <p:spPr>
          <a:xfrm>
            <a:off x="2084388" y="4878388"/>
            <a:ext cx="1619250" cy="935037"/>
          </a:xfrm>
          <a:prstGeom prst="rect">
            <a:avLst/>
          </a:prstGeom>
          <a:noFill/>
          <a:ln>
            <a:noFill/>
          </a:ln>
        </p:spPr>
      </p:pic>
      <p:pic>
        <p:nvPicPr>
          <p:cNvPr descr="office6\wpsassist\cache\A000220150322A22PPIC" id="233" name="Google Shape;233;p28"/>
          <p:cNvPicPr preferRelativeResize="0"/>
          <p:nvPr/>
        </p:nvPicPr>
        <p:blipFill rotWithShape="1">
          <a:blip r:embed="rId5">
            <a:alphaModFix/>
          </a:blip>
          <a:srcRect b="0" l="0" r="0" t="0"/>
          <a:stretch/>
        </p:blipFill>
        <p:spPr>
          <a:xfrm>
            <a:off x="1624013" y="4759325"/>
            <a:ext cx="1619250" cy="933450"/>
          </a:xfrm>
          <a:prstGeom prst="rect">
            <a:avLst/>
          </a:prstGeom>
          <a:noFill/>
          <a:ln>
            <a:noFill/>
          </a:ln>
        </p:spPr>
      </p:pic>
      <p:pic>
        <p:nvPicPr>
          <p:cNvPr id="234" name="Google Shape;234;p28"/>
          <p:cNvPicPr preferRelativeResize="0"/>
          <p:nvPr/>
        </p:nvPicPr>
        <p:blipFill rotWithShape="1">
          <a:blip r:embed="rId5">
            <a:alphaModFix/>
          </a:blip>
          <a:srcRect b="0" l="0" r="0" t="0"/>
          <a:stretch/>
        </p:blipFill>
        <p:spPr>
          <a:xfrm>
            <a:off x="2084387" y="4638675"/>
            <a:ext cx="1619250" cy="935038"/>
          </a:xfrm>
          <a:prstGeom prst="rect">
            <a:avLst/>
          </a:prstGeom>
          <a:noFill/>
          <a:ln>
            <a:noFill/>
          </a:ln>
        </p:spPr>
      </p:pic>
      <p:pic>
        <p:nvPicPr>
          <p:cNvPr id="235" name="Google Shape;235;p28"/>
          <p:cNvPicPr preferRelativeResize="0"/>
          <p:nvPr/>
        </p:nvPicPr>
        <p:blipFill rotWithShape="1">
          <a:blip r:embed="rId6">
            <a:alphaModFix/>
          </a:blip>
          <a:srcRect b="0" l="0" r="0" t="0"/>
          <a:stretch/>
        </p:blipFill>
        <p:spPr>
          <a:xfrm>
            <a:off x="1787525" y="4518025"/>
            <a:ext cx="1619250" cy="935038"/>
          </a:xfrm>
          <a:prstGeom prst="rect">
            <a:avLst/>
          </a:prstGeom>
          <a:noFill/>
          <a:ln>
            <a:noFill/>
          </a:ln>
        </p:spPr>
      </p:pic>
      <p:pic>
        <p:nvPicPr>
          <p:cNvPr descr="office6\wpsassist\cache\A000220150322A22PPIC" id="236" name="Google Shape;236;p28"/>
          <p:cNvPicPr preferRelativeResize="0"/>
          <p:nvPr/>
        </p:nvPicPr>
        <p:blipFill rotWithShape="1">
          <a:blip r:embed="rId5">
            <a:alphaModFix/>
          </a:blip>
          <a:srcRect b="0" l="0" r="0" t="0"/>
          <a:stretch/>
        </p:blipFill>
        <p:spPr>
          <a:xfrm>
            <a:off x="6232525" y="5562600"/>
            <a:ext cx="1619250" cy="933450"/>
          </a:xfrm>
          <a:prstGeom prst="rect">
            <a:avLst/>
          </a:prstGeom>
          <a:noFill/>
          <a:ln>
            <a:noFill/>
          </a:ln>
        </p:spPr>
      </p:pic>
      <p:pic>
        <p:nvPicPr>
          <p:cNvPr descr="office6\wpsassist\cache\A000220150322A22PPIC" id="237" name="Google Shape;237;p28"/>
          <p:cNvPicPr preferRelativeResize="0"/>
          <p:nvPr/>
        </p:nvPicPr>
        <p:blipFill rotWithShape="1">
          <a:blip r:embed="rId5">
            <a:alphaModFix/>
          </a:blip>
          <a:srcRect b="0" l="0" r="0" t="0"/>
          <a:stretch/>
        </p:blipFill>
        <p:spPr>
          <a:xfrm>
            <a:off x="5848350" y="5416550"/>
            <a:ext cx="1619250" cy="935038"/>
          </a:xfrm>
          <a:prstGeom prst="rect">
            <a:avLst/>
          </a:prstGeom>
          <a:noFill/>
          <a:ln>
            <a:noFill/>
          </a:ln>
        </p:spPr>
      </p:pic>
      <p:pic>
        <p:nvPicPr>
          <p:cNvPr descr="office6\wpsassist\cache\A000220150322A22PPIC" id="238" name="Google Shape;238;p28"/>
          <p:cNvPicPr preferRelativeResize="0"/>
          <p:nvPr/>
        </p:nvPicPr>
        <p:blipFill rotWithShape="1">
          <a:blip r:embed="rId5">
            <a:alphaModFix/>
          </a:blip>
          <a:srcRect b="0" l="0" r="0" t="0"/>
          <a:stretch/>
        </p:blipFill>
        <p:spPr>
          <a:xfrm>
            <a:off x="6232525" y="5297488"/>
            <a:ext cx="1619250" cy="935037"/>
          </a:xfrm>
          <a:prstGeom prst="rect">
            <a:avLst/>
          </a:prstGeom>
          <a:noFill/>
          <a:ln>
            <a:noFill/>
          </a:ln>
        </p:spPr>
      </p:pic>
      <p:pic>
        <p:nvPicPr>
          <p:cNvPr descr="office6\wpsassist\cache\A000220150322A22PPIC" id="239" name="Google Shape;239;p28"/>
          <p:cNvPicPr preferRelativeResize="0"/>
          <p:nvPr/>
        </p:nvPicPr>
        <p:blipFill rotWithShape="1">
          <a:blip r:embed="rId5">
            <a:alphaModFix/>
          </a:blip>
          <a:srcRect b="0" l="0" r="0" t="0"/>
          <a:stretch/>
        </p:blipFill>
        <p:spPr>
          <a:xfrm>
            <a:off x="5772150" y="5178425"/>
            <a:ext cx="1619250" cy="933450"/>
          </a:xfrm>
          <a:prstGeom prst="rect">
            <a:avLst/>
          </a:prstGeom>
          <a:noFill/>
          <a:ln>
            <a:noFill/>
          </a:ln>
        </p:spPr>
      </p:pic>
      <p:pic>
        <p:nvPicPr>
          <p:cNvPr id="240" name="Google Shape;240;p28"/>
          <p:cNvPicPr preferRelativeResize="0"/>
          <p:nvPr/>
        </p:nvPicPr>
        <p:blipFill rotWithShape="1">
          <a:blip r:embed="rId5">
            <a:alphaModFix/>
          </a:blip>
          <a:srcRect b="0" l="0" r="0" t="0"/>
          <a:stretch/>
        </p:blipFill>
        <p:spPr>
          <a:xfrm>
            <a:off x="6232525" y="5057775"/>
            <a:ext cx="1619250" cy="935038"/>
          </a:xfrm>
          <a:prstGeom prst="rect">
            <a:avLst/>
          </a:prstGeom>
          <a:noFill/>
          <a:ln>
            <a:noFill/>
          </a:ln>
        </p:spPr>
      </p:pic>
      <p:pic>
        <p:nvPicPr>
          <p:cNvPr id="241" name="Google Shape;241;p28"/>
          <p:cNvPicPr preferRelativeResize="0"/>
          <p:nvPr/>
        </p:nvPicPr>
        <p:blipFill rotWithShape="1">
          <a:blip r:embed="rId6">
            <a:alphaModFix/>
          </a:blip>
          <a:srcRect b="0" l="0" r="0" t="0"/>
          <a:stretch/>
        </p:blipFill>
        <p:spPr>
          <a:xfrm>
            <a:off x="5934075" y="4937125"/>
            <a:ext cx="1619250" cy="935037"/>
          </a:xfrm>
          <a:prstGeom prst="rect">
            <a:avLst/>
          </a:prstGeom>
          <a:noFill/>
          <a:ln>
            <a:noFill/>
          </a:ln>
        </p:spPr>
      </p:pic>
      <p:pic>
        <p:nvPicPr>
          <p:cNvPr id="242" name="Google Shape;242;p28"/>
          <p:cNvPicPr preferRelativeResize="0"/>
          <p:nvPr/>
        </p:nvPicPr>
        <p:blipFill rotWithShape="1">
          <a:blip r:embed="rId7">
            <a:alphaModFix/>
          </a:blip>
          <a:srcRect b="0" l="0" r="0" t="0"/>
          <a:stretch/>
        </p:blipFill>
        <p:spPr>
          <a:xfrm>
            <a:off x="6232525" y="4845050"/>
            <a:ext cx="1619250" cy="935037"/>
          </a:xfrm>
          <a:prstGeom prst="rect">
            <a:avLst/>
          </a:prstGeom>
          <a:noFill/>
          <a:ln>
            <a:noFill/>
          </a:ln>
        </p:spPr>
      </p:pic>
      <p:sp>
        <p:nvSpPr>
          <p:cNvPr id="243" name="Google Shape;243;p28"/>
          <p:cNvSpPr txBox="1"/>
          <p:nvPr/>
        </p:nvSpPr>
        <p:spPr>
          <a:xfrm>
            <a:off x="6365875" y="4279900"/>
            <a:ext cx="1831800" cy="36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Add(Push)</a:t>
            </a:r>
            <a:endParaRPr/>
          </a:p>
        </p:txBody>
      </p:sp>
      <p:pic>
        <p:nvPicPr>
          <p:cNvPr descr="office6\wpsassist\cache\A000220150322A22PPIC" id="244" name="Google Shape;244;p28"/>
          <p:cNvPicPr preferRelativeResize="0"/>
          <p:nvPr/>
        </p:nvPicPr>
        <p:blipFill rotWithShape="1">
          <a:blip r:embed="rId5">
            <a:alphaModFix/>
          </a:blip>
          <a:srcRect b="0" l="0" r="0" t="0"/>
          <a:stretch/>
        </p:blipFill>
        <p:spPr>
          <a:xfrm>
            <a:off x="9378950" y="5468938"/>
            <a:ext cx="1619250" cy="935037"/>
          </a:xfrm>
          <a:prstGeom prst="rect">
            <a:avLst/>
          </a:prstGeom>
          <a:noFill/>
          <a:ln>
            <a:noFill/>
          </a:ln>
        </p:spPr>
      </p:pic>
      <p:pic>
        <p:nvPicPr>
          <p:cNvPr descr="office6\wpsassist\cache\A000220150322A22PPIC" id="245" name="Google Shape;245;p28"/>
          <p:cNvPicPr preferRelativeResize="0"/>
          <p:nvPr/>
        </p:nvPicPr>
        <p:blipFill rotWithShape="1">
          <a:blip r:embed="rId5">
            <a:alphaModFix/>
          </a:blip>
          <a:srcRect b="0" l="0" r="0" t="0"/>
          <a:stretch/>
        </p:blipFill>
        <p:spPr>
          <a:xfrm>
            <a:off x="8994775" y="5324475"/>
            <a:ext cx="1619250" cy="935038"/>
          </a:xfrm>
          <a:prstGeom prst="rect">
            <a:avLst/>
          </a:prstGeom>
          <a:noFill/>
          <a:ln>
            <a:noFill/>
          </a:ln>
        </p:spPr>
      </p:pic>
      <p:pic>
        <p:nvPicPr>
          <p:cNvPr descr="office6\wpsassist\cache\A000220150322A22PPIC" id="246" name="Google Shape;246;p28"/>
          <p:cNvPicPr preferRelativeResize="0"/>
          <p:nvPr/>
        </p:nvPicPr>
        <p:blipFill rotWithShape="1">
          <a:blip r:embed="rId5">
            <a:alphaModFix/>
          </a:blip>
          <a:srcRect b="0" l="0" r="0" t="0"/>
          <a:stretch/>
        </p:blipFill>
        <p:spPr>
          <a:xfrm>
            <a:off x="9378950" y="5203825"/>
            <a:ext cx="1619250" cy="935038"/>
          </a:xfrm>
          <a:prstGeom prst="rect">
            <a:avLst/>
          </a:prstGeom>
          <a:noFill/>
          <a:ln>
            <a:noFill/>
          </a:ln>
        </p:spPr>
      </p:pic>
      <p:pic>
        <p:nvPicPr>
          <p:cNvPr descr="office6\wpsassist\cache\A000220150322A22PPIC" id="247" name="Google Shape;247;p28"/>
          <p:cNvPicPr preferRelativeResize="0"/>
          <p:nvPr/>
        </p:nvPicPr>
        <p:blipFill rotWithShape="1">
          <a:blip r:embed="rId5">
            <a:alphaModFix/>
          </a:blip>
          <a:srcRect b="0" l="0" r="0" t="0"/>
          <a:stretch/>
        </p:blipFill>
        <p:spPr>
          <a:xfrm>
            <a:off x="8918575" y="5084763"/>
            <a:ext cx="1619250" cy="935037"/>
          </a:xfrm>
          <a:prstGeom prst="rect">
            <a:avLst/>
          </a:prstGeom>
          <a:noFill/>
          <a:ln>
            <a:noFill/>
          </a:ln>
        </p:spPr>
      </p:pic>
      <p:pic>
        <p:nvPicPr>
          <p:cNvPr id="248" name="Google Shape;248;p28"/>
          <p:cNvPicPr preferRelativeResize="0"/>
          <p:nvPr/>
        </p:nvPicPr>
        <p:blipFill rotWithShape="1">
          <a:blip r:embed="rId5">
            <a:alphaModFix/>
          </a:blip>
          <a:srcRect b="0" l="0" r="0" t="0"/>
          <a:stretch/>
        </p:blipFill>
        <p:spPr>
          <a:xfrm>
            <a:off x="9378950" y="4965700"/>
            <a:ext cx="1619250" cy="933450"/>
          </a:xfrm>
          <a:prstGeom prst="rect">
            <a:avLst/>
          </a:prstGeom>
          <a:noFill/>
          <a:ln>
            <a:noFill/>
          </a:ln>
        </p:spPr>
      </p:pic>
      <p:sp>
        <p:nvSpPr>
          <p:cNvPr id="249" name="Google Shape;249;p28"/>
          <p:cNvSpPr txBox="1"/>
          <p:nvPr/>
        </p:nvSpPr>
        <p:spPr>
          <a:xfrm>
            <a:off x="9332929" y="4270375"/>
            <a:ext cx="1957800" cy="36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Remove(Pop)</a:t>
            </a:r>
            <a:endParaRPr/>
          </a:p>
        </p:txBody>
      </p:sp>
      <p:sp>
        <p:nvSpPr>
          <p:cNvPr id="250" name="Google Shape;250;p28"/>
          <p:cNvSpPr txBox="1"/>
          <p:nvPr/>
        </p:nvSpPr>
        <p:spPr>
          <a:xfrm>
            <a:off x="6820097" y="6457950"/>
            <a:ext cx="3366600" cy="36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Bottom </a:t>
            </a:r>
            <a:r>
              <a:rPr b="1" lang="en-US" sz="1800">
                <a:solidFill>
                  <a:schemeClr val="dk1"/>
                </a:solidFill>
                <a:latin typeface="Calibri"/>
                <a:ea typeface="Calibri"/>
                <a:cs typeface="Calibri"/>
                <a:sym typeface="Calibri"/>
              </a:rPr>
              <a:t>Does Not Change</a:t>
            </a:r>
            <a:endParaRPr b="1"/>
          </a:p>
        </p:txBody>
      </p:sp>
      <p:cxnSp>
        <p:nvCxnSpPr>
          <p:cNvPr id="251" name="Google Shape;251;p28"/>
          <p:cNvCxnSpPr>
            <a:stCxn id="250" idx="0"/>
          </p:cNvCxnSpPr>
          <p:nvPr/>
        </p:nvCxnSpPr>
        <p:spPr>
          <a:xfrm rot="10800000">
            <a:off x="6934997" y="6337350"/>
            <a:ext cx="1568400" cy="120600"/>
          </a:xfrm>
          <a:prstGeom prst="straightConnector1">
            <a:avLst/>
          </a:prstGeom>
          <a:noFill/>
          <a:ln cap="flat" cmpd="sng" w="9525">
            <a:solidFill>
              <a:schemeClr val="accent1"/>
            </a:solidFill>
            <a:prstDash val="solid"/>
            <a:miter lim="800000"/>
            <a:headEnd len="sm" w="sm" type="none"/>
            <a:tailEnd len="med" w="med" type="stealth"/>
          </a:ln>
        </p:spPr>
      </p:cxnSp>
      <p:cxnSp>
        <p:nvCxnSpPr>
          <p:cNvPr id="252" name="Google Shape;252;p28"/>
          <p:cNvCxnSpPr>
            <a:stCxn id="250" idx="0"/>
          </p:cNvCxnSpPr>
          <p:nvPr/>
        </p:nvCxnSpPr>
        <p:spPr>
          <a:xfrm flipH="1" rot="10800000">
            <a:off x="8503397" y="6250050"/>
            <a:ext cx="1585800" cy="207900"/>
          </a:xfrm>
          <a:prstGeom prst="straightConnector1">
            <a:avLst/>
          </a:prstGeom>
          <a:noFill/>
          <a:ln cap="flat" cmpd="sng" w="9525">
            <a:solidFill>
              <a:schemeClr val="accent1"/>
            </a:solidFill>
            <a:prstDash val="solid"/>
            <a:miter lim="800000"/>
            <a:headEnd len="sm" w="sm" type="none"/>
            <a:tailEnd len="med" w="med" type="stealth"/>
          </a:ln>
        </p:spPr>
      </p:cxn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p29"/>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258" name="Google Shape;258;p29"/>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259" name="Google Shape;259;p29"/>
          <p:cNvSpPr txBox="1"/>
          <p:nvPr>
            <p:ph idx="1" type="body"/>
          </p:nvPr>
        </p:nvSpPr>
        <p:spPr>
          <a:xfrm>
            <a:off x="681038" y="1216025"/>
            <a:ext cx="10515600"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Queue (FIFO): First In First Out</a:t>
            </a:r>
            <a:endParaRPr/>
          </a:p>
          <a:p>
            <a:pPr indent="0" lvl="0" marL="0" rtl="0" algn="l">
              <a:lnSpc>
                <a:spcPct val="90000"/>
              </a:lnSpc>
              <a:spcBef>
                <a:spcPts val="1000"/>
              </a:spcBef>
              <a:spcAft>
                <a:spcPts val="0"/>
              </a:spcAft>
              <a:buClr>
                <a:schemeClr val="dk1"/>
              </a:buClr>
              <a:buSzPts val="2800"/>
              <a:buFont typeface="Arial"/>
              <a:buNone/>
            </a:pPr>
            <a:r>
              <a:rPr lang="en-US"/>
              <a:t>							</a:t>
            </a:r>
            <a:endParaRPr/>
          </a:p>
        </p:txBody>
      </p:sp>
      <p:pic>
        <p:nvPicPr>
          <p:cNvPr descr="logo" id="260" name="Google Shape;260;p2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61" name="Google Shape;261;p29"/>
          <p:cNvSpPr txBox="1"/>
          <p:nvPr/>
        </p:nvSpPr>
        <p:spPr>
          <a:xfrm>
            <a:off x="3009900" y="91440"/>
            <a:ext cx="9083040" cy="706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Stack &amp; Queue</a:t>
            </a:r>
            <a:endParaRPr sz="4000">
              <a:solidFill>
                <a:schemeClr val="accent5"/>
              </a:solidFill>
              <a:latin typeface="Calibri"/>
              <a:ea typeface="Calibri"/>
              <a:cs typeface="Calibri"/>
              <a:sym typeface="Calibri"/>
            </a:endParaRPr>
          </a:p>
        </p:txBody>
      </p:sp>
      <p:pic>
        <p:nvPicPr>
          <p:cNvPr descr="BB" id="262" name="Google Shape;262;p29"/>
          <p:cNvPicPr preferRelativeResize="0"/>
          <p:nvPr/>
        </p:nvPicPr>
        <p:blipFill rotWithShape="1">
          <a:blip r:embed="rId4">
            <a:alphaModFix/>
          </a:blip>
          <a:srcRect b="0" l="0" r="0" t="0"/>
          <a:stretch/>
        </p:blipFill>
        <p:spPr>
          <a:xfrm>
            <a:off x="804863" y="2203450"/>
            <a:ext cx="5376861" cy="3722688"/>
          </a:xfrm>
          <a:prstGeom prst="rect">
            <a:avLst/>
          </a:prstGeom>
          <a:noFill/>
          <a:ln>
            <a:noFill/>
          </a:ln>
        </p:spPr>
      </p:pic>
      <p:pic>
        <p:nvPicPr>
          <p:cNvPr id="263" name="Google Shape;263;p29"/>
          <p:cNvPicPr preferRelativeResize="0"/>
          <p:nvPr/>
        </p:nvPicPr>
        <p:blipFill rotWithShape="1">
          <a:blip r:embed="rId5">
            <a:alphaModFix/>
          </a:blip>
          <a:srcRect b="0" l="0" r="0" t="0"/>
          <a:stretch/>
        </p:blipFill>
        <p:spPr>
          <a:xfrm>
            <a:off x="3217545" y="2900044"/>
            <a:ext cx="379730" cy="568325"/>
          </a:xfrm>
          <a:prstGeom prst="rect">
            <a:avLst/>
          </a:prstGeom>
          <a:noFill/>
          <a:ln>
            <a:noFill/>
          </a:ln>
        </p:spPr>
      </p:pic>
      <p:pic>
        <p:nvPicPr>
          <p:cNvPr id="264" name="Google Shape;264;p29"/>
          <p:cNvPicPr preferRelativeResize="0"/>
          <p:nvPr/>
        </p:nvPicPr>
        <p:blipFill rotWithShape="1">
          <a:blip r:embed="rId5">
            <a:alphaModFix/>
          </a:blip>
          <a:srcRect b="0" l="0" r="0" t="0"/>
          <a:stretch/>
        </p:blipFill>
        <p:spPr>
          <a:xfrm>
            <a:off x="3614420" y="2886710"/>
            <a:ext cx="379730" cy="568325"/>
          </a:xfrm>
          <a:prstGeom prst="rect">
            <a:avLst/>
          </a:prstGeom>
          <a:noFill/>
          <a:ln>
            <a:noFill/>
          </a:ln>
        </p:spPr>
      </p:pic>
      <p:pic>
        <p:nvPicPr>
          <p:cNvPr id="265" name="Google Shape;265;p29"/>
          <p:cNvPicPr preferRelativeResize="0"/>
          <p:nvPr/>
        </p:nvPicPr>
        <p:blipFill rotWithShape="1">
          <a:blip r:embed="rId5">
            <a:alphaModFix/>
          </a:blip>
          <a:srcRect b="0" l="0" r="0" t="0"/>
          <a:stretch/>
        </p:blipFill>
        <p:spPr>
          <a:xfrm>
            <a:off x="3994150" y="2886710"/>
            <a:ext cx="379730" cy="568325"/>
          </a:xfrm>
          <a:prstGeom prst="rect">
            <a:avLst/>
          </a:prstGeom>
          <a:noFill/>
          <a:ln>
            <a:noFill/>
          </a:ln>
        </p:spPr>
      </p:pic>
      <p:pic>
        <p:nvPicPr>
          <p:cNvPr id="266" name="Google Shape;266;p29"/>
          <p:cNvPicPr preferRelativeResize="0"/>
          <p:nvPr/>
        </p:nvPicPr>
        <p:blipFill rotWithShape="1">
          <a:blip r:embed="rId5">
            <a:alphaModFix/>
          </a:blip>
          <a:srcRect b="0" l="0" r="0" t="0"/>
          <a:stretch/>
        </p:blipFill>
        <p:spPr>
          <a:xfrm>
            <a:off x="2675255" y="3588385"/>
            <a:ext cx="379730" cy="568325"/>
          </a:xfrm>
          <a:prstGeom prst="rect">
            <a:avLst/>
          </a:prstGeom>
          <a:noFill/>
          <a:ln>
            <a:noFill/>
          </a:ln>
        </p:spPr>
      </p:pic>
      <p:pic>
        <p:nvPicPr>
          <p:cNvPr id="267" name="Google Shape;267;p29"/>
          <p:cNvPicPr preferRelativeResize="0"/>
          <p:nvPr/>
        </p:nvPicPr>
        <p:blipFill rotWithShape="1">
          <a:blip r:embed="rId5">
            <a:alphaModFix/>
          </a:blip>
          <a:srcRect b="0" l="0" r="0" t="0"/>
          <a:stretch/>
        </p:blipFill>
        <p:spPr>
          <a:xfrm>
            <a:off x="3009900" y="3577590"/>
            <a:ext cx="379730" cy="568325"/>
          </a:xfrm>
          <a:prstGeom prst="rect">
            <a:avLst/>
          </a:prstGeom>
          <a:noFill/>
          <a:ln>
            <a:noFill/>
          </a:ln>
        </p:spPr>
      </p:pic>
      <p:pic>
        <p:nvPicPr>
          <p:cNvPr id="268" name="Google Shape;268;p29"/>
          <p:cNvPicPr preferRelativeResize="0"/>
          <p:nvPr/>
        </p:nvPicPr>
        <p:blipFill rotWithShape="1">
          <a:blip r:embed="rId5">
            <a:alphaModFix/>
          </a:blip>
          <a:srcRect b="0" l="0" r="0" t="0"/>
          <a:stretch/>
        </p:blipFill>
        <p:spPr>
          <a:xfrm>
            <a:off x="1919605" y="4342765"/>
            <a:ext cx="379730" cy="568325"/>
          </a:xfrm>
          <a:prstGeom prst="rect">
            <a:avLst/>
          </a:prstGeom>
          <a:noFill/>
          <a:ln>
            <a:noFill/>
          </a:ln>
        </p:spPr>
      </p:pic>
      <p:pic>
        <p:nvPicPr>
          <p:cNvPr id="269" name="Google Shape;269;p29"/>
          <p:cNvPicPr preferRelativeResize="0"/>
          <p:nvPr/>
        </p:nvPicPr>
        <p:blipFill rotWithShape="1">
          <a:blip r:embed="rId5">
            <a:alphaModFix/>
          </a:blip>
          <a:srcRect b="0" l="0" r="0" t="0"/>
          <a:stretch/>
        </p:blipFill>
        <p:spPr>
          <a:xfrm>
            <a:off x="1321435" y="5060315"/>
            <a:ext cx="379730" cy="568325"/>
          </a:xfrm>
          <a:prstGeom prst="rect">
            <a:avLst/>
          </a:prstGeom>
          <a:noFill/>
          <a:ln>
            <a:noFill/>
          </a:ln>
        </p:spPr>
      </p:pic>
      <p:pic>
        <p:nvPicPr>
          <p:cNvPr id="270" name="Google Shape;270;p29"/>
          <p:cNvPicPr preferRelativeResize="0"/>
          <p:nvPr/>
        </p:nvPicPr>
        <p:blipFill rotWithShape="1">
          <a:blip r:embed="rId5">
            <a:alphaModFix/>
          </a:blip>
          <a:srcRect b="0" l="0" r="0" t="0"/>
          <a:stretch/>
        </p:blipFill>
        <p:spPr>
          <a:xfrm>
            <a:off x="4339590" y="2875915"/>
            <a:ext cx="379730" cy="568325"/>
          </a:xfrm>
          <a:prstGeom prst="rect">
            <a:avLst/>
          </a:prstGeom>
          <a:noFill/>
          <a:ln>
            <a:noFill/>
          </a:ln>
        </p:spPr>
      </p:pic>
      <p:pic>
        <p:nvPicPr>
          <p:cNvPr id="271" name="Google Shape;271;p29"/>
          <p:cNvPicPr preferRelativeResize="0"/>
          <p:nvPr/>
        </p:nvPicPr>
        <p:blipFill rotWithShape="1">
          <a:blip r:embed="rId5">
            <a:alphaModFix/>
          </a:blip>
          <a:srcRect b="0" l="0" r="0" t="0"/>
          <a:stretch/>
        </p:blipFill>
        <p:spPr>
          <a:xfrm>
            <a:off x="3347085" y="3577590"/>
            <a:ext cx="379730" cy="568325"/>
          </a:xfrm>
          <a:prstGeom prst="rect">
            <a:avLst/>
          </a:prstGeom>
          <a:noFill/>
          <a:ln>
            <a:noFill/>
          </a:ln>
        </p:spPr>
      </p:pic>
      <p:pic>
        <p:nvPicPr>
          <p:cNvPr id="272" name="Google Shape;272;p29"/>
          <p:cNvPicPr preferRelativeResize="0"/>
          <p:nvPr/>
        </p:nvPicPr>
        <p:blipFill rotWithShape="1">
          <a:blip r:embed="rId5">
            <a:alphaModFix/>
          </a:blip>
          <a:srcRect b="0" l="0" r="0" t="0"/>
          <a:stretch/>
        </p:blipFill>
        <p:spPr>
          <a:xfrm>
            <a:off x="2308225" y="4342765"/>
            <a:ext cx="379730" cy="568325"/>
          </a:xfrm>
          <a:prstGeom prst="rect">
            <a:avLst/>
          </a:prstGeom>
          <a:noFill/>
          <a:ln>
            <a:noFill/>
          </a:ln>
        </p:spPr>
      </p:pic>
      <p:sp>
        <p:nvSpPr>
          <p:cNvPr id="273" name="Google Shape;273;p29"/>
          <p:cNvSpPr txBox="1"/>
          <p:nvPr/>
        </p:nvSpPr>
        <p:spPr>
          <a:xfrm>
            <a:off x="3271852" y="2486025"/>
            <a:ext cx="1679100" cy="36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1     2     3     4</a:t>
            </a:r>
            <a:endParaRPr/>
          </a:p>
        </p:txBody>
      </p:sp>
      <p:sp>
        <p:nvSpPr>
          <p:cNvPr id="274" name="Google Shape;274;p29"/>
          <p:cNvSpPr txBox="1"/>
          <p:nvPr/>
        </p:nvSpPr>
        <p:spPr>
          <a:xfrm>
            <a:off x="2655905" y="3316300"/>
            <a:ext cx="1465800" cy="36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2     3     4</a:t>
            </a:r>
            <a:endParaRPr/>
          </a:p>
        </p:txBody>
      </p:sp>
      <p:sp>
        <p:nvSpPr>
          <p:cNvPr id="275" name="Google Shape;275;p29"/>
          <p:cNvSpPr txBox="1"/>
          <p:nvPr/>
        </p:nvSpPr>
        <p:spPr>
          <a:xfrm>
            <a:off x="1930400" y="4071950"/>
            <a:ext cx="1124700" cy="3684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3     4</a:t>
            </a:r>
            <a:endParaRPr/>
          </a:p>
        </p:txBody>
      </p:sp>
      <p:sp>
        <p:nvSpPr>
          <p:cNvPr id="276" name="Google Shape;276;p29"/>
          <p:cNvSpPr txBox="1"/>
          <p:nvPr/>
        </p:nvSpPr>
        <p:spPr>
          <a:xfrm>
            <a:off x="1344613" y="4787900"/>
            <a:ext cx="298450" cy="3683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4</a:t>
            </a:r>
            <a:endParaRPr/>
          </a:p>
        </p:txBody>
      </p:sp>
      <p:cxnSp>
        <p:nvCxnSpPr>
          <p:cNvPr id="277" name="Google Shape;277;p29"/>
          <p:cNvCxnSpPr/>
          <p:nvPr/>
        </p:nvCxnSpPr>
        <p:spPr>
          <a:xfrm flipH="1">
            <a:off x="2424113" y="3279775"/>
            <a:ext cx="423862" cy="381000"/>
          </a:xfrm>
          <a:prstGeom prst="straightConnector1">
            <a:avLst/>
          </a:prstGeom>
          <a:noFill/>
          <a:ln cap="flat" cmpd="sng" w="9525">
            <a:solidFill>
              <a:schemeClr val="accent1"/>
            </a:solidFill>
            <a:prstDash val="solid"/>
            <a:miter lim="800000"/>
            <a:headEnd len="sm" w="sm" type="none"/>
            <a:tailEnd len="med" w="med" type="stealth"/>
          </a:ln>
        </p:spPr>
      </p:cxnSp>
      <p:cxnSp>
        <p:nvCxnSpPr>
          <p:cNvPr id="278" name="Google Shape;278;p29"/>
          <p:cNvCxnSpPr/>
          <p:nvPr/>
        </p:nvCxnSpPr>
        <p:spPr>
          <a:xfrm flipH="1">
            <a:off x="1847850" y="3867150"/>
            <a:ext cx="369888" cy="369888"/>
          </a:xfrm>
          <a:prstGeom prst="straightConnector1">
            <a:avLst/>
          </a:prstGeom>
          <a:noFill/>
          <a:ln cap="flat" cmpd="sng" w="9525">
            <a:solidFill>
              <a:schemeClr val="accent1"/>
            </a:solidFill>
            <a:prstDash val="solid"/>
            <a:miter lim="800000"/>
            <a:headEnd len="sm" w="sm" type="none"/>
            <a:tailEnd len="med" w="med" type="stealth"/>
          </a:ln>
        </p:spPr>
      </p:cxnSp>
      <p:cxnSp>
        <p:nvCxnSpPr>
          <p:cNvPr id="279" name="Google Shape;279;p29"/>
          <p:cNvCxnSpPr/>
          <p:nvPr/>
        </p:nvCxnSpPr>
        <p:spPr>
          <a:xfrm flipH="1">
            <a:off x="1238250" y="4541838"/>
            <a:ext cx="282575" cy="282575"/>
          </a:xfrm>
          <a:prstGeom prst="straightConnector1">
            <a:avLst/>
          </a:prstGeom>
          <a:noFill/>
          <a:ln cap="flat" cmpd="sng" w="9525">
            <a:solidFill>
              <a:schemeClr val="accent1"/>
            </a:solidFill>
            <a:prstDash val="solid"/>
            <a:miter lim="800000"/>
            <a:headEnd len="sm" w="sm" type="none"/>
            <a:tailEnd len="med" w="med" type="stealth"/>
          </a:ln>
        </p:spPr>
      </p:cxnSp>
      <p:sp>
        <p:nvSpPr>
          <p:cNvPr id="280" name="Google Shape;280;p29"/>
          <p:cNvSpPr txBox="1"/>
          <p:nvPr/>
        </p:nvSpPr>
        <p:spPr>
          <a:xfrm>
            <a:off x="6510650" y="1343950"/>
            <a:ext cx="5136600" cy="5371800"/>
          </a:xfrm>
          <a:prstGeom prst="rect">
            <a:avLst/>
          </a:prstGeom>
          <a:noFill/>
          <a:ln>
            <a:noFill/>
          </a:ln>
        </p:spPr>
        <p:txBody>
          <a:bodyPr anchorCtr="0" anchor="t" bIns="91425" lIns="91425" spcFirstLastPara="1" rIns="91425" wrap="square" tIns="91425">
            <a:noAutofit/>
          </a:bodyPr>
          <a:lstStyle/>
          <a:p>
            <a:pPr indent="0" lvl="0" marL="0" rtl="0" algn="l">
              <a:lnSpc>
                <a:spcPct val="90000"/>
              </a:lnSpc>
              <a:spcBef>
                <a:spcPts val="1000"/>
              </a:spcBef>
              <a:spcAft>
                <a:spcPts val="0"/>
              </a:spcAft>
              <a:buClr>
                <a:schemeClr val="dk1"/>
              </a:buClr>
              <a:buSzPts val="2800"/>
              <a:buFont typeface="Arial"/>
              <a:buNone/>
            </a:pPr>
            <a:r>
              <a:rPr lang="en-US" sz="3000">
                <a:solidFill>
                  <a:schemeClr val="dk1"/>
                </a:solidFill>
                <a:latin typeface="Calibri"/>
                <a:ea typeface="Calibri"/>
                <a:cs typeface="Calibri"/>
                <a:sym typeface="Calibri"/>
              </a:rPr>
              <a:t>It's like you are standing in line to buy movie tickets at the theater. The first person who comes to the window will  be the first one to get his ticket and exit the line.</a:t>
            </a:r>
            <a:endParaRPr sz="3000">
              <a:solidFill>
                <a:schemeClr val="dk1"/>
              </a:solidFill>
              <a:latin typeface="Calibri"/>
              <a:ea typeface="Calibri"/>
              <a:cs typeface="Calibri"/>
              <a:sym typeface="Calibri"/>
            </a:endParaRPr>
          </a:p>
          <a:p>
            <a:pPr indent="0" lvl="0" marL="0" rtl="0" algn="l">
              <a:lnSpc>
                <a:spcPct val="90000"/>
              </a:lnSpc>
              <a:spcBef>
                <a:spcPts val="1000"/>
              </a:spcBef>
              <a:spcAft>
                <a:spcPts val="0"/>
              </a:spcAft>
              <a:buClr>
                <a:schemeClr val="dk1"/>
              </a:buClr>
              <a:buSzPts val="2800"/>
              <a:buFont typeface="Arial"/>
              <a:buNone/>
            </a:pPr>
            <a:r>
              <a:rPr b="1" lang="en-US" sz="3000">
                <a:solidFill>
                  <a:schemeClr val="dk1"/>
                </a:solidFill>
                <a:latin typeface="Calibri"/>
                <a:ea typeface="Calibri"/>
                <a:cs typeface="Calibri"/>
                <a:sym typeface="Calibri"/>
              </a:rPr>
              <a:t>Most Commonly Used: Breadth-First Search (BFS- covered in Silver, etc. </a:t>
            </a:r>
            <a:endParaRPr b="1" sz="3000">
              <a:solidFill>
                <a:schemeClr val="dk1"/>
              </a:solidFill>
              <a:latin typeface="Calibri"/>
              <a:ea typeface="Calibri"/>
              <a:cs typeface="Calibri"/>
              <a:sym typeface="Calibri"/>
            </a:endParaRPr>
          </a:p>
          <a:p>
            <a:pPr indent="0" lvl="0" marL="0" rtl="0" algn="l">
              <a:spcBef>
                <a:spcPts val="0"/>
              </a:spcBef>
              <a:spcAft>
                <a:spcPts val="0"/>
              </a:spcAft>
              <a:buNone/>
            </a:pPr>
            <a:r>
              <a:t/>
            </a:r>
            <a:endParaRPr sz="30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30"/>
          <p:cNvSpPr/>
          <p:nvPr/>
        </p:nvSpPr>
        <p:spPr>
          <a:xfrm>
            <a:off x="-10732"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86" name="Google Shape;286;p30"/>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287" name="Google Shape;287;p30"/>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88" name="Google Shape;288;p30"/>
          <p:cNvSpPr txBox="1"/>
          <p:nvPr/>
        </p:nvSpPr>
        <p:spPr>
          <a:xfrm>
            <a:off x="2984500" y="91440"/>
            <a:ext cx="9083040" cy="706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Stack &amp; Queue</a:t>
            </a:r>
            <a:endParaRPr/>
          </a:p>
        </p:txBody>
      </p:sp>
      <p:graphicFrame>
        <p:nvGraphicFramePr>
          <p:cNvPr id="289" name="Google Shape;289;p30"/>
          <p:cNvGraphicFramePr/>
          <p:nvPr/>
        </p:nvGraphicFramePr>
        <p:xfrm>
          <a:off x="412431" y="1349708"/>
          <a:ext cx="3000000" cy="3000000"/>
        </p:xfrm>
        <a:graphic>
          <a:graphicData uri="http://schemas.openxmlformats.org/drawingml/2006/table">
            <a:tbl>
              <a:tblPr bandRow="1" firstRow="1">
                <a:noFill/>
                <a:tableStyleId>{696DDFF7-9E81-430B-8BD3-0F8826D8846A}</a:tableStyleId>
              </a:tblPr>
              <a:tblGrid>
                <a:gridCol w="3781900"/>
                <a:gridCol w="3781900"/>
                <a:gridCol w="3781900"/>
              </a:tblGrid>
              <a:tr h="596275">
                <a:tc>
                  <a:txBody>
                    <a:bodyPr/>
                    <a:lstStyle/>
                    <a:p>
                      <a:pPr indent="0" lvl="0" marL="0" marR="0" rtl="0" algn="ctr">
                        <a:spcBef>
                          <a:spcPts val="0"/>
                        </a:spcBef>
                        <a:spcAft>
                          <a:spcPts val="0"/>
                        </a:spcAft>
                        <a:buNone/>
                      </a:pPr>
                      <a:r>
                        <a:rPr lang="en-US" sz="1800" u="none" cap="none" strike="noStrike"/>
                        <a:t>Purpose</a:t>
                      </a:r>
                      <a:endParaRPr sz="1800" u="none" cap="none" strike="noStrike"/>
                    </a:p>
                  </a:txBody>
                  <a:tcPr marT="45725" marB="45725" marR="91450" marL="91450"/>
                </a:tc>
                <a:tc>
                  <a:txBody>
                    <a:bodyPr/>
                    <a:lstStyle/>
                    <a:p>
                      <a:pPr indent="0" lvl="0" marL="0" marR="0" rtl="0" algn="ctr">
                        <a:spcBef>
                          <a:spcPts val="0"/>
                        </a:spcBef>
                        <a:spcAft>
                          <a:spcPts val="0"/>
                        </a:spcAft>
                        <a:buNone/>
                      </a:pPr>
                      <a:r>
                        <a:rPr lang="en-US" sz="1800" u="none" cap="none" strike="noStrike"/>
                        <a:t>Java</a:t>
                      </a:r>
                      <a:endParaRPr sz="1800" u="none" cap="none" strike="noStrike"/>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u="none" cap="none" strike="noStrike"/>
                        <a:t>C++</a:t>
                      </a:r>
                      <a:endParaRPr/>
                    </a:p>
                  </a:txBody>
                  <a:tcPr marT="45725" marB="45725" marR="91450" marL="91450"/>
                </a:tc>
              </a:tr>
              <a:tr h="1029175">
                <a:tc>
                  <a:txBody>
                    <a:bodyPr/>
                    <a:lstStyle/>
                    <a:p>
                      <a:pPr indent="0" lvl="0" marL="0" marR="0" rtl="0" algn="l">
                        <a:spcBef>
                          <a:spcPts val="0"/>
                        </a:spcBef>
                        <a:spcAft>
                          <a:spcPts val="0"/>
                        </a:spcAft>
                        <a:buNone/>
                      </a:pPr>
                      <a:r>
                        <a:rPr lang="en-US" sz="1800" u="none" cap="none" strike="noStrike"/>
                        <a:t>Declare stack, O(1)</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1" lang="en-US" sz="1800"/>
                        <a:t>Stack&lt;Integer&gt;stk = new Stack&lt;Integer&gt;();</a:t>
                      </a:r>
                      <a:endParaRPr b="1"/>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stack&lt;int&gt;stk;</a:t>
                      </a:r>
                      <a:endParaRPr b="1"/>
                    </a:p>
                  </a:txBody>
                  <a:tcPr marT="45725" marB="45725" marR="91450" marL="91450"/>
                </a:tc>
              </a:tr>
              <a:tr h="596275">
                <a:tc>
                  <a:txBody>
                    <a:bodyPr/>
                    <a:lstStyle/>
                    <a:p>
                      <a:pPr indent="0" lvl="0" marL="0" marR="0" rtl="0" algn="l">
                        <a:spcBef>
                          <a:spcPts val="0"/>
                        </a:spcBef>
                        <a:spcAft>
                          <a:spcPts val="0"/>
                        </a:spcAft>
                        <a:buNone/>
                      </a:pPr>
                      <a:r>
                        <a:rPr lang="en-US" sz="1800"/>
                        <a:t>Get top element, O(1)</a:t>
                      </a:r>
                      <a:endParaRPr sz="1800"/>
                    </a:p>
                  </a:txBody>
                  <a:tcPr marT="45725" marB="45725" marR="91450" marL="91450"/>
                </a:tc>
                <a:tc>
                  <a:txBody>
                    <a:bodyPr/>
                    <a:lstStyle/>
                    <a:p>
                      <a:pPr indent="0" lvl="0" marL="0" marR="0" rtl="0" algn="l">
                        <a:spcBef>
                          <a:spcPts val="0"/>
                        </a:spcBef>
                        <a:spcAft>
                          <a:spcPts val="0"/>
                        </a:spcAft>
                        <a:buNone/>
                      </a:pPr>
                      <a:r>
                        <a:rPr b="1" lang="en-US" sz="1800"/>
                        <a:t>int x = stk.peek(); </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int x = stk.top();</a:t>
                      </a:r>
                      <a:endParaRPr b="1"/>
                    </a:p>
                  </a:txBody>
                  <a:tcPr marT="45725" marB="45725" marR="91450" marL="91450"/>
                </a:tc>
              </a:tr>
              <a:tr h="596275">
                <a:tc>
                  <a:txBody>
                    <a:bodyPr/>
                    <a:lstStyle/>
                    <a:p>
                      <a:pPr indent="0" lvl="0" marL="0" marR="0" rtl="0" algn="l">
                        <a:spcBef>
                          <a:spcPts val="0"/>
                        </a:spcBef>
                        <a:spcAft>
                          <a:spcPts val="0"/>
                        </a:spcAft>
                        <a:buNone/>
                      </a:pPr>
                      <a:r>
                        <a:rPr lang="en-US" sz="1800"/>
                        <a:t>Remove and return top, O(1)</a:t>
                      </a:r>
                      <a:endParaRPr sz="1800"/>
                    </a:p>
                  </a:txBody>
                  <a:tcPr marT="45725" marB="45725" marR="91450" marL="91450"/>
                </a:tc>
                <a:tc>
                  <a:txBody>
                    <a:bodyPr/>
                    <a:lstStyle/>
                    <a:p>
                      <a:pPr indent="0" lvl="0" marL="0" marR="0" rtl="0" algn="l">
                        <a:spcBef>
                          <a:spcPts val="0"/>
                        </a:spcBef>
                        <a:spcAft>
                          <a:spcPts val="0"/>
                        </a:spcAft>
                        <a:buNone/>
                      </a:pPr>
                      <a:r>
                        <a:rPr b="1" lang="en-US" sz="1800"/>
                        <a:t>int x = stk.pop(); </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stk.pop();</a:t>
                      </a:r>
                      <a:endParaRPr b="1"/>
                    </a:p>
                  </a:txBody>
                  <a:tcPr marT="45725" marB="45725" marR="91450" marL="91450"/>
                </a:tc>
              </a:tr>
              <a:tr h="596275">
                <a:tc>
                  <a:txBody>
                    <a:bodyPr/>
                    <a:lstStyle/>
                    <a:p>
                      <a:pPr indent="0" lvl="0" marL="0" marR="0" rtl="0" algn="l">
                        <a:spcBef>
                          <a:spcPts val="0"/>
                        </a:spcBef>
                        <a:spcAft>
                          <a:spcPts val="0"/>
                        </a:spcAft>
                        <a:buNone/>
                      </a:pPr>
                      <a:r>
                        <a:rPr lang="en-US" sz="1800"/>
                        <a:t>Insert element at top, O(1)</a:t>
                      </a:r>
                      <a:endParaRPr sz="1800"/>
                    </a:p>
                  </a:txBody>
                  <a:tcPr marT="45725" marB="45725" marR="91450" marL="91450"/>
                </a:tc>
                <a:tc>
                  <a:txBody>
                    <a:bodyPr/>
                    <a:lstStyle/>
                    <a:p>
                      <a:pPr indent="0" lvl="0" marL="0" marR="0" rtl="0" algn="l">
                        <a:spcBef>
                          <a:spcPts val="0"/>
                        </a:spcBef>
                        <a:spcAft>
                          <a:spcPts val="0"/>
                        </a:spcAft>
                        <a:buNone/>
                      </a:pPr>
                      <a:r>
                        <a:rPr b="1" lang="en-US" sz="1800"/>
                        <a:t>stk.push(x); </a:t>
                      </a:r>
                      <a:endParaRPr b="1" sz="1800"/>
                    </a:p>
                  </a:txBody>
                  <a:tcPr marT="45725" marB="45725" marR="91450" marL="91450"/>
                </a:tc>
                <a:tc>
                  <a:txBody>
                    <a:bodyPr/>
                    <a:lstStyle/>
                    <a:p>
                      <a:pPr indent="0" lvl="0" marL="0" marR="0" rtl="0" algn="l">
                        <a:spcBef>
                          <a:spcPts val="0"/>
                        </a:spcBef>
                        <a:spcAft>
                          <a:spcPts val="0"/>
                        </a:spcAft>
                        <a:buNone/>
                      </a:pPr>
                      <a:r>
                        <a:rPr b="1" lang="en-US" sz="1800"/>
                        <a:t>stk.push(x);</a:t>
                      </a:r>
                      <a:endParaRPr b="1" sz="1800"/>
                    </a:p>
                  </a:txBody>
                  <a:tcPr marT="45725" marB="45725" marR="91450" marL="91450"/>
                </a:tc>
              </a:tr>
              <a:tr h="596275">
                <a:tc>
                  <a:txBody>
                    <a:bodyPr/>
                    <a:lstStyle/>
                    <a:p>
                      <a:pPr indent="0" lvl="0" marL="0" marR="0" rtl="0" algn="l">
                        <a:spcBef>
                          <a:spcPts val="0"/>
                        </a:spcBef>
                        <a:spcAft>
                          <a:spcPts val="0"/>
                        </a:spcAft>
                        <a:buNone/>
                      </a:pPr>
                      <a:r>
                        <a:rPr lang="en-US" sz="1800"/>
                        <a:t>Get size, O(1)</a:t>
                      </a:r>
                      <a:endParaRPr sz="1800"/>
                    </a:p>
                  </a:txBody>
                  <a:tcPr marT="45725" marB="45725" marR="91450" marL="91450"/>
                </a:tc>
                <a:tc>
                  <a:txBody>
                    <a:bodyPr/>
                    <a:lstStyle/>
                    <a:p>
                      <a:pPr indent="0" lvl="0" marL="0" marR="0" rtl="0" algn="l">
                        <a:spcBef>
                          <a:spcPts val="0"/>
                        </a:spcBef>
                        <a:spcAft>
                          <a:spcPts val="0"/>
                        </a:spcAft>
                        <a:buNone/>
                      </a:pPr>
                      <a:r>
                        <a:rPr b="1" lang="en-US" sz="1800"/>
                        <a:t>int sz = stk.size(); </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int sz = stk.size();</a:t>
                      </a:r>
                      <a:endParaRPr b="1"/>
                    </a:p>
                  </a:txBody>
                  <a:tcPr marT="45725" marB="45725" marR="91450" marL="91450"/>
                </a:tc>
              </a:tr>
              <a:tr h="1029175">
                <a:tc>
                  <a:txBody>
                    <a:bodyPr/>
                    <a:lstStyle/>
                    <a:p>
                      <a:pPr indent="0" lvl="0" marL="0" marR="0" rtl="0" algn="l">
                        <a:spcBef>
                          <a:spcPts val="0"/>
                        </a:spcBef>
                        <a:spcAft>
                          <a:spcPts val="0"/>
                        </a:spcAft>
                        <a:buNone/>
                      </a:pPr>
                      <a:r>
                        <a:rPr lang="en-US" sz="1800"/>
                        <a:t>Is stack empty?, O(1)</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1" lang="en-US" sz="1800"/>
                        <a:t>boolean empty = stk.empty();</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bool empty = stk.empty();</a:t>
                      </a:r>
                      <a:endParaRPr b="1"/>
                    </a:p>
                  </a:txBody>
                  <a:tcPr marT="45725" marB="45725" marR="91450" marL="91450"/>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3"/>
          <p:cNvSpPr/>
          <p:nvPr/>
        </p:nvSpPr>
        <p:spPr>
          <a:xfrm>
            <a:off x="0"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87" name="Google Shape;87;p13"/>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dk1"/>
              </a:solidFill>
              <a:latin typeface="Calibri"/>
              <a:ea typeface="Calibri"/>
              <a:cs typeface="Calibri"/>
              <a:sym typeface="Calibri"/>
            </a:endParaRPr>
          </a:p>
        </p:txBody>
      </p:sp>
      <p:sp>
        <p:nvSpPr>
          <p:cNvPr id="88" name="Google Shape;88;p13"/>
          <p:cNvSpPr txBox="1"/>
          <p:nvPr>
            <p:ph idx="1" type="body"/>
          </p:nvPr>
        </p:nvSpPr>
        <p:spPr>
          <a:xfrm>
            <a:off x="838200" y="1341438"/>
            <a:ext cx="10515600" cy="5135562"/>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t/>
            </a:r>
            <a:endParaRPr/>
          </a:p>
          <a:p>
            <a:pPr indent="-228600" lvl="0" marL="228600" rtl="0" algn="l">
              <a:lnSpc>
                <a:spcPct val="90000"/>
              </a:lnSpc>
              <a:spcBef>
                <a:spcPts val="0"/>
              </a:spcBef>
              <a:spcAft>
                <a:spcPts val="0"/>
              </a:spcAft>
              <a:buClr>
                <a:schemeClr val="dk1"/>
              </a:buClr>
              <a:buSzPts val="2800"/>
              <a:buChar char="•"/>
            </a:pPr>
            <a:r>
              <a:rPr lang="en-US"/>
              <a:t>Warm-up: PythonChallenge - fun puzzles you can implement in C++/Java :)</a:t>
            </a:r>
            <a:endParaRPr/>
          </a:p>
          <a:p>
            <a:pPr indent="-228600" lvl="0" marL="228600" rtl="0" algn="l">
              <a:lnSpc>
                <a:spcPct val="90000"/>
              </a:lnSpc>
              <a:spcBef>
                <a:spcPts val="0"/>
              </a:spcBef>
              <a:spcAft>
                <a:spcPts val="0"/>
              </a:spcAft>
              <a:buClr>
                <a:schemeClr val="dk1"/>
              </a:buClr>
              <a:buSzPts val="2800"/>
              <a:buChar char="•"/>
            </a:pPr>
            <a:r>
              <a:rPr lang="en-US"/>
              <a:t>ArrayList/Vectors</a:t>
            </a:r>
            <a:endParaRPr/>
          </a:p>
          <a:p>
            <a:pPr indent="-228600" lvl="0" marL="228600" rtl="0" algn="l">
              <a:lnSpc>
                <a:spcPct val="90000"/>
              </a:lnSpc>
              <a:spcBef>
                <a:spcPts val="0"/>
              </a:spcBef>
              <a:spcAft>
                <a:spcPts val="0"/>
              </a:spcAft>
              <a:buClr>
                <a:schemeClr val="dk1"/>
              </a:buClr>
              <a:buSzPts val="2800"/>
              <a:buChar char="•"/>
            </a:pPr>
            <a:r>
              <a:rPr lang="en-US"/>
              <a:t>Simulation Problems</a:t>
            </a:r>
            <a:endParaRPr/>
          </a:p>
          <a:p>
            <a:pPr indent="-165100" lvl="0" marL="228600" rtl="0" algn="l">
              <a:lnSpc>
                <a:spcPct val="90000"/>
              </a:lnSpc>
              <a:spcBef>
                <a:spcPts val="0"/>
              </a:spcBef>
              <a:spcAft>
                <a:spcPts val="0"/>
              </a:spcAft>
              <a:buSzPts val="1800"/>
              <a:buChar char="•"/>
            </a:pPr>
            <a:r>
              <a:rPr b="1" lang="en-US"/>
              <a:t>Optional (if you want):</a:t>
            </a:r>
            <a:endParaRPr b="1"/>
          </a:p>
          <a:p>
            <a:pPr indent="-292100" lvl="1" marL="685800" rtl="0" algn="l">
              <a:lnSpc>
                <a:spcPct val="90000"/>
              </a:lnSpc>
              <a:spcBef>
                <a:spcPts val="0"/>
              </a:spcBef>
              <a:spcAft>
                <a:spcPts val="0"/>
              </a:spcAft>
              <a:buClr>
                <a:schemeClr val="dk1"/>
              </a:buClr>
              <a:buSzPts val="2800"/>
              <a:buChar char="•"/>
            </a:pPr>
            <a:r>
              <a:rPr lang="en-US"/>
              <a:t>Stack</a:t>
            </a:r>
            <a:endParaRPr/>
          </a:p>
          <a:p>
            <a:pPr indent="-292100" lvl="1" marL="685800" rtl="0" algn="l">
              <a:lnSpc>
                <a:spcPct val="90000"/>
              </a:lnSpc>
              <a:spcBef>
                <a:spcPts val="1000"/>
              </a:spcBef>
              <a:spcAft>
                <a:spcPts val="0"/>
              </a:spcAft>
              <a:buClr>
                <a:schemeClr val="dk1"/>
              </a:buClr>
              <a:buSzPts val="2800"/>
              <a:buChar char="•"/>
            </a:pPr>
            <a:r>
              <a:rPr lang="en-US"/>
              <a:t>Queue</a:t>
            </a:r>
            <a:endParaRPr/>
          </a:p>
          <a:p>
            <a:pPr indent="-292100" lvl="1" marL="685800" rtl="0" algn="l">
              <a:lnSpc>
                <a:spcPct val="90000"/>
              </a:lnSpc>
              <a:spcBef>
                <a:spcPts val="1000"/>
              </a:spcBef>
              <a:spcAft>
                <a:spcPts val="0"/>
              </a:spcAft>
              <a:buClr>
                <a:schemeClr val="dk1"/>
              </a:buClr>
              <a:buSzPts val="2800"/>
              <a:buChar char="•"/>
            </a:pPr>
            <a:r>
              <a:rPr lang="en-US"/>
              <a:t>Simulation Problems (continued?)</a:t>
            </a:r>
            <a:endParaRPr/>
          </a:p>
        </p:txBody>
      </p:sp>
      <p:pic>
        <p:nvPicPr>
          <p:cNvPr descr="logo" id="89" name="Google Shape;89;p13"/>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90" name="Google Shape;90;p13"/>
          <p:cNvSpPr txBox="1"/>
          <p:nvPr/>
        </p:nvSpPr>
        <p:spPr>
          <a:xfrm>
            <a:off x="2984500" y="91440"/>
            <a:ext cx="9083040" cy="706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b="0" i="0" lang="en-US" sz="4000" u="none" cap="none" strike="noStrike">
                <a:solidFill>
                  <a:schemeClr val="accent5"/>
                </a:solidFill>
                <a:latin typeface="Calibri"/>
                <a:ea typeface="Calibri"/>
                <a:cs typeface="Calibri"/>
                <a:sym typeface="Calibri"/>
              </a:rPr>
              <a:t>Content of today</a:t>
            </a:r>
            <a:r>
              <a:rPr lang="en-US" sz="4000">
                <a:solidFill>
                  <a:schemeClr val="accent5"/>
                </a:solidFill>
                <a:latin typeface="Calibri"/>
                <a:ea typeface="Calibri"/>
                <a:cs typeface="Calibri"/>
                <a:sym typeface="Calibri"/>
              </a:rPr>
              <a:t>’</a:t>
            </a:r>
            <a:r>
              <a:rPr b="0" i="0" lang="en-US" sz="4000" u="none" cap="none" strike="noStrike">
                <a:solidFill>
                  <a:schemeClr val="accent5"/>
                </a:solidFill>
                <a:latin typeface="Calibri"/>
                <a:ea typeface="Calibri"/>
                <a:cs typeface="Calibri"/>
                <a:sym typeface="Calibri"/>
              </a:rPr>
              <a:t>s class</a:t>
            </a:r>
            <a:endParaRPr sz="4000">
              <a:solidFill>
                <a:schemeClr val="accent5"/>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31"/>
          <p:cNvSpPr/>
          <p:nvPr/>
        </p:nvSpPr>
        <p:spPr>
          <a:xfrm>
            <a:off x="-10732"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95" name="Google Shape;295;p31"/>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pic>
        <p:nvPicPr>
          <p:cNvPr descr="logo" id="296" name="Google Shape;296;p31"/>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297" name="Google Shape;297;p31"/>
          <p:cNvSpPr txBox="1"/>
          <p:nvPr/>
        </p:nvSpPr>
        <p:spPr>
          <a:xfrm>
            <a:off x="2984500" y="91440"/>
            <a:ext cx="9083040" cy="706754"/>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Stack &amp; Queue (all O(1) operations)</a:t>
            </a:r>
            <a:endParaRPr/>
          </a:p>
        </p:txBody>
      </p:sp>
      <p:graphicFrame>
        <p:nvGraphicFramePr>
          <p:cNvPr id="298" name="Google Shape;298;p31"/>
          <p:cNvGraphicFramePr/>
          <p:nvPr/>
        </p:nvGraphicFramePr>
        <p:xfrm>
          <a:off x="412431" y="1349708"/>
          <a:ext cx="3000000" cy="3000000"/>
        </p:xfrm>
        <a:graphic>
          <a:graphicData uri="http://schemas.openxmlformats.org/drawingml/2006/table">
            <a:tbl>
              <a:tblPr bandRow="1" firstRow="1">
                <a:noFill/>
                <a:tableStyleId>{696DDFF7-9E81-430B-8BD3-0F8826D8846A}</a:tableStyleId>
              </a:tblPr>
              <a:tblGrid>
                <a:gridCol w="3781900"/>
                <a:gridCol w="3781900"/>
                <a:gridCol w="3781900"/>
              </a:tblGrid>
              <a:tr h="596275">
                <a:tc>
                  <a:txBody>
                    <a:bodyPr/>
                    <a:lstStyle/>
                    <a:p>
                      <a:pPr indent="0" lvl="0" marL="0" marR="0" rtl="0" algn="ctr">
                        <a:spcBef>
                          <a:spcPts val="0"/>
                        </a:spcBef>
                        <a:spcAft>
                          <a:spcPts val="0"/>
                        </a:spcAft>
                        <a:buNone/>
                      </a:pPr>
                      <a:r>
                        <a:rPr lang="en-US" sz="1800"/>
                        <a:t>Purpose</a:t>
                      </a:r>
                      <a:endParaRPr sz="1800"/>
                    </a:p>
                  </a:txBody>
                  <a:tcPr marT="45725" marB="45725" marR="91450" marL="91450"/>
                </a:tc>
                <a:tc>
                  <a:txBody>
                    <a:bodyPr/>
                    <a:lstStyle/>
                    <a:p>
                      <a:pPr indent="0" lvl="0" marL="0" marR="0" rtl="0" algn="ctr">
                        <a:spcBef>
                          <a:spcPts val="0"/>
                        </a:spcBef>
                        <a:spcAft>
                          <a:spcPts val="0"/>
                        </a:spcAft>
                        <a:buNone/>
                      </a:pPr>
                      <a:r>
                        <a:rPr lang="en-US" sz="1800"/>
                        <a:t>Java</a:t>
                      </a:r>
                      <a:endParaRPr sz="1800"/>
                    </a:p>
                  </a:txBody>
                  <a:tcPr marT="45725" marB="45725" marR="91450" marL="91450"/>
                </a:tc>
                <a:tc>
                  <a:txBody>
                    <a:bodyPr/>
                    <a:lstStyle/>
                    <a:p>
                      <a:pPr indent="0" lvl="0" marL="0" marR="0" rtl="0" algn="ctr">
                        <a:lnSpc>
                          <a:spcPct val="100000"/>
                        </a:lnSpc>
                        <a:spcBef>
                          <a:spcPts val="0"/>
                        </a:spcBef>
                        <a:spcAft>
                          <a:spcPts val="0"/>
                        </a:spcAft>
                        <a:buClr>
                          <a:schemeClr val="dk1"/>
                        </a:buClr>
                        <a:buSzPts val="1800"/>
                        <a:buFont typeface="Calibri"/>
                        <a:buNone/>
                      </a:pPr>
                      <a:r>
                        <a:rPr lang="en-US" sz="1800"/>
                        <a:t>C++</a:t>
                      </a:r>
                      <a:endParaRPr sz="1800"/>
                    </a:p>
                  </a:txBody>
                  <a:tcPr marT="45725" marB="45725" marR="91450" marL="91450"/>
                </a:tc>
              </a:tr>
              <a:tr h="1029175">
                <a:tc>
                  <a:txBody>
                    <a:bodyPr/>
                    <a:lstStyle/>
                    <a:p>
                      <a:pPr indent="0" lvl="0" marL="0" marR="0" rtl="0" algn="l">
                        <a:spcBef>
                          <a:spcPts val="0"/>
                        </a:spcBef>
                        <a:spcAft>
                          <a:spcPts val="0"/>
                        </a:spcAft>
                        <a:buNone/>
                      </a:pPr>
                      <a:r>
                        <a:rPr lang="en-US" sz="1800"/>
                        <a:t>Declare Queue</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1" lang="en-US" sz="1800"/>
                        <a:t>Queue&lt;Integer&gt;q = new LinkedList&lt;Integer&gt;();</a:t>
                      </a:r>
                      <a:endParaRPr b="1"/>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queue&lt;int&gt; q;</a:t>
                      </a:r>
                      <a:endParaRPr b="1"/>
                    </a:p>
                  </a:txBody>
                  <a:tcPr marT="45725" marB="45725" marR="91450" marL="91450"/>
                </a:tc>
              </a:tr>
              <a:tr h="596275">
                <a:tc>
                  <a:txBody>
                    <a:bodyPr/>
                    <a:lstStyle/>
                    <a:p>
                      <a:pPr indent="0" lvl="0" marL="0" marR="0" rtl="0" algn="l">
                        <a:spcBef>
                          <a:spcPts val="0"/>
                        </a:spcBef>
                        <a:spcAft>
                          <a:spcPts val="0"/>
                        </a:spcAft>
                        <a:buNone/>
                      </a:pPr>
                      <a:r>
                        <a:rPr lang="en-US" sz="1800"/>
                        <a:t>Get top element</a:t>
                      </a:r>
                      <a:endParaRPr sz="1800"/>
                    </a:p>
                  </a:txBody>
                  <a:tcPr marT="45725" marB="45725" marR="91450" marL="91450"/>
                </a:tc>
                <a:tc>
                  <a:txBody>
                    <a:bodyPr/>
                    <a:lstStyle/>
                    <a:p>
                      <a:pPr indent="0" lvl="0" marL="0" marR="0" rtl="0" algn="l">
                        <a:spcBef>
                          <a:spcPts val="0"/>
                        </a:spcBef>
                        <a:spcAft>
                          <a:spcPts val="0"/>
                        </a:spcAft>
                        <a:buNone/>
                      </a:pPr>
                      <a:r>
                        <a:rPr b="1" lang="en-US" sz="1800"/>
                        <a:t>int x = q.peek(); </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int x = q.front();</a:t>
                      </a:r>
                      <a:endParaRPr b="1"/>
                    </a:p>
                  </a:txBody>
                  <a:tcPr marT="45725" marB="45725" marR="91450" marL="91450"/>
                </a:tc>
              </a:tr>
              <a:tr h="596275">
                <a:tc>
                  <a:txBody>
                    <a:bodyPr/>
                    <a:lstStyle/>
                    <a:p>
                      <a:pPr indent="0" lvl="0" marL="0" marR="0" rtl="0" algn="l">
                        <a:spcBef>
                          <a:spcPts val="0"/>
                        </a:spcBef>
                        <a:spcAft>
                          <a:spcPts val="0"/>
                        </a:spcAft>
                        <a:buNone/>
                      </a:pPr>
                      <a:r>
                        <a:rPr lang="en-US" sz="1800"/>
                        <a:t>Remove and return top</a:t>
                      </a:r>
                      <a:endParaRPr sz="1800"/>
                    </a:p>
                  </a:txBody>
                  <a:tcPr marT="45725" marB="45725" marR="91450" marL="91450"/>
                </a:tc>
                <a:tc>
                  <a:txBody>
                    <a:bodyPr/>
                    <a:lstStyle/>
                    <a:p>
                      <a:pPr indent="0" lvl="0" marL="0" marR="0" rtl="0" algn="l">
                        <a:spcBef>
                          <a:spcPts val="0"/>
                        </a:spcBef>
                        <a:spcAft>
                          <a:spcPts val="0"/>
                        </a:spcAft>
                        <a:buNone/>
                      </a:pPr>
                      <a:r>
                        <a:rPr b="1" lang="en-US" sz="1800"/>
                        <a:t>int x = q.remove();</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q.pop();</a:t>
                      </a:r>
                      <a:endParaRPr b="1"/>
                    </a:p>
                  </a:txBody>
                  <a:tcPr marT="45725" marB="45725" marR="91450" marL="91450"/>
                </a:tc>
              </a:tr>
              <a:tr h="596275">
                <a:tc>
                  <a:txBody>
                    <a:bodyPr/>
                    <a:lstStyle/>
                    <a:p>
                      <a:pPr indent="0" lvl="0" marL="0" marR="0" rtl="0" algn="l">
                        <a:spcBef>
                          <a:spcPts val="0"/>
                        </a:spcBef>
                        <a:spcAft>
                          <a:spcPts val="0"/>
                        </a:spcAft>
                        <a:buNone/>
                      </a:pPr>
                      <a:r>
                        <a:rPr lang="en-US" sz="1800"/>
                        <a:t>Insert element at end</a:t>
                      </a:r>
                      <a:endParaRPr sz="1800"/>
                    </a:p>
                  </a:txBody>
                  <a:tcPr marT="45725" marB="45725" marR="91450" marL="91450"/>
                </a:tc>
                <a:tc>
                  <a:txBody>
                    <a:bodyPr/>
                    <a:lstStyle/>
                    <a:p>
                      <a:pPr indent="0" lvl="0" marL="0" marR="0" rtl="0" algn="l">
                        <a:spcBef>
                          <a:spcPts val="0"/>
                        </a:spcBef>
                        <a:spcAft>
                          <a:spcPts val="0"/>
                        </a:spcAft>
                        <a:buNone/>
                      </a:pPr>
                      <a:r>
                        <a:rPr b="1" lang="en-US" sz="1800"/>
                        <a:t>q.add(x);</a:t>
                      </a:r>
                      <a:endParaRPr b="1" sz="1800"/>
                    </a:p>
                  </a:txBody>
                  <a:tcPr marT="45725" marB="45725" marR="91450" marL="91450"/>
                </a:tc>
                <a:tc>
                  <a:txBody>
                    <a:bodyPr/>
                    <a:lstStyle/>
                    <a:p>
                      <a:pPr indent="0" lvl="0" marL="0" marR="0" rtl="0" algn="l">
                        <a:spcBef>
                          <a:spcPts val="0"/>
                        </a:spcBef>
                        <a:spcAft>
                          <a:spcPts val="0"/>
                        </a:spcAft>
                        <a:buNone/>
                      </a:pPr>
                      <a:r>
                        <a:rPr b="1" lang="en-US" sz="1800"/>
                        <a:t>q.push(x);</a:t>
                      </a:r>
                      <a:endParaRPr b="1" sz="1800"/>
                    </a:p>
                  </a:txBody>
                  <a:tcPr marT="45725" marB="45725" marR="91450" marL="91450"/>
                </a:tc>
              </a:tr>
              <a:tr h="596275">
                <a:tc>
                  <a:txBody>
                    <a:bodyPr/>
                    <a:lstStyle/>
                    <a:p>
                      <a:pPr indent="0" lvl="0" marL="0" marR="0" rtl="0" algn="l">
                        <a:spcBef>
                          <a:spcPts val="0"/>
                        </a:spcBef>
                        <a:spcAft>
                          <a:spcPts val="0"/>
                        </a:spcAft>
                        <a:buNone/>
                      </a:pPr>
                      <a:r>
                        <a:rPr lang="en-US" sz="1800"/>
                        <a:t>Get size</a:t>
                      </a:r>
                      <a:endParaRPr sz="1800"/>
                    </a:p>
                  </a:txBody>
                  <a:tcPr marT="45725" marB="45725" marR="91450" marL="91450"/>
                </a:tc>
                <a:tc>
                  <a:txBody>
                    <a:bodyPr/>
                    <a:lstStyle/>
                    <a:p>
                      <a:pPr indent="0" lvl="0" marL="0" marR="0" rtl="0" algn="l">
                        <a:spcBef>
                          <a:spcPts val="0"/>
                        </a:spcBef>
                        <a:spcAft>
                          <a:spcPts val="0"/>
                        </a:spcAft>
                        <a:buNone/>
                      </a:pPr>
                      <a:r>
                        <a:rPr b="1" lang="en-US" sz="1800"/>
                        <a:t>int sz = q.size();</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int sz = q.size();</a:t>
                      </a:r>
                      <a:endParaRPr b="1"/>
                    </a:p>
                  </a:txBody>
                  <a:tcPr marT="45725" marB="45725" marR="91450" marL="91450"/>
                </a:tc>
              </a:tr>
              <a:tr h="1029175">
                <a:tc>
                  <a:txBody>
                    <a:bodyPr/>
                    <a:lstStyle/>
                    <a:p>
                      <a:pPr indent="0" lvl="0" marL="0" marR="0" rtl="0" algn="l">
                        <a:spcBef>
                          <a:spcPts val="0"/>
                        </a:spcBef>
                        <a:spcAft>
                          <a:spcPts val="0"/>
                        </a:spcAft>
                        <a:buNone/>
                      </a:pPr>
                      <a:r>
                        <a:rPr lang="en-US" sz="1800"/>
                        <a:t>Is queue empty?</a:t>
                      </a:r>
                      <a:endParaRPr sz="1800"/>
                    </a:p>
                  </a:txBody>
                  <a:tcPr marT="45725" marB="45725" marR="91450" marL="91450"/>
                </a:tc>
                <a:tc>
                  <a:txBody>
                    <a:bodyPr/>
                    <a:lstStyle/>
                    <a:p>
                      <a:pPr indent="0" lvl="0" marL="0" marR="0" rtl="0" algn="l">
                        <a:spcBef>
                          <a:spcPts val="0"/>
                        </a:spcBef>
                        <a:spcAft>
                          <a:spcPts val="0"/>
                        </a:spcAft>
                        <a:buClr>
                          <a:schemeClr val="dk1"/>
                        </a:buClr>
                        <a:buSzPts val="1800"/>
                        <a:buFont typeface="Calibri"/>
                        <a:buNone/>
                      </a:pPr>
                      <a:r>
                        <a:rPr b="1" lang="en-US" sz="1800"/>
                        <a:t>boolean empty = q.isEmpty();</a:t>
                      </a:r>
                      <a:endParaRPr b="1" sz="1800"/>
                    </a:p>
                  </a:txBody>
                  <a:tcPr marT="45725" marB="45725" marR="91450" marL="91450"/>
                </a:tc>
                <a:tc>
                  <a:txBody>
                    <a:bodyPr/>
                    <a:lstStyle/>
                    <a:p>
                      <a:pPr indent="0" lvl="0" marL="0" marR="0" rtl="0" algn="l">
                        <a:lnSpc>
                          <a:spcPct val="100000"/>
                        </a:lnSpc>
                        <a:spcBef>
                          <a:spcPts val="0"/>
                        </a:spcBef>
                        <a:spcAft>
                          <a:spcPts val="0"/>
                        </a:spcAft>
                        <a:buClr>
                          <a:schemeClr val="dk1"/>
                        </a:buClr>
                        <a:buSzPts val="1800"/>
                        <a:buFont typeface="Calibri"/>
                        <a:buNone/>
                      </a:pPr>
                      <a:r>
                        <a:rPr b="1" lang="en-US" sz="1800"/>
                        <a:t>bool empty = q.empty();</a:t>
                      </a:r>
                      <a:endParaRPr b="1"/>
                    </a:p>
                  </a:txBody>
                  <a:tcPr marT="45725" marB="45725" marR="91450" marL="91450"/>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2" name="Shape 302"/>
        <p:cNvGrpSpPr/>
        <p:nvPr/>
      </p:nvGrpSpPr>
      <p:grpSpPr>
        <a:xfrm>
          <a:off x="0" y="0"/>
          <a:ext cx="0" cy="0"/>
          <a:chOff x="0" y="0"/>
          <a:chExt cx="0" cy="0"/>
        </a:xfrm>
      </p:grpSpPr>
      <p:sp>
        <p:nvSpPr>
          <p:cNvPr id="303" name="Google Shape;303;p32"/>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04" name="Google Shape;304;p32"/>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05" name="Google Shape;305;p32"/>
          <p:cNvSpPr txBox="1"/>
          <p:nvPr>
            <p:ph idx="1" type="body"/>
          </p:nvPr>
        </p:nvSpPr>
        <p:spPr>
          <a:xfrm>
            <a:off x="196406" y="1188593"/>
            <a:ext cx="11763946" cy="5135563"/>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Exercise:</a:t>
            </a:r>
            <a:endParaRPr/>
          </a:p>
          <a:p>
            <a:pPr indent="0" lvl="0" marL="0" rtl="0" algn="l">
              <a:lnSpc>
                <a:spcPct val="90000"/>
              </a:lnSpc>
              <a:spcBef>
                <a:spcPts val="1000"/>
              </a:spcBef>
              <a:spcAft>
                <a:spcPts val="0"/>
              </a:spcAft>
              <a:buClr>
                <a:schemeClr val="dk1"/>
              </a:buClr>
              <a:buSzPts val="2800"/>
              <a:buFont typeface="Arial"/>
              <a:buNone/>
            </a:pPr>
            <a:r>
              <a:rPr lang="en-US"/>
              <a:t>Given a string containing just the characters '(', ')', '{', '}', '[' and ']', if the input string is valid.</a:t>
            </a:r>
            <a:endParaRPr/>
          </a:p>
          <a:p>
            <a:pPr indent="0" lvl="0" marL="0" rtl="0" algn="l">
              <a:lnSpc>
                <a:spcPct val="90000"/>
              </a:lnSpc>
              <a:spcBef>
                <a:spcPts val="1000"/>
              </a:spcBef>
              <a:spcAft>
                <a:spcPts val="0"/>
              </a:spcAft>
              <a:buClr>
                <a:schemeClr val="dk1"/>
              </a:buClr>
              <a:buSzPts val="2800"/>
              <a:buFont typeface="Arial"/>
              <a:buNone/>
            </a:pPr>
            <a:r>
              <a:rPr lang="en-US"/>
              <a:t>The brackets must close in the correct order, "()" and "()[]{}", and “{{[]}}([]) are all valid but "(]" and "([)]" are not.</a:t>
            </a:r>
            <a:endParaRPr/>
          </a:p>
          <a:p>
            <a:pPr indent="0" lvl="0" marL="0" rtl="0" algn="l">
              <a:lnSpc>
                <a:spcPct val="90000"/>
              </a:lnSpc>
              <a:spcBef>
                <a:spcPts val="1000"/>
              </a:spcBef>
              <a:spcAft>
                <a:spcPts val="0"/>
              </a:spcAft>
              <a:buClr>
                <a:schemeClr val="dk1"/>
              </a:buClr>
              <a:buSzPts val="2800"/>
              <a:buFont typeface="Arial"/>
              <a:buNone/>
            </a:pPr>
            <a:r>
              <a:rPr lang="en-US"/>
              <a:t>Sample Input: (parentheses.in)</a:t>
            </a:r>
            <a:endParaRPr/>
          </a:p>
          <a:p>
            <a:pPr indent="0" lvl="0" marL="0" rtl="0" algn="l">
              <a:lnSpc>
                <a:spcPct val="90000"/>
              </a:lnSpc>
              <a:spcBef>
                <a:spcPts val="1000"/>
              </a:spcBef>
              <a:spcAft>
                <a:spcPts val="0"/>
              </a:spcAft>
              <a:buClr>
                <a:schemeClr val="dk1"/>
              </a:buClr>
              <a:buSzPts val="2800"/>
              <a:buFont typeface="Arial"/>
              <a:buNone/>
            </a:pPr>
            <a:r>
              <a:rPr lang="en-US"/>
              <a:t>([)]</a:t>
            </a:r>
            <a:endParaRPr/>
          </a:p>
          <a:p>
            <a:pPr indent="0" lvl="0" marL="0" rtl="0" algn="l">
              <a:lnSpc>
                <a:spcPct val="90000"/>
              </a:lnSpc>
              <a:spcBef>
                <a:spcPts val="1000"/>
              </a:spcBef>
              <a:spcAft>
                <a:spcPts val="0"/>
              </a:spcAft>
              <a:buClr>
                <a:schemeClr val="dk1"/>
              </a:buClr>
              <a:buSzPts val="2800"/>
              <a:buFont typeface="Arial"/>
              <a:buNone/>
            </a:pPr>
            <a:r>
              <a:rPr lang="en-US"/>
              <a:t>Sample Output: (parentheses.out)</a:t>
            </a:r>
            <a:endParaRPr/>
          </a:p>
          <a:p>
            <a:pPr indent="0" lvl="0" marL="0" rtl="0" algn="l">
              <a:lnSpc>
                <a:spcPct val="90000"/>
              </a:lnSpc>
              <a:spcBef>
                <a:spcPts val="1000"/>
              </a:spcBef>
              <a:spcAft>
                <a:spcPts val="0"/>
              </a:spcAft>
              <a:buClr>
                <a:schemeClr val="dk1"/>
              </a:buClr>
              <a:buSzPts val="2800"/>
              <a:buNone/>
            </a:pPr>
            <a:r>
              <a:rPr lang="en-US"/>
              <a:t>false</a:t>
            </a:r>
            <a:br>
              <a:rPr lang="en-US"/>
            </a:br>
            <a:r>
              <a:rPr lang="en-US" sz="2000" u="sng">
                <a:solidFill>
                  <a:schemeClr val="hlink"/>
                </a:solidFill>
                <a:latin typeface="Arial"/>
                <a:ea typeface="Arial"/>
                <a:cs typeface="Arial"/>
                <a:sym typeface="Arial"/>
                <a:hlinkClick r:id="rId3"/>
              </a:rPr>
              <a:t>http://138.197.210.211/JudgeOnline/problem.php?id=1073</a:t>
            </a:r>
            <a:endParaRPr sz="3700"/>
          </a:p>
          <a:p>
            <a:pPr indent="0" lvl="0" marL="0" rtl="0" algn="l">
              <a:lnSpc>
                <a:spcPct val="90000"/>
              </a:lnSpc>
              <a:spcBef>
                <a:spcPts val="1000"/>
              </a:spcBef>
              <a:spcAft>
                <a:spcPts val="0"/>
              </a:spcAft>
              <a:buClr>
                <a:schemeClr val="dk1"/>
              </a:buClr>
              <a:buSzPts val="2800"/>
              <a:buNone/>
            </a:pPr>
            <a:br>
              <a:rPr lang="en-US"/>
            </a:br>
            <a:endParaRPr/>
          </a:p>
        </p:txBody>
      </p:sp>
      <p:pic>
        <p:nvPicPr>
          <p:cNvPr descr="logo" id="306" name="Google Shape;306;p32"/>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307" name="Google Shape;307;p32"/>
          <p:cNvSpPr txBox="1"/>
          <p:nvPr/>
        </p:nvSpPr>
        <p:spPr>
          <a:xfrm>
            <a:off x="2984500" y="91440"/>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Stacks: “Parenthesis”</a:t>
            </a:r>
            <a:endParaRPr sz="4000">
              <a:solidFill>
                <a:schemeClr val="accent5"/>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1" name="Shape 311"/>
        <p:cNvGrpSpPr/>
        <p:nvPr/>
      </p:nvGrpSpPr>
      <p:grpSpPr>
        <a:xfrm>
          <a:off x="0" y="0"/>
          <a:ext cx="0" cy="0"/>
          <a:chOff x="0" y="0"/>
          <a:chExt cx="0" cy="0"/>
        </a:xfrm>
      </p:grpSpPr>
      <p:sp>
        <p:nvSpPr>
          <p:cNvPr id="312" name="Google Shape;312;p33"/>
          <p:cNvSpPr/>
          <p:nvPr/>
        </p:nvSpPr>
        <p:spPr>
          <a:xfrm>
            <a:off x="-1588" y="-3175"/>
            <a:ext cx="12192000" cy="6845300"/>
          </a:xfrm>
          <a:prstGeom prst="rect">
            <a:avLst/>
          </a:prstGeom>
          <a:solidFill>
            <a:srgbClr val="C4E0B2"/>
          </a:solidFill>
          <a:ln>
            <a:noFill/>
          </a:ln>
          <a:effectLst>
            <a:outerShdw blurRad="57150" rotWithShape="0" algn="ctr" dir="5400000" dist="19050">
              <a:srgbClr val="000000">
                <a:alpha val="62745"/>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Clr>
                <a:schemeClr val="lt1"/>
              </a:buClr>
              <a:buSzPts val="1800"/>
              <a:buFont typeface="Arial"/>
              <a:buNone/>
            </a:pPr>
            <a:r>
              <a:t/>
            </a:r>
            <a:endParaRPr sz="1800">
              <a:solidFill>
                <a:schemeClr val="lt1"/>
              </a:solidFill>
              <a:latin typeface="Calibri"/>
              <a:ea typeface="Calibri"/>
              <a:cs typeface="Calibri"/>
              <a:sym typeface="Calibri"/>
            </a:endParaRPr>
          </a:p>
        </p:txBody>
      </p:sp>
      <p:sp>
        <p:nvSpPr>
          <p:cNvPr id="313" name="Google Shape;313;p33"/>
          <p:cNvSpPr/>
          <p:nvPr/>
        </p:nvSpPr>
        <p:spPr>
          <a:xfrm>
            <a:off x="-1588" y="-3175"/>
            <a:ext cx="12193588" cy="900113"/>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Clr>
                <a:schemeClr val="dk1"/>
              </a:buClr>
              <a:buSzPts val="1800"/>
              <a:buFont typeface="Arial"/>
              <a:buNone/>
            </a:pPr>
            <a:r>
              <a:t/>
            </a:r>
            <a:endParaRPr sz="1800">
              <a:solidFill>
                <a:schemeClr val="dk1"/>
              </a:solidFill>
              <a:latin typeface="Calibri"/>
              <a:ea typeface="Calibri"/>
              <a:cs typeface="Calibri"/>
              <a:sym typeface="Calibri"/>
            </a:endParaRPr>
          </a:p>
        </p:txBody>
      </p:sp>
      <p:sp>
        <p:nvSpPr>
          <p:cNvPr id="314" name="Google Shape;314;p33"/>
          <p:cNvSpPr txBox="1"/>
          <p:nvPr>
            <p:ph idx="1" type="body"/>
          </p:nvPr>
        </p:nvSpPr>
        <p:spPr>
          <a:xfrm>
            <a:off x="196406" y="1188593"/>
            <a:ext cx="11763946" cy="5135563"/>
          </a:xfrm>
          <a:prstGeom prst="rect">
            <a:avLst/>
          </a:prstGeom>
          <a:noFill/>
          <a:ln>
            <a:noFill/>
          </a:ln>
        </p:spPr>
        <p:txBody>
          <a:bodyPr anchorCtr="0" anchor="t" bIns="45700" lIns="91425" spcFirstLastPara="1" rIns="91425" wrap="square" tIns="45700">
            <a:noAutofit/>
          </a:bodyPr>
          <a:lstStyle/>
          <a:p>
            <a:pPr indent="-228600" lvl="0" marL="228600" rtl="0" algn="l">
              <a:lnSpc>
                <a:spcPct val="90000"/>
              </a:lnSpc>
              <a:spcBef>
                <a:spcPts val="0"/>
              </a:spcBef>
              <a:spcAft>
                <a:spcPts val="0"/>
              </a:spcAft>
              <a:buClr>
                <a:schemeClr val="dk1"/>
              </a:buClr>
              <a:buSzPts val="2800"/>
              <a:buChar char="•"/>
            </a:pPr>
            <a:r>
              <a:rPr lang="en-US"/>
              <a:t>Reverse Polish Notation</a:t>
            </a:r>
            <a:endParaRPr/>
          </a:p>
          <a:p>
            <a:pPr indent="0" lvl="0" marL="0" rtl="0" algn="l">
              <a:lnSpc>
                <a:spcPct val="90000"/>
              </a:lnSpc>
              <a:spcBef>
                <a:spcPts val="1000"/>
              </a:spcBef>
              <a:spcAft>
                <a:spcPts val="0"/>
              </a:spcAft>
              <a:buClr>
                <a:schemeClr val="dk1"/>
              </a:buClr>
              <a:buSzPts val="2800"/>
              <a:buNone/>
            </a:pPr>
            <a:r>
              <a:rPr lang="en-US" u="sng">
                <a:solidFill>
                  <a:schemeClr val="hlink"/>
                </a:solidFill>
                <a:hlinkClick r:id="rId3"/>
              </a:rPr>
              <a:t>https://en.wikipedia.org/wiki/Reverse_Polish_notation</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a:t>7 4 +</a:t>
            </a:r>
            <a:r>
              <a:rPr lang="en-US"/>
              <a:t> 3 - → (7+4) - 3</a:t>
            </a:r>
            <a:endParaRPr/>
          </a:p>
          <a:p>
            <a:pPr indent="0" lvl="0" marL="0" rtl="0" algn="l">
              <a:lnSpc>
                <a:spcPct val="90000"/>
              </a:lnSpc>
              <a:spcBef>
                <a:spcPts val="1000"/>
              </a:spcBef>
              <a:spcAft>
                <a:spcPts val="0"/>
              </a:spcAft>
              <a:buClr>
                <a:schemeClr val="dk1"/>
              </a:buClr>
              <a:buSzPts val="2800"/>
              <a:buNone/>
            </a:pPr>
            <a:r>
              <a:rPr lang="en-US"/>
              <a:t>1 2 * 3 4 * +</a:t>
            </a:r>
            <a:r>
              <a:rPr lang="en-US"/>
              <a:t> → (1*2) + (3*4)</a:t>
            </a:r>
            <a:endParaRPr/>
          </a:p>
          <a:p>
            <a:pPr indent="0" lvl="0" marL="0" rtl="0" algn="l">
              <a:lnSpc>
                <a:spcPct val="90000"/>
              </a:lnSpc>
              <a:spcBef>
                <a:spcPts val="1000"/>
              </a:spcBef>
              <a:spcAft>
                <a:spcPts val="0"/>
              </a:spcAft>
              <a:buClr>
                <a:schemeClr val="dk1"/>
              </a:buClr>
              <a:buSzPts val="2800"/>
              <a:buNone/>
            </a:pPr>
            <a:r>
              <a:rPr lang="en-US"/>
              <a:t>2 5 / 3 * → (⅖)*3</a:t>
            </a:r>
            <a:endParaRPr/>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r>
              <a:rPr lang="en-US" sz="1400" u="sng">
                <a:solidFill>
                  <a:schemeClr val="hlink"/>
                </a:solidFill>
                <a:latin typeface="Arial"/>
                <a:ea typeface="Arial"/>
                <a:cs typeface="Arial"/>
                <a:sym typeface="Arial"/>
                <a:hlinkClick r:id="rId4"/>
              </a:rPr>
              <a:t>http://138.197.210.211/JudgeOnline/problem.php?id=1074</a:t>
            </a:r>
            <a:endParaRPr sz="3100"/>
          </a:p>
          <a:p>
            <a:pPr indent="0" lvl="0" marL="0" rtl="0" algn="l">
              <a:lnSpc>
                <a:spcPct val="90000"/>
              </a:lnSpc>
              <a:spcBef>
                <a:spcPts val="1000"/>
              </a:spcBef>
              <a:spcAft>
                <a:spcPts val="0"/>
              </a:spcAft>
              <a:buClr>
                <a:schemeClr val="dk1"/>
              </a:buClr>
              <a:buSzPts val="2800"/>
              <a:buNone/>
            </a:pPr>
            <a:r>
              <a:t/>
            </a:r>
            <a:endParaRPr/>
          </a:p>
          <a:p>
            <a:pPr indent="0" lvl="0" marL="0" rtl="0" algn="l">
              <a:lnSpc>
                <a:spcPct val="90000"/>
              </a:lnSpc>
              <a:spcBef>
                <a:spcPts val="1000"/>
              </a:spcBef>
              <a:spcAft>
                <a:spcPts val="0"/>
              </a:spcAft>
              <a:buClr>
                <a:schemeClr val="dk1"/>
              </a:buClr>
              <a:buSzPts val="2800"/>
              <a:buNone/>
            </a:pPr>
            <a:br>
              <a:rPr lang="en-US"/>
            </a:br>
            <a:endParaRPr/>
          </a:p>
        </p:txBody>
      </p:sp>
      <p:pic>
        <p:nvPicPr>
          <p:cNvPr descr="logo" id="315" name="Google Shape;315;p33"/>
          <p:cNvPicPr preferRelativeResize="0"/>
          <p:nvPr/>
        </p:nvPicPr>
        <p:blipFill rotWithShape="1">
          <a:blip r:embed="rId5">
            <a:alphaModFix/>
          </a:blip>
          <a:srcRect b="0" l="0" r="0" t="0"/>
          <a:stretch/>
        </p:blipFill>
        <p:spPr>
          <a:xfrm>
            <a:off x="69850" y="76200"/>
            <a:ext cx="2692400" cy="736600"/>
          </a:xfrm>
          <a:prstGeom prst="rect">
            <a:avLst/>
          </a:prstGeom>
          <a:noFill/>
          <a:ln>
            <a:noFill/>
          </a:ln>
        </p:spPr>
      </p:pic>
      <p:sp>
        <p:nvSpPr>
          <p:cNvPr id="316" name="Google Shape;316;p33"/>
          <p:cNvSpPr txBox="1"/>
          <p:nvPr/>
        </p:nvSpPr>
        <p:spPr>
          <a:xfrm>
            <a:off x="2984500" y="91440"/>
            <a:ext cx="9083040" cy="706755"/>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Clr>
                <a:schemeClr val="accent5"/>
              </a:buClr>
              <a:buSzPts val="4000"/>
              <a:buFont typeface="Arial"/>
              <a:buNone/>
            </a:pPr>
            <a:r>
              <a:rPr lang="en-US" sz="4000">
                <a:solidFill>
                  <a:schemeClr val="accent5"/>
                </a:solidFill>
                <a:latin typeface="Calibri"/>
                <a:ea typeface="Calibri"/>
                <a:cs typeface="Calibri"/>
                <a:sym typeface="Calibri"/>
              </a:rPr>
              <a:t>Stacks - “Polish Calculator”</a:t>
            </a:r>
            <a:endParaRPr sz="4000">
              <a:solidFill>
                <a:schemeClr val="accent5"/>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4"/>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96" name="Google Shape;96;p14"/>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97" name="Google Shape;97;p14"/>
          <p:cNvSpPr txBox="1"/>
          <p:nvPr>
            <p:ph idx="1" type="body"/>
          </p:nvPr>
        </p:nvSpPr>
        <p:spPr>
          <a:xfrm>
            <a:off x="681038" y="1216025"/>
            <a:ext cx="10515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ArrayList(Java)/Vector(C++)</a:t>
            </a:r>
            <a:br>
              <a:rPr lang="en-US"/>
            </a:br>
            <a:br>
              <a:rPr lang="en-US"/>
            </a:br>
            <a:r>
              <a:rPr lang="en-US"/>
              <a:t>ArrayLists/Vectors are an </a:t>
            </a:r>
            <a:r>
              <a:rPr b="1" lang="en-US"/>
              <a:t>expandable </a:t>
            </a:r>
            <a:r>
              <a:rPr lang="en-US"/>
              <a:t>array that has no fixed size.</a:t>
            </a:r>
            <a:br>
              <a:rPr lang="en-US"/>
            </a:br>
            <a:br>
              <a:rPr lang="en-US"/>
            </a:br>
            <a:endParaRPr/>
          </a:p>
        </p:txBody>
      </p:sp>
      <p:pic>
        <p:nvPicPr>
          <p:cNvPr descr="logo" id="98" name="Google Shape;98;p14"/>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99" name="Google Shape;99;p14"/>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Array(ArrayList/Vector)</a:t>
            </a:r>
            <a:endParaRPr/>
          </a:p>
        </p:txBody>
      </p:sp>
      <p:pic>
        <p:nvPicPr>
          <p:cNvPr id="100" name="Google Shape;100;p14"/>
          <p:cNvPicPr preferRelativeResize="0"/>
          <p:nvPr/>
        </p:nvPicPr>
        <p:blipFill rotWithShape="1">
          <a:blip r:embed="rId4">
            <a:alphaModFix/>
          </a:blip>
          <a:srcRect b="0" l="0" r="0" t="0"/>
          <a:stretch/>
        </p:blipFill>
        <p:spPr>
          <a:xfrm>
            <a:off x="813613" y="3580763"/>
            <a:ext cx="4095750" cy="2647950"/>
          </a:xfrm>
          <a:prstGeom prst="rect">
            <a:avLst/>
          </a:prstGeom>
          <a:noFill/>
          <a:ln>
            <a:noFill/>
          </a:ln>
        </p:spPr>
      </p:pic>
      <p:pic>
        <p:nvPicPr>
          <p:cNvPr id="101" name="Google Shape;101;p14"/>
          <p:cNvPicPr preferRelativeResize="0"/>
          <p:nvPr/>
        </p:nvPicPr>
        <p:blipFill rotWithShape="1">
          <a:blip r:embed="rId5">
            <a:alphaModFix/>
          </a:blip>
          <a:srcRect b="0" l="0" r="0" t="0"/>
          <a:stretch/>
        </p:blipFill>
        <p:spPr>
          <a:xfrm>
            <a:off x="6455425" y="3699625"/>
            <a:ext cx="4489450" cy="25860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5"/>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07" name="Google Shape;107;p15"/>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08" name="Google Shape;108;p15"/>
          <p:cNvSpPr txBox="1"/>
          <p:nvPr>
            <p:ph idx="1" type="body"/>
          </p:nvPr>
        </p:nvSpPr>
        <p:spPr>
          <a:xfrm>
            <a:off x="718726" y="851625"/>
            <a:ext cx="112737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Syntax:</a:t>
            </a:r>
            <a:endParaRPr/>
          </a:p>
          <a:p>
            <a:pPr indent="0" lvl="0" marL="0" rtl="0" algn="l">
              <a:lnSpc>
                <a:spcPct val="90000"/>
              </a:lnSpc>
              <a:spcBef>
                <a:spcPts val="0"/>
              </a:spcBef>
              <a:spcAft>
                <a:spcPts val="0"/>
              </a:spcAft>
              <a:buClr>
                <a:schemeClr val="dk1"/>
              </a:buClr>
              <a:buSzPts val="2800"/>
              <a:buFont typeface="Arial"/>
              <a:buNone/>
            </a:pPr>
            <a:r>
              <a:t/>
            </a:r>
            <a:endParaRPr u="sng"/>
          </a:p>
          <a:p>
            <a:pPr indent="0" lvl="0" marL="0" rtl="0" algn="l">
              <a:lnSpc>
                <a:spcPct val="90000"/>
              </a:lnSpc>
              <a:spcBef>
                <a:spcPts val="0"/>
              </a:spcBef>
              <a:spcAft>
                <a:spcPts val="0"/>
              </a:spcAft>
              <a:buClr>
                <a:schemeClr val="dk1"/>
              </a:buClr>
              <a:buSzPts val="2800"/>
              <a:buFont typeface="Arial"/>
              <a:buNone/>
            </a:pPr>
            <a:r>
              <a:rPr lang="en-US" u="sng"/>
              <a:t>C++: </a:t>
            </a:r>
            <a:endParaRPr u="sng"/>
          </a:p>
          <a:p>
            <a:pPr indent="0" lvl="0" marL="0" rtl="0" algn="l">
              <a:lnSpc>
                <a:spcPct val="90000"/>
              </a:lnSpc>
              <a:spcBef>
                <a:spcPts val="0"/>
              </a:spcBef>
              <a:spcAft>
                <a:spcPts val="0"/>
              </a:spcAft>
              <a:buClr>
                <a:schemeClr val="dk1"/>
              </a:buClr>
              <a:buSzPts val="2800"/>
              <a:buFont typeface="Arial"/>
              <a:buNone/>
            </a:pPr>
            <a:r>
              <a:rPr b="1" lang="en-US">
                <a:latin typeface="Courier New"/>
                <a:ea typeface="Courier New"/>
                <a:cs typeface="Courier New"/>
                <a:sym typeface="Courier New"/>
              </a:rPr>
              <a:t>vector&lt;object&gt; vector_name;</a:t>
            </a:r>
            <a:endParaRPr b="1">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2800"/>
              <a:buFont typeface="Arial"/>
              <a:buNone/>
            </a:pPr>
            <a:r>
              <a:t/>
            </a:r>
            <a:endParaRPr/>
          </a:p>
          <a:p>
            <a:pPr indent="0" lvl="0" marL="0" rtl="0" algn="l">
              <a:lnSpc>
                <a:spcPct val="90000"/>
              </a:lnSpc>
              <a:spcBef>
                <a:spcPts val="0"/>
              </a:spcBef>
              <a:spcAft>
                <a:spcPts val="0"/>
              </a:spcAft>
              <a:buClr>
                <a:schemeClr val="dk1"/>
              </a:buClr>
              <a:buSzPts val="2800"/>
              <a:buFont typeface="Arial"/>
              <a:buNone/>
            </a:pPr>
            <a:r>
              <a:rPr lang="en-US" u="sng"/>
              <a:t>Java:</a:t>
            </a:r>
            <a:br>
              <a:rPr lang="en-US"/>
            </a:br>
            <a:r>
              <a:rPr b="1" lang="en-US">
                <a:latin typeface="Courier New"/>
                <a:ea typeface="Courier New"/>
                <a:cs typeface="Courier New"/>
                <a:sym typeface="Courier New"/>
              </a:rPr>
              <a:t>ArrayList&lt;Object&gt; alist = new ArrayList&lt;Object&gt;();</a:t>
            </a:r>
            <a:endParaRPr b="1">
              <a:latin typeface="Courier New"/>
              <a:ea typeface="Courier New"/>
              <a:cs typeface="Courier New"/>
              <a:sym typeface="Courier New"/>
            </a:endParaRPr>
          </a:p>
          <a:p>
            <a:pPr indent="0" lvl="0" marL="0" rtl="0" algn="l">
              <a:lnSpc>
                <a:spcPct val="90000"/>
              </a:lnSpc>
              <a:spcBef>
                <a:spcPts val="0"/>
              </a:spcBef>
              <a:spcAft>
                <a:spcPts val="0"/>
              </a:spcAft>
              <a:buClr>
                <a:schemeClr val="dk1"/>
              </a:buClr>
              <a:buSzPts val="2800"/>
              <a:buFont typeface="Arial"/>
              <a:buNone/>
            </a:pPr>
            <a:r>
              <a:t/>
            </a:r>
            <a:endParaRPr/>
          </a:p>
        </p:txBody>
      </p:sp>
      <p:pic>
        <p:nvPicPr>
          <p:cNvPr descr="logo" id="109" name="Google Shape;109;p15"/>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10" name="Google Shape;110;p15"/>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Array(ArrayList/Vector)</a:t>
            </a:r>
            <a:endParaRPr/>
          </a:p>
        </p:txBody>
      </p:sp>
      <p:graphicFrame>
        <p:nvGraphicFramePr>
          <p:cNvPr id="111" name="Google Shape;111;p15"/>
          <p:cNvGraphicFramePr/>
          <p:nvPr/>
        </p:nvGraphicFramePr>
        <p:xfrm>
          <a:off x="1695425" y="3601600"/>
          <a:ext cx="3000000" cy="3000000"/>
        </p:xfrm>
        <a:graphic>
          <a:graphicData uri="http://schemas.openxmlformats.org/drawingml/2006/table">
            <a:tbl>
              <a:tblPr>
                <a:noFill/>
                <a:tableStyleId>{B12103D5-6D42-42D9-82C3-EF7F8B1F9DC4}</a:tableStyleId>
              </a:tblPr>
              <a:tblGrid>
                <a:gridCol w="2810325"/>
                <a:gridCol w="2641750"/>
                <a:gridCol w="2641750"/>
              </a:tblGrid>
              <a:tr h="648825">
                <a:tc>
                  <a:txBody>
                    <a:bodyPr/>
                    <a:lstStyle/>
                    <a:p>
                      <a:pPr indent="0" lvl="0" marL="0" rtl="0" algn="l">
                        <a:spcBef>
                          <a:spcPts val="0"/>
                        </a:spcBef>
                        <a:spcAft>
                          <a:spcPts val="0"/>
                        </a:spcAft>
                        <a:buNone/>
                      </a:pPr>
                      <a:r>
                        <a:rPr b="1" lang="en-US"/>
                        <a:t>Operation (Java)</a:t>
                      </a:r>
                      <a:endParaRPr b="1"/>
                    </a:p>
                  </a:txBody>
                  <a:tcPr marT="91425" marB="91425" marR="91425" marL="91425">
                    <a:solidFill>
                      <a:srgbClr val="A4C2F4"/>
                    </a:solidFill>
                  </a:tcPr>
                </a:tc>
                <a:tc>
                  <a:txBody>
                    <a:bodyPr/>
                    <a:lstStyle/>
                    <a:p>
                      <a:pPr indent="0" lvl="0" marL="0" rtl="0" algn="l">
                        <a:spcBef>
                          <a:spcPts val="0"/>
                        </a:spcBef>
                        <a:spcAft>
                          <a:spcPts val="0"/>
                        </a:spcAft>
                        <a:buNone/>
                      </a:pPr>
                      <a:r>
                        <a:rPr b="1" lang="en-US"/>
                        <a:t>Equivalent Operation in C++</a:t>
                      </a:r>
                      <a:endParaRPr b="1"/>
                    </a:p>
                  </a:txBody>
                  <a:tcPr marT="91425" marB="91425" marR="91425" marL="91425">
                    <a:solidFill>
                      <a:srgbClr val="A4C2F4"/>
                    </a:solidFill>
                  </a:tcPr>
                </a:tc>
                <a:tc>
                  <a:txBody>
                    <a:bodyPr/>
                    <a:lstStyle/>
                    <a:p>
                      <a:pPr indent="0" lvl="0" marL="0" rtl="0" algn="l">
                        <a:spcBef>
                          <a:spcPts val="0"/>
                        </a:spcBef>
                        <a:spcAft>
                          <a:spcPts val="0"/>
                        </a:spcAft>
                        <a:buNone/>
                      </a:pPr>
                      <a:r>
                        <a:rPr b="1" lang="en-US"/>
                        <a:t>Complexity/Runtime</a:t>
                      </a:r>
                      <a:endParaRPr b="1"/>
                    </a:p>
                  </a:txBody>
                  <a:tcPr marT="91425" marB="91425" marR="91425" marL="91425">
                    <a:solidFill>
                      <a:srgbClr val="A4C2F4"/>
                    </a:solidFill>
                  </a:tcPr>
                </a:tc>
              </a:tr>
              <a:tr h="380975">
                <a:tc>
                  <a:txBody>
                    <a:bodyPr/>
                    <a:lstStyle/>
                    <a:p>
                      <a:pPr indent="0" lvl="0" marL="0" rtl="0" algn="l">
                        <a:spcBef>
                          <a:spcPts val="0"/>
                        </a:spcBef>
                        <a:spcAft>
                          <a:spcPts val="0"/>
                        </a:spcAft>
                        <a:buNone/>
                      </a:pPr>
                      <a:r>
                        <a:rPr lang="en-US"/>
                        <a:t>arr.get(index)</a:t>
                      </a:r>
                      <a:endParaRPr/>
                    </a:p>
                  </a:txBody>
                  <a:tcPr marT="91425" marB="91425" marR="91425" marL="91425">
                    <a:solidFill>
                      <a:srgbClr val="A4C2F4"/>
                    </a:solidFill>
                  </a:tcPr>
                </a:tc>
                <a:tc>
                  <a:txBody>
                    <a:bodyPr/>
                    <a:lstStyle/>
                    <a:p>
                      <a:pPr indent="0" lvl="0" marL="0" rtl="0" algn="l">
                        <a:spcBef>
                          <a:spcPts val="0"/>
                        </a:spcBef>
                        <a:spcAft>
                          <a:spcPts val="0"/>
                        </a:spcAft>
                        <a:buNone/>
                      </a:pPr>
                      <a:r>
                        <a:rPr lang="en-US"/>
                        <a:t>vec[index]</a:t>
                      </a:r>
                      <a:endParaRPr/>
                    </a:p>
                  </a:txBody>
                  <a:tcPr marT="91425" marB="91425" marR="91425" marL="91425">
                    <a:solidFill>
                      <a:srgbClr val="A4C2F4"/>
                    </a:solidFill>
                  </a:tcPr>
                </a:tc>
                <a:tc>
                  <a:txBody>
                    <a:bodyPr/>
                    <a:lstStyle/>
                    <a:p>
                      <a:pPr indent="0" lvl="0" marL="0" rtl="0" algn="l">
                        <a:spcBef>
                          <a:spcPts val="0"/>
                        </a:spcBef>
                        <a:spcAft>
                          <a:spcPts val="0"/>
                        </a:spcAft>
                        <a:buNone/>
                      </a:pPr>
                      <a:r>
                        <a:rPr lang="en-US"/>
                        <a:t>O(1) (Constant)</a:t>
                      </a:r>
                      <a:endParaRPr/>
                    </a:p>
                  </a:txBody>
                  <a:tcPr marT="91425" marB="91425" marR="91425" marL="91425">
                    <a:solidFill>
                      <a:srgbClr val="A4C2F4"/>
                    </a:solidFill>
                  </a:tcPr>
                </a:tc>
              </a:tr>
              <a:tr h="380975">
                <a:tc>
                  <a:txBody>
                    <a:bodyPr/>
                    <a:lstStyle/>
                    <a:p>
                      <a:pPr indent="0" lvl="0" marL="0" rtl="0" algn="l">
                        <a:spcBef>
                          <a:spcPts val="0"/>
                        </a:spcBef>
                        <a:spcAft>
                          <a:spcPts val="0"/>
                        </a:spcAft>
                        <a:buNone/>
                      </a:pPr>
                      <a:r>
                        <a:rPr lang="en-US"/>
                        <a:t>arr.add(element)</a:t>
                      </a:r>
                      <a:endParaRPr/>
                    </a:p>
                  </a:txBody>
                  <a:tcPr marT="91425" marB="91425" marR="91425" marL="91425">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US"/>
                        <a:t>vec.push_back(element)</a:t>
                      </a:r>
                      <a:endParaRPr/>
                    </a:p>
                  </a:txBody>
                  <a:tcPr marT="91425" marB="91425" marR="91425" marL="91425">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US"/>
                        <a:t>O(1) </a:t>
                      </a:r>
                      <a:endParaRPr/>
                    </a:p>
                  </a:txBody>
                  <a:tcPr marT="91425" marB="91425" marR="91425" marL="91425">
                    <a:lnB cap="flat" cmpd="sng" w="9525">
                      <a:solidFill>
                        <a:srgbClr val="9E9E9E"/>
                      </a:solidFill>
                      <a:prstDash val="solid"/>
                      <a:round/>
                      <a:headEnd len="sm" w="sm" type="none"/>
                      <a:tailEnd len="sm" w="sm" type="none"/>
                    </a:lnB>
                    <a:solidFill>
                      <a:srgbClr val="A4C2F4"/>
                    </a:solidFill>
                  </a:tcPr>
                </a:tc>
              </a:tr>
              <a:tr h="380975">
                <a:tc>
                  <a:txBody>
                    <a:bodyPr/>
                    <a:lstStyle/>
                    <a:p>
                      <a:pPr indent="0" lvl="0" marL="0" rtl="0" algn="l">
                        <a:spcBef>
                          <a:spcPts val="0"/>
                        </a:spcBef>
                        <a:spcAft>
                          <a:spcPts val="0"/>
                        </a:spcAft>
                        <a:buNone/>
                      </a:pPr>
                      <a:r>
                        <a:rPr lang="en-US"/>
                        <a:t>arr.add(index, element)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US"/>
                        <a:t>vec.insert(element, 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US"/>
                        <a:t>O(N) (Linear)</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r>
              <a:tr h="377325">
                <a:tc>
                  <a:txBody>
                    <a:bodyPr/>
                    <a:lstStyle/>
                    <a:p>
                      <a:pPr indent="0" lvl="0" marL="0" rtl="0" algn="l">
                        <a:spcBef>
                          <a:spcPts val="0"/>
                        </a:spcBef>
                        <a:spcAft>
                          <a:spcPts val="0"/>
                        </a:spcAft>
                        <a:buNone/>
                      </a:pPr>
                      <a:r>
                        <a:rPr lang="en-US"/>
                        <a:t>arr.remove(index)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US"/>
                        <a:t>vec.erase(index)</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US"/>
                        <a:t>O(N)</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r>
              <a:tr h="377325">
                <a:tc>
                  <a:txBody>
                    <a:bodyPr/>
                    <a:lstStyle/>
                    <a:p>
                      <a:pPr indent="0" lvl="0" marL="0" rtl="0" algn="l">
                        <a:spcBef>
                          <a:spcPts val="0"/>
                        </a:spcBef>
                        <a:spcAft>
                          <a:spcPts val="0"/>
                        </a:spcAft>
                        <a:buNone/>
                      </a:pPr>
                      <a:r>
                        <a:rPr lang="en-US"/>
                        <a:t>arr.size()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US"/>
                        <a:t>vec.size()</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US"/>
                        <a:t>O(1)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r>
              <a:tr h="377325">
                <a:tc>
                  <a:txBody>
                    <a:bodyPr/>
                    <a:lstStyle/>
                    <a:p>
                      <a:pPr indent="0" lvl="0" marL="0" rtl="0" algn="l">
                        <a:spcBef>
                          <a:spcPts val="0"/>
                        </a:spcBef>
                        <a:spcAft>
                          <a:spcPts val="0"/>
                        </a:spcAft>
                        <a:buNone/>
                      </a:pPr>
                      <a:r>
                        <a:rPr lang="en-US"/>
                        <a:t>arr.set(index, element)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US"/>
                        <a:t>vec[index] = element</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c>
                  <a:txBody>
                    <a:bodyPr/>
                    <a:lstStyle/>
                    <a:p>
                      <a:pPr indent="0" lvl="0" marL="0" rtl="0" algn="l">
                        <a:spcBef>
                          <a:spcPts val="0"/>
                        </a:spcBef>
                        <a:spcAft>
                          <a:spcPts val="0"/>
                        </a:spcAft>
                        <a:buNone/>
                      </a:pPr>
                      <a:r>
                        <a:rPr lang="en-US"/>
                        <a:t>O(1)</a:t>
                      </a:r>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A4C2F4"/>
                    </a:solidFill>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6"/>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17" name="Google Shape;117;p16"/>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18" name="Google Shape;118;p16"/>
          <p:cNvSpPr txBox="1"/>
          <p:nvPr>
            <p:ph idx="1" type="body"/>
          </p:nvPr>
        </p:nvSpPr>
        <p:spPr>
          <a:xfrm>
            <a:off x="218114" y="1216025"/>
            <a:ext cx="118494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Font typeface="Arial"/>
              <a:buNone/>
            </a:pPr>
            <a:r>
              <a:rPr lang="en-US"/>
              <a:t>Write a program to implement an ArrayList/Vector(ArrayList), and follow the steps below:</a:t>
            </a:r>
            <a:endParaRPr/>
          </a:p>
          <a:p>
            <a:pPr indent="0" lvl="0" marL="0" rtl="0" algn="l">
              <a:lnSpc>
                <a:spcPct val="90000"/>
              </a:lnSpc>
              <a:spcBef>
                <a:spcPts val="1000"/>
              </a:spcBef>
              <a:spcAft>
                <a:spcPts val="0"/>
              </a:spcAft>
              <a:buClr>
                <a:schemeClr val="dk1"/>
              </a:buClr>
              <a:buSzPts val="2800"/>
              <a:buFont typeface="Arial"/>
              <a:buNone/>
            </a:pPr>
            <a:br>
              <a:rPr lang="en-US"/>
            </a:br>
            <a:r>
              <a:rPr lang="en-US"/>
              <a:t>1. Add 1 to 10 to your Vector(ArrayList) in order.</a:t>
            </a:r>
            <a:endParaRPr/>
          </a:p>
          <a:p>
            <a:pPr indent="0" lvl="0" marL="0" rtl="0" algn="l">
              <a:lnSpc>
                <a:spcPct val="90000"/>
              </a:lnSpc>
              <a:spcBef>
                <a:spcPts val="1000"/>
              </a:spcBef>
              <a:spcAft>
                <a:spcPts val="0"/>
              </a:spcAft>
              <a:buClr>
                <a:schemeClr val="dk1"/>
              </a:buClr>
              <a:buSzPts val="2800"/>
              <a:buFont typeface="Arial"/>
              <a:buNone/>
            </a:pPr>
            <a:r>
              <a:rPr lang="en-US"/>
              <a:t>2. Remove the 6th element inside of the Vector(ArrayList).</a:t>
            </a:r>
            <a:endParaRPr/>
          </a:p>
          <a:p>
            <a:pPr indent="0" lvl="0" marL="0" rtl="0" algn="l">
              <a:lnSpc>
                <a:spcPct val="90000"/>
              </a:lnSpc>
              <a:spcBef>
                <a:spcPts val="1000"/>
              </a:spcBef>
              <a:spcAft>
                <a:spcPts val="0"/>
              </a:spcAft>
              <a:buClr>
                <a:schemeClr val="dk1"/>
              </a:buClr>
              <a:buSzPts val="2800"/>
              <a:buFont typeface="Arial"/>
              <a:buNone/>
            </a:pPr>
            <a:r>
              <a:rPr lang="en-US"/>
              <a:t>3. Change the 5th element to 15.</a:t>
            </a:r>
            <a:endParaRPr/>
          </a:p>
          <a:p>
            <a:pPr indent="0" lvl="0" marL="0" rtl="0" algn="l">
              <a:lnSpc>
                <a:spcPct val="90000"/>
              </a:lnSpc>
              <a:spcBef>
                <a:spcPts val="1000"/>
              </a:spcBef>
              <a:spcAft>
                <a:spcPts val="0"/>
              </a:spcAft>
              <a:buClr>
                <a:schemeClr val="dk1"/>
              </a:buClr>
              <a:buSzPts val="2800"/>
              <a:buFont typeface="Arial"/>
              <a:buNone/>
            </a:pPr>
            <a:r>
              <a:rPr lang="en-US"/>
              <a:t>4. Output all the elements inside of the Vector(ArrayList). </a:t>
            </a:r>
            <a:endParaRPr/>
          </a:p>
          <a:p>
            <a:pPr indent="0" lvl="0" marL="0" rtl="0" algn="l">
              <a:lnSpc>
                <a:spcPct val="90000"/>
              </a:lnSpc>
              <a:spcBef>
                <a:spcPts val="1000"/>
              </a:spcBef>
              <a:spcAft>
                <a:spcPts val="0"/>
              </a:spcAft>
              <a:buClr>
                <a:schemeClr val="dk1"/>
              </a:buClr>
              <a:buSzPts val="2800"/>
              <a:buNone/>
            </a:pPr>
            <a:br>
              <a:rPr lang="en-US"/>
            </a:br>
            <a:endParaRPr/>
          </a:p>
        </p:txBody>
      </p:sp>
      <p:pic>
        <p:nvPicPr>
          <p:cNvPr descr="logo" id="119" name="Google Shape;119;p16"/>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20" name="Google Shape;120;p16"/>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Array(ArrayList/Vector)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7"/>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26" name="Google Shape;126;p17"/>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27" name="Google Shape;127;p17"/>
          <p:cNvSpPr txBox="1"/>
          <p:nvPr>
            <p:ph idx="1" type="body"/>
          </p:nvPr>
        </p:nvSpPr>
        <p:spPr>
          <a:xfrm>
            <a:off x="218114" y="1216025"/>
            <a:ext cx="118494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u="sng"/>
              <a:t>Java:</a:t>
            </a:r>
            <a:endParaRPr u="sng"/>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ArrayList&lt;Integer&gt; arr = new ArrayList&lt;Integer&gt;();</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for(int i = 1; i &lt;= 10; i++)</a:t>
            </a:r>
            <a:br>
              <a:rPr b="1" lang="en-US" sz="2300">
                <a:latin typeface="Courier New"/>
                <a:ea typeface="Courier New"/>
                <a:cs typeface="Courier New"/>
                <a:sym typeface="Courier New"/>
              </a:rPr>
            </a:br>
            <a:r>
              <a:rPr b="1" lang="en-US" sz="2300">
                <a:latin typeface="Courier New"/>
                <a:ea typeface="Courier New"/>
                <a:cs typeface="Courier New"/>
                <a:sym typeface="Courier New"/>
              </a:rPr>
              <a:t>{</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   arr.add(i); //1 to 10</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a:t>
            </a:r>
            <a:endParaRPr b="1" sz="23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2300">
                <a:latin typeface="Courier New"/>
                <a:ea typeface="Courier New"/>
                <a:cs typeface="Courier New"/>
                <a:sym typeface="Courier New"/>
              </a:rPr>
              <a:t>//sixth element = index 5! REMEMBER - this is O(N)</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arr.remove(5); </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arr.set(4,15);</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for(int i = 0; i &lt; 10; i++) //for (int element : arraylist)</a:t>
            </a:r>
            <a:br>
              <a:rPr b="1" lang="en-US" sz="2300">
                <a:latin typeface="Courier New"/>
                <a:ea typeface="Courier New"/>
                <a:cs typeface="Courier New"/>
                <a:sym typeface="Courier New"/>
              </a:rPr>
            </a:br>
            <a:r>
              <a:rPr b="1" lang="en-US" sz="2300">
                <a:latin typeface="Courier New"/>
                <a:ea typeface="Courier New"/>
                <a:cs typeface="Courier New"/>
                <a:sym typeface="Courier New"/>
              </a:rPr>
              <a:t>{</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  System.out.println(arr.get(i)); //don’t use bracket notation</a:t>
            </a:r>
            <a:br>
              <a:rPr b="1" lang="en-US" sz="2300">
                <a:latin typeface="Courier New"/>
                <a:ea typeface="Courier New"/>
                <a:cs typeface="Courier New"/>
                <a:sym typeface="Courier New"/>
              </a:rPr>
            </a:br>
            <a:r>
              <a:rPr b="1" lang="en-US" sz="2300">
                <a:latin typeface="Courier New"/>
                <a:ea typeface="Courier New"/>
                <a:cs typeface="Courier New"/>
                <a:sym typeface="Courier New"/>
              </a:rPr>
              <a:t>}</a:t>
            </a:r>
            <a:endParaRPr b="1" sz="2300">
              <a:latin typeface="Courier New"/>
              <a:ea typeface="Courier New"/>
              <a:cs typeface="Courier New"/>
              <a:sym typeface="Courier New"/>
            </a:endParaRPr>
          </a:p>
        </p:txBody>
      </p:sp>
      <p:pic>
        <p:nvPicPr>
          <p:cNvPr descr="logo" id="128" name="Google Shape;128;p17"/>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29" name="Google Shape;129;p17"/>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Array(ArrayList/Vector)</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8"/>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35" name="Google Shape;135;p18"/>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36" name="Google Shape;136;p18"/>
          <p:cNvSpPr txBox="1"/>
          <p:nvPr>
            <p:ph idx="1" type="body"/>
          </p:nvPr>
        </p:nvSpPr>
        <p:spPr>
          <a:xfrm>
            <a:off x="218114" y="1216025"/>
            <a:ext cx="118494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1000"/>
              </a:spcBef>
              <a:spcAft>
                <a:spcPts val="0"/>
              </a:spcAft>
              <a:buClr>
                <a:schemeClr val="dk1"/>
              </a:buClr>
              <a:buSzPts val="2800"/>
              <a:buNone/>
            </a:pPr>
            <a:r>
              <a:rPr lang="en-US" u="sng"/>
              <a:t>C++:</a:t>
            </a:r>
            <a:endParaRPr u="sng"/>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vector&lt;int&gt; vec;</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for(int i = 1; i &lt;= 10; i++)</a:t>
            </a:r>
            <a:br>
              <a:rPr b="1" lang="en-US" sz="2300">
                <a:latin typeface="Courier New"/>
                <a:ea typeface="Courier New"/>
                <a:cs typeface="Courier New"/>
                <a:sym typeface="Courier New"/>
              </a:rPr>
            </a:br>
            <a:r>
              <a:rPr b="1" lang="en-US" sz="2300">
                <a:latin typeface="Courier New"/>
                <a:ea typeface="Courier New"/>
                <a:cs typeface="Courier New"/>
                <a:sym typeface="Courier New"/>
              </a:rPr>
              <a:t>{</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   vec.push_back(i); //1 to 10</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a:t>
            </a:r>
            <a:endParaRPr b="1" sz="2300">
              <a:latin typeface="Courier New"/>
              <a:ea typeface="Courier New"/>
              <a:cs typeface="Courier New"/>
              <a:sym typeface="Courier New"/>
            </a:endParaRPr>
          </a:p>
          <a:p>
            <a:pPr indent="0" lvl="0" marL="0" rtl="0" algn="l">
              <a:spcBef>
                <a:spcPts val="1000"/>
              </a:spcBef>
              <a:spcAft>
                <a:spcPts val="0"/>
              </a:spcAft>
              <a:buClr>
                <a:schemeClr val="dk1"/>
              </a:buClr>
              <a:buSzPts val="2800"/>
              <a:buNone/>
            </a:pPr>
            <a:r>
              <a:rPr b="1" lang="en-US" sz="2300">
                <a:latin typeface="Courier New"/>
                <a:ea typeface="Courier New"/>
                <a:cs typeface="Courier New"/>
                <a:sym typeface="Courier New"/>
              </a:rPr>
              <a:t>//sixth element = index 5! REMEMBER - this is O(N)</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vec.erase(vec.begin()+5); </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vec[4] = 15; //in C++, bracket indexing OK :-)</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for(int i = 0; i &lt; 10; i++)</a:t>
            </a:r>
            <a:br>
              <a:rPr b="1" lang="en-US" sz="2300">
                <a:latin typeface="Courier New"/>
                <a:ea typeface="Courier New"/>
                <a:cs typeface="Courier New"/>
                <a:sym typeface="Courier New"/>
              </a:rPr>
            </a:br>
            <a:r>
              <a:rPr b="1" lang="en-US" sz="2300">
                <a:latin typeface="Courier New"/>
                <a:ea typeface="Courier New"/>
                <a:cs typeface="Courier New"/>
                <a:sym typeface="Courier New"/>
              </a:rPr>
              <a:t>{</a:t>
            </a:r>
            <a:endParaRPr b="1" sz="2300">
              <a:latin typeface="Courier New"/>
              <a:ea typeface="Courier New"/>
              <a:cs typeface="Courier New"/>
              <a:sym typeface="Courier New"/>
            </a:endParaRPr>
          </a:p>
          <a:p>
            <a:pPr indent="0" lvl="0" marL="0" rtl="0" algn="l">
              <a:lnSpc>
                <a:spcPct val="90000"/>
              </a:lnSpc>
              <a:spcBef>
                <a:spcPts val="1000"/>
              </a:spcBef>
              <a:spcAft>
                <a:spcPts val="0"/>
              </a:spcAft>
              <a:buClr>
                <a:schemeClr val="dk1"/>
              </a:buClr>
              <a:buSzPts val="2800"/>
              <a:buNone/>
            </a:pPr>
            <a:r>
              <a:rPr b="1" lang="en-US" sz="2300">
                <a:latin typeface="Courier New"/>
                <a:ea typeface="Courier New"/>
                <a:cs typeface="Courier New"/>
                <a:sym typeface="Courier New"/>
              </a:rPr>
              <a:t>  cout &lt;&lt; vec[i] &lt;&lt; ‘\n’;</a:t>
            </a:r>
            <a:br>
              <a:rPr b="1" lang="en-US" sz="2300">
                <a:latin typeface="Courier New"/>
                <a:ea typeface="Courier New"/>
                <a:cs typeface="Courier New"/>
                <a:sym typeface="Courier New"/>
              </a:rPr>
            </a:br>
            <a:r>
              <a:rPr b="1" lang="en-US" sz="2300">
                <a:latin typeface="Courier New"/>
                <a:ea typeface="Courier New"/>
                <a:cs typeface="Courier New"/>
                <a:sym typeface="Courier New"/>
              </a:rPr>
              <a:t>}</a:t>
            </a:r>
            <a:endParaRPr b="1" sz="2300">
              <a:latin typeface="Courier New"/>
              <a:ea typeface="Courier New"/>
              <a:cs typeface="Courier New"/>
              <a:sym typeface="Courier New"/>
            </a:endParaRPr>
          </a:p>
        </p:txBody>
      </p:sp>
      <p:pic>
        <p:nvPicPr>
          <p:cNvPr descr="logo" id="137" name="Google Shape;137;p18"/>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38" name="Google Shape;138;p18"/>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Array(ArrayList/Vector)</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19"/>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44" name="Google Shape;144;p19"/>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45" name="Google Shape;145;p19"/>
          <p:cNvSpPr txBox="1"/>
          <p:nvPr>
            <p:ph idx="1" type="body"/>
          </p:nvPr>
        </p:nvSpPr>
        <p:spPr>
          <a:xfrm>
            <a:off x="647700" y="1216025"/>
            <a:ext cx="10515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Many USACO problems are “simulation”-type, and you will need to use multiple for-loops/arrays to keep track of movements.</a:t>
            </a:r>
            <a:endParaRPr b="1"/>
          </a:p>
        </p:txBody>
      </p:sp>
      <p:pic>
        <p:nvPicPr>
          <p:cNvPr descr="logo" id="146" name="Google Shape;146;p19"/>
          <p:cNvPicPr preferRelativeResize="0"/>
          <p:nvPr/>
        </p:nvPicPr>
        <p:blipFill rotWithShape="1">
          <a:blip r:embed="rId3">
            <a:alphaModFix/>
          </a:blip>
          <a:srcRect b="0" l="0" r="0" t="0"/>
          <a:stretch/>
        </p:blipFill>
        <p:spPr>
          <a:xfrm>
            <a:off x="69850" y="76200"/>
            <a:ext cx="2692400" cy="736600"/>
          </a:xfrm>
          <a:prstGeom prst="rect">
            <a:avLst/>
          </a:prstGeom>
          <a:noFill/>
          <a:ln>
            <a:noFill/>
          </a:ln>
        </p:spPr>
      </p:pic>
      <p:sp>
        <p:nvSpPr>
          <p:cNvPr id="147" name="Google Shape;147;p19"/>
          <p:cNvSpPr txBox="1"/>
          <p:nvPr/>
        </p:nvSpPr>
        <p:spPr>
          <a:xfrm>
            <a:off x="2984500" y="91439"/>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1D Problems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0"/>
          <p:cNvSpPr/>
          <p:nvPr/>
        </p:nvSpPr>
        <p:spPr>
          <a:xfrm>
            <a:off x="-1588" y="-3175"/>
            <a:ext cx="12192000" cy="6845400"/>
          </a:xfrm>
          <a:prstGeom prst="rect">
            <a:avLst/>
          </a:prstGeom>
          <a:solidFill>
            <a:srgbClr val="C4E0B2"/>
          </a:solidFill>
          <a:ln>
            <a:noFill/>
          </a:ln>
          <a:effectLst>
            <a:outerShdw blurRad="57150" rotWithShape="0" algn="ctr" dir="5400000" dist="19050">
              <a:srgbClr val="000000">
                <a:alpha val="62750"/>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3" name="Google Shape;153;p20"/>
          <p:cNvSpPr/>
          <p:nvPr/>
        </p:nvSpPr>
        <p:spPr>
          <a:xfrm>
            <a:off x="-1588" y="-3175"/>
            <a:ext cx="12193500" cy="900000"/>
          </a:xfrm>
          <a:prstGeom prst="rect">
            <a:avLst/>
          </a:prstGeom>
          <a:solidFill>
            <a:srgbClr val="A8D08C"/>
          </a:solidFill>
          <a:ln cap="flat" cmpd="sng" w="9525">
            <a:solidFill>
              <a:schemeClr val="accent6"/>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dk1"/>
              </a:solidFill>
              <a:latin typeface="Calibri"/>
              <a:ea typeface="Calibri"/>
              <a:cs typeface="Calibri"/>
              <a:sym typeface="Calibri"/>
            </a:endParaRPr>
          </a:p>
        </p:txBody>
      </p:sp>
      <p:sp>
        <p:nvSpPr>
          <p:cNvPr id="154" name="Google Shape;154;p20"/>
          <p:cNvSpPr txBox="1"/>
          <p:nvPr>
            <p:ph idx="1" type="body"/>
          </p:nvPr>
        </p:nvSpPr>
        <p:spPr>
          <a:xfrm>
            <a:off x="69849" y="1065023"/>
            <a:ext cx="12060600" cy="51357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lang="en-US"/>
              <a:t>Farmer John has lost his prize cow Bessie, and he needs to find her!</a:t>
            </a:r>
            <a:endParaRPr/>
          </a:p>
          <a:p>
            <a:pPr indent="0" lvl="0" marL="0" rtl="0" algn="l">
              <a:lnSpc>
                <a:spcPct val="90000"/>
              </a:lnSpc>
              <a:spcBef>
                <a:spcPts val="1000"/>
              </a:spcBef>
              <a:spcAft>
                <a:spcPts val="0"/>
              </a:spcAft>
              <a:buClr>
                <a:schemeClr val="dk1"/>
              </a:buClr>
              <a:buSzPts val="2800"/>
              <a:buNone/>
            </a:pPr>
            <a:r>
              <a:rPr lang="en-US"/>
              <a:t>Fortunately, there is only one long path running across the farm, and Farmer John knows that Bessie has to be at some location on this path. If we think of the path as a number line, then Farmer John is currently at position x and Bessie is currently at position y (unknown to Farmer John). If Farmer John only knew where Bessie was located, he could walk directly to her, traveling a distance of |x−y|. Unfortunately, it is dark outside and Farmer John can't see anything. The only way he can find Bessie is to walk back and forth until he eventually reaches her position.</a:t>
            </a:r>
            <a:endParaRPr/>
          </a:p>
          <a:p>
            <a:pPr indent="0" lvl="0" marL="0" rtl="0" algn="l">
              <a:lnSpc>
                <a:spcPct val="90000"/>
              </a:lnSpc>
              <a:spcBef>
                <a:spcPts val="1000"/>
              </a:spcBef>
              <a:spcAft>
                <a:spcPts val="0"/>
              </a:spcAft>
              <a:buClr>
                <a:schemeClr val="dk1"/>
              </a:buClr>
              <a:buSzPts val="2800"/>
              <a:buNone/>
            </a:pPr>
            <a:br>
              <a:rPr lang="en-US"/>
            </a:br>
            <a:r>
              <a:rPr lang="en-US" sz="1100" u="sng">
                <a:solidFill>
                  <a:schemeClr val="hlink"/>
                </a:solidFill>
                <a:latin typeface="Arial"/>
                <a:ea typeface="Arial"/>
                <a:cs typeface="Arial"/>
                <a:sym typeface="Arial"/>
                <a:hlinkClick r:id="rId3"/>
              </a:rPr>
              <a:t>http://www.usaco.org/index.php?page=viewproblem2&amp;cpid=735</a:t>
            </a:r>
            <a:endParaRPr/>
          </a:p>
          <a:p>
            <a:pPr indent="0" lvl="0" marL="0" rtl="0" algn="l">
              <a:lnSpc>
                <a:spcPct val="90000"/>
              </a:lnSpc>
              <a:spcBef>
                <a:spcPts val="1000"/>
              </a:spcBef>
              <a:spcAft>
                <a:spcPts val="0"/>
              </a:spcAft>
              <a:buClr>
                <a:schemeClr val="dk1"/>
              </a:buClr>
              <a:buSzPts val="2800"/>
              <a:buNone/>
            </a:pPr>
            <a:r>
              <a:t/>
            </a:r>
            <a:endParaRPr/>
          </a:p>
        </p:txBody>
      </p:sp>
      <p:pic>
        <p:nvPicPr>
          <p:cNvPr descr="logo" id="155" name="Google Shape;155;p20"/>
          <p:cNvPicPr preferRelativeResize="0"/>
          <p:nvPr/>
        </p:nvPicPr>
        <p:blipFill rotWithShape="1">
          <a:blip r:embed="rId4">
            <a:alphaModFix/>
          </a:blip>
          <a:srcRect b="0" l="0" r="0" t="0"/>
          <a:stretch/>
        </p:blipFill>
        <p:spPr>
          <a:xfrm>
            <a:off x="69850" y="76200"/>
            <a:ext cx="2692400" cy="736600"/>
          </a:xfrm>
          <a:prstGeom prst="rect">
            <a:avLst/>
          </a:prstGeom>
          <a:noFill/>
          <a:ln>
            <a:noFill/>
          </a:ln>
        </p:spPr>
      </p:pic>
      <p:sp>
        <p:nvSpPr>
          <p:cNvPr id="156" name="Google Shape;156;p20"/>
          <p:cNvSpPr txBox="1"/>
          <p:nvPr/>
        </p:nvSpPr>
        <p:spPr>
          <a:xfrm>
            <a:off x="2984500" y="91440"/>
            <a:ext cx="9083100" cy="706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rPr lang="en-US" sz="4000">
                <a:solidFill>
                  <a:schemeClr val="accent5"/>
                </a:solidFill>
                <a:latin typeface="Calibri"/>
                <a:ea typeface="Calibri"/>
                <a:cs typeface="Calibri"/>
                <a:sym typeface="Calibri"/>
              </a:rPr>
              <a:t>1-D Problems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主题">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