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b3c6a1d4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5b3c6a1d47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5b3c6a1d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5b3c6a1d47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3904923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639049236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5b3c6a1d47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5b3c6a1d47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b3c6a1d4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5b3c6a1d47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5b3da2729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5b3da2729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5b3da272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5b3da2729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b3c6a1d4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5b3c6a1d47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3904923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639049236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b3bc0a72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5b3bc0a72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b3c6a1d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5b3c6a1d4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67" name="Shape 67"/>
        <p:cNvGrpSpPr/>
        <p:nvPr/>
      </p:nvGrpSpPr>
      <p:grpSpPr>
        <a:xfrm>
          <a:off x="0" y="0"/>
          <a:ext cx="0" cy="0"/>
          <a:chOff x="0" y="0"/>
          <a:chExt cx="0" cy="0"/>
        </a:xfrm>
      </p:grpSpPr>
      <p:sp>
        <p:nvSpPr>
          <p:cNvPr id="68" name="Google Shape;68;p11"/>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6"/>
          <p:cNvSpPr txBox="1"/>
          <p:nvPr>
            <p:ph idx="1" type="body"/>
          </p:nvPr>
        </p:nvSpPr>
        <p:spPr>
          <a:xfrm>
            <a:off x="1186774" y="1778438"/>
            <a:ext cx="4873574"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39" name="Google Shape;39;p6"/>
          <p:cNvSpPr txBox="1"/>
          <p:nvPr>
            <p:ph idx="2" type="body"/>
          </p:nvPr>
        </p:nvSpPr>
        <p:spPr>
          <a:xfrm>
            <a:off x="1186774" y="2665379"/>
            <a:ext cx="4873574"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256938" y="1778438"/>
            <a:ext cx="4897576"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1" name="Google Shape;41;p6"/>
          <p:cNvSpPr txBox="1"/>
          <p:nvPr>
            <p:ph idx="4" type="body"/>
          </p:nvPr>
        </p:nvSpPr>
        <p:spPr>
          <a:xfrm>
            <a:off x="6256938" y="2665379"/>
            <a:ext cx="4897576"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4165349"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9"/>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1" type="body"/>
          </p:nvPr>
        </p:nvSpPr>
        <p:spPr>
          <a:xfrm>
            <a:off x="839788" y="2057400"/>
            <a:ext cx="4165349"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228600" lvl="5" marL="2743200" algn="l">
              <a:lnSpc>
                <a:spcPct val="90000"/>
              </a:lnSpc>
              <a:spcBef>
                <a:spcPts val="500"/>
              </a:spcBef>
              <a:spcAft>
                <a:spcPts val="0"/>
              </a:spcAft>
              <a:buClr>
                <a:schemeClr val="dk1"/>
              </a:buClr>
              <a:buSzPts val="1400"/>
              <a:buNone/>
              <a:defRPr sz="1400"/>
            </a:lvl6pPr>
            <a:lvl7pPr indent="-228600" lvl="6" marL="3200400" algn="l">
              <a:lnSpc>
                <a:spcPct val="90000"/>
              </a:lnSpc>
              <a:spcBef>
                <a:spcPts val="500"/>
              </a:spcBef>
              <a:spcAft>
                <a:spcPts val="0"/>
              </a:spcAft>
              <a:buClr>
                <a:schemeClr val="dk1"/>
              </a:buClr>
              <a:buSzPts val="1400"/>
              <a:buNone/>
              <a:defRPr sz="1400"/>
            </a:lvl7pPr>
            <a:lvl8pPr indent="-228600" lvl="7" marL="3657600" algn="l">
              <a:lnSpc>
                <a:spcPct val="90000"/>
              </a:lnSpc>
              <a:spcBef>
                <a:spcPts val="500"/>
              </a:spcBef>
              <a:spcAft>
                <a:spcPts val="0"/>
              </a:spcAft>
              <a:buClr>
                <a:schemeClr val="dk1"/>
              </a:buClr>
              <a:buSzPts val="1400"/>
              <a:buNone/>
              <a:defRPr sz="1400"/>
            </a:lvl8pPr>
            <a:lvl9pPr indent="-228600" lvl="8" marL="4114800" algn="l">
              <a:lnSpc>
                <a:spcPct val="90000"/>
              </a:lnSpc>
              <a:spcBef>
                <a:spcPts val="500"/>
              </a:spcBef>
              <a:spcAft>
                <a:spcPts val="0"/>
              </a:spcAft>
              <a:buClr>
                <a:schemeClr val="dk1"/>
              </a:buClr>
              <a:buSzPts val="1400"/>
              <a:buNone/>
              <a:defRPr sz="14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版" type="vertTitleAndTx">
  <p:cSld name="VERTICAL_TITLE_AND_VERTICAL_TEXT">
    <p:spTree>
      <p:nvGrpSpPr>
        <p:cNvPr id="61" name="Shape 61"/>
        <p:cNvGrpSpPr/>
        <p:nvPr/>
      </p:nvGrpSpPr>
      <p:grpSpPr>
        <a:xfrm>
          <a:off x="0" y="0"/>
          <a:ext cx="0" cy="0"/>
          <a:chOff x="0" y="0"/>
          <a:chExt cx="0" cy="0"/>
        </a:xfrm>
      </p:grpSpPr>
      <p:sp>
        <p:nvSpPr>
          <p:cNvPr id="62" name="Google Shape;62;p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usaco.org/index.php?page=viewproblem2&amp;cpid=568" TargetMode="External"/><Relationship Id="rId4" Type="http://schemas.openxmlformats.org/officeDocument/2006/relationships/hyperlink" Target="https://classroom.google.com/c/NjgzNjAyNjMyNFpa/a/NjgzNTk2ODg0NFpa/details" TargetMode="External"/><Relationship Id="rId5" Type="http://schemas.openxmlformats.org/officeDocument/2006/relationships/hyperlink" Target="https://classroom.google.com/c/NjgzNjAyNjMyNFpa/a/NjgzNTk3MTkzNlpa/details" TargetMode="External"/><Relationship Id="rId6" Type="http://schemas.openxmlformats.org/officeDocument/2006/relationships/hyperlink" Target="https://classroom.google.com/c/NjgzNjAyNjMyNFpa/a/NjgzNTk2NDkwN1pa/details" TargetMode="External"/><Relationship Id="rId7"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usaco.org/index.php?page=viewproblem2&amp;cpid=114"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usaco.org/index.php?page=viewproblem2&amp;cpid=615" TargetMode="External"/><Relationship Id="rId4" Type="http://schemas.openxmlformats.org/officeDocument/2006/relationships/hyperlink" Target="https://repl.it/repls/QualifiedSizzlingCallbacks"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usaco.org/index.php?page=viewproblem2&amp;cpid=711"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repl.it/repls/BuzzingKnottyProgramminglanguages"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repl.it/repls/HeavyHatefulAdmins"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C887"/>
        </a:solidFill>
      </p:bgPr>
    </p:bg>
    <p:spTree>
      <p:nvGrpSpPr>
        <p:cNvPr id="75" name="Shape 75"/>
        <p:cNvGrpSpPr/>
        <p:nvPr/>
      </p:nvGrpSpPr>
      <p:grpSpPr>
        <a:xfrm>
          <a:off x="0" y="0"/>
          <a:ext cx="0" cy="0"/>
          <a:chOff x="0" y="0"/>
          <a:chExt cx="0" cy="0"/>
        </a:xfrm>
      </p:grpSpPr>
      <p:pic>
        <p:nvPicPr>
          <p:cNvPr descr="splogo" id="76" name="Google Shape;76;p12"/>
          <p:cNvPicPr preferRelativeResize="0"/>
          <p:nvPr/>
        </p:nvPicPr>
        <p:blipFill rotWithShape="1">
          <a:blip r:embed="rId3">
            <a:alphaModFix/>
          </a:blip>
          <a:srcRect b="0" l="0" r="0" t="0"/>
          <a:stretch/>
        </p:blipFill>
        <p:spPr>
          <a:xfrm>
            <a:off x="5170488" y="336550"/>
            <a:ext cx="2006600" cy="2641600"/>
          </a:xfrm>
          <a:prstGeom prst="rect">
            <a:avLst/>
          </a:prstGeom>
          <a:noFill/>
          <a:ln>
            <a:noFill/>
          </a:ln>
        </p:spPr>
      </p:pic>
      <p:sp>
        <p:nvSpPr>
          <p:cNvPr id="77" name="Google Shape;77;p12"/>
          <p:cNvSpPr txBox="1"/>
          <p:nvPr/>
        </p:nvSpPr>
        <p:spPr>
          <a:xfrm>
            <a:off x="2027553" y="3488690"/>
            <a:ext cx="8472808" cy="11982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rgbClr val="1F3864"/>
                </a:solidFill>
                <a:latin typeface="Calibri"/>
                <a:ea typeface="Calibri"/>
                <a:cs typeface="Calibri"/>
                <a:sym typeface="Calibri"/>
              </a:rPr>
              <a:t>USACO Bronze Week </a:t>
            </a:r>
            <a:r>
              <a:rPr lang="en-US" sz="7200">
                <a:solidFill>
                  <a:srgbClr val="1F3864"/>
                </a:solidFill>
                <a:latin typeface="Calibri"/>
                <a:ea typeface="Calibri"/>
                <a:cs typeface="Calibri"/>
                <a:sym typeface="Calibri"/>
              </a:rPr>
              <a:t>4</a:t>
            </a:r>
            <a:endParaRPr sz="7200">
              <a:solidFill>
                <a:srgbClr val="1F3864"/>
              </a:solidFill>
              <a:latin typeface="Calibri"/>
              <a:ea typeface="Calibri"/>
              <a:cs typeface="Calibri"/>
              <a:sym typeface="Calibri"/>
            </a:endParaRPr>
          </a:p>
          <a:p>
            <a:pPr indent="0" lvl="0" marL="0" marR="0" rtl="0" algn="ctr">
              <a:spcBef>
                <a:spcPts val="0"/>
              </a:spcBef>
              <a:spcAft>
                <a:spcPts val="0"/>
              </a:spcAft>
              <a:buNone/>
            </a:pPr>
            <a:r>
              <a:t/>
            </a:r>
            <a:endParaRPr sz="7200">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62" name="Google Shape;162;p21"/>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63" name="Google Shape;163;p21"/>
          <p:cNvSpPr txBox="1"/>
          <p:nvPr>
            <p:ph idx="1" type="body"/>
          </p:nvPr>
        </p:nvSpPr>
        <p:spPr>
          <a:xfrm>
            <a:off x="681038" y="108267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What might be some common examples/applications of struct/class?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b="1" lang="en-US"/>
              <a:t>Projectile - </a:t>
            </a:r>
            <a:r>
              <a:rPr lang="en-US">
                <a:solidFill>
                  <a:srgbClr val="FF0000"/>
                </a:solidFill>
              </a:rPr>
              <a:t>variables</a:t>
            </a:r>
            <a:r>
              <a:rPr lang="en-US"/>
              <a:t> to store x, y position, and mass? Maybe velocity, acceleration vectors? </a:t>
            </a:r>
            <a:r>
              <a:rPr lang="en-US">
                <a:solidFill>
                  <a:srgbClr val="FF0000"/>
                </a:solidFill>
              </a:rPr>
              <a:t>Functions </a:t>
            </a:r>
            <a:r>
              <a:rPr lang="en-US">
                <a:solidFill>
                  <a:srgbClr val="000000"/>
                </a:solidFill>
              </a:rPr>
              <a:t>to calculate heading of projectile? </a:t>
            </a:r>
            <a:endParaRPr>
              <a:solidFill>
                <a:srgbClr val="000000"/>
              </a:solidFill>
            </a:endParaRPr>
          </a:p>
          <a:p>
            <a:pPr indent="0" lvl="0" marL="0" rtl="0" algn="l">
              <a:lnSpc>
                <a:spcPct val="90000"/>
              </a:lnSpc>
              <a:spcBef>
                <a:spcPts val="1000"/>
              </a:spcBef>
              <a:spcAft>
                <a:spcPts val="0"/>
              </a:spcAft>
              <a:buClr>
                <a:schemeClr val="dk1"/>
              </a:buClr>
              <a:buSzPts val="2800"/>
              <a:buNone/>
            </a:pPr>
            <a:r>
              <a:rPr b="1" lang="en-US"/>
              <a:t>Car - </a:t>
            </a:r>
            <a:r>
              <a:rPr lang="en-US">
                <a:solidFill>
                  <a:srgbClr val="FF0000"/>
                </a:solidFill>
              </a:rPr>
              <a:t>variables</a:t>
            </a:r>
            <a:r>
              <a:rPr lang="en-US"/>
              <a:t> to describe color of vehicle, model of vehicle, type of vehicle?</a:t>
            </a:r>
            <a:endParaRPr/>
          </a:p>
          <a:p>
            <a:pPr indent="0" lvl="0" marL="0" rtl="0" algn="l">
              <a:lnSpc>
                <a:spcPct val="90000"/>
              </a:lnSpc>
              <a:spcBef>
                <a:spcPts val="1000"/>
              </a:spcBef>
              <a:spcAft>
                <a:spcPts val="0"/>
              </a:spcAft>
              <a:buClr>
                <a:schemeClr val="dk1"/>
              </a:buClr>
              <a:buSzPts val="2800"/>
              <a:buNone/>
            </a:pPr>
            <a:r>
              <a:rPr b="1" lang="en-US"/>
              <a:t>Human - </a:t>
            </a:r>
            <a:r>
              <a:rPr lang="en-US">
                <a:solidFill>
                  <a:srgbClr val="FF0000"/>
                </a:solidFill>
              </a:rPr>
              <a:t>variables </a:t>
            </a:r>
            <a:r>
              <a:rPr lang="en-US"/>
              <a:t>to describe height of person, weight of person, ethnicity?  </a:t>
            </a:r>
            <a:r>
              <a:rPr lang="en-US">
                <a:solidFill>
                  <a:srgbClr val="FF0000"/>
                </a:solidFill>
              </a:rPr>
              <a:t>Functions </a:t>
            </a:r>
            <a:r>
              <a:rPr lang="en-US"/>
              <a:t>to calculate BMI (Body Mass Index)?</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Basically anything can be described as </a:t>
            </a:r>
            <a:r>
              <a:rPr b="1" lang="en-US"/>
              <a:t>multiple attributes/variables </a:t>
            </a:r>
            <a:r>
              <a:rPr lang="en-US"/>
              <a:t>that would benefit from a class. </a:t>
            </a:r>
            <a:endParaRPr/>
          </a:p>
        </p:txBody>
      </p:sp>
      <p:pic>
        <p:nvPicPr>
          <p:cNvPr descr="logo" id="164" name="Google Shape;164;p2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65" name="Google Shape;165;p21"/>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Class and Struct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71" name="Google Shape;171;p2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72" name="Google Shape;172;p22"/>
          <p:cNvSpPr txBox="1"/>
          <p:nvPr>
            <p:ph idx="1" type="body"/>
          </p:nvPr>
        </p:nvSpPr>
        <p:spPr>
          <a:xfrm>
            <a:off x="681038" y="1082675"/>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Now write three classes/structs, in your own preferred language, implementing the following features, and </a:t>
            </a:r>
            <a:r>
              <a:rPr b="1" lang="en-US"/>
              <a:t>instantiate</a:t>
            </a:r>
            <a:r>
              <a:rPr lang="en-US"/>
              <a:t> at least ONE instance of the variable.</a:t>
            </a:r>
            <a:endParaRPr/>
          </a:p>
          <a:p>
            <a:pPr indent="0" lvl="0" marL="0" rtl="0" algn="l">
              <a:lnSpc>
                <a:spcPct val="90000"/>
              </a:lnSpc>
              <a:spcBef>
                <a:spcPts val="1000"/>
              </a:spcBef>
              <a:spcAft>
                <a:spcPts val="0"/>
              </a:spcAft>
              <a:buClr>
                <a:schemeClr val="dk1"/>
              </a:buClr>
              <a:buSzPts val="2800"/>
              <a:buNone/>
            </a:pPr>
            <a:r>
              <a:rPr lang="en-US"/>
              <a:t> Answers will vary, so I will come by and check your individual solutions! :-)</a:t>
            </a:r>
            <a:endParaRPr/>
          </a:p>
          <a:p>
            <a:pPr indent="0" lvl="0" marL="0" rtl="0" algn="l">
              <a:lnSpc>
                <a:spcPct val="90000"/>
              </a:lnSpc>
              <a:spcBef>
                <a:spcPts val="1000"/>
              </a:spcBef>
              <a:spcAft>
                <a:spcPts val="0"/>
              </a:spcAft>
              <a:buClr>
                <a:schemeClr val="dk1"/>
              </a:buClr>
              <a:buSzPts val="2800"/>
              <a:buNone/>
            </a:pPr>
            <a:r>
              <a:t/>
            </a:r>
            <a:endParaRPr/>
          </a:p>
          <a:p>
            <a:pPr indent="-342900" lvl="0" marL="457200" rtl="0" algn="l">
              <a:lnSpc>
                <a:spcPct val="90000"/>
              </a:lnSpc>
              <a:spcBef>
                <a:spcPts val="1000"/>
              </a:spcBef>
              <a:spcAft>
                <a:spcPts val="0"/>
              </a:spcAft>
              <a:buSzPts val="1800"/>
              <a:buAutoNum type="arabicPeriod"/>
            </a:pPr>
            <a:r>
              <a:rPr b="1" lang="en-US"/>
              <a:t>Projectile - </a:t>
            </a:r>
            <a:r>
              <a:rPr lang="en-US">
                <a:solidFill>
                  <a:srgbClr val="FF0000"/>
                </a:solidFill>
              </a:rPr>
              <a:t>variables</a:t>
            </a:r>
            <a:r>
              <a:rPr lang="en-US"/>
              <a:t> to store x, y position, and mass? Maybe velocity, acceleration vectors? </a:t>
            </a:r>
            <a:r>
              <a:rPr lang="en-US">
                <a:solidFill>
                  <a:srgbClr val="FF0000"/>
                </a:solidFill>
              </a:rPr>
              <a:t>Functions </a:t>
            </a:r>
            <a:r>
              <a:rPr lang="en-US">
                <a:solidFill>
                  <a:srgbClr val="000000"/>
                </a:solidFill>
              </a:rPr>
              <a:t>to calculate heading of projectile? </a:t>
            </a:r>
            <a:endParaRPr>
              <a:solidFill>
                <a:srgbClr val="000000"/>
              </a:solidFill>
            </a:endParaRPr>
          </a:p>
          <a:p>
            <a:pPr indent="-342900" lvl="0" marL="457200" rtl="0" algn="l">
              <a:lnSpc>
                <a:spcPct val="90000"/>
              </a:lnSpc>
              <a:spcBef>
                <a:spcPts val="0"/>
              </a:spcBef>
              <a:spcAft>
                <a:spcPts val="0"/>
              </a:spcAft>
              <a:buSzPts val="1800"/>
              <a:buAutoNum type="arabicPeriod"/>
            </a:pPr>
            <a:r>
              <a:rPr b="1" lang="en-US"/>
              <a:t>Car - </a:t>
            </a:r>
            <a:r>
              <a:rPr lang="en-US">
                <a:solidFill>
                  <a:srgbClr val="FF0000"/>
                </a:solidFill>
              </a:rPr>
              <a:t>variables</a:t>
            </a:r>
            <a:r>
              <a:rPr lang="en-US"/>
              <a:t> to describe color of vehicle, model of vehicle, type of vehicle?</a:t>
            </a:r>
            <a:endParaRPr/>
          </a:p>
          <a:p>
            <a:pPr indent="-342900" lvl="0" marL="457200" rtl="0" algn="l">
              <a:lnSpc>
                <a:spcPct val="90000"/>
              </a:lnSpc>
              <a:spcBef>
                <a:spcPts val="0"/>
              </a:spcBef>
              <a:spcAft>
                <a:spcPts val="0"/>
              </a:spcAft>
              <a:buSzPts val="1800"/>
              <a:buAutoNum type="arabicPeriod"/>
            </a:pPr>
            <a:r>
              <a:rPr b="1" lang="en-US"/>
              <a:t>Human - </a:t>
            </a:r>
            <a:r>
              <a:rPr lang="en-US">
                <a:solidFill>
                  <a:srgbClr val="FF0000"/>
                </a:solidFill>
              </a:rPr>
              <a:t>variables </a:t>
            </a:r>
            <a:r>
              <a:rPr lang="en-US"/>
              <a:t>to describe height of person, weight of person, ethnicity?  </a:t>
            </a:r>
            <a:r>
              <a:rPr lang="en-US">
                <a:solidFill>
                  <a:srgbClr val="FF0000"/>
                </a:solidFill>
              </a:rPr>
              <a:t>Functions </a:t>
            </a:r>
            <a:r>
              <a:rPr lang="en-US"/>
              <a:t>to calculate BMI (Body Mass Index)?</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73" name="Google Shape;173;p2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74" name="Google Shape;174;p22"/>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Checkpoint: </a:t>
            </a:r>
            <a:r>
              <a:rPr lang="en-US" sz="4000">
                <a:solidFill>
                  <a:schemeClr val="accent5"/>
                </a:solidFill>
                <a:latin typeface="Calibri"/>
                <a:ea typeface="Calibri"/>
                <a:cs typeface="Calibri"/>
                <a:sym typeface="Calibri"/>
              </a:rPr>
              <a:t>Class and Struct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80" name="Google Shape;180;p23"/>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81" name="Google Shape;181;p23"/>
          <p:cNvSpPr txBox="1"/>
          <p:nvPr>
            <p:ph idx="1" type="body"/>
          </p:nvPr>
        </p:nvSpPr>
        <p:spPr>
          <a:xfrm>
            <a:off x="143710" y="982025"/>
            <a:ext cx="11923829" cy="57298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A recursive function is a function which calls itself in a cycle of repeated operations (i.e. using smaller problems to build upon a larger problem).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82" name="Google Shape;182;p2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83" name="Google Shape;183;p23"/>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Recursive functions</a:t>
            </a:r>
            <a:endParaRPr sz="4000">
              <a:solidFill>
                <a:schemeClr val="accent5"/>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89" name="Google Shape;189;p2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90" name="Google Shape;190;p24"/>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A recursive function is a function which calls itself in a cycle of repeated operations (i.e. using smaller problems to build upon a larger problem).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A common instance is the Fibonacci sequence:</a:t>
            </a:r>
            <a:endParaRPr/>
          </a:p>
          <a:p>
            <a:pPr indent="0" lvl="0" marL="0" rtl="0" algn="l">
              <a:lnSpc>
                <a:spcPct val="90000"/>
              </a:lnSpc>
              <a:spcBef>
                <a:spcPts val="1000"/>
              </a:spcBef>
              <a:spcAft>
                <a:spcPts val="0"/>
              </a:spcAft>
              <a:buClr>
                <a:schemeClr val="dk1"/>
              </a:buClr>
              <a:buSzPts val="2800"/>
              <a:buNone/>
            </a:pPr>
            <a:r>
              <a:rPr i="1" lang="en-US"/>
              <a:t>F(n) = F(n-1) + F(n-2) </a:t>
            </a:r>
            <a:r>
              <a:rPr i="1" lang="en-US" u="sng"/>
              <a:t>for all</a:t>
            </a:r>
            <a:r>
              <a:rPr i="1" lang="en-US"/>
              <a:t> n ≥ 2</a:t>
            </a:r>
            <a:endParaRPr i="1"/>
          </a:p>
          <a:p>
            <a:pPr indent="0" lvl="0" marL="0" rtl="0" algn="l">
              <a:lnSpc>
                <a:spcPct val="90000"/>
              </a:lnSpc>
              <a:spcBef>
                <a:spcPts val="1000"/>
              </a:spcBef>
              <a:spcAft>
                <a:spcPts val="0"/>
              </a:spcAft>
              <a:buClr>
                <a:schemeClr val="dk1"/>
              </a:buClr>
              <a:buSzPts val="2800"/>
              <a:buNone/>
            </a:pPr>
            <a:r>
              <a:rPr i="1" lang="en-US"/>
              <a:t>F(0) = 1</a:t>
            </a:r>
            <a:endParaRPr i="1"/>
          </a:p>
          <a:p>
            <a:pPr indent="0" lvl="0" marL="0" rtl="0" algn="l">
              <a:lnSpc>
                <a:spcPct val="90000"/>
              </a:lnSpc>
              <a:spcBef>
                <a:spcPts val="1000"/>
              </a:spcBef>
              <a:spcAft>
                <a:spcPts val="0"/>
              </a:spcAft>
              <a:buClr>
                <a:schemeClr val="dk1"/>
              </a:buClr>
              <a:buSzPts val="2800"/>
              <a:buNone/>
            </a:pPr>
            <a:r>
              <a:rPr i="1" lang="en-US"/>
              <a:t>F(1) = 1</a:t>
            </a:r>
            <a:endParaRPr i="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Write a function that calculate the n-th element inside of the Fibonacci sequence (Please do </a:t>
            </a:r>
            <a:r>
              <a:rPr lang="en-US" u="sng"/>
              <a:t>NOT</a:t>
            </a:r>
            <a:r>
              <a:rPr lang="en-US"/>
              <a:t> use the closed form expression - using the golden ratio!).</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91" name="Google Shape;191;p2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92" name="Google Shape;192;p24"/>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Recursive functions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98" name="Google Shape;198;p25"/>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99" name="Google Shape;199;p25"/>
          <p:cNvSpPr txBox="1"/>
          <p:nvPr>
            <p:ph idx="1" type="body"/>
          </p:nvPr>
        </p:nvSpPr>
        <p:spPr>
          <a:xfrm>
            <a:off x="143710" y="982025"/>
            <a:ext cx="11923829" cy="57298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To calculate f(x), we must first calculate f(x-1) and f(x-2).</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r>
              <a:rPr b="1" lang="en-US">
                <a:latin typeface="Courier New"/>
                <a:ea typeface="Courier New"/>
                <a:cs typeface="Courier New"/>
                <a:sym typeface="Courier New"/>
              </a:rPr>
              <a:t>int fibonacci(int n)</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if(n==0 || n==1) //this is our base cases</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return 1;</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return fibonacci(n-1)+fibonacci(n-2); //recursive step</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 </a:t>
            </a:r>
            <a:endParaRPr b="1">
              <a:latin typeface="Courier New"/>
              <a:ea typeface="Courier New"/>
              <a:cs typeface="Courier New"/>
              <a:sym typeface="Courier New"/>
            </a:endParaRPr>
          </a:p>
        </p:txBody>
      </p:sp>
      <p:pic>
        <p:nvPicPr>
          <p:cNvPr descr="logo" id="200" name="Google Shape;200;p2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01" name="Google Shape;201;p25"/>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Recursive functions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07" name="Google Shape;207;p2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08" name="Google Shape;208;p26"/>
          <p:cNvSpPr txBox="1"/>
          <p:nvPr>
            <p:ph idx="1" type="body"/>
          </p:nvPr>
        </p:nvSpPr>
        <p:spPr>
          <a:xfrm>
            <a:off x="136700" y="896825"/>
            <a:ext cx="12390600" cy="573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To calculate f(x), we must first calculate f(x-1) and f(x-2).</a:t>
            </a:r>
            <a:endParaRPr/>
          </a:p>
          <a:p>
            <a:pPr indent="0" lvl="0" marL="0" rtl="0" algn="l">
              <a:lnSpc>
                <a:spcPct val="90000"/>
              </a:lnSpc>
              <a:spcBef>
                <a:spcPts val="1000"/>
              </a:spcBef>
              <a:spcAft>
                <a:spcPts val="0"/>
              </a:spcAft>
              <a:buClr>
                <a:schemeClr val="dk1"/>
              </a:buClr>
              <a:buSzPts val="2800"/>
              <a:buNone/>
            </a:pPr>
            <a:r>
              <a:rPr lang="en-US"/>
              <a:t>Problem? Too slow!</a:t>
            </a:r>
            <a:endParaRPr/>
          </a:p>
          <a:p>
            <a:pPr indent="0" lvl="0" marL="0" rtl="0" algn="l">
              <a:lnSpc>
                <a:spcPct val="90000"/>
              </a:lnSpc>
              <a:spcBef>
                <a:spcPts val="1000"/>
              </a:spcBef>
              <a:spcAft>
                <a:spcPts val="0"/>
              </a:spcAft>
              <a:buClr>
                <a:schemeClr val="dk1"/>
              </a:buClr>
              <a:buSzPts val="2800"/>
              <a:buNone/>
            </a:pPr>
            <a:r>
              <a:rPr lang="en-US"/>
              <a:t>Solution? </a:t>
            </a:r>
            <a:r>
              <a:rPr b="1" lang="en-US"/>
              <a:t>Memoization (Dynamic Programming)</a:t>
            </a:r>
            <a:endParaRPr b="1"/>
          </a:p>
          <a:p>
            <a:pPr indent="0" lvl="0" marL="0" rtl="0" algn="l">
              <a:lnSpc>
                <a:spcPct val="90000"/>
              </a:lnSpc>
              <a:spcBef>
                <a:spcPts val="1000"/>
              </a:spcBef>
              <a:spcAft>
                <a:spcPts val="0"/>
              </a:spcAft>
              <a:buClr>
                <a:schemeClr val="dk1"/>
              </a:buClr>
              <a:buSzPts val="2800"/>
              <a:buNone/>
            </a:pPr>
            <a:r>
              <a:rPr lang="en-US"/>
              <a:t>	</a:t>
            </a:r>
            <a:r>
              <a:rPr b="1" lang="en-US">
                <a:latin typeface="Courier New"/>
                <a:ea typeface="Courier New"/>
                <a:cs typeface="Courier New"/>
                <a:sym typeface="Courier New"/>
              </a:rPr>
              <a:t>int fibonacci(int n)</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if(dp[n] != -1) return dp[n];</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if(n==0 || n==1)</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return 1;</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dp[n] = fibonacci(n-1)+fibonacci(n-2);//recursive step</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return fibonacci(n-1)+fibonacci(n-2);</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a:latin typeface="Courier New"/>
                <a:ea typeface="Courier New"/>
                <a:cs typeface="Courier New"/>
                <a:sym typeface="Courier New"/>
              </a:rPr>
              <a:t>	} </a:t>
            </a:r>
            <a:endParaRPr b="1">
              <a:latin typeface="Courier New"/>
              <a:ea typeface="Courier New"/>
              <a:cs typeface="Courier New"/>
              <a:sym typeface="Courier New"/>
            </a:endParaRPr>
          </a:p>
        </p:txBody>
      </p:sp>
      <p:pic>
        <p:nvPicPr>
          <p:cNvPr descr="logo" id="209" name="Google Shape;209;p2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10" name="Google Shape;210;p26"/>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Recursive functions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16" name="Google Shape;216;p2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17" name="Google Shape;217;p27"/>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What would a call to fibonacci(5) look like?</a:t>
            </a:r>
            <a:endParaRPr/>
          </a:p>
          <a:p>
            <a:pPr indent="0" lvl="0" marL="0" rtl="0" algn="l">
              <a:lnSpc>
                <a:spcPct val="90000"/>
              </a:lnSpc>
              <a:spcBef>
                <a:spcPts val="1000"/>
              </a:spcBef>
              <a:spcAft>
                <a:spcPts val="0"/>
              </a:spcAft>
              <a:buClr>
                <a:schemeClr val="dk1"/>
              </a:buClr>
              <a:buSzPts val="2800"/>
              <a:buNone/>
            </a:pPr>
            <a:r>
              <a:t/>
            </a:r>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int fibonacci(int n)</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if(n==0 || n==1)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return 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return fibonacci(n-1)+fibonacci(n-2);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t/>
            </a:r>
            <a:endParaRPr b="1" sz="1800">
              <a:latin typeface="Courier New"/>
              <a:ea typeface="Courier New"/>
              <a:cs typeface="Courier New"/>
              <a:sym typeface="Courier New"/>
            </a:endParaRPr>
          </a:p>
        </p:txBody>
      </p:sp>
      <p:pic>
        <p:nvPicPr>
          <p:cNvPr descr="logo" id="218" name="Google Shape;218;p2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19" name="Google Shape;219;p27"/>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Recursive functions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25" name="Google Shape;225;p2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26" name="Google Shape;226;p28"/>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What would a call to fibonacci(5) look like?</a:t>
            </a:r>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int fibonacci(int n)</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if(n==0 || n==1)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return 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return fibonacci(n-1)+fibonacci(n-2);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fibonacci(5) ←</a:t>
            </a:r>
            <a:r>
              <a:rPr b="1" lang="en-US" sz="1800">
                <a:latin typeface="Courier New"/>
                <a:ea typeface="Courier New"/>
                <a:cs typeface="Courier New"/>
                <a:sym typeface="Courier New"/>
              </a:rPr>
              <a:t> </a:t>
            </a:r>
            <a:r>
              <a:rPr b="1" lang="en-US" sz="1800">
                <a:latin typeface="Courier New"/>
                <a:ea typeface="Courier New"/>
                <a:cs typeface="Courier New"/>
                <a:sym typeface="Courier New"/>
              </a:rPr>
              <a:t> return fibonacci(4) + fibonacci(3)</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fibonacci(4) </a:t>
            </a:r>
            <a:r>
              <a:rPr b="1" lang="en-US" sz="1800">
                <a:latin typeface="Courier New"/>
                <a:ea typeface="Courier New"/>
                <a:cs typeface="Courier New"/>
                <a:sym typeface="Courier New"/>
              </a:rPr>
              <a:t>← </a:t>
            </a:r>
            <a:r>
              <a:rPr b="1" lang="en-US" sz="1800">
                <a:latin typeface="Courier New"/>
                <a:ea typeface="Courier New"/>
                <a:cs typeface="Courier New"/>
                <a:sym typeface="Courier New"/>
              </a:rPr>
              <a:t>return fibonacci(3) + fibonacci(2)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fibonacci(3) </a:t>
            </a:r>
            <a:r>
              <a:rPr b="1" lang="en-US" sz="1800">
                <a:latin typeface="Courier New"/>
                <a:ea typeface="Courier New"/>
                <a:cs typeface="Courier New"/>
                <a:sym typeface="Courier New"/>
              </a:rPr>
              <a:t>← </a:t>
            </a:r>
            <a:r>
              <a:rPr b="1" lang="en-US" sz="1800">
                <a:latin typeface="Courier New"/>
                <a:ea typeface="Courier New"/>
                <a:cs typeface="Courier New"/>
                <a:sym typeface="Courier New"/>
              </a:rPr>
              <a:t>return fibonacci(2) + fibonacci(1)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fibonacci(2) </a:t>
            </a:r>
            <a:r>
              <a:rPr b="1" lang="en-US" sz="1800">
                <a:latin typeface="Courier New"/>
                <a:ea typeface="Courier New"/>
                <a:cs typeface="Courier New"/>
                <a:sym typeface="Courier New"/>
              </a:rPr>
              <a:t>← </a:t>
            </a:r>
            <a:r>
              <a:rPr b="1" lang="en-US" sz="1800">
                <a:latin typeface="Courier New"/>
                <a:ea typeface="Courier New"/>
                <a:cs typeface="Courier New"/>
                <a:sym typeface="Courier New"/>
              </a:rPr>
              <a:t>return fibonacci(1) + fibonacci(0) = 1+1 = 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fibonacci(3) = 2 + 1 = 3</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fibonacci(4) = 3 + 2 = 5</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fibonacci(5) = 5 + 3 = </a:t>
            </a:r>
            <a:r>
              <a:rPr b="1" lang="en-US" sz="1800">
                <a:latin typeface="Courier New"/>
                <a:ea typeface="Courier New"/>
                <a:cs typeface="Courier New"/>
                <a:sym typeface="Courier New"/>
              </a:rPr>
              <a:t>8 (</a:t>
            </a:r>
            <a:r>
              <a:rPr b="1" lang="en-US" sz="1800" u="sng">
                <a:latin typeface="Courier New"/>
                <a:ea typeface="Courier New"/>
                <a:cs typeface="Courier New"/>
                <a:sym typeface="Courier New"/>
              </a:rPr>
              <a:t>answer</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p:txBody>
      </p:sp>
      <p:pic>
        <p:nvPicPr>
          <p:cNvPr descr="logo" id="227" name="Google Shape;227;p2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28" name="Google Shape;228;p28"/>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Recursive functions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34" name="Google Shape;234;p2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35" name="Google Shape;235;p29"/>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Checkpoint: what is jib</a:t>
            </a:r>
            <a:r>
              <a:rPr lang="en-US"/>
              <a:t>(5), and what does it look like?</a:t>
            </a:r>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int jib(int n)</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if(n == 0) return 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if(n == 1) return 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return jib(n-1)*</a:t>
            </a:r>
            <a:r>
              <a:rPr b="1" lang="en-US" sz="1800">
                <a:latin typeface="Courier New"/>
                <a:ea typeface="Courier New"/>
                <a:cs typeface="Courier New"/>
                <a:sym typeface="Courier New"/>
              </a:rPr>
              <a:t>jib</a:t>
            </a:r>
            <a:r>
              <a:rPr b="1" lang="en-US" sz="1800">
                <a:latin typeface="Courier New"/>
                <a:ea typeface="Courier New"/>
                <a:cs typeface="Courier New"/>
                <a:sym typeface="Courier New"/>
              </a:rPr>
              <a:t>(n-2);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t/>
            </a:r>
            <a:endParaRPr b="1" sz="1800">
              <a:latin typeface="Courier New"/>
              <a:ea typeface="Courier New"/>
              <a:cs typeface="Courier New"/>
              <a:sym typeface="Courier New"/>
            </a:endParaRPr>
          </a:p>
        </p:txBody>
      </p:sp>
      <p:pic>
        <p:nvPicPr>
          <p:cNvPr descr="logo" id="236" name="Google Shape;236;p2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37" name="Google Shape;237;p29"/>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Recursive functions</a:t>
            </a:r>
            <a:endParaRPr/>
          </a:p>
        </p:txBody>
      </p:sp>
      <p:sp>
        <p:nvSpPr>
          <p:cNvPr id="238" name="Google Shape;238;p29"/>
          <p:cNvSpPr txBox="1"/>
          <p:nvPr/>
        </p:nvSpPr>
        <p:spPr>
          <a:xfrm>
            <a:off x="5351225" y="2262050"/>
            <a:ext cx="2969700" cy="233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5</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8</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16</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32</a:t>
            </a:r>
            <a:endParaRPr b="1" sz="18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44" name="Google Shape;244;p3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45" name="Google Shape;245;p30"/>
          <p:cNvSpPr txBox="1"/>
          <p:nvPr>
            <p:ph idx="1" type="body"/>
          </p:nvPr>
        </p:nvSpPr>
        <p:spPr>
          <a:xfrm>
            <a:off x="143710" y="982025"/>
            <a:ext cx="11923800" cy="5730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Checkpoint: what is jib(5)</a:t>
            </a:r>
            <a:r>
              <a:rPr lang="en-US"/>
              <a:t>, and what does it look like?</a:t>
            </a:r>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int jib(int n)</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if(n == 0) return 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if(n == 1) return 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return jib(n-1)*jib(n-2);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jib(5) ←  jib(4)*jib(3)</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jib(4) ←  jib(3)*jib(2)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jib(3) ← jib(2)*jib(1)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jib(2) ← jib(1)*jib(0) = 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jib(3) = jib(2) * jib(1) = 2 * 2 = 4</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jib(4) = jib(3) * jib(2) = 2*4 = 8</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1800">
                <a:latin typeface="Courier New"/>
                <a:ea typeface="Courier New"/>
                <a:cs typeface="Courier New"/>
                <a:sym typeface="Courier New"/>
              </a:rPr>
              <a:t>jib(5) = jib(4) * jib(3) = 8 * 4 = </a:t>
            </a:r>
            <a:r>
              <a:rPr b="1" lang="en-US" sz="1800">
                <a:latin typeface="Courier New"/>
                <a:ea typeface="Courier New"/>
                <a:cs typeface="Courier New"/>
                <a:sym typeface="Courier New"/>
              </a:rPr>
              <a:t>32 (</a:t>
            </a:r>
            <a:r>
              <a:rPr b="1" lang="en-US" sz="1800" u="sng">
                <a:latin typeface="Courier New"/>
                <a:ea typeface="Courier New"/>
                <a:cs typeface="Courier New"/>
                <a:sym typeface="Courier New"/>
              </a:rPr>
              <a:t>answer</a:t>
            </a:r>
            <a:r>
              <a:rPr b="1" lang="en-US" sz="1800">
                <a:latin typeface="Courier New"/>
                <a:ea typeface="Courier New"/>
                <a:cs typeface="Courier New"/>
                <a:sym typeface="Courier New"/>
              </a:rPr>
              <a:t>)</a:t>
            </a:r>
            <a:endParaRPr b="1" i="1" sz="1800">
              <a:latin typeface="Courier New"/>
              <a:ea typeface="Courier New"/>
              <a:cs typeface="Courier New"/>
              <a:sym typeface="Courier New"/>
            </a:endParaRPr>
          </a:p>
        </p:txBody>
      </p:sp>
      <p:pic>
        <p:nvPicPr>
          <p:cNvPr descr="logo" id="246" name="Google Shape;246;p3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47" name="Google Shape;247;p30"/>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Recursive functions</a:t>
            </a:r>
            <a:endParaRPr/>
          </a:p>
        </p:txBody>
      </p:sp>
      <p:sp>
        <p:nvSpPr>
          <p:cNvPr id="248" name="Google Shape;248;p30"/>
          <p:cNvSpPr txBox="1"/>
          <p:nvPr/>
        </p:nvSpPr>
        <p:spPr>
          <a:xfrm>
            <a:off x="5351225" y="2262050"/>
            <a:ext cx="2969700" cy="233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5</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8</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16</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32</a:t>
            </a:r>
            <a:endParaRPr b="1"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p:nvPr/>
        </p:nvSpPr>
        <p:spPr>
          <a:xfrm>
            <a:off x="0"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13"/>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 name="Google Shape;84;p13"/>
          <p:cNvSpPr txBox="1"/>
          <p:nvPr>
            <p:ph idx="1" type="body"/>
          </p:nvPr>
        </p:nvSpPr>
        <p:spPr>
          <a:xfrm>
            <a:off x="838200" y="1341438"/>
            <a:ext cx="10515600" cy="5135562"/>
          </a:xfrm>
          <a:prstGeom prst="rect">
            <a:avLst/>
          </a:prstGeom>
          <a:noFill/>
          <a:ln>
            <a:noFill/>
          </a:ln>
        </p:spPr>
        <p:txBody>
          <a:bodyPr anchorCtr="0" anchor="t" bIns="45700" lIns="91425" spcFirstLastPara="1" rIns="91425" wrap="square" tIns="45700">
            <a:noAutofit/>
          </a:bodyPr>
          <a:lstStyle/>
          <a:p>
            <a:pPr indent="-292100" lvl="0" marL="228600" rtl="0" algn="l">
              <a:lnSpc>
                <a:spcPct val="90000"/>
              </a:lnSpc>
              <a:spcBef>
                <a:spcPts val="0"/>
              </a:spcBef>
              <a:spcAft>
                <a:spcPts val="0"/>
              </a:spcAft>
              <a:buSzPts val="2800"/>
              <a:buChar char="•"/>
            </a:pPr>
            <a:r>
              <a:rPr lang="en-US"/>
              <a:t>Discuss solutions to problems from Part 1. (Do any of you need extra time on any of these?)</a:t>
            </a:r>
            <a:endParaRPr/>
          </a:p>
          <a:p>
            <a:pPr indent="-266700" lvl="1" marL="685800" rtl="0" algn="l">
              <a:spcBef>
                <a:spcPts val="0"/>
              </a:spcBef>
              <a:spcAft>
                <a:spcPts val="0"/>
              </a:spcAft>
              <a:buSzPts val="2400"/>
              <a:buChar char="•"/>
            </a:pPr>
            <a:r>
              <a:rPr lang="en-US"/>
              <a:t>Contest Timing</a:t>
            </a:r>
            <a:endParaRPr/>
          </a:p>
          <a:p>
            <a:pPr indent="-266700" lvl="1" marL="685800" rtl="0" algn="l">
              <a:spcBef>
                <a:spcPts val="0"/>
              </a:spcBef>
              <a:spcAft>
                <a:spcPts val="0"/>
              </a:spcAft>
              <a:buSzPts val="2400"/>
              <a:buChar char="•"/>
            </a:pPr>
            <a:r>
              <a:rPr lang="en-US"/>
              <a:t>Haybales</a:t>
            </a:r>
            <a:endParaRPr/>
          </a:p>
          <a:p>
            <a:pPr indent="-266700" lvl="1" marL="685800" rtl="0" algn="l">
              <a:spcBef>
                <a:spcPts val="0"/>
              </a:spcBef>
              <a:spcAft>
                <a:spcPts val="0"/>
              </a:spcAft>
              <a:buSzPts val="2400"/>
              <a:buChar char="•"/>
            </a:pPr>
            <a:r>
              <a:rPr lang="en-US"/>
              <a:t>Block Game</a:t>
            </a:r>
            <a:endParaRPr/>
          </a:p>
          <a:p>
            <a:pPr indent="-292100" lvl="0" marL="228600" rtl="0" algn="l">
              <a:spcBef>
                <a:spcPts val="0"/>
              </a:spcBef>
              <a:spcAft>
                <a:spcPts val="0"/>
              </a:spcAft>
              <a:buSzPts val="2800"/>
              <a:buChar char="•"/>
            </a:pPr>
            <a:r>
              <a:rPr lang="en-US"/>
              <a:t>More practice problems</a:t>
            </a:r>
            <a:endParaRPr/>
          </a:p>
          <a:p>
            <a:pPr indent="-228600" lvl="1" marL="685800" rtl="0" algn="l">
              <a:spcBef>
                <a:spcPts val="0"/>
              </a:spcBef>
              <a:spcAft>
                <a:spcPts val="0"/>
              </a:spcAft>
              <a:buSzPts val="1800"/>
              <a:buChar char="•"/>
            </a:pPr>
            <a:r>
              <a:rPr lang="en-US"/>
              <a:t>Milk Pails</a:t>
            </a:r>
            <a:endParaRPr/>
          </a:p>
          <a:p>
            <a:pPr indent="-228600" lvl="1" marL="685800" rtl="0" algn="l">
              <a:spcBef>
                <a:spcPts val="0"/>
              </a:spcBef>
              <a:spcAft>
                <a:spcPts val="0"/>
              </a:spcAft>
              <a:buSzPts val="1800"/>
              <a:buChar char="•"/>
            </a:pPr>
            <a:r>
              <a:rPr lang="en-US"/>
              <a:t>Why Did the Cow Cross the Road?</a:t>
            </a:r>
            <a:endParaRPr/>
          </a:p>
          <a:p>
            <a:pPr indent="-228600" lvl="0" marL="228600" rtl="0" algn="l">
              <a:lnSpc>
                <a:spcPct val="90000"/>
              </a:lnSpc>
              <a:spcBef>
                <a:spcPts val="0"/>
              </a:spcBef>
              <a:spcAft>
                <a:spcPts val="0"/>
              </a:spcAft>
              <a:buClr>
                <a:schemeClr val="dk1"/>
              </a:buClr>
              <a:buSzPts val="2800"/>
              <a:buChar char="•"/>
            </a:pPr>
            <a:r>
              <a:rPr lang="en-US"/>
              <a:t>More </a:t>
            </a:r>
            <a:r>
              <a:rPr lang="en-US"/>
              <a:t>Advanced Topics</a:t>
            </a:r>
            <a:endParaRPr/>
          </a:p>
          <a:p>
            <a:pPr indent="-228600" lvl="1" marL="685800" rtl="0" algn="l">
              <a:lnSpc>
                <a:spcPct val="90000"/>
              </a:lnSpc>
              <a:spcBef>
                <a:spcPts val="0"/>
              </a:spcBef>
              <a:spcAft>
                <a:spcPts val="0"/>
              </a:spcAft>
              <a:buClr>
                <a:schemeClr val="dk1"/>
              </a:buClr>
              <a:buSzPts val="1800"/>
              <a:buChar char="•"/>
            </a:pPr>
            <a:r>
              <a:rPr lang="en-US"/>
              <a:t>Classes/Structs</a:t>
            </a:r>
            <a:endParaRPr/>
          </a:p>
          <a:p>
            <a:pPr indent="-228600" lvl="2" marL="1143000" rtl="0" algn="l">
              <a:lnSpc>
                <a:spcPct val="90000"/>
              </a:lnSpc>
              <a:spcBef>
                <a:spcPts val="0"/>
              </a:spcBef>
              <a:spcAft>
                <a:spcPts val="0"/>
              </a:spcAft>
              <a:buSzPts val="1800"/>
              <a:buChar char="•"/>
            </a:pPr>
            <a:r>
              <a:rPr lang="en-US"/>
              <a:t>Classes: C++ and Java</a:t>
            </a:r>
            <a:endParaRPr/>
          </a:p>
          <a:p>
            <a:pPr indent="-228600" lvl="2" marL="1143000" rtl="0" algn="l">
              <a:lnSpc>
                <a:spcPct val="90000"/>
              </a:lnSpc>
              <a:spcBef>
                <a:spcPts val="0"/>
              </a:spcBef>
              <a:spcAft>
                <a:spcPts val="0"/>
              </a:spcAft>
              <a:buSzPts val="1800"/>
              <a:buChar char="•"/>
            </a:pPr>
            <a:r>
              <a:rPr lang="en-US"/>
              <a:t>Struct: C++ only</a:t>
            </a:r>
            <a:endParaRPr/>
          </a:p>
          <a:p>
            <a:pPr indent="-228600" lvl="1" marL="685800" rtl="0" algn="l">
              <a:lnSpc>
                <a:spcPct val="90000"/>
              </a:lnSpc>
              <a:spcBef>
                <a:spcPts val="1000"/>
              </a:spcBef>
              <a:spcAft>
                <a:spcPts val="0"/>
              </a:spcAft>
              <a:buClr>
                <a:schemeClr val="dk1"/>
              </a:buClr>
              <a:buSzPts val="1800"/>
              <a:buChar char="•"/>
            </a:pPr>
            <a:r>
              <a:rPr lang="en-US"/>
              <a:t>Recursive Functions</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85" name="Google Shape;85;p1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86" name="Google Shape;86;p13"/>
          <p:cNvSpPr txBox="1"/>
          <p:nvPr/>
        </p:nvSpPr>
        <p:spPr>
          <a:xfrm>
            <a:off x="2984500" y="91440"/>
            <a:ext cx="9083040" cy="706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Overview of Part II</a:t>
            </a:r>
            <a:endParaRPr sz="4000">
              <a:solidFill>
                <a:schemeClr val="accent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31"/>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31"/>
          <p:cNvSpPr txBox="1"/>
          <p:nvPr>
            <p:ph idx="1" type="body"/>
          </p:nvPr>
        </p:nvSpPr>
        <p:spPr>
          <a:xfrm>
            <a:off x="647700" y="1216025"/>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sz="2500"/>
              <a:t>How does homework work?</a:t>
            </a:r>
            <a:endParaRPr sz="2500"/>
          </a:p>
          <a:p>
            <a:pPr indent="0" lvl="0" marL="0" rtl="0" algn="l">
              <a:lnSpc>
                <a:spcPct val="90000"/>
              </a:lnSpc>
              <a:spcBef>
                <a:spcPts val="1000"/>
              </a:spcBef>
              <a:spcAft>
                <a:spcPts val="0"/>
              </a:spcAft>
              <a:buClr>
                <a:schemeClr val="dk1"/>
              </a:buClr>
              <a:buSzPts val="2800"/>
              <a:buNone/>
            </a:pPr>
            <a:r>
              <a:t/>
            </a:r>
            <a:endParaRPr sz="2500"/>
          </a:p>
          <a:p>
            <a:pPr indent="0" lvl="0" marL="0" rtl="0" algn="l">
              <a:lnSpc>
                <a:spcPct val="90000"/>
              </a:lnSpc>
              <a:spcBef>
                <a:spcPts val="1000"/>
              </a:spcBef>
              <a:spcAft>
                <a:spcPts val="0"/>
              </a:spcAft>
              <a:buClr>
                <a:schemeClr val="dk1"/>
              </a:buClr>
              <a:buSzPts val="2800"/>
              <a:buNone/>
            </a:pPr>
            <a:r>
              <a:rPr lang="en-US" sz="2500"/>
              <a:t>Try to do as much as you can for the following problems  - at least brainstorm </a:t>
            </a:r>
            <a:endParaRPr sz="2500"/>
          </a:p>
          <a:p>
            <a:pPr indent="0" lvl="0" marL="0" rtl="0" algn="l">
              <a:lnSpc>
                <a:spcPct val="90000"/>
              </a:lnSpc>
              <a:spcBef>
                <a:spcPts val="1000"/>
              </a:spcBef>
              <a:spcAft>
                <a:spcPts val="0"/>
              </a:spcAft>
              <a:buClr>
                <a:schemeClr val="dk1"/>
              </a:buClr>
              <a:buSzPts val="2800"/>
              <a:buNone/>
            </a:pPr>
            <a:r>
              <a:rPr lang="en-US" sz="2500"/>
              <a:t>what the answer/implementation might look like for problems you didn’t get to.</a:t>
            </a:r>
            <a:endParaRPr sz="2500"/>
          </a:p>
          <a:p>
            <a:pPr indent="0" lvl="0" marL="0" rtl="0" algn="l">
              <a:lnSpc>
                <a:spcPct val="90000"/>
              </a:lnSpc>
              <a:spcBef>
                <a:spcPts val="1000"/>
              </a:spcBef>
              <a:spcAft>
                <a:spcPts val="0"/>
              </a:spcAft>
              <a:buClr>
                <a:schemeClr val="dk1"/>
              </a:buClr>
              <a:buSzPts val="2800"/>
              <a:buNone/>
            </a:pPr>
            <a:r>
              <a:t/>
            </a:r>
            <a:endParaRPr sz="2500"/>
          </a:p>
          <a:p>
            <a:pPr indent="0" lvl="0" marL="0" rtl="0" algn="l">
              <a:lnSpc>
                <a:spcPct val="90000"/>
              </a:lnSpc>
              <a:spcBef>
                <a:spcPts val="1000"/>
              </a:spcBef>
              <a:spcAft>
                <a:spcPts val="0"/>
              </a:spcAft>
              <a:buClr>
                <a:schemeClr val="dk1"/>
              </a:buClr>
              <a:buSzPts val="2800"/>
              <a:buNone/>
            </a:pPr>
            <a:r>
              <a:rPr lang="en-US" sz="2500"/>
              <a:t>If you don’t finish, that’s fine: we’ll have time next week to finish problems from previous sessions (or if you’re done, start implementing problems from the current section). </a:t>
            </a:r>
            <a:endParaRPr sz="2500"/>
          </a:p>
        </p:txBody>
      </p:sp>
      <p:pic>
        <p:nvPicPr>
          <p:cNvPr descr="logo" id="256" name="Google Shape;256;p3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57" name="Google Shape;257;p31"/>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Homework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3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32"/>
          <p:cNvSpPr txBox="1"/>
          <p:nvPr>
            <p:ph idx="1" type="body"/>
          </p:nvPr>
        </p:nvSpPr>
        <p:spPr>
          <a:xfrm>
            <a:off x="638225" y="1092675"/>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1800"/>
              <a:t>Discussed In-Class (finish if haven’t done so): </a:t>
            </a:r>
            <a:endParaRPr sz="1800"/>
          </a:p>
          <a:p>
            <a:pPr indent="0" lvl="0" marL="0" rtl="0" algn="l">
              <a:lnSpc>
                <a:spcPct val="90000"/>
              </a:lnSpc>
              <a:spcBef>
                <a:spcPts val="0"/>
              </a:spcBef>
              <a:spcAft>
                <a:spcPts val="0"/>
              </a:spcAft>
              <a:buClr>
                <a:schemeClr val="dk1"/>
              </a:buClr>
              <a:buSzPts val="2800"/>
              <a:buNone/>
            </a:pPr>
            <a:r>
              <a:t/>
            </a:r>
            <a:endParaRPr sz="1800"/>
          </a:p>
          <a:p>
            <a:pPr indent="-342900" lvl="0" marL="457200" rtl="0" algn="l">
              <a:lnSpc>
                <a:spcPct val="90000"/>
              </a:lnSpc>
              <a:spcBef>
                <a:spcPts val="0"/>
              </a:spcBef>
              <a:spcAft>
                <a:spcPts val="0"/>
              </a:spcAft>
              <a:buSzPts val="1800"/>
              <a:buAutoNum type="arabicParenR"/>
            </a:pPr>
            <a:r>
              <a:rPr lang="en-US" sz="1800"/>
              <a:t>Contest Timing (ctiming)</a:t>
            </a:r>
            <a:endParaRPr sz="1800"/>
          </a:p>
          <a:p>
            <a:pPr indent="-342900" lvl="0" marL="457200" rtl="0" algn="l">
              <a:lnSpc>
                <a:spcPct val="90000"/>
              </a:lnSpc>
              <a:spcBef>
                <a:spcPts val="0"/>
              </a:spcBef>
              <a:spcAft>
                <a:spcPts val="0"/>
              </a:spcAft>
              <a:buSzPts val="1800"/>
              <a:buAutoNum type="arabicParenR"/>
            </a:pPr>
            <a:r>
              <a:rPr lang="en-US" sz="1800"/>
              <a:t>Haybales</a:t>
            </a:r>
            <a:endParaRPr sz="1800"/>
          </a:p>
          <a:p>
            <a:pPr indent="-342900" lvl="0" marL="457200" rtl="0" algn="l">
              <a:lnSpc>
                <a:spcPct val="90000"/>
              </a:lnSpc>
              <a:spcBef>
                <a:spcPts val="0"/>
              </a:spcBef>
              <a:spcAft>
                <a:spcPts val="0"/>
              </a:spcAft>
              <a:buSzPts val="1800"/>
              <a:buAutoNum type="arabicParenR"/>
            </a:pPr>
            <a:r>
              <a:rPr lang="en-US" sz="1800"/>
              <a:t>Block Game</a:t>
            </a:r>
            <a:endParaRPr sz="1800"/>
          </a:p>
          <a:p>
            <a:pPr indent="0" lvl="0" marL="0" rtl="0" algn="l">
              <a:lnSpc>
                <a:spcPct val="90000"/>
              </a:lnSpc>
              <a:spcBef>
                <a:spcPts val="0"/>
              </a:spcBef>
              <a:spcAft>
                <a:spcPts val="0"/>
              </a:spcAft>
              <a:buClr>
                <a:schemeClr val="dk1"/>
              </a:buClr>
              <a:buSzPts val="2800"/>
              <a:buNone/>
            </a:pPr>
            <a:r>
              <a:t/>
            </a:r>
            <a:endParaRPr sz="1800" u="sng"/>
          </a:p>
          <a:p>
            <a:pPr indent="0" lvl="0" marL="0" rtl="0" algn="l">
              <a:lnSpc>
                <a:spcPct val="90000"/>
              </a:lnSpc>
              <a:spcBef>
                <a:spcPts val="0"/>
              </a:spcBef>
              <a:spcAft>
                <a:spcPts val="0"/>
              </a:spcAft>
              <a:buClr>
                <a:schemeClr val="dk1"/>
              </a:buClr>
              <a:buSzPts val="2800"/>
              <a:buNone/>
            </a:pPr>
            <a:r>
              <a:t/>
            </a:r>
            <a:endParaRPr sz="1800"/>
          </a:p>
          <a:p>
            <a:pPr indent="0" lvl="0" marL="0" rtl="0" algn="l">
              <a:lnSpc>
                <a:spcPct val="90000"/>
              </a:lnSpc>
              <a:spcBef>
                <a:spcPts val="0"/>
              </a:spcBef>
              <a:spcAft>
                <a:spcPts val="0"/>
              </a:spcAft>
              <a:buClr>
                <a:schemeClr val="dk1"/>
              </a:buClr>
              <a:buSzPts val="2800"/>
              <a:buNone/>
            </a:pPr>
            <a:r>
              <a:rPr i="1" lang="en-US" sz="1800" u="sng"/>
              <a:t>Looping/Arrays:</a:t>
            </a:r>
            <a:endParaRPr i="1" sz="1800" u="sng"/>
          </a:p>
          <a:p>
            <a:pPr indent="0" lvl="0" marL="0" rtl="0" algn="l">
              <a:lnSpc>
                <a:spcPct val="90000"/>
              </a:lnSpc>
              <a:spcBef>
                <a:spcPts val="0"/>
              </a:spcBef>
              <a:spcAft>
                <a:spcPts val="0"/>
              </a:spcAft>
              <a:buClr>
                <a:schemeClr val="dk1"/>
              </a:buClr>
              <a:buSzPts val="2800"/>
              <a:buNone/>
            </a:pPr>
            <a:r>
              <a:rPr i="1" lang="en-US" sz="1800"/>
              <a:t>Speeding Ticket:</a:t>
            </a:r>
            <a:endParaRPr i="1" sz="1800"/>
          </a:p>
          <a:p>
            <a:pPr indent="0" lvl="0" marL="0" rtl="0" algn="l">
              <a:lnSpc>
                <a:spcPct val="90000"/>
              </a:lnSpc>
              <a:spcBef>
                <a:spcPts val="0"/>
              </a:spcBef>
              <a:spcAft>
                <a:spcPts val="0"/>
              </a:spcAft>
              <a:buClr>
                <a:schemeClr val="dk1"/>
              </a:buClr>
              <a:buSzPts val="2800"/>
              <a:buNone/>
            </a:pPr>
            <a:r>
              <a:rPr lang="en-US" sz="1100" u="sng">
                <a:solidFill>
                  <a:schemeClr val="hlink"/>
                </a:solidFill>
                <a:latin typeface="Arial"/>
                <a:ea typeface="Arial"/>
                <a:cs typeface="Arial"/>
                <a:sym typeface="Arial"/>
                <a:hlinkClick r:id="rId3"/>
              </a:rPr>
              <a:t>http://www.usaco.org/index.php?page=viewproblem2&amp;cpid=568</a:t>
            </a:r>
            <a:endParaRPr sz="1800"/>
          </a:p>
          <a:p>
            <a:pPr indent="0" lvl="0" marL="0" rtl="0" algn="l">
              <a:lnSpc>
                <a:spcPct val="90000"/>
              </a:lnSpc>
              <a:spcBef>
                <a:spcPts val="0"/>
              </a:spcBef>
              <a:spcAft>
                <a:spcPts val="0"/>
              </a:spcAft>
              <a:buClr>
                <a:schemeClr val="dk1"/>
              </a:buClr>
              <a:buSzPts val="2800"/>
              <a:buNone/>
            </a:pPr>
            <a:r>
              <a:rPr lang="en-US" sz="1800"/>
              <a:t>Why Did the Chicken Cross the Road:</a:t>
            </a:r>
            <a:endParaRPr sz="1800"/>
          </a:p>
          <a:p>
            <a:pPr indent="0" lvl="0" marL="0" rtl="0" algn="l">
              <a:spcBef>
                <a:spcPts val="1000"/>
              </a:spcBef>
              <a:spcAft>
                <a:spcPts val="0"/>
              </a:spcAft>
              <a:buClr>
                <a:schemeClr val="dk1"/>
              </a:buClr>
              <a:buSzPts val="2800"/>
              <a:buNone/>
            </a:pPr>
            <a:r>
              <a:rPr lang="en-US" sz="1800" u="sng">
                <a:solidFill>
                  <a:schemeClr val="hlink"/>
                </a:solidFill>
                <a:hlinkClick r:id="rId4"/>
              </a:rPr>
              <a:t>https://classroom.google.com/c/NjgzNjAyNjMyNFpa/a/NjgzNTk2ODg0NFpa/details</a:t>
            </a:r>
            <a:endParaRPr sz="1800"/>
          </a:p>
          <a:p>
            <a:pPr indent="0" lvl="0" marL="0" rtl="0" algn="l">
              <a:spcBef>
                <a:spcPts val="1000"/>
              </a:spcBef>
              <a:spcAft>
                <a:spcPts val="0"/>
              </a:spcAft>
              <a:buClr>
                <a:schemeClr val="dk1"/>
              </a:buClr>
              <a:buSzPts val="2800"/>
              <a:buNone/>
            </a:pPr>
            <a:r>
              <a:rPr lang="en-US" sz="1800"/>
              <a:t>Milk Pails:</a:t>
            </a:r>
            <a:endParaRPr sz="1800"/>
          </a:p>
          <a:p>
            <a:pPr indent="0" lvl="0" marL="0" rtl="0" algn="l">
              <a:spcBef>
                <a:spcPts val="1000"/>
              </a:spcBef>
              <a:spcAft>
                <a:spcPts val="0"/>
              </a:spcAft>
              <a:buClr>
                <a:schemeClr val="dk1"/>
              </a:buClr>
              <a:buSzPts val="2800"/>
              <a:buNone/>
            </a:pPr>
            <a:r>
              <a:rPr lang="en-US" sz="1800" u="sng">
                <a:solidFill>
                  <a:schemeClr val="hlink"/>
                </a:solidFill>
                <a:hlinkClick r:id="rId5"/>
              </a:rPr>
              <a:t>https://classroom.google.com/c/NjgzNjAyNjMyNFpa/a/NjgzNTk3MTkzNlpa/details</a:t>
            </a:r>
            <a:endParaRPr sz="1800"/>
          </a:p>
          <a:p>
            <a:pPr indent="0" lvl="0" marL="0" rtl="0" algn="l">
              <a:spcBef>
                <a:spcPts val="1000"/>
              </a:spcBef>
              <a:spcAft>
                <a:spcPts val="0"/>
              </a:spcAft>
              <a:buClr>
                <a:schemeClr val="dk1"/>
              </a:buClr>
              <a:buSzPts val="2800"/>
              <a:buNone/>
            </a:pPr>
            <a:r>
              <a:t/>
            </a:r>
            <a:endParaRPr sz="1800"/>
          </a:p>
          <a:p>
            <a:pPr indent="0" lvl="0" marL="0" rtl="0" algn="l">
              <a:spcBef>
                <a:spcPts val="0"/>
              </a:spcBef>
              <a:spcAft>
                <a:spcPts val="0"/>
              </a:spcAft>
              <a:buClr>
                <a:schemeClr val="dk1"/>
              </a:buClr>
              <a:buSzPts val="2800"/>
              <a:buNone/>
            </a:pPr>
            <a:r>
              <a:rPr i="1" lang="en-US" sz="1800" u="sng"/>
              <a:t>Recursion:</a:t>
            </a:r>
            <a:endParaRPr i="1" sz="1800" u="sng"/>
          </a:p>
          <a:p>
            <a:pPr indent="0" lvl="0" marL="0" rtl="0" algn="l">
              <a:spcBef>
                <a:spcPts val="0"/>
              </a:spcBef>
              <a:spcAft>
                <a:spcPts val="0"/>
              </a:spcAft>
              <a:buClr>
                <a:schemeClr val="dk1"/>
              </a:buClr>
              <a:buSzPts val="2800"/>
              <a:buNone/>
            </a:pPr>
            <a:r>
              <a:t/>
            </a:r>
            <a:endParaRPr i="1" sz="1800"/>
          </a:p>
          <a:p>
            <a:pPr indent="0" lvl="0" marL="0" rtl="0" algn="l">
              <a:spcBef>
                <a:spcPts val="0"/>
              </a:spcBef>
              <a:spcAft>
                <a:spcPts val="0"/>
              </a:spcAft>
              <a:buClr>
                <a:schemeClr val="dk1"/>
              </a:buClr>
              <a:buSzPts val="2800"/>
              <a:buNone/>
            </a:pPr>
            <a:r>
              <a:rPr i="1" lang="en-US" sz="1800"/>
              <a:t>Moo: </a:t>
            </a:r>
            <a:r>
              <a:rPr lang="en-US" sz="1800" u="sng">
                <a:solidFill>
                  <a:schemeClr val="hlink"/>
                </a:solidFill>
                <a:hlinkClick r:id="rId6"/>
              </a:rPr>
              <a:t>https://classroom.google.com/c/NjgzNjAyNjMyNFpa/a/NjgzNTk2NDkwN1pa/details</a:t>
            </a:r>
            <a:r>
              <a:rPr i="1" lang="en-US" sz="1800"/>
              <a:t> (difficult!)</a:t>
            </a:r>
            <a:endParaRPr i="1" sz="1800"/>
          </a:p>
          <a:p>
            <a:pPr indent="0" lvl="0" marL="0" rtl="0" algn="l">
              <a:spcBef>
                <a:spcPts val="0"/>
              </a:spcBef>
              <a:spcAft>
                <a:spcPts val="0"/>
              </a:spcAft>
              <a:buClr>
                <a:schemeClr val="dk1"/>
              </a:buClr>
              <a:buSzPts val="2800"/>
              <a:buNone/>
            </a:pPr>
            <a:r>
              <a:t/>
            </a:r>
            <a:endParaRPr i="1" sz="1800"/>
          </a:p>
          <a:p>
            <a:pPr indent="0" lvl="0" marL="0" rtl="0" algn="l">
              <a:spcBef>
                <a:spcPts val="1000"/>
              </a:spcBef>
              <a:spcAft>
                <a:spcPts val="0"/>
              </a:spcAft>
              <a:buClr>
                <a:schemeClr val="dk1"/>
              </a:buClr>
              <a:buSzPts val="2800"/>
              <a:buNone/>
            </a:pPr>
            <a:r>
              <a:t/>
            </a:r>
            <a:endParaRPr sz="1800"/>
          </a:p>
          <a:p>
            <a:pPr indent="0" lvl="0" marL="0" rtl="0" algn="l">
              <a:lnSpc>
                <a:spcPct val="90000"/>
              </a:lnSpc>
              <a:spcBef>
                <a:spcPts val="0"/>
              </a:spcBef>
              <a:spcAft>
                <a:spcPts val="0"/>
              </a:spcAft>
              <a:buClr>
                <a:schemeClr val="dk1"/>
              </a:buClr>
              <a:buSzPts val="2800"/>
              <a:buNone/>
            </a:pPr>
            <a:r>
              <a:t/>
            </a:r>
            <a:endParaRPr sz="1800"/>
          </a:p>
          <a:p>
            <a:pPr indent="0" lvl="0" marL="0" rtl="0" algn="l">
              <a:lnSpc>
                <a:spcPct val="90000"/>
              </a:lnSpc>
              <a:spcBef>
                <a:spcPts val="0"/>
              </a:spcBef>
              <a:spcAft>
                <a:spcPts val="0"/>
              </a:spcAft>
              <a:buClr>
                <a:schemeClr val="dk1"/>
              </a:buClr>
              <a:buSzPts val="2800"/>
              <a:buNone/>
            </a:pPr>
            <a:r>
              <a:t/>
            </a:r>
            <a:endParaRPr sz="1800"/>
          </a:p>
          <a:p>
            <a:pPr indent="0" lvl="0" marL="0" rtl="0" algn="l">
              <a:lnSpc>
                <a:spcPct val="90000"/>
              </a:lnSpc>
              <a:spcBef>
                <a:spcPts val="0"/>
              </a:spcBef>
              <a:spcAft>
                <a:spcPts val="0"/>
              </a:spcAft>
              <a:buClr>
                <a:schemeClr val="dk1"/>
              </a:buClr>
              <a:buSzPts val="2800"/>
              <a:buNone/>
            </a:pPr>
            <a:r>
              <a:t/>
            </a:r>
            <a:endParaRPr sz="1800"/>
          </a:p>
          <a:p>
            <a:pPr indent="0" lvl="0" marL="0" rtl="0" algn="l">
              <a:lnSpc>
                <a:spcPct val="90000"/>
              </a:lnSpc>
              <a:spcBef>
                <a:spcPts val="0"/>
              </a:spcBef>
              <a:spcAft>
                <a:spcPts val="0"/>
              </a:spcAft>
              <a:buClr>
                <a:schemeClr val="dk1"/>
              </a:buClr>
              <a:buSzPts val="2800"/>
              <a:buNone/>
            </a:pPr>
            <a:r>
              <a:t/>
            </a:r>
            <a:endParaRPr sz="1800"/>
          </a:p>
          <a:p>
            <a:pPr indent="0" lvl="0" marL="0" rtl="0" algn="l">
              <a:lnSpc>
                <a:spcPct val="90000"/>
              </a:lnSpc>
              <a:spcBef>
                <a:spcPts val="0"/>
              </a:spcBef>
              <a:spcAft>
                <a:spcPts val="0"/>
              </a:spcAft>
              <a:buClr>
                <a:schemeClr val="dk1"/>
              </a:buClr>
              <a:buSzPts val="2800"/>
              <a:buNone/>
            </a:pPr>
            <a:r>
              <a:t/>
            </a:r>
            <a:endParaRPr i="1" sz="1800" u="sng"/>
          </a:p>
          <a:p>
            <a:pPr indent="0" lvl="0" marL="0" rtl="0" algn="l">
              <a:lnSpc>
                <a:spcPct val="90000"/>
              </a:lnSpc>
              <a:spcBef>
                <a:spcPts val="1000"/>
              </a:spcBef>
              <a:spcAft>
                <a:spcPts val="0"/>
              </a:spcAft>
              <a:buClr>
                <a:schemeClr val="dk1"/>
              </a:buClr>
              <a:buSzPts val="2800"/>
              <a:buNone/>
            </a:pPr>
            <a:r>
              <a:t/>
            </a:r>
            <a:endParaRPr sz="1800"/>
          </a:p>
          <a:p>
            <a:pPr indent="0" lvl="0" marL="0" rtl="0" algn="l">
              <a:lnSpc>
                <a:spcPct val="90000"/>
              </a:lnSpc>
              <a:spcBef>
                <a:spcPts val="1000"/>
              </a:spcBef>
              <a:spcAft>
                <a:spcPts val="0"/>
              </a:spcAft>
              <a:buClr>
                <a:schemeClr val="dk1"/>
              </a:buClr>
              <a:buSzPts val="2800"/>
              <a:buNone/>
            </a:pPr>
            <a:r>
              <a:t/>
            </a:r>
            <a:endParaRPr sz="1800"/>
          </a:p>
          <a:p>
            <a:pPr indent="0" lvl="0" marL="0" rtl="0" algn="l">
              <a:lnSpc>
                <a:spcPct val="90000"/>
              </a:lnSpc>
              <a:spcBef>
                <a:spcPts val="1000"/>
              </a:spcBef>
              <a:spcAft>
                <a:spcPts val="0"/>
              </a:spcAft>
              <a:buClr>
                <a:schemeClr val="dk1"/>
              </a:buClr>
              <a:buSzPts val="2800"/>
              <a:buNone/>
            </a:pPr>
            <a:r>
              <a:t/>
            </a:r>
            <a:endParaRPr sz="1800"/>
          </a:p>
        </p:txBody>
      </p:sp>
      <p:pic>
        <p:nvPicPr>
          <p:cNvPr descr="logo" id="265" name="Google Shape;265;p32"/>
          <p:cNvPicPr preferRelativeResize="0"/>
          <p:nvPr/>
        </p:nvPicPr>
        <p:blipFill rotWithShape="1">
          <a:blip r:embed="rId7">
            <a:alphaModFix/>
          </a:blip>
          <a:srcRect b="0" l="0" r="0" t="0"/>
          <a:stretch/>
        </p:blipFill>
        <p:spPr>
          <a:xfrm>
            <a:off x="69850" y="76200"/>
            <a:ext cx="2692400" cy="736600"/>
          </a:xfrm>
          <a:prstGeom prst="rect">
            <a:avLst/>
          </a:prstGeom>
          <a:noFill/>
          <a:ln>
            <a:noFill/>
          </a:ln>
        </p:spPr>
      </p:pic>
      <p:sp>
        <p:nvSpPr>
          <p:cNvPr id="266" name="Google Shape;266;p32"/>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Homework</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72" name="Google Shape;272;p33"/>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73" name="Google Shape;273;p33"/>
          <p:cNvSpPr txBox="1"/>
          <p:nvPr>
            <p:ph idx="1" type="body"/>
          </p:nvPr>
        </p:nvSpPr>
        <p:spPr>
          <a:xfrm>
            <a:off x="64800" y="1225875"/>
            <a:ext cx="12062400" cy="4904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The cows have gotten themselves hooked on a new word game, called "Moo". </a:t>
            </a:r>
            <a:endParaRPr/>
          </a:p>
          <a:p>
            <a:pPr indent="0" lvl="0" marL="0" rtl="0" algn="l">
              <a:lnSpc>
                <a:spcPct val="90000"/>
              </a:lnSpc>
              <a:spcBef>
                <a:spcPts val="1000"/>
              </a:spcBef>
              <a:spcAft>
                <a:spcPts val="0"/>
              </a:spcAft>
              <a:buClr>
                <a:schemeClr val="dk1"/>
              </a:buClr>
              <a:buSzPts val="2800"/>
              <a:buFont typeface="Arial"/>
              <a:buNone/>
            </a:pPr>
            <a:r>
              <a:rPr lang="en-US"/>
              <a:t>It is played by a group of cows standing in a long line, where each cow in</a:t>
            </a:r>
            <a:endParaRPr/>
          </a:p>
          <a:p>
            <a:pPr indent="0" lvl="0" marL="0" rtl="0" algn="l">
              <a:lnSpc>
                <a:spcPct val="90000"/>
              </a:lnSpc>
              <a:spcBef>
                <a:spcPts val="1000"/>
              </a:spcBef>
              <a:spcAft>
                <a:spcPts val="0"/>
              </a:spcAft>
              <a:buClr>
                <a:schemeClr val="dk1"/>
              </a:buClr>
              <a:buSzPts val="2800"/>
              <a:buFont typeface="Arial"/>
              <a:buNone/>
            </a:pPr>
            <a:r>
              <a:rPr lang="en-US"/>
              <a:t>sequence is responsible for calling out a specific letter as quickly as</a:t>
            </a:r>
            <a:endParaRPr/>
          </a:p>
          <a:p>
            <a:pPr indent="0" lvl="0" marL="0" rtl="0" algn="l">
              <a:lnSpc>
                <a:spcPct val="90000"/>
              </a:lnSpc>
              <a:spcBef>
                <a:spcPts val="1000"/>
              </a:spcBef>
              <a:spcAft>
                <a:spcPts val="0"/>
              </a:spcAft>
              <a:buClr>
                <a:schemeClr val="dk1"/>
              </a:buClr>
              <a:buSzPts val="2800"/>
              <a:buFont typeface="Arial"/>
              <a:buNone/>
            </a:pPr>
            <a:r>
              <a:rPr lang="en-US"/>
              <a:t>possible.  The first cow who makes a mistake loses.</a:t>
            </a:r>
            <a:endParaRPr/>
          </a:p>
          <a:p>
            <a:pPr indent="0" lvl="0" marL="0" rtl="0" algn="l">
              <a:lnSpc>
                <a:spcPct val="90000"/>
              </a:lnSpc>
              <a:spcBef>
                <a:spcPts val="1000"/>
              </a:spcBef>
              <a:spcAft>
                <a:spcPts val="0"/>
              </a:spcAft>
              <a:buClr>
                <a:schemeClr val="dk1"/>
              </a:buClr>
              <a:buSzPts val="2800"/>
              <a:buFont typeface="Arial"/>
              <a:buNone/>
            </a:pPr>
            <a:r>
              <a:rPr lang="en-US"/>
              <a:t>The sequence of letters in Moo can technically continue forever.  It starts</a:t>
            </a:r>
            <a:endParaRPr/>
          </a:p>
          <a:p>
            <a:pPr indent="0" lvl="0" marL="0" rtl="0" algn="l">
              <a:lnSpc>
                <a:spcPct val="90000"/>
              </a:lnSpc>
              <a:spcBef>
                <a:spcPts val="1000"/>
              </a:spcBef>
              <a:spcAft>
                <a:spcPts val="0"/>
              </a:spcAft>
              <a:buClr>
                <a:schemeClr val="dk1"/>
              </a:buClr>
              <a:buSzPts val="2800"/>
              <a:buFont typeface="Arial"/>
              <a:buNone/>
            </a:pPr>
            <a:r>
              <a:rPr lang="en-US"/>
              <a:t>like this:</a:t>
            </a:r>
            <a:endParaRPr/>
          </a:p>
          <a:p>
            <a:pPr indent="0" lvl="0" marL="0" rtl="0" algn="l">
              <a:lnSpc>
                <a:spcPct val="90000"/>
              </a:lnSpc>
              <a:spcBef>
                <a:spcPts val="1000"/>
              </a:spcBef>
              <a:spcAft>
                <a:spcPts val="0"/>
              </a:spcAft>
              <a:buClr>
                <a:schemeClr val="dk1"/>
              </a:buClr>
              <a:buSzPts val="2800"/>
              <a:buFont typeface="Arial"/>
              <a:buNone/>
            </a:pPr>
            <a:r>
              <a:rPr lang="en-US"/>
              <a:t>m o o m o o o m o o m o o o o m o o m o o o m o o m o o o o o </a:t>
            </a:r>
            <a:endParaRPr/>
          </a:p>
          <a:p>
            <a:pPr indent="0" lvl="0" marL="0" rtl="0" algn="l">
              <a:lnSpc>
                <a:spcPct val="90000"/>
              </a:lnSpc>
              <a:spcBef>
                <a:spcPts val="1000"/>
              </a:spcBef>
              <a:spcAft>
                <a:spcPts val="0"/>
              </a:spcAft>
              <a:buClr>
                <a:schemeClr val="dk1"/>
              </a:buClr>
              <a:buSzPts val="2800"/>
              <a:buFont typeface="Arial"/>
              <a:buNone/>
            </a:pPr>
            <a:r>
              <a:rPr lang="en-US"/>
              <a:t>The sequence is best described recursively: let S(0) be the 3-character</a:t>
            </a:r>
            <a:endParaRPr/>
          </a:p>
          <a:p>
            <a:pPr indent="0" lvl="0" marL="0" rtl="0" algn="l">
              <a:lnSpc>
                <a:spcPct val="90000"/>
              </a:lnSpc>
              <a:spcBef>
                <a:spcPts val="1000"/>
              </a:spcBef>
              <a:spcAft>
                <a:spcPts val="0"/>
              </a:spcAft>
              <a:buClr>
                <a:schemeClr val="dk1"/>
              </a:buClr>
              <a:buSzPts val="2800"/>
              <a:buFont typeface="Arial"/>
              <a:buNone/>
            </a:pPr>
            <a:r>
              <a:rPr lang="en-US"/>
              <a:t>sequence "m o o".  Then a longer sequence S(k) is obtained by taking a copy</a:t>
            </a:r>
            <a:endParaRPr/>
          </a:p>
          <a:p>
            <a:pPr indent="0" lvl="0" marL="0" rtl="0" algn="l">
              <a:lnSpc>
                <a:spcPct val="90000"/>
              </a:lnSpc>
              <a:spcBef>
                <a:spcPts val="1000"/>
              </a:spcBef>
              <a:spcAft>
                <a:spcPts val="0"/>
              </a:spcAft>
              <a:buClr>
                <a:schemeClr val="dk1"/>
              </a:buClr>
              <a:buSzPts val="2800"/>
              <a:buFont typeface="Arial"/>
              <a:buNone/>
            </a:pPr>
            <a:r>
              <a:rPr lang="en-US"/>
              <a:t>of the sequence S(k-1), then "m o ... o" with k+2 o's, and then another copy of</a:t>
            </a:r>
            <a:endParaRPr/>
          </a:p>
          <a:p>
            <a:pPr indent="0" lvl="0" marL="0" rtl="0" algn="l">
              <a:lnSpc>
                <a:spcPct val="90000"/>
              </a:lnSpc>
              <a:spcBef>
                <a:spcPts val="1000"/>
              </a:spcBef>
              <a:spcAft>
                <a:spcPts val="0"/>
              </a:spcAft>
              <a:buClr>
                <a:schemeClr val="dk1"/>
              </a:buClr>
              <a:buSzPts val="2800"/>
              <a:buFont typeface="Arial"/>
              <a:buNone/>
            </a:pPr>
            <a:r>
              <a:rPr lang="en-US"/>
              <a:t>the sequence S(k-1).  For example:</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274" name="Google Shape;274;p3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75" name="Google Shape;275;p33"/>
          <p:cNvSpPr txBox="1"/>
          <p:nvPr/>
        </p:nvSpPr>
        <p:spPr>
          <a:xfrm>
            <a:off x="2984500" y="91433"/>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b="1" lang="en-US" sz="3500">
                <a:solidFill>
                  <a:schemeClr val="accent5"/>
                </a:solidFill>
                <a:latin typeface="Calibri"/>
                <a:ea typeface="Calibri"/>
                <a:cs typeface="Calibri"/>
                <a:sym typeface="Calibri"/>
              </a:rPr>
              <a:t>(Optional - Just For Your Info)</a:t>
            </a:r>
            <a:r>
              <a:rPr lang="en-US" sz="3500">
                <a:solidFill>
                  <a:schemeClr val="accent5"/>
                </a:solidFill>
                <a:latin typeface="Calibri"/>
                <a:ea typeface="Calibri"/>
                <a:cs typeface="Calibri"/>
                <a:sym typeface="Calibri"/>
              </a:rPr>
              <a:t> R</a:t>
            </a:r>
            <a:r>
              <a:rPr lang="en-US" sz="3500">
                <a:solidFill>
                  <a:schemeClr val="accent5"/>
                </a:solidFill>
                <a:latin typeface="Calibri"/>
                <a:ea typeface="Calibri"/>
                <a:cs typeface="Calibri"/>
                <a:sym typeface="Calibri"/>
              </a:rPr>
              <a:t>ecursion Questions - (Hard Bronze)</a:t>
            </a:r>
            <a:endParaRPr sz="3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81" name="Google Shape;281;p34"/>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82" name="Google Shape;282;p34"/>
          <p:cNvSpPr txBox="1"/>
          <p:nvPr>
            <p:ph idx="1" type="body"/>
          </p:nvPr>
        </p:nvSpPr>
        <p:spPr>
          <a:xfrm>
            <a:off x="222250" y="1144588"/>
            <a:ext cx="11753850"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S(0) = "m o o"</a:t>
            </a:r>
            <a:endParaRPr/>
          </a:p>
          <a:p>
            <a:pPr indent="0" lvl="0" marL="0" rtl="0" algn="l">
              <a:lnSpc>
                <a:spcPct val="90000"/>
              </a:lnSpc>
              <a:spcBef>
                <a:spcPts val="1000"/>
              </a:spcBef>
              <a:spcAft>
                <a:spcPts val="0"/>
              </a:spcAft>
              <a:buClr>
                <a:schemeClr val="dk1"/>
              </a:buClr>
              <a:buSzPts val="2800"/>
              <a:buFont typeface="Arial"/>
              <a:buNone/>
            </a:pPr>
            <a:r>
              <a:rPr lang="en-US"/>
              <a:t>S(1) = "m o o m o o o m o o"</a:t>
            </a:r>
            <a:endParaRPr/>
          </a:p>
          <a:p>
            <a:pPr indent="0" lvl="0" marL="0" rtl="0" algn="l">
              <a:lnSpc>
                <a:spcPct val="90000"/>
              </a:lnSpc>
              <a:spcBef>
                <a:spcPts val="1000"/>
              </a:spcBef>
              <a:spcAft>
                <a:spcPts val="0"/>
              </a:spcAft>
              <a:buClr>
                <a:schemeClr val="dk1"/>
              </a:buClr>
              <a:buSzPts val="2800"/>
              <a:buFont typeface="Arial"/>
              <a:buNone/>
            </a:pPr>
            <a:r>
              <a:rPr lang="en-US"/>
              <a:t>S(2) = "m o o m o o o m o o m o o o o m o o m o o o m o o"</a:t>
            </a:r>
            <a:endParaRPr/>
          </a:p>
          <a:p>
            <a:pPr indent="0" lvl="0" marL="0" rtl="0" algn="l">
              <a:lnSpc>
                <a:spcPct val="90000"/>
              </a:lnSpc>
              <a:spcBef>
                <a:spcPts val="1000"/>
              </a:spcBef>
              <a:spcAft>
                <a:spcPts val="0"/>
              </a:spcAft>
              <a:buClr>
                <a:schemeClr val="dk1"/>
              </a:buClr>
              <a:buSzPts val="2800"/>
              <a:buFont typeface="Arial"/>
              <a:buNone/>
            </a:pPr>
            <a:r>
              <a:rPr lang="en-US"/>
              <a:t>As you can see, this process ultimately builds an infinitely long string,</a:t>
            </a:r>
            <a:endParaRPr/>
          </a:p>
          <a:p>
            <a:pPr indent="0" lvl="0" marL="0" rtl="0" algn="l">
              <a:lnSpc>
                <a:spcPct val="90000"/>
              </a:lnSpc>
              <a:spcBef>
                <a:spcPts val="1000"/>
              </a:spcBef>
              <a:spcAft>
                <a:spcPts val="0"/>
              </a:spcAft>
              <a:buClr>
                <a:schemeClr val="dk1"/>
              </a:buClr>
              <a:buSzPts val="2800"/>
              <a:buFont typeface="Arial"/>
              <a:buNone/>
            </a:pPr>
            <a:r>
              <a:rPr lang="en-US"/>
              <a:t>and this is the string of characters used for the game of Moo.</a:t>
            </a:r>
            <a:endParaRPr/>
          </a:p>
          <a:p>
            <a:pPr indent="0" lvl="0" marL="0" rtl="0" algn="l">
              <a:lnSpc>
                <a:spcPct val="90000"/>
              </a:lnSpc>
              <a:spcBef>
                <a:spcPts val="1000"/>
              </a:spcBef>
              <a:spcAft>
                <a:spcPts val="0"/>
              </a:spcAft>
              <a:buClr>
                <a:schemeClr val="dk1"/>
              </a:buClr>
              <a:buSzPts val="2800"/>
              <a:buFont typeface="Arial"/>
              <a:buNone/>
            </a:pPr>
            <a:r>
              <a:rPr lang="en-US"/>
              <a:t>Bessie the cow, feeling clever, wishes to predict whether the Nth character</a:t>
            </a:r>
            <a:endParaRPr/>
          </a:p>
          <a:p>
            <a:pPr indent="0" lvl="0" marL="0" rtl="0" algn="l">
              <a:lnSpc>
                <a:spcPct val="90000"/>
              </a:lnSpc>
              <a:spcBef>
                <a:spcPts val="1000"/>
              </a:spcBef>
              <a:spcAft>
                <a:spcPts val="0"/>
              </a:spcAft>
              <a:buClr>
                <a:schemeClr val="dk1"/>
              </a:buClr>
              <a:buSzPts val="2800"/>
              <a:buFont typeface="Arial"/>
              <a:buNone/>
            </a:pPr>
            <a:r>
              <a:rPr lang="en-US"/>
              <a:t>of this string will be an "m" or an "o".  Please help her out!</a:t>
            </a:r>
            <a:endParaRPr/>
          </a:p>
          <a:p>
            <a:pPr indent="0" lvl="0" marL="0" rtl="0" algn="l">
              <a:lnSpc>
                <a:spcPct val="90000"/>
              </a:lnSpc>
              <a:spcBef>
                <a:spcPts val="1000"/>
              </a:spcBef>
              <a:spcAft>
                <a:spcPts val="0"/>
              </a:spcAft>
              <a:buClr>
                <a:schemeClr val="dk1"/>
              </a:buClr>
              <a:buSzPts val="2800"/>
              <a:buFont typeface="Arial"/>
              <a:buNone/>
            </a:pPr>
            <a:r>
              <a:rPr lang="en-US"/>
              <a:t>PROBLEM NAME: moo</a:t>
            </a:r>
            <a:endParaRPr/>
          </a:p>
          <a:p>
            <a:pPr indent="0" lvl="0" marL="0" rtl="0" algn="l">
              <a:lnSpc>
                <a:spcPct val="90000"/>
              </a:lnSpc>
              <a:spcBef>
                <a:spcPts val="1000"/>
              </a:spcBef>
              <a:spcAft>
                <a:spcPts val="0"/>
              </a:spcAft>
              <a:buClr>
                <a:schemeClr val="dk1"/>
              </a:buClr>
              <a:buSzPts val="2800"/>
              <a:buNone/>
            </a:pPr>
            <a:r>
              <a:rPr lang="en-US" sz="1100" u="sng">
                <a:solidFill>
                  <a:schemeClr val="hlink"/>
                </a:solidFill>
                <a:latin typeface="Arial"/>
                <a:ea typeface="Arial"/>
                <a:cs typeface="Arial"/>
                <a:sym typeface="Arial"/>
                <a:hlinkClick r:id="rId3"/>
              </a:rPr>
              <a:t>http://www.usaco.org/index.php?page=viewproblem2&amp;cpid=114</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283" name="Google Shape;283;p34"/>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284" name="Google Shape;284;p34"/>
          <p:cNvSpPr txBox="1"/>
          <p:nvPr/>
        </p:nvSpPr>
        <p:spPr>
          <a:xfrm>
            <a:off x="2984500" y="91433"/>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Recursion Questions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90" name="Google Shape;290;p35"/>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91" name="Google Shape;291;p35"/>
          <p:cNvSpPr txBox="1"/>
          <p:nvPr>
            <p:ph idx="1" type="body"/>
          </p:nvPr>
        </p:nvSpPr>
        <p:spPr>
          <a:xfrm>
            <a:off x="190500" y="1063625"/>
            <a:ext cx="1175385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Don't know how to tackle w/ recursion?</a:t>
            </a:r>
            <a:endParaRPr/>
          </a:p>
          <a:p>
            <a:pPr indent="0" lvl="0" marL="0" rtl="0" algn="l">
              <a:lnSpc>
                <a:spcPct val="90000"/>
              </a:lnSpc>
              <a:spcBef>
                <a:spcPts val="1000"/>
              </a:spcBef>
              <a:spcAft>
                <a:spcPts val="0"/>
              </a:spcAft>
              <a:buClr>
                <a:schemeClr val="dk1"/>
              </a:buClr>
              <a:buSzPts val="2800"/>
              <a:buFont typeface="Arial"/>
              <a:buNone/>
            </a:pPr>
            <a:r>
              <a:rPr lang="en-US"/>
              <a:t>	Then Brute Force.</a:t>
            </a:r>
            <a:endParaRPr/>
          </a:p>
          <a:p>
            <a:pPr indent="0" lvl="0" marL="0" rtl="0" algn="l">
              <a:lnSpc>
                <a:spcPct val="90000"/>
              </a:lnSpc>
              <a:spcBef>
                <a:spcPts val="1000"/>
              </a:spcBef>
              <a:spcAft>
                <a:spcPts val="0"/>
              </a:spcAft>
              <a:buClr>
                <a:schemeClr val="dk1"/>
              </a:buClr>
              <a:buSzPts val="2800"/>
              <a:buFont typeface="Arial"/>
              <a:buNone/>
            </a:pPr>
            <a:r>
              <a:rPr lang="en-US"/>
              <a:t>Brute Force 1 : </a:t>
            </a:r>
            <a:endParaRPr/>
          </a:p>
          <a:p>
            <a:pPr indent="0" lvl="0" marL="0" rtl="0" algn="l">
              <a:lnSpc>
                <a:spcPct val="90000"/>
              </a:lnSpc>
              <a:spcBef>
                <a:spcPts val="1000"/>
              </a:spcBef>
              <a:spcAft>
                <a:spcPts val="0"/>
              </a:spcAft>
              <a:buClr>
                <a:schemeClr val="dk1"/>
              </a:buClr>
              <a:buSzPts val="2800"/>
              <a:buFont typeface="Arial"/>
              <a:buNone/>
            </a:pPr>
            <a:r>
              <a:rPr lang="en-US"/>
              <a:t>	The answer can only be 'm' or 'o'. so just throw a coin. (</a:t>
            </a:r>
            <a:r>
              <a:rPr lang="en-US">
                <a:solidFill>
                  <a:srgbClr val="FF0000"/>
                </a:solidFill>
              </a:rPr>
              <a:t>50</a:t>
            </a:r>
            <a:r>
              <a:rPr lang="en-US"/>
              <a:t>/</a:t>
            </a:r>
            <a:r>
              <a:rPr lang="en-US">
                <a:solidFill>
                  <a:srgbClr val="00FF00"/>
                </a:solidFill>
              </a:rPr>
              <a:t>50</a:t>
            </a:r>
            <a:r>
              <a:rPr lang="en-US"/>
              <a:t> chance)</a:t>
            </a:r>
            <a:endParaRPr/>
          </a:p>
          <a:p>
            <a:pPr indent="0" lvl="0" marL="0" rtl="0" algn="l">
              <a:lnSpc>
                <a:spcPct val="90000"/>
              </a:lnSpc>
              <a:spcBef>
                <a:spcPts val="1000"/>
              </a:spcBef>
              <a:spcAft>
                <a:spcPts val="0"/>
              </a:spcAft>
              <a:buClr>
                <a:schemeClr val="dk1"/>
              </a:buClr>
              <a:buSzPts val="2800"/>
              <a:buFont typeface="Arial"/>
              <a:buNone/>
            </a:pPr>
            <a:r>
              <a:rPr lang="en-US"/>
              <a:t>Brute Force 2: </a:t>
            </a:r>
            <a:endParaRPr/>
          </a:p>
          <a:p>
            <a:pPr indent="0" lvl="0" marL="0" rtl="0" algn="l">
              <a:lnSpc>
                <a:spcPct val="90000"/>
              </a:lnSpc>
              <a:spcBef>
                <a:spcPts val="1000"/>
              </a:spcBef>
              <a:spcAft>
                <a:spcPts val="0"/>
              </a:spcAft>
              <a:buClr>
                <a:schemeClr val="dk1"/>
              </a:buClr>
              <a:buSzPts val="2800"/>
              <a:buFont typeface="Arial"/>
              <a:buNone/>
            </a:pPr>
            <a:r>
              <a:rPr lang="en-US"/>
              <a:t>	Generate the string (slow!)</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rPr lang="en-US"/>
              <a:t>(Just kidding… If you really don't know how to do this question in the contest, then try one of them. At least you will get partial credit, which is BETTER THAN ZERO!)</a:t>
            </a:r>
            <a:endParaRPr/>
          </a:p>
          <a:p>
            <a:pPr indent="0" lvl="0" marL="0" rtl="0" algn="l">
              <a:lnSpc>
                <a:spcPct val="90000"/>
              </a:lnSpc>
              <a:spcBef>
                <a:spcPts val="1000"/>
              </a:spcBef>
              <a:spcAft>
                <a:spcPts val="0"/>
              </a:spcAft>
              <a:buClr>
                <a:schemeClr val="dk1"/>
              </a:buClr>
              <a:buSzPts val="2800"/>
              <a:buFont typeface="Arial"/>
              <a:buNone/>
            </a:pPr>
            <a:r>
              <a:rPr lang="en-US"/>
              <a:t>	</a:t>
            </a:r>
            <a:endParaRPr/>
          </a:p>
        </p:txBody>
      </p:sp>
      <p:pic>
        <p:nvPicPr>
          <p:cNvPr descr="logo" id="292" name="Google Shape;292;p3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93" name="Google Shape;293;p35"/>
          <p:cNvSpPr txBox="1"/>
          <p:nvPr/>
        </p:nvSpPr>
        <p:spPr>
          <a:xfrm>
            <a:off x="2984500" y="91433"/>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Recursion 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99" name="Google Shape;299;p36"/>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00" name="Google Shape;300;p36"/>
          <p:cNvSpPr txBox="1"/>
          <p:nvPr>
            <p:ph idx="1" type="body"/>
          </p:nvPr>
        </p:nvSpPr>
        <p:spPr>
          <a:xfrm>
            <a:off x="217550" y="896950"/>
            <a:ext cx="117537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We first write a recursive function to compute the length of S(k) (given by twice the length of S(k-1) plus the length of the middle section, k+3). Afterwards, we can figure out the n-th chracter in S(k) by checking if n lies in the left copy of S(k-1) (in which case we can proceed by recursion), in the middle section, or in the right copy of S(k-1) (in which case we can again proceed by recursion).</a:t>
            </a:r>
            <a:endParaRPr/>
          </a:p>
        </p:txBody>
      </p:sp>
      <p:pic>
        <p:nvPicPr>
          <p:cNvPr descr="logo" id="301" name="Google Shape;301;p3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02" name="Google Shape;302;p36"/>
          <p:cNvSpPr txBox="1"/>
          <p:nvPr/>
        </p:nvSpPr>
        <p:spPr>
          <a:xfrm>
            <a:off x="2984500" y="91433"/>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Recursion Questions</a:t>
            </a:r>
            <a:endParaRPr/>
          </a:p>
        </p:txBody>
      </p:sp>
      <p:pic>
        <p:nvPicPr>
          <p:cNvPr id="303" name="Google Shape;303;p36"/>
          <p:cNvPicPr preferRelativeResize="0"/>
          <p:nvPr/>
        </p:nvPicPr>
        <p:blipFill rotWithShape="1">
          <a:blip r:embed="rId4">
            <a:alphaModFix/>
          </a:blip>
          <a:srcRect b="0" l="0" r="0" t="0"/>
          <a:stretch/>
        </p:blipFill>
        <p:spPr>
          <a:xfrm>
            <a:off x="282575" y="2992438"/>
            <a:ext cx="6172200" cy="3808412"/>
          </a:xfrm>
          <a:prstGeom prst="rect">
            <a:avLst/>
          </a:prstGeom>
          <a:noFill/>
          <a:ln>
            <a:noFill/>
          </a:ln>
        </p:spPr>
      </p:pic>
      <p:pic>
        <p:nvPicPr>
          <p:cNvPr id="304" name="Google Shape;304;p36"/>
          <p:cNvPicPr preferRelativeResize="0"/>
          <p:nvPr/>
        </p:nvPicPr>
        <p:blipFill rotWithShape="1">
          <a:blip r:embed="rId5">
            <a:alphaModFix/>
          </a:blip>
          <a:srcRect b="0" l="0" r="0" t="0"/>
          <a:stretch/>
        </p:blipFill>
        <p:spPr>
          <a:xfrm>
            <a:off x="7315200" y="3535363"/>
            <a:ext cx="3390900" cy="168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92" name="Google Shape;92;p1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93" name="Google Shape;93;p14"/>
          <p:cNvSpPr txBox="1"/>
          <p:nvPr>
            <p:ph idx="1" type="body"/>
          </p:nvPr>
        </p:nvSpPr>
        <p:spPr>
          <a:xfrm>
            <a:off x="69849" y="982025"/>
            <a:ext cx="12120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1800">
                <a:latin typeface="Arial"/>
                <a:ea typeface="Arial"/>
                <a:cs typeface="Arial"/>
                <a:sym typeface="Arial"/>
              </a:rPr>
              <a:t>Always the troublemaker, Bessie the cow has stolen Farmer John's tractor and taken off down the road!</a:t>
            </a:r>
            <a:endParaRPr sz="1800">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00">
                <a:latin typeface="Arial"/>
                <a:ea typeface="Arial"/>
                <a:cs typeface="Arial"/>
                <a:sym typeface="Arial"/>
              </a:rPr>
              <a:t>The road is exactly 100 miles long, and Bessie drives the entire length of the road before ultimately being pulled over by a police officer, who gives Bessie a ticket for exceeding the speed limit, for having an expired license, and for operating a motor vehicle while being a cow. While Bessie concedes that the last two tickets are probably valid, she questions whether the police officer was correct in issuing the speeding ticket, and she wants to determine for herself if she has indeed driven faster than the speed limit for part of her journey.</a:t>
            </a:r>
            <a:endParaRPr sz="1800">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00">
                <a:latin typeface="Arial"/>
                <a:ea typeface="Arial"/>
                <a:cs typeface="Arial"/>
                <a:sym typeface="Arial"/>
              </a:rPr>
              <a:t>The road is divided into N segments, each described by a positive integer length in miles, as well as an integer speed limit in the range [1,100] miles per hour. As the road is 100 miles long, the lengths of all N segments add up to 100. For example, the road might start with a segment of length 45 miles, with speed limit 70, and then it might end with a segment of length 55 miles, with speed limit 60.</a:t>
            </a:r>
            <a:endParaRPr sz="1800">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00">
                <a:latin typeface="Arial"/>
                <a:ea typeface="Arial"/>
                <a:cs typeface="Arial"/>
                <a:sym typeface="Arial"/>
              </a:rPr>
              <a:t>Bessie's journey can also be described by a series of segments, M of them. During each segment, she travels for a certain positive integer number of miles, at a certain integer speed. For example, she might begin by traveling 50 miles at a speed of 65, then another 50 miles at a speed of 55. The lengths of all M segments add to 100 total miles. Farmer John's tractor can drive 100 miles per hour at its fastest.</a:t>
            </a:r>
            <a:endParaRPr sz="1800">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00">
                <a:latin typeface="Arial"/>
                <a:ea typeface="Arial"/>
                <a:cs typeface="Arial"/>
                <a:sym typeface="Arial"/>
              </a:rPr>
              <a:t>Given the information above, please determine the maximum amount over the speed limit that Bessie travels during any part of her journey.</a:t>
            </a:r>
            <a:endParaRPr sz="1800">
              <a:latin typeface="Arial"/>
              <a:ea typeface="Arial"/>
              <a:cs typeface="Arial"/>
              <a:sym typeface="Arial"/>
            </a:endParaRPr>
          </a:p>
          <a:p>
            <a:pPr indent="0" lvl="0" marL="0" rtl="0" algn="l">
              <a:lnSpc>
                <a:spcPct val="90000"/>
              </a:lnSpc>
              <a:spcBef>
                <a:spcPts val="1100"/>
              </a:spcBef>
              <a:spcAft>
                <a:spcPts val="0"/>
              </a:spcAft>
              <a:buClr>
                <a:schemeClr val="dk1"/>
              </a:buClr>
              <a:buSzPts val="2800"/>
              <a:buNone/>
            </a:pPr>
            <a:r>
              <a:t/>
            </a:r>
            <a:endParaRPr sz="1800"/>
          </a:p>
        </p:txBody>
      </p:sp>
      <p:pic>
        <p:nvPicPr>
          <p:cNvPr descr="logo" id="94" name="Google Shape;94;p1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95" name="Google Shape;95;p14"/>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Example - Speeding Ticket (Bronze Dec.‘15)</a:t>
            </a:r>
            <a:endParaRPr sz="4000">
              <a:solidFill>
                <a:schemeClr val="accent5"/>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01" name="Google Shape;101;p15"/>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02" name="Google Shape;102;p15"/>
          <p:cNvSpPr txBox="1"/>
          <p:nvPr>
            <p:ph idx="1" type="body"/>
          </p:nvPr>
        </p:nvSpPr>
        <p:spPr>
          <a:xfrm>
            <a:off x="69849" y="982025"/>
            <a:ext cx="12120564"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Farmer John has received an order for exactly M units of milk (1≤M≤1,000) that he needs to fill right away. Unfortunately, his fancy milking machine has just become broken, and all he has are three milk pails of integer sizes X, Y, and M (1≤X&lt;Y&lt;M). All three pails are initially empty. Using these three pails, he can perform any number of the following two types of operations:</a:t>
            </a:r>
            <a:br>
              <a:rPr lang="en-US"/>
            </a:br>
            <a:r>
              <a:rPr lang="en-US"/>
              <a:t>- He can fill the smallest pail (of size X) completely to the top with X units of milk and pour it into the size-M pail, as long as this will not cause the size-M pail to overflow.</a:t>
            </a:r>
            <a:br>
              <a:rPr lang="en-US"/>
            </a:br>
            <a:r>
              <a:rPr lang="en-US"/>
              <a:t>- He can fill the medium-sized pail (of size Y) completely to the top with Y units of milk and pour it into the size-M pail, as long as this will not cause the size-M pail to overflow.</a:t>
            </a:r>
            <a:br>
              <a:rPr lang="en-US"/>
            </a:br>
            <a:r>
              <a:rPr lang="en-US"/>
              <a:t>Although FJ realizes he may not be able to completely fill the size-M pail, please help him determine the maximum amount of milk he can possibly add to this pail.</a:t>
            </a:r>
            <a:endParaRPr/>
          </a:p>
          <a:p>
            <a:pPr indent="0" lvl="0" marL="0" rtl="0" algn="l">
              <a:lnSpc>
                <a:spcPct val="90000"/>
              </a:lnSpc>
              <a:spcBef>
                <a:spcPts val="1000"/>
              </a:spcBef>
              <a:spcAft>
                <a:spcPts val="0"/>
              </a:spcAft>
              <a:buClr>
                <a:schemeClr val="dk1"/>
              </a:buClr>
              <a:buSzPts val="2800"/>
              <a:buNone/>
            </a:pPr>
            <a:r>
              <a:rPr lang="en-US" sz="1100" u="sng">
                <a:solidFill>
                  <a:schemeClr val="hlink"/>
                </a:solidFill>
                <a:latin typeface="Arial"/>
                <a:ea typeface="Arial"/>
                <a:cs typeface="Arial"/>
                <a:sym typeface="Arial"/>
                <a:hlinkClick r:id="rId3"/>
              </a:rPr>
              <a:t>http://www.usaco.org/index.php?page=viewproblem2&amp;cpid=615</a:t>
            </a:r>
            <a:endParaRPr/>
          </a:p>
          <a:p>
            <a:pPr indent="0" lvl="0" marL="0" rtl="0" algn="l">
              <a:lnSpc>
                <a:spcPct val="90000"/>
              </a:lnSpc>
              <a:spcBef>
                <a:spcPts val="1000"/>
              </a:spcBef>
              <a:spcAft>
                <a:spcPts val="0"/>
              </a:spcAft>
              <a:buClr>
                <a:schemeClr val="dk1"/>
              </a:buClr>
              <a:buSzPts val="2800"/>
              <a:buNone/>
            </a:pPr>
            <a:r>
              <a:rPr lang="en-US" sz="1100" u="sng">
                <a:solidFill>
                  <a:schemeClr val="hlink"/>
                </a:solidFill>
                <a:latin typeface="Arial"/>
                <a:ea typeface="Arial"/>
                <a:cs typeface="Arial"/>
                <a:sym typeface="Arial"/>
                <a:hlinkClick r:id="rId4"/>
              </a:rPr>
              <a:t>https://repl.it/repls/QualifiedSizzlingCallbacks</a:t>
            </a:r>
            <a:r>
              <a:rPr lang="en-US"/>
              <a:t> (Solution)</a:t>
            </a:r>
            <a:endParaRPr/>
          </a:p>
        </p:txBody>
      </p:sp>
      <p:pic>
        <p:nvPicPr>
          <p:cNvPr descr="logo" id="103" name="Google Shape;103;p15"/>
          <p:cNvPicPr preferRelativeResize="0"/>
          <p:nvPr/>
        </p:nvPicPr>
        <p:blipFill rotWithShape="1">
          <a:blip r:embed="rId5">
            <a:alphaModFix/>
          </a:blip>
          <a:srcRect b="0" l="0" r="0" t="0"/>
          <a:stretch/>
        </p:blipFill>
        <p:spPr>
          <a:xfrm>
            <a:off x="69850" y="76200"/>
            <a:ext cx="2692400" cy="736600"/>
          </a:xfrm>
          <a:prstGeom prst="rect">
            <a:avLst/>
          </a:prstGeom>
          <a:noFill/>
          <a:ln>
            <a:noFill/>
          </a:ln>
        </p:spPr>
      </p:pic>
      <p:sp>
        <p:nvSpPr>
          <p:cNvPr id="104" name="Google Shape;104;p15"/>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Part 1 - For Loops (Brute Force)</a:t>
            </a:r>
            <a:endParaRPr sz="4000">
              <a:solidFill>
                <a:schemeClr val="accent5"/>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10" name="Google Shape;110;p16"/>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11" name="Google Shape;111;p16"/>
          <p:cNvSpPr txBox="1"/>
          <p:nvPr>
            <p:ph idx="1" type="body"/>
          </p:nvPr>
        </p:nvSpPr>
        <p:spPr>
          <a:xfrm>
            <a:off x="69849" y="982025"/>
            <a:ext cx="12120564"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t>While the age-old question of why chickens cross roads has been addressed in great depth by the scientific community, surprisingly little has been published in the research literature on the related subject of cow crossings. Farmer John, well-aware of the importance of this issue, is thrilled when he is contacted by a local university asking for his assistance in conducting a scientific study of why cows cross roads. He eagerly volunteers to help.</a:t>
            </a:r>
            <a:br>
              <a:rPr lang="en-US" sz="2400"/>
            </a:br>
            <a:r>
              <a:rPr lang="en-US" sz="2400"/>
              <a:t>As part of the study, Farmer John has been asked to document the number of times each of his cows crosses the road. He carefully logs data about his cows' locations, making a series of N observations over the course of a single day. Each observation records the ID number of a cow (an integer in the range 1…10, since Farmer John has 10 cows), as well as which side of the road the cow is on.</a:t>
            </a:r>
            <a:br>
              <a:rPr lang="en-US" sz="2400"/>
            </a:br>
            <a:r>
              <a:rPr lang="en-US" sz="2400"/>
              <a:t>Based on the data recorded by Farmer John, please help him count the total number of confirmed crossings. A confirmed crossing occurs when a consecutive sightings of a cow place it on different sides of the road.</a:t>
            </a:r>
            <a:endParaRPr/>
          </a:p>
          <a:p>
            <a:pPr indent="0" lvl="0" marL="0" rtl="0" algn="l">
              <a:lnSpc>
                <a:spcPct val="90000"/>
              </a:lnSpc>
              <a:spcBef>
                <a:spcPts val="1000"/>
              </a:spcBef>
              <a:spcAft>
                <a:spcPts val="0"/>
              </a:spcAft>
              <a:buClr>
                <a:schemeClr val="dk1"/>
              </a:buClr>
              <a:buSzPts val="2800"/>
              <a:buNone/>
            </a:pPr>
            <a:r>
              <a:rPr lang="en-US" sz="1100" u="sng">
                <a:solidFill>
                  <a:schemeClr val="hlink"/>
                </a:solidFill>
                <a:latin typeface="Arial"/>
                <a:ea typeface="Arial"/>
                <a:cs typeface="Arial"/>
                <a:sym typeface="Arial"/>
                <a:hlinkClick r:id="rId3"/>
              </a:rPr>
              <a:t>http://www.usaco.org/index.php?page=viewproblem2&amp;cpid=711</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12" name="Google Shape;112;p16"/>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13" name="Google Shape;113;p16"/>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Part 1 - Arrays/Data Structures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19" name="Google Shape;119;p17"/>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20" name="Google Shape;120;p17"/>
          <p:cNvSpPr txBox="1"/>
          <p:nvPr>
            <p:ph idx="1" type="body"/>
          </p:nvPr>
        </p:nvSpPr>
        <p:spPr>
          <a:xfrm>
            <a:off x="341550" y="896950"/>
            <a:ext cx="12021300" cy="1778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sz="2500"/>
              <a:t>When you are doing problems, you might need to design your </a:t>
            </a:r>
            <a:r>
              <a:rPr b="1" lang="en-US" sz="2500"/>
              <a:t>own, specific data structure</a:t>
            </a:r>
            <a:r>
              <a:rPr lang="en-US" sz="2500"/>
              <a:t>. </a:t>
            </a:r>
            <a:r>
              <a:rPr lang="en-US" sz="2500"/>
              <a:t>One way to do this is using a </a:t>
            </a:r>
            <a:r>
              <a:rPr lang="en-US" sz="2500">
                <a:solidFill>
                  <a:srgbClr val="FF0000"/>
                </a:solidFill>
              </a:rPr>
              <a:t>class </a:t>
            </a:r>
            <a:r>
              <a:rPr lang="en-US" sz="2500">
                <a:solidFill>
                  <a:srgbClr val="000000"/>
                </a:solidFill>
              </a:rPr>
              <a:t>which creates objects that can be represented by a set of variables/functions</a:t>
            </a:r>
            <a:r>
              <a:rPr lang="en-US" sz="2500"/>
              <a:t>. (We will go into more detail of classes for </a:t>
            </a:r>
            <a:r>
              <a:rPr lang="en-US" sz="2500"/>
              <a:t>Java</a:t>
            </a:r>
            <a:r>
              <a:rPr b="1" lang="en-US" sz="2500"/>
              <a:t> </a:t>
            </a:r>
            <a:r>
              <a:rPr lang="en-US" sz="2500"/>
              <a:t>since struct tends to be more used in C++)</a:t>
            </a:r>
            <a:endParaRPr sz="2500" u="sng"/>
          </a:p>
          <a:p>
            <a:pPr indent="0" lvl="0" marL="0" rtl="0" algn="l">
              <a:lnSpc>
                <a:spcPct val="90000"/>
              </a:lnSpc>
              <a:spcBef>
                <a:spcPts val="0"/>
              </a:spcBef>
              <a:spcAft>
                <a:spcPts val="0"/>
              </a:spcAft>
              <a:buClr>
                <a:schemeClr val="dk1"/>
              </a:buClr>
              <a:buSzPts val="2800"/>
              <a:buFont typeface="Arial"/>
              <a:buNone/>
            </a:pPr>
            <a:r>
              <a:t/>
            </a:r>
            <a:endParaRPr sz="2500" u="sng"/>
          </a:p>
          <a:p>
            <a:pPr indent="0" lvl="0" marL="0" rtl="0" algn="l">
              <a:lnSpc>
                <a:spcPct val="90000"/>
              </a:lnSpc>
              <a:spcBef>
                <a:spcPts val="1000"/>
              </a:spcBef>
              <a:spcAft>
                <a:spcPts val="0"/>
              </a:spcAft>
              <a:buClr>
                <a:schemeClr val="dk1"/>
              </a:buClr>
              <a:buSzPts val="2800"/>
              <a:buFont typeface="Arial"/>
              <a:buNone/>
            </a:pPr>
            <a:r>
              <a:t/>
            </a:r>
            <a:endParaRPr b="1" sz="2500">
              <a:latin typeface="Courier New"/>
              <a:ea typeface="Courier New"/>
              <a:cs typeface="Courier New"/>
              <a:sym typeface="Courier New"/>
            </a:endParaRPr>
          </a:p>
        </p:txBody>
      </p:sp>
      <p:pic>
        <p:nvPicPr>
          <p:cNvPr descr="logo" id="121" name="Google Shape;121;p1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22" name="Google Shape;122;p17"/>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Class and Struct</a:t>
            </a:r>
            <a:endParaRPr/>
          </a:p>
        </p:txBody>
      </p:sp>
      <p:sp>
        <p:nvSpPr>
          <p:cNvPr id="123" name="Google Shape;123;p17"/>
          <p:cNvSpPr txBox="1"/>
          <p:nvPr/>
        </p:nvSpPr>
        <p:spPr>
          <a:xfrm>
            <a:off x="275125" y="2363175"/>
            <a:ext cx="5444100" cy="4231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US" sz="2800" u="sng">
                <a:solidFill>
                  <a:schemeClr val="dk1"/>
                </a:solidFill>
                <a:latin typeface="Calibri"/>
                <a:ea typeface="Calibri"/>
                <a:cs typeface="Calibri"/>
                <a:sym typeface="Calibri"/>
              </a:rPr>
              <a:t>Syntax - Java:</a:t>
            </a:r>
            <a:endParaRPr b="1" sz="2800" u="sng">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public </a:t>
            </a:r>
            <a:r>
              <a:rPr b="1" lang="en-US" sz="1600">
                <a:solidFill>
                  <a:srgbClr val="FF0000"/>
                </a:solidFill>
                <a:latin typeface="Courier New"/>
                <a:ea typeface="Courier New"/>
                <a:cs typeface="Courier New"/>
                <a:sym typeface="Courier New"/>
              </a:rPr>
              <a:t>class</a:t>
            </a:r>
            <a:r>
              <a:rPr b="1" lang="en-US" sz="1600">
                <a:solidFill>
                  <a:schemeClr val="dk1"/>
                </a:solidFill>
                <a:latin typeface="Courier New"/>
                <a:ea typeface="Courier New"/>
                <a:cs typeface="Courier New"/>
                <a:sym typeface="Courier New"/>
              </a:rPr>
              <a:t> Point</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   public int x; </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   </a:t>
            </a:r>
            <a:r>
              <a:rPr b="1" lang="en-US" sz="1600">
                <a:solidFill>
                  <a:schemeClr val="dk1"/>
                </a:solidFill>
                <a:latin typeface="Courier New"/>
                <a:ea typeface="Courier New"/>
                <a:cs typeface="Courier New"/>
                <a:sym typeface="Courier New"/>
              </a:rPr>
              <a:t>public</a:t>
            </a:r>
            <a:r>
              <a:rPr b="1" lang="en-US" sz="1600">
                <a:solidFill>
                  <a:schemeClr val="dk1"/>
                </a:solidFill>
                <a:latin typeface="Courier New"/>
                <a:ea typeface="Courier New"/>
                <a:cs typeface="Courier New"/>
                <a:sym typeface="Courier New"/>
              </a:rPr>
              <a:t> int y;</a:t>
            </a:r>
            <a:endParaRPr b="1" sz="1600">
              <a:solidFill>
                <a:schemeClr val="dk1"/>
              </a:solidFill>
              <a:latin typeface="Courier New"/>
              <a:ea typeface="Courier New"/>
              <a:cs typeface="Courier New"/>
              <a:sym typeface="Courier New"/>
            </a:endParaRPr>
          </a:p>
          <a:p>
            <a:pPr indent="457200" lvl="0" marL="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public Point(int x_pt, int y_pt) </a:t>
            </a:r>
            <a:endParaRPr b="1" sz="1600">
              <a:solidFill>
                <a:srgbClr val="0000FF"/>
              </a:solidFill>
              <a:latin typeface="Courier New"/>
              <a:ea typeface="Courier New"/>
              <a:cs typeface="Courier New"/>
              <a:sym typeface="Courier New"/>
            </a:endParaRPr>
          </a:p>
          <a:p>
            <a:pPr indent="457200" lvl="0" marL="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a:t>
            </a:r>
            <a:endParaRPr b="1" sz="1600">
              <a:solidFill>
                <a:srgbClr val="0000FF"/>
              </a:solidFill>
              <a:latin typeface="Courier New"/>
              <a:ea typeface="Courier New"/>
              <a:cs typeface="Courier New"/>
              <a:sym typeface="Courier New"/>
            </a:endParaRPr>
          </a:p>
          <a:p>
            <a:pPr indent="457200" lvl="0" marL="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   x = x_pt; </a:t>
            </a:r>
            <a:endParaRPr b="1" sz="1600">
              <a:solidFill>
                <a:srgbClr val="0000FF"/>
              </a:solidFill>
              <a:latin typeface="Courier New"/>
              <a:ea typeface="Courier New"/>
              <a:cs typeface="Courier New"/>
              <a:sym typeface="Courier New"/>
            </a:endParaRPr>
          </a:p>
          <a:p>
            <a:pPr indent="457200" lvl="0" marL="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   y = y_pt;</a:t>
            </a:r>
            <a:endParaRPr b="1" sz="1600">
              <a:solidFill>
                <a:srgbClr val="0000FF"/>
              </a:solidFill>
              <a:latin typeface="Courier New"/>
              <a:ea typeface="Courier New"/>
              <a:cs typeface="Courier New"/>
              <a:sym typeface="Courier New"/>
            </a:endParaRPr>
          </a:p>
          <a:p>
            <a:pPr indent="457200" lvl="0" marL="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a:t>
            </a:r>
            <a:endParaRPr b="1" sz="1600">
              <a:solidFill>
                <a:srgbClr val="0000FF"/>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a:t>
            </a:r>
            <a:endParaRPr b="1" sz="1600">
              <a:latin typeface="Calibri"/>
              <a:ea typeface="Calibri"/>
              <a:cs typeface="Calibri"/>
              <a:sym typeface="Calibri"/>
            </a:endParaRPr>
          </a:p>
        </p:txBody>
      </p:sp>
      <p:sp>
        <p:nvSpPr>
          <p:cNvPr id="124" name="Google Shape;124;p17"/>
          <p:cNvSpPr txBox="1"/>
          <p:nvPr/>
        </p:nvSpPr>
        <p:spPr>
          <a:xfrm>
            <a:off x="6548750" y="2016825"/>
            <a:ext cx="5256300" cy="4620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u="sng">
                <a:solidFill>
                  <a:schemeClr val="dk1"/>
                </a:solidFill>
                <a:latin typeface="Calibri"/>
                <a:ea typeface="Calibri"/>
                <a:cs typeface="Calibri"/>
                <a:sym typeface="Calibri"/>
              </a:rPr>
              <a:t>Syntax - C++ (rare in USACO):</a:t>
            </a:r>
            <a:endParaRPr sz="2800" u="sng">
              <a:solidFill>
                <a:schemeClr val="dk1"/>
              </a:solidFill>
              <a:latin typeface="Calibri"/>
              <a:ea typeface="Calibri"/>
              <a:cs typeface="Calibri"/>
              <a:sym typeface="Calibri"/>
            </a:endParaRPr>
          </a:p>
          <a:p>
            <a:pPr indent="0" lvl="0" marL="0" rtl="0" algn="l">
              <a:lnSpc>
                <a:spcPct val="90000"/>
              </a:lnSpc>
              <a:spcBef>
                <a:spcPts val="1000"/>
              </a:spcBef>
              <a:spcAft>
                <a:spcPts val="0"/>
              </a:spcAft>
              <a:buNone/>
            </a:pPr>
            <a:r>
              <a:rPr b="1" lang="en-US" sz="1600">
                <a:solidFill>
                  <a:srgbClr val="FF0000"/>
                </a:solidFill>
                <a:latin typeface="Courier New"/>
                <a:ea typeface="Courier New"/>
                <a:cs typeface="Courier New"/>
                <a:sym typeface="Courier New"/>
              </a:rPr>
              <a:t>class</a:t>
            </a:r>
            <a:r>
              <a:rPr b="1" lang="en-US" sz="1600">
                <a:solidFill>
                  <a:schemeClr val="dk1"/>
                </a:solidFill>
                <a:latin typeface="Courier New"/>
                <a:ea typeface="Courier New"/>
                <a:cs typeface="Courier New"/>
                <a:sym typeface="Courier New"/>
              </a:rPr>
              <a:t> classname</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   private:</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      int x; </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      int y;</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   public:</a:t>
            </a:r>
            <a:endParaRPr b="1" sz="1600">
              <a:solidFill>
                <a:schemeClr val="dk1"/>
              </a:solidFill>
              <a:latin typeface="Courier New"/>
              <a:ea typeface="Courier New"/>
              <a:cs typeface="Courier New"/>
              <a:sym typeface="Courier New"/>
            </a:endParaRPr>
          </a:p>
          <a:p>
            <a:pPr indent="457200" lvl="0" marL="45720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classname(arg1, arg2,..) </a:t>
            </a:r>
            <a:endParaRPr b="1" sz="1600">
              <a:solidFill>
                <a:srgbClr val="0000FF"/>
              </a:solidFill>
              <a:latin typeface="Courier New"/>
              <a:ea typeface="Courier New"/>
              <a:cs typeface="Courier New"/>
              <a:sym typeface="Courier New"/>
            </a:endParaRPr>
          </a:p>
          <a:p>
            <a:pPr indent="457200" lvl="0" marL="45720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a:t>
            </a:r>
            <a:endParaRPr b="1" sz="1600">
              <a:solidFill>
                <a:srgbClr val="0000FF"/>
              </a:solidFill>
              <a:latin typeface="Courier New"/>
              <a:ea typeface="Courier New"/>
              <a:cs typeface="Courier New"/>
              <a:sym typeface="Courier New"/>
            </a:endParaRPr>
          </a:p>
          <a:p>
            <a:pPr indent="457200" lvl="0" marL="45720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   x = arg1; </a:t>
            </a:r>
            <a:endParaRPr b="1" sz="1600">
              <a:solidFill>
                <a:srgbClr val="0000FF"/>
              </a:solidFill>
              <a:latin typeface="Courier New"/>
              <a:ea typeface="Courier New"/>
              <a:cs typeface="Courier New"/>
              <a:sym typeface="Courier New"/>
            </a:endParaRPr>
          </a:p>
          <a:p>
            <a:pPr indent="457200" lvl="0" marL="45720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   y = arg2;</a:t>
            </a:r>
            <a:endParaRPr b="1" sz="1600">
              <a:solidFill>
                <a:srgbClr val="0000FF"/>
              </a:solidFill>
              <a:latin typeface="Courier New"/>
              <a:ea typeface="Courier New"/>
              <a:cs typeface="Courier New"/>
              <a:sym typeface="Courier New"/>
            </a:endParaRPr>
          </a:p>
          <a:p>
            <a:pPr indent="457200" lvl="0" marL="457200" rtl="0" algn="l">
              <a:lnSpc>
                <a:spcPct val="90000"/>
              </a:lnSpc>
              <a:spcBef>
                <a:spcPts val="1000"/>
              </a:spcBef>
              <a:spcAft>
                <a:spcPts val="0"/>
              </a:spcAft>
              <a:buNone/>
            </a:pPr>
            <a:r>
              <a:rPr b="1" lang="en-US" sz="1600">
                <a:solidFill>
                  <a:srgbClr val="0000FF"/>
                </a:solidFill>
                <a:latin typeface="Courier New"/>
                <a:ea typeface="Courier New"/>
                <a:cs typeface="Courier New"/>
                <a:sym typeface="Courier New"/>
              </a:rPr>
              <a:t>}</a:t>
            </a:r>
            <a:endParaRPr b="1" sz="1600">
              <a:solidFill>
                <a:srgbClr val="0000FF"/>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30" name="Google Shape;130;p1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31" name="Google Shape;131;p18"/>
          <p:cNvSpPr txBox="1"/>
          <p:nvPr>
            <p:ph idx="1" type="body"/>
          </p:nvPr>
        </p:nvSpPr>
        <p:spPr>
          <a:xfrm>
            <a:off x="341550" y="896950"/>
            <a:ext cx="12021300" cy="579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b="1" lang="en-US" sz="2500"/>
              <a:t>Example class in Java: (see </a:t>
            </a:r>
            <a:r>
              <a:rPr b="1" lang="en-US" sz="2500" u="sng">
                <a:solidFill>
                  <a:schemeClr val="hlink"/>
                </a:solidFill>
                <a:hlinkClick r:id="rId3"/>
              </a:rPr>
              <a:t>https://repl.it/repls/BuzzingKnottyProgramminglanguages</a:t>
            </a:r>
            <a:r>
              <a:rPr b="1" lang="en-US" sz="2500"/>
              <a:t> for demo) </a:t>
            </a:r>
            <a:endParaRPr b="1" sz="2500"/>
          </a:p>
          <a:p>
            <a:pPr indent="0" lvl="0" marL="0" rtl="0" algn="l">
              <a:lnSpc>
                <a:spcPct val="90000"/>
              </a:lnSpc>
              <a:spcBef>
                <a:spcPts val="1000"/>
              </a:spcBef>
              <a:spcAft>
                <a:spcPts val="0"/>
              </a:spcAft>
              <a:buClr>
                <a:schemeClr val="dk1"/>
              </a:buClr>
              <a:buSzPts val="2800"/>
              <a:buFont typeface="Arial"/>
              <a:buNone/>
            </a:pPr>
            <a:r>
              <a:t/>
            </a:r>
            <a:endParaRPr b="1" sz="2500"/>
          </a:p>
          <a:p>
            <a:pPr indent="0" lvl="0" marL="0" rtl="0" algn="l">
              <a:lnSpc>
                <a:spcPct val="90000"/>
              </a:lnSpc>
              <a:spcBef>
                <a:spcPts val="1000"/>
              </a:spcBef>
              <a:spcAft>
                <a:spcPts val="0"/>
              </a:spcAft>
              <a:buClr>
                <a:schemeClr val="dk1"/>
              </a:buClr>
              <a:buSzPts val="2800"/>
              <a:buFont typeface="Arial"/>
              <a:buNone/>
            </a:pPr>
            <a:r>
              <a:t/>
            </a:r>
            <a:endParaRPr b="1" sz="2500"/>
          </a:p>
        </p:txBody>
      </p:sp>
      <p:pic>
        <p:nvPicPr>
          <p:cNvPr descr="logo" id="132" name="Google Shape;132;p18"/>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33" name="Google Shape;133;p18"/>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Class and Struct</a:t>
            </a:r>
            <a:endParaRPr/>
          </a:p>
        </p:txBody>
      </p:sp>
      <p:sp>
        <p:nvSpPr>
          <p:cNvPr id="134" name="Google Shape;134;p18"/>
          <p:cNvSpPr txBox="1"/>
          <p:nvPr/>
        </p:nvSpPr>
        <p:spPr>
          <a:xfrm>
            <a:off x="6140775" y="1810425"/>
            <a:ext cx="5256300" cy="4620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class</a:t>
            </a:r>
            <a:r>
              <a:rPr b="1" lang="en-US" sz="1200">
                <a:solidFill>
                  <a:schemeClr val="dk1"/>
                </a:solidFill>
                <a:latin typeface="Courier New"/>
                <a:ea typeface="Courier New"/>
                <a:cs typeface="Courier New"/>
                <a:sym typeface="Courier New"/>
              </a:rPr>
              <a:t> Point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public</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int</a:t>
            </a:r>
            <a:r>
              <a:rPr b="1" lang="en-US" sz="1200">
                <a:solidFill>
                  <a:schemeClr val="dk1"/>
                </a:solidFill>
                <a:latin typeface="Courier New"/>
                <a:ea typeface="Courier New"/>
                <a:cs typeface="Courier New"/>
                <a:sym typeface="Courier New"/>
              </a:rPr>
              <a:t> x;</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public</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int</a:t>
            </a:r>
            <a:r>
              <a:rPr b="1" lang="en-US" sz="1200">
                <a:solidFill>
                  <a:schemeClr val="dk1"/>
                </a:solidFill>
                <a:latin typeface="Courier New"/>
                <a:ea typeface="Courier New"/>
                <a:cs typeface="Courier New"/>
                <a:sym typeface="Courier New"/>
              </a:rPr>
              <a:t> y;</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Point(</a:t>
            </a:r>
            <a:r>
              <a:rPr b="1" lang="en-US" sz="1200">
                <a:solidFill>
                  <a:srgbClr val="0000FF"/>
                </a:solidFill>
                <a:latin typeface="Courier New"/>
                <a:ea typeface="Courier New"/>
                <a:cs typeface="Courier New"/>
                <a:sym typeface="Courier New"/>
              </a:rPr>
              <a:t>int</a:t>
            </a:r>
            <a:r>
              <a:rPr b="1" lang="en-US" sz="1200">
                <a:solidFill>
                  <a:schemeClr val="dk1"/>
                </a:solidFill>
                <a:latin typeface="Courier New"/>
                <a:ea typeface="Courier New"/>
                <a:cs typeface="Courier New"/>
                <a:sym typeface="Courier New"/>
              </a:rPr>
              <a:t> x, </a:t>
            </a:r>
            <a:r>
              <a:rPr b="1" lang="en-US" sz="1200">
                <a:solidFill>
                  <a:srgbClr val="0000FF"/>
                </a:solidFill>
                <a:latin typeface="Courier New"/>
                <a:ea typeface="Courier New"/>
                <a:cs typeface="Courier New"/>
                <a:sym typeface="Courier New"/>
              </a:rPr>
              <a:t>int</a:t>
            </a:r>
            <a:r>
              <a:rPr b="1" lang="en-US" sz="1200">
                <a:solidFill>
                  <a:schemeClr val="dk1"/>
                </a:solidFill>
                <a:latin typeface="Courier New"/>
                <a:ea typeface="Courier New"/>
                <a:cs typeface="Courier New"/>
                <a:sym typeface="Courier New"/>
              </a:rPr>
              <a:t> y)</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this</a:t>
            </a:r>
            <a:r>
              <a:rPr b="1" lang="en-US" sz="1200">
                <a:solidFill>
                  <a:schemeClr val="dk1"/>
                </a:solidFill>
                <a:latin typeface="Courier New"/>
                <a:ea typeface="Courier New"/>
                <a:cs typeface="Courier New"/>
                <a:sym typeface="Courier New"/>
              </a:rPr>
              <a:t>.x = x;</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this</a:t>
            </a:r>
            <a:r>
              <a:rPr b="1" lang="en-US" sz="1200">
                <a:solidFill>
                  <a:schemeClr val="dk1"/>
                </a:solidFill>
                <a:latin typeface="Courier New"/>
                <a:ea typeface="Courier New"/>
                <a:cs typeface="Courier New"/>
                <a:sym typeface="Courier New"/>
              </a:rPr>
              <a:t>.y = y;</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a:t>
            </a:r>
            <a:endParaRPr sz="1200">
              <a:latin typeface="Calibri"/>
              <a:ea typeface="Calibri"/>
              <a:cs typeface="Calibri"/>
              <a:sym typeface="Calibri"/>
            </a:endParaRPr>
          </a:p>
        </p:txBody>
      </p:sp>
      <p:sp>
        <p:nvSpPr>
          <p:cNvPr id="135" name="Google Shape;135;p18"/>
          <p:cNvSpPr txBox="1"/>
          <p:nvPr/>
        </p:nvSpPr>
        <p:spPr>
          <a:xfrm>
            <a:off x="341550" y="1668100"/>
            <a:ext cx="5256300" cy="4620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rgbClr val="0000FF"/>
                </a:solidFill>
                <a:latin typeface="Courier New"/>
                <a:ea typeface="Courier New"/>
                <a:cs typeface="Courier New"/>
                <a:sym typeface="Courier New"/>
              </a:rPr>
              <a:t>import</a:t>
            </a:r>
            <a:r>
              <a:rPr b="1" lang="en-US" sz="1200">
                <a:solidFill>
                  <a:schemeClr val="dk1"/>
                </a:solidFill>
                <a:latin typeface="Courier New"/>
                <a:ea typeface="Courier New"/>
                <a:cs typeface="Courier New"/>
                <a:sym typeface="Courier New"/>
              </a:rPr>
              <a:t> java.io.*;</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rgbClr val="0000FF"/>
                </a:solidFill>
                <a:latin typeface="Courier New"/>
                <a:ea typeface="Courier New"/>
                <a:cs typeface="Courier New"/>
                <a:sym typeface="Courier New"/>
              </a:rPr>
              <a:t>import</a:t>
            </a:r>
            <a:r>
              <a:rPr b="1" lang="en-US" sz="1200">
                <a:solidFill>
                  <a:schemeClr val="dk1"/>
                </a:solidFill>
                <a:latin typeface="Courier New"/>
                <a:ea typeface="Courier New"/>
                <a:cs typeface="Courier New"/>
                <a:sym typeface="Courier New"/>
              </a:rPr>
              <a:t> java.util.*;</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rgbClr val="0000FF"/>
                </a:solidFill>
                <a:latin typeface="Courier New"/>
                <a:ea typeface="Courier New"/>
                <a:cs typeface="Courier New"/>
                <a:sym typeface="Courier New"/>
              </a:rPr>
              <a:t>public</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class</a:t>
            </a:r>
            <a:r>
              <a:rPr b="1" lang="en-US" sz="1200">
                <a:solidFill>
                  <a:schemeClr val="dk1"/>
                </a:solidFill>
                <a:latin typeface="Courier New"/>
                <a:ea typeface="Courier New"/>
                <a:cs typeface="Courier New"/>
                <a:sym typeface="Courier New"/>
              </a:rPr>
              <a:t> Main</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public</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static</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void</a:t>
            </a:r>
            <a:r>
              <a:rPr b="1" lang="en-US" sz="1200">
                <a:solidFill>
                  <a:schemeClr val="dk1"/>
                </a:solidFill>
                <a:latin typeface="Courier New"/>
                <a:ea typeface="Courier New"/>
                <a:cs typeface="Courier New"/>
                <a:sym typeface="Courier New"/>
              </a:rPr>
              <a:t> main(String[] args)</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Point pt = </a:t>
            </a:r>
            <a:r>
              <a:rPr b="1" lang="en-US" sz="1200">
                <a:solidFill>
                  <a:srgbClr val="0000FF"/>
                </a:solidFill>
                <a:latin typeface="Courier New"/>
                <a:ea typeface="Courier New"/>
                <a:cs typeface="Courier New"/>
                <a:sym typeface="Courier New"/>
              </a:rPr>
              <a:t>new</a:t>
            </a:r>
            <a:r>
              <a:rPr b="1" lang="en-US" sz="1200">
                <a:solidFill>
                  <a:schemeClr val="dk1"/>
                </a:solidFill>
                <a:latin typeface="Courier New"/>
                <a:ea typeface="Courier New"/>
                <a:cs typeface="Courier New"/>
                <a:sym typeface="Courier New"/>
              </a:rPr>
              <a:t> Point(</a:t>
            </a:r>
            <a:r>
              <a:rPr b="1" lang="en-US" sz="1200">
                <a:solidFill>
                  <a:srgbClr val="09885A"/>
                </a:solidFill>
                <a:latin typeface="Courier New"/>
                <a:ea typeface="Courier New"/>
                <a:cs typeface="Courier New"/>
                <a:sym typeface="Courier New"/>
              </a:rPr>
              <a:t>10</a:t>
            </a:r>
            <a:r>
              <a:rPr b="1" lang="en-US" sz="1200">
                <a:solidFill>
                  <a:schemeClr val="dk1"/>
                </a:solidFill>
                <a:latin typeface="Courier New"/>
                <a:ea typeface="Courier New"/>
                <a:cs typeface="Courier New"/>
                <a:sym typeface="Courier New"/>
              </a:rPr>
              <a:t>,</a:t>
            </a:r>
            <a:r>
              <a:rPr b="1" lang="en-US" sz="1200">
                <a:solidFill>
                  <a:srgbClr val="09885A"/>
                </a:solidFill>
                <a:latin typeface="Courier New"/>
                <a:ea typeface="Courier New"/>
                <a:cs typeface="Courier New"/>
                <a:sym typeface="Courier New"/>
              </a:rPr>
              <a:t>30</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System.out.println(</a:t>
            </a:r>
            <a:r>
              <a:rPr b="1" lang="en-US" sz="1200">
                <a:solidFill>
                  <a:srgbClr val="A31515"/>
                </a:solidFill>
                <a:latin typeface="Courier New"/>
                <a:ea typeface="Courier New"/>
                <a:cs typeface="Courier New"/>
                <a:sym typeface="Courier New"/>
              </a:rPr>
              <a:t>"X coordinate is: "</a:t>
            </a:r>
            <a:r>
              <a:rPr b="1" lang="en-US" sz="1200">
                <a:solidFill>
                  <a:schemeClr val="dk1"/>
                </a:solidFill>
                <a:latin typeface="Courier New"/>
                <a:ea typeface="Courier New"/>
                <a:cs typeface="Courier New"/>
                <a:sym typeface="Courier New"/>
              </a:rPr>
              <a:t> + pt.x);</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System.out.println(</a:t>
            </a:r>
            <a:r>
              <a:rPr b="1" lang="en-US" sz="1200">
                <a:solidFill>
                  <a:srgbClr val="A31515"/>
                </a:solidFill>
                <a:latin typeface="Courier New"/>
                <a:ea typeface="Courier New"/>
                <a:cs typeface="Courier New"/>
                <a:sym typeface="Courier New"/>
              </a:rPr>
              <a:t>"Y coordinate is: "</a:t>
            </a:r>
            <a:r>
              <a:rPr b="1" lang="en-US" sz="1200">
                <a:solidFill>
                  <a:schemeClr val="dk1"/>
                </a:solidFill>
                <a:latin typeface="Courier New"/>
                <a:ea typeface="Courier New"/>
                <a:cs typeface="Courier New"/>
                <a:sym typeface="Courier New"/>
              </a:rPr>
              <a:t> + pt.y);</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a:t>
            </a:r>
            <a:r>
              <a:rPr b="1" lang="en-US" sz="1200">
                <a:solidFill>
                  <a:srgbClr val="AAAAAA"/>
                </a:solidFill>
                <a:latin typeface="Courier New"/>
                <a:ea typeface="Courier New"/>
                <a:cs typeface="Courier New"/>
                <a:sym typeface="Courier New"/>
              </a:rPr>
              <a:t>//move one step northeast</a:t>
            </a:r>
            <a:endParaRPr b="1" sz="1200">
              <a:solidFill>
                <a:srgbClr val="AAAAAA"/>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pt.x++;</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pt.y--;</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System.out.println(</a:t>
            </a:r>
            <a:r>
              <a:rPr b="1" lang="en-US" sz="1200">
                <a:solidFill>
                  <a:srgbClr val="A31515"/>
                </a:solidFill>
                <a:latin typeface="Courier New"/>
                <a:ea typeface="Courier New"/>
                <a:cs typeface="Courier New"/>
                <a:sym typeface="Courier New"/>
              </a:rPr>
              <a:t>"new X coordinate is: "</a:t>
            </a:r>
            <a:r>
              <a:rPr b="1" lang="en-US" sz="1200">
                <a:solidFill>
                  <a:schemeClr val="dk1"/>
                </a:solidFill>
                <a:latin typeface="Courier New"/>
                <a:ea typeface="Courier New"/>
                <a:cs typeface="Courier New"/>
                <a:sym typeface="Courier New"/>
              </a:rPr>
              <a:t> + pt.x);</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System.out.println(</a:t>
            </a:r>
            <a:r>
              <a:rPr b="1" lang="en-US" sz="1200">
                <a:solidFill>
                  <a:srgbClr val="A31515"/>
                </a:solidFill>
                <a:latin typeface="Courier New"/>
                <a:ea typeface="Courier New"/>
                <a:cs typeface="Courier New"/>
                <a:sym typeface="Courier New"/>
              </a:rPr>
              <a:t>"new Y coordinate is: "</a:t>
            </a:r>
            <a:r>
              <a:rPr b="1" lang="en-US" sz="1200">
                <a:solidFill>
                  <a:schemeClr val="dk1"/>
                </a:solidFill>
                <a:latin typeface="Courier New"/>
                <a:ea typeface="Courier New"/>
                <a:cs typeface="Courier New"/>
                <a:sym typeface="Courier New"/>
              </a:rPr>
              <a:t> + pt.y);</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b="1" sz="1200">
              <a:solidFill>
                <a:schemeClr val="dk1"/>
              </a:solidFill>
              <a:latin typeface="Calibri"/>
              <a:ea typeface="Calibri"/>
              <a:cs typeface="Calibri"/>
              <a:sym typeface="Calibri"/>
            </a:endParaRPr>
          </a:p>
          <a:p>
            <a:pPr indent="0" lvl="0" marL="0" rtl="0" algn="l">
              <a:lnSpc>
                <a:spcPct val="150000"/>
              </a:lnSpc>
              <a:spcBef>
                <a:spcPts val="0"/>
              </a:spcBef>
              <a:spcAft>
                <a:spcPts val="0"/>
              </a:spcAft>
              <a:buNone/>
            </a:pPr>
            <a:r>
              <a:t/>
            </a:r>
            <a:endParaRPr b="1" sz="1200">
              <a:solidFill>
                <a:srgbClr val="0000FF"/>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41" name="Google Shape;141;p1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42" name="Google Shape;142;p19"/>
          <p:cNvSpPr txBox="1"/>
          <p:nvPr>
            <p:ph idx="1" type="body"/>
          </p:nvPr>
        </p:nvSpPr>
        <p:spPr>
          <a:xfrm>
            <a:off x="251450" y="968825"/>
            <a:ext cx="11685900" cy="197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t>Struct(s) are similar to classes, but are used ONLY in </a:t>
            </a:r>
            <a:r>
              <a:rPr b="1" lang="en-US"/>
              <a:t>C++</a:t>
            </a:r>
            <a:r>
              <a:rPr b="1" lang="en-US"/>
              <a:t>.</a:t>
            </a:r>
            <a:endParaRPr b="1"/>
          </a:p>
          <a:p>
            <a:pPr indent="0" lvl="0" marL="0" rtl="0" algn="l">
              <a:lnSpc>
                <a:spcPct val="90000"/>
              </a:lnSpc>
              <a:spcBef>
                <a:spcPts val="1000"/>
              </a:spcBef>
              <a:spcAft>
                <a:spcPts val="0"/>
              </a:spcAft>
              <a:buClr>
                <a:schemeClr val="dk1"/>
              </a:buClr>
              <a:buSzPts val="2800"/>
              <a:buFont typeface="Arial"/>
              <a:buNone/>
            </a:pPr>
            <a:r>
              <a:rPr lang="en-US"/>
              <a:t>The main difference is that struct’s members are by default </a:t>
            </a:r>
            <a:r>
              <a:rPr i="1" lang="en-US"/>
              <a:t>PUBLIC</a:t>
            </a:r>
            <a:r>
              <a:rPr lang="en-US"/>
              <a:t> (you can directly access/modify the values of variables) while classes’ members are </a:t>
            </a:r>
            <a:r>
              <a:rPr i="1" lang="en-US"/>
              <a:t>PRIVATE</a:t>
            </a:r>
            <a:r>
              <a:rPr lang="en-US"/>
              <a:t> unless otherwise specified. </a:t>
            </a:r>
            <a:r>
              <a:rPr b="1" lang="en-US"/>
              <a:t>We will focus on “structs” for C++.</a:t>
            </a:r>
            <a:endParaRPr b="1"/>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143" name="Google Shape;143;p1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44" name="Google Shape;144;p19"/>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Class and Struct</a:t>
            </a:r>
            <a:endParaRPr/>
          </a:p>
        </p:txBody>
      </p:sp>
      <p:sp>
        <p:nvSpPr>
          <p:cNvPr id="145" name="Google Shape;145;p19"/>
          <p:cNvSpPr txBox="1"/>
          <p:nvPr/>
        </p:nvSpPr>
        <p:spPr>
          <a:xfrm>
            <a:off x="324675" y="3018725"/>
            <a:ext cx="4485600" cy="3719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US" sz="1600">
                <a:solidFill>
                  <a:srgbClr val="FF0000"/>
                </a:solidFill>
                <a:latin typeface="Courier New"/>
                <a:ea typeface="Courier New"/>
                <a:cs typeface="Courier New"/>
                <a:sym typeface="Courier New"/>
              </a:rPr>
              <a:t>struct</a:t>
            </a:r>
            <a:r>
              <a:rPr b="1" lang="en-US" sz="1600">
                <a:solidFill>
                  <a:schemeClr val="dk1"/>
                </a:solidFill>
                <a:latin typeface="Courier New"/>
                <a:ea typeface="Courier New"/>
                <a:cs typeface="Courier New"/>
                <a:sym typeface="Courier New"/>
              </a:rPr>
              <a:t> structure</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  int var1;</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  int var2;</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  void func1(){}</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a:t>
            </a:r>
            <a:endParaRPr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51" name="Google Shape;151;p2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52" name="Google Shape;152;p20"/>
          <p:cNvSpPr txBox="1"/>
          <p:nvPr>
            <p:ph idx="1" type="body"/>
          </p:nvPr>
        </p:nvSpPr>
        <p:spPr>
          <a:xfrm>
            <a:off x="251450" y="968825"/>
            <a:ext cx="11685900" cy="8205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b="1" lang="en-US" sz="2500"/>
              <a:t>Example struct in C++: (see </a:t>
            </a:r>
            <a:r>
              <a:rPr b="1" lang="en-US" sz="2500" u="sng">
                <a:solidFill>
                  <a:schemeClr val="hlink"/>
                </a:solidFill>
                <a:hlinkClick r:id="rId3"/>
              </a:rPr>
              <a:t>https://repl.it/repls/HeavyHatefulAdmins</a:t>
            </a:r>
            <a:r>
              <a:rPr b="1" lang="en-US" sz="2500"/>
              <a:t> for demo - no idea why REPL.it made such a weird autoname :0 ) </a:t>
            </a:r>
            <a:endParaRPr b="1" sz="2500"/>
          </a:p>
          <a:p>
            <a:pPr indent="0" lvl="0" marL="0" rtl="0" algn="l">
              <a:spcBef>
                <a:spcPts val="1000"/>
              </a:spcBef>
              <a:spcAft>
                <a:spcPts val="0"/>
              </a:spcAft>
              <a:buClr>
                <a:schemeClr val="dk1"/>
              </a:buClr>
              <a:buSzPts val="2800"/>
              <a:buFont typeface="Arial"/>
              <a:buNone/>
            </a:pPr>
            <a:r>
              <a:t/>
            </a:r>
            <a:endParaRPr b="1" sz="2500"/>
          </a:p>
          <a:p>
            <a:pPr indent="0" lvl="0" marL="0" rtl="0" algn="l">
              <a:spcBef>
                <a:spcPts val="1000"/>
              </a:spcBef>
              <a:spcAft>
                <a:spcPts val="0"/>
              </a:spcAft>
              <a:buClr>
                <a:schemeClr val="dk1"/>
              </a:buClr>
              <a:buSzPts val="2800"/>
              <a:buFont typeface="Arial"/>
              <a:buNone/>
            </a:pPr>
            <a:r>
              <a:t/>
            </a:r>
            <a:endParaRPr b="1" sz="2500"/>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153" name="Google Shape;153;p20"/>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54" name="Google Shape;154;p20"/>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Class and Struct</a:t>
            </a:r>
            <a:endParaRPr/>
          </a:p>
        </p:txBody>
      </p:sp>
      <p:sp>
        <p:nvSpPr>
          <p:cNvPr id="155" name="Google Shape;155;p20"/>
          <p:cNvSpPr txBox="1"/>
          <p:nvPr/>
        </p:nvSpPr>
        <p:spPr>
          <a:xfrm>
            <a:off x="1423200" y="2068700"/>
            <a:ext cx="3463200" cy="440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#include</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&lt;</a:t>
            </a:r>
            <a:r>
              <a:rPr b="1" lang="en-US" sz="1200">
                <a:solidFill>
                  <a:srgbClr val="A31515"/>
                </a:solidFill>
                <a:latin typeface="Courier New"/>
                <a:ea typeface="Courier New"/>
                <a:cs typeface="Courier New"/>
                <a:sym typeface="Courier New"/>
              </a:rPr>
              <a:t>iostream</a:t>
            </a:r>
            <a:r>
              <a:rPr b="1" lang="en-US" sz="1200">
                <a:solidFill>
                  <a:srgbClr val="0000FF"/>
                </a:solidFill>
                <a:latin typeface="Courier New"/>
                <a:ea typeface="Courier New"/>
                <a:cs typeface="Courier New"/>
                <a:sym typeface="Courier New"/>
              </a:rPr>
              <a:t>&gt;</a:t>
            </a:r>
            <a:endParaRPr b="1" sz="1200">
              <a:solidFill>
                <a:srgbClr val="0000FF"/>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using</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namespace</a:t>
            </a:r>
            <a:r>
              <a:rPr b="1" lang="en-US" sz="1200">
                <a:solidFill>
                  <a:schemeClr val="dk1"/>
                </a:solidFill>
                <a:latin typeface="Courier New"/>
                <a:ea typeface="Courier New"/>
                <a:cs typeface="Courier New"/>
                <a:sym typeface="Courier New"/>
              </a:rPr>
              <a:t> std;</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struct</a:t>
            </a:r>
            <a:r>
              <a:rPr b="1" lang="en-US" sz="1200">
                <a:solidFill>
                  <a:schemeClr val="dk1"/>
                </a:solidFill>
                <a:latin typeface="Courier New"/>
                <a:ea typeface="Courier New"/>
                <a:cs typeface="Courier New"/>
                <a:sym typeface="Courier New"/>
              </a:rPr>
              <a:t> Point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int</a:t>
            </a:r>
            <a:r>
              <a:rPr b="1" lang="en-US" sz="1200">
                <a:solidFill>
                  <a:schemeClr val="dk1"/>
                </a:solidFill>
                <a:latin typeface="Courier New"/>
                <a:ea typeface="Courier New"/>
                <a:cs typeface="Courier New"/>
                <a:sym typeface="Courier New"/>
              </a:rPr>
              <a:t> x;</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int</a:t>
            </a:r>
            <a:r>
              <a:rPr b="1" lang="en-US" sz="1200">
                <a:solidFill>
                  <a:schemeClr val="dk1"/>
                </a:solidFill>
                <a:latin typeface="Courier New"/>
                <a:ea typeface="Courier New"/>
                <a:cs typeface="Courier New"/>
                <a:sym typeface="Courier New"/>
              </a:rPr>
              <a:t> y;</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alibri"/>
              <a:ea typeface="Calibri"/>
              <a:cs typeface="Calibri"/>
              <a:sym typeface="Calibri"/>
            </a:endParaRPr>
          </a:p>
        </p:txBody>
      </p:sp>
      <p:sp>
        <p:nvSpPr>
          <p:cNvPr id="156" name="Google Shape;156;p20"/>
          <p:cNvSpPr txBox="1"/>
          <p:nvPr/>
        </p:nvSpPr>
        <p:spPr>
          <a:xfrm>
            <a:off x="5540975" y="1983450"/>
            <a:ext cx="5436600" cy="4364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rgbClr val="0000FF"/>
                </a:solidFill>
                <a:latin typeface="Courier New"/>
                <a:ea typeface="Courier New"/>
                <a:cs typeface="Courier New"/>
                <a:sym typeface="Courier New"/>
              </a:rPr>
              <a:t>int</a:t>
            </a:r>
            <a:r>
              <a:rPr b="1" lang="en-US" sz="1200">
                <a:solidFill>
                  <a:schemeClr val="dk1"/>
                </a:solidFill>
                <a:latin typeface="Courier New"/>
                <a:ea typeface="Courier New"/>
                <a:cs typeface="Courier New"/>
                <a:sym typeface="Courier New"/>
              </a:rPr>
              <a:t> main()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Point pt;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pt.x = </a:t>
            </a:r>
            <a:r>
              <a:rPr b="1" lang="en-US" sz="1200">
                <a:solidFill>
                  <a:srgbClr val="09885A"/>
                </a:solidFill>
                <a:latin typeface="Courier New"/>
                <a:ea typeface="Courier New"/>
                <a:cs typeface="Courier New"/>
                <a:sym typeface="Courier New"/>
              </a:rPr>
              <a:t>10</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pt.y = </a:t>
            </a:r>
            <a:r>
              <a:rPr b="1" lang="en-US" sz="1200">
                <a:solidFill>
                  <a:srgbClr val="09885A"/>
                </a:solidFill>
                <a:latin typeface="Courier New"/>
                <a:ea typeface="Courier New"/>
                <a:cs typeface="Courier New"/>
                <a:sym typeface="Courier New"/>
              </a:rPr>
              <a:t>30</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cout &lt;&lt; </a:t>
            </a:r>
            <a:r>
              <a:rPr b="1" lang="en-US" sz="1200">
                <a:solidFill>
                  <a:srgbClr val="A31515"/>
                </a:solidFill>
                <a:latin typeface="Courier New"/>
                <a:ea typeface="Courier New"/>
                <a:cs typeface="Courier New"/>
                <a:sym typeface="Courier New"/>
              </a:rPr>
              <a:t>"X coordinate is: "</a:t>
            </a:r>
            <a:r>
              <a:rPr b="1" lang="en-US" sz="1200">
                <a:solidFill>
                  <a:schemeClr val="dk1"/>
                </a:solidFill>
                <a:latin typeface="Courier New"/>
                <a:ea typeface="Courier New"/>
                <a:cs typeface="Courier New"/>
                <a:sym typeface="Courier New"/>
              </a:rPr>
              <a:t>  &lt;&lt; pt.x &lt;&lt; </a:t>
            </a:r>
            <a:r>
              <a:rPr b="1" lang="en-US" sz="1200">
                <a:solidFill>
                  <a:srgbClr val="A31515"/>
                </a:solidFill>
                <a:latin typeface="Courier New"/>
                <a:ea typeface="Courier New"/>
                <a:cs typeface="Courier New"/>
                <a:sym typeface="Courier New"/>
              </a:rPr>
              <a:t>'\n'</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cout &lt;&lt; </a:t>
            </a:r>
            <a:r>
              <a:rPr b="1" lang="en-US" sz="1200">
                <a:solidFill>
                  <a:srgbClr val="A31515"/>
                </a:solidFill>
                <a:latin typeface="Courier New"/>
                <a:ea typeface="Courier New"/>
                <a:cs typeface="Courier New"/>
                <a:sym typeface="Courier New"/>
              </a:rPr>
              <a:t>"Y coordinate is: "</a:t>
            </a:r>
            <a:r>
              <a:rPr b="1" lang="en-US" sz="1200">
                <a:solidFill>
                  <a:schemeClr val="dk1"/>
                </a:solidFill>
                <a:latin typeface="Courier New"/>
                <a:ea typeface="Courier New"/>
                <a:cs typeface="Courier New"/>
                <a:sym typeface="Courier New"/>
              </a:rPr>
              <a:t>  &lt;&lt; pt.y &lt;&lt; </a:t>
            </a:r>
            <a:r>
              <a:rPr b="1" lang="en-US" sz="1200">
                <a:solidFill>
                  <a:srgbClr val="A31515"/>
                </a:solidFill>
                <a:latin typeface="Courier New"/>
                <a:ea typeface="Courier New"/>
                <a:cs typeface="Courier New"/>
                <a:sym typeface="Courier New"/>
              </a:rPr>
              <a:t>'\n'</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a:t>
            </a:r>
            <a:r>
              <a:rPr b="1" lang="en-US" sz="1200">
                <a:solidFill>
                  <a:srgbClr val="AAAAAA"/>
                </a:solidFill>
                <a:latin typeface="Courier New"/>
                <a:ea typeface="Courier New"/>
                <a:cs typeface="Courier New"/>
                <a:sym typeface="Courier New"/>
              </a:rPr>
              <a:t>//move one step northeast</a:t>
            </a:r>
            <a:endParaRPr b="1" sz="1200">
              <a:solidFill>
                <a:srgbClr val="AAAAAA"/>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pt.x++;</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pt.y--;</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cout &lt;&lt; </a:t>
            </a:r>
            <a:r>
              <a:rPr b="1" lang="en-US" sz="1200">
                <a:solidFill>
                  <a:srgbClr val="A31515"/>
                </a:solidFill>
                <a:latin typeface="Courier New"/>
                <a:ea typeface="Courier New"/>
                <a:cs typeface="Courier New"/>
                <a:sym typeface="Courier New"/>
              </a:rPr>
              <a:t>"new X coordinate is: "</a:t>
            </a:r>
            <a:r>
              <a:rPr b="1" lang="en-US" sz="1200">
                <a:solidFill>
                  <a:schemeClr val="dk1"/>
                </a:solidFill>
                <a:latin typeface="Courier New"/>
                <a:ea typeface="Courier New"/>
                <a:cs typeface="Courier New"/>
                <a:sym typeface="Courier New"/>
              </a:rPr>
              <a:t>  &lt;&lt; pt.x &lt;&lt; </a:t>
            </a:r>
            <a:r>
              <a:rPr b="1" lang="en-US" sz="1200">
                <a:solidFill>
                  <a:srgbClr val="A31515"/>
                </a:solidFill>
                <a:latin typeface="Courier New"/>
                <a:ea typeface="Courier New"/>
                <a:cs typeface="Courier New"/>
                <a:sym typeface="Courier New"/>
              </a:rPr>
              <a:t>'\n'</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cout &lt;&lt; </a:t>
            </a:r>
            <a:r>
              <a:rPr b="1" lang="en-US" sz="1200">
                <a:solidFill>
                  <a:srgbClr val="A31515"/>
                </a:solidFill>
                <a:latin typeface="Courier New"/>
                <a:ea typeface="Courier New"/>
                <a:cs typeface="Courier New"/>
                <a:sym typeface="Courier New"/>
              </a:rPr>
              <a:t>"new Y coordinate is: "</a:t>
            </a:r>
            <a:r>
              <a:rPr b="1" lang="en-US" sz="1200">
                <a:solidFill>
                  <a:schemeClr val="dk1"/>
                </a:solidFill>
                <a:latin typeface="Courier New"/>
                <a:ea typeface="Courier New"/>
                <a:cs typeface="Courier New"/>
                <a:sym typeface="Courier New"/>
              </a:rPr>
              <a:t>  &lt;&lt; pt.y &lt;&lt; </a:t>
            </a:r>
            <a:r>
              <a:rPr b="1" lang="en-US" sz="1200">
                <a:solidFill>
                  <a:srgbClr val="A31515"/>
                </a:solidFill>
                <a:latin typeface="Courier New"/>
                <a:ea typeface="Courier New"/>
                <a:cs typeface="Courier New"/>
                <a:sym typeface="Courier New"/>
              </a:rPr>
              <a:t>'\n'</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return</a:t>
            </a:r>
            <a:r>
              <a:rPr b="1" lang="en-US" sz="1200">
                <a:solidFill>
                  <a:schemeClr val="dk1"/>
                </a:solidFill>
                <a:latin typeface="Courier New"/>
                <a:ea typeface="Courier New"/>
                <a:cs typeface="Courier New"/>
                <a:sym typeface="Courier New"/>
              </a:rPr>
              <a:t> </a:t>
            </a:r>
            <a:r>
              <a:rPr b="1" lang="en-US" sz="1200">
                <a:solidFill>
                  <a:srgbClr val="09885A"/>
                </a:solidFill>
                <a:latin typeface="Courier New"/>
                <a:ea typeface="Courier New"/>
                <a:cs typeface="Courier New"/>
                <a:sym typeface="Courier New"/>
              </a:rPr>
              <a:t>0</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