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5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F7F51D3-BF75-4F88-8258-5C16CEBC411C}">
  <a:tblStyle styleId="{2F7F51D3-BF75-4F88-8258-5C16CEBC411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4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bd26fd5c7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5bd26fd5c7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bd26fd5c7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5bd26fd5c7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bd26fd5c7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5bd26fd5c7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bd26fd5c7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5bd26fd5c7_0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bd26fd5c7_0_1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5bd26fd5c7_0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bd26fd5c7_0_1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5bd26fd5c7_0_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bd26fd5c7_0_1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5bd26fd5c7_0_1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bd26fd5c7_0_1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5bd26fd5c7_0_1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bd26fd5c7_0_1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5bd26fd5c7_0_1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bd26fd5c7_0_1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5bd26fd5c7_0_1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bd26fd5c7_0_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5bd26fd5c7_0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bd26fd5c7_0_1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5bd26fd5c7_0_1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bd26fd5c7_0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5bd26fd5c7_0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bd26fd5c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5bd26fd5c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bd26fd5c7_0_3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5bd26fd5c7_0_3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5bd26fd5c7_0_3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5bd26fd5c7_0_3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5bd26fd5c7_0_3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g5bd26fd5c7_0_3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5bd26fd5c7_0_3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5bd26fd5c7_0_3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64a3ff79b5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g64a3ff79b5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4a3ff79b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g64a3ff79b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64a3ff79b5_1_1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g64a3ff79b5_1_1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64a3ff79b5_1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g64a3ff79b5_1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bd26fd5c7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5bd26fd5c7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bd26fd5c7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5bd26fd5c7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bd26fd5c7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5bd26fd5c7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bd26fd5c7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5bd26fd5c7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bd26fd5c7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5bd26fd5c7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bd26fd5c7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5bd26fd5c7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" type="objOnly">
  <p:cSld name="OBJECT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186774" y="1778438"/>
            <a:ext cx="4873574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1186774" y="2665379"/>
            <a:ext cx="4873574" cy="3524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256938" y="1778438"/>
            <a:ext cx="4897576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256938" y="2665379"/>
            <a:ext cx="4897576" cy="3524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416534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/>
          <p:nvPr>
            <p:ph idx="2" type="pic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839788" y="2057400"/>
            <a:ext cx="4165349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版" type="vertTitleAndTx">
  <p:cSld name="VERTICAL_TITLE_AND_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www.usaco.org/index.php?page=viewproblem2&amp;cpid=666" TargetMode="External"/><Relationship Id="rId4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www.usaco.org/index.php?page=viewproblem2&amp;cpid=594" TargetMode="External"/><Relationship Id="rId4" Type="http://schemas.openxmlformats.org/officeDocument/2006/relationships/hyperlink" Target="http://www.usaco.org/index.php?page=viewproblem2&amp;cpid=594" TargetMode="External"/><Relationship Id="rId5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codeforces.com/problemset/problem/1184/B1" TargetMode="External"/><Relationship Id="rId4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codeforces.com/contest/1184/submission/61945368" TargetMode="External"/><Relationship Id="rId4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C887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logo" id="80" name="Google Shape;8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0488" y="336550"/>
            <a:ext cx="2006600" cy="264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2"/>
          <p:cNvSpPr txBox="1"/>
          <p:nvPr/>
        </p:nvSpPr>
        <p:spPr>
          <a:xfrm>
            <a:off x="2027553" y="3488690"/>
            <a:ext cx="8472808" cy="1198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USACO Bronze </a:t>
            </a:r>
            <a:r>
              <a:rPr lang="en-US" sz="72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Week 6 (advanced topics)</a:t>
            </a:r>
            <a:endParaRPr sz="720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/>
          <p:nvPr/>
        </p:nvSpPr>
        <p:spPr>
          <a:xfrm>
            <a:off x="-1588" y="6350"/>
            <a:ext cx="12192000" cy="6845400"/>
          </a:xfrm>
          <a:prstGeom prst="rect">
            <a:avLst/>
          </a:prstGeom>
          <a:solidFill>
            <a:srgbClr val="C4E0B2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-1588" y="-3175"/>
            <a:ext cx="12193500" cy="900000"/>
          </a:xfrm>
          <a:prstGeom prst="rect">
            <a:avLst/>
          </a:prstGeom>
          <a:solidFill>
            <a:srgbClr val="A8D08C"/>
          </a:soli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" id="160" name="Google Shape;16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0" y="76200"/>
            <a:ext cx="2692400" cy="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/>
          <p:nvPr/>
        </p:nvSpPr>
        <p:spPr>
          <a:xfrm>
            <a:off x="2984500" y="91436"/>
            <a:ext cx="9083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Binary Search?</a:t>
            </a:r>
            <a:endParaRPr/>
          </a:p>
        </p:txBody>
      </p:sp>
      <p:sp>
        <p:nvSpPr>
          <p:cNvPr id="162" name="Google Shape;162;p21"/>
          <p:cNvSpPr txBox="1"/>
          <p:nvPr/>
        </p:nvSpPr>
        <p:spPr>
          <a:xfrm>
            <a:off x="527050" y="1168400"/>
            <a:ext cx="11114700" cy="51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are given the problem of 10,000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queries that asking whether numbers exist in an array with size 100,000. How would you normally implement this?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now?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 the array, then apply binary-search to find each query.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 ←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array of size 100,000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queries ←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array of size 10,000 containing your queries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answers ←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array of query answers set to 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default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Arrays.sort(arr)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for(int q : queries)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answers ← BinarySearch(arr, q); //search on sorted array!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/>
          <p:nvPr/>
        </p:nvSpPr>
        <p:spPr>
          <a:xfrm>
            <a:off x="-1588" y="6350"/>
            <a:ext cx="12192000" cy="6845400"/>
          </a:xfrm>
          <a:prstGeom prst="rect">
            <a:avLst/>
          </a:prstGeom>
          <a:solidFill>
            <a:srgbClr val="C4E0B2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-1588" y="-3175"/>
            <a:ext cx="12193500" cy="900000"/>
          </a:xfrm>
          <a:prstGeom prst="rect">
            <a:avLst/>
          </a:prstGeom>
          <a:solidFill>
            <a:srgbClr val="A8D08C"/>
          </a:soli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" id="169" name="Google Shape;16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0" y="76200"/>
            <a:ext cx="2692400" cy="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 txBox="1"/>
          <p:nvPr/>
        </p:nvSpPr>
        <p:spPr>
          <a:xfrm>
            <a:off x="2984500" y="91436"/>
            <a:ext cx="9083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Binary Search?</a:t>
            </a: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527050" y="1168400"/>
            <a:ext cx="11114700" cy="51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 ←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array of size 100,000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queries ←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array of size 10,000 containing your queries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answers ←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array of query answers set to 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default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Arrays.sort(arr)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for(int q : queries)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answers ← BinarySearch(arr, q); //search on sorted array!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long is this going to take? 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/>
          <p:nvPr/>
        </p:nvSpPr>
        <p:spPr>
          <a:xfrm>
            <a:off x="-1588" y="6350"/>
            <a:ext cx="12192000" cy="6845400"/>
          </a:xfrm>
          <a:prstGeom prst="rect">
            <a:avLst/>
          </a:prstGeom>
          <a:solidFill>
            <a:srgbClr val="C4E0B2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3"/>
          <p:cNvSpPr/>
          <p:nvPr/>
        </p:nvSpPr>
        <p:spPr>
          <a:xfrm>
            <a:off x="-1588" y="-3175"/>
            <a:ext cx="12193500" cy="900000"/>
          </a:xfrm>
          <a:prstGeom prst="rect">
            <a:avLst/>
          </a:prstGeom>
          <a:solidFill>
            <a:srgbClr val="A8D08C"/>
          </a:soli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" id="178" name="Google Shape;17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0" y="76200"/>
            <a:ext cx="2692400" cy="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3"/>
          <p:cNvSpPr txBox="1"/>
          <p:nvPr/>
        </p:nvSpPr>
        <p:spPr>
          <a:xfrm>
            <a:off x="2984500" y="91436"/>
            <a:ext cx="9083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Binary Search?</a:t>
            </a:r>
            <a:endParaRPr/>
          </a:p>
        </p:txBody>
      </p:sp>
      <p:sp>
        <p:nvSpPr>
          <p:cNvPr id="180" name="Google Shape;180;p23"/>
          <p:cNvSpPr txBox="1"/>
          <p:nvPr/>
        </p:nvSpPr>
        <p:spPr>
          <a:xfrm>
            <a:off x="537050" y="1064025"/>
            <a:ext cx="11114700" cy="51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 ←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array of size N = 100,000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queries ←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array of size q = 10,000 containing your queries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answers ←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array of query answers set to 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default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Arrays.sort(arr)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for(int q : queries)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answers ← BinarySearch(arr, q); //search on sorted array!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long is this going to take?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Sorting: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O(N log N)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where N is the size of arr (100,000)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Querying: there are q queries, each taking log(N) operations where N is the size of arr, for a total of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q*log(N)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operations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Total: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O((N+q) log(N))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operations.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Specifically, O((100,000+10,000) log(100,000))= O(550,000) ≈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b="1" baseline="3000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ops. (0.01 sec)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MUCH BETTER! :P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/>
          <p:nvPr/>
        </p:nvSpPr>
        <p:spPr>
          <a:xfrm>
            <a:off x="-1588" y="6350"/>
            <a:ext cx="12192000" cy="6845300"/>
          </a:xfrm>
          <a:prstGeom prst="rect">
            <a:avLst/>
          </a:prstGeom>
          <a:solidFill>
            <a:srgbClr val="C4E0B2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4"/>
          <p:cNvSpPr/>
          <p:nvPr/>
        </p:nvSpPr>
        <p:spPr>
          <a:xfrm>
            <a:off x="-1588" y="-3175"/>
            <a:ext cx="12193588" cy="900113"/>
          </a:xfrm>
          <a:prstGeom prst="rect">
            <a:avLst/>
          </a:prstGeom>
          <a:solidFill>
            <a:srgbClr val="A8D08C"/>
          </a:soli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" id="187" name="Google Shape;18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0" y="76200"/>
            <a:ext cx="2692400" cy="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4"/>
          <p:cNvSpPr txBox="1"/>
          <p:nvPr/>
        </p:nvSpPr>
        <p:spPr>
          <a:xfrm>
            <a:off x="2984500" y="91436"/>
            <a:ext cx="9083040" cy="706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Binary Search?</a:t>
            </a:r>
            <a:endParaRPr/>
          </a:p>
        </p:txBody>
      </p:sp>
      <p:sp>
        <p:nvSpPr>
          <p:cNvPr id="189" name="Google Shape;189;p24"/>
          <p:cNvSpPr txBox="1"/>
          <p:nvPr/>
        </p:nvSpPr>
        <p:spPr>
          <a:xfrm>
            <a:off x="527050" y="1168400"/>
            <a:ext cx="6303963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fastest way to find 41?</a:t>
            </a:r>
            <a:endParaRPr/>
          </a:p>
        </p:txBody>
      </p:sp>
      <p:graphicFrame>
        <p:nvGraphicFramePr>
          <p:cNvPr id="190" name="Google Shape;190;p24"/>
          <p:cNvGraphicFramePr/>
          <p:nvPr/>
        </p:nvGraphicFramePr>
        <p:xfrm>
          <a:off x="1333500" y="28781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{2F7F51D3-BF75-4F88-8258-5C16CEBC411C}</a:tableStyleId>
              </a:tblPr>
              <a:tblGrid>
                <a:gridCol w="1331050"/>
                <a:gridCol w="1312625"/>
                <a:gridCol w="1322800"/>
                <a:gridCol w="1322800"/>
                <a:gridCol w="1322150"/>
                <a:gridCol w="1321525"/>
                <a:gridCol w="13221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22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41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54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68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94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91" name="Google Shape;191;p24"/>
          <p:cNvSpPr/>
          <p:nvPr/>
        </p:nvSpPr>
        <p:spPr>
          <a:xfrm>
            <a:off x="1550988" y="3686175"/>
            <a:ext cx="838200" cy="1076325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4"/>
          <p:cNvSpPr txBox="1"/>
          <p:nvPr/>
        </p:nvSpPr>
        <p:spPr>
          <a:xfrm>
            <a:off x="1117600" y="5238750"/>
            <a:ext cx="1838325" cy="642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from here to the last one?</a:t>
            </a: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2955925" y="4052888"/>
            <a:ext cx="6867525" cy="34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/>
          <p:nvPr/>
        </p:nvSpPr>
        <p:spPr>
          <a:xfrm>
            <a:off x="-1588" y="6350"/>
            <a:ext cx="12192000" cy="6845300"/>
          </a:xfrm>
          <a:prstGeom prst="rect">
            <a:avLst/>
          </a:prstGeom>
          <a:solidFill>
            <a:srgbClr val="C4E0B2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-1588" y="-3175"/>
            <a:ext cx="12193588" cy="900113"/>
          </a:xfrm>
          <a:prstGeom prst="rect">
            <a:avLst/>
          </a:prstGeom>
          <a:solidFill>
            <a:srgbClr val="A8D08C"/>
          </a:soli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" id="200" name="Google Shape;20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0" y="76200"/>
            <a:ext cx="2692400" cy="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5"/>
          <p:cNvSpPr txBox="1"/>
          <p:nvPr/>
        </p:nvSpPr>
        <p:spPr>
          <a:xfrm>
            <a:off x="2984500" y="91436"/>
            <a:ext cx="9083040" cy="706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Binary Search?</a:t>
            </a:r>
            <a:endParaRPr/>
          </a:p>
        </p:txBody>
      </p:sp>
      <p:sp>
        <p:nvSpPr>
          <p:cNvPr id="202" name="Google Shape;202;p25"/>
          <p:cNvSpPr txBox="1"/>
          <p:nvPr/>
        </p:nvSpPr>
        <p:spPr>
          <a:xfrm>
            <a:off x="527050" y="1168400"/>
            <a:ext cx="6303963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fastest way to find 41?</a:t>
            </a:r>
            <a:endParaRPr/>
          </a:p>
        </p:txBody>
      </p:sp>
      <p:graphicFrame>
        <p:nvGraphicFramePr>
          <p:cNvPr id="203" name="Google Shape;203;p25"/>
          <p:cNvGraphicFramePr/>
          <p:nvPr/>
        </p:nvGraphicFramePr>
        <p:xfrm>
          <a:off x="1333500" y="28781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{2F7F51D3-BF75-4F88-8258-5C16CEBC411C}</a:tableStyleId>
              </a:tblPr>
              <a:tblGrid>
                <a:gridCol w="1331050"/>
                <a:gridCol w="1312625"/>
                <a:gridCol w="1322800"/>
                <a:gridCol w="1322800"/>
                <a:gridCol w="1322150"/>
                <a:gridCol w="1321525"/>
                <a:gridCol w="13221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22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41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54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68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94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4" name="Google Shape;204;p25"/>
          <p:cNvSpPr/>
          <p:nvPr/>
        </p:nvSpPr>
        <p:spPr>
          <a:xfrm>
            <a:off x="9551988" y="3686175"/>
            <a:ext cx="838200" cy="1076325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9204325" y="5238750"/>
            <a:ext cx="1838325" cy="642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from here to the first one?</a:t>
            </a:r>
            <a:endParaRPr/>
          </a:p>
        </p:txBody>
      </p:sp>
      <p:sp>
        <p:nvSpPr>
          <p:cNvPr id="206" name="Google Shape;206;p25"/>
          <p:cNvSpPr/>
          <p:nvPr/>
        </p:nvSpPr>
        <p:spPr>
          <a:xfrm>
            <a:off x="2017713" y="4081463"/>
            <a:ext cx="6867525" cy="342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/>
          <p:nvPr/>
        </p:nvSpPr>
        <p:spPr>
          <a:xfrm>
            <a:off x="-1588" y="6350"/>
            <a:ext cx="12192000" cy="6845300"/>
          </a:xfrm>
          <a:prstGeom prst="rect">
            <a:avLst/>
          </a:prstGeom>
          <a:solidFill>
            <a:srgbClr val="C4E0B2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6"/>
          <p:cNvSpPr/>
          <p:nvPr/>
        </p:nvSpPr>
        <p:spPr>
          <a:xfrm>
            <a:off x="-1588" y="-3175"/>
            <a:ext cx="12193588" cy="900113"/>
          </a:xfrm>
          <a:prstGeom prst="rect">
            <a:avLst/>
          </a:prstGeom>
          <a:solidFill>
            <a:srgbClr val="A8D08C"/>
          </a:soli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" id="213" name="Google Shape;21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0" y="76200"/>
            <a:ext cx="2692400" cy="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6"/>
          <p:cNvSpPr txBox="1"/>
          <p:nvPr/>
        </p:nvSpPr>
        <p:spPr>
          <a:xfrm>
            <a:off x="2984500" y="91436"/>
            <a:ext cx="9083040" cy="706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Binary Search?</a:t>
            </a:r>
            <a:endParaRPr/>
          </a:p>
        </p:txBody>
      </p:sp>
      <p:sp>
        <p:nvSpPr>
          <p:cNvPr id="215" name="Google Shape;215;p26"/>
          <p:cNvSpPr txBox="1"/>
          <p:nvPr/>
        </p:nvSpPr>
        <p:spPr>
          <a:xfrm>
            <a:off x="527050" y="1168400"/>
            <a:ext cx="6303963" cy="119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fastest way to find 41?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Did you find that the array is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sorted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graphicFrame>
        <p:nvGraphicFramePr>
          <p:cNvPr id="216" name="Google Shape;216;p26"/>
          <p:cNvGraphicFramePr/>
          <p:nvPr/>
        </p:nvGraphicFramePr>
        <p:xfrm>
          <a:off x="1333500" y="28781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{2F7F51D3-BF75-4F88-8258-5C16CEBC411C}</a:tableStyleId>
              </a:tblPr>
              <a:tblGrid>
                <a:gridCol w="1331050"/>
                <a:gridCol w="1312625"/>
                <a:gridCol w="1322800"/>
                <a:gridCol w="1322800"/>
                <a:gridCol w="1322150"/>
                <a:gridCol w="1321525"/>
                <a:gridCol w="13221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22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41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54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68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94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17" name="Google Shape;217;p26"/>
          <p:cNvSpPr/>
          <p:nvPr/>
        </p:nvSpPr>
        <p:spPr>
          <a:xfrm>
            <a:off x="5589588" y="3600450"/>
            <a:ext cx="809625" cy="1095375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6"/>
          <p:cNvSpPr txBox="1"/>
          <p:nvPr/>
        </p:nvSpPr>
        <p:spPr>
          <a:xfrm>
            <a:off x="5046663" y="5124450"/>
            <a:ext cx="2095500" cy="642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not start from the middle one?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-1588" y="6350"/>
            <a:ext cx="12192000" cy="6845300"/>
          </a:xfrm>
          <a:prstGeom prst="rect">
            <a:avLst/>
          </a:prstGeom>
          <a:solidFill>
            <a:srgbClr val="C4E0B2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7"/>
          <p:cNvSpPr/>
          <p:nvPr/>
        </p:nvSpPr>
        <p:spPr>
          <a:xfrm>
            <a:off x="-1588" y="-3175"/>
            <a:ext cx="12193588" cy="900113"/>
          </a:xfrm>
          <a:prstGeom prst="rect">
            <a:avLst/>
          </a:prstGeom>
          <a:solidFill>
            <a:srgbClr val="A8D08C"/>
          </a:soli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" id="225" name="Google Shape;22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0" y="76200"/>
            <a:ext cx="2692400" cy="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7"/>
          <p:cNvSpPr txBox="1"/>
          <p:nvPr/>
        </p:nvSpPr>
        <p:spPr>
          <a:xfrm>
            <a:off x="2984500" y="91436"/>
            <a:ext cx="9083040" cy="706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Binary Search?</a:t>
            </a:r>
            <a:endParaRPr/>
          </a:p>
        </p:txBody>
      </p:sp>
      <p:sp>
        <p:nvSpPr>
          <p:cNvPr id="227" name="Google Shape;227;p27"/>
          <p:cNvSpPr txBox="1"/>
          <p:nvPr/>
        </p:nvSpPr>
        <p:spPr>
          <a:xfrm>
            <a:off x="527050" y="1168400"/>
            <a:ext cx="6303963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about finding 25?</a:t>
            </a:r>
            <a:endParaRPr/>
          </a:p>
        </p:txBody>
      </p:sp>
      <p:graphicFrame>
        <p:nvGraphicFramePr>
          <p:cNvPr id="228" name="Google Shape;228;p27"/>
          <p:cNvGraphicFramePr/>
          <p:nvPr/>
        </p:nvGraphicFramePr>
        <p:xfrm>
          <a:off x="1333500" y="28781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{2F7F51D3-BF75-4F88-8258-5C16CEBC411C}</a:tableStyleId>
              </a:tblPr>
              <a:tblGrid>
                <a:gridCol w="1331050"/>
                <a:gridCol w="1312625"/>
                <a:gridCol w="1322800"/>
                <a:gridCol w="1322800"/>
                <a:gridCol w="1322150"/>
                <a:gridCol w="1321525"/>
                <a:gridCol w="13221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22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41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54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68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94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29" name="Google Shape;229;p27"/>
          <p:cNvSpPr/>
          <p:nvPr/>
        </p:nvSpPr>
        <p:spPr>
          <a:xfrm>
            <a:off x="5589588" y="3600450"/>
            <a:ext cx="809625" cy="1095375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7"/>
          <p:cNvSpPr txBox="1"/>
          <p:nvPr/>
        </p:nvSpPr>
        <p:spPr>
          <a:xfrm>
            <a:off x="4970463" y="5133975"/>
            <a:ext cx="2095500" cy="642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from 41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41!=25 &amp; 41&gt;25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/>
          <p:nvPr/>
        </p:nvSpPr>
        <p:spPr>
          <a:xfrm>
            <a:off x="-1588" y="6350"/>
            <a:ext cx="12192000" cy="6845300"/>
          </a:xfrm>
          <a:prstGeom prst="rect">
            <a:avLst/>
          </a:prstGeom>
          <a:solidFill>
            <a:srgbClr val="C4E0B2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8"/>
          <p:cNvSpPr/>
          <p:nvPr/>
        </p:nvSpPr>
        <p:spPr>
          <a:xfrm>
            <a:off x="-1588" y="-3175"/>
            <a:ext cx="12193588" cy="900113"/>
          </a:xfrm>
          <a:prstGeom prst="rect">
            <a:avLst/>
          </a:prstGeom>
          <a:solidFill>
            <a:srgbClr val="A8D08C"/>
          </a:soli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" id="237" name="Google Shape;23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0" y="76200"/>
            <a:ext cx="2692400" cy="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8"/>
          <p:cNvSpPr txBox="1"/>
          <p:nvPr/>
        </p:nvSpPr>
        <p:spPr>
          <a:xfrm>
            <a:off x="2984500" y="91436"/>
            <a:ext cx="9083040" cy="706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Binary Search?</a:t>
            </a:r>
            <a:endParaRPr/>
          </a:p>
        </p:txBody>
      </p:sp>
      <p:sp>
        <p:nvSpPr>
          <p:cNvPr id="239" name="Google Shape;239;p28"/>
          <p:cNvSpPr txBox="1"/>
          <p:nvPr/>
        </p:nvSpPr>
        <p:spPr>
          <a:xfrm>
            <a:off x="527050" y="1168400"/>
            <a:ext cx="6303963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about finding 25?</a:t>
            </a:r>
            <a:endParaRPr/>
          </a:p>
        </p:txBody>
      </p:sp>
      <p:graphicFrame>
        <p:nvGraphicFramePr>
          <p:cNvPr id="240" name="Google Shape;240;p28"/>
          <p:cNvGraphicFramePr/>
          <p:nvPr/>
        </p:nvGraphicFramePr>
        <p:xfrm>
          <a:off x="1333500" y="28781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{2F7F51D3-BF75-4F88-8258-5C16CEBC411C}</a:tableStyleId>
              </a:tblPr>
              <a:tblGrid>
                <a:gridCol w="1331050"/>
                <a:gridCol w="1312625"/>
                <a:gridCol w="1322800"/>
                <a:gridCol w="1322800"/>
                <a:gridCol w="1322150"/>
                <a:gridCol w="1321525"/>
                <a:gridCol w="13221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22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41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54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68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94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41" name="Google Shape;241;p28"/>
          <p:cNvSpPr/>
          <p:nvPr/>
        </p:nvSpPr>
        <p:spPr>
          <a:xfrm>
            <a:off x="5589588" y="3600450"/>
            <a:ext cx="809625" cy="1095375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C000">
              <a:alpha val="28627"/>
            </a:srgbClr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8"/>
          <p:cNvSpPr txBox="1"/>
          <p:nvPr/>
        </p:nvSpPr>
        <p:spPr>
          <a:xfrm>
            <a:off x="4970145" y="5133975"/>
            <a:ext cx="2095500" cy="642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from 41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41!=25 &amp; 41&gt;25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8"/>
          <p:cNvSpPr/>
          <p:nvPr/>
        </p:nvSpPr>
        <p:spPr>
          <a:xfrm>
            <a:off x="2898775" y="3600450"/>
            <a:ext cx="809625" cy="1095375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8"/>
          <p:cNvSpPr txBox="1"/>
          <p:nvPr/>
        </p:nvSpPr>
        <p:spPr>
          <a:xfrm>
            <a:off x="1973263" y="5133975"/>
            <a:ext cx="2847975" cy="642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the middle of 3 and 22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!= 25 &amp; 7 &lt;25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/>
          <p:nvPr/>
        </p:nvSpPr>
        <p:spPr>
          <a:xfrm>
            <a:off x="-1588" y="6350"/>
            <a:ext cx="12192000" cy="6845300"/>
          </a:xfrm>
          <a:prstGeom prst="rect">
            <a:avLst/>
          </a:prstGeom>
          <a:solidFill>
            <a:srgbClr val="C4E0B2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9"/>
          <p:cNvSpPr/>
          <p:nvPr/>
        </p:nvSpPr>
        <p:spPr>
          <a:xfrm>
            <a:off x="-1588" y="-3175"/>
            <a:ext cx="12193588" cy="900113"/>
          </a:xfrm>
          <a:prstGeom prst="rect">
            <a:avLst/>
          </a:prstGeom>
          <a:solidFill>
            <a:srgbClr val="A8D08C"/>
          </a:soli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" id="251" name="Google Shape;25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0" y="76200"/>
            <a:ext cx="2692400" cy="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9"/>
          <p:cNvSpPr txBox="1"/>
          <p:nvPr/>
        </p:nvSpPr>
        <p:spPr>
          <a:xfrm>
            <a:off x="2984500" y="91436"/>
            <a:ext cx="9083040" cy="706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Binary Search?</a:t>
            </a:r>
            <a:endParaRPr/>
          </a:p>
        </p:txBody>
      </p:sp>
      <p:sp>
        <p:nvSpPr>
          <p:cNvPr id="253" name="Google Shape;253;p29"/>
          <p:cNvSpPr txBox="1"/>
          <p:nvPr/>
        </p:nvSpPr>
        <p:spPr>
          <a:xfrm>
            <a:off x="527050" y="1168400"/>
            <a:ext cx="6303963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about finding 25?</a:t>
            </a:r>
            <a:endParaRPr/>
          </a:p>
        </p:txBody>
      </p:sp>
      <p:graphicFrame>
        <p:nvGraphicFramePr>
          <p:cNvPr id="254" name="Google Shape;254;p29"/>
          <p:cNvGraphicFramePr/>
          <p:nvPr/>
        </p:nvGraphicFramePr>
        <p:xfrm>
          <a:off x="1333500" y="28781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{2F7F51D3-BF75-4F88-8258-5C16CEBC411C}</a:tableStyleId>
              </a:tblPr>
              <a:tblGrid>
                <a:gridCol w="1331050"/>
                <a:gridCol w="1312625"/>
                <a:gridCol w="1322800"/>
                <a:gridCol w="1322800"/>
                <a:gridCol w="1322150"/>
                <a:gridCol w="1321525"/>
                <a:gridCol w="13221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22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41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54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68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94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55" name="Google Shape;255;p29"/>
          <p:cNvSpPr/>
          <p:nvPr/>
        </p:nvSpPr>
        <p:spPr>
          <a:xfrm>
            <a:off x="5589588" y="3600450"/>
            <a:ext cx="809625" cy="1095375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C000">
              <a:alpha val="28627"/>
            </a:srgbClr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9"/>
          <p:cNvSpPr txBox="1"/>
          <p:nvPr/>
        </p:nvSpPr>
        <p:spPr>
          <a:xfrm>
            <a:off x="4970145" y="5133975"/>
            <a:ext cx="2095500" cy="642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from 41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41!=25 &amp; 41&gt;25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9"/>
          <p:cNvSpPr/>
          <p:nvPr/>
        </p:nvSpPr>
        <p:spPr>
          <a:xfrm>
            <a:off x="2898775" y="3600450"/>
            <a:ext cx="809625" cy="1095375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C000">
              <a:alpha val="24705"/>
            </a:srgb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9"/>
          <p:cNvSpPr txBox="1"/>
          <p:nvPr/>
        </p:nvSpPr>
        <p:spPr>
          <a:xfrm>
            <a:off x="1972945" y="5133975"/>
            <a:ext cx="2847975" cy="642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the middle of 3 and 22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!= 25 &amp; 7 &lt;25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9"/>
          <p:cNvSpPr/>
          <p:nvPr/>
        </p:nvSpPr>
        <p:spPr>
          <a:xfrm>
            <a:off x="4244975" y="3600450"/>
            <a:ext cx="809625" cy="1095375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9"/>
          <p:cNvSpPr txBox="1"/>
          <p:nvPr/>
        </p:nvSpPr>
        <p:spPr>
          <a:xfrm>
            <a:off x="3302000" y="5795963"/>
            <a:ext cx="2847975" cy="64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22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 != 25 &amp; 22 &lt;25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/>
          <p:nvPr/>
        </p:nvSpPr>
        <p:spPr>
          <a:xfrm>
            <a:off x="-1588" y="6350"/>
            <a:ext cx="12192000" cy="6845300"/>
          </a:xfrm>
          <a:prstGeom prst="rect">
            <a:avLst/>
          </a:prstGeom>
          <a:solidFill>
            <a:srgbClr val="C4E0B2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0"/>
          <p:cNvSpPr/>
          <p:nvPr/>
        </p:nvSpPr>
        <p:spPr>
          <a:xfrm>
            <a:off x="-1588" y="-3175"/>
            <a:ext cx="12193588" cy="900113"/>
          </a:xfrm>
          <a:prstGeom prst="rect">
            <a:avLst/>
          </a:prstGeom>
          <a:solidFill>
            <a:srgbClr val="A8D08C"/>
          </a:soli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" id="267" name="Google Shape;26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0" y="76200"/>
            <a:ext cx="2692400" cy="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0"/>
          <p:cNvSpPr txBox="1"/>
          <p:nvPr/>
        </p:nvSpPr>
        <p:spPr>
          <a:xfrm>
            <a:off x="2984500" y="91436"/>
            <a:ext cx="9083040" cy="706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Binary Search?</a:t>
            </a:r>
            <a:endParaRPr/>
          </a:p>
        </p:txBody>
      </p:sp>
      <p:sp>
        <p:nvSpPr>
          <p:cNvPr id="269" name="Google Shape;269;p30"/>
          <p:cNvSpPr txBox="1"/>
          <p:nvPr/>
        </p:nvSpPr>
        <p:spPr>
          <a:xfrm>
            <a:off x="527050" y="1168400"/>
            <a:ext cx="6303963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about finding 25?</a:t>
            </a:r>
            <a:endParaRPr/>
          </a:p>
        </p:txBody>
      </p:sp>
      <p:graphicFrame>
        <p:nvGraphicFramePr>
          <p:cNvPr id="270" name="Google Shape;270;p30"/>
          <p:cNvGraphicFramePr/>
          <p:nvPr/>
        </p:nvGraphicFramePr>
        <p:xfrm>
          <a:off x="1333500" y="28781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{2F7F51D3-BF75-4F88-8258-5C16CEBC411C}</a:tableStyleId>
              </a:tblPr>
              <a:tblGrid>
                <a:gridCol w="1331050"/>
                <a:gridCol w="1312625"/>
                <a:gridCol w="1322800"/>
                <a:gridCol w="1322800"/>
                <a:gridCol w="1322150"/>
                <a:gridCol w="1321525"/>
                <a:gridCol w="13221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22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41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54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68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94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71" name="Google Shape;271;p30"/>
          <p:cNvSpPr/>
          <p:nvPr/>
        </p:nvSpPr>
        <p:spPr>
          <a:xfrm>
            <a:off x="5589588" y="3600450"/>
            <a:ext cx="809625" cy="1095375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C000">
              <a:alpha val="28627"/>
            </a:srgbClr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0"/>
          <p:cNvSpPr txBox="1"/>
          <p:nvPr/>
        </p:nvSpPr>
        <p:spPr>
          <a:xfrm>
            <a:off x="4970145" y="5133975"/>
            <a:ext cx="2095500" cy="642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from 41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41!=25 &amp; 41&gt;25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0"/>
          <p:cNvSpPr/>
          <p:nvPr/>
        </p:nvSpPr>
        <p:spPr>
          <a:xfrm>
            <a:off x="2898775" y="3600450"/>
            <a:ext cx="809625" cy="1095375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C000">
              <a:alpha val="24705"/>
            </a:srgb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0"/>
          <p:cNvSpPr txBox="1"/>
          <p:nvPr/>
        </p:nvSpPr>
        <p:spPr>
          <a:xfrm>
            <a:off x="1972945" y="5133975"/>
            <a:ext cx="2847975" cy="642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the middle of 3 and 22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!= 25 &amp; 7 &lt;25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0"/>
          <p:cNvSpPr/>
          <p:nvPr/>
        </p:nvSpPr>
        <p:spPr>
          <a:xfrm>
            <a:off x="4244975" y="3600450"/>
            <a:ext cx="809625" cy="1095375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0"/>
          <p:cNvSpPr txBox="1"/>
          <p:nvPr/>
        </p:nvSpPr>
        <p:spPr>
          <a:xfrm>
            <a:off x="3302000" y="5795963"/>
            <a:ext cx="2847975" cy="64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22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 != 25 &amp; 22 &lt;25</a:t>
            </a:r>
            <a:endParaRPr/>
          </a:p>
        </p:txBody>
      </p:sp>
      <p:sp>
        <p:nvSpPr>
          <p:cNvPr id="277" name="Google Shape;277;p30"/>
          <p:cNvSpPr txBox="1"/>
          <p:nvPr/>
        </p:nvSpPr>
        <p:spPr>
          <a:xfrm>
            <a:off x="7016750" y="4538663"/>
            <a:ext cx="4352925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Wait!!! There isn't any more number after 22.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does it means?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 does not exist in the array!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-3175"/>
            <a:ext cx="12192000" cy="6845300"/>
          </a:xfrm>
          <a:prstGeom prst="rect">
            <a:avLst/>
          </a:prstGeom>
          <a:solidFill>
            <a:srgbClr val="C4E0B2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-1588" y="-3175"/>
            <a:ext cx="12193588" cy="900113"/>
          </a:xfrm>
          <a:prstGeom prst="rect">
            <a:avLst/>
          </a:prstGeom>
          <a:solidFill>
            <a:srgbClr val="A8D08C"/>
          </a:soli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838200" y="1341438"/>
            <a:ext cx="10515600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ArrayList / Vectors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b="1" lang="en-US"/>
              <a:t>Binary Search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1-D/Simulation Problems</a:t>
            </a:r>
            <a:endParaRPr/>
          </a:p>
        </p:txBody>
      </p:sp>
      <p:pic>
        <p:nvPicPr>
          <p:cNvPr descr="logo"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0" y="76200"/>
            <a:ext cx="2692400" cy="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2984500" y="91440"/>
            <a:ext cx="9083040" cy="706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Content of today</a:t>
            </a:r>
            <a:r>
              <a:rPr lang="en-US" sz="4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b="0" i="0" lang="en-US" sz="40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 class</a:t>
            </a:r>
            <a:endParaRPr sz="40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/>
          <p:nvPr/>
        </p:nvSpPr>
        <p:spPr>
          <a:xfrm>
            <a:off x="-1588" y="-3175"/>
            <a:ext cx="12192000" cy="6845400"/>
          </a:xfrm>
          <a:prstGeom prst="rect">
            <a:avLst/>
          </a:prstGeom>
          <a:solidFill>
            <a:srgbClr val="C4E0B2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31"/>
          <p:cNvSpPr/>
          <p:nvPr/>
        </p:nvSpPr>
        <p:spPr>
          <a:xfrm>
            <a:off x="-1588" y="-3175"/>
            <a:ext cx="12193500" cy="900000"/>
          </a:xfrm>
          <a:prstGeom prst="rect">
            <a:avLst/>
          </a:prstGeom>
          <a:solidFill>
            <a:srgbClr val="A8D08C"/>
          </a:soli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1"/>
          <p:cNvSpPr txBox="1"/>
          <p:nvPr>
            <p:ph idx="1" type="body"/>
          </p:nvPr>
        </p:nvSpPr>
        <p:spPr>
          <a:xfrm>
            <a:off x="169700" y="861150"/>
            <a:ext cx="12192000" cy="51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SORT BEFORE YOU DO BINARY SEARCH! either Arrays.sort(arr) or sort(arr, arr+N);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/>
              <a:t>Java: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300">
                <a:latin typeface="Courier New"/>
                <a:ea typeface="Courier New"/>
                <a:cs typeface="Courier New"/>
                <a:sym typeface="Courier New"/>
              </a:rPr>
              <a:t>//Returns the index of a target or -1-insertion_point.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US" sz="2300">
                <a:latin typeface="Courier New"/>
                <a:ea typeface="Courier New"/>
                <a:cs typeface="Courier New"/>
                <a:sym typeface="Courier New"/>
              </a:rPr>
              <a:t>int index = Arrays.binarySearch(Object[] array, </a:t>
            </a:r>
            <a:r>
              <a:rPr b="1" i="1" lang="en-US" sz="2300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b="1" i="1" lang="en-US" sz="2300">
                <a:latin typeface="Courier New"/>
                <a:ea typeface="Courier New"/>
                <a:cs typeface="Courier New"/>
                <a:sym typeface="Courier New"/>
              </a:rPr>
              <a:t> target)  //</a:t>
            </a:r>
            <a:r>
              <a:rPr b="1" i="1" lang="en-US" sz="2300"/>
              <a:t>Object should Implement Interface “Comparable”. Ex: Integer</a:t>
            </a:r>
            <a:endParaRPr b="1" i="1" sz="23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US" sz="2300">
                <a:latin typeface="Courier New"/>
                <a:ea typeface="Courier New"/>
                <a:cs typeface="Courier New"/>
                <a:sym typeface="Courier New"/>
              </a:rPr>
              <a:t>int index = Collections.binarySearch(ArrayList&lt;Object&gt; array, Object key);</a:t>
            </a:r>
            <a:endParaRPr b="1" i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/>
              <a:t>C++:</a:t>
            </a:r>
            <a:r>
              <a:rPr b="1" lang="en-US" sz="2300">
                <a:latin typeface="Courier New"/>
                <a:ea typeface="Courier New"/>
                <a:cs typeface="Courier New"/>
                <a:sym typeface="Courier New"/>
              </a:rPr>
              <a:t> //Note that v.begin(),v.end() can be replaced with v,v+N.</a:t>
            </a:r>
            <a:endParaRPr u="sng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300">
                <a:latin typeface="Courier New"/>
                <a:ea typeface="Courier New"/>
                <a:cs typeface="Courier New"/>
                <a:sym typeface="Courier New"/>
              </a:rPr>
              <a:t>binary_search(v.begin(), v.end(), query) //</a:t>
            </a:r>
            <a:r>
              <a:rPr b="1" lang="en-US" sz="2300"/>
              <a:t>Returns boolean: if query exists.</a:t>
            </a:r>
            <a:endParaRPr b="1" sz="2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300">
                <a:latin typeface="Courier New"/>
                <a:ea typeface="Courier New"/>
                <a:cs typeface="Courier New"/>
                <a:sym typeface="Courier New"/>
              </a:rPr>
              <a:t>upper_bound(v.begin(), v.end(), query)//</a:t>
            </a:r>
            <a:r>
              <a:rPr b="1" lang="en-US" sz="2300" u="sng"/>
              <a:t>Reference</a:t>
            </a:r>
            <a:r>
              <a:rPr b="1" lang="en-US" sz="2300"/>
              <a:t> to 1st element &gt; query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300">
                <a:latin typeface="Courier New"/>
                <a:ea typeface="Courier New"/>
                <a:cs typeface="Courier New"/>
                <a:sym typeface="Courier New"/>
              </a:rPr>
              <a:t>lower_bound(v.begin(), v.end(), query)//</a:t>
            </a:r>
            <a:r>
              <a:rPr b="1" lang="en-US" sz="2300" u="sng"/>
              <a:t>Reference</a:t>
            </a:r>
            <a:r>
              <a:rPr b="1" lang="en-US" sz="2300"/>
              <a:t> to 1st element ≥ query</a:t>
            </a:r>
            <a:endParaRPr b="1" sz="2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300"/>
              <a:t>(asterisk + reference)  gives you the ACTUAL VALUE of the index</a:t>
            </a:r>
            <a:endParaRPr b="1" sz="2300"/>
          </a:p>
        </p:txBody>
      </p:sp>
      <p:pic>
        <p:nvPicPr>
          <p:cNvPr descr="logo" id="285" name="Google Shape;28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0" y="76200"/>
            <a:ext cx="2692400" cy="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1"/>
          <p:cNvSpPr txBox="1"/>
          <p:nvPr/>
        </p:nvSpPr>
        <p:spPr>
          <a:xfrm>
            <a:off x="2984500" y="91440"/>
            <a:ext cx="9083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Binary Search in C++/Java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/>
          <p:nvPr/>
        </p:nvSpPr>
        <p:spPr>
          <a:xfrm>
            <a:off x="-1588" y="-3175"/>
            <a:ext cx="12192000" cy="6845400"/>
          </a:xfrm>
          <a:prstGeom prst="rect">
            <a:avLst/>
          </a:prstGeom>
          <a:solidFill>
            <a:srgbClr val="C4E0B2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2"/>
          <p:cNvSpPr/>
          <p:nvPr/>
        </p:nvSpPr>
        <p:spPr>
          <a:xfrm>
            <a:off x="-1588" y="-3175"/>
            <a:ext cx="12193500" cy="900000"/>
          </a:xfrm>
          <a:prstGeom prst="rect">
            <a:avLst/>
          </a:prstGeom>
          <a:solidFill>
            <a:srgbClr val="A8D08C"/>
          </a:soli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2"/>
          <p:cNvSpPr txBox="1"/>
          <p:nvPr>
            <p:ph idx="1" type="body"/>
          </p:nvPr>
        </p:nvSpPr>
        <p:spPr>
          <a:xfrm>
            <a:off x="171289" y="1225525"/>
            <a:ext cx="11849400" cy="51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300">
                <a:latin typeface="Courier New"/>
                <a:ea typeface="Courier New"/>
                <a:cs typeface="Courier New"/>
                <a:sym typeface="Courier New"/>
              </a:rPr>
              <a:t>int prim[] = {2,3,5,7,11,13,17,19,23}; //Primes in sorted order :)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300">
                <a:latin typeface="Courier New"/>
                <a:ea typeface="Courier New"/>
                <a:cs typeface="Courier New"/>
                <a:sym typeface="Courier New"/>
              </a:rPr>
              <a:t>int index = Arrays.binarySearch(prim, 7); 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logo" id="294" name="Google Shape;29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0" y="76200"/>
            <a:ext cx="2692400" cy="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2"/>
          <p:cNvSpPr txBox="1"/>
          <p:nvPr/>
        </p:nvSpPr>
        <p:spPr>
          <a:xfrm>
            <a:off x="2984500" y="91440"/>
            <a:ext cx="9083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Binary Search in C++/Java: CheckPoint</a:t>
            </a:r>
            <a:endParaRPr/>
          </a:p>
        </p:txBody>
      </p:sp>
      <p:sp>
        <p:nvSpPr>
          <p:cNvPr id="296" name="Google Shape;296;p32"/>
          <p:cNvSpPr txBox="1"/>
          <p:nvPr/>
        </p:nvSpPr>
        <p:spPr>
          <a:xfrm>
            <a:off x="4279625" y="2277100"/>
            <a:ext cx="2959800" cy="47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the value of </a:t>
            </a:r>
            <a:r>
              <a:rPr b="1" lang="en-U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be? 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(A) 0 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(B) 3 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4 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(D) 7 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(E) Some negative number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/>
          <p:nvPr/>
        </p:nvSpPr>
        <p:spPr>
          <a:xfrm>
            <a:off x="-1588" y="-3175"/>
            <a:ext cx="12192000" cy="6845400"/>
          </a:xfrm>
          <a:prstGeom prst="rect">
            <a:avLst/>
          </a:prstGeom>
          <a:solidFill>
            <a:srgbClr val="C4E0B2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3"/>
          <p:cNvSpPr/>
          <p:nvPr/>
        </p:nvSpPr>
        <p:spPr>
          <a:xfrm>
            <a:off x="-1588" y="-3175"/>
            <a:ext cx="12193500" cy="900000"/>
          </a:xfrm>
          <a:prstGeom prst="rect">
            <a:avLst/>
          </a:prstGeom>
          <a:solidFill>
            <a:srgbClr val="A8D08C"/>
          </a:soli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3"/>
          <p:cNvSpPr txBox="1"/>
          <p:nvPr>
            <p:ph idx="1" type="body"/>
          </p:nvPr>
        </p:nvSpPr>
        <p:spPr>
          <a:xfrm>
            <a:off x="171289" y="1225525"/>
            <a:ext cx="11849400" cy="51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300">
                <a:latin typeface="Courier New"/>
                <a:ea typeface="Courier New"/>
                <a:cs typeface="Courier New"/>
                <a:sym typeface="Courier New"/>
              </a:rPr>
              <a:t>int prim[] = {2,3,5,7,11,13,17,19,23}; //Primes in sorted order :)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300">
                <a:latin typeface="Courier New"/>
                <a:ea typeface="Courier New"/>
                <a:cs typeface="Courier New"/>
                <a:sym typeface="Courier New"/>
              </a:rPr>
              <a:t>int index = Arrays.binarySearch(prim, 9); 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logo" id="304" name="Google Shape;30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0" y="76200"/>
            <a:ext cx="2692400" cy="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3"/>
          <p:cNvSpPr txBox="1"/>
          <p:nvPr/>
        </p:nvSpPr>
        <p:spPr>
          <a:xfrm>
            <a:off x="2984500" y="91440"/>
            <a:ext cx="9083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Binary Search in C++/Java: CheckPoint</a:t>
            </a:r>
            <a:endParaRPr/>
          </a:p>
        </p:txBody>
      </p:sp>
      <p:sp>
        <p:nvSpPr>
          <p:cNvPr id="306" name="Google Shape;306;p33"/>
          <p:cNvSpPr txBox="1"/>
          <p:nvPr/>
        </p:nvSpPr>
        <p:spPr>
          <a:xfrm>
            <a:off x="1660975" y="2286600"/>
            <a:ext cx="3358200" cy="47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lphaLcParenR"/>
            </a:pP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our insertion point for the number 9 in the array?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There’s no “insertion point” here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(B) 1 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3 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(D) 4 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(E) 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3"/>
          <p:cNvSpPr txBox="1"/>
          <p:nvPr/>
        </p:nvSpPr>
        <p:spPr>
          <a:xfrm>
            <a:off x="6747125" y="2438400"/>
            <a:ext cx="2959800" cy="47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 </a:t>
            </a: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value of </a:t>
            </a:r>
            <a:r>
              <a:rPr b="1" lang="en-U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4 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(B) 5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</a:t>
            </a: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-1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(D) -4 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(E) -5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"/>
          <p:cNvSpPr/>
          <p:nvPr/>
        </p:nvSpPr>
        <p:spPr>
          <a:xfrm>
            <a:off x="-1588" y="-3175"/>
            <a:ext cx="12192000" cy="6845400"/>
          </a:xfrm>
          <a:prstGeom prst="rect">
            <a:avLst/>
          </a:prstGeom>
          <a:solidFill>
            <a:srgbClr val="C4E0B2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4"/>
          <p:cNvSpPr/>
          <p:nvPr/>
        </p:nvSpPr>
        <p:spPr>
          <a:xfrm>
            <a:off x="-1588" y="-3175"/>
            <a:ext cx="12193500" cy="900000"/>
          </a:xfrm>
          <a:prstGeom prst="rect">
            <a:avLst/>
          </a:prstGeom>
          <a:solidFill>
            <a:srgbClr val="A8D08C"/>
          </a:soli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4"/>
          <p:cNvSpPr txBox="1"/>
          <p:nvPr>
            <p:ph idx="1" type="body"/>
          </p:nvPr>
        </p:nvSpPr>
        <p:spPr>
          <a:xfrm>
            <a:off x="171289" y="1225525"/>
            <a:ext cx="11849400" cy="51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300">
                <a:latin typeface="Courier New"/>
                <a:ea typeface="Courier New"/>
                <a:cs typeface="Courier New"/>
                <a:sym typeface="Courier New"/>
              </a:rPr>
              <a:t>int[] prim = {2,3,5,7,11,13,17,19,23}; //Primes in sorted order :)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300">
                <a:latin typeface="Courier New"/>
                <a:ea typeface="Courier New"/>
                <a:cs typeface="Courier New"/>
                <a:sym typeface="Courier New"/>
              </a:rPr>
              <a:t>int index = (int)(lower_bound(prim, prim+9, 11) - prim);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logo" id="315" name="Google Shape;31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0" y="76200"/>
            <a:ext cx="2692400" cy="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4"/>
          <p:cNvSpPr txBox="1"/>
          <p:nvPr/>
        </p:nvSpPr>
        <p:spPr>
          <a:xfrm>
            <a:off x="2984500" y="91440"/>
            <a:ext cx="9083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Binary Search in C++/Java: CheckPoint</a:t>
            </a:r>
            <a:endParaRPr/>
          </a:p>
        </p:txBody>
      </p:sp>
      <p:pic>
        <p:nvPicPr>
          <p:cNvPr id="317" name="Google Shape;31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50" y="1225530"/>
            <a:ext cx="12191999" cy="1229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380263" y="3743250"/>
            <a:ext cx="13244025" cy="11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4"/>
          <p:cNvSpPr txBox="1"/>
          <p:nvPr/>
        </p:nvSpPr>
        <p:spPr>
          <a:xfrm>
            <a:off x="5095025" y="2299188"/>
            <a:ext cx="3890100" cy="15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‘s printed out?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4  (B) 7  (C) 11  (D) 13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4"/>
          <p:cNvSpPr txBox="1"/>
          <p:nvPr/>
        </p:nvSpPr>
        <p:spPr>
          <a:xfrm>
            <a:off x="5417625" y="5233350"/>
            <a:ext cx="5341200" cy="47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‘s printed out?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-1  (B) 3  (C) 4   (D) 5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4"/>
          <p:cNvSpPr txBox="1"/>
          <p:nvPr/>
        </p:nvSpPr>
        <p:spPr>
          <a:xfrm>
            <a:off x="1015200" y="2609175"/>
            <a:ext cx="3556800" cy="9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5"/>
          <p:cNvSpPr/>
          <p:nvPr/>
        </p:nvSpPr>
        <p:spPr>
          <a:xfrm>
            <a:off x="-1588" y="-3175"/>
            <a:ext cx="12192000" cy="6845400"/>
          </a:xfrm>
          <a:prstGeom prst="rect">
            <a:avLst/>
          </a:prstGeom>
          <a:solidFill>
            <a:srgbClr val="C4E0B2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5"/>
          <p:cNvSpPr/>
          <p:nvPr/>
        </p:nvSpPr>
        <p:spPr>
          <a:xfrm>
            <a:off x="-1588" y="-3175"/>
            <a:ext cx="12193500" cy="900000"/>
          </a:xfrm>
          <a:prstGeom prst="rect">
            <a:avLst/>
          </a:prstGeom>
          <a:solidFill>
            <a:srgbClr val="A8D08C"/>
          </a:soli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5"/>
          <p:cNvSpPr txBox="1"/>
          <p:nvPr>
            <p:ph idx="1" type="body"/>
          </p:nvPr>
        </p:nvSpPr>
        <p:spPr>
          <a:xfrm>
            <a:off x="171289" y="1225525"/>
            <a:ext cx="11849400" cy="51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300">
                <a:latin typeface="Courier New"/>
                <a:ea typeface="Courier New"/>
                <a:cs typeface="Courier New"/>
                <a:sym typeface="Courier New"/>
              </a:rPr>
              <a:t>int[] prim = {2,3,5,7,11,13,17,19,23}; //Primes in sorted order :)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300">
                <a:latin typeface="Courier New"/>
                <a:ea typeface="Courier New"/>
                <a:cs typeface="Courier New"/>
                <a:sym typeface="Courier New"/>
              </a:rPr>
              <a:t>int index = (int)(lower_bound(prim, prim+9, 11) - prim);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logo" id="329" name="Google Shape;32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0" y="76200"/>
            <a:ext cx="2692400" cy="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5"/>
          <p:cNvSpPr txBox="1"/>
          <p:nvPr/>
        </p:nvSpPr>
        <p:spPr>
          <a:xfrm>
            <a:off x="2984500" y="91440"/>
            <a:ext cx="9083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Binary Search in C++/Java: CheckPoint</a:t>
            </a:r>
            <a:endParaRPr/>
          </a:p>
        </p:txBody>
      </p:sp>
      <p:pic>
        <p:nvPicPr>
          <p:cNvPr id="331" name="Google Shape;33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300" y="1121154"/>
            <a:ext cx="12191998" cy="1329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300" y="3593099"/>
            <a:ext cx="12192001" cy="1258052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5"/>
          <p:cNvSpPr txBox="1"/>
          <p:nvPr/>
        </p:nvSpPr>
        <p:spPr>
          <a:xfrm>
            <a:off x="4009125" y="4785013"/>
            <a:ext cx="3890100" cy="15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‘s printed out?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3  (B) 4  (C) 5  (D) 6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5"/>
          <p:cNvSpPr txBox="1"/>
          <p:nvPr/>
        </p:nvSpPr>
        <p:spPr>
          <a:xfrm>
            <a:off x="4009125" y="2450288"/>
            <a:ext cx="3890100" cy="15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‘s printed out?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11  (B) 13  (C) 15  (D) 17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"/>
          <p:cNvSpPr/>
          <p:nvPr/>
        </p:nvSpPr>
        <p:spPr>
          <a:xfrm>
            <a:off x="-1588" y="-3175"/>
            <a:ext cx="12192000" cy="6845400"/>
          </a:xfrm>
          <a:prstGeom prst="rect">
            <a:avLst/>
          </a:prstGeom>
          <a:solidFill>
            <a:srgbClr val="C4E0B2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6"/>
          <p:cNvSpPr/>
          <p:nvPr/>
        </p:nvSpPr>
        <p:spPr>
          <a:xfrm>
            <a:off x="-1588" y="-3175"/>
            <a:ext cx="12193500" cy="900000"/>
          </a:xfrm>
          <a:prstGeom prst="rect">
            <a:avLst/>
          </a:prstGeom>
          <a:solidFill>
            <a:srgbClr val="A8D08C"/>
          </a:soli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6"/>
          <p:cNvSpPr txBox="1"/>
          <p:nvPr>
            <p:ph idx="1" type="body"/>
          </p:nvPr>
        </p:nvSpPr>
        <p:spPr>
          <a:xfrm>
            <a:off x="171289" y="1225525"/>
            <a:ext cx="11849400" cy="51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300">
                <a:latin typeface="Courier New"/>
                <a:ea typeface="Courier New"/>
                <a:cs typeface="Courier New"/>
                <a:sym typeface="Courier New"/>
              </a:rPr>
              <a:t>int prim[] = {2,3,5,7,11,13,17,19,23}; //Primes in sorted order :)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300">
                <a:latin typeface="Courier New"/>
                <a:ea typeface="Courier New"/>
                <a:cs typeface="Courier New"/>
                <a:sym typeface="Courier New"/>
              </a:rPr>
              <a:t>int index = Arrays.binarySearch(prim, 7); 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logo" id="342" name="Google Shape;34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0" y="76200"/>
            <a:ext cx="2692400" cy="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6"/>
          <p:cNvSpPr txBox="1"/>
          <p:nvPr/>
        </p:nvSpPr>
        <p:spPr>
          <a:xfrm>
            <a:off x="2984500" y="91440"/>
            <a:ext cx="9083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Binary Search in C++/Java: CheckPoint</a:t>
            </a:r>
            <a:endParaRPr/>
          </a:p>
        </p:txBody>
      </p:sp>
      <p:sp>
        <p:nvSpPr>
          <p:cNvPr id="344" name="Google Shape;344;p36"/>
          <p:cNvSpPr txBox="1"/>
          <p:nvPr/>
        </p:nvSpPr>
        <p:spPr>
          <a:xfrm>
            <a:off x="4279625" y="2277100"/>
            <a:ext cx="2959800" cy="47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the value of </a:t>
            </a:r>
            <a:r>
              <a:rPr b="1" lang="en-U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be? 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(A) 0 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(B) 3 </a:t>
            </a:r>
            <a:endParaRPr b="1" sz="23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4 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(D) 7 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(E) Some negative number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/>
          <p:nvPr/>
        </p:nvSpPr>
        <p:spPr>
          <a:xfrm>
            <a:off x="-1588" y="-3175"/>
            <a:ext cx="12192000" cy="6845400"/>
          </a:xfrm>
          <a:prstGeom prst="rect">
            <a:avLst/>
          </a:prstGeom>
          <a:solidFill>
            <a:srgbClr val="C4E0B2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7"/>
          <p:cNvSpPr/>
          <p:nvPr/>
        </p:nvSpPr>
        <p:spPr>
          <a:xfrm>
            <a:off x="-1588" y="-3175"/>
            <a:ext cx="12193500" cy="900000"/>
          </a:xfrm>
          <a:prstGeom prst="rect">
            <a:avLst/>
          </a:prstGeom>
          <a:solidFill>
            <a:srgbClr val="A8D08C"/>
          </a:soli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7"/>
          <p:cNvSpPr txBox="1"/>
          <p:nvPr>
            <p:ph idx="1" type="body"/>
          </p:nvPr>
        </p:nvSpPr>
        <p:spPr>
          <a:xfrm>
            <a:off x="171289" y="1225525"/>
            <a:ext cx="11849400" cy="51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300">
                <a:latin typeface="Courier New"/>
                <a:ea typeface="Courier New"/>
                <a:cs typeface="Courier New"/>
                <a:sym typeface="Courier New"/>
              </a:rPr>
              <a:t>int prim[] = {2,3,5,7,11,13,17,19,23}; //Primes in sorted order :)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300">
                <a:latin typeface="Courier New"/>
                <a:ea typeface="Courier New"/>
                <a:cs typeface="Courier New"/>
                <a:sym typeface="Courier New"/>
              </a:rPr>
              <a:t>int index = Arrays.binarySearch(prim, 9); 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logo" id="352" name="Google Shape;35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0" y="76200"/>
            <a:ext cx="2692400" cy="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7"/>
          <p:cNvSpPr txBox="1"/>
          <p:nvPr/>
        </p:nvSpPr>
        <p:spPr>
          <a:xfrm>
            <a:off x="2984500" y="91440"/>
            <a:ext cx="9083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Binary Search in C++/Java: CheckPoint</a:t>
            </a:r>
            <a:endParaRPr/>
          </a:p>
        </p:txBody>
      </p:sp>
      <p:sp>
        <p:nvSpPr>
          <p:cNvPr id="354" name="Google Shape;354;p37"/>
          <p:cNvSpPr txBox="1"/>
          <p:nvPr/>
        </p:nvSpPr>
        <p:spPr>
          <a:xfrm>
            <a:off x="1660975" y="2286600"/>
            <a:ext cx="3358200" cy="47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lphaLcParenR"/>
            </a:pP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our insertion point for the number 9 in the array?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2300">
                <a:latin typeface="Calibri"/>
                <a:ea typeface="Calibri"/>
                <a:cs typeface="Calibri"/>
                <a:sym typeface="Calibri"/>
              </a:rPr>
              <a:t>A) There’s no “insertion point” here</a:t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(B) 1 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3 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(D) 4 </a:t>
            </a:r>
            <a:endParaRPr b="1" sz="23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(E) 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7"/>
          <p:cNvSpPr txBox="1"/>
          <p:nvPr/>
        </p:nvSpPr>
        <p:spPr>
          <a:xfrm>
            <a:off x="6747125" y="2438400"/>
            <a:ext cx="2959800" cy="47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 What is the value of </a:t>
            </a:r>
            <a:r>
              <a:rPr b="1" lang="en-U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4 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(B) 5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-1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(D) -4 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(E) -5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8"/>
          <p:cNvSpPr/>
          <p:nvPr/>
        </p:nvSpPr>
        <p:spPr>
          <a:xfrm>
            <a:off x="-1588" y="-3175"/>
            <a:ext cx="12192000" cy="6845400"/>
          </a:xfrm>
          <a:prstGeom prst="rect">
            <a:avLst/>
          </a:prstGeom>
          <a:solidFill>
            <a:srgbClr val="C4E0B2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38"/>
          <p:cNvSpPr/>
          <p:nvPr/>
        </p:nvSpPr>
        <p:spPr>
          <a:xfrm>
            <a:off x="-1588" y="-3175"/>
            <a:ext cx="12193500" cy="900000"/>
          </a:xfrm>
          <a:prstGeom prst="rect">
            <a:avLst/>
          </a:prstGeom>
          <a:solidFill>
            <a:srgbClr val="A8D08C"/>
          </a:soli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38"/>
          <p:cNvSpPr txBox="1"/>
          <p:nvPr>
            <p:ph idx="1" type="body"/>
          </p:nvPr>
        </p:nvSpPr>
        <p:spPr>
          <a:xfrm>
            <a:off x="171289" y="1225525"/>
            <a:ext cx="11849400" cy="51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300">
                <a:latin typeface="Courier New"/>
                <a:ea typeface="Courier New"/>
                <a:cs typeface="Courier New"/>
                <a:sym typeface="Courier New"/>
              </a:rPr>
              <a:t>int[] prim = {2,3,5,7,11,13,17,19,23}; //Primes in sorted order :)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300">
                <a:latin typeface="Courier New"/>
                <a:ea typeface="Courier New"/>
                <a:cs typeface="Courier New"/>
                <a:sym typeface="Courier New"/>
              </a:rPr>
              <a:t>int index = (int)(lower_bound(prim, prim+9, 11) - prim);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logo" id="363" name="Google Shape;36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0" y="76200"/>
            <a:ext cx="2692400" cy="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8"/>
          <p:cNvSpPr txBox="1"/>
          <p:nvPr/>
        </p:nvSpPr>
        <p:spPr>
          <a:xfrm>
            <a:off x="2984500" y="91440"/>
            <a:ext cx="9083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Binary Search in C++/Java: CheckPoint</a:t>
            </a:r>
            <a:endParaRPr/>
          </a:p>
        </p:txBody>
      </p:sp>
      <p:pic>
        <p:nvPicPr>
          <p:cNvPr id="365" name="Google Shape;36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50" y="1225530"/>
            <a:ext cx="12191999" cy="1229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380263" y="3743250"/>
            <a:ext cx="13244025" cy="11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8"/>
          <p:cNvSpPr txBox="1"/>
          <p:nvPr/>
        </p:nvSpPr>
        <p:spPr>
          <a:xfrm>
            <a:off x="5095025" y="2299188"/>
            <a:ext cx="3890100" cy="15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‘s printed out?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4  (B) 7  </a:t>
            </a:r>
            <a:r>
              <a:rPr b="1" lang="en-US" sz="23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(C) 11</a:t>
            </a: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(D) 13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8"/>
          <p:cNvSpPr txBox="1"/>
          <p:nvPr/>
        </p:nvSpPr>
        <p:spPr>
          <a:xfrm>
            <a:off x="5417625" y="5233350"/>
            <a:ext cx="5341200" cy="47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‘s printed out?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-1  (B) 3  </a:t>
            </a:r>
            <a:r>
              <a:rPr b="1" lang="en-US" sz="23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(C) 4  </a:t>
            </a: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(D) 5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9"/>
          <p:cNvSpPr/>
          <p:nvPr/>
        </p:nvSpPr>
        <p:spPr>
          <a:xfrm>
            <a:off x="-1588" y="-3175"/>
            <a:ext cx="12192000" cy="6845400"/>
          </a:xfrm>
          <a:prstGeom prst="rect">
            <a:avLst/>
          </a:prstGeom>
          <a:solidFill>
            <a:srgbClr val="C4E0B2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9"/>
          <p:cNvSpPr/>
          <p:nvPr/>
        </p:nvSpPr>
        <p:spPr>
          <a:xfrm>
            <a:off x="-1588" y="-3175"/>
            <a:ext cx="12193500" cy="900000"/>
          </a:xfrm>
          <a:prstGeom prst="rect">
            <a:avLst/>
          </a:prstGeom>
          <a:solidFill>
            <a:srgbClr val="A8D08C"/>
          </a:soli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9"/>
          <p:cNvSpPr txBox="1"/>
          <p:nvPr>
            <p:ph idx="1" type="body"/>
          </p:nvPr>
        </p:nvSpPr>
        <p:spPr>
          <a:xfrm>
            <a:off x="171289" y="1225525"/>
            <a:ext cx="11849400" cy="51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300">
                <a:latin typeface="Courier New"/>
                <a:ea typeface="Courier New"/>
                <a:cs typeface="Courier New"/>
                <a:sym typeface="Courier New"/>
              </a:rPr>
              <a:t>int[] prim = {2,3,5,7,11,13,17,19,23}; //Primes in sorted order :)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300">
                <a:latin typeface="Courier New"/>
                <a:ea typeface="Courier New"/>
                <a:cs typeface="Courier New"/>
                <a:sym typeface="Courier New"/>
              </a:rPr>
              <a:t>int index = (int)(lower_bound(prim, prim+9, 11) - prim);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logo" id="376" name="Google Shape;37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0" y="76200"/>
            <a:ext cx="2692400" cy="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9"/>
          <p:cNvSpPr txBox="1"/>
          <p:nvPr/>
        </p:nvSpPr>
        <p:spPr>
          <a:xfrm>
            <a:off x="2984500" y="91440"/>
            <a:ext cx="9083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Binary Search in C++/Java: CheckPoint</a:t>
            </a:r>
            <a:endParaRPr/>
          </a:p>
        </p:txBody>
      </p:sp>
      <p:pic>
        <p:nvPicPr>
          <p:cNvPr id="378" name="Google Shape;37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300" y="1121154"/>
            <a:ext cx="12191998" cy="1329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300" y="3593099"/>
            <a:ext cx="12192001" cy="1258052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9"/>
          <p:cNvSpPr txBox="1"/>
          <p:nvPr/>
        </p:nvSpPr>
        <p:spPr>
          <a:xfrm>
            <a:off x="4009125" y="4785013"/>
            <a:ext cx="3890100" cy="15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‘s printed out?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3  (B) 4  </a:t>
            </a:r>
            <a:r>
              <a:rPr b="1" lang="en-US" sz="23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(C) 5 </a:t>
            </a: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(D) 6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9"/>
          <p:cNvSpPr txBox="1"/>
          <p:nvPr/>
        </p:nvSpPr>
        <p:spPr>
          <a:xfrm>
            <a:off x="4009125" y="2450288"/>
            <a:ext cx="3890100" cy="15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‘s printed out?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11  </a:t>
            </a:r>
            <a:r>
              <a:rPr b="1" lang="en-US" sz="23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(B) 13</a:t>
            </a: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(C) 15  (D) 17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0"/>
          <p:cNvSpPr/>
          <p:nvPr/>
        </p:nvSpPr>
        <p:spPr>
          <a:xfrm>
            <a:off x="-1588" y="-3175"/>
            <a:ext cx="12192000" cy="6845400"/>
          </a:xfrm>
          <a:prstGeom prst="rect">
            <a:avLst/>
          </a:prstGeom>
          <a:solidFill>
            <a:srgbClr val="C4E0B2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40"/>
          <p:cNvSpPr/>
          <p:nvPr/>
        </p:nvSpPr>
        <p:spPr>
          <a:xfrm>
            <a:off x="-1588" y="-3175"/>
            <a:ext cx="12193500" cy="900000"/>
          </a:xfrm>
          <a:prstGeom prst="rect">
            <a:avLst/>
          </a:prstGeom>
          <a:solidFill>
            <a:srgbClr val="A8D08C"/>
          </a:soli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40"/>
          <p:cNvSpPr txBox="1"/>
          <p:nvPr>
            <p:ph idx="1" type="body"/>
          </p:nvPr>
        </p:nvSpPr>
        <p:spPr>
          <a:xfrm>
            <a:off x="218114" y="1216025"/>
            <a:ext cx="11849400" cy="51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Searching an element q from an array arr (See </a:t>
            </a:r>
            <a:r>
              <a:rPr i="1" lang="en-US"/>
              <a:t>why </a:t>
            </a:r>
            <a:r>
              <a:rPr lang="en-US"/>
              <a:t>it’s O(log N))?  :=)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int l = 0, r = arr.length-1;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while(l &lt; r)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m = (l + r)/2;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if(arr[m] == q) return m;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else if(arr[m] &lt; q) l = m+1;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else if(arr[m] &gt; q) r = m-1;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logo" id="389" name="Google Shape;38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0" y="76200"/>
            <a:ext cx="2692400" cy="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0"/>
          <p:cNvSpPr txBox="1"/>
          <p:nvPr/>
        </p:nvSpPr>
        <p:spPr>
          <a:xfrm>
            <a:off x="2984500" y="91440"/>
            <a:ext cx="9083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Binary Search - Direct Implementation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-1588" y="6350"/>
            <a:ext cx="12192000" cy="6845400"/>
          </a:xfrm>
          <a:prstGeom prst="rect">
            <a:avLst/>
          </a:prstGeom>
          <a:solidFill>
            <a:srgbClr val="C4E0B2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-1588" y="-3175"/>
            <a:ext cx="12193500" cy="900000"/>
          </a:xfrm>
          <a:prstGeom prst="rect">
            <a:avLst/>
          </a:prstGeom>
          <a:solidFill>
            <a:srgbClr val="A8D08C"/>
          </a:soli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" id="97" name="Google Shape;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0" y="76200"/>
            <a:ext cx="2692400" cy="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2984500" y="91436"/>
            <a:ext cx="9083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Binary Search?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527050" y="1168400"/>
            <a:ext cx="11114700" cy="51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are given the problem of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queries that asking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whether certain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integers exist in an array with size N. How would you normally implement this?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1"/>
          <p:cNvSpPr/>
          <p:nvPr/>
        </p:nvSpPr>
        <p:spPr>
          <a:xfrm>
            <a:off x="-1588" y="-3175"/>
            <a:ext cx="12192000" cy="6845300"/>
          </a:xfrm>
          <a:prstGeom prst="rect">
            <a:avLst/>
          </a:prstGeom>
          <a:solidFill>
            <a:srgbClr val="C4E0B2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41"/>
          <p:cNvSpPr/>
          <p:nvPr/>
        </p:nvSpPr>
        <p:spPr>
          <a:xfrm>
            <a:off x="-1588" y="-3175"/>
            <a:ext cx="12193588" cy="900113"/>
          </a:xfrm>
          <a:prstGeom prst="rect">
            <a:avLst/>
          </a:prstGeom>
          <a:solidFill>
            <a:srgbClr val="A8D08C"/>
          </a:soli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41"/>
          <p:cNvSpPr txBox="1"/>
          <p:nvPr>
            <p:ph idx="1" type="body"/>
          </p:nvPr>
        </p:nvSpPr>
        <p:spPr>
          <a:xfrm>
            <a:off x="218114" y="1216025"/>
            <a:ext cx="11849426" cy="513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Farmer John has just arranged his N haybales (1≤N≤100,000) at various points along the one-dimensional road running across his farm. To make sure they are spaced out appropriately, please help him answer Q queries (1≤Q≤100,000), each asking for the number of haybales within a specific interval along the road.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http://www.usaco.org/index.php?page=viewproblem2&amp;cpid=666</a:t>
            </a:r>
            <a:endParaRPr sz="3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logo" id="398" name="Google Shape;398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50" y="76200"/>
            <a:ext cx="2692400" cy="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41"/>
          <p:cNvSpPr txBox="1"/>
          <p:nvPr/>
        </p:nvSpPr>
        <p:spPr>
          <a:xfrm>
            <a:off x="2984500" y="91440"/>
            <a:ext cx="9083040" cy="706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Binary Search - Classical Problem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2"/>
          <p:cNvSpPr/>
          <p:nvPr/>
        </p:nvSpPr>
        <p:spPr>
          <a:xfrm>
            <a:off x="-1588" y="-3175"/>
            <a:ext cx="12192000" cy="6845400"/>
          </a:xfrm>
          <a:prstGeom prst="rect">
            <a:avLst/>
          </a:prstGeom>
          <a:solidFill>
            <a:srgbClr val="C4E0B2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42"/>
          <p:cNvSpPr/>
          <p:nvPr/>
        </p:nvSpPr>
        <p:spPr>
          <a:xfrm>
            <a:off x="-1588" y="-3175"/>
            <a:ext cx="12193500" cy="900000"/>
          </a:xfrm>
          <a:prstGeom prst="rect">
            <a:avLst/>
          </a:prstGeom>
          <a:solidFill>
            <a:srgbClr val="A8D08C"/>
          </a:soli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42"/>
          <p:cNvSpPr txBox="1"/>
          <p:nvPr>
            <p:ph idx="1" type="body"/>
          </p:nvPr>
        </p:nvSpPr>
        <p:spPr>
          <a:xfrm>
            <a:off x="218114" y="1216025"/>
            <a:ext cx="11849400" cy="51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Thoughts</a:t>
            </a:r>
            <a:r>
              <a:rPr lang="en-US"/>
              <a:t>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logo" id="407" name="Google Shape;40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0" y="76200"/>
            <a:ext cx="2692400" cy="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42"/>
          <p:cNvSpPr txBox="1"/>
          <p:nvPr/>
        </p:nvSpPr>
        <p:spPr>
          <a:xfrm>
            <a:off x="2984500" y="91440"/>
            <a:ext cx="9083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Binary Search - Classical Problem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3"/>
          <p:cNvSpPr/>
          <p:nvPr/>
        </p:nvSpPr>
        <p:spPr>
          <a:xfrm>
            <a:off x="-1588" y="-3175"/>
            <a:ext cx="12192000" cy="6845400"/>
          </a:xfrm>
          <a:prstGeom prst="rect">
            <a:avLst/>
          </a:prstGeom>
          <a:solidFill>
            <a:srgbClr val="C4E0B2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43"/>
          <p:cNvSpPr/>
          <p:nvPr/>
        </p:nvSpPr>
        <p:spPr>
          <a:xfrm>
            <a:off x="-1588" y="-3175"/>
            <a:ext cx="12193500" cy="900000"/>
          </a:xfrm>
          <a:prstGeom prst="rect">
            <a:avLst/>
          </a:prstGeom>
          <a:solidFill>
            <a:srgbClr val="A8D08C"/>
          </a:soli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43"/>
          <p:cNvSpPr txBox="1"/>
          <p:nvPr>
            <p:ph idx="1" type="body"/>
          </p:nvPr>
        </p:nvSpPr>
        <p:spPr>
          <a:xfrm>
            <a:off x="218114" y="1216025"/>
            <a:ext cx="11849400" cy="51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Thoughts</a:t>
            </a:r>
            <a:r>
              <a:rPr lang="en-US"/>
              <a:t>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Since A and B are both </a:t>
            </a:r>
            <a:r>
              <a:rPr b="1" lang="en-US"/>
              <a:t>inclusive, </a:t>
            </a:r>
            <a:r>
              <a:rPr lang="en-US"/>
              <a:t>make sure we count 1) the first number (let’s call it x) GREATER OR EQUAL than A to 2) the first number GREATER than B (let’s call it y)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logo" id="416" name="Google Shape;41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0" y="76200"/>
            <a:ext cx="2692400" cy="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3"/>
          <p:cNvSpPr txBox="1"/>
          <p:nvPr/>
        </p:nvSpPr>
        <p:spPr>
          <a:xfrm>
            <a:off x="2984500" y="91440"/>
            <a:ext cx="9083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Binary Search - Classical Problem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4"/>
          <p:cNvSpPr/>
          <p:nvPr/>
        </p:nvSpPr>
        <p:spPr>
          <a:xfrm>
            <a:off x="-1588" y="-3175"/>
            <a:ext cx="12192000" cy="6845400"/>
          </a:xfrm>
          <a:prstGeom prst="rect">
            <a:avLst/>
          </a:prstGeom>
          <a:solidFill>
            <a:srgbClr val="C4E0B2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44"/>
          <p:cNvSpPr/>
          <p:nvPr/>
        </p:nvSpPr>
        <p:spPr>
          <a:xfrm>
            <a:off x="-1588" y="-3175"/>
            <a:ext cx="12193500" cy="900000"/>
          </a:xfrm>
          <a:prstGeom prst="rect">
            <a:avLst/>
          </a:prstGeom>
          <a:solidFill>
            <a:srgbClr val="A8D08C"/>
          </a:soli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44"/>
          <p:cNvSpPr txBox="1"/>
          <p:nvPr>
            <p:ph idx="1" type="body"/>
          </p:nvPr>
        </p:nvSpPr>
        <p:spPr>
          <a:xfrm>
            <a:off x="218114" y="1216025"/>
            <a:ext cx="11849400" cy="51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Thoughts?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Since A and B are both </a:t>
            </a:r>
            <a:r>
              <a:rPr b="1" lang="en-US"/>
              <a:t>inclusive, </a:t>
            </a:r>
            <a:r>
              <a:rPr lang="en-US"/>
              <a:t>make sure we count 1) the first number (let’s call it x) GREATER OR EQUAL than A to 2) the first number GREATER than B (let’s call it y)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Now take y-x, and that’s your answer for the query :)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logo" id="425" name="Google Shape;42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0" y="76200"/>
            <a:ext cx="2692400" cy="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44"/>
          <p:cNvSpPr txBox="1"/>
          <p:nvPr/>
        </p:nvSpPr>
        <p:spPr>
          <a:xfrm>
            <a:off x="2984500" y="91440"/>
            <a:ext cx="9083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Binary Search - Classical Problem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5"/>
          <p:cNvSpPr/>
          <p:nvPr/>
        </p:nvSpPr>
        <p:spPr>
          <a:xfrm>
            <a:off x="-1588" y="-3175"/>
            <a:ext cx="12192000" cy="6845400"/>
          </a:xfrm>
          <a:prstGeom prst="rect">
            <a:avLst/>
          </a:prstGeom>
          <a:solidFill>
            <a:srgbClr val="C4E0B2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45"/>
          <p:cNvSpPr/>
          <p:nvPr/>
        </p:nvSpPr>
        <p:spPr>
          <a:xfrm>
            <a:off x="-1588" y="-3175"/>
            <a:ext cx="12193500" cy="900000"/>
          </a:xfrm>
          <a:prstGeom prst="rect">
            <a:avLst/>
          </a:prstGeom>
          <a:solidFill>
            <a:srgbClr val="A8D08C"/>
          </a:soli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45"/>
          <p:cNvSpPr txBox="1"/>
          <p:nvPr>
            <p:ph idx="1" type="body"/>
          </p:nvPr>
        </p:nvSpPr>
        <p:spPr>
          <a:xfrm>
            <a:off x="218114" y="1216025"/>
            <a:ext cx="11849400" cy="51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Optional - only if we have time: an Advanced Binary Search problem: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</a:t>
            </a:r>
            <a:r>
              <a:rPr lang="en-US" u="sng">
                <a:solidFill>
                  <a:schemeClr val="hlink"/>
                </a:solidFill>
                <a:hlinkClick r:id="rId4"/>
              </a:rPr>
              <a:t>www.usaco.org/index.php?page=viewproblem2&amp;cpid=594</a:t>
            </a: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(Angry Cows, 2016 Silver-level)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 can guide you through this problem if you wish so :-) It’s not very straightforward though, but if you get it, there’s actually a really neat solution :)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BTW </a:t>
            </a:r>
            <a:r>
              <a:rPr lang="en-US" u="sng"/>
              <a:t>We’ll later do a Bronze-level version</a:t>
            </a:r>
            <a:r>
              <a:rPr lang="en-US"/>
              <a:t> </a:t>
            </a:r>
            <a:r>
              <a:rPr lang="en-US" u="sng"/>
              <a:t>of the same problem</a:t>
            </a:r>
            <a:r>
              <a:rPr lang="en-US"/>
              <a:t>. So that might help you on the Silver Level problem..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logo" id="434" name="Google Shape;434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850" y="76200"/>
            <a:ext cx="2692400" cy="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45"/>
          <p:cNvSpPr txBox="1"/>
          <p:nvPr/>
        </p:nvSpPr>
        <p:spPr>
          <a:xfrm>
            <a:off x="2984500" y="91440"/>
            <a:ext cx="9083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Binary Search - Classical Problem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6"/>
          <p:cNvSpPr/>
          <p:nvPr/>
        </p:nvSpPr>
        <p:spPr>
          <a:xfrm>
            <a:off x="-1588" y="-3175"/>
            <a:ext cx="12192000" cy="6845400"/>
          </a:xfrm>
          <a:prstGeom prst="rect">
            <a:avLst/>
          </a:prstGeom>
          <a:solidFill>
            <a:srgbClr val="C4E0B2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46"/>
          <p:cNvSpPr/>
          <p:nvPr/>
        </p:nvSpPr>
        <p:spPr>
          <a:xfrm>
            <a:off x="-1588" y="-3175"/>
            <a:ext cx="12193500" cy="900000"/>
          </a:xfrm>
          <a:prstGeom prst="rect">
            <a:avLst/>
          </a:prstGeom>
          <a:solidFill>
            <a:srgbClr val="A8D08C"/>
          </a:soli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46"/>
          <p:cNvSpPr txBox="1"/>
          <p:nvPr>
            <p:ph idx="1" type="body"/>
          </p:nvPr>
        </p:nvSpPr>
        <p:spPr>
          <a:xfrm>
            <a:off x="69849" y="1065023"/>
            <a:ext cx="12060600" cy="51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Do these in this order: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 u="sng"/>
              <a:t>Finish</a:t>
            </a:r>
            <a:r>
              <a:rPr b="1" lang="en-US"/>
              <a:t> </a:t>
            </a:r>
            <a:r>
              <a:rPr lang="en-US"/>
              <a:t>“Counting Haybales” - should not take more than two “Arrays.binarySearch()” or “lower_bound()/upper_bound()” function calls!!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Homework problem for binary search: </a:t>
            </a: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https://codeforces.com/problemset/problem/1184/B1</a:t>
            </a:r>
            <a:r>
              <a:rPr lang="en-US"/>
              <a:t> First create a CodeForces account before submitting.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Finish</a:t>
            </a:r>
            <a:r>
              <a:rPr b="1" lang="en-US"/>
              <a:t> </a:t>
            </a:r>
            <a:r>
              <a:rPr lang="en-US"/>
              <a:t>any other problem you haven’t finished from Week 2. 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Easier (start here):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-US"/>
              <a:t>“Milk Pails”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-US"/>
              <a:t>“Why Did the Chicken Cross the Road”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Harder (later):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-US"/>
              <a:t>“Block Game”</a:t>
            </a:r>
            <a:endParaRPr/>
          </a:p>
        </p:txBody>
      </p:sp>
      <p:pic>
        <p:nvPicPr>
          <p:cNvPr descr="logo" id="443" name="Google Shape;443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50" y="76200"/>
            <a:ext cx="2692400" cy="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46"/>
          <p:cNvSpPr txBox="1"/>
          <p:nvPr/>
        </p:nvSpPr>
        <p:spPr>
          <a:xfrm>
            <a:off x="2984500" y="91440"/>
            <a:ext cx="9083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Homework (extra practice)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7"/>
          <p:cNvSpPr/>
          <p:nvPr/>
        </p:nvSpPr>
        <p:spPr>
          <a:xfrm>
            <a:off x="-1588" y="-3175"/>
            <a:ext cx="12192000" cy="6845400"/>
          </a:xfrm>
          <a:prstGeom prst="rect">
            <a:avLst/>
          </a:prstGeom>
          <a:solidFill>
            <a:srgbClr val="C4E0B2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47"/>
          <p:cNvSpPr/>
          <p:nvPr/>
        </p:nvSpPr>
        <p:spPr>
          <a:xfrm>
            <a:off x="-1588" y="-3175"/>
            <a:ext cx="12193500" cy="900000"/>
          </a:xfrm>
          <a:prstGeom prst="rect">
            <a:avLst/>
          </a:prstGeom>
          <a:solidFill>
            <a:srgbClr val="A8D08C"/>
          </a:soli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47"/>
          <p:cNvSpPr txBox="1"/>
          <p:nvPr>
            <p:ph idx="1" type="body"/>
          </p:nvPr>
        </p:nvSpPr>
        <p:spPr>
          <a:xfrm>
            <a:off x="218125" y="798250"/>
            <a:ext cx="5526600" cy="47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java.io.*;</a:t>
            </a:r>
            <a:endParaRPr b="1" sz="7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java.util.*;</a:t>
            </a:r>
            <a:endParaRPr b="1" sz="7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bsearch {</a:t>
            </a:r>
            <a:endParaRPr b="1" sz="7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public static void main(String[] args) throws IOException {</a:t>
            </a:r>
            <a:endParaRPr b="1" sz="7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BufferedReader br = new BufferedReader(new FileReader("haybales.in"));</a:t>
            </a:r>
            <a:endParaRPr b="1" sz="7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PrintWriter pw = new PrintWriter(new BufferedWriter(new FileWriter("haybales.out")));</a:t>
            </a:r>
            <a:endParaRPr b="1" sz="7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StringTokenizer st = new StringTokenizer(br.readLine());</a:t>
            </a:r>
            <a:endParaRPr b="1" sz="7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int n = Integer.parseInt(st.nextToken());</a:t>
            </a:r>
            <a:endParaRPr b="1" sz="7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int q = Integer.parseInt(st.nextToken());</a:t>
            </a:r>
            <a:endParaRPr b="1" sz="7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int[] list = new int[n];</a:t>
            </a:r>
            <a:endParaRPr b="1" sz="7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st = new StringTokenizer(br.readLine());</a:t>
            </a:r>
            <a:endParaRPr b="1" sz="7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for(int i = 0; i &lt; n; i++) {</a:t>
            </a:r>
            <a:endParaRPr b="1" sz="7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list[i] = Integer.parseInt(st.nextToken());</a:t>
            </a:r>
            <a:endParaRPr b="1" sz="7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b="1" sz="7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Arrays.sort(list);</a:t>
            </a:r>
            <a:endParaRPr b="1" sz="7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for(int i = 0; i &lt; q; i++) {</a:t>
            </a:r>
            <a:endParaRPr b="1" sz="7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st = new StringTokenizer(br.readLine());</a:t>
            </a:r>
            <a:endParaRPr b="1" sz="7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int start = Integer.parseInt(st.nextToken());</a:t>
            </a:r>
            <a:endParaRPr b="1" sz="7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int end =  Integer.parseInt(st.nextToken())+1;</a:t>
            </a:r>
            <a:endParaRPr b="1" sz="7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int a = Arrays.binarySearch(list, start);</a:t>
            </a:r>
            <a:endParaRPr b="1" sz="7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int b = Arrays.binarySearch(list, end);</a:t>
            </a:r>
            <a:endParaRPr b="1" sz="7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if(a &lt; 0) a = -(a+1);</a:t>
            </a:r>
            <a:endParaRPr b="1" sz="7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if(b &lt; 0) b = -(b+1);</a:t>
            </a:r>
            <a:endParaRPr b="1" sz="7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pw.println(b-a);</a:t>
            </a:r>
            <a:endParaRPr b="1" sz="7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b="1" sz="7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pw.close();</a:t>
            </a:r>
            <a:endParaRPr b="1" sz="7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7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7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7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7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logo" id="452" name="Google Shape;45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0" y="76200"/>
            <a:ext cx="2692400" cy="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47"/>
          <p:cNvSpPr txBox="1"/>
          <p:nvPr/>
        </p:nvSpPr>
        <p:spPr>
          <a:xfrm>
            <a:off x="2984500" y="91440"/>
            <a:ext cx="9083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Counting Haybales: My</a:t>
            </a:r>
            <a:r>
              <a:rPr lang="en-US" sz="4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Solution (</a:t>
            </a:r>
            <a:r>
              <a:rPr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Java/</a:t>
            </a:r>
            <a:r>
              <a:rPr lang="en-US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r>
              <a:rPr lang="en-US" sz="4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454" name="Google Shape;454;p47"/>
          <p:cNvSpPr txBox="1"/>
          <p:nvPr>
            <p:ph idx="1" type="body"/>
          </p:nvPr>
        </p:nvSpPr>
        <p:spPr>
          <a:xfrm>
            <a:off x="6331450" y="896825"/>
            <a:ext cx="5526600" cy="47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&lt;bits/stdc++.h&gt;</a:t>
            </a:r>
            <a:endParaRPr b="1" sz="7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7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b="1" sz="7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7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b="1" sz="7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7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int N,Q;cin&gt;&gt;N&gt;&gt;Q;</a:t>
            </a:r>
            <a:endParaRPr b="1" sz="7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int bales[100005];</a:t>
            </a:r>
            <a:endParaRPr b="1" sz="7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for(int i = 0; i &lt; N; i++)</a:t>
            </a:r>
            <a:endParaRPr b="1" sz="7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b="1" sz="7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cin &gt;&gt; bales[i];</a:t>
            </a:r>
            <a:endParaRPr b="1" sz="7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7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sort(bales, bales+N);</a:t>
            </a:r>
            <a:endParaRPr b="1" sz="7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for(int i = 0; i &lt; Q; i++)</a:t>
            </a:r>
            <a:endParaRPr b="1" sz="7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b="1" sz="7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int A,B;cin&gt;&gt;A&gt;&gt;B;</a:t>
            </a:r>
            <a:endParaRPr b="1" sz="7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int lbound = (int)(lower_bound(bales,bales+N,A)-bales);//first number &gt;= A</a:t>
            </a:r>
            <a:endParaRPr b="1" sz="7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int rbound = (int)(upper_bound(bales,bales+N,B)-bales); //first number &gt; B</a:t>
            </a:r>
            <a:endParaRPr b="1" sz="7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cout &lt;&lt; rbound-lbound &lt;&lt; '\n';</a:t>
            </a:r>
            <a:endParaRPr b="1" sz="7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7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 b="1" sz="7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7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7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7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5" name="Google Shape;455;p47"/>
          <p:cNvSpPr txBox="1"/>
          <p:nvPr/>
        </p:nvSpPr>
        <p:spPr>
          <a:xfrm>
            <a:off x="5744825" y="6177050"/>
            <a:ext cx="51144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Let me know if you guys have any questions!!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8"/>
          <p:cNvSpPr/>
          <p:nvPr/>
        </p:nvSpPr>
        <p:spPr>
          <a:xfrm>
            <a:off x="-1588" y="-3175"/>
            <a:ext cx="12192000" cy="6845400"/>
          </a:xfrm>
          <a:prstGeom prst="rect">
            <a:avLst/>
          </a:prstGeom>
          <a:solidFill>
            <a:srgbClr val="C4E0B2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48"/>
          <p:cNvSpPr/>
          <p:nvPr/>
        </p:nvSpPr>
        <p:spPr>
          <a:xfrm>
            <a:off x="-1588" y="-3175"/>
            <a:ext cx="12193500" cy="900000"/>
          </a:xfrm>
          <a:prstGeom prst="rect">
            <a:avLst/>
          </a:prstGeom>
          <a:solidFill>
            <a:srgbClr val="A8D08C"/>
          </a:soli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48"/>
          <p:cNvSpPr txBox="1"/>
          <p:nvPr>
            <p:ph idx="1" type="body"/>
          </p:nvPr>
        </p:nvSpPr>
        <p:spPr>
          <a:xfrm>
            <a:off x="69849" y="1065023"/>
            <a:ext cx="12060600" cy="51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My solution for Binary Search Practice Problem (“B1. The Doctor Meets Vader (Easy)”)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u="sng">
                <a:solidFill>
                  <a:schemeClr val="hlink"/>
                </a:solidFill>
                <a:hlinkClick r:id="rId3"/>
              </a:rPr>
              <a:t>https://codeforces.com/contest/1184/submission/61945368</a:t>
            </a:r>
            <a:endParaRPr b="1" u="sng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u="sng"/>
              <a:t>Hints:</a:t>
            </a:r>
            <a:endParaRPr b="1" u="sng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Use struct to keep track of each base’s defense and gold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Array to keep track of all the gold (previous and current) we can capture at a certain attacking power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Binary search on each query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Note: this is quite an involved problem, even for Silver level contestants. Let me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know if you have any questions about my solution.</a:t>
            </a:r>
            <a:endParaRPr b="1"/>
          </a:p>
        </p:txBody>
      </p:sp>
      <p:pic>
        <p:nvPicPr>
          <p:cNvPr descr="logo" id="463" name="Google Shape;463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50" y="76200"/>
            <a:ext cx="2692400" cy="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48"/>
          <p:cNvSpPr txBox="1"/>
          <p:nvPr/>
        </p:nvSpPr>
        <p:spPr>
          <a:xfrm>
            <a:off x="2984500" y="91440"/>
            <a:ext cx="9083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Solution - Binary Search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9"/>
          <p:cNvSpPr/>
          <p:nvPr/>
        </p:nvSpPr>
        <p:spPr>
          <a:xfrm>
            <a:off x="-1588" y="-3175"/>
            <a:ext cx="12192000" cy="6845400"/>
          </a:xfrm>
          <a:prstGeom prst="rect">
            <a:avLst/>
          </a:prstGeom>
          <a:solidFill>
            <a:srgbClr val="C4E0B2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49"/>
          <p:cNvSpPr/>
          <p:nvPr/>
        </p:nvSpPr>
        <p:spPr>
          <a:xfrm>
            <a:off x="-1588" y="-3175"/>
            <a:ext cx="12193500" cy="900000"/>
          </a:xfrm>
          <a:prstGeom prst="rect">
            <a:avLst/>
          </a:prstGeom>
          <a:solidFill>
            <a:srgbClr val="A8D08C"/>
          </a:soli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49"/>
          <p:cNvSpPr txBox="1"/>
          <p:nvPr>
            <p:ph idx="1" type="body"/>
          </p:nvPr>
        </p:nvSpPr>
        <p:spPr>
          <a:xfrm>
            <a:off x="69849" y="1065023"/>
            <a:ext cx="12060600" cy="51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6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</a:rPr>
              <a:t>#include &lt;bits/stdc++.h&gt;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</a:rPr>
              <a:t>using namespace std;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</a:rPr>
              <a:t>int main() {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</a:rPr>
              <a:t>  int n;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</a:rPr>
              <a:t>  cin&gt;&gt;n;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</a:rPr>
              <a:t>  string a,b;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</a:rPr>
              <a:t>  int required[26];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</a:rPr>
              <a:t>  int board1[26];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</a:rPr>
              <a:t>  int board2[26];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</a:rPr>
              <a:t>  for(int i = 0; i &lt; 26; i++) count[i]=0;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</a:rPr>
              <a:t>  for(int i = 0; i &lt; n; i++) {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</a:rPr>
              <a:t>    cin&gt;&gt;a&gt;&gt;b;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</a:rPr>
              <a:t>    //every new word, reset our count for each block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</a:rPr>
              <a:t>    for(int i = 0; i &lt; 26; i++)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</a:rPr>
              <a:t>    {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</a:rPr>
              <a:t>      board1[i]=0;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</a:rPr>
              <a:t>      board2[i]=0;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</a:rPr>
              <a:t>    }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</a:rPr>
              <a:t>    for(int j = 0; j &lt; a.length(); j++) {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</a:rPr>
              <a:t>      board1[a[j]-'a']++;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</a:rPr>
              <a:t>    }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</a:rPr>
              <a:t>    for(int j = 0; j &lt; b.length(); j++) {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</a:rPr>
              <a:t>      board2[b[j]-'a']++;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</a:rPr>
              <a:t>    }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</a:rPr>
              <a:t>    //we need our letters to satisfy both board's requirements.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</a:rPr>
              <a:t>    //that is why we use max here.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</a:rPr>
              <a:t>    for(int j = 0; j &lt; 26; j++) {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</a:rPr>
              <a:t>      required[j] += max(board1[j], board2[j]);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</a:rPr>
              <a:t>    }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</a:rPr>
              <a:t>  }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</a:rPr>
              <a:t>  for(int i = 0; i &lt; 26; i++) {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</a:rPr>
              <a:t>    cout&lt;&lt;required[i]&lt;&lt;endl;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</a:rPr>
              <a:t>  }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</a:rPr>
              <a:t>  return 0;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</a:rPr>
              <a:t>}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6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FF"/>
              </a:solidFill>
            </a:endParaRPr>
          </a:p>
        </p:txBody>
      </p:sp>
      <p:pic>
        <p:nvPicPr>
          <p:cNvPr descr="logo" id="472" name="Google Shape;47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0" y="76200"/>
            <a:ext cx="2692400" cy="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49"/>
          <p:cNvSpPr txBox="1"/>
          <p:nvPr/>
        </p:nvSpPr>
        <p:spPr>
          <a:xfrm>
            <a:off x="2984500" y="91440"/>
            <a:ext cx="9083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Solution - Block Game</a:t>
            </a:r>
            <a:endParaRPr sz="40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/>
          <p:nvPr/>
        </p:nvSpPr>
        <p:spPr>
          <a:xfrm>
            <a:off x="-1588" y="6350"/>
            <a:ext cx="12192000" cy="6845400"/>
          </a:xfrm>
          <a:prstGeom prst="rect">
            <a:avLst/>
          </a:prstGeom>
          <a:solidFill>
            <a:srgbClr val="C4E0B2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-1588" y="-3175"/>
            <a:ext cx="12193500" cy="900000"/>
          </a:xfrm>
          <a:prstGeom prst="rect">
            <a:avLst/>
          </a:prstGeom>
          <a:solidFill>
            <a:srgbClr val="A8D08C"/>
          </a:soli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" id="106" name="Google Shape;10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0" y="76200"/>
            <a:ext cx="2692400" cy="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/>
        </p:nvSpPr>
        <p:spPr>
          <a:xfrm>
            <a:off x="2984500" y="91436"/>
            <a:ext cx="9083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Binary Search?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466500" y="896825"/>
            <a:ext cx="11114700" cy="51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are given the problem of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q=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10,000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queries that asking whether numbers exist in an array with size N=100,000. How would you normally implement this?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 ←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array of size 100,000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queries ←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array of size 10,000 containing your queries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answers ←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array of query answers set to 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default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for(int q : queries)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for(int i = 0; i &lt; arr.length(); i++)</a:t>
            </a:r>
            <a:b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if(arr[i] == q) {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System.out.println(“Exists!”);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break;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-1588" y="6350"/>
            <a:ext cx="12192000" cy="6845400"/>
          </a:xfrm>
          <a:prstGeom prst="rect">
            <a:avLst/>
          </a:prstGeom>
          <a:solidFill>
            <a:srgbClr val="C4E0B2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-1588" y="-3175"/>
            <a:ext cx="12193500" cy="900000"/>
          </a:xfrm>
          <a:prstGeom prst="rect">
            <a:avLst/>
          </a:prstGeom>
          <a:solidFill>
            <a:srgbClr val="A8D08C"/>
          </a:soli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" id="115" name="Google Shape;11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0" y="76200"/>
            <a:ext cx="2692400" cy="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/>
        </p:nvSpPr>
        <p:spPr>
          <a:xfrm>
            <a:off x="2984500" y="91436"/>
            <a:ext cx="9083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Binary Search?</a:t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527050" y="1168400"/>
            <a:ext cx="11114700" cy="51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are given the problem of 10,000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queries that asking whether numbers exist in an array with size 100,000. How would you normally implement this?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 ←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array of size 100,000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queries ←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array of size 10,000 containing your queries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answers ←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array of query answers set to 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default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for(int q : queries)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for(int i = 0; i &lt; arr.length(); i++)</a:t>
            </a:r>
            <a:b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if(arr[i] == q) answers[i] = true;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What’s the problem here?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>
            <a:off x="-1588" y="6350"/>
            <a:ext cx="12192000" cy="6845400"/>
          </a:xfrm>
          <a:prstGeom prst="rect">
            <a:avLst/>
          </a:prstGeom>
          <a:solidFill>
            <a:srgbClr val="C4E0B2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-1588" y="-3175"/>
            <a:ext cx="12193500" cy="900000"/>
          </a:xfrm>
          <a:prstGeom prst="rect">
            <a:avLst/>
          </a:prstGeom>
          <a:solidFill>
            <a:srgbClr val="A8D08C"/>
          </a:soli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"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0" y="76200"/>
            <a:ext cx="2692400" cy="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2984500" y="91436"/>
            <a:ext cx="9083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Binary Search?</a:t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527050" y="1168400"/>
            <a:ext cx="11114700" cy="51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 ←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array of size 100,000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queries ←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array of size 10,000 containing your queries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answers ←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array of query answers set to 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for(int q : queries)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for(int i = 0; i &lt; arr.length(); i++)</a:t>
            </a:r>
            <a:b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if(arr[i] == q) answers[i] = true;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What’s the problem here?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too slow!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-1588" y="6350"/>
            <a:ext cx="12192000" cy="6845400"/>
          </a:xfrm>
          <a:prstGeom prst="rect">
            <a:avLst/>
          </a:prstGeom>
          <a:solidFill>
            <a:srgbClr val="C4E0B2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-1588" y="-3175"/>
            <a:ext cx="12193500" cy="900000"/>
          </a:xfrm>
          <a:prstGeom prst="rect">
            <a:avLst/>
          </a:prstGeom>
          <a:solidFill>
            <a:srgbClr val="A8D08C"/>
          </a:soli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" id="133" name="Google Shape;13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0" y="76200"/>
            <a:ext cx="2692400" cy="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2984500" y="91436"/>
            <a:ext cx="9083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Binary Search?</a:t>
            </a:r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527050" y="1168400"/>
            <a:ext cx="11114700" cy="51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 ←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array of size 100,000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queries ←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array of size 10,000 containing your queries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answers ←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array of query answers set to 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for(int q : queries)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for(int i = 0; i &lt; arr.length(); i++)</a:t>
            </a:r>
            <a:b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if(arr[i] == q) answers[i] = true;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What’s the problem here?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too slow!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two 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for-loops,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taking 10,000 * 100,000 =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b="1" baseline="30000" lang="en-US" sz="2800"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operations in total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(can you see this?)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taking ~10+ seconds!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/>
          <p:nvPr/>
        </p:nvSpPr>
        <p:spPr>
          <a:xfrm>
            <a:off x="-1588" y="6350"/>
            <a:ext cx="12192000" cy="6845400"/>
          </a:xfrm>
          <a:prstGeom prst="rect">
            <a:avLst/>
          </a:prstGeom>
          <a:solidFill>
            <a:srgbClr val="C4E0B2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-1588" y="-3175"/>
            <a:ext cx="12193500" cy="900000"/>
          </a:xfrm>
          <a:prstGeom prst="rect">
            <a:avLst/>
          </a:prstGeom>
          <a:solidFill>
            <a:srgbClr val="A8D08C"/>
          </a:soli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" id="142" name="Google Shape;14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0" y="76200"/>
            <a:ext cx="2692400" cy="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/>
          <p:nvPr/>
        </p:nvSpPr>
        <p:spPr>
          <a:xfrm>
            <a:off x="2984500" y="91436"/>
            <a:ext cx="9083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Binary Search?</a:t>
            </a:r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527050" y="1168400"/>
            <a:ext cx="11114700" cy="51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are given the problem of 10,000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queries that asking whether numbers exist in an array with size 100,000. How would you normally implement this?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hat now?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/>
          <p:nvPr/>
        </p:nvSpPr>
        <p:spPr>
          <a:xfrm>
            <a:off x="-1588" y="6350"/>
            <a:ext cx="12192000" cy="6845400"/>
          </a:xfrm>
          <a:prstGeom prst="rect">
            <a:avLst/>
          </a:prstGeom>
          <a:solidFill>
            <a:srgbClr val="C4E0B2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-1588" y="-3175"/>
            <a:ext cx="12193500" cy="900000"/>
          </a:xfrm>
          <a:prstGeom prst="rect">
            <a:avLst/>
          </a:prstGeom>
          <a:solidFill>
            <a:srgbClr val="A8D08C"/>
          </a:soli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" id="151" name="Google Shape;15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0" y="76200"/>
            <a:ext cx="2692400" cy="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 txBox="1"/>
          <p:nvPr/>
        </p:nvSpPr>
        <p:spPr>
          <a:xfrm>
            <a:off x="2984500" y="91436"/>
            <a:ext cx="9083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Binary Search?</a:t>
            </a:r>
            <a:endParaRPr/>
          </a:p>
        </p:txBody>
      </p:sp>
      <p:sp>
        <p:nvSpPr>
          <p:cNvPr id="153" name="Google Shape;153;p20"/>
          <p:cNvSpPr txBox="1"/>
          <p:nvPr/>
        </p:nvSpPr>
        <p:spPr>
          <a:xfrm>
            <a:off x="527050" y="1168400"/>
            <a:ext cx="11114700" cy="51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are given the problem of 10,000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queries that asking whether numbers exist in an array with size 100,000. How would you normally implement this?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now?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 the array, then apply binary-search to find each query.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