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 b="def" i="def"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 b="def" i="def"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 b="def" i="def"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" name="Shape 12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" name="Shape 13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06" name="Shape 106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108" name="Shape 10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6" name="Shape 116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7" name="Shape 117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8" name="Shape 11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</a:defRPr>
            </a:pPr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/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29" name="Shape 129"/>
          <p:cNvSpPr/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0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130" name="Shape 13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z="9400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9" name="Shape 139"/>
          <p:cNvSpPr/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</a:p>
        </p:txBody>
      </p:sp>
      <p:sp>
        <p:nvSpPr>
          <p:cNvPr id="140" name="Shape 140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0" name="Shape 17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9" name="Shape 179"/>
          <p:cNvSpPr/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80" name="Shape 180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1" name="Shape 181"/>
          <p:cNvSpPr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hape 182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" name="Shape 24"/>
          <p:cNvSpPr/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</a:p>
        </p:txBody>
      </p:sp>
      <p:sp>
        <p:nvSpPr>
          <p:cNvPr id="25" name="Shape 25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33" name="Shape 33"/>
          <p:cNvSpPr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/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Shape 43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51" name="Shape 51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" name="Shape 52"/>
          <p:cNvSpPr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cap="all" sz="17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/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62" name="Shape 6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4" name="Shape 64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Shape 74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 A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5" name="Shape 85"/>
          <p:cNvSpPr/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</a:p>
        </p:txBody>
      </p:sp>
      <p:sp>
        <p:nvSpPr>
          <p:cNvPr id="94" name="Shape 94"/>
          <p:cNvSpPr/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cap="all" spc="120"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/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Shape 96"/>
          <p:cNvSpPr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cap="all" sz="6000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7" name="Shape 97"/>
          <p:cNvSpPr/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sp>
        <p:nvSpPr>
          <p:cNvPr id="98" name="Shape 98"/>
          <p:cNvSpPr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2" tIns="65022" rIns="65022" bIns="650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.jpeg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4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Bootcamp</a:t>
            </a:r>
          </a:p>
        </p:txBody>
      </p:sp>
      <p:sp>
        <p:nvSpPr>
          <p:cNvPr id="192" name="Shape 192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Machine Learning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Training Set, Test Set</a:t>
            </a:r>
          </a:p>
        </p:txBody>
      </p:sp>
      <p:sp>
        <p:nvSpPr>
          <p:cNvPr id="218" name="Shape 218"/>
          <p:cNvSpPr/>
          <p:nvPr/>
        </p:nvSpPr>
        <p:spPr>
          <a:xfrm>
            <a:off x="596105" y="4771119"/>
            <a:ext cx="13055601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X_train, X_test, y_train, y_test = = </a:t>
            </a:r>
            <a:r>
              <a:rPr>
                <a:solidFill>
                  <a:schemeClr val="accent3"/>
                </a:solidFill>
              </a:rPr>
              <a:t>train_test_split(X, 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Training Set, Test Set</a:t>
            </a:r>
          </a:p>
        </p:txBody>
      </p:sp>
      <p:sp>
        <p:nvSpPr>
          <p:cNvPr id="221" name="Shape 221"/>
          <p:cNvSpPr/>
          <p:nvPr/>
        </p:nvSpPr>
        <p:spPr>
          <a:xfrm>
            <a:off x="596105" y="4771119"/>
            <a:ext cx="13055601" cy="175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X_train, X_test, y_train, y_test = = </a:t>
            </a:r>
            <a:r>
              <a:rPr>
                <a:solidFill>
                  <a:schemeClr val="accent3"/>
                </a:solidFill>
              </a:rPr>
              <a:t>train_test_split(X, 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Fitting Model</a:t>
            </a:r>
          </a:p>
        </p:txBody>
      </p:sp>
      <p:sp>
        <p:nvSpPr>
          <p:cNvPr id="224" name="Shape 224"/>
          <p:cNvSpPr/>
          <p:nvPr/>
        </p:nvSpPr>
        <p:spPr>
          <a:xfrm>
            <a:off x="434394" y="4826000"/>
            <a:ext cx="12136011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 = KNeighborsClassifier()</a:t>
            </a:r>
          </a:p>
          <a:p>
            <a:pPr>
              <a:defRPr sz="5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model.fit(</a:t>
            </a:r>
            <a:r>
              <a:rPr>
                <a:solidFill>
                  <a:schemeClr val="accent3"/>
                </a:solidFill>
              </a:rPr>
              <a:t>X_train</a:t>
            </a:r>
            <a:r>
              <a:t>, </a:t>
            </a:r>
            <a:r>
              <a:rPr>
                <a:solidFill>
                  <a:schemeClr val="accent5"/>
                </a:solidFill>
              </a:rPr>
              <a:t>y_train</a:t>
            </a:r>
            <a:r>
              <a:t>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xfrm>
            <a:off x="2015066" y="3056466"/>
            <a:ext cx="12192001" cy="4521201"/>
          </a:xfrm>
          <a:prstGeom prst="rect">
            <a:avLst/>
          </a:prstGeom>
        </p:spPr>
        <p:txBody>
          <a:bodyPr/>
          <a:lstStyle/>
          <a:p>
            <a:pPr/>
            <a:r>
              <a:t>Evaluating</a:t>
            </a:r>
          </a:p>
          <a:p>
            <a:pPr/>
            <a:r>
              <a:t>Classifiers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Cannot use Regression metrics</a:t>
            </a:r>
          </a:p>
        </p:txBody>
      </p:sp>
      <p:sp>
        <p:nvSpPr>
          <p:cNvPr id="229" name="Shape 229"/>
          <p:cNvSpPr/>
          <p:nvPr>
            <p:ph type="body" sz="half" idx="1"/>
          </p:nvPr>
        </p:nvSpPr>
        <p:spPr>
          <a:xfrm>
            <a:off x="406400" y="4237533"/>
            <a:ext cx="12192000" cy="3462405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Outputs are classes, not numbers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“Amount of error” is a bad fit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Accuracy</a:t>
            </a:r>
          </a:p>
        </p:txBody>
      </p:sp>
      <p:sp>
        <p:nvSpPr>
          <p:cNvPr id="232" name="Shape 232"/>
          <p:cNvSpPr/>
          <p:nvPr>
            <p:ph type="body" sz="half" idx="1"/>
          </p:nvPr>
        </p:nvSpPr>
        <p:spPr>
          <a:xfrm>
            <a:off x="406400" y="4237533"/>
            <a:ext cx="12192000" cy="3462405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% of samples correctly classified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Does not tell you WHERE error 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Confusion Matrix</a:t>
            </a:r>
          </a:p>
        </p:txBody>
      </p:sp>
      <p:sp>
        <p:nvSpPr>
          <p:cNvPr id="235" name="Shape 235"/>
          <p:cNvSpPr/>
          <p:nvPr>
            <p:ph type="body" sz="half" idx="1"/>
          </p:nvPr>
        </p:nvSpPr>
        <p:spPr>
          <a:xfrm>
            <a:off x="406400" y="4237533"/>
            <a:ext cx="12192000" cy="3462405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Grid comparing predicted VS actual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Shows where your errors lie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Correction classification on diagonal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3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003607"/>
            <a:ext cx="14671184" cy="77463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Confusion Matrix</a:t>
            </a:r>
          </a:p>
        </p:txBody>
      </p:sp>
      <p:pic>
        <p:nvPicPr>
          <p:cNvPr id="24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2891" y="1870934"/>
            <a:ext cx="4762501" cy="3454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pasted-image.png"/>
          <p:cNvPicPr>
            <a:picLocks noChangeAspect="1"/>
          </p:cNvPicPr>
          <p:nvPr/>
        </p:nvPicPr>
        <p:blipFill>
          <a:blip r:embed="rId3">
            <a:extLst/>
          </a:blip>
          <a:srcRect l="1243" t="0" r="0" b="0"/>
          <a:stretch>
            <a:fillRect/>
          </a:stretch>
        </p:blipFill>
        <p:spPr>
          <a:xfrm>
            <a:off x="-91182" y="-153260"/>
            <a:ext cx="13355285" cy="105479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Sensitivity</a:t>
            </a:r>
          </a:p>
        </p:txBody>
      </p:sp>
      <p:sp>
        <p:nvSpPr>
          <p:cNvPr id="245" name="Shape 245"/>
          <p:cNvSpPr/>
          <p:nvPr>
            <p:ph type="body" sz="half" idx="1"/>
          </p:nvPr>
        </p:nvSpPr>
        <p:spPr>
          <a:xfrm>
            <a:off x="237711" y="4237533"/>
            <a:ext cx="14179236" cy="3462405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Success rate on samples that SHOULD be positive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0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True Positive / False Negative + True Positive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xfrm>
            <a:off x="3851968" y="4038600"/>
            <a:ext cx="7400597" cy="4521200"/>
          </a:xfrm>
          <a:prstGeom prst="rect">
            <a:avLst/>
          </a:prstGeom>
        </p:spPr>
        <p:txBody>
          <a:bodyPr/>
          <a:lstStyle/>
          <a:p>
            <a:pPr/>
            <a:r>
              <a:t>Review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Class prediction Error</a:t>
            </a:r>
          </a:p>
        </p:txBody>
      </p:sp>
      <p:sp>
        <p:nvSpPr>
          <p:cNvPr id="248" name="Shape 248"/>
          <p:cNvSpPr/>
          <p:nvPr>
            <p:ph type="body" sz="half" idx="1"/>
          </p:nvPr>
        </p:nvSpPr>
        <p:spPr>
          <a:xfrm>
            <a:off x="406400" y="4237533"/>
            <a:ext cx="12192000" cy="3462405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Derived from the confusion matrix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Sometimes easier to interpret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251" name="Shape 251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5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694266"/>
            <a:ext cx="12527941" cy="86129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pasted-image.jpe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9428" t="0" r="29428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55" name="Shape 2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9600"/>
            </a:lvl1pPr>
          </a:lstStyle>
          <a:p>
            <a:pPr/>
            <a:r>
              <a:t>Yellowbrick</a:t>
            </a:r>
          </a:p>
        </p:txBody>
      </p:sp>
      <p:sp>
        <p:nvSpPr>
          <p:cNvPr id="256" name="Shape 2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Yellowbrick</a:t>
            </a:r>
          </a:p>
        </p:txBody>
      </p:sp>
      <p:sp>
        <p:nvSpPr>
          <p:cNvPr id="259" name="Shape 259"/>
          <p:cNvSpPr/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Diagnostic visualizations! Automatic!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cap="none" spc="0" sz="490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Built to integrate with scikit-learn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Example</a:t>
            </a:r>
          </a:p>
        </p:txBody>
      </p:sp>
      <p:sp>
        <p:nvSpPr>
          <p:cNvPr id="262" name="Shape 262"/>
          <p:cNvSpPr/>
          <p:nvPr/>
        </p:nvSpPr>
        <p:spPr>
          <a:xfrm>
            <a:off x="341871" y="3502687"/>
            <a:ext cx="12776829" cy="467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60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cm = ConfusionMatrix(model)</a:t>
            </a:r>
          </a:p>
          <a:p>
            <a:pPr>
              <a:defRPr sz="60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cm.fit(X_train, y_train)</a:t>
            </a:r>
          </a:p>
          <a:p>
            <a:pPr>
              <a:defRPr sz="60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cm.score(X_test, y_test)</a:t>
            </a:r>
          </a:p>
          <a:p>
            <a:pPr>
              <a:defRPr sz="60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cm.finalize()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type="title"/>
          </p:nvPr>
        </p:nvSpPr>
        <p:spPr>
          <a:xfrm>
            <a:off x="2846259" y="3431873"/>
            <a:ext cx="11678304" cy="3602707"/>
          </a:xfrm>
          <a:prstGeom prst="rect">
            <a:avLst/>
          </a:prstGeom>
        </p:spPr>
        <p:txBody>
          <a:bodyPr/>
          <a:lstStyle/>
          <a:p>
            <a:pPr defTabSz="467359">
              <a:defRPr sz="13600"/>
            </a:pPr>
            <a:r>
              <a:t>Handling </a:t>
            </a:r>
          </a:p>
          <a:p>
            <a:pPr defTabSz="467359">
              <a:defRPr sz="13600"/>
            </a:pPr>
            <a:r>
              <a:t>Missing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Finding Nulls</a:t>
            </a:r>
          </a:p>
        </p:txBody>
      </p:sp>
      <p:sp>
        <p:nvSpPr>
          <p:cNvPr id="269" name="Shape 269"/>
          <p:cNvSpPr/>
          <p:nvPr/>
        </p:nvSpPr>
        <p:spPr>
          <a:xfrm>
            <a:off x="596105" y="4618719"/>
            <a:ext cx="7227467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df[“age”].isnull()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Finding Nulls</a:t>
            </a:r>
          </a:p>
        </p:txBody>
      </p:sp>
      <p:sp>
        <p:nvSpPr>
          <p:cNvPr id="272" name="Shape 272"/>
          <p:cNvSpPr/>
          <p:nvPr/>
        </p:nvSpPr>
        <p:spPr>
          <a:xfrm>
            <a:off x="596105" y="4618719"/>
            <a:ext cx="6853090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df.isnull().sum()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Finding Nulls</a:t>
            </a:r>
          </a:p>
        </p:txBody>
      </p:sp>
      <p:sp>
        <p:nvSpPr>
          <p:cNvPr id="275" name="Shape 275"/>
          <p:cNvSpPr/>
          <p:nvPr/>
        </p:nvSpPr>
        <p:spPr>
          <a:xfrm>
            <a:off x="596105" y="4618719"/>
            <a:ext cx="7227467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lvl1pPr>
          </a:lstStyle>
          <a:p>
            <a:pPr/>
            <a:r>
              <a:t>df.isnull().mean()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</a:p>
        </p:txBody>
      </p:sp>
      <p:sp>
        <p:nvSpPr>
          <p:cNvPr id="197" name="Shape 197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98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66" y="1017151"/>
            <a:ext cx="12987868" cy="80855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Three types of situations</a:t>
            </a:r>
          </a:p>
        </p:txBody>
      </p:sp>
      <p:sp>
        <p:nvSpPr>
          <p:cNvPr id="278" name="Shape 278"/>
          <p:cNvSpPr/>
          <p:nvPr>
            <p:ph type="body" idx="1"/>
          </p:nvPr>
        </p:nvSpPr>
        <p:spPr>
          <a:xfrm>
            <a:off x="224565" y="3362306"/>
            <a:ext cx="12555671" cy="5610529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A few nulls (&lt;5%)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Significant # of nulls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Mostly nulls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A Few Nulls</a:t>
            </a:r>
          </a:p>
        </p:txBody>
      </p:sp>
      <p:sp>
        <p:nvSpPr>
          <p:cNvPr id="281" name="Shape 281"/>
          <p:cNvSpPr/>
          <p:nvPr>
            <p:ph type="body" idx="1"/>
          </p:nvPr>
        </p:nvSpPr>
        <p:spPr>
          <a:xfrm>
            <a:off x="224565" y="3362306"/>
            <a:ext cx="12555671" cy="5610529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No significant impact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Drop them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Significant Nulls</a:t>
            </a:r>
          </a:p>
        </p:txBody>
      </p:sp>
      <p:sp>
        <p:nvSpPr>
          <p:cNvPr id="284" name="Shape 284"/>
          <p:cNvSpPr/>
          <p:nvPr>
            <p:ph type="body" idx="1"/>
          </p:nvPr>
        </p:nvSpPr>
        <p:spPr>
          <a:xfrm>
            <a:off x="224565" y="3362306"/>
            <a:ext cx="12555671" cy="5610529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Try to repair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Fill with average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mostly nulls</a:t>
            </a:r>
          </a:p>
        </p:txBody>
      </p:sp>
      <p:sp>
        <p:nvSpPr>
          <p:cNvPr id="287" name="Shape 287"/>
          <p:cNvSpPr/>
          <p:nvPr>
            <p:ph type="body" idx="1"/>
          </p:nvPr>
        </p:nvSpPr>
        <p:spPr>
          <a:xfrm>
            <a:off x="224565" y="3362306"/>
            <a:ext cx="12555671" cy="5610529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To start, leave them out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Likely not very helpful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title"/>
          </p:nvPr>
        </p:nvSpPr>
        <p:spPr>
          <a:xfrm>
            <a:off x="1360652" y="4113807"/>
            <a:ext cx="10283496" cy="1932386"/>
          </a:xfrm>
          <a:prstGeom prst="rect">
            <a:avLst/>
          </a:prstGeom>
        </p:spPr>
        <p:txBody>
          <a:bodyPr/>
          <a:lstStyle>
            <a:lvl1pPr defTabSz="514095">
              <a:defRPr sz="11440"/>
            </a:lvl1pPr>
          </a:lstStyle>
          <a:p>
            <a:pPr/>
            <a:r>
              <a:t>Feature Engineering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The Problem</a:t>
            </a:r>
          </a:p>
        </p:txBody>
      </p:sp>
      <p:sp>
        <p:nvSpPr>
          <p:cNvPr id="294" name="Shape 294"/>
          <p:cNvSpPr/>
          <p:nvPr>
            <p:ph type="body" idx="1"/>
          </p:nvPr>
        </p:nvSpPr>
        <p:spPr>
          <a:xfrm>
            <a:off x="406400" y="3497772"/>
            <a:ext cx="12192000" cy="5610529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Distance relies on subtraction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We can’t subtract categorical data   :(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Simple Encoding Doesn’t work</a:t>
            </a:r>
          </a:p>
        </p:txBody>
      </p:sp>
      <p:sp>
        <p:nvSpPr>
          <p:cNvPr id="297" name="Shape 297"/>
          <p:cNvSpPr/>
          <p:nvPr>
            <p:ph type="body" idx="1"/>
          </p:nvPr>
        </p:nvSpPr>
        <p:spPr>
          <a:xfrm>
            <a:off x="406400" y="3497772"/>
            <a:ext cx="12192000" cy="5610529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What if we re-label each category as 0,1, 2, .. etc?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Model thinks we’re adding more and more of same thing!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One-hot encoding</a:t>
            </a:r>
          </a:p>
        </p:txBody>
      </p:sp>
      <p:sp>
        <p:nvSpPr>
          <p:cNvPr id="300" name="Shape 300"/>
          <p:cNvSpPr/>
          <p:nvPr>
            <p:ph type="body" idx="1"/>
          </p:nvPr>
        </p:nvSpPr>
        <p:spPr>
          <a:xfrm>
            <a:off x="224565" y="3362306"/>
            <a:ext cx="12555671" cy="5610529"/>
          </a:xfrm>
          <a:prstGeom prst="rect">
            <a:avLst/>
          </a:prstGeom>
        </p:spPr>
        <p:txBody>
          <a:bodyPr/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Creates a 1-or-0 column for each unique value in categorical </a:t>
            </a:r>
          </a:p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Per row, only one of the new columns will have a 1, hence 1-hot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How the math works:</a:t>
            </a:r>
          </a:p>
        </p:txBody>
      </p:sp>
      <p:sp>
        <p:nvSpPr>
          <p:cNvPr id="303" name="Shape 303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… + 3</a:t>
            </a:r>
            <a:r>
              <a:rPr>
                <a:solidFill>
                  <a:schemeClr val="accent3"/>
                </a:solidFill>
              </a:rPr>
              <a:t>x</a:t>
            </a:r>
            <a:r>
              <a:rPr baseline="-5999">
                <a:solidFill>
                  <a:schemeClr val="accent3"/>
                </a:solidFill>
              </a:rPr>
              <a:t>n </a:t>
            </a:r>
            <a:r>
              <a:t>+ 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6529" y="68178"/>
            <a:ext cx="11371742" cy="96172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How the math works:</a:t>
            </a:r>
          </a:p>
        </p:txBody>
      </p:sp>
      <p:sp>
        <p:nvSpPr>
          <p:cNvPr id="306" name="Shape 306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… + 3</a:t>
            </a:r>
            <a:r>
              <a:rPr>
                <a:solidFill>
                  <a:schemeClr val="accent3"/>
                </a:solidFill>
              </a:rPr>
              <a:t>(1)</a:t>
            </a:r>
            <a:r>
              <a:rPr baseline="-5999">
                <a:solidFill>
                  <a:schemeClr val="accent3"/>
                </a:solidFill>
              </a:rPr>
              <a:t> </a:t>
            </a:r>
            <a:r>
              <a:t>+ 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How the math works:</a:t>
            </a:r>
          </a:p>
        </p:txBody>
      </p:sp>
      <p:sp>
        <p:nvSpPr>
          <p:cNvPr id="309" name="Shape 309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… + 3</a:t>
            </a:r>
            <a:r>
              <a:rPr>
                <a:solidFill>
                  <a:schemeClr val="accent3"/>
                </a:solidFill>
              </a:rPr>
              <a:t>(0)</a:t>
            </a:r>
            <a:r>
              <a:rPr baseline="-5999">
                <a:solidFill>
                  <a:schemeClr val="accent3"/>
                </a:solidFill>
              </a:rPr>
              <a:t> </a:t>
            </a:r>
            <a:r>
              <a:t>+ 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How the math works:</a:t>
            </a:r>
          </a:p>
        </p:txBody>
      </p:sp>
      <p:sp>
        <p:nvSpPr>
          <p:cNvPr id="312" name="Shape 312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… + 3</a:t>
            </a:r>
            <a:r>
              <a:rPr>
                <a:solidFill>
                  <a:schemeClr val="accent3"/>
                </a:solidFill>
              </a:rPr>
              <a:t>(0)</a:t>
            </a:r>
            <a:r>
              <a:rPr baseline="-5999">
                <a:solidFill>
                  <a:schemeClr val="accent3"/>
                </a:solidFill>
              </a:rPr>
              <a:t> </a:t>
            </a:r>
            <a:r>
              <a:t>+ ..</a:t>
            </a:r>
          </a:p>
        </p:txBody>
      </p:sp>
      <p:sp>
        <p:nvSpPr>
          <p:cNvPr id="313" name="Shape 313"/>
          <p:cNvSpPr/>
          <p:nvPr/>
        </p:nvSpPr>
        <p:spPr>
          <a:xfrm>
            <a:off x="509574" y="7119195"/>
            <a:ext cx="11985652" cy="1170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8400">
                <a:solidFill>
                  <a:srgbClr val="FFFFFF"/>
                </a:solidFill>
              </a:defRPr>
            </a:lvl1pPr>
          </a:lstStyle>
          <a:p>
            <a:pPr/>
            <a:r>
              <a:t>Adds a fixed amount, or doesn’t!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One-hot encoding</a:t>
            </a:r>
          </a:p>
        </p:txBody>
      </p:sp>
      <p:sp>
        <p:nvSpPr>
          <p:cNvPr id="316" name="Shape 316"/>
          <p:cNvSpPr/>
          <p:nvPr>
            <p:ph type="body" idx="1"/>
          </p:nvPr>
        </p:nvSpPr>
        <p:spPr>
          <a:xfrm>
            <a:off x="224565" y="3362306"/>
            <a:ext cx="12555671" cy="5610529"/>
          </a:xfrm>
          <a:prstGeom prst="rect">
            <a:avLst/>
          </a:prstGeom>
        </p:spPr>
        <p:txBody>
          <a:bodyPr/>
          <a:lstStyle/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Creates a 1-or-0 column for </a:t>
            </a:r>
            <a:r>
              <a:rPr>
                <a:solidFill>
                  <a:schemeClr val="accent3"/>
                </a:solidFill>
              </a:rPr>
              <a:t>each unique value</a:t>
            </a:r>
            <a:r>
              <a:t> in categorical </a:t>
            </a:r>
          </a:p>
          <a:p>
            <a:pPr marL="649492" indent="-649492" defTabSz="537463">
              <a:spcBef>
                <a:spcPts val="2500"/>
              </a:spcBef>
              <a:buClrTx/>
              <a:buSzPct val="40000"/>
              <a:buFontTx/>
              <a:buBlip>
                <a:blip r:embed="rId2"/>
              </a:buBlip>
              <a:defRPr sz="5888"/>
            </a:pPr>
            <a:r>
              <a:t>Per row, </a:t>
            </a:r>
            <a:r>
              <a:rPr>
                <a:solidFill>
                  <a:schemeClr val="accent3"/>
                </a:solidFill>
              </a:rPr>
              <a:t>only one</a:t>
            </a:r>
            <a:r>
              <a:t> of the new columns will be positive, hence “one-hot”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22078" t="0" r="65287" b="0"/>
          <a:stretch>
            <a:fillRect/>
          </a:stretch>
        </p:blipFill>
        <p:spPr>
          <a:xfrm>
            <a:off x="734483" y="335170"/>
            <a:ext cx="1755885" cy="9083314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Shape 319"/>
          <p:cNvSpPr/>
          <p:nvPr/>
        </p:nvSpPr>
        <p:spPr>
          <a:xfrm>
            <a:off x="3422108" y="2934630"/>
            <a:ext cx="7002434" cy="33086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8400">
                <a:solidFill>
                  <a:srgbClr val="FFFFFF"/>
                </a:solidFill>
              </a:defRPr>
            </a:lvl1pPr>
          </a:lstStyle>
          <a:p>
            <a:pPr/>
            <a:r>
              <a:t>What does the one-hot encoded version look like?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22" name="Shape 322"/>
          <p:cNvSpPr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</a:p>
        </p:txBody>
      </p:sp>
      <p:graphicFrame>
        <p:nvGraphicFramePr>
          <p:cNvPr id="323" name="Table 323"/>
          <p:cNvGraphicFramePr/>
          <p:nvPr/>
        </p:nvGraphicFramePr>
        <p:xfrm>
          <a:off x="949395" y="2401146"/>
          <a:ext cx="10575260" cy="563541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2640639"/>
                <a:gridCol w="2640639"/>
                <a:gridCol w="2640639"/>
                <a:gridCol w="2640639"/>
              </a:tblGrid>
              <a:tr h="1124542"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ym typeface="DIN Condensed"/>
                        </a:rPr>
                        <a:t>NY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ym typeface="DIN Condensed"/>
                        </a:rPr>
                        <a:t>TX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ym typeface="DIN Condensed"/>
                        </a:rPr>
                        <a:t>AL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ym typeface="DIN Condensed"/>
                        </a:rPr>
                        <a:t>AK</a:t>
                      </a:r>
                    </a:p>
                  </a:txBody>
                  <a:tcPr marL="0" marR="0" marT="0" marB="0" anchor="ctr" anchorCtr="0" horzOverflow="overflow"/>
                </a:tc>
              </a:tr>
              <a:tr h="1124542"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222222"/>
                          </a:solidFill>
                          <a:sym typeface="DIN Condensed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222222"/>
                          </a:solidFill>
                          <a:sym typeface="DIN Condensed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222222"/>
                          </a:solidFill>
                          <a:sym typeface="DIN Condensed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222222"/>
                          </a:solidFill>
                          <a:sym typeface="DIN Condensed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</a:tr>
              <a:tr h="1124542"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222222"/>
                          </a:solidFill>
                          <a:sym typeface="DIN Condensed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222222"/>
                          </a:solidFill>
                          <a:sym typeface="DIN Condensed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222222"/>
                          </a:solidFill>
                          <a:sym typeface="DIN Condensed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222222"/>
                          </a:solidFill>
                          <a:sym typeface="DIN Condensed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</a:tr>
              <a:tr h="1124542"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222222"/>
                          </a:solidFill>
                          <a:sym typeface="DIN Condensed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222222"/>
                          </a:solidFill>
                          <a:sym typeface="DIN Condensed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222222"/>
                          </a:solidFill>
                          <a:sym typeface="DIN Condensed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222222"/>
                          </a:solidFill>
                          <a:sym typeface="DIN Condensed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</a:tr>
              <a:tr h="1124542"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222222"/>
                          </a:solidFill>
                          <a:sym typeface="DIN Condensed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222222"/>
                          </a:solidFill>
                          <a:sym typeface="DIN Condensed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222222"/>
                          </a:solidFill>
                          <a:sym typeface="DIN Condensed"/>
                        </a:rPr>
                        <a:t>1</a:t>
                      </a:r>
                    </a:p>
                  </a:txBody>
                  <a:tcPr marL="0" marR="0" marT="0" marB="0" anchor="ctr" anchorCtr="0" horzOverflow="overflow"/>
                </a:tc>
                <a:tc>
                  <a:txBody>
                    <a:bodyPr/>
                    <a:lstStyle/>
                    <a:p>
                      <a:pPr indent="228600" algn="ctr" defTabSz="584200">
                        <a:lnSpc>
                          <a:spcPct val="8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4400">
                          <a:solidFill>
                            <a:srgbClr val="222222"/>
                          </a:solidFill>
                          <a:sym typeface="DIN Condensed"/>
                        </a:rPr>
                        <a:t>0</a:t>
                      </a:r>
                    </a:p>
                  </a:txBody>
                  <a:tcPr marL="0" marR="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How the math works:</a:t>
            </a:r>
          </a:p>
        </p:txBody>
      </p:sp>
      <p:sp>
        <p:nvSpPr>
          <p:cNvPr id="326" name="Shape 326"/>
          <p:cNvSpPr/>
          <p:nvPr/>
        </p:nvSpPr>
        <p:spPr>
          <a:xfrm>
            <a:off x="656526" y="4571724"/>
            <a:ext cx="12136011" cy="1333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1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rPr>
                <a:solidFill>
                  <a:schemeClr val="accent5"/>
                </a:solidFill>
              </a:rPr>
              <a:t>y</a:t>
            </a:r>
            <a:r>
              <a:t> = … + 3</a:t>
            </a:r>
            <a:r>
              <a:rPr>
                <a:solidFill>
                  <a:schemeClr val="accent3"/>
                </a:solidFill>
              </a:rPr>
              <a:t>(1)</a:t>
            </a:r>
            <a:r>
              <a:rPr baseline="-5999">
                <a:solidFill>
                  <a:schemeClr val="accent3"/>
                </a:solidFill>
              </a:rPr>
              <a:t> </a:t>
            </a:r>
            <a:r>
              <a:t>+ ..</a:t>
            </a:r>
          </a:p>
        </p:txBody>
      </p:sp>
      <p:sp>
        <p:nvSpPr>
          <p:cNvPr id="327" name="Shape 327"/>
          <p:cNvSpPr/>
          <p:nvPr/>
        </p:nvSpPr>
        <p:spPr>
          <a:xfrm>
            <a:off x="1745708" y="6594261"/>
            <a:ext cx="10399319" cy="11709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8400">
                <a:solidFill>
                  <a:srgbClr val="FFFFFF"/>
                </a:solidFill>
              </a:defRPr>
            </a:lvl1pPr>
          </a:lstStyle>
          <a:p>
            <a:pPr/>
            <a:r>
              <a:t>Each state has a coefficient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sklearn Pipelines</a:t>
            </a:r>
          </a:p>
        </p:txBody>
      </p:sp>
      <p:sp>
        <p:nvSpPr>
          <p:cNvPr id="330" name="Shape 330"/>
          <p:cNvSpPr/>
          <p:nvPr>
            <p:ph type="body" idx="1"/>
          </p:nvPr>
        </p:nvSpPr>
        <p:spPr>
          <a:xfrm>
            <a:off x="406400" y="3497772"/>
            <a:ext cx="12192000" cy="5610529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Transform data en route to your model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Can chain multiple transformations together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sklearn Pipelines</a:t>
            </a:r>
          </a:p>
        </p:txBody>
      </p:sp>
      <p:sp>
        <p:nvSpPr>
          <p:cNvPr id="333" name="Shape 333"/>
          <p:cNvSpPr/>
          <p:nvPr>
            <p:ph type="body" idx="1"/>
          </p:nvPr>
        </p:nvSpPr>
        <p:spPr>
          <a:xfrm>
            <a:off x="406400" y="3497772"/>
            <a:ext cx="12192000" cy="5610529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Transform data on way to model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We can’t subtract categorical data   :(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Pipelines</a:t>
            </a:r>
          </a:p>
        </p:txBody>
      </p:sp>
      <p:sp>
        <p:nvSpPr>
          <p:cNvPr id="336" name="Shape 336"/>
          <p:cNvSpPr/>
          <p:nvPr/>
        </p:nvSpPr>
        <p:spPr>
          <a:xfrm>
            <a:off x="426772" y="3801687"/>
            <a:ext cx="12151256" cy="431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encode = OneHotEncoder()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make_pipeline(encode, model)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61281" t="0" r="0" b="0"/>
          <a:stretch>
            <a:fillRect/>
          </a:stretch>
        </p:blipFill>
        <p:spPr>
          <a:xfrm>
            <a:off x="23283" y="749300"/>
            <a:ext cx="4632567" cy="7819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7586" y="733491"/>
            <a:ext cx="8211632" cy="78512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Columns based on unique values</a:t>
            </a:r>
          </a:p>
        </p:txBody>
      </p:sp>
      <p:sp>
        <p:nvSpPr>
          <p:cNvPr id="339" name="Shape 339"/>
          <p:cNvSpPr/>
          <p:nvPr/>
        </p:nvSpPr>
        <p:spPr>
          <a:xfrm>
            <a:off x="426772" y="4991253"/>
            <a:ext cx="535558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encode</a:t>
            </a:r>
            <a:r>
              <a:rPr>
                <a:solidFill>
                  <a:schemeClr val="accent3"/>
                </a:solidFill>
              </a:rPr>
              <a:t>.fit(X)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Columns based on unique values</a:t>
            </a:r>
          </a:p>
        </p:txBody>
      </p:sp>
      <p:sp>
        <p:nvSpPr>
          <p:cNvPr id="342" name="Shape 342"/>
          <p:cNvSpPr/>
          <p:nvPr/>
        </p:nvSpPr>
        <p:spPr>
          <a:xfrm>
            <a:off x="426772" y="4991253"/>
            <a:ext cx="5355581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encode</a:t>
            </a:r>
            <a:r>
              <a:rPr>
                <a:solidFill>
                  <a:schemeClr val="accent3"/>
                </a:solidFill>
              </a:rPr>
              <a:t>.fit(X)</a:t>
            </a:r>
          </a:p>
        </p:txBody>
      </p:sp>
      <p:sp>
        <p:nvSpPr>
          <p:cNvPr id="343" name="Shape 343"/>
          <p:cNvSpPr/>
          <p:nvPr/>
        </p:nvSpPr>
        <p:spPr>
          <a:xfrm>
            <a:off x="509574" y="6915995"/>
            <a:ext cx="9077555" cy="11709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8400">
                <a:solidFill>
                  <a:srgbClr val="FFFFFF"/>
                </a:solidFill>
              </a:defRPr>
            </a:lvl1pPr>
          </a:lstStyle>
          <a:p>
            <a:pPr/>
            <a:r>
              <a:t>Finds All the categories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Map rows into new encoding</a:t>
            </a:r>
          </a:p>
        </p:txBody>
      </p:sp>
      <p:sp>
        <p:nvSpPr>
          <p:cNvPr id="346" name="Shape 346"/>
          <p:cNvSpPr/>
          <p:nvPr/>
        </p:nvSpPr>
        <p:spPr>
          <a:xfrm>
            <a:off x="426772" y="4991253"/>
            <a:ext cx="7601844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encode</a:t>
            </a:r>
            <a:r>
              <a:rPr>
                <a:solidFill>
                  <a:schemeClr val="accent3"/>
                </a:solidFill>
              </a:rPr>
              <a:t>.transform(X)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Shape 348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Map rows into new encoding</a:t>
            </a:r>
          </a:p>
        </p:txBody>
      </p:sp>
      <p:sp>
        <p:nvSpPr>
          <p:cNvPr id="349" name="Shape 349"/>
          <p:cNvSpPr/>
          <p:nvPr/>
        </p:nvSpPr>
        <p:spPr>
          <a:xfrm>
            <a:off x="426772" y="4991253"/>
            <a:ext cx="7601844" cy="205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encode</a:t>
            </a:r>
            <a:r>
              <a:rPr>
                <a:solidFill>
                  <a:schemeClr val="accent3"/>
                </a:solidFill>
              </a:rPr>
              <a:t>.transform(X)</a:t>
            </a:r>
          </a:p>
        </p:txBody>
      </p:sp>
      <p:sp>
        <p:nvSpPr>
          <p:cNvPr id="350" name="Shape 350"/>
          <p:cNvSpPr/>
          <p:nvPr/>
        </p:nvSpPr>
        <p:spPr>
          <a:xfrm>
            <a:off x="582600" y="6550912"/>
            <a:ext cx="6849009" cy="223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cap="all" sz="8400">
                <a:solidFill>
                  <a:srgbClr val="FFFFFF"/>
                </a:solidFill>
              </a:defRPr>
            </a:pPr>
            <a:r>
              <a:t>Creates column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cap="all" sz="8400">
                <a:solidFill>
                  <a:srgbClr val="FFFFFF"/>
                </a:solidFill>
              </a:defRPr>
            </a:pPr>
            <a:r>
              <a:t>for each category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/>
          <p:nvPr>
            <p:ph type="title"/>
          </p:nvPr>
        </p:nvSpPr>
        <p:spPr>
          <a:xfrm>
            <a:off x="2802101" y="4038600"/>
            <a:ext cx="7400598" cy="4521200"/>
          </a:xfrm>
          <a:prstGeom prst="rect">
            <a:avLst/>
          </a:prstGeom>
        </p:spPr>
        <p:txBody>
          <a:bodyPr/>
          <a:lstStyle/>
          <a:p>
            <a:pPr/>
            <a:r>
              <a:t>Exercises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pasted-image.png"/>
          <p:cNvPicPr>
            <a:picLocks noChangeAspect="1"/>
          </p:cNvPicPr>
          <p:nvPr/>
        </p:nvPicPr>
        <p:blipFill>
          <a:blip r:embed="rId2">
            <a:extLst/>
          </a:blip>
          <a:srcRect l="22078" t="0" r="0" b="0"/>
          <a:stretch>
            <a:fillRect/>
          </a:stretch>
        </p:blipFill>
        <p:spPr>
          <a:xfrm>
            <a:off x="158749" y="966985"/>
            <a:ext cx="9323101" cy="7819683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Shape 206"/>
          <p:cNvSpPr/>
          <p:nvPr/>
        </p:nvSpPr>
        <p:spPr>
          <a:xfrm>
            <a:off x="10817097" y="3314167"/>
            <a:ext cx="1063626" cy="2651133"/>
          </a:xfrm>
          <a:prstGeom prst="rect">
            <a:avLst/>
          </a:prstGeom>
          <a:gradFill>
            <a:gsLst>
              <a:gs pos="0">
                <a:srgbClr val="FF0D1A"/>
              </a:gs>
              <a:gs pos="100000">
                <a:schemeClr val="accent5">
                  <a:hueOff val="131986"/>
                  <a:satOff val="22314"/>
                  <a:lumOff val="31660"/>
                </a:schemeClr>
              </a:gs>
            </a:gsLst>
            <a:lin ang="16200000"/>
          </a:gradFill>
          <a:ln>
            <a:solidFill>
              <a:srgbClr val="E3222D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0">
                <a:solidFill>
                  <a:srgbClr val="FFFFFF"/>
                </a:solidFill>
              </a:defRPr>
            </a:lvl1pPr>
          </a:lstStyle>
          <a:p>
            <a:pPr/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Setting the Table</a:t>
            </a:r>
          </a:p>
        </p:txBody>
      </p:sp>
      <p:sp>
        <p:nvSpPr>
          <p:cNvPr id="209" name="Shape 209"/>
          <p:cNvSpPr/>
          <p:nvPr>
            <p:ph type="body" idx="1"/>
          </p:nvPr>
        </p:nvSpPr>
        <p:spPr>
          <a:xfrm>
            <a:off x="224565" y="3362306"/>
            <a:ext cx="12555671" cy="5610529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Feature Matrix, Target Vector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Training Set, Test 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pPr/>
            <a:r>
              <a:t>Setting the Table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xfrm>
            <a:off x="224565" y="3362306"/>
            <a:ext cx="12555671" cy="5610529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Feature Matrix, Target Vector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Training Set, Test 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pPr/>
            <a:r>
              <a:t>Feature Matrix, Target Vector</a:t>
            </a:r>
          </a:p>
        </p:txBody>
      </p:sp>
      <p:sp>
        <p:nvSpPr>
          <p:cNvPr id="215" name="Shape 215"/>
          <p:cNvSpPr/>
          <p:nvPr/>
        </p:nvSpPr>
        <p:spPr>
          <a:xfrm>
            <a:off x="596105" y="4053569"/>
            <a:ext cx="11719993" cy="318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X = df.drop(columns=['price'])</a:t>
            </a:r>
          </a:p>
          <a:p>
            <a:pPr>
              <a:defRPr sz="5400">
                <a:solidFill>
                  <a:srgbClr val="838787"/>
                </a:solidFill>
                <a:latin typeface="Anonymous Pro for Powerline"/>
                <a:ea typeface="Anonymous Pro for Powerline"/>
                <a:cs typeface="Anonymous Pro for Powerline"/>
                <a:sym typeface="Anonymous Pro for Powerline"/>
              </a:defRPr>
            </a:pPr>
            <a:r>
              <a:t>y = df['price']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