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3" name="Shape 173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Shape 174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Gini Index/Impurity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406400" y="56072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Intuitively: fraction that belongs to that class X chance of misclassifying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Features that reduce entropy are good to split on in decision trees</a:t>
            </a:r>
          </a:p>
        </p:txBody>
      </p:sp>
      <p:pic>
        <p:nvPicPr>
          <p:cNvPr id="2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6261" y="2854244"/>
            <a:ext cx="6248401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Building a Decision tree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406400" y="38800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Evaluate Gini impurity of every possible split in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Repeat process within each subset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Not guaranteed to be optimal!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29127" y="-830680"/>
            <a:ext cx="11746546" cy="11999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100" y="717153"/>
            <a:ext cx="9118600" cy="896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613833"/>
            <a:ext cx="8382000" cy="906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0" t="0" r="50129" b="0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0" t="0" r="48292" b="0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19-10-29 at 2.52.16 PM.png"/>
          <p:cNvPicPr>
            <a:picLocks noChangeAspect="1"/>
          </p:cNvPicPr>
          <p:nvPr/>
        </p:nvPicPr>
        <p:blipFill>
          <a:blip r:embed="rId3">
            <a:extLst/>
          </a:blip>
          <a:srcRect l="50009" t="0" r="0" b="0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0" t="0" r="50129" b="0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19-10-29 at 2.52.10 PM.png"/>
          <p:cNvPicPr>
            <a:picLocks noChangeAspect="1"/>
          </p:cNvPicPr>
          <p:nvPr/>
        </p:nvPicPr>
        <p:blipFill>
          <a:blip r:embed="rId4">
            <a:extLst/>
          </a:blip>
          <a:srcRect l="49266" t="0" r="862" b="0"/>
          <a:stretch>
            <a:fillRect/>
          </a:stretch>
        </p:blipFill>
        <p:spPr>
          <a:xfrm>
            <a:off x="8447286" y="577426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1109170" y="4058406"/>
            <a:ext cx="11091260" cy="3602708"/>
          </a:xfrm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8508" t="0" r="0" b="61961"/>
          <a:stretch>
            <a:fillRect/>
          </a:stretch>
        </p:blipFill>
        <p:spPr>
          <a:xfrm>
            <a:off x="9878615" y="1049403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0" t="0" r="41007" b="61961"/>
          <a:stretch>
            <a:fillRect/>
          </a:stretch>
        </p:blipFill>
        <p:spPr>
          <a:xfrm>
            <a:off x="4802848" y="922403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9908" t="63762" r="0" b="15254"/>
          <a:stretch>
            <a:fillRect/>
          </a:stretch>
        </p:blipFill>
        <p:spPr>
          <a:xfrm>
            <a:off x="8086989" y="2846784"/>
            <a:ext cx="6774260" cy="88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8836" t="37154" r="59512" b="34957"/>
          <a:stretch>
            <a:fillRect/>
          </a:stretch>
        </p:blipFill>
        <p:spPr>
          <a:xfrm>
            <a:off x="6383403" y="2726531"/>
            <a:ext cx="1831248" cy="117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58508" t="0" r="0" b="61961"/>
          <a:stretch>
            <a:fillRect/>
          </a:stretch>
        </p:blipFill>
        <p:spPr>
          <a:xfrm>
            <a:off x="9878615" y="1049403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ini_impur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266" y="626533"/>
            <a:ext cx="12378268" cy="830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Pros of Decision Trees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xfrm>
            <a:off x="406400" y="4538100"/>
            <a:ext cx="12192000" cy="473260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Transparent, interpretable by humans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Inputs can be categorical or numeric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Cons of Decision Trees</a:t>
            </a:r>
          </a:p>
        </p:txBody>
      </p:sp>
      <p:sp>
        <p:nvSpPr>
          <p:cNvPr id="295" name="Shape 295"/>
          <p:cNvSpPr/>
          <p:nvPr>
            <p:ph type="body" sz="half" idx="1"/>
          </p:nvPr>
        </p:nvSpPr>
        <p:spPr>
          <a:xfrm>
            <a:off x="406400" y="4538100"/>
            <a:ext cx="12192000" cy="3759466"/>
          </a:xfrm>
          <a:prstGeom prst="rect">
            <a:avLst/>
          </a:prstGeom>
        </p:spPr>
        <p:txBody>
          <a:bodyPr anchor="t"/>
          <a:lstStyle/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variance. Unstable even with small changes in training set.</a:t>
            </a:r>
          </a:p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Optimal tree is often impossible to calculate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905970" y="4058406"/>
            <a:ext cx="11501959" cy="3602708"/>
          </a:xfrm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pPr/>
            <a:r>
              <a:t>Ensemble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Ensemble methods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Combining multiple models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Akin to “Wisdom of the Crowds”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can focus on different parts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</a:t>
            </a:r>
          </a:p>
        </p:txBody>
      </p:sp>
      <p:sp>
        <p:nvSpPr>
          <p:cNvPr id="303" name="Shape 303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Short for bootstrap aggregating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are trained on random subsets of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257300"/>
            <a:ext cx="12827000" cy="723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Bagging: Final Step</a:t>
            </a:r>
          </a:p>
        </p:txBody>
      </p:sp>
      <p:sp>
        <p:nvSpPr>
          <p:cNvPr id="309" name="Shape 309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Classification: Majority vote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Regression: Average the outputs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11730"/>
            </a:lvl1pPr>
          </a:lstStyle>
          <a:p>
            <a:pPr/>
            <a:r>
              <a:t>Interpreting</a:t>
            </a:r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Forest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06400" y="3236537"/>
            <a:ext cx="12192000" cy="5927198"/>
          </a:xfrm>
          <a:prstGeom prst="rect">
            <a:avLst/>
          </a:prstGeom>
        </p:spPr>
        <p:txBody>
          <a:bodyPr anchor="t"/>
          <a:lstStyle/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Train a multitude of decision trees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tree uses a random subset of samples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585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SPLIT uses a random subset of 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15" name="Shape 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100666"/>
            <a:ext cx="13004800" cy="751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features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features will be predictive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Predictive features will end up being used by many models, and affecting final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04770" y="3855206"/>
            <a:ext cx="11091260" cy="3602708"/>
          </a:xfrm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1888103" y="3261713"/>
            <a:ext cx="11091260" cy="3602707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Distance-Based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Distance-Based ML 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K-Nearest Neighbors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Linear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Polynomial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332" name="Shape 332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understand and interpret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Performs well with small amount of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Tends not to overfit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335" name="Shape 335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Numerical inputs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More dimensions? More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1109170" y="3447979"/>
            <a:ext cx="11091259" cy="3602708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Probability-Based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83" y="287082"/>
            <a:ext cx="8157314" cy="9179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probability Based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Naive Bayes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343" name="Shape 343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Handles high-dimensional data well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Fast in both training and prediction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346" name="Shape 346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 tasks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Sensitive to slight differences in data, eg “starbucks” vs “Starbuck”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1109170" y="3447979"/>
            <a:ext cx="11091259" cy="3602708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Tree-Based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Tree Based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Decision tree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406400" y="3420500"/>
            <a:ext cx="12192000" cy="5117109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understand and interpret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Does not require much data cleaning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unusual patterns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Automatic 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357" name="Shape 357"/>
          <p:cNvSpPr/>
          <p:nvPr>
            <p:ph type="body" idx="1"/>
          </p:nvPr>
        </p:nvSpPr>
        <p:spPr>
          <a:xfrm>
            <a:off x="406400" y="3420500"/>
            <a:ext cx="12192000" cy="510057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sklearn, numerical inputs only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To avoid overfitting, you lose interpretability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Good baseline, but hard to fine-tune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2057436" y="3346379"/>
            <a:ext cx="11091260" cy="3602708"/>
          </a:xfrm>
          <a:prstGeom prst="rect">
            <a:avLst/>
          </a:prstGeom>
        </p:spPr>
        <p:txBody>
          <a:bodyPr/>
          <a:lstStyle/>
          <a:p>
            <a:pPr defTabSz="467359">
              <a:defRPr sz="13600"/>
            </a:pPr>
            <a:r>
              <a:t>Parametric</a:t>
            </a:r>
          </a:p>
          <a:p>
            <a:pPr defTabSz="467359">
              <a:defRPr sz="13600"/>
            </a:pPr>
            <a:r>
              <a:t>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Parametric Models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Linear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Polynomial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Logistic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Naive Bayes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365" name="Shape 365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 much less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underlying assumptions are accurate, generally performs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368" name="Shape 368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cap="none" spc="0" sz="460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Will underfit if assumptions aren’t accurate</a:t>
            </a:r>
          </a:p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cap="none" spc="0" sz="460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Past a point, will basically ignore more data </a:t>
            </a:r>
          </a:p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cap="none" spc="0" sz="4606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Cannot fit mathematically unusual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title"/>
          </p:nvPr>
        </p:nvSpPr>
        <p:spPr>
          <a:xfrm>
            <a:off x="1430903" y="3583446"/>
            <a:ext cx="11091260" cy="3602708"/>
          </a:xfrm>
          <a:prstGeom prst="rect">
            <a:avLst/>
          </a:prstGeom>
        </p:spPr>
        <p:txBody>
          <a:bodyPr/>
          <a:lstStyle/>
          <a:p>
            <a:pPr defTabSz="467359">
              <a:defRPr sz="13600"/>
            </a:pPr>
            <a:r>
              <a:t>Non-parametric</a:t>
            </a:r>
          </a:p>
          <a:p>
            <a:pPr defTabSz="467359">
              <a:defRPr sz="13600"/>
            </a:pPr>
            <a:r>
              <a:t>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Non-parametric</a:t>
            </a:r>
          </a:p>
        </p:txBody>
      </p:sp>
      <p:sp>
        <p:nvSpPr>
          <p:cNvPr id="373" name="Shape 373"/>
          <p:cNvSpPr/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K-Nearest Neighbors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Decision Trees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Benefits</a:t>
            </a:r>
          </a:p>
        </p:txBody>
      </p:sp>
      <p:sp>
        <p:nvSpPr>
          <p:cNvPr id="376" name="Shape 376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assumptions about probability distribution or functional form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very irregular patterns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Drawbacks</a:t>
            </a:r>
          </a:p>
        </p:txBody>
      </p:sp>
      <p:sp>
        <p:nvSpPr>
          <p:cNvPr id="379" name="Shape 379"/>
          <p:cNvSpPr/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 bias means it’s easy to overfit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Requires much more data to be accurate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51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“Model” keeps the entire dataset!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3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" y="1996723"/>
            <a:ext cx="12982694" cy="5760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385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199" y="1373452"/>
            <a:ext cx="10058401" cy="777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88" name="Shape 3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89" name="Shape 3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9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166" y="1500716"/>
            <a:ext cx="12200468" cy="7201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pic>
        <p:nvPicPr>
          <p:cNvPr id="3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753410" y="1475201"/>
            <a:ext cx="16754265" cy="5579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66" y="2461683"/>
            <a:ext cx="12225868" cy="4524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4" name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72325"/>
            <a:ext cx="12192002" cy="9608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25" t="0" r="682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Claude Shannon</a:t>
            </a:r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Shannon Entropy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06400" y="56072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Measure of how many possible states a a system can be in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Features that reduce entropy are good to split on in decision trees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