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3"/>
  </p:notesMasterIdLst>
  <p:sldIdLst>
    <p:sldId id="256" r:id="rId3"/>
    <p:sldId id="257" r:id="rId4"/>
    <p:sldId id="31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1" r:id="rId15"/>
    <p:sldId id="273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1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rick Staudt" initials="PS" lastIdx="1" clrIdx="0">
    <p:extLst>
      <p:ext uri="{19B8F6BF-5375-455C-9EA6-DF929625EA0E}">
        <p15:presenceInfo xmlns:p15="http://schemas.microsoft.com/office/powerpoint/2012/main" userId="4ba1a4918319c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87329"/>
  </p:normalViewPr>
  <p:slideViewPr>
    <p:cSldViewPr snapToGrid="0">
      <p:cViewPr varScale="1">
        <p:scale>
          <a:sx n="77" d="100"/>
          <a:sy n="77" d="100"/>
        </p:scale>
        <p:origin x="2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</a:t>
            </a:r>
            <a:r>
              <a:rPr lang="el-GR" dirty="0"/>
              <a:t>θ|</a:t>
            </a:r>
            <a:r>
              <a:rPr lang="en-US" dirty="0"/>
              <a:t>D) is the posterior</a:t>
            </a:r>
          </a:p>
        </p:txBody>
      </p:sp>
    </p:spTree>
    <p:extLst>
      <p:ext uri="{BB962C8B-B14F-4D97-AF65-F5344CB8AC3E}">
        <p14:creationId xmlns:p14="http://schemas.microsoft.com/office/powerpoint/2010/main" val="319033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P(D|</a:t>
            </a:r>
            <a:r>
              <a:rPr lang="el-GR" dirty="0"/>
              <a:t>θ)</a:t>
            </a:r>
            <a:r>
              <a:rPr lang="en-US" dirty="0"/>
              <a:t> is the </a:t>
            </a:r>
            <a:r>
              <a:rPr lang="en-US" dirty="0" err="1"/>
              <a:t>liklihood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67711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7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78874409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4252648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902789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5374708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98828304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03479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7231271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92971177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426005048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53727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0958150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77983033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6398623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86537752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019700685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4411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7508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5137390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014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Bootcamp</a:t>
            </a:r>
          </a:p>
        </p:txBody>
      </p:sp>
      <p:sp>
        <p:nvSpPr>
          <p:cNvPr id="192" name="Shape 19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976033" y="4014126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3565727" y="2431951"/>
            <a:ext cx="1354538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F86AB-056A-4DC3-8AEC-04B7D2E10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/>
        </p:nvSpPr>
        <p:spPr>
          <a:xfrm>
            <a:off x="3565727" y="2431951"/>
            <a:ext cx="1354538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4" name="Shape 224"/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5" name="Shape 225"/>
          <p:cNvSpPr/>
          <p:nvPr/>
        </p:nvSpPr>
        <p:spPr>
          <a:xfrm>
            <a:off x="7095202" y="1083834"/>
            <a:ext cx="1412246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)</a:t>
            </a:r>
          </a:p>
        </p:txBody>
      </p:sp>
      <p:sp>
        <p:nvSpPr>
          <p:cNvPr id="226" name="Shape 226"/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" name="Shape 231">
            <a:extLst>
              <a:ext uri="{FF2B5EF4-FFF2-40B4-BE49-F238E27FC236}">
                <a16:creationId xmlns:a16="http://schemas.microsoft.com/office/drawing/2014/main" id="{2752B2B4-5E3C-4B79-A84C-FA585B048591}"/>
              </a:ext>
            </a:extLst>
          </p:cNvPr>
          <p:cNvSpPr/>
          <p:nvPr/>
        </p:nvSpPr>
        <p:spPr>
          <a:xfrm>
            <a:off x="2408756" y="7304657"/>
            <a:ext cx="2285882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6">
                    <a:lumOff val="-8980"/>
                  </a:schemeClr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&amp;</a:t>
            </a:r>
            <a:r>
              <a:rPr lang="en-US" dirty="0"/>
              <a:t>D</a:t>
            </a:r>
            <a:r>
              <a:rPr dirty="0"/>
              <a:t>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6464F5-7249-407C-82F0-5FAC84C4AAC7}"/>
              </a:ext>
            </a:extLst>
          </p:cNvPr>
          <p:cNvCxnSpPr>
            <a:cxnSpLocks/>
          </p:cNvCxnSpPr>
          <p:nvPr/>
        </p:nvCxnSpPr>
        <p:spPr>
          <a:xfrm flipV="1">
            <a:off x="4722697" y="6415816"/>
            <a:ext cx="415360" cy="996888"/>
          </a:xfrm>
          <a:prstGeom prst="straightConnector1">
            <a:avLst/>
          </a:prstGeom>
          <a:noFill/>
          <a:ln w="117475" cap="flat">
            <a:solidFill>
              <a:schemeClr val="accent6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498046B-E174-44C9-B673-F3E103E4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  <p:sp>
        <p:nvSpPr>
          <p:cNvPr id="8" name="Lightning Bolt 7">
            <a:extLst>
              <a:ext uri="{FF2B5EF4-FFF2-40B4-BE49-F238E27FC236}">
                <a16:creationId xmlns:a16="http://schemas.microsoft.com/office/drawing/2014/main" id="{A6CE090F-B724-42F5-84CB-86B23A93D42B}"/>
              </a:ext>
            </a:extLst>
          </p:cNvPr>
          <p:cNvSpPr/>
          <p:nvPr/>
        </p:nvSpPr>
        <p:spPr>
          <a:xfrm>
            <a:off x="6709666" y="4319191"/>
            <a:ext cx="2182803" cy="2096625"/>
          </a:xfrm>
          <a:prstGeom prst="lightningBol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222222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23">
            <a:extLst>
              <a:ext uri="{FF2B5EF4-FFF2-40B4-BE49-F238E27FC236}">
                <a16:creationId xmlns:a16="http://schemas.microsoft.com/office/drawing/2014/main" id="{FABAF917-B828-42DF-B75E-F64D8853D1B0}"/>
              </a:ext>
            </a:extLst>
          </p:cNvPr>
          <p:cNvSpPr/>
          <p:nvPr/>
        </p:nvSpPr>
        <p:spPr>
          <a:xfrm>
            <a:off x="5008033" y="2395075"/>
            <a:ext cx="5490568" cy="5823215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1" name="Shape 226">
            <a:extLst>
              <a:ext uri="{FF2B5EF4-FFF2-40B4-BE49-F238E27FC236}">
                <a16:creationId xmlns:a16="http://schemas.microsoft.com/office/drawing/2014/main" id="{B93AED41-B420-4BF8-8136-A813B2048745}"/>
              </a:ext>
            </a:extLst>
          </p:cNvPr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37" name="Shape 237"/>
          <p:cNvSpPr/>
          <p:nvPr/>
        </p:nvSpPr>
        <p:spPr>
          <a:xfrm>
            <a:off x="596023" y="3877067"/>
            <a:ext cx="6235561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|</a:t>
            </a:r>
            <a:r>
              <a:rPr lang="en-US" dirty="0"/>
              <a:t>D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240" name="Shape 240"/>
          <p:cNvSpPr/>
          <p:nvPr/>
        </p:nvSpPr>
        <p:spPr>
          <a:xfrm>
            <a:off x="2241719" y="913009"/>
            <a:ext cx="9664325" cy="133369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What fraction of </a:t>
            </a:r>
            <a:r>
              <a:rPr lang="en-US" dirty="0"/>
              <a:t>D</a:t>
            </a:r>
            <a:r>
              <a:rPr dirty="0"/>
              <a:t> is also </a:t>
            </a:r>
            <a:r>
              <a:rPr lang="el-GR" dirty="0"/>
              <a:t>θ</a:t>
            </a:r>
            <a:r>
              <a:rPr dirty="0"/>
              <a:t>?</a:t>
            </a:r>
          </a:p>
        </p:txBody>
      </p:sp>
      <p:sp>
        <p:nvSpPr>
          <p:cNvPr id="3" name="Shape 237">
            <a:extLst>
              <a:ext uri="{FF2B5EF4-FFF2-40B4-BE49-F238E27FC236}">
                <a16:creationId xmlns:a16="http://schemas.microsoft.com/office/drawing/2014/main" id="{7C767881-D623-494B-A267-E695B5866F18}"/>
              </a:ext>
            </a:extLst>
          </p:cNvPr>
          <p:cNvSpPr/>
          <p:nvPr/>
        </p:nvSpPr>
        <p:spPr>
          <a:xfrm>
            <a:off x="1574869" y="5565883"/>
            <a:ext cx="1333698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vert"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237">
                <a:extLst>
                  <a:ext uri="{FF2B5EF4-FFF2-40B4-BE49-F238E27FC236}">
                    <a16:creationId xmlns:a16="http://schemas.microsoft.com/office/drawing/2014/main" id="{AF692B2B-B92A-44E1-ADB8-C78173538FEC}"/>
                  </a:ext>
                </a:extLst>
              </p:cNvPr>
              <p:cNvSpPr/>
              <p:nvPr/>
            </p:nvSpPr>
            <p:spPr>
              <a:xfrm>
                <a:off x="325531" y="6415816"/>
                <a:ext cx="3832375" cy="266585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8000">
                    <a:solidFill>
                      <a:srgbClr val="A7A7A7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hape 237">
                <a:extLst>
                  <a:ext uri="{FF2B5EF4-FFF2-40B4-BE49-F238E27FC236}">
                    <a16:creationId xmlns:a16="http://schemas.microsoft.com/office/drawing/2014/main" id="{AF692B2B-B92A-44E1-ADB8-C78173538F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31" y="6415816"/>
                <a:ext cx="3832375" cy="2665858"/>
              </a:xfrm>
              <a:prstGeom prst="rect">
                <a:avLst/>
              </a:prstGeom>
              <a:blipFill>
                <a:blip r:embed="rId3"/>
                <a:stretch>
                  <a:fillRect l="-4950" t="-472" r="-8251" b="-1509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ghtning Bolt 6">
            <a:extLst>
              <a:ext uri="{FF2B5EF4-FFF2-40B4-BE49-F238E27FC236}">
                <a16:creationId xmlns:a16="http://schemas.microsoft.com/office/drawing/2014/main" id="{AB2F991D-34CC-452E-92D0-AAC40157D466}"/>
              </a:ext>
            </a:extLst>
          </p:cNvPr>
          <p:cNvSpPr/>
          <p:nvPr/>
        </p:nvSpPr>
        <p:spPr>
          <a:xfrm>
            <a:off x="6709666" y="4319191"/>
            <a:ext cx="2182803" cy="2096625"/>
          </a:xfrm>
          <a:prstGeom prst="lightningBolt">
            <a:avLst/>
          </a:prstGeom>
          <a:solidFill>
            <a:schemeClr val="tx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222222"/>
              </a:solidFill>
              <a:effectLst/>
              <a:uFillTx/>
              <a:latin typeface="DIN Condensed"/>
              <a:ea typeface="DIN Condensed"/>
              <a:cs typeface="DIN Condensed"/>
              <a:sym typeface="DIN Condense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FC249F-3E1D-4279-A8C5-F99EA4C6E085}"/>
              </a:ext>
            </a:extLst>
          </p:cNvPr>
          <p:cNvSpPr txBox="1"/>
          <p:nvPr/>
        </p:nvSpPr>
        <p:spPr>
          <a:xfrm>
            <a:off x="4919356" y="8506046"/>
            <a:ext cx="80550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Note 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this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 fraction is relative to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P(D)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24">
            <a:extLst>
              <a:ext uri="{FF2B5EF4-FFF2-40B4-BE49-F238E27FC236}">
                <a16:creationId xmlns:a16="http://schemas.microsoft.com/office/drawing/2014/main" id="{DB14A63D-285A-4FF8-A270-8F38E28E8131}"/>
              </a:ext>
            </a:extLst>
          </p:cNvPr>
          <p:cNvSpPr/>
          <p:nvPr/>
        </p:nvSpPr>
        <p:spPr>
          <a:xfrm>
            <a:off x="2976033" y="3965443"/>
            <a:ext cx="2571817" cy="2682479"/>
          </a:xfrm>
          <a:prstGeom prst="ellipse">
            <a:avLst/>
          </a:prstGeom>
          <a:solidFill>
            <a:schemeClr val="accent5"/>
          </a:solidFill>
          <a:ln>
            <a:solidFill>
              <a:srgbClr val="E3222D"/>
            </a:solidFill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C2FE6-C131-4041-A6CB-F303CB819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40" y="4578200"/>
            <a:ext cx="1477157" cy="1568600"/>
          </a:xfrm>
          <a:prstGeom prst="rect">
            <a:avLst/>
          </a:prstGeom>
        </p:spPr>
      </p:pic>
      <p:sp>
        <p:nvSpPr>
          <p:cNvPr id="3" name="Shape 226">
            <a:extLst>
              <a:ext uri="{FF2B5EF4-FFF2-40B4-BE49-F238E27FC236}">
                <a16:creationId xmlns:a16="http://schemas.microsoft.com/office/drawing/2014/main" id="{EEA3A948-F3C9-45A6-BD27-3963CDC2E10A}"/>
              </a:ext>
            </a:extLst>
          </p:cNvPr>
          <p:cNvSpPr/>
          <p:nvPr/>
        </p:nvSpPr>
        <p:spPr>
          <a:xfrm>
            <a:off x="4897166" y="4319191"/>
            <a:ext cx="651749" cy="2096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EA698D28-45DD-4BDD-B776-A8F3FABFAF31}"/>
              </a:ext>
            </a:extLst>
          </p:cNvPr>
          <p:cNvSpPr/>
          <p:nvPr/>
        </p:nvSpPr>
        <p:spPr>
          <a:xfrm>
            <a:off x="2241719" y="1145481"/>
            <a:ext cx="9664325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What fraction of </a:t>
            </a:r>
            <a:r>
              <a:rPr lang="el-GR" dirty="0"/>
              <a:t>θ</a:t>
            </a:r>
            <a:r>
              <a:rPr dirty="0"/>
              <a:t> is also </a:t>
            </a:r>
            <a:r>
              <a:rPr lang="en-US" dirty="0"/>
              <a:t>D</a:t>
            </a:r>
            <a:r>
              <a:rPr dirty="0"/>
              <a:t>?</a:t>
            </a:r>
          </a:p>
        </p:txBody>
      </p:sp>
      <p:sp>
        <p:nvSpPr>
          <p:cNvPr id="9" name="Shape 237">
            <a:extLst>
              <a:ext uri="{FF2B5EF4-FFF2-40B4-BE49-F238E27FC236}">
                <a16:creationId xmlns:a16="http://schemas.microsoft.com/office/drawing/2014/main" id="{BAAFD37D-8288-4CB5-97A8-19CC5E4BC28D}"/>
              </a:ext>
            </a:extLst>
          </p:cNvPr>
          <p:cNvSpPr/>
          <p:nvPr/>
        </p:nvSpPr>
        <p:spPr>
          <a:xfrm>
            <a:off x="8653550" y="3086024"/>
            <a:ext cx="6235561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</a:t>
            </a:r>
            <a:endParaRPr lang="en-US" dirty="0"/>
          </a:p>
        </p:txBody>
      </p:sp>
      <p:sp>
        <p:nvSpPr>
          <p:cNvPr id="11" name="Shape 237">
            <a:extLst>
              <a:ext uri="{FF2B5EF4-FFF2-40B4-BE49-F238E27FC236}">
                <a16:creationId xmlns:a16="http://schemas.microsoft.com/office/drawing/2014/main" id="{38E95979-FC48-4A01-BC74-6A3FBCE35375}"/>
              </a:ext>
            </a:extLst>
          </p:cNvPr>
          <p:cNvSpPr/>
          <p:nvPr/>
        </p:nvSpPr>
        <p:spPr>
          <a:xfrm>
            <a:off x="9632396" y="4774840"/>
            <a:ext cx="1333698" cy="1333698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vert" wrap="squar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hape 237">
                <a:extLst>
                  <a:ext uri="{FF2B5EF4-FFF2-40B4-BE49-F238E27FC236}">
                    <a16:creationId xmlns:a16="http://schemas.microsoft.com/office/drawing/2014/main" id="{424F9CB1-D7E7-4F61-BFAD-5096BC7CF2EF}"/>
                  </a:ext>
                </a:extLst>
              </p:cNvPr>
              <p:cNvSpPr/>
              <p:nvPr/>
            </p:nvSpPr>
            <p:spPr>
              <a:xfrm>
                <a:off x="8383058" y="5624773"/>
                <a:ext cx="3832375" cy="2665858"/>
              </a:xfrm>
              <a:prstGeom prst="rect">
                <a:avLst/>
              </a:prstGeom>
              <a:noFill/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50800" tIns="50800" rIns="50800" bIns="50800" anchor="ctr">
                <a:spAutoFit/>
              </a:bodyPr>
              <a:lstStyle>
                <a:lvl1pPr>
                  <a:defRPr sz="8000">
                    <a:solidFill>
                      <a:srgbClr val="A7A7A7"/>
                    </a:solidFill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Shape 237">
                <a:extLst>
                  <a:ext uri="{FF2B5EF4-FFF2-40B4-BE49-F238E27FC236}">
                    <a16:creationId xmlns:a16="http://schemas.microsoft.com/office/drawing/2014/main" id="{424F9CB1-D7E7-4F61-BFAD-5096BC7CF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058" y="5624773"/>
                <a:ext cx="3832375" cy="2665858"/>
              </a:xfrm>
              <a:prstGeom prst="rect">
                <a:avLst/>
              </a:prstGeom>
              <a:blipFill>
                <a:blip r:embed="rId4"/>
                <a:stretch>
                  <a:fillRect l="-5298" t="-1429" r="-8609" b="-15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7C8BEC7-CA07-480A-8F6C-1F8BA6DDE4CE}"/>
              </a:ext>
            </a:extLst>
          </p:cNvPr>
          <p:cNvSpPr txBox="1"/>
          <p:nvPr/>
        </p:nvSpPr>
        <p:spPr>
          <a:xfrm>
            <a:off x="234431" y="8486252"/>
            <a:ext cx="8055019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Note </a:t>
            </a:r>
            <a:r>
              <a:rPr kumimoji="0" lang="en-US" sz="4000" b="0" i="1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this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 fraction is relative to 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P(</a:t>
            </a:r>
            <a:r>
              <a:rPr kumimoji="0" lang="el-GR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θ</a:t>
            </a: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75A972-0651-40EA-8910-3B83B760E4BF}"/>
                  </a:ext>
                </a:extLst>
              </p:cNvPr>
              <p:cNvSpPr txBox="1"/>
              <p:nvPr/>
            </p:nvSpPr>
            <p:spPr>
              <a:xfrm>
                <a:off x="3309870" y="3309870"/>
                <a:ext cx="9694931" cy="40997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74320" tIns="0" rIns="274320" bIns="0" numCol="1" spcCol="38100" rtlCol="0" anchor="ctr">
                <a:no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0" lang="en-US" sz="7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 Condensed"/>
                        </a:rPr>
                        <m:t>𝑃</m:t>
                      </m:r>
                      <m:d>
                        <m:dPr>
                          <m:ctrlP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</m:ctrlPr>
                        </m:dPr>
                        <m:e>
                          <m:r>
                            <a:rPr lang="el-GR" sz="70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3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𝐷</m:t>
                          </m:r>
                        </m:e>
                      </m:d>
                      <m:r>
                        <a:rPr kumimoji="0" lang="en-US" sz="7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DIN Condensed"/>
                        </a:rPr>
                        <m:t>= </m:t>
                      </m:r>
                      <m:f>
                        <m:fPr>
                          <m:ctrlP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</m:ctrlPr>
                        </m:fPr>
                        <m:num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</m:ctrlPr>
                            </m:dPr>
                            <m:e>
                              <m:r>
                                <a:rPr kumimoji="0" lang="en-US" sz="7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DIN Condensed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l-GR" sz="7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(</m:t>
                          </m:r>
                          <m:r>
                            <a:rPr lang="el-GR" sz="7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)</m:t>
                          </m:r>
                        </m:num>
                        <m:den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𝑃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(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𝐷</m:t>
                          </m:r>
                          <m:r>
                            <a:rPr kumimoji="0" lang="en-US" sz="7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DIN Condensed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7000" b="0" i="0" u="none" strike="noStrike" cap="none" spc="0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uFillTx/>
                  <a:latin typeface="+mn-lt"/>
                  <a:sym typeface="DIN Condensed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75A972-0651-40EA-8910-3B83B760E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870" y="3309870"/>
                <a:ext cx="9694931" cy="4099721"/>
              </a:xfrm>
              <a:prstGeom prst="rect">
                <a:avLst/>
              </a:prstGeom>
              <a:blipFill>
                <a:blip r:embed="rId2"/>
                <a:stretch>
                  <a:fillRect r="-144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Shape 256"/>
          <p:cNvSpPr/>
          <p:nvPr/>
        </p:nvSpPr>
        <p:spPr>
          <a:xfrm>
            <a:off x="469907" y="1753444"/>
            <a:ext cx="6056145" cy="11798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sz="7000" dirty="0">
                <a:solidFill>
                  <a:schemeClr val="accent6"/>
                </a:solidFill>
              </a:rPr>
              <a:t>P(</a:t>
            </a:r>
            <a:r>
              <a:rPr lang="el-GR" sz="7000" dirty="0">
                <a:solidFill>
                  <a:schemeClr val="accent6"/>
                </a:solidFill>
              </a:rPr>
              <a:t>θ</a:t>
            </a:r>
            <a:r>
              <a:rPr sz="7000" dirty="0">
                <a:solidFill>
                  <a:schemeClr val="accent6"/>
                </a:solidFill>
              </a:rPr>
              <a:t> &amp; </a:t>
            </a:r>
            <a:r>
              <a:rPr lang="en-US" sz="7000" dirty="0">
                <a:solidFill>
                  <a:schemeClr val="accent6"/>
                </a:solidFill>
              </a:rPr>
              <a:t>D</a:t>
            </a:r>
            <a:r>
              <a:rPr sz="7000" dirty="0">
                <a:solidFill>
                  <a:schemeClr val="accent6"/>
                </a:solidFill>
              </a:rPr>
              <a:t>) </a:t>
            </a:r>
            <a:r>
              <a:rPr sz="7000" dirty="0"/>
              <a:t>= P(</a:t>
            </a:r>
            <a:r>
              <a:rPr lang="en-US" sz="7000" dirty="0"/>
              <a:t>D</a:t>
            </a:r>
            <a:r>
              <a:rPr sz="7000" dirty="0"/>
              <a:t>|</a:t>
            </a:r>
            <a:r>
              <a:rPr lang="el-GR" sz="7000" dirty="0"/>
              <a:t>θ</a:t>
            </a:r>
            <a:r>
              <a:rPr sz="7000" dirty="0"/>
              <a:t>)</a:t>
            </a:r>
            <a:r>
              <a:rPr sz="7000" dirty="0">
                <a:solidFill>
                  <a:srgbClr val="FF0000"/>
                </a:solidFill>
              </a:rPr>
              <a:t>P(</a:t>
            </a:r>
            <a:r>
              <a:rPr lang="el-GR" sz="7000" dirty="0">
                <a:solidFill>
                  <a:srgbClr val="FF0000"/>
                </a:solidFill>
              </a:rPr>
              <a:t>θ</a:t>
            </a:r>
            <a:r>
              <a:rPr sz="70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57" name="Shape 257"/>
          <p:cNvSpPr/>
          <p:nvPr/>
        </p:nvSpPr>
        <p:spPr>
          <a:xfrm>
            <a:off x="913290" y="3173610"/>
            <a:ext cx="2263524" cy="423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" name="Shape 256">
            <a:extLst>
              <a:ext uri="{FF2B5EF4-FFF2-40B4-BE49-F238E27FC236}">
                <a16:creationId xmlns:a16="http://schemas.microsoft.com/office/drawing/2014/main" id="{021D85CD-D7EF-4F79-9DAB-D3EC5941B9A3}"/>
              </a:ext>
            </a:extLst>
          </p:cNvPr>
          <p:cNvSpPr/>
          <p:nvPr/>
        </p:nvSpPr>
        <p:spPr>
          <a:xfrm>
            <a:off x="469907" y="7649947"/>
            <a:ext cx="6073779" cy="117981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A7A7A7"/>
                </a:solidFill>
              </a:defRPr>
            </a:lvl1pPr>
          </a:lstStyle>
          <a:p>
            <a:r>
              <a:rPr sz="7000" dirty="0">
                <a:solidFill>
                  <a:schemeClr val="accent6"/>
                </a:solidFill>
              </a:rPr>
              <a:t>P(</a:t>
            </a:r>
            <a:r>
              <a:rPr lang="el-GR" sz="7000" dirty="0">
                <a:solidFill>
                  <a:schemeClr val="accent6"/>
                </a:solidFill>
              </a:rPr>
              <a:t>θ</a:t>
            </a:r>
            <a:r>
              <a:rPr sz="7000" dirty="0">
                <a:solidFill>
                  <a:schemeClr val="accent6"/>
                </a:solidFill>
              </a:rPr>
              <a:t> &amp; </a:t>
            </a:r>
            <a:r>
              <a:rPr lang="en-US" sz="7000" dirty="0">
                <a:solidFill>
                  <a:schemeClr val="accent6"/>
                </a:solidFill>
              </a:rPr>
              <a:t>D</a:t>
            </a:r>
            <a:r>
              <a:rPr sz="7000" dirty="0">
                <a:solidFill>
                  <a:schemeClr val="accent6"/>
                </a:solidFill>
              </a:rPr>
              <a:t>) </a:t>
            </a:r>
            <a:r>
              <a:rPr sz="7000" dirty="0"/>
              <a:t>= P(</a:t>
            </a:r>
            <a:r>
              <a:rPr lang="el-GR" sz="7000" dirty="0"/>
              <a:t>θ</a:t>
            </a:r>
            <a:r>
              <a:rPr sz="7000" dirty="0"/>
              <a:t>|</a:t>
            </a:r>
            <a:r>
              <a:rPr lang="en-US" sz="7000" dirty="0"/>
              <a:t>D</a:t>
            </a:r>
            <a:r>
              <a:rPr sz="7000" dirty="0"/>
              <a:t>)</a:t>
            </a:r>
            <a:r>
              <a:rPr sz="7000" dirty="0">
                <a:solidFill>
                  <a:schemeClr val="accent1"/>
                </a:solidFill>
              </a:rPr>
              <a:t>P(</a:t>
            </a:r>
            <a:r>
              <a:rPr lang="en-US" sz="7000" dirty="0">
                <a:solidFill>
                  <a:schemeClr val="accent1"/>
                </a:solidFill>
              </a:rPr>
              <a:t>D</a:t>
            </a:r>
            <a:r>
              <a:rPr sz="7000" dirty="0">
                <a:solidFill>
                  <a:schemeClr val="accent1"/>
                </a:solidFill>
              </a:rPr>
              <a:t>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CB020A-8316-4381-8EE1-DECA530FE87F}"/>
              </a:ext>
            </a:extLst>
          </p:cNvPr>
          <p:cNvCxnSpPr>
            <a:cxnSpLocks/>
          </p:cNvCxnSpPr>
          <p:nvPr/>
        </p:nvCxnSpPr>
        <p:spPr>
          <a:xfrm flipV="1">
            <a:off x="3899266" y="6020750"/>
            <a:ext cx="932330" cy="1645920"/>
          </a:xfrm>
          <a:prstGeom prst="straightConnector1">
            <a:avLst/>
          </a:prstGeom>
          <a:noFill/>
          <a:ln w="190500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2703E-93B0-43D8-B117-1D35B1969D11}"/>
              </a:ext>
            </a:extLst>
          </p:cNvPr>
          <p:cNvCxnSpPr>
            <a:cxnSpLocks/>
          </p:cNvCxnSpPr>
          <p:nvPr/>
        </p:nvCxnSpPr>
        <p:spPr>
          <a:xfrm>
            <a:off x="3899266" y="3019062"/>
            <a:ext cx="932330" cy="1645920"/>
          </a:xfrm>
          <a:prstGeom prst="straightConnector1">
            <a:avLst/>
          </a:prstGeom>
          <a:noFill/>
          <a:ln w="190500" cap="flat">
            <a:solidFill>
              <a:schemeClr val="tx2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Right Bracket 7">
            <a:extLst>
              <a:ext uri="{FF2B5EF4-FFF2-40B4-BE49-F238E27FC236}">
                <a16:creationId xmlns:a16="http://schemas.microsoft.com/office/drawing/2014/main" id="{3D672E77-FF77-4B16-8D08-88FDC0857BFB}"/>
              </a:ext>
            </a:extLst>
          </p:cNvPr>
          <p:cNvSpPr/>
          <p:nvPr/>
        </p:nvSpPr>
        <p:spPr>
          <a:xfrm rot="5400000">
            <a:off x="4356586" y="-1001814"/>
            <a:ext cx="147073" cy="7920438"/>
          </a:xfrm>
          <a:prstGeom prst="rightBracket">
            <a:avLst/>
          </a:prstGeom>
          <a:noFill/>
          <a:ln w="1016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91D599EA-E4FE-4724-94D1-A7FFE1B67677}"/>
              </a:ext>
            </a:extLst>
          </p:cNvPr>
          <p:cNvSpPr/>
          <p:nvPr/>
        </p:nvSpPr>
        <p:spPr>
          <a:xfrm rot="16200000" flipV="1">
            <a:off x="4321322" y="3774189"/>
            <a:ext cx="147073" cy="7920438"/>
          </a:xfrm>
          <a:prstGeom prst="rightBracket">
            <a:avLst/>
          </a:prstGeom>
          <a:noFill/>
          <a:ln w="101600" cap="flat">
            <a:solidFill>
              <a:schemeClr val="tx2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1" name="Screen Shot 2019-09-17 at 2.08.41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9" y="1086246"/>
            <a:ext cx="13004801" cy="69114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/>
        </p:nvSpPr>
        <p:spPr>
          <a:xfrm>
            <a:off x="1098888" y="4381498"/>
            <a:ext cx="12906758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 dirty="0">
                <a:solidFill>
                  <a:srgbClr val="A7A7A7"/>
                </a:solidFill>
              </a:rPr>
              <a:t>P(BC|+test) = P(+</a:t>
            </a:r>
            <a:r>
              <a:rPr dirty="0" err="1">
                <a:solidFill>
                  <a:srgbClr val="A7A7A7"/>
                </a:solidFill>
              </a:rPr>
              <a:t>test|BC</a:t>
            </a:r>
            <a:r>
              <a:rPr dirty="0">
                <a:solidFill>
                  <a:srgbClr val="A7A7A7"/>
                </a:solidFill>
              </a:rPr>
              <a:t>)P(BC) / P(+test)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96" name="Shape 29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7" name="Screen Shot 2019-09-17 at 2.08.31 PM.png"/>
          <p:cNvPicPr>
            <a:picLocks noChangeAspect="1"/>
          </p:cNvPicPr>
          <p:nvPr/>
        </p:nvPicPr>
        <p:blipFill>
          <a:blip r:embed="rId2"/>
          <a:srcRect t="12876"/>
          <a:stretch>
            <a:fillRect/>
          </a:stretch>
        </p:blipFill>
        <p:spPr>
          <a:xfrm>
            <a:off x="48617" y="1662906"/>
            <a:ext cx="12907434" cy="7012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1193800"/>
            <a:ext cx="13004800" cy="68301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xfrm>
            <a:off x="1703557" y="4126140"/>
            <a:ext cx="9413404" cy="360270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96570">
              <a:defRPr sz="14450"/>
            </a:lvl1pPr>
          </a:lstStyle>
          <a:p>
            <a:r>
              <a:rPr dirty="0"/>
              <a:t>Bayes Theorem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303" name="Shape 30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4" name="pasted-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189"/>
            <a:ext cx="13009034" cy="975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07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9" y="2263519"/>
            <a:ext cx="13011951" cy="5226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31250" r="3125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5803900" y="6426200"/>
            <a:ext cx="6910255" cy="2705100"/>
          </a:xfrm>
          <a:prstGeom prst="rect">
            <a:avLst/>
          </a:prstGeom>
        </p:spPr>
        <p:txBody>
          <a:bodyPr/>
          <a:lstStyle>
            <a:lvl1pPr defTabSz="350520">
              <a:defRPr sz="10200"/>
            </a:lvl1pPr>
          </a:lstStyle>
          <a:p>
            <a:r>
              <a:rPr dirty="0"/>
              <a:t>Detecting Spam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9960"/>
            </a:lvl1pPr>
          </a:lstStyle>
          <a:p>
            <a:r>
              <a:rPr dirty="0"/>
              <a:t>“Naive”</a:t>
            </a:r>
            <a:r>
              <a:rPr lang="en-US" dirty="0"/>
              <a:t> Bayes</a:t>
            </a:r>
            <a:r>
              <a:rPr dirty="0"/>
              <a:t> Assumption</a:t>
            </a:r>
          </a:p>
        </p:txBody>
      </p:sp>
      <p:sp>
        <p:nvSpPr>
          <p:cNvPr id="337" name="Shape 337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Assume features are independent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Can multiply probabilities of all features together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904917" y="4286895"/>
            <a:ext cx="11411778" cy="1179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000">
                <a:solidFill>
                  <a:schemeClr val="accent5"/>
                </a:solidFill>
              </a:defRPr>
            </a:pPr>
            <a:r>
              <a:rPr dirty="0">
                <a:solidFill>
                  <a:schemeClr val="tx2"/>
                </a:solidFill>
              </a:rPr>
              <a:t>P(</a:t>
            </a:r>
            <a:r>
              <a:rPr lang="en-US" dirty="0" err="1">
                <a:solidFill>
                  <a:schemeClr val="tx2"/>
                </a:solidFill>
              </a:rPr>
              <a:t>heads</a:t>
            </a:r>
            <a:r>
              <a:rPr dirty="0" err="1">
                <a:solidFill>
                  <a:schemeClr val="tx2"/>
                </a:solidFill>
              </a:rPr>
              <a:t>|</a:t>
            </a:r>
            <a:r>
              <a:rPr lang="en-US" dirty="0" err="1">
                <a:solidFill>
                  <a:schemeClr val="accent3"/>
                </a:solidFill>
              </a:rPr>
              <a:t>fair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) • P(</a:t>
            </a:r>
            <a:r>
              <a:rPr lang="en-US" dirty="0" err="1">
                <a:solidFill>
                  <a:schemeClr val="tx2"/>
                </a:solidFill>
              </a:rPr>
              <a:t>heads</a:t>
            </a:r>
            <a:r>
              <a:rPr dirty="0" err="1">
                <a:solidFill>
                  <a:schemeClr val="tx2"/>
                </a:solidFill>
              </a:rPr>
              <a:t>|</a:t>
            </a:r>
            <a:r>
              <a:rPr lang="en-US" dirty="0" err="1">
                <a:solidFill>
                  <a:schemeClr val="accent3"/>
                </a:solidFill>
              </a:rPr>
              <a:t>fair</a:t>
            </a:r>
            <a:r>
              <a:rPr dirty="0">
                <a:solidFill>
                  <a:schemeClr val="tx2"/>
                </a:solidFill>
              </a:rPr>
              <a:t>)…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/>
        </p:nvSpPr>
        <p:spPr>
          <a:xfrm>
            <a:off x="1531450" y="4381498"/>
            <a:ext cx="8558023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1/2 • 1/2 • 1/2 • 1/2 = 0.0625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475B56-8330-4BF1-AE6A-92E36EDB1264}"/>
              </a:ext>
            </a:extLst>
          </p:cNvPr>
          <p:cNvSpPr txBox="1"/>
          <p:nvPr/>
        </p:nvSpPr>
        <p:spPr>
          <a:xfrm>
            <a:off x="0" y="4250608"/>
            <a:ext cx="13004800" cy="1252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defRPr sz="7000">
                <a:solidFill>
                  <a:schemeClr val="accent5"/>
                </a:solidFill>
              </a:defRPr>
            </a:pPr>
            <a:r>
              <a:rPr lang="en-US" sz="6000" dirty="0">
                <a:solidFill>
                  <a:srgbClr val="A7A7A7"/>
                </a:solidFill>
              </a:rPr>
              <a:t>P(</a:t>
            </a:r>
            <a:r>
              <a:rPr lang="en-US" sz="6000" dirty="0">
                <a:solidFill>
                  <a:schemeClr val="tx2"/>
                </a:solidFill>
              </a:rPr>
              <a:t>heads | </a:t>
            </a:r>
            <a:r>
              <a:rPr lang="en-US" sz="6000" dirty="0"/>
              <a:t>unfair</a:t>
            </a:r>
            <a:r>
              <a:rPr lang="en-US" sz="6000" dirty="0">
                <a:solidFill>
                  <a:srgbClr val="A7A7A7"/>
                </a:solidFill>
              </a:rPr>
              <a:t>) • P(</a:t>
            </a:r>
            <a:r>
              <a:rPr lang="en-US" sz="6000" dirty="0">
                <a:solidFill>
                  <a:schemeClr val="tx2"/>
                </a:solidFill>
              </a:rPr>
              <a:t>heads | </a:t>
            </a:r>
            <a:r>
              <a:rPr lang="en-US" sz="6000" dirty="0"/>
              <a:t>unfair</a:t>
            </a:r>
            <a:r>
              <a:rPr lang="en-US" sz="6000" dirty="0">
                <a:solidFill>
                  <a:srgbClr val="A7A7A7"/>
                </a:solidFill>
              </a:rPr>
              <a:t>)…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/>
        </p:nvSpPr>
        <p:spPr>
          <a:xfrm>
            <a:off x="1531450" y="4381498"/>
            <a:ext cx="8430007" cy="990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>
                <a:solidFill>
                  <a:srgbClr val="A7A7A7"/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>
                <a:solidFill>
                  <a:srgbClr val="A7A7A7"/>
                </a:solidFill>
              </a:rPr>
              <a:t>0.9 • 0.9 • 0.9 • 0.9 = 0.6561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1414">
              <a:defRPr sz="8040"/>
            </a:lvl1pPr>
          </a:lstStyle>
          <a:p>
            <a:r>
              <a:t>Catching an unfair coin</a:t>
            </a:r>
          </a:p>
        </p:txBody>
      </p:sp>
      <p:sp>
        <p:nvSpPr>
          <p:cNvPr id="348" name="Shape 348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Ten times more likely it’s unfair!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Confidence grows with more flips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0"/>
            </a:lvl1pPr>
          </a:lstStyle>
          <a:p>
            <a:r>
              <a:t>Catching spam</a:t>
            </a:r>
          </a:p>
        </p:txBody>
      </p:sp>
      <p:sp>
        <p:nvSpPr>
          <p:cNvPr id="351" name="Shape 351"/>
          <p:cNvSpPr>
            <a:spLocks noGrp="1"/>
          </p:cNvSpPr>
          <p:nvPr>
            <p:ph type="body" idx="4294967295"/>
          </p:nvPr>
        </p:nvSpPr>
        <p:spPr>
          <a:xfrm>
            <a:off x="406400" y="34334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Is email more likely generated by HAM or SPAM?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Frequency of words assuming HAM vs SPAM</a:t>
            </a:r>
          </a:p>
          <a:p>
            <a:pPr marL="650621" indent="-650621" defTabSz="538397">
              <a:spcBef>
                <a:spcPts val="24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568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approach known as “bag of words”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A09760-F950-42F8-A899-08D69DB8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0" y="717176"/>
            <a:ext cx="6705600" cy="1057836"/>
          </a:xfrm>
        </p:spPr>
        <p:txBody>
          <a:bodyPr/>
          <a:lstStyle/>
          <a:p>
            <a:r>
              <a:rPr lang="en-US" dirty="0"/>
              <a:t>Thomas Bayes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42BF-2222-4CA1-B304-EC2FBF13BF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892799" y="2021983"/>
            <a:ext cx="6870163" cy="7547019"/>
          </a:xfrm>
          <a:solidFill>
            <a:srgbClr val="222222"/>
          </a:solidFill>
        </p:spPr>
        <p:txBody>
          <a:bodyPr anchor="t" anchorCtr="0">
            <a:normAutofit/>
          </a:bodyPr>
          <a:lstStyle/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Presbyterian Minister in 1700s England</a:t>
            </a:r>
          </a:p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Bayes’ Theorem found in his notes after death</a:t>
            </a:r>
          </a:p>
          <a:p>
            <a:pPr marL="685800" indent="-685800">
              <a:buFont typeface="Webdings" panose="05030102010509060703" pitchFamily="18" charset="2"/>
              <a:buChar char="4"/>
            </a:pPr>
            <a:r>
              <a:rPr lang="en-US" cap="none" dirty="0"/>
              <a:t>Not much else known!</a:t>
            </a:r>
          </a:p>
          <a:p>
            <a:endParaRPr lang="en-US" dirty="0"/>
          </a:p>
        </p:txBody>
      </p:sp>
      <p:pic>
        <p:nvPicPr>
          <p:cNvPr id="5" name="pasted-image.gif">
            <a:extLst>
              <a:ext uri="{FF2B5EF4-FFF2-40B4-BE49-F238E27FC236}">
                <a16:creationId xmlns:a16="http://schemas.microsoft.com/office/drawing/2014/main" id="{2ED8F4D4-F8D5-43BF-823B-19F1042AAEE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l="19840" r="19840"/>
          <a:stretch/>
        </p:blipFill>
        <p:spPr>
          <a:xfrm>
            <a:off x="0" y="0"/>
            <a:ext cx="5486400" cy="9753600"/>
          </a:xfrm>
        </p:spPr>
      </p:pic>
    </p:spTree>
    <p:extLst>
      <p:ext uri="{BB962C8B-B14F-4D97-AF65-F5344CB8AC3E}">
        <p14:creationId xmlns:p14="http://schemas.microsoft.com/office/powerpoint/2010/main" val="422623971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960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0"/>
            </a:lvl1pPr>
          </a:lstStyle>
          <a:p>
            <a:r>
              <a:t>Vectorizing</a:t>
            </a:r>
          </a:p>
        </p:txBody>
      </p:sp>
      <p:sp>
        <p:nvSpPr>
          <p:cNvPr id="354" name="Shape 354"/>
          <p:cNvSpPr>
            <a:spLocks noGrp="1"/>
          </p:cNvSpPr>
          <p:nvPr>
            <p:ph type="body" idx="4294967295"/>
          </p:nvPr>
        </p:nvSpPr>
        <p:spPr>
          <a:xfrm>
            <a:off x="406400" y="3755196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Each vocab word is a feature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An e-mail is represented as a tally of words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2100697" y="1965192"/>
            <a:ext cx="5490568" cy="582321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1222069" y="717747"/>
            <a:ext cx="2745741" cy="1117604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5"/>
                </a:solidFill>
              </a:defRPr>
            </a:lvl1pPr>
          </a:lstStyle>
          <a:p>
            <a:r>
              <a:rPr dirty="0"/>
              <a:t>P(SPAM)</a:t>
            </a:r>
          </a:p>
        </p:txBody>
      </p:sp>
      <p:sp>
        <p:nvSpPr>
          <p:cNvPr id="358" name="Shape 358"/>
          <p:cNvSpPr/>
          <p:nvPr/>
        </p:nvSpPr>
        <p:spPr>
          <a:xfrm>
            <a:off x="5301097" y="1965192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59" name="Shape 359"/>
          <p:cNvSpPr/>
          <p:nvPr/>
        </p:nvSpPr>
        <p:spPr>
          <a:xfrm>
            <a:off x="5301223" y="2511093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60" name="Shape 360"/>
          <p:cNvSpPr/>
          <p:nvPr/>
        </p:nvSpPr>
        <p:spPr>
          <a:xfrm>
            <a:off x="8919134" y="757068"/>
            <a:ext cx="2863597" cy="1117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chemeClr val="accent1">
                    <a:satOff val="-7685"/>
                    <a:lumOff val="-10588"/>
                  </a:schemeClr>
                </a:solidFill>
              </a:defRPr>
            </a:lvl1pPr>
          </a:lstStyle>
          <a:p>
            <a:pPr>
              <a:defRPr>
                <a:solidFill>
                  <a:schemeClr val="accent5"/>
                </a:solidFill>
              </a:defRPr>
            </a:pPr>
            <a:r>
              <a:rPr dirty="0">
                <a:solidFill>
                  <a:schemeClr val="accent1">
                    <a:satOff val="-7685"/>
                    <a:lumOff val="-10588"/>
                  </a:schemeClr>
                </a:solidFill>
              </a:rPr>
              <a:t>P(“pills”)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6DCE-413D-4E38-B9D0-AA607A3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B1371AC9-C22E-4BC2-B1A4-0CF3C94B80C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700" b="0" i="1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700" b="0" i="1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700" b="0" i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700" b="0" i="0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sty m:val="p"/>
                        </m:rP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pills</m:t>
                      </m:r>
                      <m:r>
                        <a:rPr lang="en-US" sz="3700" b="0" i="0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sz="3700" b="0" i="1" smtClean="0">
                          <a:solidFill>
                            <a:srgbClr val="A7A7A7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3700" b="0" i="1" smtClean="0">
                              <a:solidFill>
                                <a:srgbClr val="A7A7A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SPAM</m:t>
                          </m:r>
                          <m: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&amp; 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pills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US" sz="37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m:rPr>
                              <m:nor/>
                            </m:rPr>
                            <a:rPr lang="en-US" sz="37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pills</m:t>
                          </m:r>
                          <m:r>
                            <a:rPr lang="en-US" sz="37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")</m:t>
                          </m:r>
                        </m:den>
                      </m:f>
                    </m:oMath>
                  </m:oMathPara>
                </a14:m>
                <a:endParaRPr lang="sv-SE" sz="3700" dirty="0">
                  <a:solidFill>
                    <a:srgbClr val="A7A7A7"/>
                  </a:solidFill>
                </a:endParaRP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B1371AC9-C22E-4BC2-B1A4-0CF3C94B8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8498E79-9629-40D2-A5C3-7170AF52785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hape 358">
            <a:extLst>
              <a:ext uri="{FF2B5EF4-FFF2-40B4-BE49-F238E27FC236}">
                <a16:creationId xmlns:a16="http://schemas.microsoft.com/office/drawing/2014/main" id="{8CF2E8A2-EDBE-440F-9779-B459C0430130}"/>
              </a:ext>
            </a:extLst>
          </p:cNvPr>
          <p:cNvSpPr/>
          <p:nvPr/>
        </p:nvSpPr>
        <p:spPr>
          <a:xfrm>
            <a:off x="7207170" y="3639445"/>
            <a:ext cx="5490568" cy="5823216"/>
          </a:xfrm>
          <a:prstGeom prst="ellipse">
            <a:avLst/>
          </a:prstGeom>
          <a:solidFill>
            <a:schemeClr val="accent1">
              <a:satOff val="-7685"/>
              <a:lumOff val="-1058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22" name="Shape 359">
            <a:extLst>
              <a:ext uri="{FF2B5EF4-FFF2-40B4-BE49-F238E27FC236}">
                <a16:creationId xmlns:a16="http://schemas.microsoft.com/office/drawing/2014/main" id="{CE9398D8-317C-4B9E-8E6D-1194BE45F926}"/>
              </a:ext>
            </a:extLst>
          </p:cNvPr>
          <p:cNvSpPr/>
          <p:nvPr/>
        </p:nvSpPr>
        <p:spPr>
          <a:xfrm>
            <a:off x="7207296" y="4185346"/>
            <a:ext cx="2289982" cy="4731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503" h="21600" extrusionOk="0">
                <a:moveTo>
                  <a:pt x="8751" y="0"/>
                </a:moveTo>
                <a:cubicBezTo>
                  <a:pt x="7839" y="416"/>
                  <a:pt x="6966" y="881"/>
                  <a:pt x="6145" y="1401"/>
                </a:cubicBezTo>
                <a:cubicBezTo>
                  <a:pt x="-2049" y="6591"/>
                  <a:pt x="-2049" y="15007"/>
                  <a:pt x="6145" y="20198"/>
                </a:cubicBezTo>
                <a:cubicBezTo>
                  <a:pt x="6966" y="20718"/>
                  <a:pt x="7838" y="21184"/>
                  <a:pt x="8751" y="21600"/>
                </a:cubicBezTo>
                <a:cubicBezTo>
                  <a:pt x="9664" y="21184"/>
                  <a:pt x="10536" y="20718"/>
                  <a:pt x="11357" y="20198"/>
                </a:cubicBezTo>
                <a:cubicBezTo>
                  <a:pt x="19551" y="15007"/>
                  <a:pt x="19551" y="6591"/>
                  <a:pt x="11357" y="1401"/>
                </a:cubicBezTo>
                <a:cubicBezTo>
                  <a:pt x="10536" y="881"/>
                  <a:pt x="9663" y="416"/>
                  <a:pt x="8751" y="0"/>
                </a:cubicBezTo>
                <a:close/>
              </a:path>
            </a:pathLst>
          </a:custGeom>
          <a:solidFill>
            <a:schemeClr val="accent6">
              <a:lumOff val="-898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3360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369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8773" y="1082954"/>
            <a:ext cx="14296857" cy="68926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4ABD24-88E6-43CC-B1F3-0BAC091AFF05}"/>
              </a:ext>
            </a:extLst>
          </p:cNvPr>
          <p:cNvSpPr txBox="1"/>
          <p:nvPr/>
        </p:nvSpPr>
        <p:spPr>
          <a:xfrm>
            <a:off x="0" y="4154129"/>
            <a:ext cx="13004800" cy="1445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0" rIns="50800" bIns="0" numCol="1" spcCol="38100" rtlCol="0" anchor="ctr">
            <a:norm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6000" dirty="0">
                <a:solidFill>
                  <a:srgbClr val="A7A7A7"/>
                </a:solidFill>
              </a:rPr>
              <a:t>P(“prince” | SPAM) • P(“Nigeria” | SPAM) • …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1875" r="2187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2204">
              <a:defRPr sz="10540"/>
            </a:lvl1pPr>
          </a:lstStyle>
          <a:p>
            <a:r>
              <a:t>Creating a Bot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Generating tweets</a:t>
            </a:r>
          </a:p>
        </p:txBody>
      </p:sp>
      <p:sp>
        <p:nvSpPr>
          <p:cNvPr id="379" name="Shape 379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Our classifiers work “in reverse” as well!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words with historic frequency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Random.choice()</a:t>
            </a:r>
          </a:p>
        </p:txBody>
      </p:sp>
      <p:sp>
        <p:nvSpPr>
          <p:cNvPr id="382" name="Shape 382"/>
          <p:cNvSpPr>
            <a:spLocks noGrp="1"/>
          </p:cNvSpPr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Choose randomly from any collection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“weights” controls frequency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Parameter “k” controls how many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Tweepy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sz="half" idx="1"/>
          </p:nvPr>
        </p:nvSpPr>
        <p:spPr>
          <a:xfrm>
            <a:off x="406400" y="3708366"/>
            <a:ext cx="12192000" cy="4142980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Library that wraps around the Twitter API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Your account needs approval to use the Twitter API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>
            <a:spLocks noGrp="1"/>
          </p:cNvSpPr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10680"/>
            </a:lvl1pPr>
          </a:lstStyle>
          <a:p>
            <a:r>
              <a:rPr dirty="0"/>
              <a:t>Bayes’ Theorem</a:t>
            </a:r>
          </a:p>
        </p:txBody>
      </p:sp>
      <p:sp>
        <p:nvSpPr>
          <p:cNvPr id="202" name="Shape 202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How to evaluate evidence using probability theory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r>
              <a:rPr dirty="0"/>
              <a:t>Probability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P(A) = % of cases where A is true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What “cases” refers to is different in each situation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>
            <a:normAutofit/>
          </a:bodyPr>
          <a:lstStyle>
            <a:lvl1pPr defTabSz="385572">
              <a:defRPr sz="7920"/>
            </a:lvl1pPr>
          </a:lstStyle>
          <a:p>
            <a:r>
              <a:rPr dirty="0"/>
              <a:t>Conditional Probability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P(A|</a:t>
            </a:r>
            <a:r>
              <a:rPr lang="en-US" dirty="0"/>
              <a:t>D</a:t>
            </a:r>
            <a:r>
              <a:rPr dirty="0"/>
              <a:t>) = % of cases where A is true, assuming </a:t>
            </a:r>
            <a:r>
              <a:rPr lang="en-US" dirty="0"/>
              <a:t>D</a:t>
            </a:r>
            <a:r>
              <a:rPr dirty="0"/>
              <a:t> is true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37364" y="1354665"/>
            <a:ext cx="7185539" cy="1960664"/>
          </a:xfrm>
          <a:prstGeom prst="rect">
            <a:avLst/>
          </a:prstGeom>
        </p:spPr>
        <p:txBody>
          <a:bodyPr/>
          <a:lstStyle>
            <a:lvl1pPr>
              <a:defRPr sz="12000"/>
            </a:lvl1pPr>
          </a:lstStyle>
          <a:p>
            <a:r>
              <a:t>Question</a:t>
            </a:r>
          </a:p>
        </p:txBody>
      </p:sp>
      <p:sp>
        <p:nvSpPr>
          <p:cNvPr id="211" name="Shape 211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 learn: 40% of </a:t>
            </a:r>
            <a:r>
              <a:rPr lang="en-US" dirty="0"/>
              <a:t>coffee spills on </a:t>
            </a:r>
            <a:r>
              <a:rPr dirty="0"/>
              <a:t>plane</a:t>
            </a:r>
            <a:r>
              <a:rPr lang="en-US" dirty="0"/>
              <a:t>s</a:t>
            </a:r>
            <a:r>
              <a:rPr dirty="0"/>
              <a:t> happen during bad weather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If there’s bad weather, </a:t>
            </a:r>
            <a:r>
              <a:rPr dirty="0">
                <a:solidFill>
                  <a:schemeClr val="accent5"/>
                </a:solidFill>
              </a:rPr>
              <a:t>should I not get on the plane?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/>
          </p:cNvSpPr>
          <p:nvPr>
            <p:ph type="title"/>
          </p:nvPr>
        </p:nvSpPr>
        <p:spPr>
          <a:xfrm>
            <a:off x="437364" y="1151465"/>
            <a:ext cx="8498732" cy="1329038"/>
          </a:xfrm>
          <a:prstGeom prst="rect">
            <a:avLst/>
          </a:prstGeom>
        </p:spPr>
        <p:txBody>
          <a:bodyPr/>
          <a:lstStyle>
            <a:lvl1pPr defTabSz="473201">
              <a:defRPr sz="9720"/>
            </a:lvl1pPr>
          </a:lstStyle>
          <a:p>
            <a:r>
              <a:t>Question</a:t>
            </a:r>
          </a:p>
        </p:txBody>
      </p:sp>
      <p:sp>
        <p:nvSpPr>
          <p:cNvPr id="214" name="Shape 214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l-GR" dirty="0"/>
              <a:t>θ</a:t>
            </a:r>
            <a:r>
              <a:rPr dirty="0"/>
              <a:t>) = </a:t>
            </a:r>
            <a:r>
              <a:rPr lang="en-US" dirty="0"/>
              <a:t>spilled coffee </a:t>
            </a:r>
            <a:r>
              <a:rPr dirty="0"/>
              <a:t>= 0.</a:t>
            </a:r>
            <a:r>
              <a:rPr lang="en-US" dirty="0"/>
              <a:t>0</a:t>
            </a:r>
            <a:r>
              <a:rPr dirty="0"/>
              <a:t>1</a:t>
            </a:r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) = bad weather = 0.</a:t>
            </a:r>
            <a:r>
              <a:rPr lang="en-US" dirty="0"/>
              <a:t>3</a:t>
            </a:r>
            <a:endParaRPr dirty="0"/>
          </a:p>
          <a:p>
            <a: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5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 = 0.4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xfrm>
            <a:off x="2909630" y="1388532"/>
            <a:ext cx="7185540" cy="196066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19937">
              <a:defRPr sz="10680"/>
            </a:lvl1pPr>
          </a:lstStyle>
          <a:p>
            <a:r>
              <a:rPr dirty="0"/>
              <a:t>Bayes’ Theorem</a:t>
            </a: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406400" y="3839863"/>
            <a:ext cx="12192000" cy="6311307"/>
          </a:xfrm>
          <a:prstGeom prst="rect">
            <a:avLst/>
          </a:prstGeom>
        </p:spPr>
        <p:txBody>
          <a:bodyPr lIns="50800" tIns="50800" rIns="50800" bIns="50800"/>
          <a:lstStyle>
            <a:lvl1pPr marL="677731" indent="-677731" defTabSz="560830">
              <a:spcBef>
                <a:spcPts val="2600"/>
              </a:spcBef>
              <a:buClr>
                <a:srgbClr val="39A3D5"/>
              </a:buClr>
              <a:buSzPct val="40000"/>
              <a:buFont typeface="Avenir Next"/>
              <a:buBlip>
                <a:blip r:embed="rId2"/>
              </a:buBlip>
              <a:defRPr sz="61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rPr dirty="0"/>
              <a:t>How to find P(</a:t>
            </a:r>
            <a:r>
              <a:rPr lang="el-GR" dirty="0"/>
              <a:t>θ</a:t>
            </a:r>
            <a:r>
              <a:rPr dirty="0"/>
              <a:t>|</a:t>
            </a:r>
            <a:r>
              <a:rPr lang="en-US" dirty="0"/>
              <a:t>D</a:t>
            </a:r>
            <a:r>
              <a:rPr dirty="0"/>
              <a:t>) given P(</a:t>
            </a:r>
            <a:r>
              <a:rPr lang="en-US" dirty="0"/>
              <a:t>D</a:t>
            </a:r>
            <a:r>
              <a:rPr dirty="0"/>
              <a:t>|</a:t>
            </a:r>
            <a:r>
              <a:rPr lang="el-GR" dirty="0"/>
              <a:t>θ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0" rIns="50800" bIns="0" numCol="1" spcCol="38100" rtlCol="0" anchor="ctr">
        <a:normAutofit fontScale="85000" lnSpcReduction="10000"/>
      </a:bodyPr>
      <a:lstStyle>
        <a:defPPr algn="ctr">
          <a:lnSpc>
            <a:spcPct val="120000"/>
          </a:lnSpc>
          <a:spcBef>
            <a:spcPts val="0"/>
          </a:spcBef>
          <a:defRPr sz="6000" dirty="0" smtClean="0">
            <a:solidFill>
              <a:srgbClr val="A7A7A7"/>
            </a:solidFill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525</Words>
  <Application>Microsoft Macintosh PowerPoint</Application>
  <PresentationFormat>Custom</PresentationFormat>
  <Paragraphs>80</Paragraphs>
  <Slides>40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 Neue</vt:lpstr>
      <vt:lpstr>Webdings</vt:lpstr>
      <vt:lpstr>Wingdings</vt:lpstr>
      <vt:lpstr>New_PS</vt:lpstr>
      <vt:lpstr>Old</vt:lpstr>
      <vt:lpstr>Bootcamp</vt:lpstr>
      <vt:lpstr>Bayes Theorem</vt:lpstr>
      <vt:lpstr>Thomas Bayes</vt:lpstr>
      <vt:lpstr>Bayes’ Theorem</vt:lpstr>
      <vt:lpstr>Probability</vt:lpstr>
      <vt:lpstr>Conditional Probability</vt:lpstr>
      <vt:lpstr>Question</vt:lpstr>
      <vt:lpstr>Question</vt:lpstr>
      <vt:lpstr>Bayes’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Detecting Spam</vt:lpstr>
      <vt:lpstr>“Naive” Bayes Assumption</vt:lpstr>
      <vt:lpstr>PowerPoint Presentation</vt:lpstr>
      <vt:lpstr>PowerPoint Presentation</vt:lpstr>
      <vt:lpstr>PowerPoint Presentation</vt:lpstr>
      <vt:lpstr>PowerPoint Presentation</vt:lpstr>
      <vt:lpstr>Catching an unfair coin</vt:lpstr>
      <vt:lpstr>Catching spam</vt:lpstr>
      <vt:lpstr>Vectorizing</vt:lpstr>
      <vt:lpstr>PowerPoint Presentation</vt:lpstr>
      <vt:lpstr>Bayes’ Theorem</vt:lpstr>
      <vt:lpstr>PowerPoint Presentation</vt:lpstr>
      <vt:lpstr>PowerPoint Presentation</vt:lpstr>
      <vt:lpstr>Exercises</vt:lpstr>
      <vt:lpstr>Creating a Bot</vt:lpstr>
      <vt:lpstr>Generating tweets</vt:lpstr>
      <vt:lpstr>Random.choice()</vt:lpstr>
      <vt:lpstr>Tweepy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23</cp:revision>
  <dcterms:modified xsi:type="dcterms:W3CDTF">2024-07-19T13:57:27Z</dcterms:modified>
</cp:coreProperties>
</file>