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 b="def" i="def"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 b="def" i="def"/>
      <a:tcStyle>
        <a:tcBdr/>
        <a:fill>
          <a:solidFill>
            <a:srgbClr val="EDF4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 b="def" i="def"/>
      <a:tcStyle>
        <a:tcBdr/>
        <a:fill>
          <a:solidFill>
            <a:srgbClr val="F5E7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508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254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hape 18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2" name="Shape 12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6" name="Shape 116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7" name="Shape 117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8" name="Shape 11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/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29" name="Shape 129"/>
          <p:cNvSpPr/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0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40" name="Shape 140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8" name="Shape 14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9" name="Shape 179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80" name="Shape 180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1" name="Shape 181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>
            <a:lvl1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2" name="Shape 182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" name="Shape 24"/>
          <p:cNvSpPr/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33" name="Shape 3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51" name="Shape 51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2" name="Shape 52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3" name="Shape 53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62" name="Shape 62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72" name="Shape 72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Shape 74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83" name="Shape 83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5" name="Shape 85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94" name="Shape 94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6" name="Shape 96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7" name="Shape 97"/>
          <p:cNvSpPr/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71487" marR="0" indent="-471487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Bootcamp</a:t>
            </a:r>
          </a:p>
        </p:txBody>
      </p:sp>
      <p:sp>
        <p:nvSpPr>
          <p:cNvPr id="192" name="Shape 192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Machine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2976033" y="4014126"/>
            <a:ext cx="2571817" cy="2682479"/>
          </a:xfrm>
          <a:prstGeom prst="ellipse">
            <a:avLst/>
          </a:prstGeom>
          <a:solidFill>
            <a:schemeClr val="accent5"/>
          </a:solidFill>
          <a:ln>
            <a:solidFill>
              <a:srgbClr val="E3222D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20" name="Shape 220"/>
          <p:cNvSpPr/>
          <p:nvPr/>
        </p:nvSpPr>
        <p:spPr>
          <a:xfrm>
            <a:off x="3565727" y="2539998"/>
            <a:ext cx="1392429" cy="111760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chemeClr val="accent5"/>
                </a:solidFill>
              </a:defRPr>
            </a:lvl1pPr>
          </a:lstStyle>
          <a:p>
            <a:pPr/>
            <a:r>
              <a:t>P(A)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3565727" y="2539998"/>
            <a:ext cx="1392429" cy="111760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chemeClr val="accent5"/>
                </a:solidFill>
              </a:defRPr>
            </a:lvl1pPr>
          </a:lstStyle>
          <a:p>
            <a:pPr/>
            <a:r>
              <a:t>P(A)</a:t>
            </a:r>
          </a:p>
        </p:txBody>
      </p:sp>
      <p:sp>
        <p:nvSpPr>
          <p:cNvPr id="223" name="Shape 223"/>
          <p:cNvSpPr/>
          <p:nvPr/>
        </p:nvSpPr>
        <p:spPr>
          <a:xfrm>
            <a:off x="5008033" y="2395075"/>
            <a:ext cx="5490568" cy="5823215"/>
          </a:xfrm>
          <a:prstGeom prst="ellipse">
            <a:avLst/>
          </a:prstGeom>
          <a:solidFill>
            <a:schemeClr val="accent1">
              <a:satOff val="-7685"/>
              <a:lumOff val="-1058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24" name="Shape 224"/>
          <p:cNvSpPr/>
          <p:nvPr/>
        </p:nvSpPr>
        <p:spPr>
          <a:xfrm>
            <a:off x="2976033" y="3965443"/>
            <a:ext cx="2571817" cy="2682479"/>
          </a:xfrm>
          <a:prstGeom prst="ellipse">
            <a:avLst/>
          </a:prstGeom>
          <a:solidFill>
            <a:schemeClr val="accent5"/>
          </a:solidFill>
          <a:ln>
            <a:solidFill>
              <a:srgbClr val="E3222D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25" name="Shape 225"/>
          <p:cNvSpPr/>
          <p:nvPr/>
        </p:nvSpPr>
        <p:spPr>
          <a:xfrm>
            <a:off x="7095202" y="1191881"/>
            <a:ext cx="1411733" cy="111760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chemeClr val="accent1">
                    <a:satOff val="-7685"/>
                    <a:lumOff val="-10588"/>
                  </a:schemeClr>
                </a:solidFill>
              </a:defRPr>
            </a:lvl1pPr>
          </a:lstStyle>
          <a:p>
            <a:pPr/>
            <a:r>
              <a:t>P(B)</a:t>
            </a:r>
          </a:p>
        </p:txBody>
      </p:sp>
      <p:sp>
        <p:nvSpPr>
          <p:cNvPr id="226" name="Shape 226"/>
          <p:cNvSpPr/>
          <p:nvPr/>
        </p:nvSpPr>
        <p:spPr>
          <a:xfrm>
            <a:off x="4897166" y="4319191"/>
            <a:ext cx="651749" cy="2096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fill="norm" stroke="1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/>
        </p:nvSpPr>
        <p:spPr>
          <a:xfrm>
            <a:off x="5008033" y="2395075"/>
            <a:ext cx="5490568" cy="5823216"/>
          </a:xfrm>
          <a:prstGeom prst="ellipse">
            <a:avLst/>
          </a:prstGeom>
          <a:solidFill>
            <a:schemeClr val="accent1">
              <a:satOff val="-7685"/>
              <a:lumOff val="-1058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29" name="Shape 229"/>
          <p:cNvSpPr/>
          <p:nvPr/>
        </p:nvSpPr>
        <p:spPr>
          <a:xfrm>
            <a:off x="2976033" y="3965443"/>
            <a:ext cx="2571817" cy="2682479"/>
          </a:xfrm>
          <a:prstGeom prst="ellipse">
            <a:avLst/>
          </a:prstGeom>
          <a:solidFill>
            <a:schemeClr val="accent5"/>
          </a:solidFill>
          <a:ln>
            <a:solidFill>
              <a:srgbClr val="E3222D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30" name="Shape 230"/>
          <p:cNvSpPr/>
          <p:nvPr/>
        </p:nvSpPr>
        <p:spPr>
          <a:xfrm>
            <a:off x="4897166" y="4319191"/>
            <a:ext cx="651748" cy="2096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fill="norm" stroke="1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31" name="Shape 231"/>
          <p:cNvSpPr/>
          <p:nvPr/>
        </p:nvSpPr>
        <p:spPr>
          <a:xfrm>
            <a:off x="6030336" y="4747881"/>
            <a:ext cx="2313941" cy="111760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chemeClr val="accent6">
                    <a:lumOff val="-8980"/>
                  </a:schemeClr>
                </a:solidFill>
              </a:defRPr>
            </a:lvl1pPr>
          </a:lstStyle>
          <a:p>
            <a:pPr/>
            <a:r>
              <a:t>P(A&amp;B)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5806185" y="1310414"/>
            <a:ext cx="2050797" cy="111760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pPr/>
            <a:r>
              <a:t>P(A|B)</a:t>
            </a:r>
          </a:p>
        </p:txBody>
      </p:sp>
      <p:sp>
        <p:nvSpPr>
          <p:cNvPr id="234" name="Shape 234"/>
          <p:cNvSpPr/>
          <p:nvPr/>
        </p:nvSpPr>
        <p:spPr>
          <a:xfrm>
            <a:off x="4086300" y="2733741"/>
            <a:ext cx="5490568" cy="5823216"/>
          </a:xfrm>
          <a:prstGeom prst="ellipse">
            <a:avLst/>
          </a:prstGeom>
          <a:solidFill>
            <a:schemeClr val="accent1">
              <a:satOff val="-7685"/>
              <a:lumOff val="-1058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35" name="Shape 235"/>
          <p:cNvSpPr/>
          <p:nvPr/>
        </p:nvSpPr>
        <p:spPr>
          <a:xfrm>
            <a:off x="4086426" y="4111857"/>
            <a:ext cx="795747" cy="3066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fill="norm" stroke="1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5806185" y="1310414"/>
            <a:ext cx="2050797" cy="111760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pPr/>
            <a:r>
              <a:t>P(A|B)</a:t>
            </a:r>
          </a:p>
        </p:txBody>
      </p:sp>
      <p:sp>
        <p:nvSpPr>
          <p:cNvPr id="238" name="Shape 238"/>
          <p:cNvSpPr/>
          <p:nvPr/>
        </p:nvSpPr>
        <p:spPr>
          <a:xfrm>
            <a:off x="4086300" y="2733741"/>
            <a:ext cx="5490568" cy="5823216"/>
          </a:xfrm>
          <a:prstGeom prst="ellipse">
            <a:avLst/>
          </a:prstGeom>
          <a:solidFill>
            <a:schemeClr val="accent1">
              <a:satOff val="-7685"/>
              <a:lumOff val="-1058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39" name="Shape 239"/>
          <p:cNvSpPr/>
          <p:nvPr/>
        </p:nvSpPr>
        <p:spPr>
          <a:xfrm>
            <a:off x="4086426" y="4111857"/>
            <a:ext cx="795747" cy="3066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fill="norm" stroke="1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40" name="Shape 240"/>
          <p:cNvSpPr/>
          <p:nvPr/>
        </p:nvSpPr>
        <p:spPr>
          <a:xfrm>
            <a:off x="2241719" y="1253528"/>
            <a:ext cx="9664325" cy="111760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pPr/>
            <a:r>
              <a:t>What fraction of B is also 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5806185" y="1310414"/>
            <a:ext cx="2050797" cy="111760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pPr/>
            <a:r>
              <a:t>P(A|B)</a:t>
            </a:r>
          </a:p>
        </p:txBody>
      </p:sp>
      <p:sp>
        <p:nvSpPr>
          <p:cNvPr id="243" name="Shape 243"/>
          <p:cNvSpPr/>
          <p:nvPr/>
        </p:nvSpPr>
        <p:spPr>
          <a:xfrm>
            <a:off x="4086300" y="2733741"/>
            <a:ext cx="5490568" cy="5823216"/>
          </a:xfrm>
          <a:prstGeom prst="ellipse">
            <a:avLst/>
          </a:prstGeom>
          <a:solidFill>
            <a:schemeClr val="accent1">
              <a:satOff val="-7685"/>
              <a:lumOff val="-1058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44" name="Shape 244"/>
          <p:cNvSpPr/>
          <p:nvPr/>
        </p:nvSpPr>
        <p:spPr>
          <a:xfrm>
            <a:off x="4086426" y="4111857"/>
            <a:ext cx="795747" cy="3066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fill="norm" stroke="1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45" name="Shape 245"/>
          <p:cNvSpPr/>
          <p:nvPr/>
        </p:nvSpPr>
        <p:spPr>
          <a:xfrm>
            <a:off x="2241719" y="1253528"/>
            <a:ext cx="9664325" cy="111760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pPr/>
            <a:r>
              <a:t>What fraction of B is also A?</a:t>
            </a:r>
          </a:p>
        </p:txBody>
      </p:sp>
      <p:sp>
        <p:nvSpPr>
          <p:cNvPr id="246" name="Shape 246"/>
          <p:cNvSpPr/>
          <p:nvPr/>
        </p:nvSpPr>
        <p:spPr>
          <a:xfrm>
            <a:off x="2817452" y="8716431"/>
            <a:ext cx="9664325" cy="111760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pPr/>
            <a:r>
              <a:t>(Note: Relative to size of B!)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/>
        </p:nvSpPr>
        <p:spPr>
          <a:xfrm>
            <a:off x="5477002" y="2461881"/>
            <a:ext cx="2050797" cy="111760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pPr/>
            <a:r>
              <a:t>P(B|A)</a:t>
            </a:r>
          </a:p>
        </p:txBody>
      </p:sp>
      <p:sp>
        <p:nvSpPr>
          <p:cNvPr id="249" name="Shape 249"/>
          <p:cNvSpPr/>
          <p:nvPr/>
        </p:nvSpPr>
        <p:spPr>
          <a:xfrm>
            <a:off x="5216491" y="4026264"/>
            <a:ext cx="2571818" cy="2682479"/>
          </a:xfrm>
          <a:prstGeom prst="ellipse">
            <a:avLst/>
          </a:prstGeom>
          <a:solidFill>
            <a:schemeClr val="accent5"/>
          </a:solidFill>
          <a:ln>
            <a:solidFill>
              <a:srgbClr val="E3222D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50" name="Shape 250"/>
          <p:cNvSpPr/>
          <p:nvPr/>
        </p:nvSpPr>
        <p:spPr>
          <a:xfrm>
            <a:off x="7098499" y="4409381"/>
            <a:ext cx="686078" cy="19162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fill="norm" stroke="1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51" name="Shape 251"/>
          <p:cNvSpPr/>
          <p:nvPr/>
        </p:nvSpPr>
        <p:spPr>
          <a:xfrm>
            <a:off x="2703321" y="7738531"/>
            <a:ext cx="8918958" cy="1117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pPr/>
            <a:r>
              <a:t>What fraction of A is also B?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/>
        </p:nvSpPr>
        <p:spPr>
          <a:xfrm>
            <a:off x="5156453" y="1598281"/>
            <a:ext cx="2691893" cy="111760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pPr/>
            <a:r>
              <a:t>P(A &amp; B)</a:t>
            </a:r>
          </a:p>
        </p:txBody>
      </p:sp>
      <p:sp>
        <p:nvSpPr>
          <p:cNvPr id="254" name="Shape 254"/>
          <p:cNvSpPr/>
          <p:nvPr/>
        </p:nvSpPr>
        <p:spPr>
          <a:xfrm>
            <a:off x="5370638" y="3173610"/>
            <a:ext cx="2263524" cy="4235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fill="norm" stroke="1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>
            <a:off x="3446187" y="1784547"/>
            <a:ext cx="6894069" cy="111760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pPr/>
            <a:r>
              <a:t>P(A &amp; B) = P(B|A)P(A)</a:t>
            </a:r>
          </a:p>
        </p:txBody>
      </p:sp>
      <p:sp>
        <p:nvSpPr>
          <p:cNvPr id="257" name="Shape 257"/>
          <p:cNvSpPr/>
          <p:nvPr/>
        </p:nvSpPr>
        <p:spPr>
          <a:xfrm>
            <a:off x="5370638" y="3173610"/>
            <a:ext cx="2263524" cy="4235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fill="norm" stroke="1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3565727" y="6790265"/>
            <a:ext cx="1392429" cy="111760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chemeClr val="accent5"/>
                </a:solidFill>
              </a:defRPr>
            </a:lvl1pPr>
          </a:lstStyle>
          <a:p>
            <a:pPr/>
            <a:r>
              <a:t>P(A)</a:t>
            </a:r>
          </a:p>
        </p:txBody>
      </p:sp>
      <p:sp>
        <p:nvSpPr>
          <p:cNvPr id="260" name="Shape 260"/>
          <p:cNvSpPr/>
          <p:nvPr/>
        </p:nvSpPr>
        <p:spPr>
          <a:xfrm>
            <a:off x="5008033" y="2395075"/>
            <a:ext cx="5490568" cy="5823216"/>
          </a:xfrm>
          <a:prstGeom prst="ellipse">
            <a:avLst/>
          </a:prstGeom>
          <a:solidFill>
            <a:schemeClr val="accent1">
              <a:satOff val="-7685"/>
              <a:lumOff val="-1058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61" name="Shape 261"/>
          <p:cNvSpPr/>
          <p:nvPr/>
        </p:nvSpPr>
        <p:spPr>
          <a:xfrm>
            <a:off x="2976033" y="3965443"/>
            <a:ext cx="2571817" cy="2682479"/>
          </a:xfrm>
          <a:prstGeom prst="ellipse">
            <a:avLst/>
          </a:prstGeom>
          <a:solidFill>
            <a:schemeClr val="accent5"/>
          </a:solidFill>
          <a:ln>
            <a:solidFill>
              <a:srgbClr val="E3222D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62" name="Shape 262"/>
          <p:cNvSpPr/>
          <p:nvPr/>
        </p:nvSpPr>
        <p:spPr>
          <a:xfrm>
            <a:off x="7047451" y="8490147"/>
            <a:ext cx="1411733" cy="111760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chemeClr val="accent1">
                    <a:satOff val="-7685"/>
                    <a:lumOff val="-10588"/>
                  </a:schemeClr>
                </a:solidFill>
              </a:defRPr>
            </a:lvl1pPr>
          </a:lstStyle>
          <a:p>
            <a:pPr/>
            <a:r>
              <a:t>P(B)</a:t>
            </a:r>
          </a:p>
        </p:txBody>
      </p:sp>
      <p:sp>
        <p:nvSpPr>
          <p:cNvPr id="263" name="Shape 263"/>
          <p:cNvSpPr/>
          <p:nvPr/>
        </p:nvSpPr>
        <p:spPr>
          <a:xfrm>
            <a:off x="4917473" y="4319191"/>
            <a:ext cx="619204" cy="1974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fill="norm" stroke="1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64" name="Shape 264"/>
          <p:cNvSpPr/>
          <p:nvPr/>
        </p:nvSpPr>
        <p:spPr>
          <a:xfrm>
            <a:off x="3102271" y="717747"/>
            <a:ext cx="8153909" cy="111760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000">
                <a:solidFill>
                  <a:schemeClr val="accent5"/>
                </a:solidFill>
              </a:defRPr>
            </a:pPr>
            <a:r>
              <a:rPr>
                <a:solidFill>
                  <a:srgbClr val="A7A7A7"/>
                </a:solidFill>
              </a:rPr>
              <a:t>P(A|B) =</a:t>
            </a:r>
            <a:r>
              <a:t> </a:t>
            </a:r>
            <a:r>
              <a:rPr>
                <a:solidFill>
                  <a:schemeClr val="accent6">
                    <a:lumOff val="-8980"/>
                  </a:schemeClr>
                </a:solidFill>
              </a:rPr>
              <a:t>P(B|A)P(A)</a:t>
            </a:r>
            <a:r>
              <a:t> </a:t>
            </a:r>
            <a:r>
              <a:rPr>
                <a:solidFill>
                  <a:srgbClr val="A7A7A7"/>
                </a:solidFill>
              </a:rPr>
              <a:t>/</a:t>
            </a:r>
            <a:r>
              <a:t> </a:t>
            </a:r>
            <a:r>
              <a:rPr>
                <a:solidFill>
                  <a:schemeClr val="accent1">
                    <a:satOff val="-7685"/>
                    <a:lumOff val="-10588"/>
                  </a:schemeClr>
                </a:solidFill>
              </a:rPr>
              <a:t>P(B)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xfrm>
            <a:off x="1703557" y="4126140"/>
            <a:ext cx="9413404" cy="3602707"/>
          </a:xfrm>
          <a:prstGeom prst="rect">
            <a:avLst/>
          </a:prstGeom>
        </p:spPr>
        <p:txBody>
          <a:bodyPr/>
          <a:lstStyle>
            <a:lvl1pPr defTabSz="496570">
              <a:defRPr sz="14450"/>
            </a:lvl1pPr>
          </a:lstStyle>
          <a:p>
            <a:pPr/>
            <a:r>
              <a:t>Bayes Theorem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2425445" y="4476947"/>
            <a:ext cx="8153909" cy="111760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000">
                <a:solidFill>
                  <a:schemeClr val="accent5"/>
                </a:solidFill>
              </a:defRPr>
            </a:pPr>
            <a:r>
              <a:rPr>
                <a:solidFill>
                  <a:srgbClr val="A7A7A7"/>
                </a:solidFill>
              </a:rPr>
              <a:t>P(A|B) =</a:t>
            </a:r>
            <a:r>
              <a:t> </a:t>
            </a:r>
            <a:r>
              <a:rPr>
                <a:solidFill>
                  <a:srgbClr val="A7A7A7"/>
                </a:solidFill>
              </a:rPr>
              <a:t>P(B|A)</a:t>
            </a:r>
            <a:r>
              <a:rPr>
                <a:solidFill>
                  <a:schemeClr val="accent6">
                    <a:lumOff val="-8980"/>
                  </a:schemeClr>
                </a:solidFill>
              </a:rPr>
              <a:t>P(A)</a:t>
            </a:r>
            <a:r>
              <a:t> </a:t>
            </a:r>
            <a:r>
              <a:rPr>
                <a:solidFill>
                  <a:srgbClr val="A7A7A7"/>
                </a:solidFill>
              </a:rPr>
              <a:t>/</a:t>
            </a:r>
            <a:r>
              <a:t> </a:t>
            </a:r>
            <a:r>
              <a:rPr>
                <a:solidFill>
                  <a:srgbClr val="A7A7A7"/>
                </a:solidFill>
              </a:rPr>
              <a:t>P(B)</a:t>
            </a:r>
          </a:p>
        </p:txBody>
      </p:sp>
      <p:sp>
        <p:nvSpPr>
          <p:cNvPr id="267" name="Shape 267"/>
          <p:cNvSpPr/>
          <p:nvPr/>
        </p:nvSpPr>
        <p:spPr>
          <a:xfrm rot="16200000">
            <a:off x="7323666" y="2836333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2425445" y="4476947"/>
            <a:ext cx="8153909" cy="111760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000">
                <a:solidFill>
                  <a:schemeClr val="accent5"/>
                </a:solidFill>
              </a:defRPr>
            </a:pPr>
            <a:r>
              <a:rPr>
                <a:solidFill>
                  <a:srgbClr val="A7A7A7"/>
                </a:solidFill>
              </a:rPr>
              <a:t>P(A|B) =</a:t>
            </a:r>
            <a:r>
              <a:t> </a:t>
            </a:r>
            <a:r>
              <a:rPr>
                <a:solidFill>
                  <a:srgbClr val="A7A7A7"/>
                </a:solidFill>
              </a:rPr>
              <a:t>P(B|A)P(A)</a:t>
            </a:r>
            <a:r>
              <a:t> </a:t>
            </a:r>
            <a:r>
              <a:rPr>
                <a:solidFill>
                  <a:srgbClr val="A7A7A7"/>
                </a:solidFill>
              </a:rPr>
              <a:t>/</a:t>
            </a:r>
            <a:r>
              <a:t> </a:t>
            </a:r>
            <a:r>
              <a:rPr>
                <a:solidFill>
                  <a:schemeClr val="accent1"/>
                </a:solidFill>
              </a:rPr>
              <a:t>P(B)</a:t>
            </a:r>
          </a:p>
        </p:txBody>
      </p:sp>
      <p:sp>
        <p:nvSpPr>
          <p:cNvPr id="270" name="Shape 270"/>
          <p:cNvSpPr/>
          <p:nvPr/>
        </p:nvSpPr>
        <p:spPr>
          <a:xfrm rot="5400000">
            <a:off x="9067800" y="5630333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title"/>
          </p:nvPr>
        </p:nvSpPr>
        <p:spPr>
          <a:xfrm>
            <a:off x="2909630" y="8229599"/>
            <a:ext cx="7185540" cy="1960664"/>
          </a:xfrm>
          <a:prstGeom prst="rect">
            <a:avLst/>
          </a:prstGeom>
        </p:spPr>
        <p:txBody>
          <a:bodyPr/>
          <a:lstStyle>
            <a:lvl1pPr defTabSz="519937">
              <a:defRPr sz="10680">
                <a:solidFill>
                  <a:srgbClr val="A7A7A7"/>
                </a:solidFill>
              </a:defRPr>
            </a:lvl1pPr>
          </a:lstStyle>
          <a:p>
            <a:pPr/>
            <a:r>
              <a:t>Bayes’ Theorem</a:t>
            </a:r>
          </a:p>
        </p:txBody>
      </p:sp>
      <p:sp>
        <p:nvSpPr>
          <p:cNvPr id="273" name="Shape 273"/>
          <p:cNvSpPr/>
          <p:nvPr/>
        </p:nvSpPr>
        <p:spPr>
          <a:xfrm>
            <a:off x="2100697" y="1965192"/>
            <a:ext cx="5490568" cy="5823216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74" name="Shape 274"/>
          <p:cNvSpPr/>
          <p:nvPr/>
        </p:nvSpPr>
        <p:spPr>
          <a:xfrm>
            <a:off x="3102271" y="717747"/>
            <a:ext cx="7138925" cy="111760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000">
                <a:solidFill>
                  <a:schemeClr val="accent5"/>
                </a:solidFill>
              </a:defRPr>
            </a:pPr>
            <a:r>
              <a:rPr>
                <a:solidFill>
                  <a:srgbClr val="A7A7A7"/>
                </a:solidFill>
              </a:rPr>
              <a:t>P(A|B) =</a:t>
            </a:r>
            <a:r>
              <a:t> </a:t>
            </a:r>
            <a:r>
              <a:rPr>
                <a:solidFill>
                  <a:schemeClr val="accent6">
                    <a:lumOff val="-8980"/>
                  </a:schemeClr>
                </a:solidFill>
              </a:rPr>
              <a:t>P(A&amp;B)</a:t>
            </a:r>
            <a:r>
              <a:t> </a:t>
            </a:r>
            <a:r>
              <a:rPr>
                <a:solidFill>
                  <a:srgbClr val="A7A7A7"/>
                </a:solidFill>
              </a:rPr>
              <a:t>/</a:t>
            </a:r>
            <a:r>
              <a:t> </a:t>
            </a:r>
            <a:r>
              <a:rPr>
                <a:solidFill>
                  <a:schemeClr val="accent1">
                    <a:satOff val="-7685"/>
                    <a:lumOff val="-10588"/>
                  </a:schemeClr>
                </a:solidFill>
              </a:rPr>
              <a:t>P(B)</a:t>
            </a:r>
          </a:p>
        </p:txBody>
      </p:sp>
      <p:sp>
        <p:nvSpPr>
          <p:cNvPr id="275" name="Shape 275"/>
          <p:cNvSpPr/>
          <p:nvPr/>
        </p:nvSpPr>
        <p:spPr>
          <a:xfrm>
            <a:off x="5301097" y="1965192"/>
            <a:ext cx="5490568" cy="5823216"/>
          </a:xfrm>
          <a:prstGeom prst="ellipse">
            <a:avLst/>
          </a:prstGeom>
          <a:solidFill>
            <a:schemeClr val="accent1">
              <a:satOff val="-7685"/>
              <a:lumOff val="-1058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76" name="Shape 276"/>
          <p:cNvSpPr/>
          <p:nvPr/>
        </p:nvSpPr>
        <p:spPr>
          <a:xfrm>
            <a:off x="5301223" y="2511093"/>
            <a:ext cx="2289982" cy="4731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fill="norm" stroke="1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title"/>
          </p:nvPr>
        </p:nvSpPr>
        <p:spPr>
          <a:xfrm>
            <a:off x="2909630" y="8229599"/>
            <a:ext cx="7185540" cy="1960664"/>
          </a:xfrm>
          <a:prstGeom prst="rect">
            <a:avLst/>
          </a:prstGeom>
        </p:spPr>
        <p:txBody>
          <a:bodyPr/>
          <a:lstStyle>
            <a:lvl1pPr defTabSz="519937">
              <a:defRPr sz="10680">
                <a:solidFill>
                  <a:srgbClr val="A7A7A7"/>
                </a:solidFill>
              </a:defRPr>
            </a:lvl1pPr>
          </a:lstStyle>
          <a:p>
            <a:pPr/>
            <a:r>
              <a:t>Bayes’ Theorem</a:t>
            </a:r>
          </a:p>
        </p:txBody>
      </p:sp>
      <p:sp>
        <p:nvSpPr>
          <p:cNvPr id="279" name="Shape 279"/>
          <p:cNvSpPr/>
          <p:nvPr/>
        </p:nvSpPr>
        <p:spPr>
          <a:xfrm>
            <a:off x="2100697" y="1965192"/>
            <a:ext cx="5490568" cy="5823216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80" name="Shape 280"/>
          <p:cNvSpPr/>
          <p:nvPr/>
        </p:nvSpPr>
        <p:spPr>
          <a:xfrm>
            <a:off x="3102271" y="717747"/>
            <a:ext cx="8153909" cy="111760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000">
                <a:solidFill>
                  <a:schemeClr val="accent5"/>
                </a:solidFill>
              </a:defRPr>
            </a:pPr>
            <a:r>
              <a:rPr>
                <a:solidFill>
                  <a:srgbClr val="A7A7A7"/>
                </a:solidFill>
              </a:rPr>
              <a:t>P(A|B) =</a:t>
            </a:r>
            <a:r>
              <a:t> </a:t>
            </a:r>
            <a:r>
              <a:rPr>
                <a:solidFill>
                  <a:schemeClr val="accent6">
                    <a:lumOff val="-8980"/>
                  </a:schemeClr>
                </a:solidFill>
              </a:rPr>
              <a:t>P(B|A)P(A)</a:t>
            </a:r>
            <a:r>
              <a:t> </a:t>
            </a:r>
            <a:r>
              <a:rPr>
                <a:solidFill>
                  <a:srgbClr val="A7A7A7"/>
                </a:solidFill>
              </a:rPr>
              <a:t>/</a:t>
            </a:r>
            <a:r>
              <a:t> </a:t>
            </a:r>
            <a:r>
              <a:rPr>
                <a:solidFill>
                  <a:schemeClr val="accent1">
                    <a:satOff val="-7685"/>
                    <a:lumOff val="-10588"/>
                  </a:schemeClr>
                </a:solidFill>
              </a:rPr>
              <a:t>P(B)</a:t>
            </a:r>
          </a:p>
        </p:txBody>
      </p:sp>
      <p:sp>
        <p:nvSpPr>
          <p:cNvPr id="281" name="Shape 281"/>
          <p:cNvSpPr/>
          <p:nvPr/>
        </p:nvSpPr>
        <p:spPr>
          <a:xfrm>
            <a:off x="5301097" y="1965192"/>
            <a:ext cx="5490568" cy="5823216"/>
          </a:xfrm>
          <a:prstGeom prst="ellipse">
            <a:avLst/>
          </a:prstGeom>
          <a:solidFill>
            <a:schemeClr val="accent1">
              <a:satOff val="-7685"/>
              <a:lumOff val="-1058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82" name="Shape 282"/>
          <p:cNvSpPr/>
          <p:nvPr/>
        </p:nvSpPr>
        <p:spPr>
          <a:xfrm>
            <a:off x="5301223" y="2511093"/>
            <a:ext cx="2289982" cy="4731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fill="norm" stroke="1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bg>
      <p:bgPr>
        <a:solidFill>
          <a:schemeClr val="accent1">
            <a:satOff val="-7685"/>
            <a:lumOff val="-10588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/>
        </p:nvSpPr>
        <p:spPr>
          <a:xfrm>
            <a:off x="-8467" y="-25400"/>
            <a:ext cx="4468549" cy="9804400"/>
          </a:xfrm>
          <a:prstGeom prst="rect">
            <a:avLst/>
          </a:prstGeom>
          <a:solidFill>
            <a:schemeClr val="accent6">
              <a:lumOff val="-8980"/>
            </a:schemeClr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chemeClr val="accent6">
                    <a:lumOff val="-8980"/>
                  </a:schemeClr>
                </a:solidFill>
              </a:defRPr>
            </a:pPr>
          </a:p>
        </p:txBody>
      </p:sp>
      <p:sp>
        <p:nvSpPr>
          <p:cNvPr id="285" name="Shape 285"/>
          <p:cNvSpPr/>
          <p:nvPr/>
        </p:nvSpPr>
        <p:spPr>
          <a:xfrm>
            <a:off x="1068837" y="4317998"/>
            <a:ext cx="2313941" cy="1117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P(A&amp;B)</a:t>
            </a:r>
          </a:p>
        </p:txBody>
      </p:sp>
      <p:sp>
        <p:nvSpPr>
          <p:cNvPr id="286" name="Shape 286"/>
          <p:cNvSpPr/>
          <p:nvPr/>
        </p:nvSpPr>
        <p:spPr>
          <a:xfrm>
            <a:off x="8251867" y="4317998"/>
            <a:ext cx="1411733" cy="1117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P(B)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type="title"/>
          </p:nvPr>
        </p:nvSpPr>
        <p:spPr>
          <a:xfrm>
            <a:off x="2785235" y="3970866"/>
            <a:ext cx="7434330" cy="2567187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91" name="Screen Shot 2019-09-17 at 2.08.4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399" y="1086246"/>
            <a:ext cx="13004801" cy="69114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1098888" y="4381498"/>
            <a:ext cx="12906758" cy="990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7000">
                <a:solidFill>
                  <a:srgbClr val="A7A7A7"/>
                </a:solidFill>
              </a:defRPr>
            </a:lvl1pPr>
          </a:lstStyle>
          <a:p>
            <a:pPr>
              <a:defRPr>
                <a:solidFill>
                  <a:schemeClr val="accent5"/>
                </a:solidFill>
              </a:defRPr>
            </a:pPr>
            <a:r>
              <a:rPr>
                <a:solidFill>
                  <a:srgbClr val="A7A7A7"/>
                </a:solidFill>
              </a:rPr>
              <a:t>P(BC|+test) = P(+test|BC)P(BC) / P(+test)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</a:p>
        </p:txBody>
      </p:sp>
      <p:sp>
        <p:nvSpPr>
          <p:cNvPr id="296" name="Shape 296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97" name="Screen Shot 2019-09-17 at 2.08.31 PM.png"/>
          <p:cNvPicPr>
            <a:picLocks noChangeAspect="1"/>
          </p:cNvPicPr>
          <p:nvPr/>
        </p:nvPicPr>
        <p:blipFill>
          <a:blip r:embed="rId2">
            <a:extLst/>
          </a:blip>
          <a:srcRect l="0" t="12876" r="0" b="0"/>
          <a:stretch>
            <a:fillRect/>
          </a:stretch>
        </p:blipFill>
        <p:spPr>
          <a:xfrm>
            <a:off x="48617" y="1662906"/>
            <a:ext cx="12907434" cy="70120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0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" y="1193800"/>
            <a:ext cx="13004800" cy="68301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pasted-image.gif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9839" t="0" r="19839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97" name="Shape 197"/>
          <p:cNvSpPr/>
          <p:nvPr>
            <p:ph type="title"/>
          </p:nvPr>
        </p:nvSpPr>
        <p:spPr>
          <a:xfrm>
            <a:off x="5892800" y="973666"/>
            <a:ext cx="6705600" cy="2705101"/>
          </a:xfrm>
          <a:prstGeom prst="rect">
            <a:avLst/>
          </a:prstGeom>
        </p:spPr>
        <p:txBody>
          <a:bodyPr/>
          <a:lstStyle>
            <a:lvl1pPr defTabSz="379729">
              <a:defRPr sz="11049"/>
            </a:lvl1pPr>
          </a:lstStyle>
          <a:p>
            <a:pPr/>
            <a:r>
              <a:t>Thomas Bayes</a:t>
            </a:r>
          </a:p>
        </p:txBody>
      </p:sp>
      <p:sp>
        <p:nvSpPr>
          <p:cNvPr id="198" name="Shape 198"/>
          <p:cNvSpPr/>
          <p:nvPr/>
        </p:nvSpPr>
        <p:spPr>
          <a:xfrm>
            <a:off x="5867400" y="5266266"/>
            <a:ext cx="6969258" cy="1270001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9" name="Shape 199"/>
          <p:cNvSpPr/>
          <p:nvPr>
            <p:ph type="body" sz="half" idx="1"/>
          </p:nvPr>
        </p:nvSpPr>
        <p:spPr>
          <a:xfrm>
            <a:off x="5892799" y="2846916"/>
            <a:ext cx="6705602" cy="6108702"/>
          </a:xfrm>
          <a:prstGeom prst="rect">
            <a:avLst/>
          </a:prstGeom>
        </p:spPr>
        <p:txBody>
          <a:bodyPr anchor="t"/>
          <a:lstStyle/>
          <a:p>
            <a:pPr marL="435609" indent="-435609" defTabSz="572516">
              <a:lnSpc>
                <a:spcPct val="100000"/>
              </a:lnSpc>
              <a:spcBef>
                <a:spcPts val="27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4704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Presbyterian Minister in 1700s England</a:t>
            </a:r>
          </a:p>
          <a:p>
            <a:pPr marL="435609" indent="-435609" defTabSz="572516">
              <a:lnSpc>
                <a:spcPct val="100000"/>
              </a:lnSpc>
              <a:spcBef>
                <a:spcPts val="27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4704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Bayes’ </a:t>
            </a:r>
            <a:r>
              <a:t>Theorem found in his notes after death</a:t>
            </a:r>
          </a:p>
          <a:p>
            <a:pPr marL="435609" indent="-435609" defTabSz="572516">
              <a:lnSpc>
                <a:spcPct val="100000"/>
              </a:lnSpc>
              <a:spcBef>
                <a:spcPts val="27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4704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Not much else known!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</a:p>
        </p:txBody>
      </p:sp>
      <p:sp>
        <p:nvSpPr>
          <p:cNvPr id="303" name="Shape 303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04" name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117" y="189"/>
            <a:ext cx="13009034" cy="9753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0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479" y="2263519"/>
            <a:ext cx="13011951" cy="52265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pasted-image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1250" t="0" r="31250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10" name="Shape 310"/>
          <p:cNvSpPr/>
          <p:nvPr>
            <p:ph type="title"/>
          </p:nvPr>
        </p:nvSpPr>
        <p:spPr>
          <a:xfrm>
            <a:off x="5803900" y="6426200"/>
            <a:ext cx="6910255" cy="2705100"/>
          </a:xfrm>
          <a:prstGeom prst="rect">
            <a:avLst/>
          </a:prstGeom>
        </p:spPr>
        <p:txBody>
          <a:bodyPr/>
          <a:lstStyle>
            <a:lvl1pPr defTabSz="350520">
              <a:defRPr sz="10200"/>
            </a:lvl1pPr>
          </a:lstStyle>
          <a:p>
            <a:pPr/>
            <a:r>
              <a:t>Detecting Spam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type="title"/>
          </p:nvPr>
        </p:nvSpPr>
        <p:spPr>
          <a:xfrm>
            <a:off x="437364" y="1151465"/>
            <a:ext cx="8498732" cy="1960665"/>
          </a:xfrm>
          <a:prstGeom prst="rect">
            <a:avLst/>
          </a:prstGeom>
        </p:spPr>
        <p:txBody>
          <a:bodyPr/>
          <a:lstStyle>
            <a:lvl1pPr defTabSz="391414">
              <a:defRPr sz="8040"/>
            </a:lvl1pPr>
          </a:lstStyle>
          <a:p>
            <a:pPr/>
            <a:r>
              <a:t>Catching an unfair coin</a:t>
            </a:r>
          </a:p>
        </p:txBody>
      </p:sp>
      <p:sp>
        <p:nvSpPr>
          <p:cNvPr id="313" name="Shape 313"/>
          <p:cNvSpPr/>
          <p:nvPr>
            <p:ph type="body" idx="4294967295"/>
          </p:nvPr>
        </p:nvSpPr>
        <p:spPr>
          <a:xfrm>
            <a:off x="406400" y="38398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One fair coin (50% heads, 50% tails)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One unfair coin (90% heads, 10% tails)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2100697" y="1965192"/>
            <a:ext cx="5490568" cy="5823216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316" name="Shape 316"/>
          <p:cNvSpPr/>
          <p:nvPr/>
        </p:nvSpPr>
        <p:spPr>
          <a:xfrm>
            <a:off x="3286844" y="717747"/>
            <a:ext cx="2842261" cy="111760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pPr/>
            <a:r>
              <a:t>P(unfair)</a:t>
            </a:r>
          </a:p>
        </p:txBody>
      </p:sp>
      <p:sp>
        <p:nvSpPr>
          <p:cNvPr id="317" name="Shape 317"/>
          <p:cNvSpPr/>
          <p:nvPr/>
        </p:nvSpPr>
        <p:spPr>
          <a:xfrm>
            <a:off x="5301097" y="1965192"/>
            <a:ext cx="5490568" cy="5823216"/>
          </a:xfrm>
          <a:prstGeom prst="ellipse">
            <a:avLst/>
          </a:prstGeom>
          <a:solidFill>
            <a:schemeClr val="accent1">
              <a:satOff val="-7685"/>
              <a:lumOff val="-1058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318" name="Shape 318"/>
          <p:cNvSpPr/>
          <p:nvPr/>
        </p:nvSpPr>
        <p:spPr>
          <a:xfrm>
            <a:off x="5301223" y="2511093"/>
            <a:ext cx="2289982" cy="4731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fill="norm" stroke="1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319" name="Shape 319"/>
          <p:cNvSpPr/>
          <p:nvPr/>
        </p:nvSpPr>
        <p:spPr>
          <a:xfrm>
            <a:off x="6866381" y="717747"/>
            <a:ext cx="2878837" cy="1117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pPr/>
            <a:r>
              <a:t>P(heads)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2156916" y="3506125"/>
            <a:ext cx="5490568" cy="5823216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322" name="Shape 322"/>
          <p:cNvSpPr/>
          <p:nvPr/>
        </p:nvSpPr>
        <p:spPr>
          <a:xfrm>
            <a:off x="1019048" y="586514"/>
            <a:ext cx="10393808" cy="236220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>
                <a:solidFill>
                  <a:schemeClr val="accent5"/>
                </a:solidFill>
              </a:defRPr>
            </a:pPr>
            <a:r>
              <a:rPr>
                <a:solidFill>
                  <a:srgbClr val="A7A7A7"/>
                </a:solidFill>
              </a:rPr>
              <a:t>P(unfair|heads) </a:t>
            </a:r>
            <a:endParaRPr>
              <a:solidFill>
                <a:srgbClr val="A7A7A7"/>
              </a:solidFill>
            </a:endParaRPr>
          </a:p>
          <a:p>
            <a:pPr>
              <a:defRPr sz="7000">
                <a:solidFill>
                  <a:schemeClr val="accent5"/>
                </a:solidFill>
              </a:defRPr>
            </a:pPr>
            <a:r>
              <a:rPr>
                <a:solidFill>
                  <a:srgbClr val="A7A7A7"/>
                </a:solidFill>
              </a:rPr>
              <a:t>=</a:t>
            </a:r>
            <a:r>
              <a:t> </a:t>
            </a:r>
            <a:r>
              <a:rPr>
                <a:solidFill>
                  <a:srgbClr val="A7A7A7"/>
                </a:solidFill>
              </a:rPr>
              <a:t>P(heads|unfair)P(unfair) / P(heads)</a:t>
            </a:r>
          </a:p>
        </p:txBody>
      </p:sp>
      <p:sp>
        <p:nvSpPr>
          <p:cNvPr id="323" name="Shape 323"/>
          <p:cNvSpPr/>
          <p:nvPr/>
        </p:nvSpPr>
        <p:spPr>
          <a:xfrm>
            <a:off x="5357316" y="3506125"/>
            <a:ext cx="5490568" cy="5823216"/>
          </a:xfrm>
          <a:prstGeom prst="ellipse">
            <a:avLst/>
          </a:prstGeom>
          <a:solidFill>
            <a:schemeClr val="accent1">
              <a:satOff val="-7685"/>
              <a:lumOff val="-1058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324" name="Shape 324"/>
          <p:cNvSpPr/>
          <p:nvPr/>
        </p:nvSpPr>
        <p:spPr>
          <a:xfrm>
            <a:off x="5357442" y="4052026"/>
            <a:ext cx="2289982" cy="4731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fill="norm" stroke="1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/>
        </p:nvSpPr>
        <p:spPr>
          <a:xfrm>
            <a:off x="2156916" y="3506125"/>
            <a:ext cx="5490568" cy="5823216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327" name="Shape 327"/>
          <p:cNvSpPr/>
          <p:nvPr/>
        </p:nvSpPr>
        <p:spPr>
          <a:xfrm>
            <a:off x="1019048" y="586514"/>
            <a:ext cx="10393808" cy="236220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>
                <a:solidFill>
                  <a:schemeClr val="accent5"/>
                </a:solidFill>
              </a:defRPr>
            </a:pPr>
            <a:r>
              <a:rPr>
                <a:solidFill>
                  <a:srgbClr val="A7A7A7"/>
                </a:solidFill>
              </a:rPr>
              <a:t>P(unfair|heads) </a:t>
            </a:r>
            <a:endParaRPr>
              <a:solidFill>
                <a:srgbClr val="A7A7A7"/>
              </a:solidFill>
            </a:endParaRPr>
          </a:p>
          <a:p>
            <a:pPr>
              <a:defRPr sz="7000">
                <a:solidFill>
                  <a:schemeClr val="accent5"/>
                </a:solidFill>
              </a:defRPr>
            </a:pPr>
            <a:r>
              <a:rPr>
                <a:solidFill>
                  <a:srgbClr val="A7A7A7"/>
                </a:solidFill>
              </a:rPr>
              <a:t>=</a:t>
            </a:r>
            <a:r>
              <a:t> </a:t>
            </a:r>
            <a:r>
              <a:rPr>
                <a:solidFill>
                  <a:srgbClr val="A7A7A7"/>
                </a:solidFill>
              </a:rPr>
              <a:t>P(heads|unfair)P(unfair)</a:t>
            </a:r>
            <a:r>
              <a:t> / P(heads)</a:t>
            </a:r>
          </a:p>
        </p:txBody>
      </p:sp>
      <p:sp>
        <p:nvSpPr>
          <p:cNvPr id="328" name="Shape 328"/>
          <p:cNvSpPr/>
          <p:nvPr/>
        </p:nvSpPr>
        <p:spPr>
          <a:xfrm>
            <a:off x="5357316" y="3506125"/>
            <a:ext cx="5490568" cy="5823216"/>
          </a:xfrm>
          <a:prstGeom prst="ellipse">
            <a:avLst/>
          </a:prstGeom>
          <a:solidFill>
            <a:schemeClr val="accent1">
              <a:satOff val="-7685"/>
              <a:lumOff val="-1058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329" name="Shape 329"/>
          <p:cNvSpPr/>
          <p:nvPr/>
        </p:nvSpPr>
        <p:spPr>
          <a:xfrm>
            <a:off x="5357442" y="4052026"/>
            <a:ext cx="2289982" cy="4731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fill="norm" stroke="1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2156916" y="3506125"/>
            <a:ext cx="5490568" cy="5823216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332" name="Shape 332"/>
          <p:cNvSpPr/>
          <p:nvPr/>
        </p:nvSpPr>
        <p:spPr>
          <a:xfrm>
            <a:off x="1019048" y="586514"/>
            <a:ext cx="10393808" cy="236220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>
                <a:solidFill>
                  <a:schemeClr val="accent5"/>
                </a:solidFill>
              </a:defRPr>
            </a:pPr>
            <a:r>
              <a:rPr>
                <a:solidFill>
                  <a:srgbClr val="A7A7A7"/>
                </a:solidFill>
              </a:rPr>
              <a:t>P(unfair|heads) </a:t>
            </a:r>
            <a:endParaRPr>
              <a:solidFill>
                <a:srgbClr val="A7A7A7"/>
              </a:solidFill>
            </a:endParaRPr>
          </a:p>
          <a:p>
            <a:pPr>
              <a:defRPr sz="7000">
                <a:solidFill>
                  <a:schemeClr val="accent5"/>
                </a:solidFill>
              </a:defRPr>
            </a:pPr>
            <a:r>
              <a:rPr>
                <a:solidFill>
                  <a:srgbClr val="A7A7A7"/>
                </a:solidFill>
              </a:rPr>
              <a:t>=</a:t>
            </a:r>
            <a:r>
              <a:t> </a:t>
            </a:r>
            <a:r>
              <a:rPr>
                <a:solidFill>
                  <a:srgbClr val="A7A7A7"/>
                </a:solidFill>
              </a:rPr>
              <a:t>P(heads|unfair)</a:t>
            </a:r>
            <a:r>
              <a:t>P(unfair) / P(heads)</a:t>
            </a:r>
          </a:p>
        </p:txBody>
      </p:sp>
      <p:sp>
        <p:nvSpPr>
          <p:cNvPr id="333" name="Shape 333"/>
          <p:cNvSpPr/>
          <p:nvPr/>
        </p:nvSpPr>
        <p:spPr>
          <a:xfrm>
            <a:off x="5357316" y="3506125"/>
            <a:ext cx="5490568" cy="5823216"/>
          </a:xfrm>
          <a:prstGeom prst="ellipse">
            <a:avLst/>
          </a:prstGeom>
          <a:solidFill>
            <a:schemeClr val="accent1">
              <a:satOff val="-7685"/>
              <a:lumOff val="-1058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334" name="Shape 334"/>
          <p:cNvSpPr/>
          <p:nvPr/>
        </p:nvSpPr>
        <p:spPr>
          <a:xfrm>
            <a:off x="5357442" y="4052026"/>
            <a:ext cx="2289982" cy="4731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fill="norm" stroke="1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type="title"/>
          </p:nvPr>
        </p:nvSpPr>
        <p:spPr>
          <a:xfrm>
            <a:off x="437364" y="1151465"/>
            <a:ext cx="8498732" cy="1960665"/>
          </a:xfrm>
          <a:prstGeom prst="rect">
            <a:avLst/>
          </a:prstGeom>
        </p:spPr>
        <p:txBody>
          <a:bodyPr/>
          <a:lstStyle>
            <a:lvl1pPr defTabSz="484886">
              <a:defRPr sz="9960"/>
            </a:lvl1pPr>
          </a:lstStyle>
          <a:p>
            <a:pPr/>
            <a:r>
              <a:t>“Naive” Assumption</a:t>
            </a:r>
          </a:p>
        </p:txBody>
      </p:sp>
      <p:sp>
        <p:nvSpPr>
          <p:cNvPr id="337" name="Shape 337"/>
          <p:cNvSpPr/>
          <p:nvPr>
            <p:ph type="body" idx="4294967295"/>
          </p:nvPr>
        </p:nvSpPr>
        <p:spPr>
          <a:xfrm>
            <a:off x="406400" y="38398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Assume features are independent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Can multiply probabilities of all features together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/>
        </p:nvSpPr>
        <p:spPr>
          <a:xfrm>
            <a:off x="904917" y="4381498"/>
            <a:ext cx="8888731" cy="990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>
                <a:solidFill>
                  <a:schemeClr val="accent5"/>
                </a:solidFill>
              </a:defRPr>
            </a:pPr>
            <a:r>
              <a:rPr>
                <a:solidFill>
                  <a:srgbClr val="A7A7A7"/>
                </a:solidFill>
              </a:rPr>
              <a:t>P(</a:t>
            </a:r>
            <a:r>
              <a:rPr>
                <a:solidFill>
                  <a:schemeClr val="accent3"/>
                </a:solidFill>
              </a:rPr>
              <a:t>fair</a:t>
            </a:r>
            <a:r>
              <a:rPr>
                <a:solidFill>
                  <a:srgbClr val="A7A7A7"/>
                </a:solidFill>
              </a:rPr>
              <a:t>|heads) • P(</a:t>
            </a:r>
            <a:r>
              <a:rPr>
                <a:solidFill>
                  <a:schemeClr val="accent3"/>
                </a:solidFill>
              </a:rPr>
              <a:t>fair</a:t>
            </a:r>
            <a:r>
              <a:rPr>
                <a:solidFill>
                  <a:srgbClr val="A7A7A7"/>
                </a:solidFill>
              </a:rPr>
              <a:t>|heads)…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title"/>
          </p:nvPr>
        </p:nvSpPr>
        <p:spPr>
          <a:xfrm>
            <a:off x="2909630" y="1388532"/>
            <a:ext cx="7185540" cy="1960664"/>
          </a:xfrm>
          <a:prstGeom prst="rect">
            <a:avLst/>
          </a:prstGeom>
        </p:spPr>
        <p:txBody>
          <a:bodyPr/>
          <a:lstStyle>
            <a:lvl1pPr defTabSz="519937">
              <a:defRPr sz="10680"/>
            </a:lvl1pPr>
          </a:lstStyle>
          <a:p>
            <a:pPr/>
            <a:r>
              <a:t>Bayes’ Theorem</a:t>
            </a:r>
          </a:p>
        </p:txBody>
      </p:sp>
      <p:sp>
        <p:nvSpPr>
          <p:cNvPr id="202" name="Shape 202"/>
          <p:cNvSpPr/>
          <p:nvPr>
            <p:ph type="body" idx="4294967295"/>
          </p:nvPr>
        </p:nvSpPr>
        <p:spPr>
          <a:xfrm>
            <a:off x="406400" y="38398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>
            <a:lvl1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How to evaluate evidence using probability theory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/>
        </p:nvSpPr>
        <p:spPr>
          <a:xfrm>
            <a:off x="1531450" y="4381498"/>
            <a:ext cx="8558023" cy="990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A7A7A7"/>
                </a:solidFill>
              </a:defRPr>
            </a:lvl1pPr>
          </a:lstStyle>
          <a:p>
            <a:pPr>
              <a:defRPr>
                <a:solidFill>
                  <a:schemeClr val="accent5"/>
                </a:solidFill>
              </a:defRPr>
            </a:pPr>
            <a:r>
              <a:rPr>
                <a:solidFill>
                  <a:srgbClr val="A7A7A7"/>
                </a:solidFill>
              </a:rPr>
              <a:t>1/2 • 1/2 • 1/2 • 1/2 = 0.0625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/>
        </p:nvSpPr>
        <p:spPr>
          <a:xfrm>
            <a:off x="904917" y="4381498"/>
            <a:ext cx="10272015" cy="990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>
                <a:solidFill>
                  <a:schemeClr val="accent5"/>
                </a:solidFill>
              </a:defRPr>
            </a:pPr>
            <a:r>
              <a:rPr>
                <a:solidFill>
                  <a:srgbClr val="A7A7A7"/>
                </a:solidFill>
              </a:rPr>
              <a:t>P(</a:t>
            </a:r>
            <a:r>
              <a:t>unfair</a:t>
            </a:r>
            <a:r>
              <a:rPr>
                <a:solidFill>
                  <a:srgbClr val="A7A7A7"/>
                </a:solidFill>
              </a:rPr>
              <a:t>|heads) • P(</a:t>
            </a:r>
            <a:r>
              <a:t>unfair</a:t>
            </a:r>
            <a:r>
              <a:rPr>
                <a:solidFill>
                  <a:srgbClr val="A7A7A7"/>
                </a:solidFill>
              </a:rPr>
              <a:t>|heads)…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/>
        </p:nvSpPr>
        <p:spPr>
          <a:xfrm>
            <a:off x="1531450" y="4381498"/>
            <a:ext cx="8430007" cy="990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A7A7A7"/>
                </a:solidFill>
              </a:defRPr>
            </a:lvl1pPr>
          </a:lstStyle>
          <a:p>
            <a:pPr>
              <a:defRPr>
                <a:solidFill>
                  <a:schemeClr val="accent5"/>
                </a:solidFill>
              </a:defRPr>
            </a:pPr>
            <a:r>
              <a:rPr>
                <a:solidFill>
                  <a:srgbClr val="A7A7A7"/>
                </a:solidFill>
              </a:rPr>
              <a:t>0.9 • 0.9 • 0.9 • 0.9 = 0.6561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type="title"/>
          </p:nvPr>
        </p:nvSpPr>
        <p:spPr>
          <a:xfrm>
            <a:off x="437364" y="1151465"/>
            <a:ext cx="8498732" cy="1960665"/>
          </a:xfrm>
          <a:prstGeom prst="rect">
            <a:avLst/>
          </a:prstGeom>
        </p:spPr>
        <p:txBody>
          <a:bodyPr/>
          <a:lstStyle>
            <a:lvl1pPr defTabSz="391414">
              <a:defRPr sz="8040"/>
            </a:lvl1pPr>
          </a:lstStyle>
          <a:p>
            <a:pPr/>
            <a:r>
              <a:t>Catching an unfair coin</a:t>
            </a:r>
          </a:p>
        </p:txBody>
      </p:sp>
      <p:sp>
        <p:nvSpPr>
          <p:cNvPr id="348" name="Shape 348"/>
          <p:cNvSpPr/>
          <p:nvPr>
            <p:ph type="body" idx="4294967295"/>
          </p:nvPr>
        </p:nvSpPr>
        <p:spPr>
          <a:xfrm>
            <a:off x="406400" y="38398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Ten times more likely it’s unfair!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Confidence grows with more flips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type="title"/>
          </p:nvPr>
        </p:nvSpPr>
        <p:spPr>
          <a:xfrm>
            <a:off x="437364" y="1151465"/>
            <a:ext cx="8498732" cy="1960665"/>
          </a:xfrm>
          <a:prstGeom prst="rect">
            <a:avLst/>
          </a:prstGeom>
        </p:spPr>
        <p:txBody>
          <a:bodyPr/>
          <a:lstStyle>
            <a:lvl1pPr>
              <a:defRPr sz="12000"/>
            </a:lvl1pPr>
          </a:lstStyle>
          <a:p>
            <a:pPr/>
            <a:r>
              <a:t>Catching spam</a:t>
            </a:r>
          </a:p>
        </p:txBody>
      </p:sp>
      <p:sp>
        <p:nvSpPr>
          <p:cNvPr id="351" name="Shape 351"/>
          <p:cNvSpPr/>
          <p:nvPr>
            <p:ph type="body" idx="4294967295"/>
          </p:nvPr>
        </p:nvSpPr>
        <p:spPr>
          <a:xfrm>
            <a:off x="406400" y="34334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50621" indent="-650621" defTabSz="538397">
              <a:spcBef>
                <a:spcPts val="24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568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Is email more likely generated by HAM or SPAM?</a:t>
            </a:r>
          </a:p>
          <a:p>
            <a:pPr marL="650621" indent="-650621" defTabSz="538397">
              <a:spcBef>
                <a:spcPts val="24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568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Frequency of words assuming HAM vs SPAM</a:t>
            </a:r>
          </a:p>
          <a:p>
            <a:pPr marL="650621" indent="-650621" defTabSz="538397">
              <a:spcBef>
                <a:spcPts val="24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568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approach known as “bag of words”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type="title"/>
          </p:nvPr>
        </p:nvSpPr>
        <p:spPr>
          <a:xfrm>
            <a:off x="437364" y="1151465"/>
            <a:ext cx="8498732" cy="1960665"/>
          </a:xfrm>
          <a:prstGeom prst="rect">
            <a:avLst/>
          </a:prstGeom>
        </p:spPr>
        <p:txBody>
          <a:bodyPr/>
          <a:lstStyle>
            <a:lvl1pPr>
              <a:defRPr sz="12000"/>
            </a:lvl1pPr>
          </a:lstStyle>
          <a:p>
            <a:pPr/>
            <a:r>
              <a:t>Vectorizing</a:t>
            </a:r>
          </a:p>
        </p:txBody>
      </p:sp>
      <p:sp>
        <p:nvSpPr>
          <p:cNvPr id="354" name="Shape 354"/>
          <p:cNvSpPr/>
          <p:nvPr>
            <p:ph type="body" idx="4294967295"/>
          </p:nvPr>
        </p:nvSpPr>
        <p:spPr>
          <a:xfrm>
            <a:off x="406400" y="3755196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Each vocab word is a feature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An e-mail is represented as a tally of words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/>
        </p:nvSpPr>
        <p:spPr>
          <a:xfrm>
            <a:off x="2100697" y="1965192"/>
            <a:ext cx="5490568" cy="5823216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357" name="Shape 357"/>
          <p:cNvSpPr/>
          <p:nvPr/>
        </p:nvSpPr>
        <p:spPr>
          <a:xfrm>
            <a:off x="3286844" y="717747"/>
            <a:ext cx="2745741" cy="111760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chemeClr val="accent5"/>
                </a:solidFill>
              </a:defRPr>
            </a:lvl1pPr>
          </a:lstStyle>
          <a:p>
            <a:pPr/>
            <a:r>
              <a:t>P(SPAM)</a:t>
            </a:r>
          </a:p>
        </p:txBody>
      </p:sp>
      <p:sp>
        <p:nvSpPr>
          <p:cNvPr id="358" name="Shape 358"/>
          <p:cNvSpPr/>
          <p:nvPr/>
        </p:nvSpPr>
        <p:spPr>
          <a:xfrm>
            <a:off x="5301097" y="1965192"/>
            <a:ext cx="5490568" cy="5823216"/>
          </a:xfrm>
          <a:prstGeom prst="ellipse">
            <a:avLst/>
          </a:prstGeom>
          <a:solidFill>
            <a:schemeClr val="accent1">
              <a:satOff val="-7685"/>
              <a:lumOff val="-1058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359" name="Shape 359"/>
          <p:cNvSpPr/>
          <p:nvPr/>
        </p:nvSpPr>
        <p:spPr>
          <a:xfrm>
            <a:off x="5301223" y="2511093"/>
            <a:ext cx="2289982" cy="4731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fill="norm" stroke="1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360" name="Shape 360"/>
          <p:cNvSpPr/>
          <p:nvPr/>
        </p:nvSpPr>
        <p:spPr>
          <a:xfrm>
            <a:off x="6866381" y="717747"/>
            <a:ext cx="2863597" cy="1117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chemeClr val="accent1">
                    <a:satOff val="-7685"/>
                    <a:lumOff val="-10588"/>
                  </a:schemeClr>
                </a:solidFill>
              </a:defRPr>
            </a:lvl1pPr>
          </a:lstStyle>
          <a:p>
            <a:pPr>
              <a:defRPr>
                <a:solidFill>
                  <a:schemeClr val="accent5"/>
                </a:solidFill>
              </a:defRPr>
            </a:pPr>
            <a:r>
              <a:rPr>
                <a:solidFill>
                  <a:schemeClr val="accent1">
                    <a:satOff val="-7685"/>
                    <a:lumOff val="-10588"/>
                  </a:schemeClr>
                </a:solidFill>
              </a:rPr>
              <a:t>P(“pills”)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type="title"/>
          </p:nvPr>
        </p:nvSpPr>
        <p:spPr>
          <a:xfrm>
            <a:off x="2909630" y="8229599"/>
            <a:ext cx="7185540" cy="1960664"/>
          </a:xfrm>
          <a:prstGeom prst="rect">
            <a:avLst/>
          </a:prstGeom>
        </p:spPr>
        <p:txBody>
          <a:bodyPr/>
          <a:lstStyle>
            <a:lvl1pPr defTabSz="519937">
              <a:defRPr sz="10680">
                <a:solidFill>
                  <a:srgbClr val="A7A7A7"/>
                </a:solidFill>
              </a:defRPr>
            </a:lvl1pPr>
          </a:lstStyle>
          <a:p>
            <a:pPr/>
            <a:r>
              <a:t>Bayes’ Theorem</a:t>
            </a:r>
          </a:p>
        </p:txBody>
      </p:sp>
      <p:sp>
        <p:nvSpPr>
          <p:cNvPr id="363" name="Shape 363"/>
          <p:cNvSpPr/>
          <p:nvPr/>
        </p:nvSpPr>
        <p:spPr>
          <a:xfrm>
            <a:off x="2100697" y="1965192"/>
            <a:ext cx="5490568" cy="5823216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364" name="Shape 364"/>
          <p:cNvSpPr/>
          <p:nvPr/>
        </p:nvSpPr>
        <p:spPr>
          <a:xfrm>
            <a:off x="663871" y="679647"/>
            <a:ext cx="12109578" cy="99060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>
                <a:solidFill>
                  <a:schemeClr val="accent5"/>
                </a:solidFill>
              </a:defRPr>
            </a:pPr>
            <a:r>
              <a:rPr>
                <a:solidFill>
                  <a:srgbClr val="A7A7A7"/>
                </a:solidFill>
              </a:rPr>
              <a:t>P(SPAM|”pills”) =</a:t>
            </a:r>
            <a:r>
              <a:t> </a:t>
            </a:r>
            <a:r>
              <a:rPr>
                <a:solidFill>
                  <a:schemeClr val="accent6">
                    <a:lumOff val="-8980"/>
                  </a:schemeClr>
                </a:solidFill>
              </a:rPr>
              <a:t>P(SPAM&amp;”pills”)</a:t>
            </a:r>
            <a:r>
              <a:rPr>
                <a:solidFill>
                  <a:srgbClr val="A7A7A7"/>
                </a:solidFill>
              </a:rPr>
              <a:t>/</a:t>
            </a:r>
            <a:r>
              <a:rPr>
                <a:solidFill>
                  <a:schemeClr val="accent1">
                    <a:satOff val="-7685"/>
                    <a:lumOff val="-10588"/>
                  </a:schemeClr>
                </a:solidFill>
              </a:rPr>
              <a:t>P(“pills”)</a:t>
            </a:r>
          </a:p>
        </p:txBody>
      </p:sp>
      <p:sp>
        <p:nvSpPr>
          <p:cNvPr id="365" name="Shape 365"/>
          <p:cNvSpPr/>
          <p:nvPr/>
        </p:nvSpPr>
        <p:spPr>
          <a:xfrm>
            <a:off x="5301097" y="1965192"/>
            <a:ext cx="5490568" cy="5823216"/>
          </a:xfrm>
          <a:prstGeom prst="ellipse">
            <a:avLst/>
          </a:prstGeom>
          <a:solidFill>
            <a:schemeClr val="accent1">
              <a:satOff val="-7685"/>
              <a:lumOff val="-1058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366" name="Shape 366"/>
          <p:cNvSpPr/>
          <p:nvPr/>
        </p:nvSpPr>
        <p:spPr>
          <a:xfrm>
            <a:off x="5301223" y="2511093"/>
            <a:ext cx="2289982" cy="4731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fill="norm" stroke="1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6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68773" y="1082954"/>
            <a:ext cx="14296857" cy="68926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386715" y="4381498"/>
            <a:ext cx="12231371" cy="990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A7A7A7"/>
                </a:solidFill>
              </a:defRPr>
            </a:lvl1pPr>
          </a:lstStyle>
          <a:p>
            <a:pPr>
              <a:defRPr>
                <a:solidFill>
                  <a:schemeClr val="accent5"/>
                </a:solidFill>
              </a:defRPr>
            </a:pPr>
            <a:r>
              <a:rPr>
                <a:solidFill>
                  <a:srgbClr val="A7A7A7"/>
                </a:solidFill>
              </a:rPr>
              <a:t>P(SPAM|”prince”) • P(SPAM|”nigeria”) •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title"/>
          </p:nvPr>
        </p:nvSpPr>
        <p:spPr>
          <a:xfrm>
            <a:off x="437364" y="1151465"/>
            <a:ext cx="8498732" cy="1329038"/>
          </a:xfrm>
          <a:prstGeom prst="rect">
            <a:avLst/>
          </a:prstGeom>
        </p:spPr>
        <p:txBody>
          <a:bodyPr/>
          <a:lstStyle>
            <a:lvl1pPr defTabSz="473201">
              <a:defRPr sz="9720"/>
            </a:lvl1pPr>
          </a:lstStyle>
          <a:p>
            <a:pPr/>
            <a:r>
              <a:t>Probability</a:t>
            </a:r>
          </a:p>
        </p:txBody>
      </p:sp>
      <p:sp>
        <p:nvSpPr>
          <p:cNvPr id="205" name="Shape 205"/>
          <p:cNvSpPr/>
          <p:nvPr>
            <p:ph type="body" idx="4294967295"/>
          </p:nvPr>
        </p:nvSpPr>
        <p:spPr>
          <a:xfrm>
            <a:off x="406400" y="38398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P(A) = % of cases where A is true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What “cases” refers to is different in each situation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type="title"/>
          </p:nvPr>
        </p:nvSpPr>
        <p:spPr>
          <a:xfrm>
            <a:off x="2785235" y="3970866"/>
            <a:ext cx="7434330" cy="2567187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pasted-image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1875" t="0" r="21875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76" name="Shape 3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62204">
              <a:defRPr sz="10540"/>
            </a:lvl1pPr>
          </a:lstStyle>
          <a:p>
            <a:pPr/>
            <a:r>
              <a:t>Creating a Bot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Generating tweets</a:t>
            </a:r>
          </a:p>
        </p:txBody>
      </p:sp>
      <p:sp>
        <p:nvSpPr>
          <p:cNvPr id="379" name="Shape 379"/>
          <p:cNvSpPr/>
          <p:nvPr>
            <p:ph type="body" sz="half" idx="1"/>
          </p:nvPr>
        </p:nvSpPr>
        <p:spPr>
          <a:xfrm>
            <a:off x="406400" y="4538100"/>
            <a:ext cx="12192000" cy="2531601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Our classifiers work “in reverse” as well!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Choose words with historic frequency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Random.choice()</a:t>
            </a:r>
          </a:p>
        </p:txBody>
      </p:sp>
      <p:sp>
        <p:nvSpPr>
          <p:cNvPr id="382" name="Shape 382"/>
          <p:cNvSpPr/>
          <p:nvPr>
            <p:ph type="body" sz="half" idx="1"/>
          </p:nvPr>
        </p:nvSpPr>
        <p:spPr>
          <a:xfrm>
            <a:off x="406400" y="3708366"/>
            <a:ext cx="12192000" cy="4142980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Choose randomly from any collection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Parameter “weights” controls frequency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Parameter “k” controls how many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Tweepy</a:t>
            </a:r>
          </a:p>
        </p:txBody>
      </p:sp>
      <p:sp>
        <p:nvSpPr>
          <p:cNvPr id="385" name="Shape 385"/>
          <p:cNvSpPr/>
          <p:nvPr>
            <p:ph type="body" sz="half" idx="1"/>
          </p:nvPr>
        </p:nvSpPr>
        <p:spPr>
          <a:xfrm>
            <a:off x="406400" y="3708366"/>
            <a:ext cx="12192000" cy="4142980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Library that wraps around the Twitter API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Your account needs approval to use the Twitter 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xfrm>
            <a:off x="437364" y="1151465"/>
            <a:ext cx="8498732" cy="1329038"/>
          </a:xfrm>
          <a:prstGeom prst="rect">
            <a:avLst/>
          </a:prstGeom>
        </p:spPr>
        <p:txBody>
          <a:bodyPr/>
          <a:lstStyle>
            <a:lvl1pPr defTabSz="385572">
              <a:defRPr sz="7920"/>
            </a:lvl1pPr>
          </a:lstStyle>
          <a:p>
            <a:pPr/>
            <a:r>
              <a:t>Conditional Probability</a:t>
            </a:r>
          </a:p>
        </p:txBody>
      </p:sp>
      <p:sp>
        <p:nvSpPr>
          <p:cNvPr id="208" name="Shape 208"/>
          <p:cNvSpPr/>
          <p:nvPr>
            <p:ph type="body" idx="4294967295"/>
          </p:nvPr>
        </p:nvSpPr>
        <p:spPr>
          <a:xfrm>
            <a:off x="406400" y="38398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>
            <a:lvl1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P(A|B) = % of cases where A is true, assuming B is true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title"/>
          </p:nvPr>
        </p:nvSpPr>
        <p:spPr>
          <a:xfrm>
            <a:off x="437364" y="1354665"/>
            <a:ext cx="7185539" cy="1960664"/>
          </a:xfrm>
          <a:prstGeom prst="rect">
            <a:avLst/>
          </a:prstGeom>
        </p:spPr>
        <p:txBody>
          <a:bodyPr/>
          <a:lstStyle>
            <a:lvl1pPr>
              <a:defRPr sz="12000"/>
            </a:lvl1pPr>
          </a:lstStyle>
          <a:p>
            <a:pPr/>
            <a:r>
              <a:t>Question</a:t>
            </a:r>
          </a:p>
        </p:txBody>
      </p:sp>
      <p:sp>
        <p:nvSpPr>
          <p:cNvPr id="211" name="Shape 211"/>
          <p:cNvSpPr/>
          <p:nvPr>
            <p:ph type="body" idx="4294967295"/>
          </p:nvPr>
        </p:nvSpPr>
        <p:spPr>
          <a:xfrm>
            <a:off x="406400" y="38398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 learn: 40% of plane crashes happen during bad weather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If there’s bad weather, </a:t>
            </a:r>
            <a:r>
              <a:rPr>
                <a:solidFill>
                  <a:schemeClr val="accent5"/>
                </a:solidFill>
              </a:rPr>
              <a:t>should I not get on the plane?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title"/>
          </p:nvPr>
        </p:nvSpPr>
        <p:spPr>
          <a:xfrm>
            <a:off x="437364" y="1151465"/>
            <a:ext cx="8498732" cy="1329038"/>
          </a:xfrm>
          <a:prstGeom prst="rect">
            <a:avLst/>
          </a:prstGeom>
        </p:spPr>
        <p:txBody>
          <a:bodyPr/>
          <a:lstStyle>
            <a:lvl1pPr defTabSz="473201">
              <a:defRPr sz="9720"/>
            </a:lvl1pPr>
          </a:lstStyle>
          <a:p>
            <a:pPr/>
            <a:r>
              <a:t>Question</a:t>
            </a:r>
          </a:p>
        </p:txBody>
      </p:sp>
      <p:sp>
        <p:nvSpPr>
          <p:cNvPr id="214" name="Shape 214"/>
          <p:cNvSpPr/>
          <p:nvPr>
            <p:ph type="body" idx="4294967295"/>
          </p:nvPr>
        </p:nvSpPr>
        <p:spPr>
          <a:xfrm>
            <a:off x="406400" y="38398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P(A) = airplane crash = 0.1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P(B) = bad weather = 0.2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P(B|A) = 0.4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title"/>
          </p:nvPr>
        </p:nvSpPr>
        <p:spPr>
          <a:xfrm>
            <a:off x="2909630" y="1388532"/>
            <a:ext cx="7185540" cy="1960664"/>
          </a:xfrm>
          <a:prstGeom prst="rect">
            <a:avLst/>
          </a:prstGeom>
        </p:spPr>
        <p:txBody>
          <a:bodyPr/>
          <a:lstStyle>
            <a:lvl1pPr defTabSz="519937">
              <a:defRPr sz="10680"/>
            </a:lvl1pPr>
          </a:lstStyle>
          <a:p>
            <a:pPr/>
            <a:r>
              <a:t>Bayes’ Theorem</a:t>
            </a:r>
          </a:p>
        </p:txBody>
      </p:sp>
      <p:sp>
        <p:nvSpPr>
          <p:cNvPr id="217" name="Shape 217"/>
          <p:cNvSpPr/>
          <p:nvPr>
            <p:ph type="body" idx="4294967295"/>
          </p:nvPr>
        </p:nvSpPr>
        <p:spPr>
          <a:xfrm>
            <a:off x="406400" y="38398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>
            <a:lvl1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How to find P(A|B) given P(B|A)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