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648" r:id="rId2"/>
  </p:sldMasterIdLst>
  <p:notesMasterIdLst>
    <p:notesMasterId r:id="rId44"/>
  </p:notesMasterIdLst>
  <p:sldIdLst>
    <p:sldId id="256" r:id="rId3"/>
    <p:sldId id="257" r:id="rId4"/>
    <p:sldId id="305" r:id="rId5"/>
    <p:sldId id="258" r:id="rId6"/>
    <p:sldId id="304" r:id="rId7"/>
    <p:sldId id="262" r:id="rId8"/>
    <p:sldId id="306" r:id="rId9"/>
    <p:sldId id="307" r:id="rId10"/>
    <p:sldId id="308" r:id="rId11"/>
    <p:sldId id="309" r:id="rId12"/>
    <p:sldId id="310" r:id="rId13"/>
    <p:sldId id="301" r:id="rId14"/>
    <p:sldId id="271" r:id="rId15"/>
    <p:sldId id="272" r:id="rId16"/>
    <p:sldId id="30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86"/>
    <p:restoredTop sz="92100" autoAdjust="0"/>
  </p:normalViewPr>
  <p:slideViewPr>
    <p:cSldViewPr snapToGrid="0">
      <p:cViewPr varScale="1">
        <p:scale>
          <a:sx n="87" d="100"/>
          <a:sy n="87" d="100"/>
        </p:scale>
        <p:origin x="20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True positive rate / sensitivity / recall: the proportion of actual positives that are correctly identified as such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-Out of all the positive samples, what proportion did you *correctly* identify?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False positive rate = (1 – specificity):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-Out of all the negative samples, what proportion did we *fail* to identify as such?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(Specificity is like a recall but for the negative class; what portion of the negative class did we catch / capture?)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y axis is a success rate.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x axis is a failure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9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True positive rate / sensitivity / recall: the proportion of actual positives that are correctly identified as such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-Out of all the positive samples, what proportion did you *correctly* identify?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False positive rate = (1 – specificity):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-Out of all the negative samples, what proportion did we *fail* to identify as such?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(Specificity is like a recall but for the negative class; what portion of the negative class did we catch / capture?)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y axis is a success rate.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x axis is a failure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37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True positive rate / sensitivity / recall: the proportion of actual positives that are correctly identified as such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-Out of all the positive samples, what proportion did you *correctly* identify?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False positive rate = (1 – specificity):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-Out of all the negative samples, what proportion did we *fail* to identify as such?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(Specificity is like a recall but for the negative class; what portion of the negative class did we catch / capture?)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y axis is a success rate.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x axis is a failure rate.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61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Precision / positive predictive value: true positives / (true positives + false positives)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Recall / sensitivity / true positive rate: the proportion of actual positives that are correctly identified as such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-Out of all the positive samples, what proportion did you correctly identify?</a:t>
            </a:r>
          </a:p>
        </p:txBody>
      </p:sp>
    </p:spTree>
    <p:extLst>
      <p:ext uri="{BB962C8B-B14F-4D97-AF65-F5344CB8AC3E}">
        <p14:creationId xmlns:p14="http://schemas.microsoft.com/office/powerpoint/2010/main" val="41444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F4C7-DCD8-4996-8B1C-9B32FC5EA7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6446629"/>
            <a:ext cx="12192000" cy="2875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38206935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69773585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71310820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37034152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83646379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86393282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6122829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41969794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3AFD-0FEC-4CBD-8CC1-9064332B9F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9601" y="2205038"/>
            <a:ext cx="11704324" cy="6616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hape 73">
            <a:extLst>
              <a:ext uri="{FF2B5EF4-FFF2-40B4-BE49-F238E27FC236}">
                <a16:creationId xmlns:a16="http://schemas.microsoft.com/office/drawing/2014/main" id="{D56F52B1-8103-40FE-87E2-CF788276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01" y="931862"/>
            <a:ext cx="11704324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98096412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9403258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73926642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129454275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421C4B7C-ACAC-4C23-B554-063A759C13A0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lang="en-US" dirty="0"/>
              <a:t>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662661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7588-2FE4-4307-AFFE-E98BB0F28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336" y="4041648"/>
            <a:ext cx="11477625" cy="4811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16013935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07474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99361054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918162"/>
            <a:ext cx="12192000" cy="6403638"/>
          </a:xfrm>
          <a:prstGeom prst="rect">
            <a:avLst/>
          </a:prstGeo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421C4B7C-ACAC-4C23-B554-063A759C13A0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lang="en-US" dirty="0"/>
              <a:t>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49523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421C4B7C-ACAC-4C23-B554-063A759C13A0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lang="en-US" dirty="0"/>
              <a:t>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544389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72959646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8446B352-387A-48BC-9BF9-DAE97237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B78FAB-3D0F-4DE2-B59A-220FF84CE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17645-0D44-43C7-B8D0-8B67147877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B3A18-12F8-4B01-AD2B-AAADC25C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18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ransition spd="med"/>
  <p:txStyles>
    <p:titleStyle>
      <a:lvl1pPr marL="0" marR="0" indent="0" algn="l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0" baseline="0">
          <a:ln>
            <a:noFill/>
          </a:ln>
          <a:solidFill>
            <a:schemeClr val="accent1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515938" marR="0" indent="-515938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ebdings" panose="05030102010509060703" pitchFamily="18" charset="2"/>
        <a:buChar char="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1pPr>
      <a:lvl2pPr marL="904875" marR="0" indent="-44767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  <p:sldLayoutId id="2147483686" r:id="rId18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Machine Learning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B46022-CA7F-4DB4-88DD-D25B7BC228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Bootcamp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0439-DEB3-DE3B-FD8B-54AF25F9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>
            <a:normAutofit fontScale="90000"/>
          </a:bodyPr>
          <a:lstStyle/>
          <a:p>
            <a:r>
              <a:rPr lang="en-US" dirty="0"/>
              <a:t>So… Will assuming the line is the log odds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DA42A-A3D4-27A7-801E-390DFFE47C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CDB1601-67CC-E114-87BC-0AC7C4ACD3D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25506" y="2438400"/>
                <a:ext cx="6454588" cy="6883400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probability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probabillity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linear?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CDB1601-67CC-E114-87BC-0AC7C4ACD3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25506" y="2438400"/>
                <a:ext cx="6454588" cy="6883400"/>
              </a:xfrm>
              <a:blipFill>
                <a:blip r:embed="rId2"/>
                <a:stretch>
                  <a:fillRect l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9137382B-C556-F934-2F19-0D4B7BA08D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85646" y="2563906"/>
                <a:ext cx="6560391" cy="69102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71487" marR="0" indent="-471487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100000"/>
                  <a:buFont typeface="Webdings" panose="05030102010509060703" pitchFamily="18" charset="2"/>
                  <a:buChar char="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chemeClr val="tx2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04875" marR="0" indent="-447675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chemeClr val="tx2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33500" marR="0" indent="-419100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chemeClr val="tx2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74520" marR="0" indent="-502919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–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chemeClr val="tx2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331720" marR="0" indent="-502920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»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chemeClr val="tx2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97735" marR="0" indent="-575235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4999"/>
                  <a:buFont typeface="Arial"/>
                  <a:buChar char="‣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42235" marR="0" indent="-575235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4999"/>
                  <a:buFont typeface="Arial"/>
                  <a:buChar char="‣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86735" marR="0" indent="-575235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4999"/>
                  <a:buFont typeface="Arial"/>
                  <a:buChar char="‣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31235" marR="0" indent="-575235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4999"/>
                  <a:buFont typeface="Arial"/>
                  <a:buChar char="‣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 hangingPunct="1">
                  <a:buFont typeface="Webdings" panose="05030102010509060703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−ℓ</m:t>
                              </m:r>
                            </m:sup>
                          </m:sSup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hangingPunct="1">
                  <a:buFont typeface="Webdings" panose="05030102010509060703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hangingPunct="1">
                  <a:buFont typeface="Webdings" panose="05030102010509060703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hangingPunct="1">
                  <a:buFont typeface="Webdings" panose="05030102010509060703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9137382B-C556-F934-2F19-0D4B7BA0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646" y="2563906"/>
                <a:ext cx="6560391" cy="6910293"/>
              </a:xfrm>
              <a:prstGeom prst="rect">
                <a:avLst/>
              </a:prstGeom>
              <a:blipFill>
                <a:blip r:embed="rId3"/>
                <a:stretch>
                  <a:fillRect l="-1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36781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0439-DEB3-DE3B-FD8B-54AF25F9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>
            <a:normAutofit fontScale="90000"/>
          </a:bodyPr>
          <a:lstStyle/>
          <a:p>
            <a:r>
              <a:rPr lang="en-US" dirty="0"/>
              <a:t>So… Will assuming the line is the log odds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DA42A-A3D4-27A7-801E-390DFFE47C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CDB1601-67CC-E114-87BC-0AC7C4ACD3D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25506" y="2438400"/>
                <a:ext cx="6454588" cy="6883400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probability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probabillity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linear?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CDB1601-67CC-E114-87BC-0AC7C4ACD3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25506" y="2438400"/>
                <a:ext cx="6454588" cy="6883400"/>
              </a:xfrm>
              <a:blipFill>
                <a:blip r:embed="rId2"/>
                <a:stretch>
                  <a:fillRect l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9137382B-C556-F934-2F19-0D4B7BA08D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85646" y="2563906"/>
                <a:ext cx="6560391" cy="69102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71487" marR="0" indent="-471487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100000"/>
                  <a:buFont typeface="Webdings" panose="05030102010509060703" pitchFamily="18" charset="2"/>
                  <a:buChar char="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chemeClr val="tx2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04875" marR="0" indent="-447675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chemeClr val="tx2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33500" marR="0" indent="-419100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chemeClr val="tx2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74520" marR="0" indent="-502919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–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chemeClr val="tx2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331720" marR="0" indent="-502920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»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chemeClr val="tx2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97735" marR="0" indent="-575235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4999"/>
                  <a:buFont typeface="Arial"/>
                  <a:buChar char="‣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42235" marR="0" indent="-575235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4999"/>
                  <a:buFont typeface="Arial"/>
                  <a:buChar char="‣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86735" marR="0" indent="-575235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4999"/>
                  <a:buFont typeface="Arial"/>
                  <a:buChar char="‣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31235" marR="0" indent="-575235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4999"/>
                  <a:buFont typeface="Arial"/>
                  <a:buChar char="‣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 hangingPunct="1">
                  <a:buFont typeface="Webdings" panose="05030102010509060703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−ℓ</m:t>
                              </m:r>
                            </m:sup>
                          </m:sSup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hangingPunct="1">
                  <a:buFont typeface="Webdings" panose="05030102010509060703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hangingPunct="1">
                  <a:buFont typeface="Webdings" panose="05030102010509060703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hangingPunct="1">
                  <a:buFont typeface="Webdings" panose="05030102010509060703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hangingPunct="1">
                  <a:buFont typeface="Webdings" panose="05030102010509060703" pitchFamily="18" charset="2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=ℓ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hangingPunct="1">
                  <a:buFont typeface="Webdings" panose="05030102010509060703" pitchFamily="18" charset="2"/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9137382B-C556-F934-2F19-0D4B7BA0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646" y="2563906"/>
                <a:ext cx="6560391" cy="6910293"/>
              </a:xfrm>
              <a:prstGeom prst="rect">
                <a:avLst/>
              </a:prstGeom>
              <a:blipFill>
                <a:blip r:embed="rId3"/>
                <a:stretch>
                  <a:fillRect l="-3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8524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210C-1401-4937-96A8-5A74F9D9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FA679-ED61-4980-867E-EA4607EAC3D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asted-image.jpeg">
            <a:extLst>
              <a:ext uri="{FF2B5EF4-FFF2-40B4-BE49-F238E27FC236}">
                <a16:creationId xmlns:a16="http://schemas.microsoft.com/office/drawing/2014/main" id="{D5B202F8-FC89-46FF-89FC-DF6E2DDB1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99" y="2496981"/>
            <a:ext cx="12001501" cy="6861464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E45F68A-3A34-D9CD-03C0-E6885BC6E4DB}"/>
              </a:ext>
            </a:extLst>
          </p:cNvPr>
          <p:cNvCxnSpPr/>
          <p:nvPr/>
        </p:nvCxnSpPr>
        <p:spPr>
          <a:xfrm>
            <a:off x="7584141" y="2868706"/>
            <a:ext cx="0" cy="1416423"/>
          </a:xfrm>
          <a:prstGeom prst="straightConnector1">
            <a:avLst/>
          </a:prstGeom>
          <a:noFill/>
          <a:ln w="76200" cap="flat">
            <a:solidFill>
              <a:schemeClr val="accent5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F26D25-B041-5171-C0E9-4A82451A532E}"/>
              </a:ext>
            </a:extLst>
          </p:cNvPr>
          <p:cNvCxnSpPr>
            <a:cxnSpLocks/>
          </p:cNvCxnSpPr>
          <p:nvPr/>
        </p:nvCxnSpPr>
        <p:spPr>
          <a:xfrm flipH="1">
            <a:off x="2384612" y="4249271"/>
            <a:ext cx="5181600" cy="0"/>
          </a:xfrm>
          <a:prstGeom prst="straightConnector1">
            <a:avLst/>
          </a:prstGeom>
          <a:noFill/>
          <a:ln w="76200" cap="flat">
            <a:solidFill>
              <a:schemeClr val="accent5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D9F9AD-EEDF-413E-39FC-37C0E8F32F1C}"/>
              </a:ext>
            </a:extLst>
          </p:cNvPr>
          <p:cNvSpPr txBox="1"/>
          <p:nvPr/>
        </p:nvSpPr>
        <p:spPr>
          <a:xfrm rot="16200000">
            <a:off x="-1707451" y="4995526"/>
            <a:ext cx="5307106" cy="694878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rmAutofit fontScale="77500" lnSpcReduction="20000"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22222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Probability of a heart attack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BC8CB9-23AD-7F65-4FF4-D10E59D6D437}"/>
              </a:ext>
            </a:extLst>
          </p:cNvPr>
          <p:cNvSpPr txBox="1"/>
          <p:nvPr/>
        </p:nvSpPr>
        <p:spPr>
          <a:xfrm>
            <a:off x="4890354" y="8649409"/>
            <a:ext cx="5307106" cy="694878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rmAutofit fontScale="77500" lnSpcReduction="20000"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222222"/>
                </a:solidFill>
                <a:effectLst/>
                <a:uFillTx/>
                <a:latin typeface="+mn-lt"/>
                <a:ea typeface="DIN Condensed"/>
                <a:cs typeface="DIN Condensed"/>
                <a:sym typeface="DIN Condensed"/>
              </a:rPr>
              <a:t>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193825-C562-925F-54A8-8118ACA3C429}"/>
                  </a:ext>
                </a:extLst>
              </p:cNvPr>
              <p:cNvSpPr txBox="1"/>
              <p:nvPr/>
            </p:nvSpPr>
            <p:spPr>
              <a:xfrm>
                <a:off x="1664050" y="3716410"/>
                <a:ext cx="718082" cy="769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DIN Condensed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DIN Condensed"/>
                            </a:rPr>
                            <m:t>ℒ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DIN Condensed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sz="5000" b="0" i="0" u="none" strike="noStrike" cap="none" spc="0" normalizeH="0" baseline="0" dirty="0">
                  <a:ln>
                    <a:noFill/>
                  </a:ln>
                  <a:solidFill>
                    <a:schemeClr val="accent5"/>
                  </a:solidFill>
                  <a:effectLst/>
                  <a:uFillTx/>
                  <a:sym typeface="DIN Condensed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193825-C562-925F-54A8-8118ACA3C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050" y="3716410"/>
                <a:ext cx="718082" cy="769441"/>
              </a:xfrm>
              <a:prstGeom prst="rect">
                <a:avLst/>
              </a:prstGeom>
              <a:blipFill>
                <a:blip r:embed="rId3"/>
                <a:stretch>
                  <a:fillRect l="-22807" r="-7018" b="-1451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BC6DE7-F1BF-6947-B941-F8C973205FAD}"/>
              </a:ext>
            </a:extLst>
          </p:cNvPr>
          <p:cNvCxnSpPr>
            <a:cxnSpLocks/>
          </p:cNvCxnSpPr>
          <p:nvPr/>
        </p:nvCxnSpPr>
        <p:spPr>
          <a:xfrm flipV="1">
            <a:off x="6586167" y="6708780"/>
            <a:ext cx="0" cy="739155"/>
          </a:xfrm>
          <a:prstGeom prst="straightConnector1">
            <a:avLst/>
          </a:prstGeom>
          <a:noFill/>
          <a:ln w="76200" cap="flat">
            <a:solidFill>
              <a:schemeClr val="accent5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8782E8-216A-E263-9215-D7269C3DA1E5}"/>
              </a:ext>
            </a:extLst>
          </p:cNvPr>
          <p:cNvCxnSpPr>
            <a:cxnSpLocks/>
          </p:cNvCxnSpPr>
          <p:nvPr/>
        </p:nvCxnSpPr>
        <p:spPr>
          <a:xfrm flipH="1">
            <a:off x="2359742" y="6672922"/>
            <a:ext cx="4208496" cy="0"/>
          </a:xfrm>
          <a:prstGeom prst="straightConnector1">
            <a:avLst/>
          </a:prstGeom>
          <a:noFill/>
          <a:ln w="76200" cap="flat">
            <a:solidFill>
              <a:schemeClr val="accent5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84CC53-E9B4-76B0-E6C6-E54814DE2806}"/>
                  </a:ext>
                </a:extLst>
              </p:cNvPr>
              <p:cNvSpPr txBox="1"/>
              <p:nvPr/>
            </p:nvSpPr>
            <p:spPr>
              <a:xfrm>
                <a:off x="2332644" y="5710917"/>
                <a:ext cx="1835567" cy="8313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DIN Condensed"/>
                            </a:rPr>
                          </m:ctrlPr>
                        </m:sSubPr>
                        <m:e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DIN Condensed"/>
                            </a:rPr>
                            <m:t>1−</m:t>
                          </m:r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DIN Condensed"/>
                            </a:rPr>
                            <m:t>ℒ</m:t>
                          </m:r>
                        </m:e>
                        <m:sub>
                          <m:r>
                            <a:rPr kumimoji="0" lang="en-US" sz="50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5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DIN Condensed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0" lang="en-US" sz="5000" b="0" i="0" u="none" strike="noStrike" cap="none" spc="0" normalizeH="0" baseline="0" dirty="0">
                  <a:ln>
                    <a:noFill/>
                  </a:ln>
                  <a:solidFill>
                    <a:schemeClr val="accent5"/>
                  </a:solidFill>
                  <a:effectLst/>
                  <a:uFillTx/>
                  <a:sym typeface="DIN Condensed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84CC53-E9B4-76B0-E6C6-E54814DE2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44" y="5710917"/>
                <a:ext cx="1835567" cy="831318"/>
              </a:xfrm>
              <a:prstGeom prst="rect">
                <a:avLst/>
              </a:prstGeom>
              <a:blipFill>
                <a:blip r:embed="rId4"/>
                <a:stretch>
                  <a:fillRect l="-8219" r="-4795" b="-2388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973B64-59CE-9FAF-C2A1-95BF5561428A}"/>
                  </a:ext>
                </a:extLst>
              </p:cNvPr>
              <p:cNvSpPr txBox="1"/>
              <p:nvPr/>
            </p:nvSpPr>
            <p:spPr>
              <a:xfrm>
                <a:off x="8025521" y="5261707"/>
                <a:ext cx="4408451" cy="22311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ctr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50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DIN Condensed"/>
                        </a:rPr>
                        <m:t>log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DIN Condensed"/>
                        </a:rPr>
                        <m:t>ℒ</m:t>
                      </m:r>
                      <m:r>
                        <a:rPr kumimoji="0" lang="en-US" sz="50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DIN Condensed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5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50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500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  <m:sSub>
                            <m:sSubPr>
                              <m:ctrlPr>
                                <a:rPr lang="en-US" sz="50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0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sz="50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en-US" sz="5000" b="0" i="0" u="none" strike="noStrike" cap="none" spc="0" normalizeH="0" baseline="0" dirty="0">
                  <a:ln>
                    <a:noFill/>
                  </a:ln>
                  <a:solidFill>
                    <a:schemeClr val="accent5"/>
                  </a:solidFill>
                  <a:effectLst/>
                  <a:uFillTx/>
                  <a:sym typeface="DIN Condensed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973B64-59CE-9FAF-C2A1-95BF55614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521" y="5261707"/>
                <a:ext cx="4408451" cy="2231188"/>
              </a:xfrm>
              <a:prstGeom prst="rect">
                <a:avLst/>
              </a:prstGeom>
              <a:blipFill>
                <a:blip r:embed="rId5"/>
                <a:stretch>
                  <a:fillRect l="-6609" t="-106818" r="-3161" b="-17159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16621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Logistic Regression</a:t>
            </a:r>
          </a:p>
        </p:txBody>
      </p:sp>
      <p:sp>
        <p:nvSpPr>
          <p:cNvPr id="241" name="Shape 241"/>
          <p:cNvSpPr>
            <a:spLocks noGrp="1"/>
          </p:cNvSpPr>
          <p:nvPr>
            <p:ph type="body" idx="1"/>
          </p:nvPr>
        </p:nvSpPr>
        <p:spPr>
          <a:xfrm>
            <a:off x="406400" y="4237533"/>
            <a:ext cx="12192000" cy="453648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solidFill>
                  <a:srgbClr val="A7A7A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Output is probability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rgbClr val="A7A7A7"/>
                </a:solidFill>
              </a:rPr>
              <a:t>Probability -&gt; classification using a </a:t>
            </a:r>
            <a:r>
              <a:rPr>
                <a:solidFill>
                  <a:schemeClr val="accent3"/>
                </a:solidFill>
              </a:rPr>
              <a:t>discrimination threshold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solidFill>
                  <a:srgbClr val="A7A7A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Default threshold: 0.5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210C-1401-4937-96A8-5A74F9D9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Discrimination Threshold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FA679-ED61-4980-867E-EA4607EAC3D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C7CD28-6618-4533-82E7-42514BD8532E}"/>
              </a:ext>
            </a:extLst>
          </p:cNvPr>
          <p:cNvGrpSpPr/>
          <p:nvPr/>
        </p:nvGrpSpPr>
        <p:grpSpPr>
          <a:xfrm>
            <a:off x="596899" y="2496981"/>
            <a:ext cx="12001501" cy="6861464"/>
            <a:chOff x="215900" y="1282700"/>
            <a:chExt cx="12573000" cy="7188200"/>
          </a:xfrm>
        </p:grpSpPr>
        <p:pic>
          <p:nvPicPr>
            <p:cNvPr id="13" name="pasted-image.jpeg">
              <a:extLst>
                <a:ext uri="{FF2B5EF4-FFF2-40B4-BE49-F238E27FC236}">
                  <a16:creationId xmlns:a16="http://schemas.microsoft.com/office/drawing/2014/main" id="{D5B202F8-FC89-46FF-89FC-DF6E2DDB1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900" y="1282700"/>
              <a:ext cx="12573000" cy="71882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4" name="Shape 246">
              <a:extLst>
                <a:ext uri="{FF2B5EF4-FFF2-40B4-BE49-F238E27FC236}">
                  <a16:creationId xmlns:a16="http://schemas.microsoft.com/office/drawing/2014/main" id="{2FB0F7FB-4223-4D3E-9713-6CC3951F6B1A}"/>
                </a:ext>
              </a:extLst>
            </p:cNvPr>
            <p:cNvSpPr/>
            <p:nvPr/>
          </p:nvSpPr>
          <p:spPr>
            <a:xfrm>
              <a:off x="2082800" y="4206975"/>
              <a:ext cx="10509665" cy="1"/>
            </a:xfrm>
            <a:prstGeom prst="line">
              <a:avLst/>
            </a:prstGeom>
            <a:ln w="76200">
              <a:solidFill>
                <a:schemeClr val="accent5"/>
              </a:solidFill>
              <a:custDash>
                <a:ds d="200000" sp="200000"/>
              </a:custDash>
              <a:miter lim="400000"/>
            </a:ln>
          </p:spPr>
          <p:txBody>
            <a:bodyPr lIns="45718" tIns="45718" rIns="45718" bIns="45718"/>
            <a:lstStyle/>
            <a:p>
              <a:pPr>
                <a:defRPr>
                  <a:solidFill>
                    <a:srgbClr val="838787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92D68-B1EB-4D16-AB75-55AD61F8C7C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2AFEF-311B-46F2-A52D-29AC3593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536700"/>
            <a:ext cx="12485352" cy="723900"/>
          </a:xfrm>
        </p:spPr>
        <p:txBody>
          <a:bodyPr>
            <a:normAutofit fontScale="90000"/>
          </a:bodyPr>
          <a:lstStyle/>
          <a:p>
            <a:r>
              <a:rPr lang="en-US" dirty="0"/>
              <a:t>Deep Learning / 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ACA16-FBCA-4D02-AAC8-1025888B0A5D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06400" y="2743199"/>
            <a:ext cx="12395200" cy="6774287"/>
          </a:xfrm>
        </p:spPr>
        <p:txBody>
          <a:bodyPr>
            <a:normAutofit/>
          </a:bodyPr>
          <a:lstStyle/>
          <a:p>
            <a:r>
              <a:rPr lang="en-US" sz="3500" dirty="0"/>
              <a:t>Machine learning models</a:t>
            </a:r>
          </a:p>
          <a:p>
            <a:r>
              <a:rPr lang="en-US" sz="3500" dirty="0"/>
              <a:t>Treat each of the neurons as a logistic regression classifier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accent3"/>
                </a:solidFill>
              </a:rPr>
              <a:t>Example:</a:t>
            </a:r>
          </a:p>
          <a:p>
            <a:r>
              <a:rPr lang="en-US" sz="3500" dirty="0" err="1"/>
              <a:t>x1</a:t>
            </a:r>
            <a:r>
              <a:rPr lang="en-US" sz="3500" dirty="0"/>
              <a:t>: Is the object orange?</a:t>
            </a:r>
          </a:p>
          <a:p>
            <a:r>
              <a:rPr lang="en-US" sz="3500" dirty="0" err="1"/>
              <a:t>x2</a:t>
            </a:r>
            <a:r>
              <a:rPr lang="en-US" sz="3500" dirty="0"/>
              <a:t>: Is the object shaped </a:t>
            </a:r>
            <a:br>
              <a:rPr lang="en-US" sz="3500" dirty="0"/>
            </a:br>
            <a:r>
              <a:rPr lang="en-US" sz="3500" dirty="0"/>
              <a:t>like a cat?</a:t>
            </a:r>
          </a:p>
          <a:p>
            <a:r>
              <a:rPr lang="en-US" sz="3500" dirty="0" err="1"/>
              <a:t>x3</a:t>
            </a:r>
            <a:r>
              <a:rPr lang="en-US" sz="3500" dirty="0"/>
              <a:t>: Is the object </a:t>
            </a:r>
            <a:br>
              <a:rPr lang="en-US" sz="3500" dirty="0"/>
            </a:br>
            <a:r>
              <a:rPr lang="en-US" sz="3500" dirty="0"/>
              <a:t>chasing a mouse?</a:t>
            </a:r>
          </a:p>
          <a:p>
            <a:pPr marL="0" indent="0">
              <a:buNone/>
            </a:pPr>
            <a:endParaRPr lang="en-US" sz="350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75C6C3D-E6C3-421C-9B36-A68805291A2D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431" r="143"/>
          <a:stretch/>
        </p:blipFill>
        <p:spPr>
          <a:xfrm>
            <a:off x="3760880" y="4876800"/>
            <a:ext cx="9243920" cy="4819650"/>
          </a:xfrm>
        </p:spPr>
      </p:pic>
    </p:spTree>
    <p:extLst>
      <p:ext uri="{BB962C8B-B14F-4D97-AF65-F5344CB8AC3E}">
        <p14:creationId xmlns:p14="http://schemas.microsoft.com/office/powerpoint/2010/main" val="237312078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54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7" y="535890"/>
            <a:ext cx="13009035" cy="8681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ROC Curve</a:t>
            </a:r>
          </a:p>
        </p:txBody>
      </p:sp>
      <p:sp>
        <p:nvSpPr>
          <p:cNvPr id="259" name="Shape 259"/>
          <p:cNvSpPr>
            <a:spLocks noGrp="1"/>
          </p:cNvSpPr>
          <p:nvPr>
            <p:ph type="body" idx="1"/>
          </p:nvPr>
        </p:nvSpPr>
        <p:spPr>
          <a:xfrm>
            <a:off x="406400" y="1927435"/>
            <a:ext cx="12192000" cy="6465997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endParaRPr/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Short for “Receiver operating characteristic”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Shows effect of changing probability threshold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14" y="-44847"/>
            <a:ext cx="12290372" cy="9843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ROC Curve</a:t>
            </a:r>
          </a:p>
        </p:txBody>
      </p:sp>
      <p:sp>
        <p:nvSpPr>
          <p:cNvPr id="264" name="Shape 264"/>
          <p:cNvSpPr>
            <a:spLocks noGrp="1"/>
          </p:cNvSpPr>
          <p:nvPr>
            <p:ph type="body" idx="1"/>
          </p:nvPr>
        </p:nvSpPr>
        <p:spPr>
          <a:xfrm>
            <a:off x="406400" y="1927435"/>
            <a:ext cx="12699074" cy="6465997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endParaRPr/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Tradeoff between True Positive Rate and False Positive Rate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Neutral on class? Choose closest point to top-left corner.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Area Under the curve</a:t>
            </a:r>
          </a:p>
        </p:txBody>
      </p:sp>
      <p:sp>
        <p:nvSpPr>
          <p:cNvPr id="267" name="Shape 267"/>
          <p:cNvSpPr>
            <a:spLocks noGrp="1"/>
          </p:cNvSpPr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endParaRPr/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Total AUC is a measure of classifier power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1.0 is perfect, 0.5 is as bad as random chance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14" y="-44847"/>
            <a:ext cx="12290372" cy="9843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RoC and class balance</a:t>
            </a:r>
          </a:p>
        </p:txBody>
      </p:sp>
      <p:sp>
        <p:nvSpPr>
          <p:cNvPr id="272" name="Shape 272"/>
          <p:cNvSpPr>
            <a:spLocks noGrp="1"/>
          </p:cNvSpPr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endParaRPr dirty="0"/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rPr dirty="0"/>
              <a:t>X-axis is sized relative to </a:t>
            </a:r>
            <a:r>
              <a:rPr lang="en-US" dirty="0"/>
              <a:t>NEGATIVE</a:t>
            </a:r>
            <a:r>
              <a:rPr dirty="0"/>
              <a:t> class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rPr dirty="0"/>
              <a:t>Y-axis is sized relative to </a:t>
            </a:r>
            <a:r>
              <a:rPr lang="en-US" dirty="0"/>
              <a:t>POSITIVE</a:t>
            </a:r>
            <a:r>
              <a:rPr dirty="0"/>
              <a:t> class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14" y="-44847"/>
            <a:ext cx="12290372" cy="9843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Precision-Recall Curve</a:t>
            </a:r>
          </a:p>
        </p:txBody>
      </p:sp>
      <p:sp>
        <p:nvSpPr>
          <p:cNvPr id="277" name="Shape 277"/>
          <p:cNvSpPr>
            <a:spLocks noGrp="1"/>
          </p:cNvSpPr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endParaRPr/>
          </a:p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t>Both axes are sized relative to POSITIVE class</a:t>
            </a:r>
          </a:p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t>Shows how % correct of POSITIVE guesses goes down as threshold lowers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B50C9-2C04-4D9E-858A-F73AFBB45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" y="0"/>
            <a:ext cx="13002768" cy="9753600"/>
          </a:xfrm>
          <a:prstGeom prst="rect">
            <a:avLst/>
          </a:prstGeom>
        </p:spPr>
      </p:pic>
      <p:sp>
        <p:nvSpPr>
          <p:cNvPr id="286" name="Shape 286"/>
          <p:cNvSpPr/>
          <p:nvPr/>
        </p:nvSpPr>
        <p:spPr>
          <a:xfrm>
            <a:off x="7184898" y="9101665"/>
            <a:ext cx="3244597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r>
              <a:t>TRUE POSITIVE RATE</a:t>
            </a:r>
          </a:p>
        </p:txBody>
      </p:sp>
      <p:sp>
        <p:nvSpPr>
          <p:cNvPr id="287" name="Shape 287"/>
          <p:cNvSpPr/>
          <p:nvPr/>
        </p:nvSpPr>
        <p:spPr>
          <a:xfrm>
            <a:off x="267631" y="3471332"/>
            <a:ext cx="6298185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r>
              <a:t>SUCCESS RATE WITH POSITIVE GUESSES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/>
              <a:t>Imbalanced classes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problem #1</a:t>
            </a:r>
          </a:p>
        </p:txBody>
      </p:sp>
      <p:sp>
        <p:nvSpPr>
          <p:cNvPr id="294" name="Shape 294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Randomly selecting rows USUALLY </a:t>
            </a:r>
            <a:r>
              <a:rPr lang="en-US" dirty="0"/>
              <a:t>yields the correct </a:t>
            </a:r>
            <a:r>
              <a:rPr dirty="0"/>
              <a:t>class proportions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However, when positive cases are sparse, LOTS of variance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7888-A78E-81A4-7708-E81AB137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Assume Probability can be modeled with a</a:t>
            </a:r>
            <a:br>
              <a:rPr lang="en-US" dirty="0"/>
            </a:br>
            <a:r>
              <a:rPr lang="en-US" dirty="0">
                <a:solidFill>
                  <a:schemeClr val="accent3"/>
                </a:solidFill>
              </a:rPr>
              <a:t>logistic curve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C6F5AF94-687B-1C16-E2D5-B943846F9A0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01637" y="4572000"/>
                <a:ext cx="5488799" cy="4749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C6F5AF94-687B-1C16-E2D5-B943846F9A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01637" y="4572000"/>
                <a:ext cx="5488799" cy="4749800"/>
              </a:xfrm>
              <a:blipFill>
                <a:blip r:embed="rId2"/>
                <a:stretch>
                  <a:fillRect l="-3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2D61EFF-98C0-392D-D5F6-1092F017650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asted-image.png">
            <a:extLst>
              <a:ext uri="{FF2B5EF4-FFF2-40B4-BE49-F238E27FC236}">
                <a16:creationId xmlns:a16="http://schemas.microsoft.com/office/drawing/2014/main" id="{16FBBFA3-3415-3120-C826-57744C83A9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692"/>
          <a:stretch/>
        </p:blipFill>
        <p:spPr>
          <a:xfrm>
            <a:off x="6091776" y="3407080"/>
            <a:ext cx="6322099" cy="4220980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A3E9ED-C852-FF51-5E79-69126D1B97BB}"/>
                  </a:ext>
                </a:extLst>
              </p:cNvPr>
              <p:cNvSpPr txBox="1"/>
              <p:nvPr/>
            </p:nvSpPr>
            <p:spPr>
              <a:xfrm>
                <a:off x="7252569" y="7422433"/>
                <a:ext cx="6303504" cy="8720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4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en-US" sz="30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/>
                        <a:uFillTx/>
                        <a:latin typeface="+mj-lt"/>
                        <a:sym typeface="DIN Condensed"/>
                      </a:rPr>
                      <m:t>𝐿</m:t>
                    </m:r>
                    <m:r>
                      <a:rPr kumimoji="0" lang="en-US" sz="30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/>
                        <a:uFillTx/>
                        <a:latin typeface="+mj-lt"/>
                        <a:sym typeface="DIN Condensed"/>
                      </a:rPr>
                      <m:t>=1</m:t>
                    </m:r>
                  </m:oMath>
                </a14:m>
                <a:r>
                  <a:rPr kumimoji="0" lang="en-US" sz="30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20000"/>
                        <a:lumOff val="80000"/>
                      </a:schemeClr>
                    </a:solidFill>
                    <a:effectLst/>
                    <a:uFillTx/>
                    <a:latin typeface="+mj-lt"/>
                    <a:sym typeface="DIN Condensed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sz="30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/>
                        <a:uFillTx/>
                        <a:latin typeface="+mj-lt"/>
                        <a:sym typeface="DIN Condensed"/>
                      </a:rPr>
                      <m:t>𝑘</m:t>
                    </m:r>
                    <m:r>
                      <a:rPr kumimoji="0" lang="en-US" sz="30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/>
                        <a:uFillTx/>
                        <a:latin typeface="+mj-lt"/>
                        <a:sym typeface="DIN Condensed"/>
                      </a:rPr>
                      <m:t>=1</m:t>
                    </m:r>
                  </m:oMath>
                </a14:m>
                <a:r>
                  <a:rPr kumimoji="0" lang="en-US" sz="3000" b="0" i="0" u="none" strike="noStrike" cap="none" spc="0" normalizeH="0" baseline="0" dirty="0">
                    <a:ln>
                      <a:noFill/>
                    </a:ln>
                    <a:solidFill>
                      <a:schemeClr val="tx2">
                        <a:lumMod val="20000"/>
                        <a:lumOff val="80000"/>
                      </a:schemeClr>
                    </a:solidFill>
                    <a:effectLst/>
                    <a:uFillTx/>
                    <a:latin typeface="+mj-lt"/>
                    <a:sym typeface="DIN Condensed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3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effectLst/>
                            <a:uFillTx/>
                            <a:latin typeface="+mj-lt"/>
                            <a:sym typeface="DIN Condensed"/>
                          </a:rPr>
                        </m:ctrlPr>
                      </m:sSubPr>
                      <m:e>
                        <m:r>
                          <a:rPr kumimoji="0" lang="en-US" sz="3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effectLst/>
                            <a:uFillTx/>
                            <a:latin typeface="+mj-lt"/>
                            <a:sym typeface="DIN Condensed"/>
                          </a:rPr>
                          <m:t>𝑥</m:t>
                        </m:r>
                      </m:e>
                      <m:sub>
                        <m:r>
                          <a:rPr kumimoji="0" lang="en-US" sz="30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chemeClr val="tx2">
                                <a:lumMod val="20000"/>
                                <a:lumOff val="80000"/>
                              </a:schemeClr>
                            </a:solidFill>
                            <a:effectLst/>
                            <a:uFillTx/>
                            <a:latin typeface="+mj-lt"/>
                            <a:sym typeface="DIN Condensed"/>
                          </a:rPr>
                          <m:t>0</m:t>
                        </m:r>
                      </m:sub>
                    </m:sSub>
                    <m:r>
                      <a:rPr kumimoji="0" lang="en-US" sz="30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  <a:effectLst/>
                        <a:uFillTx/>
                        <a:latin typeface="+mj-lt"/>
                        <a:sym typeface="DIN Condensed"/>
                      </a:rPr>
                      <m:t>=0</m:t>
                    </m:r>
                  </m:oMath>
                </a14:m>
                <a:endParaRPr kumimoji="0" lang="en-US" sz="3000" b="0" i="0" u="none" strike="noStrike" cap="none" spc="0" normalizeH="0" baseline="0" dirty="0">
                  <a:ln>
                    <a:noFill/>
                  </a:ln>
                  <a:solidFill>
                    <a:schemeClr val="tx2">
                      <a:lumMod val="20000"/>
                      <a:lumOff val="80000"/>
                    </a:schemeClr>
                  </a:solidFill>
                  <a:effectLst/>
                  <a:uFillTx/>
                  <a:latin typeface="+mj-lt"/>
                  <a:sym typeface="DIN Condensed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A3E9ED-C852-FF51-5E79-69126D1B9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569" y="7422433"/>
                <a:ext cx="6303504" cy="872034"/>
              </a:xfrm>
              <a:prstGeom prst="rect">
                <a:avLst/>
              </a:prstGeom>
              <a:blipFill>
                <a:blip r:embed="rId4"/>
                <a:stretch>
                  <a:fillRect l="-1408" b="-20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2026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pasted-image.gif"/>
          <p:cNvPicPr>
            <a:picLocks noChangeAspect="1"/>
          </p:cNvPicPr>
          <p:nvPr/>
        </p:nvPicPr>
        <p:blipFill>
          <a:blip r:embed="rId2"/>
          <a:srcRect b="10800"/>
          <a:stretch>
            <a:fillRect/>
          </a:stretch>
        </p:blipFill>
        <p:spPr>
          <a:xfrm>
            <a:off x="-123098" y="1857176"/>
            <a:ext cx="13541218" cy="60393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99" name="pasted-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-95116"/>
            <a:ext cx="12192002" cy="9943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Problem #2</a:t>
            </a:r>
          </a:p>
        </p:txBody>
      </p:sp>
      <p:sp>
        <p:nvSpPr>
          <p:cNvPr id="302" name="Shape 302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Often have WAY more negative samples than positive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High “accuracy” if you always guess negative!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pasted-image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55649" r="12235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379729">
              <a:defRPr sz="11049"/>
            </a:lvl1pPr>
          </a:lstStyle>
          <a:p>
            <a:r>
              <a:rPr sz="8200" dirty="0"/>
              <a:t>Transactions</a:t>
            </a:r>
          </a:p>
        </p:txBody>
      </p:sp>
      <p:sp>
        <p:nvSpPr>
          <p:cNvPr id="306" name="Shape 3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Fraudulent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1217083"/>
            <a:ext cx="12153900" cy="7790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Sensitivity</a:t>
            </a:r>
          </a:p>
        </p:txBody>
      </p:sp>
      <p:sp>
        <p:nvSpPr>
          <p:cNvPr id="311" name="Shape 311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TP / </a:t>
            </a:r>
            <a:r>
              <a:rPr lang="en-US" dirty="0"/>
              <a:t>(</a:t>
            </a:r>
            <a:r>
              <a:rPr dirty="0"/>
              <a:t>TP + FN</a:t>
            </a:r>
            <a:r>
              <a:rPr lang="en-US" dirty="0"/>
              <a:t>)</a:t>
            </a:r>
            <a:endParaRPr dirty="0"/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Focuses only on performance on TRUE samples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resampling.png"/>
          <p:cNvPicPr>
            <a:picLocks noChangeAspect="1"/>
          </p:cNvPicPr>
          <p:nvPr/>
        </p:nvPicPr>
        <p:blipFill>
          <a:blip r:embed="rId2"/>
          <a:srcRect l="45323"/>
          <a:stretch>
            <a:fillRect/>
          </a:stretch>
        </p:blipFill>
        <p:spPr>
          <a:xfrm>
            <a:off x="0" y="1225153"/>
            <a:ext cx="13004942" cy="7303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Oversampling</a:t>
            </a:r>
          </a:p>
        </p:txBody>
      </p:sp>
      <p:sp>
        <p:nvSpPr>
          <p:cNvPr id="316" name="Shape 316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Often have WAY more negative samples than positive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High “accuracy” if you always guess negative!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resampling.png"/>
          <p:cNvPicPr>
            <a:picLocks noChangeAspect="1"/>
          </p:cNvPicPr>
          <p:nvPr/>
        </p:nvPicPr>
        <p:blipFill>
          <a:blip r:embed="rId2"/>
          <a:srcRect r="48145"/>
          <a:stretch>
            <a:fillRect/>
          </a:stretch>
        </p:blipFill>
        <p:spPr>
          <a:xfrm>
            <a:off x="-13451" y="1018626"/>
            <a:ext cx="13031665" cy="7716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Undersampling</a:t>
            </a:r>
          </a:p>
        </p:txBody>
      </p:sp>
      <p:sp>
        <p:nvSpPr>
          <p:cNvPr id="321" name="Shape 321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Avoid — loses data!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Used when size is expensive, eg. Big Data or data that has to be cleaned manually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Logistic Regression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sz="half" idx="1"/>
          </p:nvPr>
        </p:nvSpPr>
        <p:spPr>
          <a:xfrm>
            <a:off x="406400" y="4186733"/>
            <a:ext cx="12192000" cy="4152372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US" sz="4900" cap="none" spc="0" dirty="0">
                <a:latin typeface="Avenir Next Medium"/>
              </a:rPr>
              <a:t>Try different parameters for a line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>
                <a:solidFill>
                  <a:schemeClr val="accent3"/>
                </a:solidFill>
              </a:rPr>
              <a:t>Modify output</a:t>
            </a:r>
            <a:r>
              <a:rPr dirty="0"/>
              <a:t> of </a:t>
            </a:r>
            <a:r>
              <a:rPr lang="en-US" dirty="0"/>
              <a:t>that </a:t>
            </a:r>
            <a:r>
              <a:rPr dirty="0"/>
              <a:t>linear model to be a </a:t>
            </a:r>
            <a:r>
              <a:rPr lang="en-US" dirty="0">
                <a:solidFill>
                  <a:schemeClr val="accent3"/>
                </a:solidFill>
              </a:rPr>
              <a:t>logistic curve</a:t>
            </a:r>
            <a:endParaRPr dirty="0">
              <a:solidFill>
                <a:schemeClr val="accent3"/>
              </a:solidFill>
            </a:endParaRP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Used for classification, despite name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Imbalance-learn</a:t>
            </a:r>
          </a:p>
        </p:txBody>
      </p:sp>
      <p:sp>
        <p:nvSpPr>
          <p:cNvPr id="324" name="Shape 324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Fix imbalance in Pipeline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Need to import make_pipeline() from imbalance-learn instead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Random Oversampler</a:t>
            </a:r>
          </a:p>
        </p:txBody>
      </p:sp>
      <p:sp>
        <p:nvSpPr>
          <p:cNvPr id="327" name="Shape 327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Adds random duplicates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from imblearn.over_sampling import RandomOverSampler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1C602A-7B9B-54EB-CC5F-CDAA16C0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925763" indent="-2914650"/>
            <a:r>
              <a:rPr lang="en-US" dirty="0"/>
              <a:t>First Step:	How to go back and forth between Logistic curve and a line?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385CFC-2EE3-C107-E059-273EDF9194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3783106"/>
            <a:ext cx="12192000" cy="5538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Assume the line represents the log odds!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905C17-5AFA-D86D-BA9A-ABA1D14A6E0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879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 idx="4294967295"/>
          </p:nvPr>
        </p:nvSpPr>
        <p:spPr>
          <a:xfrm>
            <a:off x="524933" y="1062566"/>
            <a:ext cx="12192001" cy="1169261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403097">
              <a:lnSpc>
                <a:spcPct val="80000"/>
              </a:lnSpc>
              <a:spcBef>
                <a:spcPts val="1900"/>
              </a:spcBef>
              <a:defRPr sz="82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rPr dirty="0"/>
              <a:t>Odds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Shape 209"/>
              <p:cNvSpPr>
                <a:spLocks noGrp="1"/>
              </p:cNvSpPr>
              <p:nvPr>
                <p:ph type="body" idx="4294967295"/>
              </p:nvPr>
            </p:nvSpPr>
            <p:spPr>
              <a:xfrm>
                <a:off x="524933" y="2880584"/>
                <a:ext cx="12192001" cy="6059357"/>
              </a:xfrm>
              <a:prstGeom prst="rect">
                <a:avLst/>
              </a:prstGeom>
            </p:spPr>
            <p:txBody>
              <a:bodyPr lIns="50800" tIns="50800" rIns="50800" bIns="50800">
                <a:normAutofit fontScale="92500"/>
              </a:bodyPr>
              <a:lstStyle/>
              <a:p>
                <a:pPr marL="550656" indent="-550656" defTabSz="455674">
                  <a:spcBef>
                    <a:spcPts val="2100"/>
                  </a:spcBef>
                  <a:buSzPct val="40000"/>
                  <a:buFontTx/>
                  <a:buBlip>
                    <a:blip r:embed="rId2"/>
                  </a:buBlip>
                  <a:defRPr sz="4900">
                    <a:solidFill>
                      <a:srgbClr val="838787"/>
                    </a:solidFill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pPr>
                <a:r>
                  <a:rPr lang="en-US" dirty="0"/>
                  <a:t>Ratio of two probabilities</a:t>
                </a:r>
              </a:p>
              <a:p>
                <a:pPr marL="434747" lvl="1" indent="0" defTabSz="455674">
                  <a:spcBef>
                    <a:spcPts val="2100"/>
                  </a:spcBef>
                  <a:buSzPct val="40000"/>
                  <a:buNone/>
                  <a:defRPr sz="4900">
                    <a:solidFill>
                      <a:srgbClr val="838787"/>
                    </a:solidFill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odds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probability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probabillity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550656" indent="-550656" defTabSz="455674">
                  <a:spcBef>
                    <a:spcPts val="2100"/>
                  </a:spcBef>
                  <a:buSzPct val="40000"/>
                  <a:buFontTx/>
                  <a:buBlip>
                    <a:blip r:embed="rId2"/>
                  </a:buBlip>
                  <a:defRPr sz="4900">
                    <a:solidFill>
                      <a:srgbClr val="838787"/>
                    </a:solidFill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pPr>
                <a:r>
                  <a:rPr lang="en-US" dirty="0"/>
                  <a:t>e.g. P(Win) = 0.8, P(Lose) =0.2</a:t>
                </a:r>
              </a:p>
              <a:p>
                <a:pPr marL="550656" indent="-550656" defTabSz="455674">
                  <a:spcBef>
                    <a:spcPts val="2100"/>
                  </a:spcBef>
                  <a:buSzPct val="40000"/>
                  <a:buFontTx/>
                  <a:buBlip>
                    <a:blip r:embed="rId2"/>
                  </a:buBlip>
                  <a:defRPr sz="4900">
                    <a:solidFill>
                      <a:srgbClr val="838787"/>
                    </a:solidFill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pPr>
                <a:endParaRPr lang="en-US" dirty="0"/>
              </a:p>
              <a:p>
                <a:pPr marL="550656" indent="-550656" defTabSz="455674">
                  <a:spcBef>
                    <a:spcPts val="2100"/>
                  </a:spcBef>
                  <a:buSzPct val="40000"/>
                  <a:buFontTx/>
                  <a:buBlip>
                    <a:blip r:embed="rId2"/>
                  </a:buBlip>
                  <a:defRPr sz="4900">
                    <a:solidFill>
                      <a:srgbClr val="838787"/>
                    </a:solidFill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pPr>
                <a:r>
                  <a:rPr lang="en-US" dirty="0"/>
                  <a:t>Odds of winning = 0.8/0.2 = 4 </a:t>
                </a:r>
              </a:p>
              <a:p>
                <a:pPr marL="550656" indent="-550656" defTabSz="455674">
                  <a:spcBef>
                    <a:spcPts val="2100"/>
                  </a:spcBef>
                  <a:buSzPct val="40000"/>
                  <a:buFontTx/>
                  <a:buBlip>
                    <a:blip r:embed="rId2"/>
                  </a:buBlip>
                  <a:defRPr sz="4900">
                    <a:solidFill>
                      <a:srgbClr val="838787"/>
                    </a:solidFill>
                    <a:latin typeface="Avenir Next Medium"/>
                    <a:ea typeface="Avenir Next Medium"/>
                    <a:cs typeface="Avenir Next Medium"/>
                    <a:sym typeface="Avenir Next Medium"/>
                  </a:defRPr>
                </a:pPr>
                <a:r>
                  <a:rPr lang="en-US" dirty="0"/>
                  <a:t>Odds of losing = 0.2/0.8 = 0.25</a:t>
                </a:r>
                <a:endParaRPr dirty="0"/>
              </a:p>
            </p:txBody>
          </p:sp>
        </mc:Choice>
        <mc:Fallback>
          <p:sp>
            <p:nvSpPr>
              <p:cNvPr id="209" name="Shape 20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24933" y="2880584"/>
                <a:ext cx="12192001" cy="6059357"/>
              </a:xfrm>
              <a:prstGeom prst="rect">
                <a:avLst/>
              </a:prstGeom>
              <a:blipFill>
                <a:blip r:embed="rId3"/>
                <a:stretch>
                  <a:fillRect t="-2301" b="-3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0439-DEB3-DE3B-FD8B-54AF25F9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>
            <a:normAutofit fontScale="90000"/>
          </a:bodyPr>
          <a:lstStyle/>
          <a:p>
            <a:r>
              <a:rPr lang="en-US" dirty="0"/>
              <a:t>So… Will assuming the line is the log odds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DA42A-A3D4-27A7-801E-390DFFE47C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CDB1601-67CC-E114-87BC-0AC7C4ACD3D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25506" y="2438400"/>
                <a:ext cx="6454588" cy="6883400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probability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probabillity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linear?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CDB1601-67CC-E114-87BC-0AC7C4ACD3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25506" y="2438400"/>
                <a:ext cx="6454588" cy="6883400"/>
              </a:xfrm>
              <a:blipFill>
                <a:blip r:embed="rId2"/>
                <a:stretch>
                  <a:fillRect l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9137382B-C556-F934-2F19-0D4B7BA08D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85646" y="2563906"/>
                <a:ext cx="6560391" cy="69102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71487" marR="0" indent="-471487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100000"/>
                  <a:buFont typeface="Webdings" panose="05030102010509060703" pitchFamily="18" charset="2"/>
                  <a:buChar char="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chemeClr val="tx2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04875" marR="0" indent="-447675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chemeClr val="tx2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33500" marR="0" indent="-419100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chemeClr val="tx2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74520" marR="0" indent="-502919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–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chemeClr val="tx2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331720" marR="0" indent="-502920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»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chemeClr val="tx2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97735" marR="0" indent="-575235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4999"/>
                  <a:buFont typeface="Arial"/>
                  <a:buChar char="‣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42235" marR="0" indent="-575235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4999"/>
                  <a:buFont typeface="Arial"/>
                  <a:buChar char="‣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86735" marR="0" indent="-575235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4999"/>
                  <a:buFont typeface="Arial"/>
                  <a:buChar char="‣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31235" marR="0" indent="-575235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4999"/>
                  <a:buFont typeface="Arial"/>
                  <a:buChar char="‣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 hangingPunct="1">
                  <a:buFont typeface="Webdings" panose="05030102010509060703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−ℓ</m:t>
                              </m:r>
                            </m:sup>
                          </m:sSup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9137382B-C556-F934-2F19-0D4B7BA0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646" y="2563906"/>
                <a:ext cx="6560391" cy="6910293"/>
              </a:xfrm>
              <a:prstGeom prst="rect">
                <a:avLst/>
              </a:prstGeom>
              <a:blipFill>
                <a:blip r:embed="rId3"/>
                <a:stretch>
                  <a:fillRect l="-1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9318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0439-DEB3-DE3B-FD8B-54AF25F9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>
            <a:normAutofit fontScale="90000"/>
          </a:bodyPr>
          <a:lstStyle/>
          <a:p>
            <a:r>
              <a:rPr lang="en-US" dirty="0"/>
              <a:t>So… Will assuming the line is the log odds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DA42A-A3D4-27A7-801E-390DFFE47C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CDB1601-67CC-E114-87BC-0AC7C4ACD3D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25506" y="2438400"/>
                <a:ext cx="6454588" cy="6883400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probability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probabillity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linear?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CDB1601-67CC-E114-87BC-0AC7C4ACD3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25506" y="2438400"/>
                <a:ext cx="6454588" cy="6883400"/>
              </a:xfrm>
              <a:blipFill>
                <a:blip r:embed="rId2"/>
                <a:stretch>
                  <a:fillRect l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9137382B-C556-F934-2F19-0D4B7BA08D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85646" y="2563906"/>
                <a:ext cx="6560391" cy="69102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71487" marR="0" indent="-471487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100000"/>
                  <a:buFont typeface="Webdings" panose="05030102010509060703" pitchFamily="18" charset="2"/>
                  <a:buChar char="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chemeClr val="tx2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04875" marR="0" indent="-447675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chemeClr val="tx2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33500" marR="0" indent="-419100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chemeClr val="tx2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74520" marR="0" indent="-502919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–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chemeClr val="tx2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331720" marR="0" indent="-502920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»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chemeClr val="tx2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97735" marR="0" indent="-575235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4999"/>
                  <a:buFont typeface="Arial"/>
                  <a:buChar char="‣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42235" marR="0" indent="-575235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4999"/>
                  <a:buFont typeface="Arial"/>
                  <a:buChar char="‣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86735" marR="0" indent="-575235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4999"/>
                  <a:buFont typeface="Arial"/>
                  <a:buChar char="‣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31235" marR="0" indent="-575235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4999"/>
                  <a:buFont typeface="Arial"/>
                  <a:buChar char="‣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 hangingPunct="1">
                  <a:buFont typeface="Webdings" panose="05030102010509060703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−ℓ</m:t>
                              </m:r>
                            </m:sup>
                          </m:sSup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hangingPunct="1">
                  <a:buFont typeface="Webdings" panose="05030102010509060703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9137382B-C556-F934-2F19-0D4B7BA0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646" y="2563906"/>
                <a:ext cx="6560391" cy="6910293"/>
              </a:xfrm>
              <a:prstGeom prst="rect">
                <a:avLst/>
              </a:prstGeom>
              <a:blipFill>
                <a:blip r:embed="rId3"/>
                <a:stretch>
                  <a:fillRect l="-1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2259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0439-DEB3-DE3B-FD8B-54AF25F9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>
            <a:normAutofit fontScale="90000"/>
          </a:bodyPr>
          <a:lstStyle/>
          <a:p>
            <a:r>
              <a:rPr lang="en-US" dirty="0"/>
              <a:t>So… Will assuming the line is the log odds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DA42A-A3D4-27A7-801E-390DFFE47C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CDB1601-67CC-E114-87BC-0AC7C4ACD3D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25506" y="2438400"/>
                <a:ext cx="6454588" cy="6883400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probability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probabillity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linear?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CDB1601-67CC-E114-87BC-0AC7C4ACD3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25506" y="2438400"/>
                <a:ext cx="6454588" cy="6883400"/>
              </a:xfrm>
              <a:blipFill>
                <a:blip r:embed="rId2"/>
                <a:stretch>
                  <a:fillRect l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9137382B-C556-F934-2F19-0D4B7BA08D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85646" y="2563906"/>
                <a:ext cx="6560391" cy="69102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71487" marR="0" indent="-471487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100000"/>
                  <a:buFont typeface="Webdings" panose="05030102010509060703" pitchFamily="18" charset="2"/>
                  <a:buChar char="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chemeClr val="tx2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04875" marR="0" indent="-447675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§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chemeClr val="tx2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33500" marR="0" indent="-419100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chemeClr val="tx2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74520" marR="0" indent="-502919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–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chemeClr val="tx2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331720" marR="0" indent="-502920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»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chemeClr val="tx2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97735" marR="0" indent="-575235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4999"/>
                  <a:buFont typeface="Arial"/>
                  <a:buChar char="‣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42235" marR="0" indent="-575235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4999"/>
                  <a:buFont typeface="Arial"/>
                  <a:buChar char="‣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86735" marR="0" indent="-575235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4999"/>
                  <a:buFont typeface="Arial"/>
                  <a:buChar char="‣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31235" marR="0" indent="-575235" algn="l" defTabSz="650240" rtl="0" latinLnBrk="0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Pct val="104999"/>
                  <a:buFont typeface="Arial"/>
                  <a:buChar char="‣"/>
                  <a:tabLst/>
                  <a:defRPr sz="44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 marL="0" indent="0" hangingPunct="1">
                  <a:buFont typeface="Webdings" panose="05030102010509060703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−ℓ</m:t>
                              </m:r>
                            </m:sup>
                          </m:sSup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hangingPunct="1">
                  <a:buFont typeface="Webdings" panose="05030102010509060703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 hangingPunct="1">
                  <a:buFont typeface="Webdings" panose="05030102010509060703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 Placeholder 3">
                <a:extLst>
                  <a:ext uri="{FF2B5EF4-FFF2-40B4-BE49-F238E27FC236}">
                    <a16:creationId xmlns:a16="http://schemas.microsoft.com/office/drawing/2014/main" id="{9137382B-C556-F934-2F19-0D4B7BA08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646" y="2563906"/>
                <a:ext cx="6560391" cy="6910293"/>
              </a:xfrm>
              <a:prstGeom prst="rect">
                <a:avLst/>
              </a:prstGeom>
              <a:blipFill>
                <a:blip r:embed="rId3"/>
                <a:stretch>
                  <a:fillRect l="-1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25224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New_PS">
  <a:themeElements>
    <a:clrScheme name="NYCCC">
      <a:dk1>
        <a:srgbClr val="FFFFFF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DA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 dirty="0" smtClean="0">
            <a:ln>
              <a:noFill/>
            </a:ln>
            <a:solidFill>
              <a:schemeClr val="tx2">
                <a:lumMod val="20000"/>
                <a:lumOff val="80000"/>
              </a:schemeClr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ld">
  <a:themeElements>
    <a:clrScheme name="NYCCC">
      <a:dk1>
        <a:srgbClr val="FFFFFF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DA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1017</Words>
  <Application>Microsoft Macintosh PowerPoint</Application>
  <PresentationFormat>Custom</PresentationFormat>
  <Paragraphs>143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Arial</vt:lpstr>
      <vt:lpstr>Avenir Next</vt:lpstr>
      <vt:lpstr>Avenir Next Medium</vt:lpstr>
      <vt:lpstr>Calibri</vt:lpstr>
      <vt:lpstr>Cambria Math</vt:lpstr>
      <vt:lpstr>DIN Alternate</vt:lpstr>
      <vt:lpstr>DIN Condensed</vt:lpstr>
      <vt:lpstr>Helvetica</vt:lpstr>
      <vt:lpstr>Helvetica Neue</vt:lpstr>
      <vt:lpstr>Webdings</vt:lpstr>
      <vt:lpstr>Wingdings</vt:lpstr>
      <vt:lpstr>New_PS</vt:lpstr>
      <vt:lpstr>Old</vt:lpstr>
      <vt:lpstr>PowerPoint Presentation</vt:lpstr>
      <vt:lpstr>Logistic Regression</vt:lpstr>
      <vt:lpstr>Assume Probability can be modeled with a logistic curve</vt:lpstr>
      <vt:lpstr>Logistic Regression</vt:lpstr>
      <vt:lpstr>First Step: How to go back and forth between Logistic curve and a line?</vt:lpstr>
      <vt:lpstr>Odds</vt:lpstr>
      <vt:lpstr>So… Will assuming the line is the log odds work?</vt:lpstr>
      <vt:lpstr>So… Will assuming the line is the log odds work?</vt:lpstr>
      <vt:lpstr>So… Will assuming the line is the log odds work?</vt:lpstr>
      <vt:lpstr>So… Will assuming the line is the log odds work?</vt:lpstr>
      <vt:lpstr>So… Will assuming the line is the log odds work?</vt:lpstr>
      <vt:lpstr>Maximum Likelihood</vt:lpstr>
      <vt:lpstr>Logistic Regression</vt:lpstr>
      <vt:lpstr>Discrimination Threshold</vt:lpstr>
      <vt:lpstr>Deep Learning / neural networks</vt:lpstr>
      <vt:lpstr>PowerPoint Presentation</vt:lpstr>
      <vt:lpstr>Exercises</vt:lpstr>
      <vt:lpstr>ROC Curve</vt:lpstr>
      <vt:lpstr>PowerPoint Presentation</vt:lpstr>
      <vt:lpstr>ROC Curve</vt:lpstr>
      <vt:lpstr>Area Under the curve</vt:lpstr>
      <vt:lpstr>PowerPoint Presentation</vt:lpstr>
      <vt:lpstr>RoC and class balance</vt:lpstr>
      <vt:lpstr>PowerPoint Presentation</vt:lpstr>
      <vt:lpstr>Precision-Recall Curve</vt:lpstr>
      <vt:lpstr>PowerPoint Presentation</vt:lpstr>
      <vt:lpstr>Exercises</vt:lpstr>
      <vt:lpstr>Imbalanced classes</vt:lpstr>
      <vt:lpstr>problem #1</vt:lpstr>
      <vt:lpstr>PowerPoint Presentation</vt:lpstr>
      <vt:lpstr>PowerPoint Presentation</vt:lpstr>
      <vt:lpstr>Problem #2</vt:lpstr>
      <vt:lpstr>Transactions</vt:lpstr>
      <vt:lpstr>PowerPoint Presentation</vt:lpstr>
      <vt:lpstr>Sensitivity</vt:lpstr>
      <vt:lpstr>PowerPoint Presentation</vt:lpstr>
      <vt:lpstr>Oversampling</vt:lpstr>
      <vt:lpstr>PowerPoint Presentation</vt:lpstr>
      <vt:lpstr>Undersampling</vt:lpstr>
      <vt:lpstr>Imbalance-learn</vt:lpstr>
      <vt:lpstr>Random Oversampler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Patrick Staudt</cp:lastModifiedBy>
  <cp:revision>19</cp:revision>
  <dcterms:modified xsi:type="dcterms:W3CDTF">2024-07-17T07:12:14Z</dcterms:modified>
</cp:coreProperties>
</file>