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Evaluating a Model</a:t>
            </a:r>
          </a:p>
        </p:txBody>
      </p:sp>
      <p:sp>
        <p:nvSpPr>
          <p:cNvPr id="217" name="Shape 217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model.score(X_test, y_test)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R2 Score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How much error does your model have vs “just guess the mean”? 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1.0 is a perfect model, 0.0 is exactly as bad as “just guess the mean”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50800"/>
            <a:ext cx="12674600" cy="965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Mean absolute error</a:t>
            </a:r>
          </a:p>
        </p:txBody>
      </p:sp>
      <p:sp>
        <p:nvSpPr>
          <p:cNvPr id="228" name="Shape 228"/>
          <p:cNvSpPr/>
          <p:nvPr/>
        </p:nvSpPr>
        <p:spPr>
          <a:xfrm>
            <a:off x="265493" y="3949699"/>
            <a:ext cx="12473814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sklearn.metrics \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mean_absolute_error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mean_absolute_error</a:t>
            </a:r>
            <a:r>
              <a:t>(y_predicted, y_test)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795866" y="3886200"/>
            <a:ext cx="12192001" cy="4521200"/>
          </a:xfrm>
          <a:prstGeom prst="rect">
            <a:avLst/>
          </a:prstGeom>
        </p:spPr>
        <p:txBody>
          <a:bodyPr/>
          <a:lstStyle/>
          <a:p>
            <a:pPr/>
            <a:r>
              <a:t>Regularization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regularization</a:t>
            </a:r>
          </a:p>
        </p:txBody>
      </p:sp>
      <p:sp>
        <p:nvSpPr>
          <p:cNvPr id="235" name="Shape 235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56975" indent="-656975" defTabSz="543656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what “best-fit” means </a:t>
            </a:r>
          </a:p>
          <a:p>
            <a:pPr marL="656975" indent="-656975" defTabSz="543656">
              <a:lnSpc>
                <a:spcPct val="2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 penalty for complex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Ridge Regression (L2)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sum(model.coef_**2)</a:t>
            </a: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Low-signal features will have smaller and smaller coefficients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Lasso Regression (L1)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sum(abs(model.coef_))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Low-signal features will end up with coefficients of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Alpha parameter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406400" y="3953767"/>
            <a:ext cx="12192000" cy="4437065"/>
          </a:xfrm>
          <a:prstGeom prst="rect">
            <a:avLst/>
          </a:prstGeom>
        </p:spPr>
        <p:txBody>
          <a:bodyPr anchor="t"/>
          <a:lstStyle/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76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Changes how heavily we weight regularization</a:t>
            </a:r>
          </a:p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76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test different values </a:t>
            </a:r>
            <a:r>
              <a:t>with validation curve!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596076" y="2854486"/>
            <a:ext cx="11812647" cy="5140003"/>
          </a:xfrm>
          <a:prstGeom prst="rect">
            <a:avLst/>
          </a:prstGeom>
        </p:spPr>
        <p:txBody>
          <a:bodyPr/>
          <a:lstStyle/>
          <a:p>
            <a:pPr defTabSz="473201">
              <a:defRPr sz="13770"/>
            </a:pPr>
            <a:r>
              <a:t>Regression &amp;</a:t>
            </a:r>
          </a:p>
          <a:p>
            <a:pPr defTabSz="473201">
              <a:defRPr sz="13770"/>
            </a:pPr>
            <a:r>
              <a:t>Parametric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Learning curve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Scores model as size of data increases</a:t>
            </a: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Convergence means more data won’t help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0" name="Shape 2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1" name="learning_curv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4" y="406400"/>
            <a:ext cx="13038667" cy="8964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4" name="Shape 25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5" name="learning_curv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4" y="457200"/>
            <a:ext cx="13038667" cy="8964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880533" y="2988733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Bias-Variance Tradeoff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2" name="bias-variance.png"/>
          <p:cNvPicPr>
            <a:picLocks noChangeAspect="1"/>
          </p:cNvPicPr>
          <p:nvPr/>
        </p:nvPicPr>
        <p:blipFill>
          <a:blip r:embed="rId2">
            <a:extLst/>
          </a:blip>
          <a:srcRect l="0" t="0" r="47299" b="0"/>
          <a:stretch>
            <a:fillRect/>
          </a:stretch>
        </p:blipFill>
        <p:spPr>
          <a:xfrm>
            <a:off x="-68486" y="-106108"/>
            <a:ext cx="13440104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5" name="bias-variance.png"/>
          <p:cNvPicPr>
            <a:picLocks noChangeAspect="1"/>
          </p:cNvPicPr>
          <p:nvPr/>
        </p:nvPicPr>
        <p:blipFill>
          <a:blip r:embed="rId2">
            <a:extLst/>
          </a:blip>
          <a:srcRect l="47566" t="0" r="0" b="0"/>
          <a:stretch>
            <a:fillRect/>
          </a:stretch>
        </p:blipFill>
        <p:spPr>
          <a:xfrm>
            <a:off x="-366818" y="-55308"/>
            <a:ext cx="13372183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Overfitting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Model fits training set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Complex models overfit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Polynomial Regression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</a:p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r>
              <a:rPr>
                <a:solidFill>
                  <a:srgbClr val="A7A7A7"/>
                </a:solidFill>
              </a:rPr>
              <a:t>Feature engineering</a:t>
            </a:r>
            <a:r>
              <a:t>: </a:t>
            </a:r>
            <a:r>
              <a:rPr>
                <a:solidFill>
                  <a:schemeClr val="accent3"/>
                </a:solidFill>
              </a:rPr>
              <a:t>data is modified</a:t>
            </a:r>
            <a:r>
              <a:t>, not the model</a:t>
            </a:r>
          </a:p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r>
              <a:t>New column is the square of the original column (or cube,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274" name="Shape 274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2253592" y="2939153"/>
            <a:ext cx="9818416" cy="4654227"/>
          </a:xfrm>
          <a:prstGeom prst="rect">
            <a:avLst/>
          </a:prstGeom>
        </p:spPr>
        <p:txBody>
          <a:bodyPr/>
          <a:lstStyle/>
          <a:p>
            <a:pPr/>
            <a:r>
              <a:t>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Polynomial Regression</a:t>
            </a:r>
          </a:p>
        </p:txBody>
      </p:sp>
      <p:sp>
        <p:nvSpPr>
          <p:cNvPr id="277" name="Shape 277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  <p:sp>
        <p:nvSpPr>
          <p:cNvPr id="278" name="Shape 278"/>
          <p:cNvSpPr/>
          <p:nvPr/>
        </p:nvSpPr>
        <p:spPr>
          <a:xfrm>
            <a:off x="1838187" y="6004983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t> + 2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Polynomial Regression</a:t>
            </a:r>
          </a:p>
        </p:txBody>
      </p:sp>
      <p:sp>
        <p:nvSpPr>
          <p:cNvPr id="281" name="Shape 281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  <p:sp>
        <p:nvSpPr>
          <p:cNvPr id="282" name="Shape 282"/>
          <p:cNvSpPr/>
          <p:nvPr/>
        </p:nvSpPr>
        <p:spPr>
          <a:xfrm>
            <a:off x="1838187" y="6055783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t> + 2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  <p:sp>
        <p:nvSpPr>
          <p:cNvPr id="283" name="Shape 283"/>
          <p:cNvSpPr/>
          <p:nvPr/>
        </p:nvSpPr>
        <p:spPr>
          <a:xfrm>
            <a:off x="1838187" y="7466188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3</a:t>
            </a:r>
            <a:r>
              <a:t> 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3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86" name="Shape 28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7" name="7thor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50" y="306916"/>
            <a:ext cx="13068300" cy="9039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Downsides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Features matrix grows FAST!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Complex models overfit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Validation curve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See result of changing hyperparameter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Look for sweet spot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96" name="Shape 29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7" name="validation-cur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6400"/>
            <a:ext cx="13004801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199" name="Shape 19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166" y="69850"/>
            <a:ext cx="12473125" cy="961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Parametric Models</a:t>
            </a:r>
          </a:p>
        </p:txBody>
      </p:sp>
      <p:sp>
        <p:nvSpPr>
          <p:cNvPr id="203" name="Shape 203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537525" indent="-537525" defTabSz="444809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86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 constrained by formula</a:t>
            </a:r>
          </a:p>
          <a:p>
            <a:pPr marL="537525" indent="-537525" defTabSz="444809">
              <a:lnSpc>
                <a:spcPct val="2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86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Parameters of formula learned from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rgbClr val="A7A7A7"/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rgbClr val="A7A7A7"/>
                </a:solidFill>
              </a:rPr>
              <a:t>x</a:t>
            </a:r>
            <a:r>
              <a:rPr baseline="-5999">
                <a:solidFill>
                  <a:srgbClr val="A7A7A7"/>
                </a:solidFill>
              </a:rPr>
              <a:t>0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rgbClr val="A7A7A7"/>
                </a:solidFill>
              </a:rPr>
              <a:t>x</a:t>
            </a:r>
            <a:r>
              <a:rPr baseline="-5999">
                <a:solidFill>
                  <a:srgbClr val="A7A7A7"/>
                </a:solidFill>
              </a:rPr>
              <a:t>1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 + </a:t>
            </a:r>
            <a:r>
              <a:rPr>
                <a:solidFill>
                  <a:schemeClr val="accent3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583" y="67207"/>
            <a:ext cx="9572840" cy="10203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Training a Model</a:t>
            </a:r>
          </a:p>
        </p:txBody>
      </p:sp>
      <p:sp>
        <p:nvSpPr>
          <p:cNvPr id="211" name="Shape 211"/>
          <p:cNvSpPr/>
          <p:nvPr/>
        </p:nvSpPr>
        <p:spPr>
          <a:xfrm>
            <a:off x="546594" y="4889499"/>
            <a:ext cx="1359992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model.fit(X_train,y_train)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Model</a:t>
            </a:r>
          </a:p>
        </p:txBody>
      </p:sp>
      <p:sp>
        <p:nvSpPr>
          <p:cNvPr id="214" name="Shape 214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y_predicted = model.predict(X_test)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