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648" r:id="rId2"/>
  </p:sldMasterIdLst>
  <p:notesMasterIdLst>
    <p:notesMasterId r:id="rId4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30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301" r:id="rId18"/>
    <p:sldId id="271" r:id="rId19"/>
    <p:sldId id="272" r:id="rId20"/>
    <p:sldId id="30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8592" autoAdjust="0"/>
  </p:normalViewPr>
  <p:slideViewPr>
    <p:cSldViewPr snapToGrid="0">
      <p:cViewPr varScale="1">
        <p:scale>
          <a:sx n="73" d="100"/>
          <a:sy n="73" d="100"/>
        </p:scale>
        <p:origin x="1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True positive rate / sensitivity / recall: the proportion of actual positives that are correctly identified as such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true positives, what proportion did you correctly identify?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False positive rate = (1 – specificity):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true negatives, what proportion did we fail to identify as such?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9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True positive rate / sensitivity / recall: the proportion of actual positives that are correctly identified as such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true positives, what proportion did you correctly identify?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False positive rate = (1 – specificity):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true negatives, what proportion did we fail to identify as such?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3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True positive rate / sensitivity / recall: the proportion of actual positives that are correctly identified as such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true positives, what proportion did you correctly identify?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False positive rate = (1 – specificity):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true negatives, what proportion did we fail to identify as such?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61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Precision / positive predictive value: true positives / (true positives + false positives)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Recall / sensitivity / true positive rate: the proportion of actual positives that are correctly identified as such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true positives, what proportion did you correctly identify?</a:t>
            </a:r>
          </a:p>
        </p:txBody>
      </p:sp>
    </p:spTree>
    <p:extLst>
      <p:ext uri="{BB962C8B-B14F-4D97-AF65-F5344CB8AC3E}">
        <p14:creationId xmlns:p14="http://schemas.microsoft.com/office/powerpoint/2010/main" val="41444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F4C7-DCD8-4996-8B1C-9B32FC5EA7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446629"/>
            <a:ext cx="12192000" cy="2875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38206935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69773585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1310820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703415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83646379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86393282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6122829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41969794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3AFD-0FEC-4CBD-8CC1-9064332B9F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9601" y="2205038"/>
            <a:ext cx="11704324" cy="6616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hape 73">
            <a:extLst>
              <a:ext uri="{FF2B5EF4-FFF2-40B4-BE49-F238E27FC236}">
                <a16:creationId xmlns:a16="http://schemas.microsoft.com/office/drawing/2014/main" id="{D56F52B1-8103-40FE-87E2-CF788276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01" y="931862"/>
            <a:ext cx="11704324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98096412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940325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73926642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12945427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662661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7588-2FE4-4307-AFFE-E98BB0F28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4041648"/>
            <a:ext cx="11477625" cy="4811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16013935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07474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99361054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  <a:prstGeom prst="rect">
            <a:avLst/>
          </a:prstGeo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9523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544389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2959646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8446B352-387A-48BC-9BF9-DAE97237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B78FAB-3D0F-4DE2-B59A-220FF84CE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17645-0D44-43C7-B8D0-8B67147877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B3A18-12F8-4B01-AD2B-AAADC25C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18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ransition spd="med"/>
  <p:txStyles>
    <p:titleStyle>
      <a:lvl1pPr marL="0" marR="0" indent="0" algn="l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515938" marR="0" indent="-515938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ebdings" panose="05030102010509060703" pitchFamily="18" charset="2"/>
        <a:buChar char="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1pPr>
      <a:lvl2pPr marL="904875" marR="0" indent="-44767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86" r:id="rId19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B46022-CA7F-4DB4-88DD-D25B7BC228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Bootcamp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ctr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Odds</a:t>
            </a:r>
          </a:p>
        </p:txBody>
      </p:sp>
      <p:sp>
        <p:nvSpPr>
          <p:cNvPr id="216" name="Shape 216"/>
          <p:cNvSpPr>
            <a:spLocks noGrp="1"/>
          </p:cNvSpPr>
          <p:nvPr>
            <p:ph type="subTitle" sz="quarter" idx="1"/>
          </p:nvPr>
        </p:nvSpPr>
        <p:spPr>
          <a:xfrm>
            <a:off x="0" y="3557918"/>
            <a:ext cx="12192000" cy="1304860"/>
          </a:xfrm>
          <a:prstGeom prst="rect">
            <a:avLst/>
          </a:prstGeom>
        </p:spPr>
        <p:txBody>
          <a:bodyPr anchor="t"/>
          <a:lstStyle>
            <a:lvl1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Only valid between 0 and 1</a:t>
            </a:r>
          </a:p>
        </p:txBody>
      </p:sp>
      <p:pic>
        <p:nvPicPr>
          <p:cNvPr id="217" name="Screen Shot 2019-09-17 at 12.15.05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33711"/>
            <a:ext cx="13004801" cy="496824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7046AF-CF55-1291-1474-E449B3E1AC37}"/>
              </a:ext>
            </a:extLst>
          </p:cNvPr>
          <p:cNvSpPr txBox="1"/>
          <p:nvPr/>
        </p:nvSpPr>
        <p:spPr>
          <a:xfrm>
            <a:off x="406400" y="3190910"/>
            <a:ext cx="8447825" cy="9489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222222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rPr>
              <a:t>In the case where the probability of winning is at least 50%...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 idx="4294967295"/>
          </p:nvPr>
        </p:nvSpPr>
        <p:spPr>
          <a:xfrm>
            <a:off x="524933" y="1062566"/>
            <a:ext cx="12192001" cy="1169261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403097">
              <a:lnSpc>
                <a:spcPct val="80000"/>
              </a:lnSpc>
              <a:spcBef>
                <a:spcPts val="1900"/>
              </a:spcBef>
              <a:defRPr sz="82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rPr dirty="0"/>
              <a:t>Fix #2: Log()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Shape 220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24934" y="2231828"/>
                <a:ext cx="6649590" cy="7172070"/>
              </a:xfrm>
              <a:prstGeom prst="rect">
                <a:avLst/>
              </a:prstGeom>
            </p:spPr>
            <p:txBody>
              <a:bodyPr lIns="50800" tIns="50800" rIns="50800" bIns="50800">
                <a:normAutofit/>
              </a:bodyPr>
              <a:lstStyle/>
              <a:p>
                <a:pPr marL="550656" indent="-550656" defTabSz="455674">
                  <a:spcBef>
                    <a:spcPts val="2100"/>
                  </a:spcBef>
                  <a:buSzPct val="40000"/>
                  <a:buFontTx/>
                  <a:buBlip>
                    <a:blip r:embed="rId2"/>
                  </a:buBlip>
                  <a:defRPr sz="4900">
                    <a:solidFill>
                      <a:srgbClr val="838787"/>
                    </a:solidFill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pPr>
                <a:r>
                  <a:rPr lang="en-US" dirty="0"/>
                  <a:t>Takes odds that are between 0 and 1</a:t>
                </a:r>
              </a:p>
              <a:p>
                <a:pPr marL="985403" lvl="1" indent="-550656" defTabSz="455674">
                  <a:spcBef>
                    <a:spcPts val="2100"/>
                  </a:spcBef>
                  <a:buSzPct val="40000"/>
                  <a:buFontTx/>
                  <a:buBlip>
                    <a:blip r:embed="rId2"/>
                  </a:buBlip>
                  <a:defRPr sz="4900">
                    <a:solidFill>
                      <a:srgbClr val="838787"/>
                    </a:solidFill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pPr>
                <a:r>
                  <a:rPr lang="en-US" dirty="0"/>
                  <a:t>Stretches them from 0 to -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550656" indent="-550656" defTabSz="455674">
                  <a:spcBef>
                    <a:spcPts val="2100"/>
                  </a:spcBef>
                  <a:buSzPct val="40000"/>
                  <a:buBlip>
                    <a:blip r:embed="rId2"/>
                  </a:buBlip>
                  <a:defRPr sz="4900">
                    <a:solidFill>
                      <a:srgbClr val="838787"/>
                    </a:solidFill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pPr>
                <a:r>
                  <a:rPr lang="en-US" dirty="0"/>
                  <a:t>Takes odds that are between 1 and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985403" lvl="1" indent="-550656" defTabSz="455674">
                  <a:spcBef>
                    <a:spcPts val="2100"/>
                  </a:spcBef>
                  <a:buSzPct val="40000"/>
                  <a:buBlip>
                    <a:blip r:embed="rId2"/>
                  </a:buBlip>
                  <a:defRPr sz="4900">
                    <a:solidFill>
                      <a:srgbClr val="838787"/>
                    </a:solidFill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pPr>
                <a:r>
                  <a:rPr lang="en-US" dirty="0"/>
                  <a:t>Shifts them to range from 0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  <a:endParaRPr dirty="0"/>
              </a:p>
            </p:txBody>
          </p:sp>
        </mc:Choice>
        <mc:Fallback>
          <p:sp>
            <p:nvSpPr>
              <p:cNvPr id="220" name="Shape 2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24934" y="2231828"/>
                <a:ext cx="6649590" cy="7172070"/>
              </a:xfrm>
              <a:prstGeom prst="rect">
                <a:avLst/>
              </a:prstGeom>
              <a:blipFill>
                <a:blip r:embed="rId3"/>
                <a:stretch>
                  <a:fillRect t="-1943" r="-954" b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1" name="pasted-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931" y="2389518"/>
            <a:ext cx="5384003" cy="4079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24" name="pasted-image.png"/>
          <p:cNvPicPr>
            <a:picLocks noChangeAspect="1"/>
          </p:cNvPicPr>
          <p:nvPr/>
        </p:nvPicPr>
        <p:blipFill>
          <a:blip r:embed="rId2"/>
          <a:srcRect l="2575" r="2575"/>
          <a:stretch>
            <a:fillRect/>
          </a:stretch>
        </p:blipFill>
        <p:spPr>
          <a:xfrm>
            <a:off x="-7938" y="3089764"/>
            <a:ext cx="13020619" cy="4257714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>
            <a:spLocks noGrp="1"/>
          </p:cNvSpPr>
          <p:nvPr>
            <p:ph type="ctr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 dirty="0"/>
              <a:t>Fix #2: Log()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 idx="4294967295"/>
          </p:nvPr>
        </p:nvSpPr>
        <p:spPr>
          <a:xfrm>
            <a:off x="524933" y="1062566"/>
            <a:ext cx="12192001" cy="1169261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403097">
              <a:lnSpc>
                <a:spcPct val="80000"/>
              </a:lnSpc>
              <a:spcBef>
                <a:spcPts val="1900"/>
              </a:spcBef>
              <a:defRPr sz="82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Fix #2: Log()</a:t>
            </a:r>
          </a:p>
        </p:txBody>
      </p:sp>
      <p:sp>
        <p:nvSpPr>
          <p:cNvPr id="228" name="Shape 228"/>
          <p:cNvSpPr/>
          <p:nvPr/>
        </p:nvSpPr>
        <p:spPr>
          <a:xfrm>
            <a:off x="657871" y="3841750"/>
            <a:ext cx="7506524" cy="207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0656" indent="-550656" defTabSz="455674">
              <a:spcBef>
                <a:spcPts val="2100"/>
              </a:spcBef>
              <a:buSzPct val="40000"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Win = log(4) = 1.39 </a:t>
            </a:r>
          </a:p>
          <a:p>
            <a:pPr marL="550656" indent="-550656" defTabSz="455674">
              <a:spcBef>
                <a:spcPts val="2100"/>
              </a:spcBef>
              <a:buSzPct val="40000"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Lose = log(0.25) = -1.39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352" y="1700675"/>
            <a:ext cx="13169422" cy="6041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Sigmoid function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xfrm>
            <a:off x="406400" y="3236536"/>
            <a:ext cx="12192000" cy="116926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Translates</a:t>
            </a:r>
            <a:r>
              <a:t> log-odds back to probability</a:t>
            </a:r>
          </a:p>
        </p:txBody>
      </p:sp>
      <p:pic>
        <p:nvPicPr>
          <p:cNvPr id="234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41" y="4369990"/>
            <a:ext cx="10795001" cy="5067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210C-1401-4937-96A8-5A74F9D9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FA679-ED61-4980-867E-EA4607EAC3D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asted-image.jpeg">
            <a:extLst>
              <a:ext uri="{FF2B5EF4-FFF2-40B4-BE49-F238E27FC236}">
                <a16:creationId xmlns:a16="http://schemas.microsoft.com/office/drawing/2014/main" id="{D5B202F8-FC89-46FF-89FC-DF6E2DDB1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99" y="2496981"/>
            <a:ext cx="12001501" cy="686146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221662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Logistic Regression</a:t>
            </a:r>
          </a:p>
        </p:txBody>
      </p:sp>
      <p:sp>
        <p:nvSpPr>
          <p:cNvPr id="241" name="Shape 241"/>
          <p:cNvSpPr>
            <a:spLocks noGrp="1"/>
          </p:cNvSpPr>
          <p:nvPr>
            <p:ph type="body" idx="1"/>
          </p:nvPr>
        </p:nvSpPr>
        <p:spPr>
          <a:xfrm>
            <a:off x="406400" y="4237533"/>
            <a:ext cx="12192000" cy="453648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solidFill>
                  <a:srgbClr val="A7A7A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Output is probability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rgbClr val="A7A7A7"/>
                </a:solidFill>
              </a:rPr>
              <a:t>Probability -&gt; classification using a </a:t>
            </a:r>
            <a:r>
              <a:rPr>
                <a:solidFill>
                  <a:schemeClr val="accent3"/>
                </a:solidFill>
              </a:rPr>
              <a:t>discrimination threshold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solidFill>
                  <a:srgbClr val="A7A7A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Default threshold: 0.5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210C-1401-4937-96A8-5A74F9D9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Discrimination Threshold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FA679-ED61-4980-867E-EA4607EAC3D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C7CD28-6618-4533-82E7-42514BD8532E}"/>
              </a:ext>
            </a:extLst>
          </p:cNvPr>
          <p:cNvGrpSpPr/>
          <p:nvPr/>
        </p:nvGrpSpPr>
        <p:grpSpPr>
          <a:xfrm>
            <a:off x="596899" y="2496981"/>
            <a:ext cx="12001501" cy="6861464"/>
            <a:chOff x="215900" y="1282700"/>
            <a:chExt cx="12573000" cy="7188200"/>
          </a:xfrm>
        </p:grpSpPr>
        <p:pic>
          <p:nvPicPr>
            <p:cNvPr id="13" name="pasted-image.jpeg">
              <a:extLst>
                <a:ext uri="{FF2B5EF4-FFF2-40B4-BE49-F238E27FC236}">
                  <a16:creationId xmlns:a16="http://schemas.microsoft.com/office/drawing/2014/main" id="{D5B202F8-FC89-46FF-89FC-DF6E2DDB1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900" y="1282700"/>
              <a:ext cx="12573000" cy="71882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4" name="Shape 246">
              <a:extLst>
                <a:ext uri="{FF2B5EF4-FFF2-40B4-BE49-F238E27FC236}">
                  <a16:creationId xmlns:a16="http://schemas.microsoft.com/office/drawing/2014/main" id="{2FB0F7FB-4223-4D3E-9713-6CC3951F6B1A}"/>
                </a:ext>
              </a:extLst>
            </p:cNvPr>
            <p:cNvSpPr/>
            <p:nvPr/>
          </p:nvSpPr>
          <p:spPr>
            <a:xfrm>
              <a:off x="2082800" y="4206975"/>
              <a:ext cx="10509665" cy="1"/>
            </a:xfrm>
            <a:prstGeom prst="line">
              <a:avLst/>
            </a:prstGeom>
            <a:ln w="76200">
              <a:solidFill>
                <a:schemeClr val="accent5"/>
              </a:solidFill>
              <a:custDash>
                <a:ds d="200000" sp="200000"/>
              </a:custDash>
              <a:miter lim="400000"/>
            </a:ln>
          </p:spPr>
          <p:txBody>
            <a:bodyPr lIns="45718" tIns="45718" rIns="45718" bIns="45718"/>
            <a:lstStyle/>
            <a:p>
              <a:pPr>
                <a:defRPr>
                  <a:solidFill>
                    <a:srgbClr val="838787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92D68-B1EB-4D16-AB75-55AD61F8C7C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2AFEF-311B-46F2-A52D-29AC3593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536700"/>
            <a:ext cx="12485352" cy="723900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/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ACA16-FBCA-4D02-AAC8-1025888B0A5D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06400" y="2743199"/>
            <a:ext cx="12395200" cy="6774287"/>
          </a:xfrm>
        </p:spPr>
        <p:txBody>
          <a:bodyPr>
            <a:normAutofit/>
          </a:bodyPr>
          <a:lstStyle/>
          <a:p>
            <a:r>
              <a:rPr lang="en-US" sz="3500" dirty="0"/>
              <a:t>Machine learning models</a:t>
            </a:r>
          </a:p>
          <a:p>
            <a:r>
              <a:rPr lang="en-US" sz="3500" dirty="0"/>
              <a:t>Treat each of the neurons as a logistic regression classifier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accent3"/>
                </a:solidFill>
              </a:rPr>
              <a:t>Example:</a:t>
            </a:r>
          </a:p>
          <a:p>
            <a:r>
              <a:rPr lang="en-US" sz="3500" dirty="0" err="1"/>
              <a:t>x1</a:t>
            </a:r>
            <a:r>
              <a:rPr lang="en-US" sz="3500" dirty="0"/>
              <a:t>: Is the object orange?</a:t>
            </a:r>
          </a:p>
          <a:p>
            <a:r>
              <a:rPr lang="en-US" sz="3500" dirty="0" err="1"/>
              <a:t>x2</a:t>
            </a:r>
            <a:r>
              <a:rPr lang="en-US" sz="3500" dirty="0"/>
              <a:t>: Is the object shaped </a:t>
            </a:r>
            <a:br>
              <a:rPr lang="en-US" sz="3500" dirty="0"/>
            </a:br>
            <a:r>
              <a:rPr lang="en-US" sz="3500" dirty="0"/>
              <a:t>like a cat?</a:t>
            </a:r>
          </a:p>
          <a:p>
            <a:r>
              <a:rPr lang="en-US" sz="3500" dirty="0" err="1"/>
              <a:t>x3</a:t>
            </a:r>
            <a:r>
              <a:rPr lang="en-US" sz="3500" dirty="0"/>
              <a:t>: Is the object </a:t>
            </a:r>
            <a:br>
              <a:rPr lang="en-US" sz="3500" dirty="0"/>
            </a:br>
            <a:r>
              <a:rPr lang="en-US" sz="3500" dirty="0"/>
              <a:t>chasing a mouse?</a:t>
            </a:r>
          </a:p>
          <a:p>
            <a:pPr marL="0" indent="0">
              <a:buNone/>
            </a:pPr>
            <a:endParaRPr lang="en-US" sz="35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75C6C3D-E6C3-421C-9B36-A68805291A2D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431" r="143"/>
          <a:stretch/>
        </p:blipFill>
        <p:spPr>
          <a:xfrm>
            <a:off x="3760880" y="4876800"/>
            <a:ext cx="9243920" cy="4819650"/>
          </a:xfrm>
        </p:spPr>
      </p:pic>
    </p:spTree>
    <p:extLst>
      <p:ext uri="{BB962C8B-B14F-4D97-AF65-F5344CB8AC3E}">
        <p14:creationId xmlns:p14="http://schemas.microsoft.com/office/powerpoint/2010/main" val="23731207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54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7" y="535890"/>
            <a:ext cx="13009035" cy="8681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ROC Curve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xfrm>
            <a:off x="406400" y="1927435"/>
            <a:ext cx="12192000" cy="646599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Short for “Receiver operating characteristic”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Shows effect of changing probability threshold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14" y="-44847"/>
            <a:ext cx="12290372" cy="9843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ROC Curve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xfrm>
            <a:off x="406400" y="1927435"/>
            <a:ext cx="12699074" cy="646599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Tradeoff between True Positive Rate and False Positive Rate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Neutral on class? Choose closest point to top-left corner.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Area Under the curve</a:t>
            </a:r>
          </a:p>
        </p:txBody>
      </p:sp>
      <p:sp>
        <p:nvSpPr>
          <p:cNvPr id="267" name="Shape 267"/>
          <p:cNvSpPr>
            <a:spLocks noGrp="1"/>
          </p:cNvSpPr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Total AUC is a measure of classifier power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1.0 is perfect, 0.5 is as bad as random chance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14" y="-44847"/>
            <a:ext cx="12290372" cy="9843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RoC and class balance</a:t>
            </a:r>
          </a:p>
        </p:txBody>
      </p:sp>
      <p:sp>
        <p:nvSpPr>
          <p:cNvPr id="272" name="Shape 272"/>
          <p:cNvSpPr>
            <a:spLocks noGrp="1"/>
          </p:cNvSpPr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X-axis is sized relative to POSITIVE class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Y-axis is sized relative to NEGATIVE class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14" y="-44847"/>
            <a:ext cx="12290372" cy="9843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Precision-Recall Curve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endParaRPr/>
          </a:p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Both axes are sized relative to POSITIVE class</a:t>
            </a:r>
          </a:p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Shows how % correct of POSITIVE guesses goes down as threshold lowers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Logistic Regression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sz="half" idx="1"/>
          </p:nvPr>
        </p:nvSpPr>
        <p:spPr>
          <a:xfrm>
            <a:off x="406400" y="4186733"/>
            <a:ext cx="12192000" cy="4152372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Modify output</a:t>
            </a:r>
            <a:r>
              <a:t> of linear model to be a probability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Used for classification, despite name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B50C9-2C04-4D9E-858A-F73AFBB45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" y="0"/>
            <a:ext cx="13002768" cy="9753600"/>
          </a:xfrm>
          <a:prstGeom prst="rect">
            <a:avLst/>
          </a:prstGeom>
        </p:spPr>
      </p:pic>
      <p:sp>
        <p:nvSpPr>
          <p:cNvPr id="286" name="Shape 286"/>
          <p:cNvSpPr/>
          <p:nvPr/>
        </p:nvSpPr>
        <p:spPr>
          <a:xfrm>
            <a:off x="7184898" y="9101665"/>
            <a:ext cx="3244597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t>TRUE POSITIVE RATE</a:t>
            </a:r>
          </a:p>
        </p:txBody>
      </p:sp>
      <p:sp>
        <p:nvSpPr>
          <p:cNvPr id="287" name="Shape 287"/>
          <p:cNvSpPr/>
          <p:nvPr/>
        </p:nvSpPr>
        <p:spPr>
          <a:xfrm>
            <a:off x="267631" y="3471332"/>
            <a:ext cx="6298185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t>SUCCESS RATE WITH POSITIVE GUESSES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Imbalanced classes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problem #1</a:t>
            </a:r>
          </a:p>
        </p:txBody>
      </p:sp>
      <p:sp>
        <p:nvSpPr>
          <p:cNvPr id="294" name="Shape 294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Randomly selecting rows USUALLY </a:t>
            </a:r>
            <a:r>
              <a:rPr lang="en-US" dirty="0"/>
              <a:t>yields the correct </a:t>
            </a:r>
            <a:r>
              <a:rPr dirty="0"/>
              <a:t>class proportions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However, when positive cases are sparse, LOTS of variance 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pasted-image.gif"/>
          <p:cNvPicPr>
            <a:picLocks noChangeAspect="1"/>
          </p:cNvPicPr>
          <p:nvPr/>
        </p:nvPicPr>
        <p:blipFill>
          <a:blip r:embed="rId2"/>
          <a:srcRect b="10800"/>
          <a:stretch>
            <a:fillRect/>
          </a:stretch>
        </p:blipFill>
        <p:spPr>
          <a:xfrm>
            <a:off x="-123098" y="1857176"/>
            <a:ext cx="13541218" cy="6039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99" name="pasted-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-95116"/>
            <a:ext cx="12192002" cy="9943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Problem #2</a:t>
            </a:r>
          </a:p>
        </p:txBody>
      </p:sp>
      <p:sp>
        <p:nvSpPr>
          <p:cNvPr id="302" name="Shape 302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Often have WAY more negative samples than positive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High “accuracy” if you always guess negative!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asted-image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55649" r="12235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379729">
              <a:defRPr sz="11049"/>
            </a:lvl1pPr>
          </a:lstStyle>
          <a:p>
            <a:r>
              <a:rPr sz="8200" dirty="0"/>
              <a:t>Transactions</a:t>
            </a:r>
          </a:p>
        </p:txBody>
      </p:sp>
      <p:sp>
        <p:nvSpPr>
          <p:cNvPr id="306" name="Shape 3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Fraudulent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1217083"/>
            <a:ext cx="12153900" cy="7790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Sensitivity</a:t>
            </a:r>
          </a:p>
        </p:txBody>
      </p:sp>
      <p:sp>
        <p:nvSpPr>
          <p:cNvPr id="311" name="Shape 311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TP / </a:t>
            </a:r>
            <a:r>
              <a:rPr lang="en-US" dirty="0"/>
              <a:t>(</a:t>
            </a:r>
            <a:r>
              <a:rPr dirty="0"/>
              <a:t>TP + FN</a:t>
            </a:r>
            <a:r>
              <a:rPr lang="en-US" dirty="0"/>
              <a:t>)</a:t>
            </a:r>
            <a:endParaRPr dirty="0"/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Focuses only on performance on TRUE samples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Problems with Probability</a:t>
            </a:r>
          </a:p>
        </p:txBody>
      </p:sp>
      <p:sp>
        <p:nvSpPr>
          <p:cNvPr id="200" name="Shape 200"/>
          <p:cNvSpPr>
            <a:spLocks noGrp="1"/>
          </p:cNvSpPr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Positive values only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Must fit between 0 and 1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resampling.png"/>
          <p:cNvPicPr>
            <a:picLocks noChangeAspect="1"/>
          </p:cNvPicPr>
          <p:nvPr/>
        </p:nvPicPr>
        <p:blipFill>
          <a:blip r:embed="rId2"/>
          <a:srcRect l="45323"/>
          <a:stretch>
            <a:fillRect/>
          </a:stretch>
        </p:blipFill>
        <p:spPr>
          <a:xfrm>
            <a:off x="0" y="1225153"/>
            <a:ext cx="13004942" cy="7303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Oversampling</a:t>
            </a:r>
          </a:p>
        </p:txBody>
      </p:sp>
      <p:sp>
        <p:nvSpPr>
          <p:cNvPr id="316" name="Shape 316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Often have WAY more negative samples than positive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High “accuracy” if you always guess negative!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resampling.png"/>
          <p:cNvPicPr>
            <a:picLocks noChangeAspect="1"/>
          </p:cNvPicPr>
          <p:nvPr/>
        </p:nvPicPr>
        <p:blipFill>
          <a:blip r:embed="rId2"/>
          <a:srcRect r="48145"/>
          <a:stretch>
            <a:fillRect/>
          </a:stretch>
        </p:blipFill>
        <p:spPr>
          <a:xfrm>
            <a:off x="-13451" y="1018626"/>
            <a:ext cx="13031665" cy="7716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Undersampling</a:t>
            </a:r>
          </a:p>
        </p:txBody>
      </p:sp>
      <p:sp>
        <p:nvSpPr>
          <p:cNvPr id="321" name="Shape 321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Avoid — loses data!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Used when size is expensive, eg. Big Data or data that has to be cleaned manually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Imbalance-learn</a:t>
            </a:r>
          </a:p>
        </p:txBody>
      </p:sp>
      <p:sp>
        <p:nvSpPr>
          <p:cNvPr id="324" name="Shape 324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Fix imbalance in Pipeline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Need to import make_pipeline() from imbalance-learn instead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Random Oversampler</a:t>
            </a:r>
          </a:p>
        </p:txBody>
      </p:sp>
      <p:sp>
        <p:nvSpPr>
          <p:cNvPr id="327" name="Shape 327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Adds random duplicates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from imblearn.over_sampling import RandomOverSampler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/>
          </a:bodyPr>
          <a:lstStyle>
            <a:lvl1pPr defTabSz="391004">
              <a:spcBef>
                <a:spcPts val="1800"/>
              </a:spcBef>
              <a:defRPr sz="7954"/>
            </a:lvl1pPr>
          </a:lstStyle>
          <a:p>
            <a:r>
              <a:t>Solution: Output something easier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Output something more line-friendly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Translate back to probability later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06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3" y="884766"/>
            <a:ext cx="12386734" cy="745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 idx="4294967295"/>
          </p:nvPr>
        </p:nvSpPr>
        <p:spPr>
          <a:xfrm>
            <a:off x="524933" y="1062566"/>
            <a:ext cx="12192001" cy="1169261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403097">
              <a:lnSpc>
                <a:spcPct val="80000"/>
              </a:lnSpc>
              <a:spcBef>
                <a:spcPts val="1900"/>
              </a:spcBef>
              <a:defRPr sz="82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Fix #1: Odds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4294967295"/>
          </p:nvPr>
        </p:nvSpPr>
        <p:spPr>
          <a:xfrm>
            <a:off x="524933" y="2880584"/>
            <a:ext cx="12192001" cy="605935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Ratio of two probabilities</a:t>
            </a:r>
          </a:p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e.g. P(Win) = 0.8, P(Lose) =0.2</a:t>
            </a:r>
          </a:p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Odds of winning = 0.8/0.2 = 4 </a:t>
            </a:r>
          </a:p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Odds of losing = 0.2/0.8 = 0.25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ctr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Odds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9ACB2-67CB-9CEB-C761-8C2146E07C79}"/>
              </a:ext>
            </a:extLst>
          </p:cNvPr>
          <p:cNvSpPr txBox="1"/>
          <p:nvPr/>
        </p:nvSpPr>
        <p:spPr>
          <a:xfrm>
            <a:off x="406400" y="3190910"/>
            <a:ext cx="8447825" cy="9489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222222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rPr>
              <a:t>In the case where the probability of winning is at least 50%...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1C1F7-130D-09C6-F258-C631A127540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Range from 0 to infinity</a:t>
            </a:r>
          </a:p>
        </p:txBody>
      </p:sp>
    </p:spTree>
    <p:extLst>
      <p:ext uri="{BB962C8B-B14F-4D97-AF65-F5344CB8AC3E}">
        <p14:creationId xmlns:p14="http://schemas.microsoft.com/office/powerpoint/2010/main" val="5377885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ctr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Odds</a:t>
            </a:r>
          </a:p>
        </p:txBody>
      </p:sp>
      <p:sp>
        <p:nvSpPr>
          <p:cNvPr id="212" name="Shape 212"/>
          <p:cNvSpPr>
            <a:spLocks noGrp="1"/>
          </p:cNvSpPr>
          <p:nvPr>
            <p:ph type="subTitle" sz="quarter" idx="1"/>
          </p:nvPr>
        </p:nvSpPr>
        <p:spPr>
          <a:xfrm>
            <a:off x="0" y="3557918"/>
            <a:ext cx="12192000" cy="1304860"/>
          </a:xfrm>
          <a:prstGeom prst="rect">
            <a:avLst/>
          </a:prstGeom>
        </p:spPr>
        <p:txBody>
          <a:bodyPr anchor="t"/>
          <a:lstStyle>
            <a:lvl1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Only valid between 0 and 1</a:t>
            </a:r>
          </a:p>
        </p:txBody>
      </p:sp>
      <p:pic>
        <p:nvPicPr>
          <p:cNvPr id="213" name="Screen Shot 2019-09-17 at 12.14.43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35591"/>
            <a:ext cx="13004801" cy="531368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89ACB2-67CB-9CEB-C761-8C2146E07C79}"/>
              </a:ext>
            </a:extLst>
          </p:cNvPr>
          <p:cNvSpPr txBox="1"/>
          <p:nvPr/>
        </p:nvSpPr>
        <p:spPr>
          <a:xfrm>
            <a:off x="406400" y="3190910"/>
            <a:ext cx="8447825" cy="9489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222222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rPr>
              <a:t>In the case where the probability of winning is at least 50%...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PS">
  <a:themeElements>
    <a:clrScheme name="NYCCC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 dirty="0" smtClean="0">
            <a:ln>
              <a:noFill/>
            </a:ln>
            <a:solidFill>
              <a:schemeClr val="tx2">
                <a:lumMod val="20000"/>
                <a:lumOff val="80000"/>
              </a:schemeClr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ld">
  <a:themeElements>
    <a:clrScheme name="NYCCC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774</Words>
  <Application>Microsoft Macintosh PowerPoint</Application>
  <PresentationFormat>Custom</PresentationFormat>
  <Paragraphs>114</Paragraphs>
  <Slides>45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Arial</vt:lpstr>
      <vt:lpstr>Avenir Next</vt:lpstr>
      <vt:lpstr>Avenir Next Medium</vt:lpstr>
      <vt:lpstr>Calibri</vt:lpstr>
      <vt:lpstr>Cambria Math</vt:lpstr>
      <vt:lpstr>DIN Alternate</vt:lpstr>
      <vt:lpstr>DIN Condensed</vt:lpstr>
      <vt:lpstr>Helvetica</vt:lpstr>
      <vt:lpstr>Helvetica Neue</vt:lpstr>
      <vt:lpstr>Webdings</vt:lpstr>
      <vt:lpstr>Wingdings</vt:lpstr>
      <vt:lpstr>New_PS</vt:lpstr>
      <vt:lpstr>Old</vt:lpstr>
      <vt:lpstr>PowerPoint Presentation</vt:lpstr>
      <vt:lpstr>Logistic Regression</vt:lpstr>
      <vt:lpstr>Logistic Regression</vt:lpstr>
      <vt:lpstr>Problems with Probability</vt:lpstr>
      <vt:lpstr>Solution: Output something easier</vt:lpstr>
      <vt:lpstr>PowerPoint Presentation</vt:lpstr>
      <vt:lpstr>Fix #1: Odds</vt:lpstr>
      <vt:lpstr>Odds</vt:lpstr>
      <vt:lpstr>Odds</vt:lpstr>
      <vt:lpstr>Odds</vt:lpstr>
      <vt:lpstr>Fix #2: Log()</vt:lpstr>
      <vt:lpstr>Fix #2: Log()</vt:lpstr>
      <vt:lpstr>Fix #2: Log()</vt:lpstr>
      <vt:lpstr>PowerPoint Presentation</vt:lpstr>
      <vt:lpstr>Sigmoid function</vt:lpstr>
      <vt:lpstr>Maximum Likelihood</vt:lpstr>
      <vt:lpstr>Logistic Regression</vt:lpstr>
      <vt:lpstr>Discrimination Threshold</vt:lpstr>
      <vt:lpstr>Deep Learning / neural networks</vt:lpstr>
      <vt:lpstr>PowerPoint Presentation</vt:lpstr>
      <vt:lpstr>Exercises</vt:lpstr>
      <vt:lpstr>ROC Curve</vt:lpstr>
      <vt:lpstr>PowerPoint Presentation</vt:lpstr>
      <vt:lpstr>ROC Curve</vt:lpstr>
      <vt:lpstr>Area Under the curve</vt:lpstr>
      <vt:lpstr>PowerPoint Presentation</vt:lpstr>
      <vt:lpstr>RoC and class balance</vt:lpstr>
      <vt:lpstr>PowerPoint Presentation</vt:lpstr>
      <vt:lpstr>Precision-Recall Curve</vt:lpstr>
      <vt:lpstr>PowerPoint Presentation</vt:lpstr>
      <vt:lpstr>Exercises</vt:lpstr>
      <vt:lpstr>Imbalanced classes</vt:lpstr>
      <vt:lpstr>problem #1</vt:lpstr>
      <vt:lpstr>PowerPoint Presentation</vt:lpstr>
      <vt:lpstr>PowerPoint Presentation</vt:lpstr>
      <vt:lpstr>Problem #2</vt:lpstr>
      <vt:lpstr>Transactions</vt:lpstr>
      <vt:lpstr>PowerPoint Presentation</vt:lpstr>
      <vt:lpstr>Sensitivity</vt:lpstr>
      <vt:lpstr>PowerPoint Presentation</vt:lpstr>
      <vt:lpstr>Oversampling</vt:lpstr>
      <vt:lpstr>PowerPoint Presentation</vt:lpstr>
      <vt:lpstr>Undersampling</vt:lpstr>
      <vt:lpstr>Imbalance-learn</vt:lpstr>
      <vt:lpstr>Random Oversampler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15</cp:revision>
  <dcterms:modified xsi:type="dcterms:W3CDTF">2023-07-14T06:43:25Z</dcterms:modified>
</cp:coreProperties>
</file>