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648" r:id="rId2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31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11" r:id="rId38"/>
    <p:sldId id="298" r:id="rId39"/>
    <p:sldId id="299" r:id="rId40"/>
    <p:sldId id="300" r:id="rId41"/>
    <p:sldId id="302" r:id="rId42"/>
    <p:sldId id="304" r:id="rId43"/>
    <p:sldId id="306" r:id="rId44"/>
    <p:sldId id="308" r:id="rId45"/>
    <p:sldId id="309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6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F4C7-DCD8-4996-8B1C-9B32FC5EA7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446629"/>
            <a:ext cx="12192000" cy="2875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8236514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08348273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98523521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69362321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26636000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0773717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9280435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8595075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3AFD-0FEC-4CBD-8CC1-9064332B9F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9601" y="2205038"/>
            <a:ext cx="11704324" cy="6616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hape 73">
            <a:extLst>
              <a:ext uri="{FF2B5EF4-FFF2-40B4-BE49-F238E27FC236}">
                <a16:creationId xmlns:a16="http://schemas.microsoft.com/office/drawing/2014/main" id="{D56F52B1-8103-40FE-87E2-CF788276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01" y="931862"/>
            <a:ext cx="11704324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20206640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81014124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995915255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itle</a:t>
            </a:r>
            <a:r>
              <a:rPr dirty="0"/>
              <a:t>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7588-2FE4-4307-AFFE-E98BB0F28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4041648"/>
            <a:ext cx="11477625" cy="4811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7167116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05747405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31755734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  <a:prstGeom prst="rect">
            <a:avLst/>
          </a:prstGeo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19066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086984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86637344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8446B352-387A-48BC-9BF9-DAE97237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B78FAB-3D0F-4DE2-B59A-220FF84CE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17645-0D44-43C7-B8D0-8B67147877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B3A18-12F8-4B01-AD2B-AAADC25C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30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8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ransition spd="med"/>
  <p:txStyles>
    <p:titleStyle>
      <a:lvl1pPr marL="0" marR="0" indent="0" algn="l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0" baseline="0">
          <a:ln>
            <a:noFill/>
          </a:ln>
          <a:solidFill>
            <a:schemeClr val="accent1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515938" marR="0" indent="-515938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ebdings" panose="05030102010509060703" pitchFamily="18" charset="2"/>
        <a:buChar char="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1pPr>
      <a:lvl2pPr marL="904875" marR="0" indent="-44767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192" name="Shape 192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Training Set,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F22D4-9B84-4270-AE00-387F7431A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4300" dirty="0" err="1"/>
              <a:t>X_train</a:t>
            </a:r>
            <a:r>
              <a:rPr lang="fr-FR" sz="4300" dirty="0"/>
              <a:t>, </a:t>
            </a:r>
            <a:r>
              <a:rPr lang="fr-FR" sz="4300" dirty="0" err="1"/>
              <a:t>X_test</a:t>
            </a:r>
            <a:r>
              <a:rPr lang="fr-FR" sz="4300" dirty="0"/>
              <a:t>, </a:t>
            </a:r>
            <a:r>
              <a:rPr lang="fr-FR" sz="4300" dirty="0" err="1"/>
              <a:t>y_train</a:t>
            </a:r>
            <a:r>
              <a:rPr lang="fr-FR" sz="4300" dirty="0"/>
              <a:t>, </a:t>
            </a:r>
            <a:r>
              <a:rPr lang="fr-FR" sz="4300" dirty="0" err="1"/>
              <a:t>y_test</a:t>
            </a:r>
            <a:r>
              <a:rPr lang="fr-FR" sz="4300" dirty="0"/>
              <a:t> = </a:t>
            </a:r>
            <a:r>
              <a:rPr lang="fr-FR" sz="4300" dirty="0" err="1">
                <a:solidFill>
                  <a:schemeClr val="accent3"/>
                </a:solidFill>
              </a:rPr>
              <a:t>train_test_split</a:t>
            </a:r>
            <a:r>
              <a:rPr lang="fr-FR" sz="4300" dirty="0">
                <a:solidFill>
                  <a:schemeClr val="accent3"/>
                </a:solidFill>
              </a:rPr>
              <a:t>(X, y)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dirty="0"/>
              <a:t>Fitting Model</a:t>
            </a:r>
          </a:p>
        </p:txBody>
      </p:sp>
      <p:sp>
        <p:nvSpPr>
          <p:cNvPr id="224" name="Shape 224"/>
          <p:cNvSpPr/>
          <p:nvPr/>
        </p:nvSpPr>
        <p:spPr>
          <a:xfrm>
            <a:off x="434394" y="4826000"/>
            <a:ext cx="1213601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model = </a:t>
            </a:r>
            <a:r>
              <a:rPr dirty="0" err="1"/>
              <a:t>KNeighborsClassifier</a:t>
            </a:r>
            <a:r>
              <a:rPr dirty="0"/>
              <a:t>()</a:t>
            </a:r>
          </a:p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 err="1"/>
              <a:t>model.fit</a:t>
            </a:r>
            <a:r>
              <a:rPr dirty="0"/>
              <a:t>(</a:t>
            </a:r>
            <a:r>
              <a:rPr dirty="0" err="1">
                <a:solidFill>
                  <a:schemeClr val="accent3"/>
                </a:solidFill>
              </a:rPr>
              <a:t>X_train</a:t>
            </a:r>
            <a:r>
              <a:rPr dirty="0"/>
              <a:t>, </a:t>
            </a:r>
            <a:r>
              <a:rPr dirty="0" err="1">
                <a:solidFill>
                  <a:schemeClr val="accent5"/>
                </a:solidFill>
              </a:rPr>
              <a:t>y_train</a:t>
            </a:r>
            <a:r>
              <a:rPr dirty="0"/>
              <a:t>)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4E3E0D-BA04-4A37-9F86-F54C4E209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Evaluating</a:t>
            </a:r>
          </a:p>
          <a:p>
            <a:r>
              <a:rPr lang="en-US" dirty="0"/>
              <a:t>Classifiers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 dirty="0"/>
              <a:t>Cannot use Regression metrics for 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5462E-C7B9-437C-9A22-28AFBC8CE0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3801034"/>
            <a:ext cx="12192000" cy="5520765"/>
          </a:xfrm>
        </p:spPr>
        <p:txBody>
          <a:bodyPr/>
          <a:lstStyle/>
          <a:p>
            <a:r>
              <a:rPr lang="en-US" dirty="0"/>
              <a:t>Outputs are classes, not numbers</a:t>
            </a:r>
          </a:p>
          <a:p>
            <a:r>
              <a:rPr lang="en-US" dirty="0"/>
              <a:t>“Amount of error” is a bad fit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2648CD-FB46-46E6-9EB7-A6F7CFDBA48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Accuracy</a:t>
            </a:r>
          </a:p>
        </p:txBody>
      </p:sp>
      <p:sp>
        <p:nvSpPr>
          <p:cNvPr id="232" name="Shape 232"/>
          <p:cNvSpPr>
            <a:spLocks noGrp="1"/>
          </p:cNvSpPr>
          <p:nvPr>
            <p:ph type="body" sz="half" idx="1"/>
          </p:nvPr>
        </p:nvSpPr>
        <p:spPr>
          <a:xfrm>
            <a:off x="406400" y="4237533"/>
            <a:ext cx="12192000" cy="346240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% of samples correctly classified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Does not tell you WHERE error is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Confusion Matrix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sz="half" idx="1"/>
          </p:nvPr>
        </p:nvSpPr>
        <p:spPr>
          <a:xfrm>
            <a:off x="406400" y="4237533"/>
            <a:ext cx="12192000" cy="346240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Grid comparing predicted VS actual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Shows where your errors lie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Correction classification on diagonal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38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607"/>
            <a:ext cx="14671184" cy="7746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281415-4F6B-485E-BEE0-5B7109D8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01" y="931862"/>
            <a:ext cx="11704324" cy="723900"/>
          </a:xfrm>
        </p:spPr>
        <p:txBody>
          <a:bodyPr>
            <a:normAutofit fontScale="90000"/>
          </a:bodyPr>
          <a:lstStyle/>
          <a:p>
            <a:r>
              <a:rPr lang="en-US" dirty="0"/>
              <a:t>A Perfect Model</a:t>
            </a:r>
          </a:p>
        </p:txBody>
      </p:sp>
      <p:pic>
        <p:nvPicPr>
          <p:cNvPr id="10" name="pasted-image.png">
            <a:extLst>
              <a:ext uri="{FF2B5EF4-FFF2-40B4-BE49-F238E27FC236}">
                <a16:creationId xmlns:a16="http://schemas.microsoft.com/office/drawing/2014/main" id="{DD7AE616-A354-4E35-8435-390628BC208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l="1242" t="7233" r="1918" b="8245"/>
          <a:stretch/>
        </p:blipFill>
        <p:spPr>
          <a:xfrm>
            <a:off x="649601" y="1885959"/>
            <a:ext cx="11180449" cy="761128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981210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Sensitivity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sz="half" idx="1"/>
          </p:nvPr>
        </p:nvSpPr>
        <p:spPr>
          <a:xfrm>
            <a:off x="237711" y="4237533"/>
            <a:ext cx="14179236" cy="346240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Success rate on samples that SHOULD be positive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True Positive / </a:t>
            </a:r>
            <a:r>
              <a:rPr lang="en-US" dirty="0"/>
              <a:t>(</a:t>
            </a:r>
            <a:r>
              <a:rPr dirty="0"/>
              <a:t>False Negative + True Positive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dirty="0"/>
              <a:t>Class prediction Error</a:t>
            </a:r>
          </a:p>
        </p:txBody>
      </p:sp>
      <p:sp>
        <p:nvSpPr>
          <p:cNvPr id="248" name="Shape 248"/>
          <p:cNvSpPr>
            <a:spLocks noGrp="1"/>
          </p:cNvSpPr>
          <p:nvPr>
            <p:ph type="body" sz="half" idx="1"/>
          </p:nvPr>
        </p:nvSpPr>
        <p:spPr>
          <a:xfrm>
            <a:off x="406400" y="4237533"/>
            <a:ext cx="12192000" cy="346240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Derived from the confusion matrix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Sometimes easier to interpret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3851968" y="4038600"/>
            <a:ext cx="7400597" cy="4521200"/>
          </a:xfrm>
          <a:prstGeom prst="rect">
            <a:avLst/>
          </a:prstGeom>
        </p:spPr>
        <p:txBody>
          <a:bodyPr/>
          <a:lstStyle/>
          <a:p>
            <a:r>
              <a:t>Review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52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94266"/>
            <a:ext cx="12527941" cy="8612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asted-image.jpeg"/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29429" r="29429"/>
          <a:stretch/>
        </p:blipFill>
        <p:spPr/>
      </p:pic>
      <p:sp>
        <p:nvSpPr>
          <p:cNvPr id="255" name="Shape 25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9600"/>
            </a:lvl1pPr>
          </a:lstStyle>
          <a:p>
            <a:r>
              <a:rPr lang="en-US" sz="9000" dirty="0" err="1"/>
              <a:t>Yellowbrick</a:t>
            </a:r>
            <a:endParaRPr lang="en-US" sz="9000" dirty="0"/>
          </a:p>
        </p:txBody>
      </p:sp>
      <p:sp>
        <p:nvSpPr>
          <p:cNvPr id="256" name="Shape 256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Introducing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Yellowbrick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Diagnostic visualizations! Automatic!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Built to integrate with scikit-learn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Example</a:t>
            </a:r>
          </a:p>
        </p:txBody>
      </p:sp>
      <p:sp>
        <p:nvSpPr>
          <p:cNvPr id="262" name="Shape 262"/>
          <p:cNvSpPr/>
          <p:nvPr/>
        </p:nvSpPr>
        <p:spPr>
          <a:xfrm>
            <a:off x="341871" y="3502687"/>
            <a:ext cx="12776829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0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cm = ConfusionMatrix(model)</a:t>
            </a:r>
          </a:p>
          <a:p>
            <a:pPr>
              <a:defRPr sz="60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cm.fit(X_train, y_train)</a:t>
            </a:r>
          </a:p>
          <a:p>
            <a:pPr>
              <a:defRPr sz="60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cm.score(X_test, y_test)</a:t>
            </a:r>
          </a:p>
          <a:p>
            <a:pPr>
              <a:defRPr sz="60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cm.finalize()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Handling </a:t>
            </a:r>
          </a:p>
          <a:p>
            <a:r>
              <a:rPr lang="en-US"/>
              <a:t>Missing Data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Finding Nulls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9BD95A-4A9D-4EE1-A8F0-BB0B816DA6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df[“age”].</a:t>
            </a:r>
            <a:r>
              <a:rPr lang="en-US" dirty="0" err="1"/>
              <a:t>isnull</a:t>
            </a:r>
            <a:r>
              <a:rPr lang="en-US" dirty="0"/>
              <a:t>()</a:t>
            </a:r>
          </a:p>
          <a:p>
            <a:r>
              <a:rPr lang="en-US" dirty="0"/>
              <a:t>A Boolean mask for null ages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Finding Nulls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EF9C94-96B0-4A2B-AB9C-BF9FB18B0F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df.isnull</a:t>
            </a:r>
            <a:r>
              <a:rPr lang="en-US" dirty="0"/>
              <a:t>().sum()</a:t>
            </a:r>
          </a:p>
          <a:p>
            <a:r>
              <a:rPr lang="en-US" dirty="0"/>
              <a:t>Find the number of nulls in each column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Finding Nulls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BA86B9-DA47-4BEF-A1CD-A1156A6BA2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df.isnull</a:t>
            </a:r>
            <a:r>
              <a:rPr lang="en-US" dirty="0"/>
              <a:t>().mean()</a:t>
            </a:r>
          </a:p>
          <a:p>
            <a:r>
              <a:rPr lang="en-US" dirty="0"/>
              <a:t>Percentage of values that are null in each column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Three types of situations</a:t>
            </a:r>
          </a:p>
        </p:txBody>
      </p:sp>
      <p:sp>
        <p:nvSpPr>
          <p:cNvPr id="278" name="Shape 278"/>
          <p:cNvSpPr>
            <a:spLocks noGrp="1"/>
          </p:cNvSpPr>
          <p:nvPr>
            <p:ph type="body" idx="1"/>
          </p:nvPr>
        </p:nvSpPr>
        <p:spPr>
          <a:xfrm>
            <a:off x="224565" y="3362306"/>
            <a:ext cx="12555671" cy="5610529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A few nulls (&lt;5%)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Significant # of nulls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Mostly nulls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98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" y="1017151"/>
            <a:ext cx="12987868" cy="80855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A Few Nulls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idx="1"/>
          </p:nvPr>
        </p:nvSpPr>
        <p:spPr>
          <a:xfrm>
            <a:off x="224565" y="3362306"/>
            <a:ext cx="12555671" cy="5610529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No significant impact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Drop them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Significant Nulls</a:t>
            </a:r>
          </a:p>
        </p:txBody>
      </p:sp>
      <p:sp>
        <p:nvSpPr>
          <p:cNvPr id="284" name="Shape 284"/>
          <p:cNvSpPr>
            <a:spLocks noGrp="1"/>
          </p:cNvSpPr>
          <p:nvPr>
            <p:ph type="body" idx="1"/>
          </p:nvPr>
        </p:nvSpPr>
        <p:spPr>
          <a:xfrm>
            <a:off x="224565" y="3362306"/>
            <a:ext cx="12555671" cy="5610529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Try to repair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Fill with average value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mostly nulls</a:t>
            </a:r>
          </a:p>
        </p:txBody>
      </p:sp>
      <p:sp>
        <p:nvSpPr>
          <p:cNvPr id="287" name="Shape 287"/>
          <p:cNvSpPr>
            <a:spLocks noGrp="1"/>
          </p:cNvSpPr>
          <p:nvPr>
            <p:ph type="body" idx="1"/>
          </p:nvPr>
        </p:nvSpPr>
        <p:spPr>
          <a:xfrm>
            <a:off x="224565" y="3362306"/>
            <a:ext cx="12555671" cy="5610529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To start, leave them out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Likely not very helpful 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xfrm>
            <a:off x="1360652" y="4113807"/>
            <a:ext cx="10283496" cy="193238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14095">
              <a:defRPr sz="11440"/>
            </a:lvl1pPr>
          </a:lstStyle>
          <a:p>
            <a:r>
              <a:t>Feature Engineering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The Problem</a:t>
            </a:r>
          </a:p>
        </p:txBody>
      </p:sp>
      <p:sp>
        <p:nvSpPr>
          <p:cNvPr id="294" name="Shape 294"/>
          <p:cNvSpPr>
            <a:spLocks noGrp="1"/>
          </p:cNvSpPr>
          <p:nvPr>
            <p:ph type="body" idx="1"/>
          </p:nvPr>
        </p:nvSpPr>
        <p:spPr>
          <a:xfrm>
            <a:off x="406400" y="3497772"/>
            <a:ext cx="12192000" cy="5610529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Distance relies on subtraction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We can’t subtract categorical data   :(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013D-494A-4072-A6A3-C39A5126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Encoding Doesn’t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73E66-F23A-4D53-BC80-4A8FFE3283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if we re-label child as 0, man as 1, woman as 2?</a:t>
            </a:r>
          </a:p>
          <a:p>
            <a:pPr lvl="1"/>
            <a:r>
              <a:rPr lang="en-US" dirty="0"/>
              <a:t>Incorrect implications for those categories</a:t>
            </a:r>
          </a:p>
          <a:p>
            <a:pPr lvl="1"/>
            <a:r>
              <a:rPr lang="en-US" dirty="0"/>
              <a:t>Implies woman is 200% further from a child than a man</a:t>
            </a:r>
          </a:p>
        </p:txBody>
      </p:sp>
    </p:spTree>
    <p:extLst>
      <p:ext uri="{BB962C8B-B14F-4D97-AF65-F5344CB8AC3E}">
        <p14:creationId xmlns:p14="http://schemas.microsoft.com/office/powerpoint/2010/main" val="309860679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One-hot encoding</a:t>
            </a:r>
          </a:p>
        </p:txBody>
      </p:sp>
      <p:sp>
        <p:nvSpPr>
          <p:cNvPr id="316" name="Shape 316"/>
          <p:cNvSpPr>
            <a:spLocks noGrp="1"/>
          </p:cNvSpPr>
          <p:nvPr>
            <p:ph type="body" idx="1"/>
          </p:nvPr>
        </p:nvSpPr>
        <p:spPr>
          <a:xfrm>
            <a:off x="224565" y="3362306"/>
            <a:ext cx="12555671" cy="5610529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rPr dirty="0"/>
              <a:t>Creates a 1-or-0 column for </a:t>
            </a:r>
            <a:r>
              <a:rPr dirty="0">
                <a:solidFill>
                  <a:schemeClr val="accent3"/>
                </a:solidFill>
              </a:rPr>
              <a:t>each unique value</a:t>
            </a:r>
            <a:r>
              <a:rPr dirty="0"/>
              <a:t> in categorical </a:t>
            </a:r>
          </a:p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rPr dirty="0"/>
              <a:t>Per row, </a:t>
            </a:r>
            <a:r>
              <a:rPr dirty="0">
                <a:solidFill>
                  <a:schemeClr val="accent3"/>
                </a:solidFill>
              </a:rPr>
              <a:t>only one</a:t>
            </a:r>
            <a:r>
              <a:rPr dirty="0"/>
              <a:t> of the new columns will </a:t>
            </a:r>
            <a:r>
              <a:rPr lang="en-US" dirty="0"/>
              <a:t>have a</a:t>
            </a:r>
            <a:r>
              <a:rPr dirty="0"/>
              <a:t> </a:t>
            </a:r>
            <a:r>
              <a:rPr lang="en-US" dirty="0"/>
              <a:t>1</a:t>
            </a:r>
            <a:r>
              <a:rPr dirty="0"/>
              <a:t>, hence “one-hot”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pasted-image.png"/>
          <p:cNvPicPr>
            <a:picLocks noChangeAspect="1"/>
          </p:cNvPicPr>
          <p:nvPr/>
        </p:nvPicPr>
        <p:blipFill>
          <a:blip r:embed="rId2"/>
          <a:srcRect l="22078" r="65287"/>
          <a:stretch>
            <a:fillRect/>
          </a:stretch>
        </p:blipFill>
        <p:spPr>
          <a:xfrm>
            <a:off x="734483" y="335170"/>
            <a:ext cx="1755885" cy="9083314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hape 319"/>
          <p:cNvSpPr/>
          <p:nvPr/>
        </p:nvSpPr>
        <p:spPr>
          <a:xfrm>
            <a:off x="3422108" y="2934630"/>
            <a:ext cx="7002434" cy="3308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8400" cap="all">
                <a:solidFill>
                  <a:srgbClr val="FFFFFF"/>
                </a:solidFill>
              </a:defRPr>
            </a:lvl1pPr>
          </a:lstStyle>
          <a:p>
            <a:r>
              <a:t>What does the one-hot encoded version look like? 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46715-7A30-4014-A3FB-5D5516B98CB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7E6C0-206F-43D4-8123-EB2221A9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Pitfalls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08614-FD0A-4091-A4C4-62053F8C0405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dirty="0"/>
              <a:t>Imagine having 50 new columns, one for each U.S. state</a:t>
            </a:r>
          </a:p>
          <a:p>
            <a:pPr lvl="1"/>
            <a:r>
              <a:rPr lang="en-US" dirty="0"/>
              <a:t>Model will suffer with much more than 10 one-hot encoded columns</a:t>
            </a:r>
          </a:p>
        </p:txBody>
      </p:sp>
      <p:graphicFrame>
        <p:nvGraphicFramePr>
          <p:cNvPr id="6" name="Table 323">
            <a:extLst>
              <a:ext uri="{FF2B5EF4-FFF2-40B4-BE49-F238E27FC236}">
                <a16:creationId xmlns:a16="http://schemas.microsoft.com/office/drawing/2014/main" id="{2910FBA7-1695-46F1-944E-017BA3DDD1DB}"/>
              </a:ext>
            </a:extLst>
          </p:cNvPr>
          <p:cNvGraphicFramePr>
            <a:graphicFrameLocks noGrp="1"/>
          </p:cNvGraphicFramePr>
          <p:nvPr>
            <p:ph type="pic" sz="half" idx="13"/>
            <p:extLst>
              <p:ext uri="{D42A27DB-BD31-4B8C-83A1-F6EECF244321}">
                <p14:modId xmlns:p14="http://schemas.microsoft.com/office/powerpoint/2010/main" val="3506425525"/>
              </p:ext>
            </p:extLst>
          </p:nvPr>
        </p:nvGraphicFramePr>
        <p:xfrm>
          <a:off x="7112000" y="1536700"/>
          <a:ext cx="5486400" cy="562271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4542"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400" dirty="0">
                          <a:sym typeface="DIN Condensed"/>
                        </a:rPr>
                        <a:t>NY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ym typeface="DIN Condensed"/>
                        </a:rPr>
                        <a:t>TX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ym typeface="DIN Condensed"/>
                        </a:rPr>
                        <a:t>AL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ym typeface="DIN Condensed"/>
                        </a:rPr>
                        <a:t>AK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4542"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4542"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4542"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4542"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 dirty="0">
                          <a:solidFill>
                            <a:srgbClr val="222222"/>
                          </a:solidFill>
                          <a:sym typeface="DIN Condensed"/>
                        </a:rPr>
                        <a:t>0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asted-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29" y="68178"/>
            <a:ext cx="11371742" cy="9617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rPr lang="en-US"/>
              <a:t>sklearn 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F1AF0-1442-4F20-B826-F8B9D1B951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Transform data </a:t>
            </a:r>
            <a:r>
              <a:rPr lang="en-US" dirty="0" err="1"/>
              <a:t>en</a:t>
            </a:r>
            <a:r>
              <a:rPr lang="en-US" dirty="0"/>
              <a:t> route to your model</a:t>
            </a:r>
          </a:p>
          <a:p>
            <a:pPr lvl="1"/>
            <a:r>
              <a:rPr lang="en-US" dirty="0"/>
              <a:t>Because we can’t do arithmetic on categorical data)</a:t>
            </a:r>
          </a:p>
          <a:p>
            <a:r>
              <a:rPr lang="en-US" dirty="0"/>
              <a:t>Similar to how we wrapped our model in </a:t>
            </a:r>
            <a:r>
              <a:rPr lang="en-US" dirty="0" err="1"/>
              <a:t>Yellowbrick</a:t>
            </a:r>
            <a:endParaRPr lang="en-US" dirty="0"/>
          </a:p>
          <a:p>
            <a:r>
              <a:rPr lang="en-US" dirty="0"/>
              <a:t>Can chain multiple transformations together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Pipelines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821A47-5ED4-4248-99B5-E5859ED3E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69E77"/>
                </a:solidFill>
              </a:rPr>
              <a:t>from </a:t>
            </a:r>
            <a:r>
              <a:rPr lang="en-US" dirty="0" err="1"/>
              <a:t>sklearn.preprocessing</a:t>
            </a:r>
            <a:r>
              <a:rPr lang="en-US" dirty="0"/>
              <a:t> </a:t>
            </a:r>
            <a:r>
              <a:rPr lang="en-US" dirty="0">
                <a:solidFill>
                  <a:srgbClr val="569E77"/>
                </a:solidFill>
              </a:rPr>
              <a:t>import </a:t>
            </a:r>
            <a:r>
              <a:rPr lang="en-US" dirty="0" err="1"/>
              <a:t>OneHotEncoder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69E77"/>
                </a:solidFill>
              </a:rPr>
              <a:t>from </a:t>
            </a:r>
            <a:r>
              <a:rPr lang="en-US" dirty="0" err="1"/>
              <a:t>sklearn.pipeline</a:t>
            </a:r>
            <a:r>
              <a:rPr lang="en-US" dirty="0"/>
              <a:t> </a:t>
            </a:r>
            <a:r>
              <a:rPr lang="en-US" dirty="0">
                <a:solidFill>
                  <a:srgbClr val="569E77"/>
                </a:solidFill>
              </a:rPr>
              <a:t>import </a:t>
            </a:r>
            <a:r>
              <a:rPr lang="en-US" dirty="0" err="1"/>
              <a:t>make_pipeline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encode = </a:t>
            </a:r>
            <a:r>
              <a:rPr lang="en-US" dirty="0" err="1"/>
              <a:t>OneHotEncoder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p_model</a:t>
            </a:r>
            <a:r>
              <a:rPr lang="en-US" dirty="0"/>
              <a:t> = </a:t>
            </a:r>
            <a:r>
              <a:rPr lang="en-US" dirty="0" err="1"/>
              <a:t>make_pipeline</a:t>
            </a:r>
            <a:r>
              <a:rPr lang="en-US" dirty="0"/>
              <a:t>(encode, model)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p_model.fit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pPr marL="914400" indent="-914400">
              <a:tabLst>
                <a:tab pos="914400" algn="l"/>
              </a:tabLst>
            </a:pPr>
            <a:r>
              <a:rPr lang="en-US" dirty="0"/>
              <a:t>1:	Columns based on unique values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D4BE96-8A0A-441C-BC9F-370FD9EE694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cap="none" dirty="0" err="1">
                <a:solidFill>
                  <a:schemeClr val="accent3"/>
                </a:solidFill>
              </a:rPr>
              <a:t>make_pipeline</a:t>
            </a:r>
            <a:r>
              <a:rPr lang="en-US" cap="none" dirty="0">
                <a:solidFill>
                  <a:schemeClr val="accent3"/>
                </a:solidFill>
              </a:rPr>
              <a:t>() </a:t>
            </a:r>
            <a:r>
              <a:rPr lang="en-US" dirty="0"/>
              <a:t>is doing in the background</a:t>
            </a:r>
          </a:p>
        </p:txBody>
      </p:sp>
      <p:sp>
        <p:nvSpPr>
          <p:cNvPr id="342" name="Shape 342"/>
          <p:cNvSpPr/>
          <p:nvPr/>
        </p:nvSpPr>
        <p:spPr>
          <a:xfrm>
            <a:off x="426772" y="4991253"/>
            <a:ext cx="535558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encode</a:t>
            </a:r>
            <a:r>
              <a:rPr>
                <a:solidFill>
                  <a:schemeClr val="accent3"/>
                </a:solidFill>
              </a:rPr>
              <a:t>.fit(X)</a:t>
            </a:r>
          </a:p>
        </p:txBody>
      </p:sp>
      <p:sp>
        <p:nvSpPr>
          <p:cNvPr id="343" name="Shape 343"/>
          <p:cNvSpPr/>
          <p:nvPr/>
        </p:nvSpPr>
        <p:spPr>
          <a:xfrm>
            <a:off x="509574" y="6920186"/>
            <a:ext cx="12222898" cy="1162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8400" cap="all">
                <a:solidFill>
                  <a:srgbClr val="FFFFFF"/>
                </a:solidFill>
              </a:defRPr>
            </a:lvl1pPr>
          </a:lstStyle>
          <a:p>
            <a:r>
              <a:rPr dirty="0"/>
              <a:t>Finds All the categories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pPr marL="914400" indent="-914400">
              <a:tabLst>
                <a:tab pos="914400" algn="l"/>
              </a:tabLst>
            </a:pPr>
            <a:r>
              <a:rPr lang="en-US" dirty="0"/>
              <a:t>2:	</a:t>
            </a:r>
            <a:r>
              <a:rPr dirty="0"/>
              <a:t>Map rows into new encoding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CA744-3343-40C4-AAF0-9E69F8E4FEE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cap="none" dirty="0">
                <a:solidFill>
                  <a:schemeClr val="accent3"/>
                </a:solidFill>
              </a:rPr>
              <a:t>make_pipeline() </a:t>
            </a:r>
            <a:r>
              <a:rPr lang="en-US" dirty="0"/>
              <a:t>is doing in the background</a:t>
            </a:r>
          </a:p>
        </p:txBody>
      </p:sp>
      <p:sp>
        <p:nvSpPr>
          <p:cNvPr id="349" name="Shape 349"/>
          <p:cNvSpPr/>
          <p:nvPr/>
        </p:nvSpPr>
        <p:spPr>
          <a:xfrm>
            <a:off x="426772" y="4991253"/>
            <a:ext cx="7601844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encode</a:t>
            </a:r>
            <a:r>
              <a:rPr>
                <a:solidFill>
                  <a:schemeClr val="accent3"/>
                </a:solidFill>
              </a:rPr>
              <a:t>.transform(X)</a:t>
            </a:r>
          </a:p>
        </p:txBody>
      </p:sp>
      <p:sp>
        <p:nvSpPr>
          <p:cNvPr id="350" name="Shape 350"/>
          <p:cNvSpPr/>
          <p:nvPr/>
        </p:nvSpPr>
        <p:spPr>
          <a:xfrm>
            <a:off x="582600" y="6550912"/>
            <a:ext cx="6849009" cy="223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8400" cap="all">
                <a:solidFill>
                  <a:srgbClr val="FFFFFF"/>
                </a:solidFill>
              </a:defRPr>
            </a:pPr>
            <a:r>
              <a:t>Creates column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8400" cap="all">
                <a:solidFill>
                  <a:srgbClr val="FFFFFF"/>
                </a:solidFill>
              </a:defRPr>
            </a:pPr>
            <a:r>
              <a:t>for each category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asted-image.png"/>
          <p:cNvPicPr>
            <a:picLocks noChangeAspect="1"/>
          </p:cNvPicPr>
          <p:nvPr/>
        </p:nvPicPr>
        <p:blipFill>
          <a:blip r:embed="rId2"/>
          <a:srcRect l="61281"/>
          <a:stretch>
            <a:fillRect/>
          </a:stretch>
        </p:blipFill>
        <p:spPr>
          <a:xfrm>
            <a:off x="23283" y="749300"/>
            <a:ext cx="4632567" cy="781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586" y="733491"/>
            <a:ext cx="8211632" cy="7851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asted-image.png"/>
          <p:cNvPicPr>
            <a:picLocks noChangeAspect="1"/>
          </p:cNvPicPr>
          <p:nvPr/>
        </p:nvPicPr>
        <p:blipFill>
          <a:blip r:embed="rId2"/>
          <a:srcRect l="22078"/>
          <a:stretch>
            <a:fillRect/>
          </a:stretch>
        </p:blipFill>
        <p:spPr>
          <a:xfrm>
            <a:off x="158749" y="966985"/>
            <a:ext cx="9323101" cy="7819683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10817097" y="3314167"/>
            <a:ext cx="1063626" cy="2651133"/>
          </a:xfrm>
          <a:prstGeom prst="rect">
            <a:avLst/>
          </a:prstGeom>
          <a:gradFill>
            <a:gsLst>
              <a:gs pos="0">
                <a:srgbClr val="FF0D1A"/>
              </a:gs>
              <a:gs pos="100000">
                <a:schemeClr val="accent5">
                  <a:hueOff val="131986"/>
                  <a:satOff val="22314"/>
                  <a:lumOff val="31660"/>
                </a:schemeClr>
              </a:gs>
            </a:gsLst>
            <a:lin ang="16200000"/>
          </a:gradFill>
          <a:ln>
            <a:solidFill>
              <a:srgbClr val="E3222D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>
                <a:solidFill>
                  <a:srgbClr val="FFFFFF"/>
                </a:solidFill>
              </a:defRPr>
            </a:lvl1pPr>
          </a:lstStyle>
          <a:p>
            <a:r>
              <a:t>?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Setting the Table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xfrm>
            <a:off x="224565" y="3362306"/>
            <a:ext cx="12555671" cy="5610529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Feature Matrix, Target Vector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Training Set, Test Set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Setting the Table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224565" y="3362306"/>
            <a:ext cx="12555671" cy="5610529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Feature Matrix, Target Vector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Training Set, Test Set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Feature Matrix, Target Vector</a:t>
            </a:r>
          </a:p>
        </p:txBody>
      </p:sp>
      <p:sp>
        <p:nvSpPr>
          <p:cNvPr id="215" name="Shape 215"/>
          <p:cNvSpPr/>
          <p:nvPr/>
        </p:nvSpPr>
        <p:spPr>
          <a:xfrm>
            <a:off x="596105" y="4053569"/>
            <a:ext cx="11719993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X = df.drop(columns=['price'])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y = df['price']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PS">
  <a:themeElements>
    <a:clrScheme name="Custom 7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DA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 dirty="0" smtClean="0">
            <a:ln>
              <a:noFill/>
            </a:ln>
            <a:solidFill>
              <a:schemeClr val="tx2">
                <a:lumMod val="20000"/>
                <a:lumOff val="80000"/>
              </a:schemeClr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ld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605</Words>
  <Application>Microsoft Office PowerPoint</Application>
  <PresentationFormat>Custom</PresentationFormat>
  <Paragraphs>132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Anonymous Pro for Powerline</vt:lpstr>
      <vt:lpstr>Arial</vt:lpstr>
      <vt:lpstr>Avenir Next</vt:lpstr>
      <vt:lpstr>Avenir Next Medium</vt:lpstr>
      <vt:lpstr>Calibri</vt:lpstr>
      <vt:lpstr>DIN Alternate</vt:lpstr>
      <vt:lpstr>DIN Condensed</vt:lpstr>
      <vt:lpstr>Helvetica</vt:lpstr>
      <vt:lpstr>Helvetica Neue</vt:lpstr>
      <vt:lpstr>Webdings</vt:lpstr>
      <vt:lpstr>Wingdings</vt:lpstr>
      <vt:lpstr>New_PS</vt:lpstr>
      <vt:lpstr>Old</vt:lpstr>
      <vt:lpstr>Bootcamp</vt:lpstr>
      <vt:lpstr>Review</vt:lpstr>
      <vt:lpstr>PowerPoint Presentation</vt:lpstr>
      <vt:lpstr>PowerPoint Presentation</vt:lpstr>
      <vt:lpstr>PowerPoint Presentation</vt:lpstr>
      <vt:lpstr>PowerPoint Presentation</vt:lpstr>
      <vt:lpstr>Setting the Table</vt:lpstr>
      <vt:lpstr>Setting the Table</vt:lpstr>
      <vt:lpstr>Feature Matrix, Target Vector</vt:lpstr>
      <vt:lpstr>Training Set, Test Set</vt:lpstr>
      <vt:lpstr>Fitting Model</vt:lpstr>
      <vt:lpstr>PowerPoint Presentation</vt:lpstr>
      <vt:lpstr>Cannot use Regression metrics for evaluation</vt:lpstr>
      <vt:lpstr>Accuracy</vt:lpstr>
      <vt:lpstr>Confusion Matrix</vt:lpstr>
      <vt:lpstr>PowerPoint Presentation</vt:lpstr>
      <vt:lpstr>A Perfect Model</vt:lpstr>
      <vt:lpstr>Sensitivity</vt:lpstr>
      <vt:lpstr>Class prediction Error</vt:lpstr>
      <vt:lpstr>PowerPoint Presentation</vt:lpstr>
      <vt:lpstr>Yellowbrick</vt:lpstr>
      <vt:lpstr>Yellowbrick</vt:lpstr>
      <vt:lpstr>Example</vt:lpstr>
      <vt:lpstr>Exercises</vt:lpstr>
      <vt:lpstr>Handling  Missing Data</vt:lpstr>
      <vt:lpstr>Finding Nulls</vt:lpstr>
      <vt:lpstr>Finding Nulls</vt:lpstr>
      <vt:lpstr>Finding Nulls</vt:lpstr>
      <vt:lpstr>Three types of situations</vt:lpstr>
      <vt:lpstr>A Few Nulls</vt:lpstr>
      <vt:lpstr>Significant Nulls</vt:lpstr>
      <vt:lpstr>mostly nulls</vt:lpstr>
      <vt:lpstr>Exercises</vt:lpstr>
      <vt:lpstr>Feature Engineering</vt:lpstr>
      <vt:lpstr>The Problem</vt:lpstr>
      <vt:lpstr>Simple Encoding Doesn’t work</vt:lpstr>
      <vt:lpstr>One-hot encoding</vt:lpstr>
      <vt:lpstr>PowerPoint Presentation</vt:lpstr>
      <vt:lpstr>Pitfalls</vt:lpstr>
      <vt:lpstr>sklearn Pipelines</vt:lpstr>
      <vt:lpstr>Pipelines</vt:lpstr>
      <vt:lpstr>1: Columns based on unique values</vt:lpstr>
      <vt:lpstr>2: Map rows into new encoding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Student 4</cp:lastModifiedBy>
  <cp:revision>18</cp:revision>
  <dcterms:modified xsi:type="dcterms:W3CDTF">2020-07-21T13:52:44Z</dcterms:modified>
</cp:coreProperties>
</file>